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sldIdLst>
    <p:sldId id="258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88" r:id="rId20"/>
    <p:sldId id="289" r:id="rId21"/>
    <p:sldId id="290" r:id="rId22"/>
    <p:sldId id="291" r:id="rId23"/>
    <p:sldId id="292" r:id="rId24"/>
    <p:sldId id="283" r:id="rId25"/>
    <p:sldId id="284" r:id="rId26"/>
    <p:sldId id="285" r:id="rId27"/>
    <p:sldId id="286" r:id="rId28"/>
    <p:sldId id="287" r:id="rId29"/>
    <p:sldId id="280" r:id="rId30"/>
    <p:sldId id="281" r:id="rId31"/>
    <p:sldId id="282" r:id="rId32"/>
    <p:sldId id="259" r:id="rId3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2113" autoAdjust="0"/>
  </p:normalViewPr>
  <p:slideViewPr>
    <p:cSldViewPr snapToGrid="0" showGuides="1">
      <p:cViewPr varScale="1">
        <p:scale>
          <a:sx n="159" d="100"/>
          <a:sy n="159" d="100"/>
        </p:scale>
        <p:origin x="150" y="13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81684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" y="74647"/>
            <a:ext cx="11616613" cy="2034072"/>
          </a:xfrm>
        </p:spPr>
        <p:txBody>
          <a:bodyPr>
            <a:normAutofit fontScale="90000"/>
          </a:bodyPr>
          <a:lstStyle/>
          <a:p>
            <a:pPr algn="ctr"/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4900" b="1" dirty="0">
                <a:solidFill>
                  <a:srgbClr val="002060"/>
                </a:solidFill>
              </a:rPr>
              <a:t>Zarządzanie jakością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i bezpieczeństwem żywności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w gastronomii</a:t>
            </a:r>
            <a:br>
              <a:rPr lang="pl-PL" sz="4900" dirty="0"/>
            </a:br>
            <a:br>
              <a:rPr lang="pl-PL" sz="4900" dirty="0"/>
            </a:br>
            <a:r>
              <a:rPr lang="pl-PL" sz="2700" b="1"/>
              <a:t>Wykład 8</a:t>
            </a:r>
            <a:br>
              <a:rPr lang="pl-PL" b="1" dirty="0"/>
            </a:br>
            <a:r>
              <a:rPr lang="pl-PL" sz="2700" b="1" dirty="0">
                <a:solidFill>
                  <a:srgbClr val="002060"/>
                </a:solidFill>
              </a:rPr>
              <a:t>Wdrażanie systemu zarządzania jakością  </a:t>
            </a:r>
            <a:br>
              <a:rPr lang="pl-PL" sz="2700" b="1" dirty="0">
                <a:solidFill>
                  <a:srgbClr val="002060"/>
                </a:solidFill>
              </a:rPr>
            </a:br>
            <a:r>
              <a:rPr lang="pl-PL" sz="2700" b="1" dirty="0">
                <a:solidFill>
                  <a:srgbClr val="002060"/>
                </a:solidFill>
              </a:rPr>
              <a:t>według  standardu ISO 9001: 2015   w zakładach produkujących  żywność</a:t>
            </a:r>
            <a:br>
              <a:rPr lang="pl-PL" sz="2700" b="1" dirty="0">
                <a:solidFill>
                  <a:srgbClr val="002060"/>
                </a:solidFill>
              </a:rPr>
            </a:br>
            <a:br>
              <a:rPr lang="pl-PL" sz="2700" b="1" dirty="0">
                <a:solidFill>
                  <a:srgbClr val="002060"/>
                </a:solidFill>
              </a:rPr>
            </a:br>
            <a:br>
              <a:rPr lang="pl-PL" sz="2700" b="1" dirty="0">
                <a:solidFill>
                  <a:srgbClr val="002060"/>
                </a:solidFill>
              </a:rPr>
            </a:br>
            <a:br>
              <a:rPr lang="pl-PL" sz="2700" b="1" dirty="0">
                <a:solidFill>
                  <a:srgbClr val="002060"/>
                </a:solidFill>
              </a:rPr>
            </a:br>
            <a:r>
              <a:rPr lang="pl-PL" sz="2700" b="1" dirty="0">
                <a:solidFill>
                  <a:srgbClr val="002060"/>
                </a:solidFill>
              </a:rPr>
              <a:t> dr hab. Aleksandra Szydłowska </a:t>
            </a:r>
          </a:p>
        </p:txBody>
      </p:sp>
    </p:spTree>
    <p:extLst>
      <p:ext uri="{BB962C8B-B14F-4D97-AF65-F5344CB8AC3E}">
        <p14:creationId xmlns:p14="http://schemas.microsoft.com/office/powerpoint/2010/main" val="2258854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5D26F-298B-423E-9AD0-DD5B3110D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Plan wykładu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7DCE9D-CB7C-40BD-9F35-891ED3758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Wprowadzenie.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Struktura normy ISO 9001:2015.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Zasady systemu zarządzania jakością (SZJ).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Powiązanie układu głównych punktów normy ISO 9001:2015 z cyklem PDCA.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Charakterystyka 7 zasad zarządzania jakością według  normy ISO 9001:2015.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Charakterystyka wybranych części normy na przykładzie  Rozdziału 4 – „Kontekst organizacji”.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Korzyści wynikające z wdrożenia SZJ. </a:t>
            </a:r>
            <a:endParaRPr lang="pl-PL" dirty="0">
              <a:highlight>
                <a:srgbClr val="FFFF00"/>
              </a:highlight>
            </a:endParaRP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Rewizja standardu – 2026r.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69552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420279-DAD6-4BCE-AF45-33784BFB2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Normy ISO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83C8A0-F1CF-4203-930F-17A6725E8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352" y="1619679"/>
            <a:ext cx="10515600" cy="4159539"/>
          </a:xfrm>
        </p:spPr>
        <p:txBody>
          <a:bodyPr/>
          <a:lstStyle/>
          <a:p>
            <a:pPr marL="342900" lvl="0" indent="-342900" algn="just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r>
              <a:rPr lang="pl-PL" altLang="pl-PL" sz="2400" dirty="0">
                <a:solidFill>
                  <a:srgbClr val="0032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Określają zarówno wymagania dotyczące </a:t>
            </a:r>
            <a:r>
              <a:rPr lang="pl-PL" altLang="pl-PL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systemów zarządzania </a:t>
            </a: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(np</a:t>
            </a:r>
            <a:r>
              <a:rPr lang="pl-PL" altLang="pl-PL" sz="2400" dirty="0">
                <a:solidFill>
                  <a:srgbClr val="0032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ISO 9001 </a:t>
            </a:r>
            <a:r>
              <a:rPr lang="pl-PL" altLang="pl-PL" sz="2400" b="1" dirty="0">
                <a:solidFill>
                  <a:srgbClr val="0032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dla jakości</a:t>
            </a:r>
            <a:r>
              <a:rPr lang="pl-PL" altLang="pl-PL" sz="2400" dirty="0">
                <a:solidFill>
                  <a:srgbClr val="0032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ISO 14001 </a:t>
            </a:r>
            <a:r>
              <a:rPr lang="pl-PL" altLang="pl-PL" sz="2400" b="1" dirty="0">
                <a:solidFill>
                  <a:srgbClr val="0032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dla środowiska</a:t>
            </a:r>
            <a:r>
              <a:rPr lang="pl-PL" altLang="pl-PL" sz="2400" dirty="0">
                <a:solidFill>
                  <a:srgbClr val="0032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jak i specyfikacje techniczne produktów i procesów.</a:t>
            </a:r>
          </a:p>
          <a:p>
            <a:pPr marL="342900" lvl="0" indent="-342900" algn="just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r>
              <a:rPr lang="pl-PL" altLang="pl-PL" sz="2400" dirty="0">
                <a:solidFill>
                  <a:srgbClr val="0032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Celem jest ujednolicenie standardów na poziomie międzynarodowym, co wpływa na jakość, bezpieczeństwo i efektywność w różnych sektorach gospodarki.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80601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10AD8D-A469-4695-BE02-49B8295D4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Normy z serii ISO 9000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AF1B76-4EFF-476E-9A3A-AA5C10336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00719" cy="4159539"/>
          </a:xfrm>
        </p:spPr>
        <p:txBody>
          <a:bodyPr/>
          <a:lstStyle/>
          <a:p>
            <a:r>
              <a:rPr lang="pl-PL" dirty="0"/>
              <a:t>Uniwersalne reguły dotyczące różnych branż, specjalności i produktów. </a:t>
            </a:r>
          </a:p>
          <a:p>
            <a:r>
              <a:rPr lang="pl-PL" dirty="0"/>
              <a:t>Do wykorzystania przez firmy zajmujące się produkcją lub usługami, a także przez organizacje non-profit. </a:t>
            </a:r>
          </a:p>
          <a:p>
            <a:endParaRPr lang="pl-PL" dirty="0"/>
          </a:p>
          <a:p>
            <a:pPr marL="0" indent="0" algn="ctr">
              <a:buNone/>
            </a:pPr>
            <a:r>
              <a:rPr lang="pl-PL" b="1" dirty="0">
                <a:solidFill>
                  <a:srgbClr val="002060"/>
                </a:solidFill>
              </a:rPr>
              <a:t> Wszelkie czynności, które są związane z jakością produktu, powinny być dokładnie planowane,  potrzebne są też właściwie prowadzona dokumentacja oraz nadzór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36944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320080-A4C8-4BA7-9E76-CA6BE5BFB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Struktura normy ISO 9001:2015</a:t>
            </a:r>
            <a:br>
              <a:rPr lang="pl-PL" b="1" dirty="0">
                <a:solidFill>
                  <a:srgbClr val="7030A0"/>
                </a:solidFill>
              </a:rPr>
            </a:br>
            <a:endParaRPr lang="pl-PL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CEDC13-7B60-46CB-AA38-157B01ECB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7875" y="1245845"/>
            <a:ext cx="3247768" cy="4537117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pl-PL" sz="5100" b="1" dirty="0"/>
              <a:t>Przedmowa</a:t>
            </a:r>
          </a:p>
          <a:p>
            <a:pPr marL="0" indent="0" algn="just">
              <a:buNone/>
            </a:pPr>
            <a:r>
              <a:rPr lang="pl-PL" sz="5100" dirty="0"/>
              <a:t> Wprowadzenie</a:t>
            </a:r>
          </a:p>
          <a:p>
            <a:pPr marL="0" indent="0" algn="just">
              <a:buNone/>
            </a:pPr>
            <a:r>
              <a:rPr lang="pl-PL" sz="5100" dirty="0"/>
              <a:t>1. Wymagania.</a:t>
            </a:r>
          </a:p>
          <a:p>
            <a:pPr marL="0" indent="0" algn="just">
              <a:buNone/>
            </a:pPr>
            <a:r>
              <a:rPr lang="pl-PL" sz="5100" dirty="0"/>
              <a:t>2. Powołania normatywne.</a:t>
            </a:r>
          </a:p>
          <a:p>
            <a:pPr marL="0" indent="0" algn="just">
              <a:buNone/>
            </a:pPr>
            <a:r>
              <a:rPr lang="pl-PL" sz="5100" dirty="0"/>
              <a:t>3. Terminy i definicje.</a:t>
            </a:r>
          </a:p>
          <a:p>
            <a:pPr marL="0" indent="0" algn="just">
              <a:buNone/>
            </a:pPr>
            <a:r>
              <a:rPr lang="pl-PL" sz="5100" dirty="0"/>
              <a:t>4. Kontekst organizacji.</a:t>
            </a:r>
          </a:p>
          <a:p>
            <a:pPr marL="0" indent="0" algn="just">
              <a:buNone/>
            </a:pPr>
            <a:r>
              <a:rPr lang="pl-PL" sz="5100" dirty="0"/>
              <a:t>5. Przywództwo.</a:t>
            </a:r>
          </a:p>
          <a:p>
            <a:pPr marL="0" indent="0" algn="just">
              <a:buNone/>
            </a:pPr>
            <a:r>
              <a:rPr lang="pl-PL" sz="5100" dirty="0"/>
              <a:t>6. Planowanie.</a:t>
            </a:r>
          </a:p>
          <a:p>
            <a:pPr marL="0" indent="0" algn="just">
              <a:buNone/>
            </a:pPr>
            <a:r>
              <a:rPr lang="pl-PL" sz="5100" dirty="0"/>
              <a:t>7. Wsparcie.</a:t>
            </a:r>
          </a:p>
          <a:p>
            <a:pPr marL="0" indent="0" algn="just">
              <a:buNone/>
            </a:pPr>
            <a:r>
              <a:rPr lang="pl-PL" sz="5100" dirty="0"/>
              <a:t>8. Działanie operacyjne</a:t>
            </a:r>
          </a:p>
          <a:p>
            <a:pPr marL="0" indent="0" algn="just">
              <a:buNone/>
            </a:pPr>
            <a:r>
              <a:rPr lang="pl-PL" sz="5100" dirty="0"/>
              <a:t>9.  Ocena wyników.</a:t>
            </a:r>
          </a:p>
          <a:p>
            <a:pPr marL="0" indent="0" algn="just">
              <a:buNone/>
            </a:pPr>
            <a:r>
              <a:rPr lang="pl-PL" sz="5100" dirty="0"/>
              <a:t>10. Doskonalenie.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59617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60C37B-9D62-4E8C-BA05-16363EB53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Przyjęcie systemu zarządzania jakością 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770AD29-51D8-47AD-962A-F58375DA9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2144"/>
            <a:ext cx="10515600" cy="41595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200" b="1" dirty="0">
                <a:solidFill>
                  <a:srgbClr val="002060"/>
                </a:solidFill>
              </a:rPr>
              <a:t>Jest strategiczną decyzją organizacji, która może wspomóc poprawę ogólnych efektów działania oraz stanowić  podstawę dla inicjatyw dotyczących zrównoważonego rozwoju</a:t>
            </a:r>
          </a:p>
        </p:txBody>
      </p:sp>
    </p:spTree>
    <p:extLst>
      <p:ext uri="{BB962C8B-B14F-4D97-AF65-F5344CB8AC3E}">
        <p14:creationId xmlns:p14="http://schemas.microsoft.com/office/powerpoint/2010/main" val="1132073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3A1D0B-427D-4260-AACB-6DCE3E4AD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7 zasad zarządzania jakością według </a:t>
            </a:r>
            <a:br>
              <a:rPr lang="pl-PL" b="1" dirty="0">
                <a:solidFill>
                  <a:srgbClr val="002060"/>
                </a:solidFill>
              </a:rPr>
            </a:br>
            <a:r>
              <a:rPr lang="pl-PL" b="1" dirty="0">
                <a:solidFill>
                  <a:srgbClr val="002060"/>
                </a:solidFill>
              </a:rPr>
              <a:t>normy ISO 9001:2015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64EC39-482B-4DF3-8B51-B662BAF5C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Orientacja na klienta.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Przywództwo.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Zaangażowanie ludzi.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Podejście procesowe.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Doskonalenie.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Podejmowanie decyzji na podstawie dowodów.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Zarządzanie relacjami. </a:t>
            </a:r>
          </a:p>
        </p:txBody>
      </p:sp>
    </p:spTree>
    <p:extLst>
      <p:ext uri="{BB962C8B-B14F-4D97-AF65-F5344CB8AC3E}">
        <p14:creationId xmlns:p14="http://schemas.microsoft.com/office/powerpoint/2010/main" val="1487095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62A100-CF68-41AA-951C-9F8363A1E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1. Orientacja na klienta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6A0356-13F8-4E3A-B14C-0F5D5CE68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l-PL" dirty="0"/>
              <a:t>Głównym celem zarządzania jakością jest spełnienie wymagań klientów oraz dążenie do ich przekraczania. Sukces osiąga się poprzez budowanie zaufania klientów oraz zrozumienie ich obecnych i przyszłych potrzeb.</a:t>
            </a:r>
          </a:p>
        </p:txBody>
      </p:sp>
    </p:spTree>
    <p:extLst>
      <p:ext uri="{BB962C8B-B14F-4D97-AF65-F5344CB8AC3E}">
        <p14:creationId xmlns:p14="http://schemas.microsoft.com/office/powerpoint/2010/main" val="679073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846E87-CD99-4166-A0BE-121D47287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2. Przywództwo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9A275A-4DFA-48A2-AF00-F07688C92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l-PL" dirty="0"/>
              <a:t>Liderzy na wszystkich poziomach ustalają jedność celu i kierunek działania organizacji. Powinni oni tworzyć środowisko, w którym pracownicy są w pełni zaangażowani w osiąganie celów jakościowych.</a:t>
            </a:r>
          </a:p>
        </p:txBody>
      </p:sp>
    </p:spTree>
    <p:extLst>
      <p:ext uri="{BB962C8B-B14F-4D97-AF65-F5344CB8AC3E}">
        <p14:creationId xmlns:p14="http://schemas.microsoft.com/office/powerpoint/2010/main" val="390599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C154C4-FDB1-4318-BA14-702CC7540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3. Zaangażowanie ludzi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95BDA7-0106-409A-8028-9500FAB4B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02795" cy="4159539"/>
          </a:xfrm>
        </p:spPr>
        <p:txBody>
          <a:bodyPr/>
          <a:lstStyle/>
          <a:p>
            <a:pPr marL="0" indent="0" algn="just">
              <a:buNone/>
            </a:pPr>
            <a:r>
              <a:rPr lang="pl-PL" dirty="0"/>
              <a:t> Dla organizacji kluczowe jest, aby wszyscy pracownicy na każdym szczeblu byli kompetentni, uprawnieni do działania oraz zaangażowani w dostarczanie wartości. Uznanie i rozwój umiejętności personelu ułatwiają realizację celów biznesowych.</a:t>
            </a:r>
          </a:p>
        </p:txBody>
      </p:sp>
    </p:spTree>
    <p:extLst>
      <p:ext uri="{BB962C8B-B14F-4D97-AF65-F5344CB8AC3E}">
        <p14:creationId xmlns:p14="http://schemas.microsoft.com/office/powerpoint/2010/main" val="3785970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5D226E-1F9B-4E1D-ABC0-8BE6651BE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4. Podejście procesowe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DD868F-094E-4BFF-89B2-4127CB235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l-PL" dirty="0"/>
              <a:t>Przewidywalne i spójne wyniki osiąga się skuteczniej, gdy działania są rozumiane i zarządzane jako powiązane ze sobą procesy funkcjonujące jako spójny system. Zarządzanie systemem jako całością pozwala na optymalizację jego wydajności.</a:t>
            </a:r>
          </a:p>
        </p:txBody>
      </p:sp>
    </p:spTree>
    <p:extLst>
      <p:ext uri="{BB962C8B-B14F-4D97-AF65-F5344CB8AC3E}">
        <p14:creationId xmlns:p14="http://schemas.microsoft.com/office/powerpoint/2010/main" val="3471147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59F56D-1391-40BE-8EF9-1126055CD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5. Doskonalenie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8F74DF-DE68-4D10-829D-D0C63227A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l-PL" dirty="0"/>
              <a:t>Organizacje odnoszące sukcesy kładą stały nacisk na doskonalenie. Jest ono niezbędne, aby utrzymać bieżący poziom wydajności, reagować na zmiany w otoczeniu i tworzyć nowe możliwości.</a:t>
            </a:r>
          </a:p>
        </p:txBody>
      </p:sp>
    </p:spTree>
    <p:extLst>
      <p:ext uri="{BB962C8B-B14F-4D97-AF65-F5344CB8AC3E}">
        <p14:creationId xmlns:p14="http://schemas.microsoft.com/office/powerpoint/2010/main" val="3572455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950FDC-471F-4C09-9E0B-966306F5E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6. Podejmowanie decyzji na podstawie dowodów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8E5A30-C016-4840-BEDA-62A358673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Decyzje oparte na analizie i ocenie danych oraz informacji z większym prawdopodobieństwem przyniosą pożądane rezultaty. Fakty i dowody prowadzą do większego obiektywizmu i pewności w procesie decyzyjnym.</a:t>
            </a:r>
          </a:p>
        </p:txBody>
      </p:sp>
    </p:spTree>
    <p:extLst>
      <p:ext uri="{BB962C8B-B14F-4D97-AF65-F5344CB8AC3E}">
        <p14:creationId xmlns:p14="http://schemas.microsoft.com/office/powerpoint/2010/main" val="3242760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92512D-D65C-424E-90D7-BB167A026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7. Zarządzanie relacjami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9A60B8-5580-48EB-83B9-63416372A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Dla trwałego sukcesu organizacja musi zarządzać relacjami z istotnymi zainteresowanymi stronami, takimi jak dostawcy i partnerzy. Właściwe relacje pozwalają na wspólną edukację oraz lepsze wykorzystanie  zasobów.</a:t>
            </a:r>
          </a:p>
        </p:txBody>
      </p:sp>
    </p:spTree>
    <p:extLst>
      <p:ext uri="{BB962C8B-B14F-4D97-AF65-F5344CB8AC3E}">
        <p14:creationId xmlns:p14="http://schemas.microsoft.com/office/powerpoint/2010/main" val="613618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36C242-A1AF-4992-8F40-C26B041EF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225" y="6263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l-PL" sz="4900" b="1" dirty="0">
                <a:solidFill>
                  <a:srgbClr val="002060"/>
                </a:solidFill>
              </a:rPr>
              <a:t>Cykl PDCA jako fundament ISO 9001:2015</a:t>
            </a:r>
            <a:br>
              <a:rPr lang="pl-PL" b="1" dirty="0">
                <a:solidFill>
                  <a:srgbClr val="002060"/>
                </a:solidFill>
              </a:rPr>
            </a:b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A6F03E-7C8F-41FC-B4FE-9E87426D3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Cykl Planuj-Wykonaj-Sprawdź-Działaj (PDCA) jest główną zasadą operacyjną normy ISO 9001:2015, stosowaną w wszystkich procesach oraz w całym systemie zarządzania jakością (SZJ).</a:t>
            </a:r>
          </a:p>
          <a:p>
            <a:r>
              <a:rPr lang="pl-PL" dirty="0"/>
              <a:t>Struktura normy (rozdziały 4–10) została celowo ułożona zgodnie z tym cyklem, w celu systematycznego doskonalenia procesów.</a:t>
            </a:r>
          </a:p>
          <a:p>
            <a:r>
              <a:rPr lang="pl-PL" dirty="0"/>
              <a:t> Wraz z podejściem procesowym i myśleniem opartym na ryzyku tworzy spójny model zarządzania.</a:t>
            </a:r>
          </a:p>
        </p:txBody>
      </p:sp>
    </p:spTree>
    <p:extLst>
      <p:ext uri="{BB962C8B-B14F-4D97-AF65-F5344CB8AC3E}">
        <p14:creationId xmlns:p14="http://schemas.microsoft.com/office/powerpoint/2010/main" val="893146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61EE0B-3318-4F58-AD7E-C54048B51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7174"/>
            <a:ext cx="10515600" cy="1325563"/>
          </a:xfrm>
        </p:spPr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Etap PLAN (Planuj) – Rozdziały 4, 5, 6 i 7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CF9684-1DEA-49EA-A24A-2A5E63878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249" y="1278295"/>
            <a:ext cx="11719249" cy="449226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600" dirty="0">
                <a:solidFill>
                  <a:srgbClr val="002060"/>
                </a:solidFill>
              </a:rPr>
              <a:t>Obejmuje ustanowienie celów systemu i jego procesów oraz określenie zasobów niezbędnych do uzyskania wyników</a:t>
            </a:r>
          </a:p>
          <a:p>
            <a:pPr algn="just"/>
            <a:r>
              <a:rPr lang="pl-PL" sz="2600" b="1" dirty="0"/>
              <a:t>Rozdział 4 „Kontekst organizacji”. </a:t>
            </a:r>
            <a:r>
              <a:rPr lang="pl-PL" sz="2600" dirty="0"/>
              <a:t>Zrozumienie czynników wewnętrznych i zewnętrznych oraz potrzeb stron zainteresowanych jako punkt wyjścia do planowania.</a:t>
            </a:r>
          </a:p>
          <a:p>
            <a:pPr algn="just"/>
            <a:r>
              <a:rPr lang="pl-PL" sz="2600" b="1" dirty="0"/>
              <a:t>Rozdział 5 „Przywództwo”. </a:t>
            </a:r>
            <a:r>
              <a:rPr lang="pl-PL" sz="2600" dirty="0"/>
              <a:t>Najwyższe kierownictwo określa kierunek strategiczny, politykę jakości i role w organizacji.</a:t>
            </a:r>
          </a:p>
          <a:p>
            <a:pPr algn="just"/>
            <a:r>
              <a:rPr lang="pl-PL" sz="2600" b="1" dirty="0"/>
              <a:t>Rozdział  6 „Planowanie”. </a:t>
            </a:r>
            <a:r>
              <a:rPr lang="pl-PL" sz="2600" dirty="0"/>
              <a:t>Identyfikacja </a:t>
            </a:r>
            <a:r>
              <a:rPr lang="pl-PL" sz="2600" dirty="0" err="1"/>
              <a:t>ryzyk</a:t>
            </a:r>
            <a:r>
              <a:rPr lang="pl-PL" sz="2600" dirty="0"/>
              <a:t> i szans oraz wyznaczenie mierzalnych celów jakościowych.</a:t>
            </a:r>
          </a:p>
          <a:p>
            <a:pPr algn="just"/>
            <a:r>
              <a:rPr lang="pl-PL" sz="2600" b="1" dirty="0"/>
              <a:t>Rozdział 7 „Wsparcie”. </a:t>
            </a:r>
            <a:r>
              <a:rPr lang="pl-PL" sz="2600" dirty="0"/>
              <a:t>Zapewnienie niezbędnych zasobów, takich jak ludzie, infrastruktura, wiedza i odpowiednia komunikacja.</a:t>
            </a:r>
          </a:p>
        </p:txBody>
      </p:sp>
    </p:spTree>
    <p:extLst>
      <p:ext uri="{BB962C8B-B14F-4D97-AF65-F5344CB8AC3E}">
        <p14:creationId xmlns:p14="http://schemas.microsoft.com/office/powerpoint/2010/main" val="3983701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474FD3-037C-4A49-863A-CDACE98F6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Etap DO (Wykonaj) – </a:t>
            </a:r>
            <a:br>
              <a:rPr lang="pl-PL" b="1" dirty="0">
                <a:solidFill>
                  <a:srgbClr val="002060"/>
                </a:solidFill>
              </a:rPr>
            </a:br>
            <a:r>
              <a:rPr lang="pl-PL" b="1" dirty="0">
                <a:solidFill>
                  <a:srgbClr val="002060"/>
                </a:solidFill>
              </a:rPr>
              <a:t>Rozdział 8 „Działania operacyjne”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4FA400-934A-4CDF-8587-00A17469A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b="1" dirty="0">
                <a:solidFill>
                  <a:srgbClr val="002060"/>
                </a:solidFill>
              </a:rPr>
              <a:t>Rozdział normy dotyczący bezpośredniej realizacji wyrobów i świadczenia usług</a:t>
            </a:r>
          </a:p>
          <a:p>
            <a:pPr marL="0" indent="0">
              <a:buNone/>
            </a:pPr>
            <a:r>
              <a:rPr lang="pl-PL" b="1" dirty="0"/>
              <a:t>Kluczowe działania: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Określanie wymagań klienta i komunikacja z nim.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Projektowanie i rozwój produktów.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Nadzór nad dostawcami zewnętrznymi (zakupy).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Nadzór nad produkcją oraz  zabezpieczenie gotowego wyrobu.</a:t>
            </a:r>
          </a:p>
        </p:txBody>
      </p:sp>
    </p:spTree>
    <p:extLst>
      <p:ext uri="{BB962C8B-B14F-4D97-AF65-F5344CB8AC3E}">
        <p14:creationId xmlns:p14="http://schemas.microsoft.com/office/powerpoint/2010/main" val="2435711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EE9ED2-2D91-4337-AAB8-954C75076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Etap CHECK (Sprawdź) – </a:t>
            </a:r>
            <a:br>
              <a:rPr lang="pl-PL" b="1" dirty="0">
                <a:solidFill>
                  <a:srgbClr val="002060"/>
                </a:solidFill>
              </a:rPr>
            </a:br>
            <a:r>
              <a:rPr lang="pl-PL" b="1" dirty="0">
                <a:solidFill>
                  <a:srgbClr val="002060"/>
                </a:solidFill>
              </a:rPr>
              <a:t>Rozdział 9 „Ocena wyników”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1BFE0A3-8D24-4708-BE77-D2B1B62B5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002060"/>
                </a:solidFill>
              </a:rPr>
              <a:t>Systematyczna weryfikacja, czy SZJ działa zgodnie z założeniami</a:t>
            </a:r>
          </a:p>
          <a:p>
            <a:pPr marL="0" indent="0" algn="ctr">
              <a:buNone/>
            </a:pPr>
            <a:endParaRPr lang="pl-PL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pl-PL" b="1" dirty="0"/>
              <a:t>Główne narzędzia kontroli: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Monitorowanie satysfakcji klienta.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Audyty wewnętrzne.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Przeglądy systemu  zarządzania jakością.</a:t>
            </a:r>
          </a:p>
        </p:txBody>
      </p:sp>
    </p:spTree>
    <p:extLst>
      <p:ext uri="{BB962C8B-B14F-4D97-AF65-F5344CB8AC3E}">
        <p14:creationId xmlns:p14="http://schemas.microsoft.com/office/powerpoint/2010/main" val="4121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976030-3198-4674-9837-A9DE485CF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Etap ACT (Działaj) – Rozdział 10 „Doskonalenie”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D4D4C75-2BA9-4D8F-BB27-5BD8743DB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b="1" dirty="0">
                <a:solidFill>
                  <a:srgbClr val="002060"/>
                </a:solidFill>
              </a:rPr>
              <a:t>Podejmowanie przez  organizację działań w celu poprawy uzyskanych wyników, jeśli jest to konieczne</a:t>
            </a:r>
          </a:p>
          <a:p>
            <a:pPr marL="0" indent="0" algn="ctr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Obszary działania:</a:t>
            </a:r>
          </a:p>
          <a:p>
            <a:r>
              <a:rPr lang="pl-PL" dirty="0"/>
              <a:t>Niezgodności i działania korygujące.</a:t>
            </a:r>
          </a:p>
          <a:p>
            <a:r>
              <a:rPr lang="pl-PL" dirty="0"/>
              <a:t> Ciągłe doskonalenie.</a:t>
            </a:r>
          </a:p>
        </p:txBody>
      </p:sp>
    </p:spTree>
    <p:extLst>
      <p:ext uri="{BB962C8B-B14F-4D97-AF65-F5344CB8AC3E}">
        <p14:creationId xmlns:p14="http://schemas.microsoft.com/office/powerpoint/2010/main" val="2681727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ADC21F-1659-4AFC-82E0-583BBD199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8185"/>
            <a:ext cx="10515600" cy="3376451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 Charakterystyka wybranych części </a:t>
            </a:r>
            <a:br>
              <a:rPr lang="pl-PL" b="1" dirty="0">
                <a:solidFill>
                  <a:srgbClr val="002060"/>
                </a:solidFill>
              </a:rPr>
            </a:br>
            <a:r>
              <a:rPr lang="pl-PL" b="1" dirty="0">
                <a:solidFill>
                  <a:srgbClr val="002060"/>
                </a:solidFill>
              </a:rPr>
              <a:t>normy ISO 9001:2015</a:t>
            </a:r>
            <a:br>
              <a:rPr lang="pl-PL" b="1" dirty="0">
                <a:solidFill>
                  <a:srgbClr val="002060"/>
                </a:solidFill>
              </a:rPr>
            </a:br>
            <a:br>
              <a:rPr lang="pl-PL" b="1" dirty="0">
                <a:solidFill>
                  <a:srgbClr val="002060"/>
                </a:solidFill>
              </a:rPr>
            </a:br>
            <a:r>
              <a:rPr lang="pl-PL" b="1" dirty="0">
                <a:solidFill>
                  <a:srgbClr val="002060"/>
                </a:solidFill>
              </a:rPr>
              <a:t> </a:t>
            </a:r>
            <a:r>
              <a:rPr lang="pl-PL" sz="4000" b="1" dirty="0">
                <a:solidFill>
                  <a:srgbClr val="002060"/>
                </a:solidFill>
              </a:rPr>
              <a:t>Rozdział 4 – Kontekst organizacji </a:t>
            </a:r>
          </a:p>
        </p:txBody>
      </p:sp>
    </p:spTree>
    <p:extLst>
      <p:ext uri="{BB962C8B-B14F-4D97-AF65-F5344CB8AC3E}">
        <p14:creationId xmlns:p14="http://schemas.microsoft.com/office/powerpoint/2010/main" val="2531815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E6026C-9FA6-44BB-83A5-107E22241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05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Punkt 4.1 – Zrozumienie organizacji i jej kontekstu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BD81D6C-EB1E-4F82-B337-8D1BFBB71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1215523"/>
            <a:ext cx="10515600" cy="4989333"/>
          </a:xfrm>
        </p:spPr>
        <p:txBody>
          <a:bodyPr>
            <a:noAutofit/>
          </a:bodyPr>
          <a:lstStyle/>
          <a:p>
            <a:r>
              <a:rPr lang="pl-PL" sz="2600" b="1" dirty="0"/>
              <a:t>Organizacja musi określić zewnętrzne i wewnętrzne czynniki</a:t>
            </a:r>
            <a:r>
              <a:rPr lang="pl-PL" sz="2600" dirty="0"/>
              <a:t> istotne dla jej celu istnienia oraz dla kierunku strategicznego.</a:t>
            </a:r>
          </a:p>
          <a:p>
            <a:r>
              <a:rPr lang="pl-PL" sz="2600" b="1" dirty="0"/>
              <a:t>Czynniki zewnętrzne</a:t>
            </a:r>
            <a:r>
              <a:rPr lang="pl-PL" sz="2600" dirty="0"/>
              <a:t> obejmują kwestie wynikające z otoczenia prawnego, technologicznego, rynkowego, kulturowego oraz gospodarczego (zarówno na poziomie lokalnym, jak i międzynarodowym).</a:t>
            </a:r>
          </a:p>
          <a:p>
            <a:r>
              <a:rPr lang="pl-PL" sz="2600" b="1" dirty="0"/>
              <a:t>Czynniki wewnętrzne </a:t>
            </a:r>
            <a:r>
              <a:rPr lang="pl-PL" sz="2600" dirty="0"/>
              <a:t>dotyczą wartości firmy, kultury organizacyjnej, posiadanej wiedzy oraz wyników działalności.</a:t>
            </a:r>
          </a:p>
          <a:p>
            <a:r>
              <a:rPr lang="pl-PL" sz="2600" dirty="0"/>
              <a:t>Pomocnym, możliwym do wykorzystania  narzędziem do tej analizy może być </a:t>
            </a:r>
            <a:r>
              <a:rPr lang="pl-PL" sz="2600" b="1" dirty="0"/>
              <a:t>analiza  SWOT </a:t>
            </a:r>
            <a:r>
              <a:rPr lang="pl-PL" sz="2600" dirty="0"/>
              <a:t>(analiza silnych i słabych stron oraz szans i zagrożeń).</a:t>
            </a:r>
          </a:p>
          <a:p>
            <a:r>
              <a:rPr lang="pl-PL" sz="2600" dirty="0"/>
              <a:t>Organizacja musi stale monitorować i przeglądać informacje dotyczące tych czynników.</a:t>
            </a:r>
          </a:p>
        </p:txBody>
      </p:sp>
    </p:spTree>
    <p:extLst>
      <p:ext uri="{BB962C8B-B14F-4D97-AF65-F5344CB8AC3E}">
        <p14:creationId xmlns:p14="http://schemas.microsoft.com/office/powerpoint/2010/main" val="94569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53C41A-B29B-48DD-A352-9A23ECE8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Punkt 4.2 – Zrozumienie potrzeb i oczekiwań zainteresowanych stron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7FD2BF-6082-4998-A265-8EED5543A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 Organizacja musi ustalić, które strony zainteresowane są istotne dla jej systemu zarządzania jakością (SZJ).</a:t>
            </a:r>
          </a:p>
          <a:p>
            <a:r>
              <a:rPr lang="pl-PL" dirty="0"/>
              <a:t>Stronami zainteresowanymi mogą być klienci, dostawcy, pracownicy, udziałowcy, organy regulacyjne (państwowe) oraz społeczność lokalna.</a:t>
            </a:r>
          </a:p>
          <a:p>
            <a:r>
              <a:rPr lang="pl-PL" dirty="0"/>
              <a:t> Należy określić specyficzne wymagania tych stron, ponieważ mogą one wpływać na zdolność firmy do dostarczania produktów i usług spełniających ich oczekiwania.</a:t>
            </a:r>
          </a:p>
        </p:txBody>
      </p:sp>
    </p:spTree>
    <p:extLst>
      <p:ext uri="{BB962C8B-B14F-4D97-AF65-F5344CB8AC3E}">
        <p14:creationId xmlns:p14="http://schemas.microsoft.com/office/powerpoint/2010/main" val="42723666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B490F7-A9FA-4CBD-900A-324A1007D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Punkt 4.3 – Określenie zakresu systemu zarządzania jakością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D4FA2E-2322-46A9-86D8-39BBE5011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/>
              <a:t> Przy ustalaniu zakresu należy uwzględnić czynniki z punktu 4.1, wymagania z punktu 4.2 oraz specyfikę oferowanych wyrobów i usług.</a:t>
            </a:r>
          </a:p>
          <a:p>
            <a:pPr algn="just"/>
            <a:r>
              <a:rPr lang="pl-PL" dirty="0"/>
              <a:t>Ustalony  zakres musi być dostępny i utrzymywany jako udokumentowana informacja.</a:t>
            </a:r>
          </a:p>
          <a:p>
            <a:pPr algn="just"/>
            <a:r>
              <a:rPr lang="pl-PL" dirty="0"/>
              <a:t>Wszelkie wyłączenia muszą zostać podane wraz z uzasadnieniem w dokumentacji zakresu.</a:t>
            </a:r>
          </a:p>
        </p:txBody>
      </p:sp>
    </p:spTree>
    <p:extLst>
      <p:ext uri="{BB962C8B-B14F-4D97-AF65-F5344CB8AC3E}">
        <p14:creationId xmlns:p14="http://schemas.microsoft.com/office/powerpoint/2010/main" val="3199182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B1406C-D86E-44A3-8107-0D7E7F5DD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Punkt 4.4 – System zarządzania jakością i jego procesy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2C58A5F-CBE5-41D4-A7E3-172E84F75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pl-PL" dirty="0"/>
              <a:t> Organizacja musi ustanowić, wdrożyć, utrzymać i stale doskonalić SZJ.</a:t>
            </a:r>
          </a:p>
          <a:p>
            <a:pPr algn="just"/>
            <a:r>
              <a:rPr lang="pl-PL" dirty="0"/>
              <a:t>Wymagane jest zidentyfikowanie procesów niezbędnych w SZJ, określenie ich wejść, oczekiwanych wyjść oraz sekwencji i wzajemnych oddziaływań (</a:t>
            </a:r>
            <a:r>
              <a:rPr lang="pl-PL" b="1" dirty="0"/>
              <a:t>„Podejście procesowe</a:t>
            </a:r>
            <a:r>
              <a:rPr lang="pl-PL" dirty="0"/>
              <a:t>”).</a:t>
            </a:r>
          </a:p>
          <a:p>
            <a:pPr algn="just"/>
            <a:r>
              <a:rPr lang="pl-PL" dirty="0"/>
              <a:t> Dla każdego procesu należy określić kryteria oceny (wskaźniki), zasoby, odpowiedzialności (kto zarządza procesem) oraz ryzyka i szanse.</a:t>
            </a:r>
          </a:p>
          <a:p>
            <a:pPr algn="just"/>
            <a:r>
              <a:rPr lang="pl-PL" dirty="0"/>
              <a:t>Organizacja musi utrzymywać udokumentowane informacje wspierające działanie procesów oraz przechowywać dowody, że procesy są realizowane zgodnie z planem.</a:t>
            </a:r>
          </a:p>
        </p:txBody>
      </p:sp>
    </p:spTree>
    <p:extLst>
      <p:ext uri="{BB962C8B-B14F-4D97-AF65-F5344CB8AC3E}">
        <p14:creationId xmlns:p14="http://schemas.microsoft.com/office/powerpoint/2010/main" val="3003006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8891BD-06A0-4C2F-90AD-F1545D4D6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Korzyści wdrożenia systemu zarządzania jakością (SZJ)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36D43E-54A0-46F3-AA1F-1DA2BC96C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b="1" dirty="0"/>
              <a:t>Skuteczne zarządzanie ryzykiem.</a:t>
            </a:r>
            <a:r>
              <a:rPr lang="pl-PL" dirty="0"/>
              <a:t> „Myślenie oparte na ryzyku” pozwala na wczesne zidentyfikowanie zagrożeń i zmniejszenie ich skutków, co zwiększa zdolność firmy do spełniania wymogów prawnych oraz oczekiwań klientów.</a:t>
            </a:r>
          </a:p>
          <a:p>
            <a:pPr algn="just"/>
            <a:r>
              <a:rPr lang="pl-PL" b="1" dirty="0"/>
              <a:t>Efektywność operacyjna i oszczędności</a:t>
            </a:r>
            <a:r>
              <a:rPr lang="pl-PL" dirty="0"/>
              <a:t>. Stosowanie zasad zarządzania jakością zwiększa sprawność i produktywność procesów, co pozwala osiągnąć maksymalną satysfakcję klienta przy najniższych kosztach dla organizacji.</a:t>
            </a:r>
          </a:p>
        </p:txBody>
      </p:sp>
    </p:spTree>
    <p:extLst>
      <p:ext uri="{BB962C8B-B14F-4D97-AF65-F5344CB8AC3E}">
        <p14:creationId xmlns:p14="http://schemas.microsoft.com/office/powerpoint/2010/main" val="2003210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86CF65-6ED5-41EB-89D1-D4F1E9A8F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Korzyści wdrożenia systemu zarządzania jakością (SZJ) c.d.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4625E9-F1A2-4863-906B-846475FC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96849" cy="4159539"/>
          </a:xfrm>
        </p:spPr>
        <p:txBody>
          <a:bodyPr/>
          <a:lstStyle/>
          <a:p>
            <a:pPr algn="just"/>
            <a:r>
              <a:rPr lang="pl-PL" b="1" dirty="0"/>
              <a:t>Dostęp do wiedzy i umiejętności ekspertów. </a:t>
            </a:r>
            <a:r>
              <a:rPr lang="pl-PL" dirty="0"/>
              <a:t> Proces certyfikacji i regularne audyty przeprowadzane przez doświadczonych ekspertów dostarczają organizacji cennych informacji zwrotnych, pomagając zidentyfikować obszary do doskonalenia i praktyki zwiększające wartość biznesową.</a:t>
            </a:r>
          </a:p>
          <a:p>
            <a:pPr algn="just"/>
            <a:r>
              <a:rPr lang="pl-PL" b="1" dirty="0"/>
              <a:t>Wzmocnienie przewagi konkurencyjnej. </a:t>
            </a:r>
            <a:r>
              <a:rPr lang="pl-PL" dirty="0"/>
              <a:t>Posiadanie certyfikowanego SZJ wyróżnia firmę na tle konkurencji, wzmacnia jej pozycję jako wiarygodnego dostawcy i ułatwia wejście na nowe rynki, usuwając  bariery handlowe.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71203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8EA2A9-AA91-4E2A-A71B-CCFEDA914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ISO 9001:2026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BE7012-571A-410D-9BC2-F2A39039C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l-PL" dirty="0"/>
              <a:t>Oficjalna </a:t>
            </a:r>
            <a:r>
              <a:rPr lang="pl-PL" b="1" dirty="0"/>
              <a:t>publikacja nowej wersji normy w roku 2026.</a:t>
            </a:r>
            <a:endParaRPr lang="pl-PL" dirty="0"/>
          </a:p>
          <a:p>
            <a:pPr>
              <a:lnSpc>
                <a:spcPct val="150000"/>
              </a:lnSpc>
            </a:pPr>
            <a:r>
              <a:rPr lang="pl-PL" b="1" dirty="0"/>
              <a:t>Okres przejściowy </a:t>
            </a:r>
            <a:r>
              <a:rPr lang="pl-PL" dirty="0"/>
              <a:t>(czas na wdrożenie) – 3 lata (</a:t>
            </a:r>
            <a:r>
              <a:rPr lang="pl-PL" b="1" dirty="0"/>
              <a:t>2026-2029 r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27412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hab. Aleksandra Szydłowska 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2006/documentManagement/types"/>
    <ds:schemaRef ds:uri="http://purl.org/dc/dcmitype/"/>
    <ds:schemaRef ds:uri="51674ba1-e637-49a1-9acf-be75e179f9ea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W-d 7 ISO 9001</Template>
  <TotalTime>164</TotalTime>
  <Words>1465</Words>
  <Application>Microsoft Office PowerPoint</Application>
  <PresentationFormat>Panoramiczny</PresentationFormat>
  <Paragraphs>126</Paragraphs>
  <Slides>29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      Zarządzanie jakością  i bezpieczeństwem żywności  w gastronomii  Wykład 8 Wdrażanie systemu zarządzania jakością   według  standardu ISO 9001: 2015   w zakładach produkujących  żywność     dr hab. Aleksandra Szydłowska </vt:lpstr>
      <vt:lpstr>Plan wykładu </vt:lpstr>
      <vt:lpstr>Normy ISO </vt:lpstr>
      <vt:lpstr>Normy z serii ISO 9000 </vt:lpstr>
      <vt:lpstr>Struktura normy ISO 9001:2015 </vt:lpstr>
      <vt:lpstr>Przyjęcie systemu zarządzania jakością </vt:lpstr>
      <vt:lpstr>7 zasad zarządzania jakością według  normy ISO 9001:2015</vt:lpstr>
      <vt:lpstr>1. Orientacja na klienta </vt:lpstr>
      <vt:lpstr>2. Przywództwo</vt:lpstr>
      <vt:lpstr>3. Zaangażowanie ludzi</vt:lpstr>
      <vt:lpstr>4. Podejście procesowe </vt:lpstr>
      <vt:lpstr>5. Doskonalenie</vt:lpstr>
      <vt:lpstr>6. Podejmowanie decyzji na podstawie dowodów </vt:lpstr>
      <vt:lpstr>7. Zarządzanie relacjami </vt:lpstr>
      <vt:lpstr>Cykl PDCA jako fundament ISO 9001:2015 </vt:lpstr>
      <vt:lpstr>Etap PLAN (Planuj) – Rozdziały 4, 5, 6 i 7</vt:lpstr>
      <vt:lpstr>Etap DO (Wykonaj) –  Rozdział 8 „Działania operacyjne”</vt:lpstr>
      <vt:lpstr>Etap CHECK (Sprawdź) –  Rozdział 9 „Ocena wyników”</vt:lpstr>
      <vt:lpstr>Etap ACT (Działaj) – Rozdział 10 „Doskonalenie”</vt:lpstr>
      <vt:lpstr> Charakterystyka wybranych części  normy ISO 9001:2015   Rozdział 4 – Kontekst organizacji </vt:lpstr>
      <vt:lpstr>Punkt 4.1 – Zrozumienie organizacji i jej kontekstu</vt:lpstr>
      <vt:lpstr>Punkt 4.2 – Zrozumienie potrzeb i oczekiwań zainteresowanych stron</vt:lpstr>
      <vt:lpstr>Punkt 4.3 – Określenie zakresu systemu zarządzania jakością</vt:lpstr>
      <vt:lpstr>Punkt 4.4 – System zarządzania jakością i jego procesy</vt:lpstr>
      <vt:lpstr>Korzyści wdrożenia systemu zarządzania jakością (SZJ) </vt:lpstr>
      <vt:lpstr>Korzyści wdrożenia systemu zarządzania jakością (SZJ) c.d.</vt:lpstr>
      <vt:lpstr>ISO 9001:2026</vt:lpstr>
      <vt:lpstr>Autor utworu: dr hab. Aleksandra Szydłowska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Aleksandra Szydłowska</dc:creator>
  <cp:lastModifiedBy>Beata Grzesiak</cp:lastModifiedBy>
  <cp:revision>24</cp:revision>
  <cp:lastPrinted>2024-05-21T11:11:19Z</cp:lastPrinted>
  <dcterms:created xsi:type="dcterms:W3CDTF">2026-07-29T07:18:25Z</dcterms:created>
  <dcterms:modified xsi:type="dcterms:W3CDTF">2026-10-15T09:46:11Z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