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258" r:id="rId5"/>
    <p:sldId id="260" r:id="rId6"/>
    <p:sldId id="272" r:id="rId7"/>
    <p:sldId id="261" r:id="rId8"/>
    <p:sldId id="262" r:id="rId9"/>
    <p:sldId id="263" r:id="rId10"/>
    <p:sldId id="264" r:id="rId11"/>
    <p:sldId id="268" r:id="rId12"/>
    <p:sldId id="265" r:id="rId13"/>
    <p:sldId id="266" r:id="rId14"/>
    <p:sldId id="267" r:id="rId15"/>
    <p:sldId id="269" r:id="rId16"/>
    <p:sldId id="270" r:id="rId17"/>
    <p:sldId id="271" r:id="rId18"/>
    <p:sldId id="273" r:id="rId19"/>
    <p:sldId id="277" r:id="rId20"/>
    <p:sldId id="278" r:id="rId21"/>
    <p:sldId id="259" r:id="rId2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2113" autoAdjust="0"/>
  </p:normalViewPr>
  <p:slideViewPr>
    <p:cSldViewPr snapToGrid="0" showGuides="1">
      <p:cViewPr varScale="1">
        <p:scale>
          <a:sx n="159" d="100"/>
          <a:sy n="159" d="100"/>
        </p:scale>
        <p:origin x="150" y="138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59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55376C6-B170-4BAB-817A-47CF8AABBD9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81684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7E36D3-AD76-419E-A7A6-738BD561B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" y="74647"/>
            <a:ext cx="11616613" cy="2034072"/>
          </a:xfrm>
        </p:spPr>
        <p:txBody>
          <a:bodyPr>
            <a:normAutofit fontScale="90000"/>
          </a:bodyPr>
          <a:lstStyle/>
          <a:p>
            <a:pPr algn="ctr"/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r>
              <a:rPr lang="pl-PL" sz="4900" b="1" dirty="0">
                <a:solidFill>
                  <a:srgbClr val="002060"/>
                </a:solidFill>
              </a:rPr>
              <a:t>Zarządzanie jakością </a:t>
            </a:r>
            <a:br>
              <a:rPr lang="pl-PL" sz="4900" b="1" dirty="0">
                <a:solidFill>
                  <a:srgbClr val="002060"/>
                </a:solidFill>
              </a:rPr>
            </a:br>
            <a:r>
              <a:rPr lang="pl-PL" sz="4900" b="1" dirty="0">
                <a:solidFill>
                  <a:srgbClr val="002060"/>
                </a:solidFill>
              </a:rPr>
              <a:t>i bezpieczeństwem żywności </a:t>
            </a:r>
            <a:br>
              <a:rPr lang="pl-PL" sz="4900" b="1" dirty="0">
                <a:solidFill>
                  <a:srgbClr val="002060"/>
                </a:solidFill>
              </a:rPr>
            </a:br>
            <a:r>
              <a:rPr lang="pl-PL" sz="4900" b="1" dirty="0">
                <a:solidFill>
                  <a:srgbClr val="002060"/>
                </a:solidFill>
              </a:rPr>
              <a:t>w gastronomii</a:t>
            </a:r>
            <a:br>
              <a:rPr lang="pl-PL" sz="4900" dirty="0"/>
            </a:br>
            <a:br>
              <a:rPr lang="pl-PL" sz="4900" dirty="0"/>
            </a:br>
            <a:r>
              <a:rPr lang="pl-PL" sz="2700" b="1"/>
              <a:t>Wykład 7</a:t>
            </a:r>
            <a:br>
              <a:rPr lang="pl-PL" b="1" dirty="0"/>
            </a:br>
            <a:r>
              <a:rPr lang="pl-PL" sz="2700" b="1" dirty="0">
                <a:solidFill>
                  <a:srgbClr val="002060"/>
                </a:solidFill>
              </a:rPr>
              <a:t>Wdrażanie systemu zarządzania bezpieczeństwem żywności </a:t>
            </a:r>
            <a:br>
              <a:rPr lang="pl-PL" sz="2700" b="1" dirty="0">
                <a:solidFill>
                  <a:srgbClr val="002060"/>
                </a:solidFill>
              </a:rPr>
            </a:br>
            <a:r>
              <a:rPr lang="pl-PL" sz="2700" b="1" dirty="0">
                <a:solidFill>
                  <a:srgbClr val="002060"/>
                </a:solidFill>
              </a:rPr>
              <a:t>według  standardu ISO 22 000: 2018   w zakładach produkujących  żywność</a:t>
            </a:r>
            <a:br>
              <a:rPr lang="pl-PL" sz="2700" b="1" dirty="0">
                <a:solidFill>
                  <a:srgbClr val="002060"/>
                </a:solidFill>
              </a:rPr>
            </a:br>
            <a:br>
              <a:rPr lang="pl-PL" sz="2700" b="1" dirty="0">
                <a:solidFill>
                  <a:srgbClr val="002060"/>
                </a:solidFill>
              </a:rPr>
            </a:br>
            <a:br>
              <a:rPr lang="pl-PL" sz="2700" b="1" dirty="0">
                <a:solidFill>
                  <a:srgbClr val="002060"/>
                </a:solidFill>
              </a:rPr>
            </a:br>
            <a:br>
              <a:rPr lang="pl-PL" sz="2700" b="1" dirty="0">
                <a:solidFill>
                  <a:srgbClr val="002060"/>
                </a:solidFill>
              </a:rPr>
            </a:br>
            <a:r>
              <a:rPr lang="pl-PL" sz="2700" b="1" dirty="0">
                <a:solidFill>
                  <a:srgbClr val="002060"/>
                </a:solidFill>
              </a:rPr>
              <a:t> dr hab. Aleksandra Szydłowska </a:t>
            </a:r>
          </a:p>
        </p:txBody>
      </p:sp>
    </p:spTree>
    <p:extLst>
      <p:ext uri="{BB962C8B-B14F-4D97-AF65-F5344CB8AC3E}">
        <p14:creationId xmlns:p14="http://schemas.microsoft.com/office/powerpoint/2010/main" val="511144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DCAE73-A4F5-4F10-9993-91585D1B5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>
                <a:solidFill>
                  <a:srgbClr val="002060"/>
                </a:solidFill>
              </a:rPr>
              <a:t>Plan </a:t>
            </a:r>
            <a:r>
              <a:rPr lang="pl-PL" b="1" dirty="0">
                <a:solidFill>
                  <a:srgbClr val="002060"/>
                </a:solidFill>
              </a:rPr>
              <a:t>wykładu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846A82D-31CE-4882-BBFC-B07F6240C6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Wprowadzenie.</a:t>
            </a:r>
          </a:p>
          <a:p>
            <a:r>
              <a:rPr lang="pl-PL" dirty="0"/>
              <a:t>Omówienie roli standardu ISO 22 000:2018.</a:t>
            </a:r>
          </a:p>
          <a:p>
            <a:r>
              <a:rPr lang="pl-PL" dirty="0"/>
              <a:t>Przedstawienie struktury standardu ISO 22000:2018 wraz z opisem podrozdziałów.</a:t>
            </a:r>
          </a:p>
          <a:p>
            <a:r>
              <a:rPr lang="pl-PL" dirty="0"/>
              <a:t>Charakterystyka głównych filarów systemu zarządzania bezpieczeństwem żywności. 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05410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EE390F4-0E43-4965-A005-58E2401B4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Znaczenie bezpieczeństwa żywności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2B5AFE3-56EA-4048-BF7C-4CBBAF4FE0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dirty="0"/>
              <a:t>Ochrona zdrowia poprzez  zapobieganie chorobom przenoszonym drogą pokarmową.</a:t>
            </a:r>
          </a:p>
          <a:p>
            <a:pPr algn="just"/>
            <a:r>
              <a:rPr lang="pl-PL" dirty="0"/>
              <a:t> Wpływ na kondycję ekonomiczną przedsiębiorstw i stabilność gospodarczą.</a:t>
            </a:r>
          </a:p>
          <a:p>
            <a:pPr algn="just"/>
            <a:r>
              <a:rPr lang="pl-PL" dirty="0"/>
              <a:t> Wdrożenie </a:t>
            </a:r>
            <a:r>
              <a:rPr lang="pl-PL" b="1" dirty="0"/>
              <a:t>Systemu Zarządzania Bezpieczeństwem Żywności </a:t>
            </a:r>
            <a:r>
              <a:rPr lang="pl-PL" dirty="0"/>
              <a:t>(</a:t>
            </a:r>
            <a:r>
              <a:rPr lang="pl-PL" i="1" dirty="0"/>
              <a:t>FSMS, ang. Food </a:t>
            </a:r>
            <a:r>
              <a:rPr lang="pl-PL" i="1" dirty="0" err="1"/>
              <a:t>Safety</a:t>
            </a:r>
            <a:r>
              <a:rPr lang="pl-PL" i="1" dirty="0"/>
              <a:t> Management System</a:t>
            </a:r>
            <a:r>
              <a:rPr lang="pl-PL" dirty="0"/>
              <a:t>)  jako działanie na rzecz systematycznego zapewniania bezpieczeństwa gotowych wyrobów.</a:t>
            </a:r>
          </a:p>
        </p:txBody>
      </p:sp>
    </p:spTree>
    <p:extLst>
      <p:ext uri="{BB962C8B-B14F-4D97-AF65-F5344CB8AC3E}">
        <p14:creationId xmlns:p14="http://schemas.microsoft.com/office/powerpoint/2010/main" val="2513846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BDC31A-8D3F-4D40-812F-3F73EA2B2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Zagrożenia w łańcuchu żywnościowym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95814B1-69FF-4D11-B322-2B306F8A8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b="1" dirty="0"/>
              <a:t>Źródła pochodzenia zagrożeń</a:t>
            </a:r>
            <a:r>
              <a:rPr lang="pl-PL" dirty="0"/>
              <a:t> (surowce, środowisko przetwarzania, urządzenia techniczne oraz personel)</a:t>
            </a:r>
          </a:p>
          <a:p>
            <a:pPr algn="just"/>
            <a:r>
              <a:rPr lang="pl-PL" b="1" dirty="0"/>
              <a:t>Kategorie zagrożeń</a:t>
            </a:r>
            <a:r>
              <a:rPr lang="pl-PL" dirty="0"/>
              <a:t>: biologiczne, chemiczne i fizyczne.</a:t>
            </a:r>
          </a:p>
          <a:p>
            <a:pPr algn="just"/>
            <a:r>
              <a:rPr lang="pl-PL" b="1" dirty="0"/>
              <a:t>Występowanie </a:t>
            </a:r>
            <a:r>
              <a:rPr lang="pl-PL" dirty="0"/>
              <a:t>ryzyka zanieczyszczenia na każdym etapie łańcucha – od produkcji podstawowej, przez transport, aż po konsumpcję gotowego wyrobu.</a:t>
            </a:r>
          </a:p>
        </p:txBody>
      </p:sp>
    </p:spTree>
    <p:extLst>
      <p:ext uri="{BB962C8B-B14F-4D97-AF65-F5344CB8AC3E}">
        <p14:creationId xmlns:p14="http://schemas.microsoft.com/office/powerpoint/2010/main" val="1956335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E11FF80-1E6D-40AD-B26C-4E38E303D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Rola standardu ISO 22000:2018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5AF625C-D91E-4668-A8EF-DCE53875D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894" y="1576874"/>
            <a:ext cx="10515600" cy="3526972"/>
          </a:xfrm>
        </p:spPr>
        <p:txBody>
          <a:bodyPr/>
          <a:lstStyle/>
          <a:p>
            <a:r>
              <a:rPr lang="pl-PL" dirty="0"/>
              <a:t>Połączenie  zasad systemu HACCP z wymaganiami dotyczącymi zarządzania organizacją,</a:t>
            </a:r>
          </a:p>
          <a:p>
            <a:r>
              <a:rPr lang="pl-PL" dirty="0"/>
              <a:t>Podejście naukowe do  bezpieczeństwa oraz analizy zagrożeń,</a:t>
            </a:r>
          </a:p>
          <a:p>
            <a:r>
              <a:rPr lang="pl-PL" dirty="0"/>
              <a:t>Ciągłe doskonalenie poprzez wykorzystanie cyklu PDCA (stałe monitorowanie efektów i reagowanie na nowe zagrożenia).</a:t>
            </a:r>
          </a:p>
        </p:txBody>
      </p:sp>
    </p:spTree>
    <p:extLst>
      <p:ext uri="{BB962C8B-B14F-4D97-AF65-F5344CB8AC3E}">
        <p14:creationId xmlns:p14="http://schemas.microsoft.com/office/powerpoint/2010/main" val="879696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0631F3-2991-40FB-B88E-683B499EA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Struktura standardu ISO 22000:2018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AAEBB3F-B7ED-4AE3-A836-1E88E1568A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dirty="0"/>
              <a:t>opiera się na ujednoliconym schemacie opracowanym przez Międzynarodową Organizację Normalizacyjną (ISO) dla wszystkich nowoczesnych systemów zarządzania, znanym jako Struktura Wysokiego Poziomu (</a:t>
            </a:r>
            <a:r>
              <a:rPr lang="pl-PL" i="1" dirty="0"/>
              <a:t>HLS – High Level </a:t>
            </a:r>
            <a:r>
              <a:rPr lang="pl-PL" i="1" dirty="0" err="1"/>
              <a:t>Structure</a:t>
            </a:r>
            <a:r>
              <a:rPr lang="pl-PL" dirty="0"/>
              <a:t>),</a:t>
            </a:r>
          </a:p>
          <a:p>
            <a:pPr algn="just"/>
            <a:r>
              <a:rPr lang="pl-PL" dirty="0"/>
              <a:t>Budowa normy obejmuje </a:t>
            </a:r>
            <a:r>
              <a:rPr lang="pl-PL" b="1" dirty="0"/>
              <a:t>10 głównych rozdziałów, </a:t>
            </a:r>
            <a:r>
              <a:rPr lang="pl-PL" dirty="0"/>
              <a:t>z których </a:t>
            </a:r>
            <a:r>
              <a:rPr lang="pl-PL" b="1" dirty="0"/>
              <a:t>rozdziały od 4 do 10 </a:t>
            </a:r>
            <a:r>
              <a:rPr lang="pl-PL" dirty="0"/>
              <a:t>zawierają konkretne wymagania podlegające audytowi.</a:t>
            </a:r>
          </a:p>
          <a:p>
            <a:pPr algn="just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30865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EF6BCA-AF2D-43E8-9973-7E09BBE87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Struktura Wysokiego Poziomu (HLS)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6BC626A-44F2-4A53-BFCF-E331233D0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dirty="0"/>
              <a:t> Ujednolicony układ 10 rozdziałów opracowany przez ISO dla wszystkich norm systemów zarządzania.</a:t>
            </a:r>
          </a:p>
          <a:p>
            <a:pPr algn="just"/>
            <a:r>
              <a:rPr lang="pl-PL" dirty="0"/>
              <a:t>Integracja systemowa (umożliwienie kompatybilności z innymi standardami np.  ISO 9001 (zarządzanie jakością) </a:t>
            </a:r>
          </a:p>
          <a:p>
            <a:pPr algn="just"/>
            <a:r>
              <a:rPr lang="pl-PL" dirty="0"/>
              <a:t>Ujednolicenie stosowanego języka.</a:t>
            </a:r>
          </a:p>
        </p:txBody>
      </p:sp>
    </p:spTree>
    <p:extLst>
      <p:ext uri="{BB962C8B-B14F-4D97-AF65-F5344CB8AC3E}">
        <p14:creationId xmlns:p14="http://schemas.microsoft.com/office/powerpoint/2010/main" val="529431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1006C5A-ABD9-4CF6-B6C5-3A699B827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1732"/>
            <a:ext cx="10515600" cy="4159539"/>
          </a:xfrm>
        </p:spPr>
        <p:txBody>
          <a:bodyPr>
            <a:noAutofit/>
          </a:bodyPr>
          <a:lstStyle/>
          <a:p>
            <a:pPr algn="just"/>
            <a:r>
              <a:rPr lang="pl-PL" b="1" dirty="0"/>
              <a:t>Rozdział 4: Kontekst organizacji </a:t>
            </a:r>
            <a:r>
              <a:rPr lang="pl-PL" dirty="0"/>
              <a:t>– fundament systemu polegający na zrozumieniu otoczenia firmy, potrzeb stron zainteresowanych (klientów, organów urzędowych) oraz określeniu zakresu FSMS.</a:t>
            </a:r>
          </a:p>
          <a:p>
            <a:pPr algn="just"/>
            <a:r>
              <a:rPr lang="pl-PL" b="1" dirty="0"/>
              <a:t>Rozdział 5: Przywództwo </a:t>
            </a:r>
            <a:r>
              <a:rPr lang="pl-PL" dirty="0"/>
              <a:t>– wymagania adresowane do najwyższego kierownictwa, obejmujące wykazanie zaangażowania, ustanowienie polityki bezpieczeństwa żywności oraz przypisanie ról i uprawnień w organizacji.</a:t>
            </a:r>
          </a:p>
          <a:p>
            <a:pPr algn="just"/>
            <a:r>
              <a:rPr lang="pl-PL" b="1" dirty="0"/>
              <a:t>Rozdział 6: Planowanie </a:t>
            </a:r>
            <a:r>
              <a:rPr lang="pl-PL" dirty="0"/>
              <a:t>– działania dotyczące zarządzania ryzykiem organizacyjnym i szansami, wyznaczanie celów FSMS oraz planowanie zmian.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EB46D7C4-84EC-4F8E-AA9F-010035D13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505"/>
            <a:ext cx="10515600" cy="1325563"/>
          </a:xfrm>
        </p:spPr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Struktura standardu ISO 22000:2018 </a:t>
            </a:r>
            <a:r>
              <a:rPr lang="pl-PL" b="1" dirty="0" err="1">
                <a:solidFill>
                  <a:srgbClr val="002060"/>
                </a:solidFill>
              </a:rPr>
              <a:t>c.d</a:t>
            </a:r>
            <a:r>
              <a:rPr lang="pl-PL" b="1" dirty="0">
                <a:solidFill>
                  <a:srgbClr val="002060"/>
                </a:solidFill>
              </a:rPr>
              <a:t> (1/2)</a:t>
            </a:r>
          </a:p>
        </p:txBody>
      </p:sp>
    </p:spTree>
    <p:extLst>
      <p:ext uri="{BB962C8B-B14F-4D97-AF65-F5344CB8AC3E}">
        <p14:creationId xmlns:p14="http://schemas.microsoft.com/office/powerpoint/2010/main" val="916223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59548B8-22E6-4FFC-BF32-4865A4F72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878" y="1275119"/>
            <a:ext cx="11008567" cy="4159539"/>
          </a:xfrm>
        </p:spPr>
        <p:txBody>
          <a:bodyPr>
            <a:noAutofit/>
          </a:bodyPr>
          <a:lstStyle/>
          <a:p>
            <a:pPr algn="just"/>
            <a:r>
              <a:rPr lang="pl-PL" sz="2600" b="1" dirty="0"/>
              <a:t>Rozdział 7: Wsparcie </a:t>
            </a:r>
            <a:r>
              <a:rPr lang="pl-PL" sz="2600" dirty="0"/>
              <a:t>– zapewnienie niezbędnych zasobów, w tym ludzi, infrastruktury (budynki, urządzenia, transport), środowiska pracy oraz zarządzanie kompetencjami, świadomością i komunikacją,</a:t>
            </a:r>
          </a:p>
          <a:p>
            <a:pPr algn="just"/>
            <a:r>
              <a:rPr lang="pl-PL" sz="2600" b="1" dirty="0"/>
              <a:t>Rozdział 8: Działania operacyjne </a:t>
            </a:r>
            <a:r>
              <a:rPr lang="pl-PL" sz="2600" dirty="0"/>
              <a:t>– obejmuje realizację procesów, w tym programy wstępne (PRP), system identyfikowalności, nadzór nad zagrożeniami (HACCP/OPRP) oraz postępowanie z niezgodnościami,</a:t>
            </a:r>
          </a:p>
          <a:p>
            <a:pPr algn="just"/>
            <a:r>
              <a:rPr lang="pl-PL" sz="2600" b="1" dirty="0"/>
              <a:t>Rozdział 9: Ocena efektów działania </a:t>
            </a:r>
            <a:r>
              <a:rPr lang="pl-PL" sz="2600" dirty="0"/>
              <a:t>– systematyczne monitorowanie, pomiary, audyty wewnętrzne oraz przeglądy zarządzania wykonywane przez najwyższe kierownictwo,</a:t>
            </a:r>
          </a:p>
          <a:p>
            <a:pPr algn="just"/>
            <a:r>
              <a:rPr lang="pl-PL" sz="2600" b="1" dirty="0"/>
              <a:t>Rozdział 10: Doskonalenie </a:t>
            </a:r>
            <a:r>
              <a:rPr lang="pl-PL" sz="2600" dirty="0"/>
              <a:t>– reagowanie na niezgodności poprzez działania korygujące oraz ciągłe podnoszenie przydatności i skuteczności systemu.</a:t>
            </a:r>
          </a:p>
          <a:p>
            <a:endParaRPr lang="pl-PL" dirty="0"/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2966E838-46EA-477C-9144-FA85F3205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845" y="169182"/>
            <a:ext cx="10515600" cy="1325563"/>
          </a:xfrm>
        </p:spPr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Struktura standardu ISO 22000:2018 </a:t>
            </a:r>
            <a:r>
              <a:rPr lang="pl-PL" b="1" dirty="0" err="1">
                <a:solidFill>
                  <a:srgbClr val="002060"/>
                </a:solidFill>
              </a:rPr>
              <a:t>c.d</a:t>
            </a:r>
            <a:r>
              <a:rPr lang="pl-PL" b="1">
                <a:solidFill>
                  <a:srgbClr val="002060"/>
                </a:solidFill>
              </a:rPr>
              <a:t> (2/2</a:t>
            </a:r>
            <a:r>
              <a:rPr lang="pl-PL" b="1" dirty="0">
                <a:solidFill>
                  <a:srgbClr val="00206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42026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75CAA4-6F4B-4EA3-892B-C1ED6FB72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3035"/>
            <a:ext cx="10515600" cy="1460500"/>
          </a:xfrm>
        </p:spPr>
        <p:txBody>
          <a:bodyPr>
            <a:normAutofit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Dwupoziomowy charakter cyklu PDCA</a:t>
            </a:r>
            <a:br>
              <a:rPr lang="pl-PL" b="1" dirty="0">
                <a:solidFill>
                  <a:srgbClr val="002060"/>
                </a:solidFill>
              </a:rPr>
            </a:br>
            <a:endParaRPr lang="pl-PL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2413263-0ED6-40DC-892E-C00FDE980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  <a:p>
            <a:r>
              <a:rPr lang="pl-PL" dirty="0"/>
              <a:t>    </a:t>
            </a:r>
            <a:r>
              <a:rPr lang="pl-PL" b="1" dirty="0"/>
              <a:t>Poziom 1 (Organizacyjny) </a:t>
            </a:r>
            <a:r>
              <a:rPr lang="pl-PL" dirty="0"/>
              <a:t>–  ramy zarządzania systemem (rozdziały 4–7, 9–10),</a:t>
            </a:r>
          </a:p>
          <a:p>
            <a:r>
              <a:rPr lang="pl-PL" b="1" dirty="0"/>
              <a:t>    Poziom 2 (Operacyjny) </a:t>
            </a:r>
            <a:r>
              <a:rPr lang="pl-PL" dirty="0"/>
              <a:t>- kontrola procesów produkcji i weryfikacji, rozdział 8.</a:t>
            </a:r>
          </a:p>
        </p:txBody>
      </p:sp>
    </p:spTree>
    <p:extLst>
      <p:ext uri="{BB962C8B-B14F-4D97-AF65-F5344CB8AC3E}">
        <p14:creationId xmlns:p14="http://schemas.microsoft.com/office/powerpoint/2010/main" val="1045537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0E6A9A-ECFB-445C-8765-8D3B230ED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>
                <a:solidFill>
                  <a:srgbClr val="002060"/>
                </a:solidFill>
              </a:rPr>
              <a:t>Filary</a:t>
            </a:r>
            <a:r>
              <a:rPr lang="en-US" b="1" dirty="0">
                <a:solidFill>
                  <a:srgbClr val="002060"/>
                </a:solidFill>
              </a:rPr>
              <a:t> FSMS</a:t>
            </a:r>
            <a:endParaRPr lang="pl-PL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9E0E495-B258-412D-908E-18096FEB7E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Komunikacja interaktywna, zarządzanie systemem, programy wstępne (PRP) oraz zasady systemu HACCP.</a:t>
            </a:r>
          </a:p>
          <a:p>
            <a:r>
              <a:rPr lang="pl-PL" dirty="0"/>
              <a:t>Struktura HLS (High Level </a:t>
            </a:r>
            <a:r>
              <a:rPr lang="pl-PL" dirty="0" err="1"/>
              <a:t>Structure</a:t>
            </a:r>
            <a:r>
              <a:rPr lang="pl-PL" dirty="0"/>
              <a:t>). Spójność z innymi normami (np. ISO 9001:2015).</a:t>
            </a:r>
          </a:p>
          <a:p>
            <a:r>
              <a:rPr lang="pl-PL" dirty="0"/>
              <a:t>Podejście procesowe i cykl PDCA.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04099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17D51F-FB14-4E14-9596-32BE20EE1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Cel komunikacji interaktywnej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E4CC26-D1DD-483B-B41C-C6BF8325D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983097" cy="415953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l-PL" sz="3200" dirty="0"/>
              <a:t>Umożliwienie rzetelnego przekazywania informacji</a:t>
            </a:r>
          </a:p>
          <a:p>
            <a:pPr marL="0" indent="0" algn="ctr">
              <a:buNone/>
            </a:pPr>
            <a:r>
              <a:rPr lang="pl-PL" sz="3200" dirty="0"/>
              <a:t>o zagrożeniach, które muszą być nadzorowane przez inne organizacje w łańcuchu</a:t>
            </a:r>
          </a:p>
          <a:p>
            <a:pPr marL="0" indent="0" algn="just">
              <a:buNone/>
            </a:pPr>
            <a:endParaRPr lang="pl-PL" sz="3200" dirty="0"/>
          </a:p>
          <a:p>
            <a:pPr marL="0" indent="0" algn="ctr">
              <a:buNone/>
            </a:pPr>
            <a:r>
              <a:rPr lang="pl-PL" sz="3200" b="1" dirty="0"/>
              <a:t>Skuteczna komunikacja jest niezbędna, aby zapewnić identyfikację i nadzór nad wszystkimi istotnymi zagrożeniami bezpieczeństwa żywności na każdym etapie łańcucha żywnościowego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31106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06077EB-7B3F-42AE-922D-672A39164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3363"/>
            <a:ext cx="10515600" cy="1325563"/>
          </a:xfrm>
        </p:spPr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Rodzaje komunikacji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58B7BA0-8DD6-4AE7-ACBB-80BA0AC15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43727" cy="4159539"/>
          </a:xfrm>
        </p:spPr>
        <p:txBody>
          <a:bodyPr/>
          <a:lstStyle/>
          <a:p>
            <a:pPr algn="just"/>
            <a:r>
              <a:rPr lang="pl-PL" b="1" dirty="0"/>
              <a:t>Komunikacja zewnętrzna: </a:t>
            </a:r>
            <a:r>
              <a:rPr lang="pl-PL" dirty="0"/>
              <a:t>Obejmuje wymianę informacji z dostawcami, klientami, konsumentami oraz organami ustawodawczymi</a:t>
            </a:r>
          </a:p>
          <a:p>
            <a:pPr marL="0" indent="0" algn="just">
              <a:buNone/>
            </a:pPr>
            <a:r>
              <a:rPr lang="pl-PL" dirty="0"/>
              <a:t>    i regulacyjnymi.</a:t>
            </a:r>
          </a:p>
          <a:p>
            <a:pPr algn="just"/>
            <a:r>
              <a:rPr lang="pl-PL" b="1" dirty="0"/>
              <a:t>Komunikacja wewnętrzna: </a:t>
            </a:r>
            <a:r>
              <a:rPr lang="pl-PL" dirty="0"/>
              <a:t>Zapewnia, że zespół ds. bezpieczeństwa żywności jest informowany o zmianach w wyrobach, surowcach, procesach i wymaganiach ustawowych.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434803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19D70C-62E8-4E27-8809-60F1846C4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Zasady systemu HACCP w odniesieniu do standardu ISO 22 000:2018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8008806-7B7A-4B25-B737-DAEDA3830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pl-PL" sz="3000" b="1" dirty="0"/>
              <a:t>Koncentracja na zapobieganiu zagrożeniom </a:t>
            </a:r>
            <a:r>
              <a:rPr lang="pl-PL" sz="3000" dirty="0"/>
              <a:t>biologicznym, chemicznym i fizycznym, a nie na kontroli gotowego produktu.</a:t>
            </a:r>
          </a:p>
          <a:p>
            <a:pPr algn="just"/>
            <a:r>
              <a:rPr lang="pl-PL" sz="3000" dirty="0"/>
              <a:t>Wskazanie, na podstawie analizy zagrożeń, które </a:t>
            </a:r>
            <a:r>
              <a:rPr lang="pl-PL" sz="3000" b="1" dirty="0"/>
              <a:t>zagrożenia muszą być nadzorowane w celu zapewnienia bezpieczeństwa wyrobu końcowego.</a:t>
            </a:r>
          </a:p>
          <a:p>
            <a:pPr algn="just"/>
            <a:r>
              <a:rPr lang="pl-PL" sz="3000" dirty="0"/>
              <a:t> </a:t>
            </a:r>
            <a:r>
              <a:rPr lang="pl-PL" sz="3000" b="1" dirty="0"/>
              <a:t>Podział  środków nadzoru </a:t>
            </a:r>
            <a:r>
              <a:rPr lang="pl-PL" sz="3000" dirty="0"/>
              <a:t>na Krytyczne Punkty Kontrolne (CCP), gdzie stosuje się limity krytyczne, oraz Operacyjne Programy Wstępne (OPRP) oparte na kryteriach działania.</a:t>
            </a:r>
          </a:p>
          <a:p>
            <a:pPr algn="just"/>
            <a:r>
              <a:rPr lang="pl-PL" sz="3000" b="1" dirty="0"/>
              <a:t>Integracja zasad systemu HACCP </a:t>
            </a:r>
            <a:r>
              <a:rPr lang="pl-PL" sz="3000" dirty="0"/>
              <a:t>określonych w Kodeksie Żywnościowym z </a:t>
            </a:r>
            <a:r>
              <a:rPr lang="pl-PL" sz="3000" b="1" dirty="0"/>
              <a:t>wymaganiami nowoczesnego systemu  zarządzania.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86599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FFF8D6-73F3-4845-9C05-30DB7D41B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Podejście procesowe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91B06EF-2C21-403A-AC70-4A3F32192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pl-PL" dirty="0"/>
              <a:t>Realizacja tego celu musi wiązać się z identyfikacją powiązań pomiędzy działaniami wykonywanymi w organizacji, a wymaganiami klienta we wszystkich procesach, a nie tylko na etapie efektu końcowego.</a:t>
            </a:r>
          </a:p>
          <a:p>
            <a:pPr algn="just"/>
            <a:r>
              <a:rPr lang="pl-PL" dirty="0"/>
              <a:t>Wyodrębnienie procesów w organizacji pozwala na łatwiejsze monitorowanie, pozyskiwanie danych o funkcjonowaniu organizacji oraz doskonalenie.</a:t>
            </a:r>
          </a:p>
          <a:p>
            <a:pPr algn="just"/>
            <a:r>
              <a:rPr lang="pl-PL" dirty="0"/>
              <a:t>Cykl PDCA umożliwia organizacji zapewnienie odpowiednich zasobów dla jej procesów, odpowiedniego zarządzania nimi oraz identyfikację </a:t>
            </a:r>
          </a:p>
          <a:p>
            <a:pPr marL="0" indent="0" algn="just">
              <a:buNone/>
            </a:pPr>
            <a:r>
              <a:rPr lang="pl-PL" dirty="0"/>
              <a:t>   i uwzględnienie szans na poprawę.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244320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7C328B-E40F-45AB-AE8D-A46D232A7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pl-PL" b="1" dirty="0">
                <a:solidFill>
                  <a:srgbClr val="002060"/>
                </a:solidFill>
              </a:rPr>
            </a:br>
            <a:r>
              <a:rPr lang="pl-PL" sz="4900" b="1" dirty="0">
                <a:solidFill>
                  <a:srgbClr val="002060"/>
                </a:solidFill>
              </a:rPr>
              <a:t>Cykl PDCA </a:t>
            </a:r>
            <a:br>
              <a:rPr lang="pl-PL" sz="4900" b="1" dirty="0">
                <a:solidFill>
                  <a:srgbClr val="002060"/>
                </a:solidFill>
              </a:rPr>
            </a:br>
            <a:r>
              <a:rPr lang="pl-PL" sz="4900" b="1" dirty="0">
                <a:solidFill>
                  <a:srgbClr val="002060"/>
                </a:solidFill>
              </a:rPr>
              <a:t>(tzw. Cykl </a:t>
            </a:r>
            <a:r>
              <a:rPr lang="pl-PL" sz="4900" b="1" dirty="0" err="1">
                <a:solidFill>
                  <a:srgbClr val="002060"/>
                </a:solidFill>
              </a:rPr>
              <a:t>Deminga</a:t>
            </a:r>
            <a:r>
              <a:rPr lang="pl-PL" sz="4900" b="1" dirty="0">
                <a:solidFill>
                  <a:srgbClr val="002060"/>
                </a:solidFill>
              </a:rPr>
              <a:t>, ang. Plan-Do-</a:t>
            </a:r>
            <a:r>
              <a:rPr lang="pl-PL" sz="4900" b="1" dirty="0" err="1">
                <a:solidFill>
                  <a:srgbClr val="002060"/>
                </a:solidFill>
              </a:rPr>
              <a:t>Check</a:t>
            </a:r>
            <a:r>
              <a:rPr lang="pl-PL" sz="4900" b="1" dirty="0">
                <a:solidFill>
                  <a:srgbClr val="002060"/>
                </a:solidFill>
              </a:rPr>
              <a:t>-</a:t>
            </a:r>
            <a:r>
              <a:rPr lang="pl-PL" sz="4900" b="1" dirty="0" err="1">
                <a:solidFill>
                  <a:srgbClr val="002060"/>
                </a:solidFill>
              </a:rPr>
              <a:t>Act</a:t>
            </a:r>
            <a:r>
              <a:rPr lang="pl-PL" sz="4900" b="1" dirty="0">
                <a:solidFill>
                  <a:srgbClr val="002060"/>
                </a:solidFill>
              </a:rPr>
              <a:t>)</a:t>
            </a:r>
            <a:br>
              <a:rPr lang="pl-PL" sz="4900" b="1" dirty="0"/>
            </a:br>
            <a:endParaRPr lang="pl-PL" sz="4900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D8FC963-7CD8-493F-AE14-4D0BF17B6D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b="1" dirty="0"/>
              <a:t>Planowanie: </a:t>
            </a:r>
            <a:r>
              <a:rPr lang="pl-PL" dirty="0"/>
              <a:t>ustalenie  celów i procesów niezbędnych do dostarczenia usług zgodnych z wymaganiami klienta oraz polityką organizacji.</a:t>
            </a:r>
          </a:p>
          <a:p>
            <a:pPr algn="just"/>
            <a:r>
              <a:rPr lang="pl-PL" b="1" dirty="0"/>
              <a:t>Wykonanie</a:t>
            </a:r>
            <a:r>
              <a:rPr lang="pl-PL" dirty="0"/>
              <a:t>: wdrożenie procesów.</a:t>
            </a:r>
          </a:p>
          <a:p>
            <a:pPr algn="just"/>
            <a:r>
              <a:rPr lang="pl-PL" b="1" dirty="0"/>
              <a:t>Sprawdzenie:</a:t>
            </a:r>
            <a:r>
              <a:rPr lang="pl-PL" dirty="0"/>
              <a:t> monitorowanie i mierzenie procesów i wyrobów</a:t>
            </a:r>
          </a:p>
          <a:p>
            <a:pPr marL="0" indent="0" algn="just">
              <a:buNone/>
            </a:pPr>
            <a:r>
              <a:rPr lang="pl-PL" dirty="0"/>
              <a:t>  w stosunku do polityki, celów i wymagań dotyczących wyrobu,</a:t>
            </a:r>
          </a:p>
          <a:p>
            <a:pPr marL="0" indent="0" algn="just">
              <a:buNone/>
            </a:pPr>
            <a:r>
              <a:rPr lang="pl-PL" dirty="0"/>
              <a:t>  sporządzanie sprawozdań z podejmowanych działań.</a:t>
            </a:r>
          </a:p>
          <a:p>
            <a:pPr algn="just"/>
            <a:r>
              <a:rPr lang="pl-PL" b="1" dirty="0"/>
              <a:t>Działanie: </a:t>
            </a:r>
            <a:r>
              <a:rPr lang="pl-PL" dirty="0"/>
              <a:t>podejmowanie działań ciągłego doskonalenia funkcjonowania procesu. 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522638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2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3271837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dr hab. Aleksandra  Szydłowska  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7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FERS1_szablon prezentacji  -  tylko do odczytu" id="{0F6BFAC5-71A7-4EA2-90B5-3A0119C221E7}" vid="{9E9B2A14-4E81-437D-A766-7C7875CF27AF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32fb0b02b18934f4f83d3d5f4d62ecb1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888a703dc37ea123300181a368ac4b3d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7D13238-EBD7-4AA4-8B67-AC21922A69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E2ACD6F-0090-4B98-A176-A360119E5134}">
  <ds:schemaRefs>
    <ds:schemaRef ds:uri="51674ba1-e637-49a1-9acf-be75e179f9ea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www.w3.org/XML/1998/namespace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Zarządanie jakością i bezpieczeństwem w gastronomii_prezentacja 06</Template>
  <TotalTime>167</TotalTime>
  <Words>1008</Words>
  <Application>Microsoft Office PowerPoint</Application>
  <PresentationFormat>Panoramiczny</PresentationFormat>
  <Paragraphs>80</Paragraphs>
  <Slides>18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Verdana</vt:lpstr>
      <vt:lpstr>Motyw pakietu Office</vt:lpstr>
      <vt:lpstr>Zrównoważony Kampus SGGW –  - kształcenie na rzecz branż kluczowych</vt:lpstr>
      <vt:lpstr>      Zarządzanie jakością  i bezpieczeństwem żywności  w gastronomii  Wykład 7 Wdrażanie systemu zarządzania bezpieczeństwem żywności  według  standardu ISO 22 000: 2018   w zakładach produkujących  żywność     dr hab. Aleksandra Szydłowska </vt:lpstr>
      <vt:lpstr>Plan wykładu</vt:lpstr>
      <vt:lpstr>Znaczenie bezpieczeństwa żywności</vt:lpstr>
      <vt:lpstr>Zagrożenia w łańcuchu żywnościowym</vt:lpstr>
      <vt:lpstr>Rola standardu ISO 22000:2018</vt:lpstr>
      <vt:lpstr>Struktura standardu ISO 22000:2018 </vt:lpstr>
      <vt:lpstr>Struktura Wysokiego Poziomu (HLS)</vt:lpstr>
      <vt:lpstr>Struktura standardu ISO 22000:2018 c.d (1/2)</vt:lpstr>
      <vt:lpstr>Struktura standardu ISO 22000:2018 c.d (2/2)</vt:lpstr>
      <vt:lpstr>Dwupoziomowy charakter cyklu PDCA </vt:lpstr>
      <vt:lpstr>Filary FSMS</vt:lpstr>
      <vt:lpstr>Cel komunikacji interaktywnej</vt:lpstr>
      <vt:lpstr>Rodzaje komunikacji</vt:lpstr>
      <vt:lpstr>Zasady systemu HACCP w odniesieniu do standardu ISO 22 000:2018</vt:lpstr>
      <vt:lpstr>Podejście procesowe</vt:lpstr>
      <vt:lpstr> Cykl PDCA  (tzw. Cykl Deminga, ang. Plan-Do-Check-Act) </vt:lpstr>
      <vt:lpstr>Autor utworu: dr hab. Aleksandra  Szydłowska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Zrównoważony Kampus SGGW –  - kształcenie na rzecz branż kluczowych</dc:title>
  <dc:creator>Aleksandra Szydłowska</dc:creator>
  <cp:lastModifiedBy>Beata Grzesiak</cp:lastModifiedBy>
  <cp:revision>16</cp:revision>
  <cp:lastPrinted>2024-05-21T11:11:19Z</cp:lastPrinted>
  <dcterms:created xsi:type="dcterms:W3CDTF">2026-07-28T09:02:51Z</dcterms:created>
  <dcterms:modified xsi:type="dcterms:W3CDTF">2026-10-15T09:45:50Z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