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8" r:id="rId5"/>
    <p:sldId id="262" r:id="rId6"/>
    <p:sldId id="263" r:id="rId7"/>
    <p:sldId id="264" r:id="rId8"/>
    <p:sldId id="306" r:id="rId9"/>
    <p:sldId id="265" r:id="rId10"/>
    <p:sldId id="266" r:id="rId11"/>
    <p:sldId id="274" r:id="rId12"/>
    <p:sldId id="259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/>
  <p:cmAuthor id="2" name="Justyna Sienkiewicz" initials="J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706" autoAdjust="0"/>
  </p:normalViewPr>
  <p:slideViewPr>
    <p:cSldViewPr snapToGrid="0" showGuides="1">
      <p:cViewPr varScale="1">
        <p:scale>
          <a:sx n="152" d="100"/>
          <a:sy n="152" d="100"/>
        </p:scale>
        <p:origin x="588" y="144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4013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9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2026-10-15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7" y="6081684"/>
            <a:ext cx="11888251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6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7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6" y="74647"/>
            <a:ext cx="11616613" cy="2627364"/>
          </a:xfrm>
        </p:spPr>
        <p:txBody>
          <a:bodyPr>
            <a:normAutofit fontScale="90000"/>
          </a:bodyPr>
          <a:lstStyle/>
          <a:p>
            <a:pPr algn="ctr"/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sz="4900" b="1" dirty="0">
                <a:solidFill>
                  <a:srgbClr val="002060"/>
                </a:solidFill>
              </a:rPr>
              <a:t>Zarządzanie jakością </a:t>
            </a:r>
            <a:br>
              <a:rPr lang="pl-PL" sz="4900" b="1" dirty="0">
                <a:solidFill>
                  <a:srgbClr val="002060"/>
                </a:solidFill>
              </a:rPr>
            </a:br>
            <a:r>
              <a:rPr lang="pl-PL" sz="4900" b="1" dirty="0">
                <a:solidFill>
                  <a:srgbClr val="002060"/>
                </a:solidFill>
              </a:rPr>
              <a:t>i bezpieczeństwem żywności </a:t>
            </a:r>
            <a:br>
              <a:rPr lang="pl-PL" sz="4900" b="1" dirty="0">
                <a:solidFill>
                  <a:srgbClr val="002060"/>
                </a:solidFill>
              </a:rPr>
            </a:br>
            <a:r>
              <a:rPr lang="pl-PL" sz="4900" b="1" dirty="0">
                <a:solidFill>
                  <a:srgbClr val="002060"/>
                </a:solidFill>
              </a:rPr>
              <a:t>w gastronomii</a:t>
            </a:r>
            <a:br>
              <a:rPr lang="pl-PL" sz="4900" dirty="0"/>
            </a:br>
            <a:br>
              <a:rPr lang="pl-PL" sz="4900" dirty="0"/>
            </a:br>
            <a:r>
              <a:rPr lang="pl-PL" sz="2700" b="1" dirty="0"/>
              <a:t>Wykład 6</a:t>
            </a:r>
            <a:br>
              <a:rPr lang="pl-PL" b="1" dirty="0"/>
            </a:br>
            <a:r>
              <a:rPr lang="pl-PL" sz="3100" b="1" dirty="0"/>
              <a:t>Systemy zarządzania jakością </a:t>
            </a:r>
            <a:br>
              <a:rPr lang="pl-PL" sz="3100" b="1" dirty="0"/>
            </a:br>
            <a:br>
              <a:rPr lang="pl-PL" sz="3100" b="1" dirty="0"/>
            </a:br>
            <a:r>
              <a:rPr lang="pl-PL" sz="2700" b="1" dirty="0">
                <a:solidFill>
                  <a:srgbClr val="002060"/>
                </a:solidFill>
              </a:rPr>
              <a:t>dr hab. Beata Bilska, prof. SGGW</a:t>
            </a:r>
          </a:p>
        </p:txBody>
      </p:sp>
    </p:spTree>
    <p:extLst>
      <p:ext uri="{BB962C8B-B14F-4D97-AF65-F5344CB8AC3E}">
        <p14:creationId xmlns:p14="http://schemas.microsoft.com/office/powerpoint/2010/main" val="2258854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92E689-FAE4-43C8-B798-47C6A0478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002060"/>
                </a:solidFill>
              </a:rPr>
              <a:t>PLAN WYKŁADU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CD87C0D-D512-443D-8B68-E82EB6ACF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eaLnBrk="0" fontAlgn="base" hangingPunct="0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Pojęcie „jakość”, „</a:t>
            </a:r>
            <a:r>
              <a:rPr lang="pl-PL" dirty="0"/>
              <a:t>zarządzanie jakością”</a:t>
            </a:r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lvl="0" indent="-457200" eaLnBrk="0" fontAlgn="base" hangingPunct="0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Znaczenie systemów zarządzania jakością.</a:t>
            </a:r>
          </a:p>
          <a:p>
            <a:pPr marL="457200" lvl="0" indent="-457200" eaLnBrk="0" fontAlgn="base" hangingPunct="0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Zasady zarządzania jakością. </a:t>
            </a:r>
          </a:p>
          <a:p>
            <a:pPr marL="457200" lvl="0" indent="-457200" eaLnBrk="0" fontAlgn="base" hangingPunct="0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Podejście procesowe i podejście oparte na ryzyku. </a:t>
            </a:r>
          </a:p>
          <a:p>
            <a:pPr marL="457200" lvl="0" indent="-457200" eaLnBrk="0" fontAlgn="base" hangingPunct="0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pl-PL" alt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Dokumentacja systemu zarządzania jakością.</a:t>
            </a:r>
          </a:p>
          <a:p>
            <a:pPr marL="0" lvl="0" indent="0" eaLnBrk="0" fontAlgn="base" hangingPunct="0">
              <a:spcBef>
                <a:spcPct val="20000"/>
              </a:spcBef>
              <a:spcAft>
                <a:spcPct val="0"/>
              </a:spcAft>
              <a:buNone/>
              <a:defRPr/>
            </a:pPr>
            <a:endParaRPr lang="pl-PL" alt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0" fontAlgn="base" hangingPunct="0">
              <a:spcBef>
                <a:spcPct val="20000"/>
              </a:spcBef>
              <a:spcAft>
                <a:spcPct val="0"/>
              </a:spcAft>
              <a:buFontTx/>
              <a:buAutoNum type="arabicPeriod"/>
              <a:defRPr/>
            </a:pPr>
            <a:endParaRPr lang="pl-PL" alt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6527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ABDC99-4AC5-48DB-8F98-42CD66E2A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ZARZĄDZANIE JAKOŚCIĄ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BC02930-8BF9-4216-AA97-A19C9D648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3000" dirty="0"/>
              <a:t>skoordynowane działania dotyczące kierowania organizacją i jej nadzorowania w odniesieniu do jakości.</a:t>
            </a:r>
          </a:p>
          <a:p>
            <a:r>
              <a:rPr lang="pl-PL" sz="3000" dirty="0"/>
              <a:t>Kierowanie i nadzorowanie w odniesieniu do jakości zazwyczaj obejmuje ustanowienie polityki jakości i celów dotyczących jakości, planowania jakości, sterowania jakością, zapewnienia jakości i doskonalenia jakości [PN-EN ISO 9000, 2006]</a:t>
            </a:r>
          </a:p>
          <a:p>
            <a:pPr marL="0" indent="0">
              <a:buNone/>
            </a:pPr>
            <a:endParaRPr lang="pl-PL" sz="3000" dirty="0"/>
          </a:p>
          <a:p>
            <a:endParaRPr lang="pl-PL" sz="3000" dirty="0"/>
          </a:p>
          <a:p>
            <a:pPr marL="0" indent="0">
              <a:buNone/>
            </a:pPr>
            <a:endParaRPr lang="pl-PL" sz="3000" dirty="0"/>
          </a:p>
          <a:p>
            <a:pPr marL="0" indent="0" algn="ctr">
              <a:buNone/>
            </a:pPr>
            <a:endParaRPr lang="pl-PL" sz="3300" dirty="0"/>
          </a:p>
          <a:p>
            <a:pPr marL="0" indent="0" algn="just">
              <a:buNone/>
            </a:pPr>
            <a:endParaRPr lang="pl-PL" sz="3300" dirty="0"/>
          </a:p>
          <a:p>
            <a:pPr marL="0" indent="0" algn="just">
              <a:buNone/>
            </a:pPr>
            <a:endParaRPr lang="pl-PL" sz="1900" dirty="0"/>
          </a:p>
          <a:p>
            <a:pPr marL="0" indent="0" algn="just">
              <a:buNone/>
            </a:pPr>
            <a:endParaRPr lang="pl-PL" sz="1900" dirty="0"/>
          </a:p>
          <a:p>
            <a:pPr marL="0" indent="0" algn="just">
              <a:buNone/>
            </a:pPr>
            <a:endParaRPr lang="pl-PL" sz="1900" dirty="0"/>
          </a:p>
          <a:p>
            <a:endParaRPr lang="pl-PL" sz="3300" dirty="0"/>
          </a:p>
          <a:p>
            <a:pPr algn="just"/>
            <a:endParaRPr lang="pl-PL" sz="33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6886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FBDE7-F0CF-E01D-DDC7-48938EDF0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EEAA93-90E5-CEA0-F4E0-61A4D019D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ZAPEWNIENIE JAKOŚCI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B9A60DA-A55D-BA33-2260-C52846029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3000" dirty="0"/>
              <a:t>część zarządzania jakością, ukierunkowana na zapewnienie zaufania, że wymagania dotyczące jakości będą spełnione.</a:t>
            </a:r>
          </a:p>
          <a:p>
            <a:endParaRPr lang="pl-PL" sz="3000" dirty="0"/>
          </a:p>
          <a:p>
            <a:pPr marL="0" indent="0">
              <a:buNone/>
            </a:pPr>
            <a:endParaRPr lang="pl-PL" sz="3000" dirty="0"/>
          </a:p>
          <a:p>
            <a:pPr marL="0" indent="0" algn="ctr">
              <a:buNone/>
            </a:pPr>
            <a:endParaRPr lang="pl-PL" sz="3300" dirty="0"/>
          </a:p>
          <a:p>
            <a:pPr marL="0" indent="0" algn="just">
              <a:buNone/>
            </a:pPr>
            <a:endParaRPr lang="pl-PL" sz="3300" dirty="0"/>
          </a:p>
          <a:p>
            <a:pPr marL="0" indent="0" algn="just">
              <a:buNone/>
            </a:pPr>
            <a:endParaRPr lang="pl-PL" sz="1900" dirty="0"/>
          </a:p>
          <a:p>
            <a:pPr marL="0" indent="0" algn="just">
              <a:buNone/>
            </a:pPr>
            <a:endParaRPr lang="pl-PL" sz="1900" dirty="0"/>
          </a:p>
          <a:p>
            <a:pPr marL="0" indent="0" algn="just">
              <a:buNone/>
            </a:pPr>
            <a:endParaRPr lang="pl-PL" sz="1900" dirty="0"/>
          </a:p>
          <a:p>
            <a:endParaRPr lang="pl-PL" sz="3300" dirty="0"/>
          </a:p>
          <a:p>
            <a:pPr algn="just"/>
            <a:endParaRPr lang="pl-PL" sz="33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24283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B9F656-5B91-46C6-ACEB-CE1C6A91C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W PRAKTYCE ZARZĄDZANIE JAKOŚCIĄ POLEGA 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A2D450E-D83C-4479-9364-5942E1DF7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Wdrożeniu</a:t>
            </a:r>
          </a:p>
          <a:p>
            <a:r>
              <a:rPr lang="pl-PL" dirty="0"/>
              <a:t>Utrzymaniu</a:t>
            </a:r>
          </a:p>
          <a:p>
            <a:r>
              <a:rPr lang="pl-PL" dirty="0"/>
              <a:t>Doskonaleniu systemu jakości</a:t>
            </a:r>
          </a:p>
          <a:p>
            <a:r>
              <a:rPr lang="pl-PL" dirty="0"/>
              <a:t>Udowodnieniu tych działań klientom</a:t>
            </a:r>
          </a:p>
          <a:p>
            <a:r>
              <a:rPr lang="pl-PL" dirty="0"/>
              <a:t>Wykazanie, że funkcjonujący system spełnia ich oczekiwania.</a:t>
            </a:r>
          </a:p>
        </p:txBody>
      </p:sp>
    </p:spTree>
    <p:extLst>
      <p:ext uri="{BB962C8B-B14F-4D97-AF65-F5344CB8AC3E}">
        <p14:creationId xmlns:p14="http://schemas.microsoft.com/office/powerpoint/2010/main" val="1431366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PODSTAWOWE CELE SYSTEMÓW ZARZĄDZANIA JAKOŚCIĄ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9600" dirty="0"/>
              <a:t>Zapobieganie problemom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9600" dirty="0"/>
              <a:t>Zaangażowanie kierownictwa i całej załogi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9600" dirty="0"/>
              <a:t>Opracowanie systemów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9600" dirty="0"/>
              <a:t>Szkolenie pracowników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9600" dirty="0"/>
              <a:t>Wewnętrzne audyty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9600" dirty="0"/>
              <a:t>Przegląd zarządzania przez kierownictwo.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pl-PL" sz="9600" dirty="0"/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pl-PL" sz="11200" dirty="0"/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pl-PL" sz="11200" dirty="0"/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br>
              <a:rPr lang="pl-PL" sz="3000" dirty="0"/>
            </a:br>
            <a:endParaRPr lang="pl-PL" sz="3000" dirty="0"/>
          </a:p>
          <a:p>
            <a:pPr marL="0" indent="0" algn="ctr">
              <a:buNone/>
            </a:pPr>
            <a:endParaRPr lang="pl-PL" dirty="0"/>
          </a:p>
          <a:p>
            <a:pPr marL="0" indent="0" algn="r">
              <a:buNone/>
            </a:pPr>
            <a:br>
              <a:rPr lang="pl-PL" dirty="0"/>
            </a:b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698494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dirty="0">
                <a:solidFill>
                  <a:srgbClr val="002060"/>
                </a:solidFill>
              </a:rPr>
              <a:t>KORZYŚCI Z WDROŻONYCH I SKUTECZNIE DZIAŁAJĄCYCH SYSTEMÓW JAKOŚCI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614615"/>
            <a:ext cx="10735962" cy="4324865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utrzymanie dotychczasowych klientów oraz zdobycie nowych, poprzez wzrost wiarygodności </a:t>
            </a:r>
          </a:p>
          <a:p>
            <a:pPr algn="just"/>
            <a:r>
              <a:rPr lang="pl-PL" dirty="0"/>
              <a:t>uporządkowanie sfery organizacyjnej</a:t>
            </a:r>
          </a:p>
          <a:p>
            <a:pPr algn="just"/>
            <a:r>
              <a:rPr lang="pl-PL" dirty="0"/>
              <a:t>pogrupowanie często rozproszonych czynności w jeden proces.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sz="4000" dirty="0"/>
              <a:t>			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39985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4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4" y="327184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 dr hab. Beata Bilska, prof. SGGW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9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32fb0b02b18934f4f83d3d5f4d62ecb1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888a703dc37ea123300181a368ac4b3d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2ACD6F-0090-4B98-A176-A360119E5134}">
  <ds:schemaRefs>
    <ds:schemaRef ds:uri="http://schemas.microsoft.com/office/2006/documentManagement/types"/>
    <ds:schemaRef ds:uri="http://purl.org/dc/dcmitype/"/>
    <ds:schemaRef ds:uri="51674ba1-e637-49a1-9acf-be75e179f9ea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7D13238-EBD7-4AA4-8B67-AC21922A6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W-d 1</Template>
  <TotalTime>662</TotalTime>
  <Words>323</Words>
  <Application>Microsoft Office PowerPoint</Application>
  <PresentationFormat>Panoramiczny</PresentationFormat>
  <Paragraphs>67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Verdana</vt:lpstr>
      <vt:lpstr>Motyw pakietu Office</vt:lpstr>
      <vt:lpstr>Zrównoważony Kampus SGGW –  - kształcenie na rzecz branż kluczowych</vt:lpstr>
      <vt:lpstr>      Zarządzanie jakością  i bezpieczeństwem żywności  w gastronomii  Wykład 6 Systemy zarządzania jakością   dr hab. Beata Bilska, prof. SGGW</vt:lpstr>
      <vt:lpstr>PLAN WYKŁADU </vt:lpstr>
      <vt:lpstr>ZARZĄDZANIE JAKOŚCIĄ</vt:lpstr>
      <vt:lpstr>ZAPEWNIENIE JAKOŚCI</vt:lpstr>
      <vt:lpstr>W PRAKTYCE ZARZĄDZANIE JAKOŚCIĄ POLEGA NA</vt:lpstr>
      <vt:lpstr>PODSTAWOWE CELE SYSTEMÓW ZARZĄDZANIA JAKOŚCIĄ</vt:lpstr>
      <vt:lpstr>KORZYŚCI Z WDROŻONYCH I SKUTECZNIE DZIAŁAJĄCYCH SYSTEMÓW JAKOŚCI</vt:lpstr>
      <vt:lpstr>Autor utworu:  dr hab. Beata Bilska, prof. SGGW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Zrównoważony Kampus SGGW –  - kształcenie na rzecz branż kluczowych</dc:title>
  <dc:creator>Aleksandra Szydłowska</dc:creator>
  <cp:lastModifiedBy>Beata Grzesiak</cp:lastModifiedBy>
  <cp:revision>19</cp:revision>
  <cp:lastPrinted>2024-05-21T11:11:19Z</cp:lastPrinted>
  <dcterms:created xsi:type="dcterms:W3CDTF">2026-07-29T08:58:12Z</dcterms:created>
  <dcterms:modified xsi:type="dcterms:W3CDTF">2026-10-15T09:45:32Z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