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85" r:id="rId6"/>
  </p:sldMasterIdLst>
  <p:notesMasterIdLst>
    <p:notesMasterId r:id="rId18"/>
  </p:notesMasterIdLst>
  <p:sldIdLst>
    <p:sldId id="258" r:id="rId7"/>
    <p:sldId id="261" r:id="rId8"/>
    <p:sldId id="272" r:id="rId9"/>
    <p:sldId id="280" r:id="rId10"/>
    <p:sldId id="279" r:id="rId11"/>
    <p:sldId id="273" r:id="rId12"/>
    <p:sldId id="274" r:id="rId13"/>
    <p:sldId id="276" r:id="rId14"/>
    <p:sldId id="277" r:id="rId15"/>
    <p:sldId id="278" r:id="rId16"/>
    <p:sldId id="259" r:id="rId1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/>
  <p:cmAuthor id="2" name="Justyna Sienkiewicz" initials="JS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4" autoAdjust="0"/>
    <p:restoredTop sz="92086" autoAdjust="0"/>
  </p:normalViewPr>
  <p:slideViewPr>
    <p:cSldViewPr snapToGrid="0" showGuides="1">
      <p:cViewPr varScale="1">
        <p:scale>
          <a:sx n="146" d="100"/>
          <a:sy n="146" d="100"/>
        </p:scale>
        <p:origin x="858" y="126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7784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8347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0223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8676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5212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6617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6059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074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5931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7446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0208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426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9335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6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1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759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6693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2627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9588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6711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3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9278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3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3754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695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346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9"/>
            <a:ext cx="10515600" cy="4159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6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55376C6-B170-4BAB-817A-47CF8AABBD9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7" y="6081684"/>
            <a:ext cx="11888251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9"/>
            <a:ext cx="10515600" cy="4159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6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55376C6-B170-4BAB-817A-47CF8AABBD9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7" y="6081684"/>
            <a:ext cx="11888251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2275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9"/>
            <a:ext cx="10515600" cy="4159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2026-10-15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55376C6-B170-4BAB-817A-47CF8AABBD9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7" y="6081684"/>
            <a:ext cx="11888251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248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1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30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7E36D3-AD76-419E-A7A6-738BD561B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99" y="279598"/>
            <a:ext cx="11616613" cy="2034072"/>
          </a:xfrm>
        </p:spPr>
        <p:txBody>
          <a:bodyPr>
            <a:normAutofit fontScale="90000"/>
          </a:bodyPr>
          <a:lstStyle/>
          <a:p>
            <a:pPr algn="ctr"/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r>
              <a:rPr lang="pl-PL" sz="4900" b="1" dirty="0">
                <a:solidFill>
                  <a:srgbClr val="002060"/>
                </a:solidFill>
              </a:rPr>
              <a:t>Zarządzanie jakością </a:t>
            </a:r>
            <a:br>
              <a:rPr lang="pl-PL" sz="4900" b="1" dirty="0">
                <a:solidFill>
                  <a:srgbClr val="002060"/>
                </a:solidFill>
              </a:rPr>
            </a:br>
            <a:r>
              <a:rPr lang="pl-PL" sz="4900" b="1" dirty="0">
                <a:solidFill>
                  <a:srgbClr val="002060"/>
                </a:solidFill>
              </a:rPr>
              <a:t>i bezpieczeństwem żywności </a:t>
            </a:r>
            <a:br>
              <a:rPr lang="pl-PL" sz="4900" b="1" dirty="0">
                <a:solidFill>
                  <a:srgbClr val="002060"/>
                </a:solidFill>
              </a:rPr>
            </a:br>
            <a:r>
              <a:rPr lang="pl-PL" sz="4900" b="1" dirty="0">
                <a:solidFill>
                  <a:srgbClr val="002060"/>
                </a:solidFill>
              </a:rPr>
              <a:t>w gastronomii</a:t>
            </a:r>
            <a:br>
              <a:rPr lang="pl-PL" sz="4900" dirty="0"/>
            </a:br>
            <a:br>
              <a:rPr lang="pl-PL" sz="4900" dirty="0"/>
            </a:br>
            <a:r>
              <a:rPr lang="pl-PL" sz="2700" b="1" dirty="0"/>
              <a:t>Wykład 5</a:t>
            </a:r>
            <a:br>
              <a:rPr lang="pl-PL" b="1" dirty="0"/>
            </a:br>
            <a:r>
              <a:rPr lang="pl-PL" b="1" dirty="0"/>
              <a:t>Dokumentacja systemu HACCP</a:t>
            </a:r>
            <a:br>
              <a:rPr lang="pl-PL" sz="2700" b="1" dirty="0">
                <a:solidFill>
                  <a:srgbClr val="002060"/>
                </a:solidFill>
              </a:rPr>
            </a:br>
            <a:r>
              <a:rPr lang="pl-PL" sz="2700" b="1" dirty="0">
                <a:solidFill>
                  <a:srgbClr val="002060"/>
                </a:solidFill>
              </a:rPr>
              <a:t> dr hab. Aleksandra Szydłowska </a:t>
            </a:r>
          </a:p>
        </p:txBody>
      </p:sp>
    </p:spTree>
    <p:extLst>
      <p:ext uri="{BB962C8B-B14F-4D97-AF65-F5344CB8AC3E}">
        <p14:creationId xmlns:p14="http://schemas.microsoft.com/office/powerpoint/2010/main" val="2061893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Plan wykładu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75138" y="1778332"/>
            <a:ext cx="10515600" cy="4159539"/>
          </a:xfrm>
        </p:spPr>
        <p:txBody>
          <a:bodyPr>
            <a:normAutofit/>
          </a:bodyPr>
          <a:lstStyle/>
          <a:p>
            <a:pPr algn="just"/>
            <a:r>
              <a:rPr lang="pl-PL" dirty="0"/>
              <a:t>VII zasada systemu HACCP.</a:t>
            </a:r>
          </a:p>
          <a:p>
            <a:pPr algn="just"/>
            <a:r>
              <a:rPr lang="pl-PL" dirty="0"/>
              <a:t>Dokumentacja systemowa.</a:t>
            </a:r>
          </a:p>
          <a:p>
            <a:pPr algn="just"/>
            <a:r>
              <a:rPr lang="pl-PL" dirty="0"/>
              <a:t>Rejestry i zapisy operacyjne.</a:t>
            </a:r>
          </a:p>
          <a:p>
            <a:pPr algn="just"/>
            <a:r>
              <a:rPr lang="pl-PL" dirty="0"/>
              <a:t>Zasady tworzenia, nadzoru i przechowywania dokumentacji.</a:t>
            </a:r>
          </a:p>
          <a:p>
            <a:pPr algn="just"/>
            <a:r>
              <a:rPr lang="pl-PL" dirty="0"/>
              <a:t>Przegląd, aktualizacja i najczęstsze błędy.</a:t>
            </a:r>
          </a:p>
        </p:txBody>
      </p:sp>
    </p:spTree>
    <p:extLst>
      <p:ext uri="{BB962C8B-B14F-4D97-AF65-F5344CB8AC3E}">
        <p14:creationId xmlns:p14="http://schemas.microsoft.com/office/powerpoint/2010/main" val="2292553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18E5D-C879-B855-4603-2DC6776E8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949C48-63A6-4E2B-3F54-F2E05B3CB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Istota VII Zasady Systemu HACCP</a:t>
            </a:r>
            <a:br>
              <a:rPr lang="pl-PL" b="1" dirty="0">
                <a:solidFill>
                  <a:srgbClr val="002060"/>
                </a:solidFill>
              </a:rPr>
            </a:br>
            <a:r>
              <a:rPr lang="pl-PL" b="1" dirty="0">
                <a:solidFill>
                  <a:srgbClr val="002060"/>
                </a:solidFill>
              </a:rPr>
              <a:t>Prowadzenie dokumentacji i zapisów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4BEFB2E-4D8A-1670-65B6-594D93D7D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5138" y="1778332"/>
            <a:ext cx="10515600" cy="4159539"/>
          </a:xfrm>
        </p:spPr>
        <p:txBody>
          <a:bodyPr>
            <a:normAutofit/>
          </a:bodyPr>
          <a:lstStyle/>
          <a:p>
            <a:pPr algn="just"/>
            <a:r>
              <a:rPr lang="pl-PL" b="1" dirty="0"/>
              <a:t>Opracowanie dokumentacji dotyczącej wszystkich procedur oraz rejestrów </a:t>
            </a:r>
            <a:r>
              <a:rPr lang="pl-PL" dirty="0"/>
              <a:t>odpowiednich dla zasad HACCP i ich stosowania.</a:t>
            </a:r>
          </a:p>
          <a:p>
            <a:pPr algn="just"/>
            <a:r>
              <a:rPr lang="pl-PL" b="1" dirty="0"/>
              <a:t>Rola dokumentacji</a:t>
            </a:r>
          </a:p>
          <a:p>
            <a:pPr marL="0" indent="0" algn="just">
              <a:buNone/>
            </a:pPr>
            <a:r>
              <a:rPr lang="pl-PL" dirty="0"/>
              <a:t> Właściwie sporządzona dokumentacja stanowi podstawowy dowód   efektywności działania systemu oraz podstawę do oddalenia ewentualnych reklamacji.</a:t>
            </a:r>
          </a:p>
          <a:p>
            <a:pPr algn="just"/>
            <a:r>
              <a:rPr lang="pl-PL" dirty="0"/>
              <a:t>Jedna z najczęściej spotykanych </a:t>
            </a:r>
            <a:r>
              <a:rPr lang="pl-PL" b="1" dirty="0"/>
              <a:t>trudności przy wdrażaniu systemu HACCP.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89424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70408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Dokumentacja podstawowa systemu HACCP </a:t>
            </a:r>
            <a:br>
              <a:rPr lang="pl-PL" b="1" dirty="0">
                <a:solidFill>
                  <a:srgbClr val="002060"/>
                </a:solidFill>
              </a:rPr>
            </a:br>
            <a:r>
              <a:rPr lang="pl-PL" b="1" dirty="0">
                <a:solidFill>
                  <a:srgbClr val="002060"/>
                </a:solidFill>
              </a:rPr>
              <a:t>oraz bieżące zapisy</a:t>
            </a:r>
            <a:br>
              <a:rPr lang="pl-PL" dirty="0"/>
            </a:br>
            <a:endParaRPr lang="pl-PL" dirty="0"/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27C0E319-FBAD-3DFD-C5F2-B3C0092D9D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2801" y="2274947"/>
            <a:ext cx="10515600" cy="13255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dirty="0"/>
              <a:t>powinny być spójne z charakterem i zakresem poszczególnych działań </a:t>
            </a:r>
          </a:p>
        </p:txBody>
      </p:sp>
    </p:spTree>
    <p:extLst>
      <p:ext uri="{BB962C8B-B14F-4D97-AF65-F5344CB8AC3E}">
        <p14:creationId xmlns:p14="http://schemas.microsoft.com/office/powerpoint/2010/main" val="1066142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Dokumentacja systemu HACCP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75146" y="1825629"/>
            <a:ext cx="10515600" cy="4159539"/>
          </a:xfrm>
        </p:spPr>
        <p:txBody>
          <a:bodyPr>
            <a:normAutofit/>
          </a:bodyPr>
          <a:lstStyle/>
          <a:p>
            <a:pPr algn="just"/>
            <a:r>
              <a:rPr lang="pl-PL" b="1" dirty="0">
                <a:solidFill>
                  <a:srgbClr val="002060"/>
                </a:solidFill>
              </a:rPr>
              <a:t> </a:t>
            </a:r>
            <a:r>
              <a:rPr lang="pl-PL" dirty="0"/>
              <a:t>Obejmuje  plan HACCP wraz z zapisami.</a:t>
            </a:r>
            <a:endParaRPr lang="pl-PL" b="1" dirty="0">
              <a:solidFill>
                <a:srgbClr val="002060"/>
              </a:solidFill>
            </a:endParaRPr>
          </a:p>
          <a:p>
            <a:pPr algn="just"/>
            <a:r>
              <a:rPr lang="pl-PL" b="1" dirty="0">
                <a:solidFill>
                  <a:srgbClr val="002060"/>
                </a:solidFill>
              </a:rPr>
              <a:t>To dokumentacja systemowa </a:t>
            </a:r>
            <a:r>
              <a:rPr lang="pl-PL" dirty="0"/>
              <a:t>(opracowanie i wdrożenie zasad systemu HACCP)</a:t>
            </a:r>
            <a:r>
              <a:rPr lang="pl-PL" b="1" dirty="0">
                <a:solidFill>
                  <a:srgbClr val="002060"/>
                </a:solidFill>
              </a:rPr>
              <a:t> i  stanowiskowa </a:t>
            </a:r>
            <a:r>
              <a:rPr lang="pl-PL" dirty="0"/>
              <a:t>(realizacja zasad systemu w praktyce).</a:t>
            </a:r>
          </a:p>
        </p:txBody>
      </p:sp>
    </p:spTree>
    <p:extLst>
      <p:ext uri="{BB962C8B-B14F-4D97-AF65-F5344CB8AC3E}">
        <p14:creationId xmlns:p14="http://schemas.microsoft.com/office/powerpoint/2010/main" val="1644782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Zasady Prowadzenia dokumentacji systemowej</a:t>
            </a:r>
            <a:br>
              <a:rPr lang="pl-PL" b="1" dirty="0">
                <a:solidFill>
                  <a:srgbClr val="002060"/>
                </a:solidFill>
              </a:rPr>
            </a:br>
            <a:endParaRPr lang="pl-PL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Prostota i integracja  </a:t>
            </a:r>
            <a:r>
              <a:rPr lang="pl-PL" dirty="0"/>
              <a:t>w systemie rejestracji. </a:t>
            </a:r>
          </a:p>
          <a:p>
            <a:r>
              <a:rPr lang="pl-PL" dirty="0"/>
              <a:t> Wykorzystywanie do sporządzania zapisów istniejącej już w zakładzie dokumentacji (np. faktury dostaw, dzienniki technologiczne, listy kontrolne).</a:t>
            </a:r>
          </a:p>
          <a:p>
            <a:r>
              <a:rPr lang="pl-PL" dirty="0"/>
              <a:t>Uwzględnienie  formę elektronicznej dokumentów.</a:t>
            </a:r>
          </a:p>
          <a:p>
            <a:r>
              <a:rPr lang="pl-PL" dirty="0"/>
              <a:t>Konieczność ciągłej aktualizacji.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67614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Elastyczność w przypadku małych firm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dirty="0"/>
              <a:t>Działania w zakresie dokumentowania powinny być dostosowane do charakteru i skali działalności.</a:t>
            </a:r>
          </a:p>
          <a:p>
            <a:pPr algn="just"/>
            <a:r>
              <a:rPr lang="pl-PL" dirty="0"/>
              <a:t>W mniejszych zakładach można stosować ułatwienia (np. rejestrować tylko odchylenia od monitoringu) oraz korzystać z gotowych przewodników branżowych.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88978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Okresowy przegląd dokumentacji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dirty="0"/>
              <a:t>Aktualizacja planu HACCP w przypadku wprowadzania nowych produktów, zmian technologicznych, zakupu maszyn lub nowych danych naukowych.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36494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Przykłady błędów w praktyce zakładowej odnośnie prowadzenia dokumentacji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Brak dowodów walidacji limitów krytycznych.</a:t>
            </a:r>
          </a:p>
          <a:p>
            <a:r>
              <a:rPr lang="pl-PL" dirty="0"/>
              <a:t>Nieregularne wpisy lub brak podpisów osób monitorujących.</a:t>
            </a:r>
          </a:p>
          <a:p>
            <a:r>
              <a:rPr lang="pl-PL" dirty="0"/>
              <a:t>Brak powiązania wpisu o odchyleniu z konkretnym działaniem korygującym i postepowaniem w przypadku  zablokowanej partii towaru.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21228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4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4" y="327184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 dr hab. Aleksandra Szydłowska 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9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W-d 1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FERS1_szablon prezentacji  -  tylko do odczytu" id="{0F6BFAC5-71A7-4EA2-90B5-3A0119C221E7}" vid="{9E9B2A14-4E81-437D-A766-7C7875CF27AF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FERS1_szablon prezentacji  -  tylko do odczytu" id="{0F6BFAC5-71A7-4EA2-90B5-3A0119C221E7}" vid="{9E9B2A14-4E81-437D-A766-7C7875CF27AF}"/>
    </a:ext>
  </a:extLst>
</a:theme>
</file>

<file path=ppt/theme/theme3.xml><?xml version="1.0" encoding="utf-8"?>
<a:theme xmlns:a="http://schemas.openxmlformats.org/drawingml/2006/main" name="2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FERS1_szablon prezentacji  -  tylko do odczytu" id="{0F6BFAC5-71A7-4EA2-90B5-3A0119C221E7}" vid="{9E9B2A14-4E81-437D-A766-7C7875CF27AF}"/>
    </a:ext>
  </a:extLst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32fb0b02b18934f4f83d3d5f4d62ecb1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888a703dc37ea123300181a368ac4b3d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7D13238-EBD7-4AA4-8B67-AC21922A69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E2ACD6F-0090-4B98-A176-A360119E5134}">
  <ds:schemaRefs>
    <ds:schemaRef ds:uri="http://schemas.microsoft.com/office/2006/documentManagement/types"/>
    <ds:schemaRef ds:uri="http://purl.org/dc/dcmitype/"/>
    <ds:schemaRef ds:uri="51674ba1-e637-49a1-9acf-be75e179f9ea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W-d 1</Template>
  <TotalTime>334</TotalTime>
  <Words>411</Words>
  <Application>Microsoft Office PowerPoint</Application>
  <PresentationFormat>Panoramiczny</PresentationFormat>
  <Paragraphs>43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3</vt:i4>
      </vt:variant>
      <vt:variant>
        <vt:lpstr>Tytuły slajdów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Verdana</vt:lpstr>
      <vt:lpstr>W-d 1</vt:lpstr>
      <vt:lpstr>Motyw pakietu Office</vt:lpstr>
      <vt:lpstr>2_Motyw pakietu Office</vt:lpstr>
      <vt:lpstr>Zrównoważony Kampus SGGW –  - kształcenie na rzecz branż kluczowych</vt:lpstr>
      <vt:lpstr>      Zarządzanie jakością  i bezpieczeństwem żywności  w gastronomii  Wykład 5 Dokumentacja systemu HACCP  dr hab. Aleksandra Szydłowska </vt:lpstr>
      <vt:lpstr>Plan wykładu</vt:lpstr>
      <vt:lpstr>Istota VII Zasady Systemu HACCP Prowadzenie dokumentacji i zapisów</vt:lpstr>
      <vt:lpstr>Dokumentacja podstawowa systemu HACCP  oraz bieżące zapisy </vt:lpstr>
      <vt:lpstr>Dokumentacja systemu HACCP</vt:lpstr>
      <vt:lpstr>Zasady Prowadzenia dokumentacji systemowej </vt:lpstr>
      <vt:lpstr>Elastyczność w przypadku małych firm</vt:lpstr>
      <vt:lpstr>Okresowy przegląd dokumentacji</vt:lpstr>
      <vt:lpstr>Przykłady błędów w praktyce zakładowej odnośnie prowadzenia dokumentacji</vt:lpstr>
      <vt:lpstr>Autor utworu:  dr hab. Aleksandra Szydłowska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Zrównoważony Kampus SGGW –  - kształcenie na rzecz branż kluczowych</dc:title>
  <dc:creator>olasl</dc:creator>
  <cp:lastModifiedBy>Beata Grzesiak</cp:lastModifiedBy>
  <cp:revision>26</cp:revision>
  <cp:lastPrinted>2024-05-21T11:11:19Z</cp:lastPrinted>
  <dcterms:created xsi:type="dcterms:W3CDTF">2026-07-30T09:59:02Z</dcterms:created>
  <dcterms:modified xsi:type="dcterms:W3CDTF">2026-10-15T09:45:10Z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