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8" r:id="rId5"/>
    <p:sldId id="262" r:id="rId6"/>
    <p:sldId id="263" r:id="rId7"/>
    <p:sldId id="264" r:id="rId8"/>
    <p:sldId id="265" r:id="rId9"/>
    <p:sldId id="266" r:id="rId10"/>
    <p:sldId id="274" r:id="rId11"/>
    <p:sldId id="304" r:id="rId12"/>
    <p:sldId id="295" r:id="rId13"/>
    <p:sldId id="270" r:id="rId14"/>
    <p:sldId id="271" r:id="rId15"/>
    <p:sldId id="277" r:id="rId16"/>
    <p:sldId id="305" r:id="rId17"/>
    <p:sldId id="296" r:id="rId18"/>
    <p:sldId id="276" r:id="rId19"/>
    <p:sldId id="272" r:id="rId20"/>
    <p:sldId id="259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706" autoAdjust="0"/>
  </p:normalViewPr>
  <p:slideViewPr>
    <p:cSldViewPr snapToGrid="0" showGuides="1">
      <p:cViewPr varScale="1">
        <p:scale>
          <a:sx n="152" d="100"/>
          <a:sy n="152" d="100"/>
        </p:scale>
        <p:origin x="588" y="14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401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6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7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6" y="74647"/>
            <a:ext cx="11616613" cy="2627364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 dirty="0"/>
              <a:t>Wykład 4</a:t>
            </a:r>
            <a:br>
              <a:rPr lang="pl-PL" b="1" dirty="0"/>
            </a:br>
            <a:r>
              <a:rPr lang="pl-PL" sz="3100" b="1" dirty="0"/>
              <a:t>Weryfikacja systemu HACCP </a:t>
            </a:r>
            <a:br>
              <a:rPr lang="pl-PL" sz="3100" b="1" dirty="0"/>
            </a:br>
            <a:br>
              <a:rPr lang="pl-PL" sz="3100" b="1" dirty="0"/>
            </a:br>
            <a:r>
              <a:rPr lang="pl-PL" sz="2700" b="1" dirty="0">
                <a:solidFill>
                  <a:srgbClr val="002060"/>
                </a:solidFill>
              </a:rPr>
              <a:t>dr hab. Beata Bilska, prof. SGGW</a:t>
            </a:r>
          </a:p>
        </p:txBody>
      </p:sp>
    </p:spTree>
    <p:extLst>
      <p:ext uri="{BB962C8B-B14F-4D97-AF65-F5344CB8AC3E}">
        <p14:creationId xmlns:p14="http://schemas.microsoft.com/office/powerpoint/2010/main" val="225885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92E689-FAE4-43C8-B798-47C6A047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PLAN WYKŁADU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D87C0D-D512-443D-8B68-E82EB6ACF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Pojęcie „weryfikacja”, „procedura”.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Struktura procedury weryfikacji systemu HACCP.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Metody weryfikacji. 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Audyt wewnętrzny jako metoda weryfikacji systemu HACCP.</a:t>
            </a:r>
          </a:p>
          <a:p>
            <a:pPr marL="45720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pl-PL" alt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652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ABDC99-4AC5-48DB-8F98-42CD66E2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WERYFIKACJA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C02930-8BF9-4216-AA97-A19C9D648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000" dirty="0"/>
              <a:t>oznacza zastosowanie metod, procedur, testów oraz innych ocen obok monitoringu w celu określenia zgodności  z planem HACCP</a:t>
            </a:r>
          </a:p>
          <a:p>
            <a:r>
              <a:rPr lang="pl-PL" sz="3000" dirty="0"/>
              <a:t>zespół ds. HACCP powinien ustanowić procedurę weryfikacji systemu w celu stwierdzenia jego zgodności z założeniami systemu HACCP, a także oceny skuteczności wdrożenia i aktualizowania systemu.</a:t>
            </a:r>
          </a:p>
          <a:p>
            <a:endParaRPr lang="pl-PL" sz="3000" dirty="0"/>
          </a:p>
          <a:p>
            <a:pPr marL="0" indent="0">
              <a:buNone/>
            </a:pPr>
            <a:endParaRPr lang="pl-PL" sz="3000" dirty="0"/>
          </a:p>
          <a:p>
            <a:pPr marL="0" indent="0" algn="ctr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endParaRPr lang="pl-PL" sz="3300" dirty="0"/>
          </a:p>
          <a:p>
            <a:pPr algn="just"/>
            <a:endParaRPr lang="pl-PL" sz="3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688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B9F656-5B91-46C6-ACEB-CE1C6A9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STRUKTURA PROCEDURY WERYFIKACJI SYSTEMU HACCP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2D450E-D83C-4479-9364-5942E1DF7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Cel i zakres weryfikacji.</a:t>
            </a:r>
          </a:p>
          <a:p>
            <a:r>
              <a:rPr lang="pl-PL" dirty="0"/>
              <a:t>Odpowiedzialność.</a:t>
            </a:r>
          </a:p>
          <a:p>
            <a:r>
              <a:rPr lang="pl-PL" dirty="0"/>
              <a:t>Częstotliwość weryfikacji.</a:t>
            </a:r>
          </a:p>
          <a:p>
            <a:r>
              <a:rPr lang="pl-PL" dirty="0"/>
              <a:t>Metody weryfikacji.</a:t>
            </a:r>
          </a:p>
          <a:p>
            <a:r>
              <a:rPr lang="pl-PL" dirty="0"/>
              <a:t>Dokumentowanie wyników.</a:t>
            </a:r>
          </a:p>
        </p:txBody>
      </p:sp>
    </p:spTree>
    <p:extLst>
      <p:ext uri="{BB962C8B-B14F-4D97-AF65-F5344CB8AC3E}">
        <p14:creationId xmlns:p14="http://schemas.microsoft.com/office/powerpoint/2010/main" val="1431366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OGÓLNE CELE WERYFIKACJI SYSTEMU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1200" dirty="0"/>
              <a:t>Zapewnienie aktualności i adekwatności systemu –   aktualizacja informacji wejściowych systemu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1200" dirty="0"/>
              <a:t>Ocena skuteczności wdrożenia systemu HACCP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1200" dirty="0"/>
              <a:t>Identyfikacja obszarów, w których system może być doskonalony.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br>
              <a:rPr lang="pl-PL" sz="3000" dirty="0"/>
            </a:br>
            <a:endParaRPr lang="pl-PL" sz="3000" dirty="0"/>
          </a:p>
          <a:p>
            <a:pPr marL="0" indent="0" algn="ctr">
              <a:buNone/>
            </a:pPr>
            <a:endParaRPr lang="pl-PL" dirty="0"/>
          </a:p>
          <a:p>
            <a:pPr marL="0" indent="0" algn="r">
              <a:buNone/>
            </a:pPr>
            <a:br>
              <a:rPr lang="pl-PL" dirty="0"/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698494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CZĘSTOTLIWOŚĆ WERYFIKACJI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14615"/>
            <a:ext cx="10735962" cy="4324865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po wdrożeniu systemu – pierwsza ocena</a:t>
            </a:r>
          </a:p>
          <a:p>
            <a:pPr algn="just"/>
            <a:r>
              <a:rPr lang="pl-PL" dirty="0"/>
              <a:t>według przyjętego planu częstotliwości</a:t>
            </a:r>
          </a:p>
          <a:p>
            <a:pPr algn="just"/>
            <a:r>
              <a:rPr lang="pl-PL" dirty="0"/>
              <a:t>każdorazowo po wprowadzeniu zmian lub/i zaistniałych problemach.</a:t>
            </a:r>
          </a:p>
          <a:p>
            <a:pPr marL="0" indent="0" algn="just">
              <a:buNone/>
            </a:pPr>
            <a:r>
              <a:rPr lang="pl-PL" sz="4000" dirty="0"/>
              <a:t>			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998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38DBC-BF95-D5CC-BA79-4333F24C8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3F2935-5C71-33D4-A807-7933B1AD9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METODY WERYFIKACJI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F4EE89-D990-F795-CB04-C09330490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615"/>
            <a:ext cx="10735962" cy="4324865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przegląd zapisów dokumentujących funkcjonowanie systemu HACCP</a:t>
            </a:r>
          </a:p>
          <a:p>
            <a:pPr algn="just"/>
            <a:r>
              <a:rPr lang="pl-PL" dirty="0"/>
              <a:t>rewizja limitów krytycznych pod względem ich adekwatności dla jakości zdrowotnej produktu końcowego</a:t>
            </a:r>
          </a:p>
          <a:p>
            <a:pPr algn="just"/>
            <a:r>
              <a:rPr lang="pl-PL" dirty="0"/>
              <a:t>ocena skuteczności akcji korekcyjnych w stosunku do występujących odchyleń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sz="4000" dirty="0"/>
              <a:t>			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5024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ADB-8A85-6DCA-BA80-F8DE47C39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A04A57-5FC3-173D-4663-1E8B9647F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METODY WERYFIKACJI –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4F8885-5557-316F-A18E-41981DDB2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615"/>
            <a:ext cx="10735962" cy="4324865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audyt wewnętrzny </a:t>
            </a:r>
          </a:p>
          <a:p>
            <a:pPr algn="just"/>
            <a:r>
              <a:rPr lang="pl-PL" dirty="0"/>
              <a:t>testy</a:t>
            </a:r>
          </a:p>
          <a:p>
            <a:pPr algn="just"/>
            <a:r>
              <a:rPr lang="pl-PL" dirty="0"/>
              <a:t>ankiety przeprowadzane wśród użytkowników systemu </a:t>
            </a:r>
          </a:p>
          <a:p>
            <a:pPr algn="just"/>
            <a:r>
              <a:rPr lang="pl-PL" dirty="0"/>
              <a:t>ankiety wśród odbiorców / konsumentów</a:t>
            </a:r>
          </a:p>
          <a:p>
            <a:pPr algn="just"/>
            <a:r>
              <a:rPr lang="pl-PL" dirty="0"/>
              <a:t>analiza skarg konsumenckich</a:t>
            </a:r>
          </a:p>
          <a:p>
            <a:pPr algn="just"/>
            <a:r>
              <a:rPr lang="pl-PL" dirty="0"/>
              <a:t>ocena dostawców.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sz="4000" dirty="0"/>
              <a:t>			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116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AUDYT WEWNĘTRZNY JAKO METODA</a:t>
            </a:r>
            <a:br>
              <a:rPr lang="pl-PL" b="1" dirty="0">
                <a:solidFill>
                  <a:srgbClr val="002060"/>
                </a:solidFill>
              </a:rPr>
            </a:br>
            <a:r>
              <a:rPr lang="pl-PL" b="1" dirty="0">
                <a:solidFill>
                  <a:srgbClr val="002060"/>
                </a:solidFill>
              </a:rPr>
              <a:t> WERYFIKACJI SYSTEMU HACCP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przeprowadzany w celach wewnętrznych przez samą organizację lub w jej imieniu</a:t>
            </a:r>
          </a:p>
          <a:p>
            <a:r>
              <a:rPr lang="pl-PL" dirty="0"/>
              <a:t>słowo „audyt” wywodzi się od łacińskiego terminu „audio – </a:t>
            </a:r>
            <a:r>
              <a:rPr lang="pl-PL" dirty="0" err="1"/>
              <a:t>audire</a:t>
            </a:r>
            <a:r>
              <a:rPr lang="pl-PL" dirty="0"/>
              <a:t> – </a:t>
            </a:r>
            <a:r>
              <a:rPr lang="pl-PL" dirty="0" err="1"/>
              <a:t>auditum</a:t>
            </a:r>
            <a:r>
              <a:rPr lang="pl-PL" dirty="0"/>
              <a:t>” oznaczającego „słuchać – słyszeć”</a:t>
            </a:r>
          </a:p>
          <a:p>
            <a:r>
              <a:rPr lang="pl-PL" dirty="0"/>
              <a:t>audyt to umiejętność właściwego zadawania pytań, słuchania i analizowania udzielanych odpowiedzi w celu stwierdzenia aktualnego stanu rzeczy.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2035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UCZESTNICY AUDYTU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klient audytu</a:t>
            </a:r>
          </a:p>
          <a:p>
            <a:r>
              <a:rPr lang="pl-PL" dirty="0"/>
              <a:t>audytowany</a:t>
            </a:r>
          </a:p>
          <a:p>
            <a:r>
              <a:rPr lang="pl-PL" dirty="0"/>
              <a:t>zespół audytujący</a:t>
            </a:r>
          </a:p>
          <a:p>
            <a:r>
              <a:rPr lang="pl-PL" dirty="0"/>
              <a:t>audytor wiodący</a:t>
            </a:r>
          </a:p>
          <a:p>
            <a:r>
              <a:rPr lang="pl-PL" dirty="0"/>
              <a:t>audytor.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492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PLAN  AUDYTU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opis działań wykonywanych w miejscu przeprowadzenia audytu oraz ustaleń organizacyjnych związanych z audytem</a:t>
            </a:r>
          </a:p>
          <a:p>
            <a:pPr algn="just"/>
            <a:r>
              <a:rPr lang="pl-PL" dirty="0"/>
              <a:t>opracowuje audytor wiodący</a:t>
            </a:r>
          </a:p>
          <a:p>
            <a:pPr algn="just"/>
            <a:r>
              <a:rPr lang="pl-PL" dirty="0"/>
              <a:t>po zatwierdzeniu przez klienta audytu przekazuje audytowanemu. </a:t>
            </a:r>
          </a:p>
        </p:txBody>
      </p:sp>
    </p:spTree>
    <p:extLst>
      <p:ext uri="{BB962C8B-B14F-4D97-AF65-F5344CB8AC3E}">
        <p14:creationId xmlns:p14="http://schemas.microsoft.com/office/powerpoint/2010/main" val="2829902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625FD-BBE2-5AE9-5538-CAF04F3AB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ECB0D2-EA76-573A-E9FF-F7E254C1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ZAWARTOŚĆ PLANU AUDYTU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FF54B8-242A-CB4E-F6F1-5E2DED35D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Cel audytu</a:t>
            </a:r>
          </a:p>
          <a:p>
            <a:pPr algn="just"/>
            <a:r>
              <a:rPr lang="pl-PL" dirty="0"/>
              <a:t>Kryteria </a:t>
            </a:r>
          </a:p>
          <a:p>
            <a:pPr algn="just"/>
            <a:r>
              <a:rPr lang="pl-PL" dirty="0"/>
              <a:t>Data</a:t>
            </a:r>
          </a:p>
          <a:p>
            <a:pPr algn="just"/>
            <a:r>
              <a:rPr lang="pl-PL" dirty="0"/>
              <a:t>Zakres </a:t>
            </a:r>
          </a:p>
          <a:p>
            <a:pPr algn="just"/>
            <a:r>
              <a:rPr lang="pl-PL" dirty="0"/>
              <a:t>Harmonogram </a:t>
            </a:r>
          </a:p>
          <a:p>
            <a:pPr algn="just"/>
            <a:r>
              <a:rPr lang="pl-PL" dirty="0"/>
              <a:t>Identyfikację członków zespołu audytującego i ich ról </a:t>
            </a:r>
          </a:p>
          <a:p>
            <a:pPr algn="just"/>
            <a:r>
              <a:rPr lang="pl-PL" dirty="0"/>
              <a:t>Inne niezbędne informacje. </a:t>
            </a:r>
          </a:p>
        </p:txBody>
      </p:sp>
    </p:spTree>
    <p:extLst>
      <p:ext uri="{BB962C8B-B14F-4D97-AF65-F5344CB8AC3E}">
        <p14:creationId xmlns:p14="http://schemas.microsoft.com/office/powerpoint/2010/main" val="1236088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66A8B-DF50-8373-8B90-D6A370DB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935B0F-33AE-0924-6821-07166990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KRYTERIA AUDYTU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FA0525-F16B-AFD9-2669-8F8621176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to zbiór polityk, procedur lub wymagań stosowanych jako odniesienie </a:t>
            </a:r>
          </a:p>
          <a:p>
            <a:r>
              <a:rPr lang="pl-PL" dirty="0"/>
              <a:t>odniesienia, w stosunku, do których określana jest zgodność lub brak zgodności</a:t>
            </a:r>
          </a:p>
          <a:p>
            <a:r>
              <a:rPr lang="pl-PL" dirty="0"/>
              <a:t>odniesienia: normy, przepisy, wymagania systemu zarządzania, wymagania umów lub kodeksy postępowania w danym sektorze przemysłu/biznesu.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5502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USTALENIA Z AUDYTU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spostrzeżenie</a:t>
            </a:r>
          </a:p>
          <a:p>
            <a:r>
              <a:rPr lang="pl-PL" dirty="0"/>
              <a:t>niezgodność</a:t>
            </a:r>
          </a:p>
          <a:p>
            <a:r>
              <a:rPr lang="pl-PL" dirty="0"/>
              <a:t>wniosek z audytu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95835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METODY ZBIERANIA INFORMACJI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przegląd dokumentacji systemowej</a:t>
            </a:r>
          </a:p>
          <a:p>
            <a:pPr lvl="0"/>
            <a:r>
              <a:rPr lang="pl-PL" dirty="0"/>
              <a:t>obserwacja</a:t>
            </a:r>
          </a:p>
          <a:p>
            <a:pPr lvl="0"/>
            <a:r>
              <a:rPr lang="pl-PL" dirty="0"/>
              <a:t>wywiad bezpośredni</a:t>
            </a:r>
          </a:p>
          <a:p>
            <a:pPr lvl="0"/>
            <a:r>
              <a:rPr lang="pl-PL" dirty="0"/>
              <a:t>lista kontrolna – </a:t>
            </a:r>
            <a:r>
              <a:rPr lang="pl-PL" dirty="0" err="1"/>
              <a:t>czeklista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5150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4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4" y="327184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 dr hab. Beata Bilska, prof. SGGW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9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W-d 1</Template>
  <TotalTime>591</TotalTime>
  <Words>539</Words>
  <Application>Microsoft Office PowerPoint</Application>
  <PresentationFormat>Panoramiczny</PresentationFormat>
  <Paragraphs>101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      Zarządzanie jakością  i bezpieczeństwem żywności  w gastronomii  Wykład 4 Weryfikacja systemu HACCP   dr hab. Beata Bilska, prof. SGGW</vt:lpstr>
      <vt:lpstr>PLAN WYKŁADU </vt:lpstr>
      <vt:lpstr>WERYFIKACJA</vt:lpstr>
      <vt:lpstr>STRUKTURA PROCEDURY WERYFIKACJI SYSTEMU HACCP</vt:lpstr>
      <vt:lpstr>OGÓLNE CELE WERYFIKACJI SYSTEMU</vt:lpstr>
      <vt:lpstr>CZĘSTOTLIWOŚĆ WERYFIKACJI</vt:lpstr>
      <vt:lpstr>METODY WERYFIKACJI</vt:lpstr>
      <vt:lpstr>METODY WERYFIKACJI – CD.</vt:lpstr>
      <vt:lpstr>AUDYT WEWNĘTRZNY JAKO METODA  WERYFIKACJI SYSTEMU HACCP</vt:lpstr>
      <vt:lpstr>UCZESTNICY AUDYTU</vt:lpstr>
      <vt:lpstr>PLAN  AUDYTU </vt:lpstr>
      <vt:lpstr>ZAWARTOŚĆ PLANU AUDYTU</vt:lpstr>
      <vt:lpstr>KRYTERIA AUDYTU</vt:lpstr>
      <vt:lpstr>USTALENIA Z AUDYTU</vt:lpstr>
      <vt:lpstr>METODY ZBIERANIA INFORMACJI</vt:lpstr>
      <vt:lpstr>Autor utworu:  dr hab. Beata Bilska, prof. SGGW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Aleksandra Szydłowska</dc:creator>
  <cp:lastModifiedBy>Beata Grzesiak</cp:lastModifiedBy>
  <cp:revision>17</cp:revision>
  <cp:lastPrinted>2024-05-21T11:11:19Z</cp:lastPrinted>
  <dcterms:created xsi:type="dcterms:W3CDTF">2026-07-29T08:58:12Z</dcterms:created>
  <dcterms:modified xsi:type="dcterms:W3CDTF">2026-10-15T09:44:44Z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