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5" r:id="rId6"/>
  </p:sldMasterIdLst>
  <p:notesMasterIdLst>
    <p:notesMasterId r:id="rId30"/>
  </p:notesMasterIdLst>
  <p:sldIdLst>
    <p:sldId id="258" r:id="rId7"/>
    <p:sldId id="261" r:id="rId8"/>
    <p:sldId id="264" r:id="rId9"/>
    <p:sldId id="265" r:id="rId10"/>
    <p:sldId id="266" r:id="rId11"/>
    <p:sldId id="268" r:id="rId12"/>
    <p:sldId id="269" r:id="rId13"/>
    <p:sldId id="270" r:id="rId14"/>
    <p:sldId id="278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7" r:id="rId26"/>
    <p:sldId id="286" r:id="rId27"/>
    <p:sldId id="284" r:id="rId28"/>
    <p:sldId id="259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2113" autoAdjust="0"/>
  </p:normalViewPr>
  <p:slideViewPr>
    <p:cSldViewPr snapToGrid="0" showGuides="1">
      <p:cViewPr varScale="1">
        <p:scale>
          <a:sx n="159" d="100"/>
          <a:sy n="159" d="100"/>
        </p:scale>
        <p:origin x="378" y="13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78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34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022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67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21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6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05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74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593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744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20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26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33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59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693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627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958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671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27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75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9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4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27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4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1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30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9" y="279598"/>
            <a:ext cx="11616613" cy="2034072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 dirty="0"/>
              <a:t>Wykład 3</a:t>
            </a:r>
            <a:br>
              <a:rPr lang="pl-PL" b="1" dirty="0"/>
            </a:br>
            <a:r>
              <a:rPr lang="pl-PL" b="1" dirty="0"/>
              <a:t>Wyznaczenie Krytycznych Punktów Kontroli</a:t>
            </a:r>
            <a:br>
              <a:rPr lang="pl-PL" b="1" dirty="0"/>
            </a:br>
            <a:r>
              <a:rPr lang="pl-PL" b="1" dirty="0"/>
              <a:t>Limity krytyczne oraz granice tolerancji</a:t>
            </a:r>
            <a:br>
              <a:rPr lang="pl-PL" b="1" dirty="0"/>
            </a:br>
            <a:r>
              <a:rPr lang="pl-PL" b="1" dirty="0"/>
              <a:t>Monitorowanie Krytycznych Punktów Kontroli</a:t>
            </a:r>
            <a:br>
              <a:rPr lang="pl-PL" b="1" dirty="0"/>
            </a:br>
            <a:r>
              <a:rPr lang="pl-PL" b="1" dirty="0"/>
              <a:t>Działania Korygujące</a:t>
            </a: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r>
              <a:rPr lang="pl-PL" sz="2700" b="1" dirty="0">
                <a:solidFill>
                  <a:srgbClr val="002060"/>
                </a:solidFill>
              </a:rPr>
              <a:t> dr hab. Aleksandra Szydłowska </a:t>
            </a:r>
          </a:p>
        </p:txBody>
      </p:sp>
    </p:spTree>
    <p:extLst>
      <p:ext uri="{BB962C8B-B14F-4D97-AF65-F5344CB8AC3E}">
        <p14:creationId xmlns:p14="http://schemas.microsoft.com/office/powerpoint/2010/main" val="206189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DCAE73-A4F5-4F10-9993-91585D1B5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Plan 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46A82D-31CE-4882-BBFC-B07F6240C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Wprowadzenie.</a:t>
            </a:r>
          </a:p>
          <a:p>
            <a:pPr algn="just"/>
            <a:r>
              <a:rPr lang="pl-PL" dirty="0"/>
              <a:t> Krytyczny Punkt Kontroli – definicja, metody wyznaczania.</a:t>
            </a:r>
          </a:p>
          <a:p>
            <a:r>
              <a:rPr lang="pl-PL" dirty="0"/>
              <a:t> Określenie wartości parametrów i limitów krytycznych oraz ich tolerancji.</a:t>
            </a:r>
          </a:p>
          <a:p>
            <a:r>
              <a:rPr lang="pl-PL" dirty="0"/>
              <a:t>Monitorowanie Krytycznych Punktów Kontroli.</a:t>
            </a:r>
          </a:p>
          <a:p>
            <a:r>
              <a:rPr lang="pl-PL" dirty="0"/>
              <a:t>Działania Korygujące.</a:t>
            </a:r>
            <a:br>
              <a:rPr lang="pl-PL" dirty="0"/>
            </a:br>
            <a:br>
              <a:rPr lang="pl-PL" dirty="0"/>
            </a:b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784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pl-PL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Określenie krytycznych punktów kontrolnych (</a:t>
            </a:r>
            <a:r>
              <a:rPr lang="pl-PL" b="1" dirty="0" err="1">
                <a:solidFill>
                  <a:srgbClr val="002060"/>
                </a:solidFill>
              </a:rPr>
              <a:t>CCPs</a:t>
            </a:r>
            <a:r>
              <a:rPr lang="pl-PL" b="1" dirty="0">
                <a:solidFill>
                  <a:srgbClr val="002060"/>
                </a:solidFill>
              </a:rPr>
              <a:t>)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Zasada II Systemu HACCP</a:t>
            </a:r>
            <a:br>
              <a:rPr lang="pl-PL" dirty="0">
                <a:solidFill>
                  <a:srgbClr val="002060"/>
                </a:solidFill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Wykonywane po przeprowadzonej uprzednio pełnej  analizie zagrożeń (Zasada 1).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 Istotny  element w poprawnym opracowaniu i wdrażaniu  systemu HACCP w zakładzie produkującym żywność.</a:t>
            </a:r>
          </a:p>
        </p:txBody>
      </p:sp>
    </p:spTree>
    <p:extLst>
      <p:ext uri="{BB962C8B-B14F-4D97-AF65-F5344CB8AC3E}">
        <p14:creationId xmlns:p14="http://schemas.microsoft.com/office/powerpoint/2010/main" val="132562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Krytyczny Punkt Kontrolny (CCP)</a:t>
            </a: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zgodnie z definicją Kodeksu Żywnościowego (</a:t>
            </a:r>
            <a:r>
              <a:rPr lang="pl-PL" i="1" dirty="0" err="1"/>
              <a:t>Codex</a:t>
            </a:r>
            <a:r>
              <a:rPr lang="pl-PL" i="1" dirty="0"/>
              <a:t> </a:t>
            </a:r>
            <a:r>
              <a:rPr lang="pl-PL" i="1" dirty="0" err="1"/>
              <a:t>Alimentarius</a:t>
            </a:r>
            <a:r>
              <a:rPr lang="pl-PL" dirty="0"/>
              <a:t>) to krok,  w którym kontrola (</a:t>
            </a:r>
            <a:r>
              <a:rPr lang="pl-PL" b="1" dirty="0"/>
              <a:t>sterowanie, opanowanie</a:t>
            </a:r>
            <a:r>
              <a:rPr lang="pl-PL" dirty="0"/>
              <a:t>) może być zastosowana i jest niezbędna do zapobieżenia lub wyeliminowania zagrożenia bezpieczeństwa żywności lub zredukowania go do akceptowanego poziomu.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8490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Zasada 2. Identyfikacja krytycznych punktów kontroli (</a:t>
            </a:r>
            <a:r>
              <a:rPr lang="pl-PL" b="1" dirty="0" err="1">
                <a:solidFill>
                  <a:srgbClr val="002060"/>
                </a:solidFill>
              </a:rPr>
              <a:t>CCPs</a:t>
            </a:r>
            <a:r>
              <a:rPr lang="pl-PL" b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l-PL" dirty="0"/>
              <a:t>CCP są ustanawiane na etapach, na których kontrola jest niezbędna, a wykryte odchylenie może skutkować produkcją potencjalnie niebezpiecznej żywności. </a:t>
            </a:r>
          </a:p>
          <a:p>
            <a:pPr algn="just"/>
            <a:r>
              <a:rPr lang="pl-PL" dirty="0"/>
              <a:t>Środki kontrolne w CCP powinny wskazywać akceptowalny poziom kontrolowanego zagrożenia. </a:t>
            </a:r>
          </a:p>
          <a:p>
            <a:pPr algn="just"/>
            <a:r>
              <a:rPr lang="pl-PL" dirty="0"/>
              <a:t>W jednym procesie produkcyjnym można zidentyfikować więcej niż jeden CCP. </a:t>
            </a:r>
          </a:p>
          <a:p>
            <a:pPr algn="just"/>
            <a:r>
              <a:rPr lang="pl-PL" dirty="0"/>
              <a:t>Identyfikacja CCP jest czynnością opartą na drzewie decyzyjnym lub innych metodach, zgodnie z wiedzą i doświadczeniem zespołu HACCP. Można zastosować również inne podejścia, takie jak konsultacje eksperckie. 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0457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solidFill>
                  <a:srgbClr val="002060"/>
                </a:solidFill>
              </a:rPr>
              <a:t>CCPs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Zaleca się, aby dążyć do jak najmniejszej liczby CCP w danym procesie, ale takiej, która pozwoli zapewnić bezpieczeństwo produktu i pozwoli nad nimi właściwie panować.</a:t>
            </a:r>
          </a:p>
          <a:p>
            <a:r>
              <a:rPr lang="pl-PL" dirty="0"/>
              <a:t>Zbyt duża liczba CCP może utrudnić proces produkcyjny i nie zawsze przyczyni się do podniesienia bezpieczeństwa zdrowotnego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517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Drzewko Decyzyjne (wg.  Dodatku 4A, Zawiadomienie Komisji 2022/C 355/01)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002060"/>
                </a:solidFill>
              </a:rPr>
              <a:t>Pytanie 1:</a:t>
            </a:r>
            <a:r>
              <a:rPr lang="pl-PL" dirty="0"/>
              <a:t> Czy na tym etapie można kontrolować zagrożenie za pomocą programów warunków wstępnych (np. GHP)? </a:t>
            </a:r>
            <a:r>
              <a:rPr lang="pl-PL" u="sng" dirty="0"/>
              <a:t>Jeśli TAK – etap nie jest CCP.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>
                <a:solidFill>
                  <a:srgbClr val="002060"/>
                </a:solidFill>
              </a:rPr>
              <a:t>Pytanie 2:</a:t>
            </a:r>
            <a:r>
              <a:rPr lang="pl-PL" dirty="0"/>
              <a:t> Czy na tym etapie istnieją konkretne środki kontrolne? </a:t>
            </a:r>
            <a:r>
              <a:rPr lang="pl-PL" u="sng" dirty="0"/>
              <a:t>Jeśli NIE – należy ocenić kolejne kroki.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>
                <a:solidFill>
                  <a:srgbClr val="002060"/>
                </a:solidFill>
              </a:rPr>
              <a:t>Pytanie 3:</a:t>
            </a:r>
            <a:r>
              <a:rPr lang="pl-PL" dirty="0"/>
              <a:t> Czy kolejny etap wyeliminuje zagrożenie lub ograniczy je do poziomu dopuszczalnego? </a:t>
            </a:r>
            <a:r>
              <a:rPr lang="pl-PL" u="sng" dirty="0"/>
              <a:t>Jeśli TAK – kolejny krok powinien stanowić CCP.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>
                <a:solidFill>
                  <a:srgbClr val="002060"/>
                </a:solidFill>
              </a:rPr>
              <a:t>Pytanie 4: </a:t>
            </a:r>
            <a:r>
              <a:rPr lang="pl-PL" dirty="0"/>
              <a:t>Czy ten etap może w znacznym stopniu zapobiec zagrożeniu lub je wyeliminować? </a:t>
            </a:r>
            <a:r>
              <a:rPr lang="pl-PL" u="sng" dirty="0"/>
              <a:t>Jeśli TAK – ten etap to CCP.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5772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Elastyczność w identyfikacji CCP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Wielkość zakładu</a:t>
            </a:r>
            <a:r>
              <a:rPr lang="pl-PL" dirty="0"/>
              <a:t> (W niektórych przypadkach, małych zakładów, analiza zagrożeń może wykazać, że nie ma potrzeby ustanawiania CCP, a wystarczające są wdrożone zasady GHP).</a:t>
            </a:r>
          </a:p>
          <a:p>
            <a:r>
              <a:rPr lang="pl-PL" b="1" dirty="0"/>
              <a:t>Przegląd systemu  </a:t>
            </a:r>
            <a:r>
              <a:rPr lang="pl-PL" dirty="0"/>
              <a:t>(Każda zmiana surowca, procesu lub technologii wymaga ponownego przejścia przez drzewko decyzyjne, aby upewnić się, że nie powstały nowe zagrożenia  wymagające kontroli).</a:t>
            </a:r>
          </a:p>
        </p:txBody>
      </p:sp>
    </p:spTree>
    <p:extLst>
      <p:ext uri="{BB962C8B-B14F-4D97-AF65-F5344CB8AC3E}">
        <p14:creationId xmlns:p14="http://schemas.microsoft.com/office/powerpoint/2010/main" val="1610654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Weryfikacja priorytetu zagrożeń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Metoda szacowania polega na określeniu trójstopniowego indeksu częstotliwości występowania zagrożenia (A) i istotności zagrożenia (B). </a:t>
            </a:r>
          </a:p>
          <a:p>
            <a:endParaRPr lang="pl-PL" dirty="0"/>
          </a:p>
          <a:p>
            <a:pPr marL="0" indent="0" algn="ctr">
              <a:buNone/>
            </a:pPr>
            <a:r>
              <a:rPr lang="pl-PL" b="1" dirty="0"/>
              <a:t>P = A x B</a:t>
            </a:r>
          </a:p>
          <a:p>
            <a:pPr marL="0" indent="0" algn="ctr">
              <a:buNone/>
            </a:pPr>
            <a:r>
              <a:rPr lang="pl-PL" dirty="0"/>
              <a:t>A= [1-3]          B= [1-3]</a:t>
            </a:r>
          </a:p>
          <a:p>
            <a:endParaRPr lang="pl-PL" dirty="0"/>
          </a:p>
          <a:p>
            <a:r>
              <a:rPr lang="pl-PL" dirty="0"/>
              <a:t>Po pomnożeniu tych dwóch wartości otrzymuje się wartość priorytetu (P).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3724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 </a:t>
            </a:r>
            <a:r>
              <a:rPr lang="pl-PL" sz="4900" b="1" dirty="0">
                <a:solidFill>
                  <a:schemeClr val="tx2"/>
                </a:solidFill>
              </a:rPr>
              <a:t>III Zasada systemu  HACCP </a:t>
            </a:r>
            <a:br>
              <a:rPr lang="pl-PL" sz="4900" b="1" dirty="0">
                <a:solidFill>
                  <a:schemeClr val="tx2"/>
                </a:solidFill>
              </a:rPr>
            </a:br>
            <a:endParaRPr lang="pl-PL" sz="4900" b="1" dirty="0">
              <a:solidFill>
                <a:schemeClr val="tx2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64309" y="1446938"/>
            <a:ext cx="10515600" cy="4159539"/>
          </a:xfrm>
        </p:spPr>
        <p:txBody>
          <a:bodyPr/>
          <a:lstStyle/>
          <a:p>
            <a:pPr algn="just"/>
            <a:r>
              <a:rPr lang="pl-PL" dirty="0"/>
              <a:t>ustanowienie </a:t>
            </a:r>
            <a:r>
              <a:rPr lang="pl-PL" dirty="0" err="1"/>
              <a:t>zwalidowanych</a:t>
            </a:r>
            <a:r>
              <a:rPr lang="pl-PL" dirty="0"/>
              <a:t> wymagań oraz granic krytycznych odrębnie dla każdego zidentyfikowanego Krytycznego Punktu Kontroli (CCP)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2553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 </a:t>
            </a:r>
            <a:r>
              <a:rPr lang="pl-PL" sz="4900" b="1" dirty="0">
                <a:solidFill>
                  <a:schemeClr val="tx2"/>
                </a:solidFill>
              </a:rPr>
              <a:t>III Zasada systemu  HACCP </a:t>
            </a:r>
            <a:br>
              <a:rPr lang="pl-PL" sz="4900" b="1" dirty="0">
                <a:solidFill>
                  <a:schemeClr val="tx2"/>
                </a:solidFill>
              </a:rPr>
            </a:br>
            <a:r>
              <a:rPr lang="pl-PL" sz="4900" b="1" dirty="0">
                <a:solidFill>
                  <a:schemeClr val="tx2"/>
                </a:solidFill>
              </a:rPr>
              <a:t>Definicja i cel stosowania limitu krytycznego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b="1" dirty="0">
                <a:solidFill>
                  <a:schemeClr val="tx2"/>
                </a:solidFill>
              </a:rPr>
              <a:t>Definicja </a:t>
            </a:r>
          </a:p>
          <a:p>
            <a:pPr marL="0" indent="0" algn="just">
              <a:buNone/>
            </a:pPr>
            <a:r>
              <a:rPr lang="pl-PL" dirty="0"/>
              <a:t>Jest to możliwe do zmierzenia lub zaobserwowania kryterium przypisane do środka kontroli w CCP, które oddziela poziom akceptowalny żywności od nieakceptowalnego.</a:t>
            </a:r>
          </a:p>
          <a:p>
            <a:pPr marL="0" indent="0" algn="just">
              <a:buNone/>
            </a:pPr>
            <a:endParaRPr lang="pl-PL" dirty="0"/>
          </a:p>
          <a:p>
            <a:pPr algn="just"/>
            <a:r>
              <a:rPr lang="pl-PL" b="1" dirty="0">
                <a:solidFill>
                  <a:schemeClr val="tx2"/>
                </a:solidFill>
              </a:rPr>
              <a:t>Cel stosowania</a:t>
            </a:r>
          </a:p>
          <a:p>
            <a:pPr marL="0" indent="0" algn="just">
              <a:buNone/>
            </a:pPr>
            <a:r>
              <a:rPr lang="pl-PL" dirty="0"/>
              <a:t> Limity krytyczne pozwalają jednoznacznie stwierdzić, czy dany punkt kontroli znajduje się pod nadzorem.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7614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98786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900" b="1" dirty="0">
                <a:solidFill>
                  <a:srgbClr val="002060"/>
                </a:solidFill>
              </a:rPr>
              <a:t>Przekroczenie limitu krytycznego wskazuje na ryzyko utraty bezpieczeństwa żywności</a:t>
            </a:r>
            <a:br>
              <a:rPr lang="pl-PL" b="1" dirty="0">
                <a:solidFill>
                  <a:schemeClr val="tx2"/>
                </a:solidFill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6050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725" y="1508964"/>
            <a:ext cx="11240654" cy="4815317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Wartość docelowa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Optymalny poziom danego parametru, ustalany w celu zapewnienia prawidłowego i bezpiecznego przebiegu procesu</a:t>
            </a:r>
          </a:p>
          <a:p>
            <a:r>
              <a:rPr lang="pl-PL" b="1" dirty="0">
                <a:solidFill>
                  <a:schemeClr val="tx2"/>
                </a:solidFill>
              </a:rPr>
              <a:t>Granica tolerancji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Dopuszczalny zakres odchylenia od wartości docelowej, w którym proces nadal uznaje się za opanowany</a:t>
            </a:r>
          </a:p>
          <a:p>
            <a:r>
              <a:rPr lang="pl-PL" b="1" dirty="0">
                <a:solidFill>
                  <a:schemeClr val="tx2"/>
                </a:solidFill>
              </a:rPr>
              <a:t>Wartość krytyczna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Graniczny poziom parametru wraz z przypisaną tolerancją, wyznaczający nieprzekraczalną granicę bezpieczeństwa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D048778-8854-6BF3-5575-C109077F2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22" y="47548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900" b="1" dirty="0">
                <a:solidFill>
                  <a:srgbClr val="002060"/>
                </a:solidFill>
              </a:rPr>
              <a:t>Definicje </a:t>
            </a:r>
            <a:br>
              <a:rPr lang="pl-PL" b="1" dirty="0">
                <a:solidFill>
                  <a:schemeClr val="tx2"/>
                </a:solidFill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8978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tx2"/>
                </a:solidFill>
              </a:rPr>
              <a:t>Mierzalne wskaźniki limitów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 Najczęściej stosowanymi kryteriami fizykochemicznymi są pomiary temperatury, czasu obróbki/chłodzenia, poziomu wilgotności, </a:t>
            </a:r>
            <a:r>
              <a:rPr lang="pl-PL" dirty="0" err="1"/>
              <a:t>pH</a:t>
            </a:r>
            <a:r>
              <a:rPr lang="pl-PL" dirty="0"/>
              <a:t>, aktywności wody, lepkości, czy stężenia środka dezynfekującego.</a:t>
            </a:r>
          </a:p>
        </p:txBody>
      </p:sp>
    </p:spTree>
    <p:extLst>
      <p:ext uri="{BB962C8B-B14F-4D97-AF65-F5344CB8AC3E}">
        <p14:creationId xmlns:p14="http://schemas.microsoft.com/office/powerpoint/2010/main" val="636494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tx2"/>
                </a:solidFill>
              </a:rPr>
              <a:t>Obserwowalne wskaźniki limitów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W niektórych procesach dopuszcza się </a:t>
            </a:r>
            <a:r>
              <a:rPr lang="pl-PL" b="1" dirty="0"/>
              <a:t>wskaźniki wizualne</a:t>
            </a:r>
            <a:r>
              <a:rPr lang="pl-PL" dirty="0"/>
              <a:t>, takie jak ustawienie pompy, prędkość taśmy przenośnika czy cechy sensoryczne. </a:t>
            </a:r>
          </a:p>
          <a:p>
            <a:pPr algn="just"/>
            <a:r>
              <a:rPr lang="pl-PL" dirty="0"/>
              <a:t>Na jednym etapie procesowym </a:t>
            </a:r>
            <a:r>
              <a:rPr lang="pl-PL" b="1" dirty="0"/>
              <a:t>limit krytyczny może także  obejmować kombinację kilku parametrów</a:t>
            </a:r>
            <a:r>
              <a:rPr lang="pl-PL" dirty="0"/>
              <a:t> jednocześnie  (np. jednoczesny wymóg odpowiedniej temperatury i czasu podczas obróbki cieplnej).</a:t>
            </a:r>
          </a:p>
        </p:txBody>
      </p:sp>
    </p:spTree>
    <p:extLst>
      <p:ext uri="{BB962C8B-B14F-4D97-AF65-F5344CB8AC3E}">
        <p14:creationId xmlns:p14="http://schemas.microsoft.com/office/powerpoint/2010/main" val="2643228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Walidacja i źródła ustalania limitów krytycznych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000" b="1" dirty="0"/>
              <a:t>Wszystkie ustalone limity krytyczne muszą zostać naukowo </a:t>
            </a:r>
            <a:r>
              <a:rPr lang="pl-PL" sz="3000" b="1" dirty="0" err="1"/>
              <a:t>zwalidowane</a:t>
            </a:r>
            <a:r>
              <a:rPr lang="pl-PL" sz="3000" b="1" dirty="0"/>
              <a:t>, aby udowodnić ich skuteczność w opanowywaniu zagrożeń</a:t>
            </a:r>
          </a:p>
          <a:p>
            <a:pPr algn="just"/>
            <a:r>
              <a:rPr lang="pl-PL" sz="3000" dirty="0"/>
              <a:t>Walidacja z wykorzystaniem  badań eksperymentalnych.</a:t>
            </a:r>
          </a:p>
          <a:p>
            <a:pPr algn="just"/>
            <a:r>
              <a:rPr lang="pl-PL" sz="3000" dirty="0"/>
              <a:t>Bazowanie na obowiązujących przepisach prawa, literaturze naukowej, wytycznych właściwych organów oraz badaniach stron trzecich (np. producentów maszyn i wyposażenia).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2703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3000" y="2101566"/>
            <a:ext cx="10515600" cy="1325563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Monitorowanie Krytycznych Punktów Kontroli</a:t>
            </a: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771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Definicja i cel monitorowania</a:t>
            </a: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 Monitorowanie to działanie polegające na przeprowadzaniu zaplanowanej sekwencji obserwacji lub pomiarów parametrów kontroli.</a:t>
            </a:r>
          </a:p>
          <a:p>
            <a:pPr algn="just"/>
            <a:r>
              <a:rPr lang="pl-PL" dirty="0"/>
              <a:t> Jego głównym celem jest określenie utraty kontroli i wystąpienia odchylenia w CCP, tzn. sytuacji nieosiągnięcia limitów krytycznych, kiedy  należy podjąć działania korygujące.</a:t>
            </a:r>
          </a:p>
          <a:p>
            <a:pPr algn="just"/>
            <a:r>
              <a:rPr lang="pl-PL" dirty="0"/>
              <a:t> Dostarczenie pisemnej dokumentacji stosowanej przy weryfikacji planu HACCP.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57171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7363" y="124983"/>
            <a:ext cx="10515600" cy="1325563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Monitoring ciągły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78691" y="1437701"/>
            <a:ext cx="10975109" cy="4159539"/>
          </a:xfrm>
        </p:spPr>
        <p:txBody>
          <a:bodyPr>
            <a:noAutofit/>
          </a:bodyPr>
          <a:lstStyle/>
          <a:p>
            <a:pPr algn="just"/>
            <a:r>
              <a:rPr lang="pl-PL" dirty="0"/>
              <a:t>Polega na stałym, nieprzerwanym pomiarze parametrów procesowych</a:t>
            </a:r>
          </a:p>
          <a:p>
            <a:pPr marL="0" indent="0" algn="just">
              <a:buNone/>
            </a:pPr>
            <a:r>
              <a:rPr lang="pl-PL" dirty="0"/>
              <a:t> i stanowi najbardziej pożądaną metodę monitorowania </a:t>
            </a:r>
            <a:r>
              <a:rPr lang="pl-PL" dirty="0" err="1"/>
              <a:t>CCPs</a:t>
            </a:r>
            <a:r>
              <a:rPr lang="pl-PL" dirty="0"/>
              <a:t>.</a:t>
            </a:r>
          </a:p>
          <a:p>
            <a:pPr algn="just"/>
            <a:r>
              <a:rPr lang="pl-PL" dirty="0"/>
              <a:t>Stosowany głównie w przypadku łatwo mierzalnych parametrów fizykochemicznych, takich jak czas przetwarzania oraz temperatura (np. podczas pasteryzacji czy magazynowania chłodniczego).</a:t>
            </a:r>
          </a:p>
          <a:p>
            <a:pPr algn="just"/>
            <a:r>
              <a:rPr lang="pl-PL" dirty="0"/>
              <a:t>Wykorzystuje  automatyczną aparaturę i urządzenia rejestrujące, często połączone z systemami sygnalizującymi wystąpienie nieprawidłowości.</a:t>
            </a:r>
          </a:p>
          <a:p>
            <a:pPr algn="just"/>
            <a:r>
              <a:rPr lang="pl-PL" dirty="0"/>
              <a:t>Umożliwia natychmiastowe wykrycie odchylenia w momencie jego pojawienia się oraz korektę procesu przed przekroczeniem limitu krytycznego.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8123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Monitoring nieciągły (okresowy)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4800" y="1477818"/>
            <a:ext cx="11185236" cy="477519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l-PL" sz="3300" dirty="0"/>
              <a:t>Polega na wykonywaniu pomiarów lub obserwacji w określonych, zaplanowanych odstępach czasu, gdy prowadzenie pomiaru stałego jest niemożliwe.</a:t>
            </a:r>
          </a:p>
          <a:p>
            <a:pPr algn="just"/>
            <a:r>
              <a:rPr lang="pl-PL" sz="3300" dirty="0"/>
              <a:t>Stosowany do parametrów wymagających pomiarów okresowych (np. poziomu wilgotności, stężenia środka konserwującego) oraz wskaźników obserwowalnych (np. poprawności etykietowania).</a:t>
            </a:r>
          </a:p>
          <a:p>
            <a:pPr algn="just"/>
            <a:r>
              <a:rPr lang="pl-PL" sz="3300" dirty="0"/>
              <a:t>Częstotliwość obserwowalnych lub mierzonych kontroli musi być precyzyjnie ustalona i wystarczająco wysoka, aby zapewnić stałe przestrzeganie limitu krytycznego.</a:t>
            </a:r>
          </a:p>
          <a:p>
            <a:pPr algn="just"/>
            <a:r>
              <a:rPr lang="pl-PL" sz="3300" dirty="0"/>
              <a:t>Właściwie dobrana częstotliwość pozwala w przypadku odchylenia na sprawne odizolowanie i ograniczenie liczby produktów z wykrytą  nieprawidłowością.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7141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Działania Korygujące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V Zasada systemu HACCP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65018" y="1825629"/>
            <a:ext cx="10688782" cy="415953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dirty="0"/>
              <a:t> </a:t>
            </a:r>
            <a:r>
              <a:rPr lang="pl-PL" sz="3000" b="1" dirty="0"/>
              <a:t>Pisemnie zdefiniowane procedury podejmowane w przypadku wystąpienia odchylenia od limitu krytycznego w danym CCP</a:t>
            </a:r>
            <a:r>
              <a:rPr lang="pl-PL" sz="3000" dirty="0"/>
              <a:t>.</a:t>
            </a:r>
          </a:p>
          <a:p>
            <a:pPr algn="just"/>
            <a:r>
              <a:rPr lang="pl-PL" sz="3000" dirty="0"/>
              <a:t>Wykonywane w celu natychmiastowego przywrócenia kontroli nad procesem oraz uniemożliwienia wprowadzenia do obrotu potencjalnie niebezpiecznej żywności.</a:t>
            </a:r>
          </a:p>
          <a:p>
            <a:pPr algn="just"/>
            <a:r>
              <a:rPr lang="pl-PL" sz="3000" dirty="0"/>
              <a:t>Wdrażane niezwłocznie, gdy system monitorowania wykryje przekroczenie ustalonej wartości krytycznej.</a:t>
            </a:r>
          </a:p>
          <a:p>
            <a:pPr algn="just"/>
            <a:r>
              <a:rPr lang="pl-PL" sz="3000" dirty="0"/>
              <a:t>Obejmują jednocześnie korektę samych parametrów technologicznych w punkcie kontroli oraz odpowiednie postępowanie z całą partią wyrobu z oznaczonym odchyleniem.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7585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4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4" y="327184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hab. Aleksandra Szydłowska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9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W-d 1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3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W-d 1</Template>
  <TotalTime>298</TotalTime>
  <Words>1194</Words>
  <Application>Microsoft Office PowerPoint</Application>
  <PresentationFormat>Panoramiczny</PresentationFormat>
  <Paragraphs>96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Verdana</vt:lpstr>
      <vt:lpstr>W-d 1</vt:lpstr>
      <vt:lpstr>Motyw pakietu Office</vt:lpstr>
      <vt:lpstr>2_Motyw pakietu Office</vt:lpstr>
      <vt:lpstr>Zrównoważony Kampus SGGW –  - kształcenie na rzecz branż kluczowych</vt:lpstr>
      <vt:lpstr>      Zarządzanie jakością  i bezpieczeństwem żywności  w gastronomii  Wykład 3 Wyznaczenie Krytycznych Punktów Kontroli Limity krytyczne oraz granice tolerancji Monitorowanie Krytycznych Punktów Kontroli Działania Korygujące   dr hab. Aleksandra Szydłowska </vt:lpstr>
      <vt:lpstr>Plan wykładu</vt:lpstr>
      <vt:lpstr> Określenie krytycznych punktów kontrolnych (CCPs) Zasada II Systemu HACCP </vt:lpstr>
      <vt:lpstr>Krytyczny Punkt Kontrolny (CCP) </vt:lpstr>
      <vt:lpstr>Zasada 2. Identyfikacja krytycznych punktów kontroli (CCPs)</vt:lpstr>
      <vt:lpstr>CCPs</vt:lpstr>
      <vt:lpstr>Drzewko Decyzyjne (wg.  Dodatku 4A, Zawiadomienie Komisji 2022/C 355/01)</vt:lpstr>
      <vt:lpstr>Elastyczność w identyfikacji CCP</vt:lpstr>
      <vt:lpstr>Weryfikacja priorytetu zagrożeń</vt:lpstr>
      <vt:lpstr> III Zasada systemu  HACCP  </vt:lpstr>
      <vt:lpstr> III Zasada systemu  HACCP  Definicja i cel stosowania limitu krytycznego</vt:lpstr>
      <vt:lpstr>Przekroczenie limitu krytycznego wskazuje na ryzyko utraty bezpieczeństwa żywności </vt:lpstr>
      <vt:lpstr>Definicje  </vt:lpstr>
      <vt:lpstr>Mierzalne wskaźniki limitów</vt:lpstr>
      <vt:lpstr>Obserwowalne wskaźniki limitów</vt:lpstr>
      <vt:lpstr>Walidacja i źródła ustalania limitów krytycznych</vt:lpstr>
      <vt:lpstr>Monitorowanie Krytycznych Punktów Kontroli </vt:lpstr>
      <vt:lpstr>Definicja i cel monitorowania </vt:lpstr>
      <vt:lpstr>Monitoring ciągły</vt:lpstr>
      <vt:lpstr>Monitoring nieciągły (okresowy) </vt:lpstr>
      <vt:lpstr>Działania Korygujące V Zasada systemu HACCP</vt:lpstr>
      <vt:lpstr>Autor utworu: dr hab. Aleksandra Szydłowska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olasl</dc:creator>
  <cp:lastModifiedBy>Beata Grzesiak</cp:lastModifiedBy>
  <cp:revision>24</cp:revision>
  <cp:lastPrinted>2024-05-21T11:11:19Z</cp:lastPrinted>
  <dcterms:created xsi:type="dcterms:W3CDTF">2026-07-30T09:59:02Z</dcterms:created>
  <dcterms:modified xsi:type="dcterms:W3CDTF">2026-10-15T09:44:26Z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