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258" r:id="rId5"/>
    <p:sldId id="262" r:id="rId6"/>
    <p:sldId id="263" r:id="rId7"/>
    <p:sldId id="264" r:id="rId8"/>
    <p:sldId id="265" r:id="rId9"/>
    <p:sldId id="266" r:id="rId10"/>
    <p:sldId id="274" r:id="rId11"/>
    <p:sldId id="295" r:id="rId12"/>
    <p:sldId id="270" r:id="rId13"/>
    <p:sldId id="271" r:id="rId14"/>
    <p:sldId id="276" r:id="rId15"/>
    <p:sldId id="296" r:id="rId16"/>
    <p:sldId id="272" r:id="rId17"/>
    <p:sldId id="277" r:id="rId18"/>
    <p:sldId id="297" r:id="rId19"/>
    <p:sldId id="273" r:id="rId20"/>
    <p:sldId id="298" r:id="rId21"/>
    <p:sldId id="269" r:id="rId22"/>
    <p:sldId id="275" r:id="rId23"/>
    <p:sldId id="299" r:id="rId24"/>
    <p:sldId id="293" r:id="rId25"/>
    <p:sldId id="300" r:id="rId26"/>
    <p:sldId id="302" r:id="rId27"/>
    <p:sldId id="301" r:id="rId28"/>
    <p:sldId id="303" r:id="rId29"/>
    <p:sldId id="259" r:id="rId3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/>
  <p:cmAuthor id="2" name="Justyna Sienkiewicz" initials="J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706" autoAdjust="0"/>
  </p:normalViewPr>
  <p:slideViewPr>
    <p:cSldViewPr snapToGrid="0" showGuides="1">
      <p:cViewPr varScale="1">
        <p:scale>
          <a:sx n="152" d="100"/>
          <a:sy n="152" d="100"/>
        </p:scale>
        <p:origin x="588" y="144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4013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9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7" y="6081684"/>
            <a:ext cx="1188825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6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7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6" y="74647"/>
            <a:ext cx="11616613" cy="2627364"/>
          </a:xfrm>
        </p:spPr>
        <p:txBody>
          <a:bodyPr>
            <a:normAutofit fontScale="90000"/>
          </a:bodyPr>
          <a:lstStyle/>
          <a:p>
            <a:pPr algn="ctr"/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sz="4900" b="1" dirty="0">
                <a:solidFill>
                  <a:srgbClr val="002060"/>
                </a:solidFill>
              </a:rPr>
              <a:t>Zarządzanie jakością </a:t>
            </a:r>
            <a:br>
              <a:rPr lang="pl-PL" sz="4900" b="1" dirty="0">
                <a:solidFill>
                  <a:srgbClr val="002060"/>
                </a:solidFill>
              </a:rPr>
            </a:br>
            <a:r>
              <a:rPr lang="pl-PL" sz="4900" b="1" dirty="0">
                <a:solidFill>
                  <a:srgbClr val="002060"/>
                </a:solidFill>
              </a:rPr>
              <a:t>i bezpieczeństwem żywności </a:t>
            </a:r>
            <a:br>
              <a:rPr lang="pl-PL" sz="4900" b="1" dirty="0">
                <a:solidFill>
                  <a:srgbClr val="002060"/>
                </a:solidFill>
              </a:rPr>
            </a:br>
            <a:r>
              <a:rPr lang="pl-PL" sz="4900" b="1" dirty="0">
                <a:solidFill>
                  <a:srgbClr val="002060"/>
                </a:solidFill>
              </a:rPr>
              <a:t>w gastronomii</a:t>
            </a:r>
            <a:br>
              <a:rPr lang="pl-PL" sz="4900" dirty="0"/>
            </a:br>
            <a:br>
              <a:rPr lang="pl-PL" sz="4900" dirty="0"/>
            </a:br>
            <a:r>
              <a:rPr lang="pl-PL" sz="2700" b="1" dirty="0"/>
              <a:t>Wykład 2</a:t>
            </a:r>
            <a:br>
              <a:rPr lang="pl-PL" b="1" dirty="0"/>
            </a:br>
            <a:r>
              <a:rPr lang="pl-PL" sz="3100" b="1" dirty="0"/>
              <a:t>Analiza zagrożeń w systemie HACCP</a:t>
            </a:r>
            <a:br>
              <a:rPr lang="pl-PL" sz="3100" b="1" dirty="0"/>
            </a:br>
            <a:br>
              <a:rPr lang="pl-PL" sz="3100" b="1" dirty="0"/>
            </a:br>
            <a:r>
              <a:rPr lang="pl-PL" sz="2700" b="1" dirty="0">
                <a:solidFill>
                  <a:srgbClr val="002060"/>
                </a:solidFill>
              </a:rPr>
              <a:t>dr hab. Beata Bilska, prof. SGGW</a:t>
            </a:r>
          </a:p>
        </p:txBody>
      </p:sp>
    </p:spTree>
    <p:extLst>
      <p:ext uri="{BB962C8B-B14F-4D97-AF65-F5344CB8AC3E}">
        <p14:creationId xmlns:p14="http://schemas.microsoft.com/office/powerpoint/2010/main" val="2258854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92E689-FAE4-43C8-B798-47C6A0478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PLAN WYKŁADU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CD87C0D-D512-443D-8B68-E82EB6ACF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Pojęcia „zagrożenie”, „analiza zagrożeń”.</a:t>
            </a:r>
          </a:p>
          <a:p>
            <a:pPr marL="457200" lvl="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Etapy analizy zagrożeń.</a:t>
            </a:r>
          </a:p>
          <a:p>
            <a:pPr marL="457200" lvl="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Charakterystyka zagrożeń biologicznych, </a:t>
            </a:r>
          </a:p>
          <a:p>
            <a:pPr marL="457200" lvl="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Charakterystyka zagrożeń chemicznych.</a:t>
            </a:r>
          </a:p>
          <a:p>
            <a:pPr marL="457200" lvl="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Charakterystyka zagrożeń fizycznych.</a:t>
            </a:r>
          </a:p>
          <a:p>
            <a:pPr marL="45720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pl-PL" alt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6527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ABDC99-4AC5-48DB-8F98-42CD66E2A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ZAGROŻENIE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BC02930-8BF9-4216-AA97-A19C9D648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pl-PL" sz="3000" dirty="0"/>
              <a:t>„oznacza czynnik biologiczny, chemiczny lub fizyczny w żywności lub paszy, </a:t>
            </a:r>
            <a:br>
              <a:rPr lang="pl-PL" sz="3000" dirty="0"/>
            </a:br>
            <a:r>
              <a:rPr lang="pl-PL" sz="3000" dirty="0"/>
              <a:t>bądź stan żywności lub paszy, mogący powodować negatywne skutki dla zdrowia”.</a:t>
            </a:r>
          </a:p>
          <a:p>
            <a:pPr marL="0" indent="0" algn="ctr">
              <a:buNone/>
            </a:pPr>
            <a:endParaRPr lang="pl-PL" sz="3300" dirty="0"/>
          </a:p>
          <a:p>
            <a:pPr marL="0" indent="0" algn="just">
              <a:buNone/>
            </a:pPr>
            <a:endParaRPr lang="pl-PL" sz="3300" dirty="0"/>
          </a:p>
          <a:p>
            <a:pPr marL="0" indent="0" algn="just">
              <a:buNone/>
            </a:pPr>
            <a:endParaRPr lang="pl-PL" sz="1900" dirty="0"/>
          </a:p>
          <a:p>
            <a:pPr marL="0" indent="0" algn="just">
              <a:buNone/>
            </a:pPr>
            <a:endParaRPr lang="pl-PL" sz="1900" dirty="0"/>
          </a:p>
          <a:p>
            <a:pPr marL="0" indent="0" algn="just">
              <a:buNone/>
            </a:pPr>
            <a:endParaRPr lang="pl-PL" sz="1900" dirty="0"/>
          </a:p>
          <a:p>
            <a:pPr marL="0" indent="0">
              <a:buNone/>
            </a:pPr>
            <a:r>
              <a:rPr lang="pl-PL" sz="1900" dirty="0"/>
              <a:t>Rozporządzenie (WE) nr 178/2002 Parlamentu Europejskiego i Rady z dnia 28 stycznia 2002 r. ustanawiające ogólne zasady i wymagania prawa żywnościowego, powołujące Europejski Urząd ds. Bezpieczeństwa Żywności oraz ustanawiające procedury w zakresie bezpieczeństwa żywności. Dz.U.UE.L.2002.31.1</a:t>
            </a:r>
            <a:endParaRPr lang="pl-PL" sz="3300" dirty="0"/>
          </a:p>
          <a:p>
            <a:pPr algn="just"/>
            <a:endParaRPr lang="pl-PL" sz="3300" dirty="0"/>
          </a:p>
          <a:p>
            <a:pPr algn="just"/>
            <a:endParaRPr lang="pl-PL" sz="33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6886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B9F656-5B91-46C6-ACEB-CE1C6A91C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ANALIZA ZAGROŻEŃ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2D450E-D83C-4479-9364-5942E1DF7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dirty="0"/>
              <a:t>proces zbierania i oceniania informacji o zagrożeniach i warunkach prowadzących do ich obecności, w celu zadecydowania, które są istotne dla bezpieczeństwa żywności i zatem powinny być uwzględnione w planie HACCP</a:t>
            </a:r>
          </a:p>
          <a:p>
            <a:pPr marL="0" indent="0" algn="ctr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31366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ZAGROŻENIE BIOLOGICZNE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3000" dirty="0"/>
              <a:t>bakterie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3000" dirty="0"/>
              <a:t>wirusy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3000" dirty="0"/>
              <a:t>pasożyty</a:t>
            </a:r>
            <a:br>
              <a:rPr lang="pl-PL" sz="3000" dirty="0"/>
            </a:br>
            <a:endParaRPr lang="pl-PL" sz="3000" dirty="0"/>
          </a:p>
          <a:p>
            <a:pPr marL="0" indent="0" algn="ctr">
              <a:buNone/>
            </a:pPr>
            <a:endParaRPr lang="pl-PL" dirty="0"/>
          </a:p>
          <a:p>
            <a:pPr marL="0" indent="0" algn="r">
              <a:buNone/>
            </a:pPr>
            <a:br>
              <a:rPr lang="pl-PL" dirty="0"/>
            </a:b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698494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WIRUSY - CHARAKTERYSTYKA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614615"/>
            <a:ext cx="10735962" cy="4324865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nie rozmnażają się w żywności</a:t>
            </a:r>
          </a:p>
          <a:p>
            <a:pPr algn="just"/>
            <a:r>
              <a:rPr lang="pl-PL" dirty="0"/>
              <a:t>mogą być przenoszone przez żywność i wodę</a:t>
            </a:r>
          </a:p>
          <a:p>
            <a:pPr algn="just"/>
            <a:r>
              <a:rPr lang="pl-PL" dirty="0"/>
              <a:t>mogą być przenoszone przez ręce pracowników, sprzęt i powierzchnie robocze z surowców, np. ryb i owoców morza, na produkty gotowe do spożycia.</a:t>
            </a:r>
          </a:p>
          <a:p>
            <a:pPr marL="0" indent="0" algn="just">
              <a:buNone/>
            </a:pPr>
            <a:r>
              <a:rPr lang="pl-PL" sz="4000" dirty="0"/>
              <a:t>			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39985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D1ADB-8A85-6DCA-BA80-F8DE47C39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A04A57-5FC3-173D-4663-1E8B9647F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WIRUSY- PRZYKŁADY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4F8885-5557-316F-A18E-41981DDB2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4615"/>
            <a:ext cx="10735962" cy="4324865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wirus zapalenia wątroby typu A (HAV) </a:t>
            </a:r>
          </a:p>
          <a:p>
            <a:pPr algn="just"/>
            <a:r>
              <a:rPr lang="pl-PL" dirty="0" err="1"/>
              <a:t>norowirusy</a:t>
            </a:r>
            <a:endParaRPr lang="pl-PL" dirty="0"/>
          </a:p>
          <a:p>
            <a:pPr algn="just"/>
            <a:r>
              <a:rPr lang="pl-PL" dirty="0" err="1"/>
              <a:t>rotawirusy</a:t>
            </a:r>
            <a:endParaRPr lang="pl-PL" dirty="0"/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sz="4000" dirty="0"/>
              <a:t>			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5116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BAKTERIE - CHARAKTERYSTYKA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mikroorganizmy stanowiące istotne zagrożenie mikrobiologiczne żywności</a:t>
            </a:r>
          </a:p>
          <a:p>
            <a:r>
              <a:rPr lang="pl-PL" dirty="0"/>
              <a:t>organizmy saprofityczne, mogą powodować pogorszenia cech smakowych i zapachowych, a nawet całkowite zepsucie żywności</a:t>
            </a:r>
          </a:p>
          <a:p>
            <a:r>
              <a:rPr lang="pl-PL" dirty="0"/>
              <a:t>organizmy chorobotwórcze (patogeny) mogą wywoływać zatrucia pokarmowe, groźne dla zdrowia lub życia.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22035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BAKTERIE - PRZYKŁADY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Salmonella </a:t>
            </a:r>
            <a:r>
              <a:rPr lang="pl-PL" dirty="0" err="1"/>
              <a:t>enteritidis</a:t>
            </a:r>
            <a:r>
              <a:rPr lang="pl-PL" dirty="0"/>
              <a:t> </a:t>
            </a:r>
          </a:p>
          <a:p>
            <a:r>
              <a:rPr lang="pl-PL" dirty="0" err="1"/>
              <a:t>Staphylococcus</a:t>
            </a:r>
            <a:r>
              <a:rPr lang="pl-PL" dirty="0"/>
              <a:t> </a:t>
            </a:r>
            <a:r>
              <a:rPr lang="pl-PL" dirty="0" err="1"/>
              <a:t>aureus</a:t>
            </a:r>
            <a:endParaRPr lang="pl-PL" dirty="0"/>
          </a:p>
          <a:p>
            <a:r>
              <a:rPr lang="pl-PL" dirty="0" err="1"/>
              <a:t>Shigella</a:t>
            </a:r>
            <a:endParaRPr lang="pl-PL" dirty="0"/>
          </a:p>
          <a:p>
            <a:r>
              <a:rPr lang="pl-PL" dirty="0"/>
              <a:t>Escherichia coli</a:t>
            </a:r>
          </a:p>
          <a:p>
            <a:r>
              <a:rPr lang="pl-PL" dirty="0" err="1"/>
              <a:t>Vibrio</a:t>
            </a:r>
            <a:r>
              <a:rPr lang="pl-PL" dirty="0"/>
              <a:t> </a:t>
            </a:r>
            <a:r>
              <a:rPr lang="pl-PL" dirty="0" err="1"/>
              <a:t>parahaemolyticus</a:t>
            </a:r>
            <a:endParaRPr lang="pl-PL" dirty="0"/>
          </a:p>
          <a:p>
            <a:r>
              <a:rPr lang="pl-PL" dirty="0"/>
              <a:t>Clostridium </a:t>
            </a:r>
            <a:r>
              <a:rPr lang="pl-PL" dirty="0" err="1"/>
              <a:t>botulinum</a:t>
            </a: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492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PASOŻYTY- CHARAKTERYSTYKA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organizmy roślinne i zwierzęce żyjące i rozwijające się, czasowo lub stale, na innym lub w innym organizmie, który jest ich żywicielem i któremu przynoszą szkodę</a:t>
            </a:r>
          </a:p>
          <a:p>
            <a:r>
              <a:rPr lang="pl-PL" dirty="0"/>
              <a:t>mogą być przenoszone wraz z żywnością</a:t>
            </a:r>
          </a:p>
          <a:p>
            <a:r>
              <a:rPr lang="pl-PL" dirty="0"/>
              <a:t> do żywności mogą przedostawać się m.in. wraz z surowcami pochodzenia zwierzęcego, wodą lub zanieczyszczoną glebą</a:t>
            </a:r>
          </a:p>
          <a:p>
            <a:r>
              <a:rPr lang="pl-PL" dirty="0"/>
              <a:t>zagrożeniem biologicznym są: jaja lub larwy.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95835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66A8B-DF50-8373-8B90-D6A370DB0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935B0F-33AE-0924-6821-071669906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PASOŻYTY- PRZYKŁADY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FA0525-F16B-AFD9-2669-8F8621176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tasiemiec uzbrojony</a:t>
            </a:r>
          </a:p>
          <a:p>
            <a:r>
              <a:rPr lang="pl-PL" dirty="0"/>
              <a:t>tasiemiec nieuzbrojony</a:t>
            </a:r>
          </a:p>
          <a:p>
            <a:r>
              <a:rPr lang="pl-PL" dirty="0"/>
              <a:t>bąblowiec</a:t>
            </a:r>
          </a:p>
          <a:p>
            <a:r>
              <a:rPr lang="pl-PL" dirty="0"/>
              <a:t>włosień kręty</a:t>
            </a:r>
          </a:p>
          <a:p>
            <a:r>
              <a:rPr lang="pl-PL" dirty="0"/>
              <a:t>glista ludzka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25502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ZASADY ZAPOBIEGANIA ZAGROŻENIOM BIOLOGICZNYM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przestrzeganie higieny przez pracowników</a:t>
            </a:r>
          </a:p>
          <a:p>
            <a:pPr lvl="0"/>
            <a:r>
              <a:rPr lang="pl-PL" dirty="0"/>
              <a:t>odsunięcie od pracy wymagającej kontaktu z żywnością osób cierpiących na infekcje, jak też ze skaleczeniami, ropiejącymi ranami </a:t>
            </a:r>
          </a:p>
          <a:p>
            <a:pPr lvl="0"/>
            <a:r>
              <a:rPr lang="pl-PL" dirty="0"/>
              <a:t>przestrzeganie czystości wyposażenia, urządzeń i maszyn, itp.</a:t>
            </a:r>
          </a:p>
          <a:p>
            <a:pPr lvl="0"/>
            <a:r>
              <a:rPr lang="pl-PL" dirty="0"/>
              <a:t>zapobieganie zakażeniom krzyżowym</a:t>
            </a:r>
          </a:p>
          <a:p>
            <a:pPr lvl="0"/>
            <a:r>
              <a:rPr lang="pl-PL" dirty="0"/>
              <a:t>odpowiednie prowadzenie procesów produkcyjnych (np. właściwa temperatura obróbki cieplnej).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45150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ZAGROŻENIE CHEMICZNE - CHARAKTERYSTYKA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dirty="0"/>
              <a:t>skażenie substancjami chemicznymi w dużej mierze jest wynikiem działalności człowieka</a:t>
            </a:r>
          </a:p>
          <a:p>
            <a:pPr algn="just"/>
            <a:r>
              <a:rPr lang="pl-PL" dirty="0"/>
              <a:t>ich cechą charakterystyczną jest kumulowanie się w tkankach ludzkich, bardzo rzadko zdarzają się zatrucia po jednokrotnym spożyciu skażonej żywności</a:t>
            </a:r>
          </a:p>
          <a:p>
            <a:pPr algn="just"/>
            <a:r>
              <a:rPr lang="pl-PL" dirty="0"/>
              <a:t>najwyższe dopuszczalne zawartości zanieczyszczeń chemicznych w żywności określają odpowiednie akty prawne</a:t>
            </a:r>
          </a:p>
          <a:p>
            <a:pPr algn="just"/>
            <a:r>
              <a:rPr lang="pl-PL" dirty="0"/>
              <a:t>mogą powstawać na każdym etapie łańcucha żywnościowego. </a:t>
            </a:r>
          </a:p>
        </p:txBody>
      </p:sp>
    </p:spTree>
    <p:extLst>
      <p:ext uri="{BB962C8B-B14F-4D97-AF65-F5344CB8AC3E}">
        <p14:creationId xmlns:p14="http://schemas.microsoft.com/office/powerpoint/2010/main" val="2829902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2723E-6D99-C50D-4B2B-10695A510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032058-1692-165B-6844-F2C95CFA2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NATURALNE SUBSTANCJE CHEMICZNE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040B6A-1A5B-4ECA-90A9-C791680C6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dirty="0"/>
              <a:t>Związki </a:t>
            </a:r>
            <a:r>
              <a:rPr lang="pl-PL" dirty="0" err="1"/>
              <a:t>saponinowe</a:t>
            </a:r>
            <a:endParaRPr lang="pl-PL" dirty="0"/>
          </a:p>
          <a:p>
            <a:pPr algn="just"/>
            <a:r>
              <a:rPr lang="pl-PL" dirty="0"/>
              <a:t>Glikozydy cyjanogenne</a:t>
            </a:r>
          </a:p>
          <a:p>
            <a:pPr algn="just"/>
            <a:r>
              <a:rPr lang="pl-PL" dirty="0" err="1"/>
              <a:t>Glikoalkaloidy</a:t>
            </a:r>
            <a:r>
              <a:rPr lang="pl-PL" dirty="0"/>
              <a:t> </a:t>
            </a:r>
          </a:p>
          <a:p>
            <a:pPr algn="just"/>
            <a:r>
              <a:rPr lang="pl-PL" dirty="0"/>
              <a:t>Kwas szczawiowy </a:t>
            </a:r>
          </a:p>
          <a:p>
            <a:pPr algn="just"/>
            <a:r>
              <a:rPr lang="pl-PL" dirty="0"/>
              <a:t>Inhibitory trypsyny</a:t>
            </a:r>
          </a:p>
          <a:p>
            <a:pPr algn="just"/>
            <a:r>
              <a:rPr lang="pl-PL" dirty="0"/>
              <a:t>Substancje wolotwórcze (</a:t>
            </a:r>
            <a:r>
              <a:rPr lang="pl-PL" dirty="0" err="1"/>
              <a:t>goitrogenne</a:t>
            </a:r>
            <a:r>
              <a:rPr lang="pl-PL" dirty="0"/>
              <a:t>)</a:t>
            </a:r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3594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POCHODZĄCE Z ROLNICTWA i HODOWLI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199" y="1825629"/>
            <a:ext cx="10777151" cy="4159539"/>
          </a:xfrm>
        </p:spPr>
        <p:txBody>
          <a:bodyPr>
            <a:normAutofit/>
          </a:bodyPr>
          <a:lstStyle/>
          <a:p>
            <a:r>
              <a:rPr lang="pl-PL" dirty="0"/>
              <a:t>Pestycydy</a:t>
            </a:r>
          </a:p>
          <a:p>
            <a:r>
              <a:rPr lang="pl-PL" dirty="0"/>
              <a:t>Nawozy i inne środki stosowane w produkcji rolnej</a:t>
            </a:r>
          </a:p>
          <a:p>
            <a:r>
              <a:rPr lang="pl-PL" dirty="0"/>
              <a:t>Pozostałości weterynaryjnych środków leczniczych</a:t>
            </a:r>
          </a:p>
          <a:p>
            <a:r>
              <a:rPr lang="pl-PL" dirty="0"/>
              <a:t>Azotany i azotyny.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33349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4B383-D11E-C476-5463-9A450B852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0C54AE-9B97-C4BA-185A-138DAC997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POCHODZĄCE Z ŚRODOWISKA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F1FB4D-8EAE-C36A-CC1C-8F743A2FA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9"/>
            <a:ext cx="10777151" cy="4159539"/>
          </a:xfrm>
        </p:spPr>
        <p:txBody>
          <a:bodyPr>
            <a:normAutofit/>
          </a:bodyPr>
          <a:lstStyle/>
          <a:p>
            <a:r>
              <a:rPr lang="pl-PL" dirty="0"/>
              <a:t>Metale ciężkie </a:t>
            </a:r>
          </a:p>
          <a:p>
            <a:r>
              <a:rPr lang="pl-PL" dirty="0"/>
              <a:t>Dioksyny</a:t>
            </a:r>
          </a:p>
          <a:p>
            <a:r>
              <a:rPr lang="pl-PL" dirty="0"/>
              <a:t>Inne zanieczyszczenia środowiskowe.</a:t>
            </a:r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84703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POWSTAJĄCE W PROCESIE PRZETWARZANIA ŻYWNOŚCI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65672"/>
            <a:ext cx="10933670" cy="4159539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pl-PL" dirty="0" err="1"/>
              <a:t>akrylamid</a:t>
            </a:r>
            <a:endParaRPr lang="pl-PL" dirty="0"/>
          </a:p>
          <a:p>
            <a:pPr>
              <a:lnSpc>
                <a:spcPct val="170000"/>
              </a:lnSpc>
            </a:pPr>
            <a:r>
              <a:rPr lang="pl-PL" dirty="0"/>
              <a:t>Wielopierścieniowe Węglowodory Aromatyczne (WWA)</a:t>
            </a:r>
          </a:p>
          <a:p>
            <a:pPr>
              <a:lnSpc>
                <a:spcPct val="170000"/>
              </a:lnSpc>
            </a:pPr>
            <a:r>
              <a:rPr lang="pl-PL" dirty="0" err="1"/>
              <a:t>nitrozoaminy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3858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002060"/>
                </a:solidFill>
              </a:rPr>
              <a:t>CELOWO DODANE W PROCESIE TECHNOLOGICZNYM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stosowane w dawkach przekraczających dozwolone limity</a:t>
            </a:r>
          </a:p>
          <a:p>
            <a:pPr algn="just"/>
            <a:r>
              <a:rPr lang="pl-PL" dirty="0"/>
              <a:t>użyte w niedozwolony sposób</a:t>
            </a:r>
          </a:p>
          <a:p>
            <a:pPr algn="just"/>
            <a:r>
              <a:rPr lang="pl-PL" dirty="0"/>
              <a:t>dodawane świadomie w celu zafałszowania żywności.</a:t>
            </a:r>
          </a:p>
          <a:p>
            <a:pPr algn="just"/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00116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8D7D6-5854-EF3D-385D-F9C67C45D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153DB7-E3C3-4E69-CE00-98830F7E8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002060"/>
                </a:solidFill>
              </a:rPr>
              <a:t>WPROWADZANE PODCZAS PRODUKCJI, PRZECHOWYWANIA I OBROTU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126C9C-0AFA-2A57-77F4-E4C0E0E43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środki myjące i dezynfekcyjne </a:t>
            </a:r>
          </a:p>
          <a:p>
            <a:pPr algn="just"/>
            <a:r>
              <a:rPr lang="pl-PL" dirty="0"/>
              <a:t>smary i oleje techniczne </a:t>
            </a:r>
          </a:p>
          <a:p>
            <a:pPr algn="just"/>
            <a:r>
              <a:rPr lang="pl-PL" dirty="0"/>
              <a:t>substancje migrujące z opakowań i materiałów mających kontakt z żywnością.</a:t>
            </a:r>
          </a:p>
          <a:p>
            <a:pPr algn="just"/>
            <a:endParaRPr lang="pl-PL" dirty="0"/>
          </a:p>
          <a:p>
            <a:pPr algn="just"/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90144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4129F2-CE0A-195A-59E5-F1B93E1BE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MYKOTOKSYNY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0348F6-42A0-BCA3-4F77-7C8A6E286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3300" dirty="0"/>
              <a:t>grupa związków, które stanowią produkty przemiany materii licznych gatunków pleśni, szczególnie z rodzaju Aspergillus, </a:t>
            </a:r>
            <a:r>
              <a:rPr lang="pl-PL" sz="3300" dirty="0" err="1"/>
              <a:t>Penicillium</a:t>
            </a:r>
            <a:r>
              <a:rPr lang="pl-PL" sz="3300" dirty="0"/>
              <a:t> i </a:t>
            </a:r>
            <a:r>
              <a:rPr lang="pl-PL" sz="3300" dirty="0" err="1"/>
              <a:t>Fusarium</a:t>
            </a:r>
            <a:endParaRPr lang="pl-PL" sz="3300" dirty="0"/>
          </a:p>
          <a:p>
            <a:pPr algn="just"/>
            <a:r>
              <a:rPr lang="pl-PL" sz="3300" dirty="0"/>
              <a:t>najbardziej znana </a:t>
            </a:r>
            <a:r>
              <a:rPr lang="pl-PL" sz="3300" dirty="0" err="1"/>
              <a:t>aflatoksyna</a:t>
            </a:r>
            <a:r>
              <a:rPr lang="pl-PL" sz="3300" dirty="0"/>
              <a:t>  </a:t>
            </a:r>
          </a:p>
          <a:p>
            <a:pPr algn="just"/>
            <a:r>
              <a:rPr lang="pl-PL" sz="3300" dirty="0"/>
              <a:t>grzyby mogą się rozwijać jako saprofity na żywności i paszach w trakcie przechowywania lub jako patogeny na roślinach uprawnych.</a:t>
            </a:r>
          </a:p>
          <a:p>
            <a:pPr algn="just"/>
            <a:endParaRPr lang="pl-PL" sz="5900" dirty="0"/>
          </a:p>
          <a:p>
            <a:pPr marL="0" indent="0">
              <a:buNone/>
            </a:pPr>
            <a:endParaRPr lang="pl-PL" sz="59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22779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94E9A-7D2F-9BCD-7857-19F45F8BD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24D741-4E2F-ED19-8A67-363BB17B7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ZASADY ZAPOBIEGANIA ZAGROŻENIOM CHEMICZNYM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D20724-1011-CA4B-346A-FC06D2BC1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lvl="0" algn="just" fontAlgn="auto">
              <a:spcAft>
                <a:spcPts val="0"/>
              </a:spcAft>
              <a:buClrTx/>
              <a:buSzTx/>
              <a:tabLst/>
              <a:defRPr/>
            </a:pPr>
            <a:r>
              <a:rPr lang="pl-PL" altLang="pl-PL" sz="3300" dirty="0"/>
              <a:t>odpowiednie prowadzenie zabiegów agrotechnicznych i weterynaryjnych</a:t>
            </a:r>
          </a:p>
          <a:p>
            <a:pPr marR="0" lvl="0" algn="just" fontAlgn="auto">
              <a:spcAft>
                <a:spcPts val="0"/>
              </a:spcAft>
              <a:buClrTx/>
              <a:buSzTx/>
              <a:tabLst/>
              <a:defRPr/>
            </a:pPr>
            <a:r>
              <a:rPr lang="pl-PL" altLang="pl-PL" sz="3300" dirty="0"/>
              <a:t>odpowiednie prowadzenie procesów technologicznych </a:t>
            </a:r>
          </a:p>
          <a:p>
            <a:pPr marR="0" lvl="0" algn="just" fontAlgn="auto">
              <a:spcAft>
                <a:spcPts val="0"/>
              </a:spcAft>
              <a:buClrTx/>
              <a:buSzTx/>
              <a:tabLst/>
              <a:defRPr/>
            </a:pPr>
            <a:r>
              <a:rPr lang="pl-PL" altLang="pl-PL" sz="3300" dirty="0"/>
              <a:t>stosowanie odpowiednich roztworów środków myjących i dezynfekujących </a:t>
            </a:r>
          </a:p>
          <a:p>
            <a:pPr marR="0" lvl="0" algn="just" fontAlgn="auto">
              <a:spcAft>
                <a:spcPts val="0"/>
              </a:spcAft>
              <a:buClrTx/>
              <a:buSzTx/>
              <a:tabLst/>
              <a:defRPr/>
            </a:pPr>
            <a:r>
              <a:rPr lang="pl-PL" altLang="pl-PL" sz="3300" dirty="0"/>
              <a:t>skuteczne płukanie po dezynfekcji</a:t>
            </a:r>
          </a:p>
          <a:p>
            <a:pPr marR="0" lvl="0" algn="just" fontAlgn="auto">
              <a:spcAft>
                <a:spcPts val="0"/>
              </a:spcAft>
              <a:buClrTx/>
              <a:buSzTx/>
              <a:tabLst/>
              <a:defRPr/>
            </a:pPr>
            <a:r>
              <a:rPr lang="pl-PL" altLang="pl-PL" sz="3300" dirty="0"/>
              <a:t>przestrzeganie procedur mycia i dezynfekcji.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2193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185E2-59F2-2C6F-EDCA-EF5F1BEB0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FD9746-D263-BBDF-E46B-76FA4ABE0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ZAGROŻENIE FIZYCZNE - CHARAKTERYSTYKA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683E053-F996-16EA-068C-74F55B7B9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dirty="0"/>
              <a:t>wszelkiego rodzaju ciała obce, które mogą spowodować zranienie lub inne  uszkodzenie fizyczne. </a:t>
            </a:r>
          </a:p>
        </p:txBody>
      </p:sp>
    </p:spTree>
    <p:extLst>
      <p:ext uri="{BB962C8B-B14F-4D97-AF65-F5344CB8AC3E}">
        <p14:creationId xmlns:p14="http://schemas.microsoft.com/office/powerpoint/2010/main" val="3364635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A8F48-A674-452B-F2F3-E64D576C5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410790-048A-9D0C-A30E-10F27032A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ZAGROŻENIE FIZYCZNE - ŹRÓDŁA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A03B93-5276-590D-9D92-E1E62163F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Pochodzące od personelu</a:t>
            </a:r>
          </a:p>
          <a:p>
            <a:r>
              <a:rPr lang="pl-PL" dirty="0"/>
              <a:t>Z opakowań</a:t>
            </a:r>
          </a:p>
          <a:p>
            <a:r>
              <a:rPr lang="pl-PL" dirty="0"/>
              <a:t>Pochodzenia naturalnego</a:t>
            </a:r>
          </a:p>
          <a:p>
            <a:r>
              <a:rPr lang="pl-PL" dirty="0"/>
              <a:t>Dostające się w czasie procesu przetwórczego.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596600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54981-E3CB-DCA0-1511-9A0F7D3D1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6B8AD3-C4AA-B511-F85A-8426B6497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ZASADY ZAPOBIEGANIA ZAGROŻENIOM FIZYCZNYM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300D92-8D5B-A22B-8470-17C9FD59C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lvl="0" algn="just" fontAlgn="auto">
              <a:spcAft>
                <a:spcPts val="0"/>
              </a:spcAft>
              <a:buClrTx/>
              <a:buSzTx/>
              <a:tabLst/>
              <a:defRPr/>
            </a:pPr>
            <a:r>
              <a:rPr lang="pl-PL" altLang="pl-PL" sz="3300" dirty="0"/>
              <a:t>Przestrzeganie zasad higieny i BHP przez pracowników</a:t>
            </a:r>
          </a:p>
          <a:p>
            <a:pPr marR="0" lvl="0" algn="just" fontAlgn="auto">
              <a:spcAft>
                <a:spcPts val="0"/>
              </a:spcAft>
              <a:buClrTx/>
              <a:buSzTx/>
              <a:tabLst/>
              <a:defRPr/>
            </a:pPr>
            <a:r>
              <a:rPr lang="pl-PL" altLang="pl-PL" sz="3300" dirty="0"/>
              <a:t>Częste przeglądy i konserwacja maszyn i urządzeń</a:t>
            </a:r>
          </a:p>
          <a:p>
            <a:pPr marR="0" lvl="0" algn="just" fontAlgn="auto">
              <a:spcAft>
                <a:spcPts val="0"/>
              </a:spcAft>
              <a:buClrTx/>
              <a:buSzTx/>
              <a:tabLst/>
              <a:defRPr/>
            </a:pPr>
            <a:r>
              <a:rPr lang="pl-PL" altLang="pl-PL" sz="3300" dirty="0"/>
              <a:t>Odpowiednie zabezpieczenie przed szkodnikami</a:t>
            </a:r>
          </a:p>
          <a:p>
            <a:pPr marR="0" lvl="0" algn="just" fontAlgn="auto">
              <a:spcAft>
                <a:spcPts val="0"/>
              </a:spcAft>
              <a:buClrTx/>
              <a:buSzTx/>
              <a:tabLst/>
              <a:defRPr/>
            </a:pPr>
            <a:r>
              <a:rPr lang="pl-PL" altLang="pl-PL" sz="3300" dirty="0"/>
              <a:t>Instalowanie: detektorów metali, sit</a:t>
            </a:r>
          </a:p>
          <a:p>
            <a:pPr marR="0" algn="just" fontAlgn="auto">
              <a:spcAft>
                <a:spcPts val="0"/>
              </a:spcAft>
              <a:tabLst/>
              <a:defRPr/>
            </a:pPr>
            <a:r>
              <a:rPr lang="pl-PL" altLang="pl-PL" sz="3300" dirty="0"/>
              <a:t>Odpowiednie prowadzenie obróbki wstępnej i właściwej.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52700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4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4" y="327184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 dr hab. Beata Bilska, prof. SGGW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9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32fb0b02b18934f4f83d3d5f4d62ecb1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888a703dc37ea123300181a368ac4b3d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D13238-EBD7-4AA4-8B67-AC21922A6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2ACD6F-0090-4B98-A176-A360119E5134}">
  <ds:schemaRefs>
    <ds:schemaRef ds:uri="http://schemas.microsoft.com/office/2006/documentManagement/types"/>
    <ds:schemaRef ds:uri="http://purl.org/dc/dcmitype/"/>
    <ds:schemaRef ds:uri="51674ba1-e637-49a1-9acf-be75e179f9ea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W-d 1</Template>
  <TotalTime>448</TotalTime>
  <Words>840</Words>
  <Application>Microsoft Office PowerPoint</Application>
  <PresentationFormat>Panoramiczny</PresentationFormat>
  <Paragraphs>141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Verdana</vt:lpstr>
      <vt:lpstr>Motyw pakietu Office</vt:lpstr>
      <vt:lpstr>Zrównoważony Kampus SGGW –  - kształcenie na rzecz branż kluczowych</vt:lpstr>
      <vt:lpstr>      Zarządzanie jakością  i bezpieczeństwem żywności  w gastronomii  Wykład 2 Analiza zagrożeń w systemie HACCP  dr hab. Beata Bilska, prof. SGGW</vt:lpstr>
      <vt:lpstr>PLAN WYKŁADU </vt:lpstr>
      <vt:lpstr>ZAGROŻENIE</vt:lpstr>
      <vt:lpstr>ANALIZA ZAGROŻEŃ</vt:lpstr>
      <vt:lpstr>ZAGROŻENIE BIOLOGICZNE</vt:lpstr>
      <vt:lpstr>WIRUSY - CHARAKTERYSTYKA</vt:lpstr>
      <vt:lpstr>WIRUSY- PRZYKŁADY</vt:lpstr>
      <vt:lpstr>BAKTERIE - CHARAKTERYSTYKA</vt:lpstr>
      <vt:lpstr>BAKTERIE - PRZYKŁADY</vt:lpstr>
      <vt:lpstr>PASOŻYTY- CHARAKTERYSTYKA</vt:lpstr>
      <vt:lpstr>PASOŻYTY- PRZYKŁADY</vt:lpstr>
      <vt:lpstr>ZASADY ZAPOBIEGANIA ZAGROŻENIOM BIOLOGICZNYM </vt:lpstr>
      <vt:lpstr>ZAGROŻENIE CHEMICZNE - CHARAKTERYSTYKA</vt:lpstr>
      <vt:lpstr>NATURALNE SUBSTANCJE CHEMICZNE</vt:lpstr>
      <vt:lpstr>POCHODZĄCE Z ROLNICTWA i HODOWLI</vt:lpstr>
      <vt:lpstr>POCHODZĄCE Z ŚRODOWISKA</vt:lpstr>
      <vt:lpstr>POWSTAJĄCE W PROCESIE PRZETWARZANIA ŻYWNOŚCI</vt:lpstr>
      <vt:lpstr>CELOWO DODANE W PROCESIE TECHNOLOGICZNYM</vt:lpstr>
      <vt:lpstr>WPROWADZANE PODCZAS PRODUKCJI, PRZECHOWYWANIA I OBROTU</vt:lpstr>
      <vt:lpstr>MYKOTOKSYNY</vt:lpstr>
      <vt:lpstr>ZASADY ZAPOBIEGANIA ZAGROŻENIOM CHEMICZNYM </vt:lpstr>
      <vt:lpstr>ZAGROŻENIE FIZYCZNE - CHARAKTERYSTYKA</vt:lpstr>
      <vt:lpstr>ZAGROŻENIE FIZYCZNE - ŹRÓDŁA </vt:lpstr>
      <vt:lpstr>ZASADY ZAPOBIEGANIA ZAGROŻENIOM FIZYCZNYM</vt:lpstr>
      <vt:lpstr>Autor utworu:  dr hab. Beata Bilska, prof. SGGW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Zrównoważony Kampus SGGW –  - kształcenie na rzecz branż kluczowych</dc:title>
  <dc:creator>Aleksandra Szydłowska</dc:creator>
  <cp:lastModifiedBy>Beata Grzesiak</cp:lastModifiedBy>
  <cp:revision>17</cp:revision>
  <cp:lastPrinted>2024-05-21T11:11:19Z</cp:lastPrinted>
  <dcterms:created xsi:type="dcterms:W3CDTF">2026-07-29T08:58:12Z</dcterms:created>
  <dcterms:modified xsi:type="dcterms:W3CDTF">2026-10-15T09:43:54Z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