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58" r:id="rId5"/>
    <p:sldId id="262" r:id="rId6"/>
    <p:sldId id="263" r:id="rId7"/>
    <p:sldId id="264" r:id="rId8"/>
    <p:sldId id="265" r:id="rId9"/>
    <p:sldId id="266" r:id="rId10"/>
    <p:sldId id="286" r:id="rId11"/>
    <p:sldId id="267" r:id="rId12"/>
    <p:sldId id="274" r:id="rId13"/>
    <p:sldId id="270" r:id="rId14"/>
    <p:sldId id="271" r:id="rId15"/>
    <p:sldId id="276" r:id="rId16"/>
    <p:sldId id="272" r:id="rId17"/>
    <p:sldId id="280" r:id="rId18"/>
    <p:sldId id="277" r:id="rId19"/>
    <p:sldId id="273" r:id="rId20"/>
    <p:sldId id="269" r:id="rId21"/>
    <p:sldId id="275" r:id="rId22"/>
    <p:sldId id="293" r:id="rId23"/>
    <p:sldId id="294" r:id="rId24"/>
    <p:sldId id="268" r:id="rId25"/>
    <p:sldId id="292" r:id="rId26"/>
    <p:sldId id="289" r:id="rId27"/>
    <p:sldId id="290" r:id="rId28"/>
    <p:sldId id="291" r:id="rId29"/>
    <p:sldId id="259" r:id="rId30"/>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ciej Czubiński" initials="MC" lastIdx="0" clrIdx="0"/>
  <p:cmAuthor id="2" name="Justyna Sienkiewicz" initials="J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B1E2"/>
    <a:srgbClr val="C5521C"/>
    <a:srgbClr val="4DB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6" autoAdjust="0"/>
    <p:restoredTop sz="86467" autoAdjust="0"/>
  </p:normalViewPr>
  <p:slideViewPr>
    <p:cSldViewPr snapToGrid="0" showGuides="1">
      <p:cViewPr varScale="1">
        <p:scale>
          <a:sx n="127" d="100"/>
          <a:sy n="127" d="100"/>
        </p:scale>
        <p:origin x="156" y="354"/>
      </p:cViewPr>
      <p:guideLst>
        <p:guide orient="horz" pos="2137"/>
        <p:guide pos="3840"/>
      </p:guideLst>
    </p:cSldViewPr>
  </p:slideViewPr>
  <p:outlineViewPr>
    <p:cViewPr>
      <p:scale>
        <a:sx n="33" d="100"/>
        <a:sy n="33" d="100"/>
      </p:scale>
      <p:origin x="0" y="-468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19A1AD-003C-FF47-BBE8-2ECDE51BDC73}" type="datetimeFigureOut">
              <a:rPr lang="pl-PL" smtClean="0"/>
              <a:t>2026-10-15</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1BAEBE-21FB-5E4A-B06E-563616F4358D}" type="slidenum">
              <a:rPr lang="pl-PL" smtClean="0"/>
              <a:t>‹#›</a:t>
            </a:fld>
            <a:endParaRPr lang="pl-PL"/>
          </a:p>
        </p:txBody>
      </p:sp>
    </p:spTree>
    <p:extLst>
      <p:ext uri="{BB962C8B-B14F-4D97-AF65-F5344CB8AC3E}">
        <p14:creationId xmlns:p14="http://schemas.microsoft.com/office/powerpoint/2010/main" val="218854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581BAEBE-21FB-5E4A-B06E-563616F4358D}" type="slidenum">
              <a:rPr lang="pl-PL" smtClean="0"/>
              <a:t>7</a:t>
            </a:fld>
            <a:endParaRPr lang="pl-PL"/>
          </a:p>
        </p:txBody>
      </p:sp>
    </p:spTree>
    <p:extLst>
      <p:ext uri="{BB962C8B-B14F-4D97-AF65-F5344CB8AC3E}">
        <p14:creationId xmlns:p14="http://schemas.microsoft.com/office/powerpoint/2010/main" val="1929145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C81EC0-296E-4CA3-95B0-B9F83DC48C7C}"/>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ABC56858-AACD-45B6-A955-FBA47DEB70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9A704E96-828A-4762-91B2-D4CA3A2CBF5C}"/>
              </a:ext>
            </a:extLst>
          </p:cNvPr>
          <p:cNvSpPr>
            <a:spLocks noGrp="1"/>
          </p:cNvSpPr>
          <p:nvPr>
            <p:ph type="dt" sz="half" idx="10"/>
          </p:nvPr>
        </p:nvSpPr>
        <p:spPr/>
        <p:txBody>
          <a:bodyPr/>
          <a:lstStyle/>
          <a:p>
            <a:fld id="{1CA80967-AEBE-453C-BD8E-FBE98228696F}" type="datetimeFigureOut">
              <a:rPr lang="pl-PL" smtClean="0"/>
              <a:t>2026-10-15</a:t>
            </a:fld>
            <a:endParaRPr lang="pl-PL"/>
          </a:p>
        </p:txBody>
      </p:sp>
      <p:sp>
        <p:nvSpPr>
          <p:cNvPr id="5" name="Symbol zastępczy stopki 4">
            <a:extLst>
              <a:ext uri="{FF2B5EF4-FFF2-40B4-BE49-F238E27FC236}">
                <a16:creationId xmlns:a16="http://schemas.microsoft.com/office/drawing/2014/main" id="{35DC8BAA-BB49-48D2-AF15-D1C99538AD2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215BF14-AE1E-4187-AE1F-DA04554550AA}"/>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012159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F053E39-9620-4C1E-841F-89B740DDECEF}"/>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3E8E9FBE-F993-4393-B443-CEE6814CC4C0}"/>
              </a:ext>
            </a:extLst>
          </p:cNvPr>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F330C8B-FA7C-4226-8419-3AD6BFD5CEEA}"/>
              </a:ext>
            </a:extLst>
          </p:cNvPr>
          <p:cNvSpPr>
            <a:spLocks noGrp="1"/>
          </p:cNvSpPr>
          <p:nvPr>
            <p:ph type="dt" sz="half" idx="10"/>
          </p:nvPr>
        </p:nvSpPr>
        <p:spPr/>
        <p:txBody>
          <a:bodyPr/>
          <a:lstStyle/>
          <a:p>
            <a:fld id="{1CA80967-AEBE-453C-BD8E-FBE98228696F}" type="datetimeFigureOut">
              <a:rPr lang="pl-PL" smtClean="0"/>
              <a:t>2026-10-15</a:t>
            </a:fld>
            <a:endParaRPr lang="pl-PL"/>
          </a:p>
        </p:txBody>
      </p:sp>
      <p:sp>
        <p:nvSpPr>
          <p:cNvPr id="5" name="Symbol zastępczy stopki 4">
            <a:extLst>
              <a:ext uri="{FF2B5EF4-FFF2-40B4-BE49-F238E27FC236}">
                <a16:creationId xmlns:a16="http://schemas.microsoft.com/office/drawing/2014/main" id="{F226F786-909D-44A8-974D-C0248B0507B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1AD5A2D-F598-4D9C-9C67-C9A5AF5343CA}"/>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17667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3D53E99-CA44-4CF9-BF29-624D5581E2CD}"/>
              </a:ext>
            </a:extLst>
          </p:cNvPr>
          <p:cNvSpPr>
            <a:spLocks noGrp="1"/>
          </p:cNvSpPr>
          <p:nvPr>
            <p:ph type="title"/>
          </p:nvPr>
        </p:nvSpPr>
        <p:spPr>
          <a:xfrm>
            <a:off x="831851" y="1709744"/>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1FF63B57-5E60-4B05-9EFB-02F10D099D70}"/>
              </a:ext>
            </a:extLst>
          </p:cNvPr>
          <p:cNvSpPr>
            <a:spLocks noGrp="1"/>
          </p:cNvSpPr>
          <p:nvPr>
            <p:ph type="body" idx="1"/>
          </p:nvPr>
        </p:nvSpPr>
        <p:spPr>
          <a:xfrm>
            <a:off x="831851" y="458946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Edytuj style wzorca tekstu</a:t>
            </a:r>
          </a:p>
        </p:txBody>
      </p:sp>
      <p:sp>
        <p:nvSpPr>
          <p:cNvPr id="4" name="Symbol zastępczy daty 3">
            <a:extLst>
              <a:ext uri="{FF2B5EF4-FFF2-40B4-BE49-F238E27FC236}">
                <a16:creationId xmlns:a16="http://schemas.microsoft.com/office/drawing/2014/main" id="{B70BF2C0-5704-4503-BC6E-348D756F4B17}"/>
              </a:ext>
            </a:extLst>
          </p:cNvPr>
          <p:cNvSpPr>
            <a:spLocks noGrp="1"/>
          </p:cNvSpPr>
          <p:nvPr>
            <p:ph type="dt" sz="half" idx="10"/>
          </p:nvPr>
        </p:nvSpPr>
        <p:spPr/>
        <p:txBody>
          <a:bodyPr/>
          <a:lstStyle/>
          <a:p>
            <a:fld id="{1CA80967-AEBE-453C-BD8E-FBE98228696F}" type="datetimeFigureOut">
              <a:rPr lang="pl-PL" smtClean="0"/>
              <a:t>2026-10-15</a:t>
            </a:fld>
            <a:endParaRPr lang="pl-PL"/>
          </a:p>
        </p:txBody>
      </p:sp>
      <p:sp>
        <p:nvSpPr>
          <p:cNvPr id="5" name="Symbol zastępczy stopki 4">
            <a:extLst>
              <a:ext uri="{FF2B5EF4-FFF2-40B4-BE49-F238E27FC236}">
                <a16:creationId xmlns:a16="http://schemas.microsoft.com/office/drawing/2014/main" id="{9453328B-0252-4C19-BDEE-0BC28F736F5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71581BC-77A5-4139-B6BA-B31527B55BC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2132026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A1E162F-08C6-4CF7-BC6B-EE992B743D9B}"/>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550DD271-8561-44C5-9594-939931A75E35}"/>
              </a:ext>
            </a:extLst>
          </p:cNvPr>
          <p:cNvSpPr>
            <a:spLocks noGrp="1"/>
          </p:cNvSpPr>
          <p:nvPr>
            <p:ph sz="half" idx="1"/>
          </p:nvPr>
        </p:nvSpPr>
        <p:spPr>
          <a:xfrm>
            <a:off x="838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A7C2611A-B135-47BE-B4A1-670185DBBA72}"/>
              </a:ext>
            </a:extLst>
          </p:cNvPr>
          <p:cNvSpPr>
            <a:spLocks noGrp="1"/>
          </p:cNvSpPr>
          <p:nvPr>
            <p:ph sz="half" idx="2"/>
          </p:nvPr>
        </p:nvSpPr>
        <p:spPr>
          <a:xfrm>
            <a:off x="6172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3DA6C688-8E4D-466D-9EAA-3D7989CB298B}"/>
              </a:ext>
            </a:extLst>
          </p:cNvPr>
          <p:cNvSpPr>
            <a:spLocks noGrp="1"/>
          </p:cNvSpPr>
          <p:nvPr>
            <p:ph type="dt" sz="half" idx="10"/>
          </p:nvPr>
        </p:nvSpPr>
        <p:spPr/>
        <p:txBody>
          <a:bodyPr/>
          <a:lstStyle/>
          <a:p>
            <a:fld id="{1CA80967-AEBE-453C-BD8E-FBE98228696F}" type="datetimeFigureOut">
              <a:rPr lang="pl-PL" smtClean="0"/>
              <a:t>2026-10-15</a:t>
            </a:fld>
            <a:endParaRPr lang="pl-PL"/>
          </a:p>
        </p:txBody>
      </p:sp>
      <p:sp>
        <p:nvSpPr>
          <p:cNvPr id="6" name="Symbol zastępczy stopki 5">
            <a:extLst>
              <a:ext uri="{FF2B5EF4-FFF2-40B4-BE49-F238E27FC236}">
                <a16:creationId xmlns:a16="http://schemas.microsoft.com/office/drawing/2014/main" id="{1609F532-3BCE-40FF-A181-09DDB0593F78}"/>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68D549B-DA17-4515-AB2B-52F2C2FBC7A1}"/>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255882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BAB286-559D-43AE-8706-36473F095CB4}"/>
              </a:ext>
            </a:extLst>
          </p:cNvPr>
          <p:cNvSpPr>
            <a:spLocks noGrp="1"/>
          </p:cNvSpPr>
          <p:nvPr>
            <p:ph type="title"/>
          </p:nvPr>
        </p:nvSpPr>
        <p:spPr>
          <a:xfrm>
            <a:off x="839788" y="365129"/>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631F4715-1739-40A5-A5FC-6DC1F875A9CA}"/>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Symbol zastępczy zawartości 3">
            <a:extLst>
              <a:ext uri="{FF2B5EF4-FFF2-40B4-BE49-F238E27FC236}">
                <a16:creationId xmlns:a16="http://schemas.microsoft.com/office/drawing/2014/main" id="{1C130493-828B-43DA-9E72-FEF654AEFA54}"/>
              </a:ext>
            </a:extLst>
          </p:cNvPr>
          <p:cNvSpPr>
            <a:spLocks noGrp="1"/>
          </p:cNvSpPr>
          <p:nvPr>
            <p:ph sz="half" idx="2"/>
          </p:nvPr>
        </p:nvSpPr>
        <p:spPr>
          <a:xfrm>
            <a:off x="839789" y="2505075"/>
            <a:ext cx="5157787"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124998CC-AD54-4312-820A-C4F83D844B4A}"/>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Symbol zastępczy zawartości 5">
            <a:extLst>
              <a:ext uri="{FF2B5EF4-FFF2-40B4-BE49-F238E27FC236}">
                <a16:creationId xmlns:a16="http://schemas.microsoft.com/office/drawing/2014/main" id="{D795C483-0E3D-4A98-AF07-2F160368C651}"/>
              </a:ext>
            </a:extLst>
          </p:cNvPr>
          <p:cNvSpPr>
            <a:spLocks noGrp="1"/>
          </p:cNvSpPr>
          <p:nvPr>
            <p:ph sz="quarter" idx="4"/>
          </p:nvPr>
        </p:nvSpPr>
        <p:spPr>
          <a:xfrm>
            <a:off x="6172203" y="2505075"/>
            <a:ext cx="5183188"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8499FF69-D6DC-4AE9-87E2-8410F2833A7A}"/>
              </a:ext>
            </a:extLst>
          </p:cNvPr>
          <p:cNvSpPr>
            <a:spLocks noGrp="1"/>
          </p:cNvSpPr>
          <p:nvPr>
            <p:ph type="dt" sz="half" idx="10"/>
          </p:nvPr>
        </p:nvSpPr>
        <p:spPr/>
        <p:txBody>
          <a:bodyPr/>
          <a:lstStyle/>
          <a:p>
            <a:fld id="{1CA80967-AEBE-453C-BD8E-FBE98228696F}" type="datetimeFigureOut">
              <a:rPr lang="pl-PL" smtClean="0"/>
              <a:t>2026-10-15</a:t>
            </a:fld>
            <a:endParaRPr lang="pl-PL"/>
          </a:p>
        </p:txBody>
      </p:sp>
      <p:sp>
        <p:nvSpPr>
          <p:cNvPr id="8" name="Symbol zastępczy stopki 7">
            <a:extLst>
              <a:ext uri="{FF2B5EF4-FFF2-40B4-BE49-F238E27FC236}">
                <a16:creationId xmlns:a16="http://schemas.microsoft.com/office/drawing/2014/main" id="{13D095DB-148D-45A8-9463-299287AD0A41}"/>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BE555F67-BB02-4D55-933A-12C4CC39113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535776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5C12FDD-E3F3-4B0E-8BBD-FF628E65243E}"/>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A50D26B5-8ED2-4559-B55C-DDC988E9C795}"/>
              </a:ext>
            </a:extLst>
          </p:cNvPr>
          <p:cNvSpPr>
            <a:spLocks noGrp="1"/>
          </p:cNvSpPr>
          <p:nvPr>
            <p:ph type="dt" sz="half" idx="10"/>
          </p:nvPr>
        </p:nvSpPr>
        <p:spPr/>
        <p:txBody>
          <a:bodyPr/>
          <a:lstStyle/>
          <a:p>
            <a:fld id="{1CA80967-AEBE-453C-BD8E-FBE98228696F}" type="datetimeFigureOut">
              <a:rPr lang="pl-PL" smtClean="0"/>
              <a:t>2026-10-15</a:t>
            </a:fld>
            <a:endParaRPr lang="pl-PL"/>
          </a:p>
        </p:txBody>
      </p:sp>
      <p:sp>
        <p:nvSpPr>
          <p:cNvPr id="4" name="Symbol zastępczy stopki 3">
            <a:extLst>
              <a:ext uri="{FF2B5EF4-FFF2-40B4-BE49-F238E27FC236}">
                <a16:creationId xmlns:a16="http://schemas.microsoft.com/office/drawing/2014/main" id="{B493A7AF-594C-4FA2-8876-80F3CE82D235}"/>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42D6CAE6-B394-4ED9-8CFC-6598E875A66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119235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AA8B0E18-D900-4290-8670-54F77BC46170}"/>
              </a:ext>
            </a:extLst>
          </p:cNvPr>
          <p:cNvSpPr>
            <a:spLocks noGrp="1"/>
          </p:cNvSpPr>
          <p:nvPr>
            <p:ph type="dt" sz="half" idx="10"/>
          </p:nvPr>
        </p:nvSpPr>
        <p:spPr/>
        <p:txBody>
          <a:bodyPr/>
          <a:lstStyle/>
          <a:p>
            <a:fld id="{1CA80967-AEBE-453C-BD8E-FBE98228696F}" type="datetimeFigureOut">
              <a:rPr lang="pl-PL" smtClean="0"/>
              <a:t>2026-10-15</a:t>
            </a:fld>
            <a:endParaRPr lang="pl-PL"/>
          </a:p>
        </p:txBody>
      </p:sp>
      <p:sp>
        <p:nvSpPr>
          <p:cNvPr id="3" name="Symbol zastępczy stopki 2">
            <a:extLst>
              <a:ext uri="{FF2B5EF4-FFF2-40B4-BE49-F238E27FC236}">
                <a16:creationId xmlns:a16="http://schemas.microsoft.com/office/drawing/2014/main" id="{14C7EC36-94A2-4CBE-BBA5-2C18DB2C1B17}"/>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B65BA40D-1F1C-4AC2-83CD-7545C3483077}"/>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173974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C0CF5CD-DC86-46DC-9814-162A737769D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FABA0510-F18D-4370-857F-5328DF565D26}"/>
              </a:ext>
            </a:extLst>
          </p:cNvPr>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56215D13-B28D-495A-927A-8B7C3DEC0C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A37A454E-3446-4ABE-A42E-058B5A7C72B0}"/>
              </a:ext>
            </a:extLst>
          </p:cNvPr>
          <p:cNvSpPr>
            <a:spLocks noGrp="1"/>
          </p:cNvSpPr>
          <p:nvPr>
            <p:ph type="dt" sz="half" idx="10"/>
          </p:nvPr>
        </p:nvSpPr>
        <p:spPr/>
        <p:txBody>
          <a:bodyPr/>
          <a:lstStyle/>
          <a:p>
            <a:fld id="{1CA80967-AEBE-453C-BD8E-FBE98228696F}" type="datetimeFigureOut">
              <a:rPr lang="pl-PL" smtClean="0"/>
              <a:t>2026-10-15</a:t>
            </a:fld>
            <a:endParaRPr lang="pl-PL"/>
          </a:p>
        </p:txBody>
      </p:sp>
      <p:sp>
        <p:nvSpPr>
          <p:cNvPr id="6" name="Symbol zastępczy stopki 5">
            <a:extLst>
              <a:ext uri="{FF2B5EF4-FFF2-40B4-BE49-F238E27FC236}">
                <a16:creationId xmlns:a16="http://schemas.microsoft.com/office/drawing/2014/main" id="{44CB0D6C-2646-4D22-BC3D-D5FC623086E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4C0DA24-FF3D-45F1-91AE-31FF2DD4E792}"/>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662360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3A95A4-751B-4856-AAD5-A11E711089CA}"/>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944A44EF-5D00-44C0-973E-19602F648E08}"/>
              </a:ext>
            </a:extLst>
          </p:cNvPr>
          <p:cNvSpPr>
            <a:spLocks noGrp="1"/>
          </p:cNvSpPr>
          <p:nvPr>
            <p:ph type="pic" idx="1"/>
          </p:nvPr>
        </p:nvSpPr>
        <p:spPr>
          <a:xfrm>
            <a:off x="5183188" y="987431"/>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4" name="Symbol zastępczy tekstu 3">
            <a:extLst>
              <a:ext uri="{FF2B5EF4-FFF2-40B4-BE49-F238E27FC236}">
                <a16:creationId xmlns:a16="http://schemas.microsoft.com/office/drawing/2014/main" id="{348CF7BD-B699-497B-B72B-1A6CB4F641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D98D69CB-1774-4DB4-94B6-586F704BBF1C}"/>
              </a:ext>
            </a:extLst>
          </p:cNvPr>
          <p:cNvSpPr>
            <a:spLocks noGrp="1"/>
          </p:cNvSpPr>
          <p:nvPr>
            <p:ph type="dt" sz="half" idx="10"/>
          </p:nvPr>
        </p:nvSpPr>
        <p:spPr/>
        <p:txBody>
          <a:bodyPr/>
          <a:lstStyle/>
          <a:p>
            <a:fld id="{1CA80967-AEBE-453C-BD8E-FBE98228696F}" type="datetimeFigureOut">
              <a:rPr lang="pl-PL" smtClean="0"/>
              <a:t>2026-10-15</a:t>
            </a:fld>
            <a:endParaRPr lang="pl-PL"/>
          </a:p>
        </p:txBody>
      </p:sp>
      <p:sp>
        <p:nvSpPr>
          <p:cNvPr id="6" name="Symbol zastępczy stopki 5">
            <a:extLst>
              <a:ext uri="{FF2B5EF4-FFF2-40B4-BE49-F238E27FC236}">
                <a16:creationId xmlns:a16="http://schemas.microsoft.com/office/drawing/2014/main" id="{4F5C05EC-B9FA-4DAC-8F1E-6EF975A0A947}"/>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942F02D0-9081-43C2-91F8-F027F4E6AB36}"/>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425209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22DE2D-DAA0-446E-BC03-BFD6AF04503F}"/>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DF39B4EA-379D-4473-B5FA-ED7355037CBD}"/>
              </a:ext>
            </a:extLst>
          </p:cNvPr>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106A94C-1728-41A6-807F-75EA974346D8}"/>
              </a:ext>
            </a:extLst>
          </p:cNvPr>
          <p:cNvSpPr>
            <a:spLocks noGrp="1"/>
          </p:cNvSpPr>
          <p:nvPr>
            <p:ph type="dt" sz="half" idx="10"/>
          </p:nvPr>
        </p:nvSpPr>
        <p:spPr/>
        <p:txBody>
          <a:bodyPr/>
          <a:lstStyle/>
          <a:p>
            <a:fld id="{1CA80967-AEBE-453C-BD8E-FBE98228696F}" type="datetimeFigureOut">
              <a:rPr lang="pl-PL" smtClean="0"/>
              <a:t>2026-10-15</a:t>
            </a:fld>
            <a:endParaRPr lang="pl-PL"/>
          </a:p>
        </p:txBody>
      </p:sp>
      <p:sp>
        <p:nvSpPr>
          <p:cNvPr id="5" name="Symbol zastępczy stopki 4">
            <a:extLst>
              <a:ext uri="{FF2B5EF4-FFF2-40B4-BE49-F238E27FC236}">
                <a16:creationId xmlns:a16="http://schemas.microsoft.com/office/drawing/2014/main" id="{ACCAAFFC-B204-4D22-A101-53A81CBE1C8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ADCDD754-B2DF-47EB-A11F-D4F1D08451D9}"/>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78546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43B8E96D-37DD-44BA-B4BA-E17EB890EF1B}"/>
              </a:ext>
            </a:extLst>
          </p:cNvPr>
          <p:cNvSpPr>
            <a:spLocks noGrp="1"/>
          </p:cNvSpPr>
          <p:nvPr>
            <p:ph type="title" orient="vert"/>
          </p:nvPr>
        </p:nvSpPr>
        <p:spPr>
          <a:xfrm>
            <a:off x="8724902"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BD0FC10E-44D3-430C-B696-2161E532E21A}"/>
              </a:ext>
            </a:extLst>
          </p:cNvPr>
          <p:cNvSpPr>
            <a:spLocks noGrp="1"/>
          </p:cNvSpPr>
          <p:nvPr>
            <p:ph type="body" orient="vert" idx="1"/>
          </p:nvPr>
        </p:nvSpPr>
        <p:spPr>
          <a:xfrm>
            <a:off x="838203" y="365125"/>
            <a:ext cx="7734300" cy="5811838"/>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F21D3F88-3FD3-47D2-BBE1-D6B437025591}"/>
              </a:ext>
            </a:extLst>
          </p:cNvPr>
          <p:cNvSpPr>
            <a:spLocks noGrp="1"/>
          </p:cNvSpPr>
          <p:nvPr>
            <p:ph type="dt" sz="half" idx="10"/>
          </p:nvPr>
        </p:nvSpPr>
        <p:spPr/>
        <p:txBody>
          <a:bodyPr/>
          <a:lstStyle/>
          <a:p>
            <a:fld id="{1CA80967-AEBE-453C-BD8E-FBE98228696F}" type="datetimeFigureOut">
              <a:rPr lang="pl-PL" smtClean="0"/>
              <a:t>2026-10-15</a:t>
            </a:fld>
            <a:endParaRPr lang="pl-PL"/>
          </a:p>
        </p:txBody>
      </p:sp>
      <p:sp>
        <p:nvSpPr>
          <p:cNvPr id="5" name="Symbol zastępczy stopki 4">
            <a:extLst>
              <a:ext uri="{FF2B5EF4-FFF2-40B4-BE49-F238E27FC236}">
                <a16:creationId xmlns:a16="http://schemas.microsoft.com/office/drawing/2014/main" id="{58E2C852-942D-4806-B67E-548005335EF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36D7B26D-BBE1-42DD-B714-4846A889D7D8}"/>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147302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8357FF89-0F23-4BE7-B654-92CA20541EB7}"/>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2B98091E-1205-4423-A752-1A9015E1330B}"/>
              </a:ext>
            </a:extLst>
          </p:cNvPr>
          <p:cNvSpPr>
            <a:spLocks noGrp="1"/>
          </p:cNvSpPr>
          <p:nvPr>
            <p:ph type="body" idx="1"/>
          </p:nvPr>
        </p:nvSpPr>
        <p:spPr>
          <a:xfrm>
            <a:off x="838200" y="1825629"/>
            <a:ext cx="10515600" cy="4159539"/>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6348BE52-CD60-468D-8371-546908734C95}"/>
              </a:ext>
            </a:extLst>
          </p:cNvPr>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A80967-AEBE-453C-BD8E-FBE98228696F}" type="datetimeFigureOut">
              <a:rPr lang="pl-PL" smtClean="0"/>
              <a:t>2026-10-15</a:t>
            </a:fld>
            <a:endParaRPr lang="pl-PL"/>
          </a:p>
        </p:txBody>
      </p:sp>
      <p:sp>
        <p:nvSpPr>
          <p:cNvPr id="5" name="Symbol zastępczy stopki 4">
            <a:extLst>
              <a:ext uri="{FF2B5EF4-FFF2-40B4-BE49-F238E27FC236}">
                <a16:creationId xmlns:a16="http://schemas.microsoft.com/office/drawing/2014/main" id="{B893FA07-84AA-4595-B55C-D90DCD146D25}"/>
              </a:ext>
            </a:extLst>
          </p:cNvPr>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E1306C3E-64DA-4E2F-8E01-2C7FFDEB50B9}"/>
              </a:ext>
            </a:extLst>
          </p:cNvPr>
          <p:cNvSpPr>
            <a:spLocks noGrp="1"/>
          </p:cNvSpPr>
          <p:nvPr>
            <p:ph type="sldNum" sz="quarter" idx="4"/>
          </p:nvPr>
        </p:nvSpPr>
        <p:spPr>
          <a:xfrm>
            <a:off x="8610600" y="635635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642652-620D-44AF-A741-ABE9F78AFEFD}" type="slidenum">
              <a:rPr lang="pl-PL" smtClean="0"/>
              <a:t>‹#›</a:t>
            </a:fld>
            <a:endParaRPr lang="pl-PL"/>
          </a:p>
        </p:txBody>
      </p:sp>
      <p:pic>
        <p:nvPicPr>
          <p:cNvPr id="7" name="Obraz 6">
            <a:extLst>
              <a:ext uri="{FF2B5EF4-FFF2-40B4-BE49-F238E27FC236}">
                <a16:creationId xmlns:a16="http://schemas.microsoft.com/office/drawing/2014/main" id="{755376C6-B170-4BAB-817A-47CF8AABBD9F}"/>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51877" y="6081684"/>
            <a:ext cx="11888251" cy="792000"/>
          </a:xfrm>
          <a:prstGeom prst="rect">
            <a:avLst/>
          </a:prstGeom>
          <a:noFill/>
          <a:ln>
            <a:noFill/>
          </a:ln>
        </p:spPr>
      </p:pic>
    </p:spTree>
    <p:extLst>
      <p:ext uri="{BB962C8B-B14F-4D97-AF65-F5344CB8AC3E}">
        <p14:creationId xmlns:p14="http://schemas.microsoft.com/office/powerpoint/2010/main" val="2723053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hyperlink" Target="https://creativecommons.org/licenses/by/4.0/deed.p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a 11">
            <a:extLst>
              <a:ext uri="{FF2B5EF4-FFF2-40B4-BE49-F238E27FC236}">
                <a16:creationId xmlns:a16="http://schemas.microsoft.com/office/drawing/2014/main" id="{040C5185-EE9F-4004-B36B-5DC219184BC5}"/>
              </a:ext>
              <a:ext uri="{C183D7F6-B498-43B3-948B-1728B52AA6E4}">
                <adec:decorative xmlns:adec="http://schemas.microsoft.com/office/drawing/2017/decorative" val="1"/>
              </a:ext>
            </a:extLst>
          </p:cNvPr>
          <p:cNvGrpSpPr/>
          <p:nvPr/>
        </p:nvGrpSpPr>
        <p:grpSpPr>
          <a:xfrm>
            <a:off x="6227813" y="6"/>
            <a:ext cx="5964187" cy="2098179"/>
            <a:chOff x="6227813" y="0"/>
            <a:chExt cx="5964187" cy="2098179"/>
          </a:xfrm>
        </p:grpSpPr>
        <p:sp>
          <p:nvSpPr>
            <p:cNvPr id="5" name="Prostokąt 4">
              <a:extLst>
                <a:ext uri="{FF2B5EF4-FFF2-40B4-BE49-F238E27FC236}">
                  <a16:creationId xmlns:a16="http://schemas.microsoft.com/office/drawing/2014/main" id="{8AC1354D-EB15-4012-BE61-C56AA921A124}"/>
                </a:ext>
                <a:ext uri="{C183D7F6-B498-43B3-948B-1728B52AA6E4}">
                  <adec:decorative xmlns:adec="http://schemas.microsoft.com/office/drawing/2017/decorative" val="1"/>
                </a:ext>
              </a:extLst>
            </p:cNvPr>
            <p:cNvSpPr/>
            <p:nvPr/>
          </p:nvSpPr>
          <p:spPr>
            <a:xfrm>
              <a:off x="7942694" y="0"/>
              <a:ext cx="4249306" cy="1016350"/>
            </a:xfrm>
            <a:prstGeom prst="rect">
              <a:avLst/>
            </a:prstGeom>
            <a:solidFill>
              <a:srgbClr val="C552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6" name="Grupa 5">
              <a:extLst>
                <a:ext uri="{FF2B5EF4-FFF2-40B4-BE49-F238E27FC236}">
                  <a16:creationId xmlns:a16="http://schemas.microsoft.com/office/drawing/2014/main" id="{A8893C89-B497-44D7-9E31-5E376B64F2CE}"/>
                </a:ext>
              </a:extLst>
            </p:cNvPr>
            <p:cNvGrpSpPr>
              <a:grpSpLocks noChangeAspect="1"/>
            </p:cNvGrpSpPr>
            <p:nvPr/>
          </p:nvGrpSpPr>
          <p:grpSpPr>
            <a:xfrm>
              <a:off x="6227813" y="299542"/>
              <a:ext cx="5675694" cy="1798637"/>
              <a:chOff x="1469644" y="187882"/>
              <a:chExt cx="5675694" cy="1798637"/>
            </a:xfrm>
          </p:grpSpPr>
          <p:sp>
            <p:nvSpPr>
              <p:cNvPr id="7" name="Prostokąt 6">
                <a:extLst>
                  <a:ext uri="{FF2B5EF4-FFF2-40B4-BE49-F238E27FC236}">
                    <a16:creationId xmlns:a16="http://schemas.microsoft.com/office/drawing/2014/main" id="{C28A9527-3B4E-428E-9B73-7ECC6AF27961}"/>
                  </a:ext>
                  <a:ext uri="{C183D7F6-B498-43B3-948B-1728B52AA6E4}">
                    <adec:decorative xmlns:adec="http://schemas.microsoft.com/office/drawing/2017/decorative" val="1"/>
                  </a:ext>
                </a:extLst>
              </p:cNvPr>
              <p:cNvSpPr/>
              <p:nvPr/>
            </p:nvSpPr>
            <p:spPr>
              <a:xfrm>
                <a:off x="1469644" y="187882"/>
                <a:ext cx="5675693" cy="1798637"/>
              </a:xfrm>
              <a:prstGeom prst="rect">
                <a:avLst/>
              </a:prstGeom>
              <a:solidFill>
                <a:srgbClr val="A6D3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8" name="Prostokąt 7">
                <a:extLst>
                  <a:ext uri="{FF2B5EF4-FFF2-40B4-BE49-F238E27FC236}">
                    <a16:creationId xmlns:a16="http://schemas.microsoft.com/office/drawing/2014/main" id="{5ED5CD58-6C3F-4D03-A480-5C002AEBFE93}"/>
                  </a:ext>
                  <a:ext uri="{C183D7F6-B498-43B3-948B-1728B52AA6E4}">
                    <adec:decorative xmlns:adec="http://schemas.microsoft.com/office/drawing/2017/decorative" val="1"/>
                  </a:ext>
                </a:extLst>
              </p:cNvPr>
              <p:cNvSpPr/>
              <p:nvPr/>
            </p:nvSpPr>
            <p:spPr>
              <a:xfrm>
                <a:off x="3184525" y="187882"/>
                <a:ext cx="3960813" cy="721248"/>
              </a:xfrm>
              <a:prstGeom prst="rect">
                <a:avLst/>
              </a:prstGeom>
              <a:solidFill>
                <a:srgbClr val="0052A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9" name="Tytuł 1">
                <a:extLst>
                  <a:ext uri="{FF2B5EF4-FFF2-40B4-BE49-F238E27FC236}">
                    <a16:creationId xmlns:a16="http://schemas.microsoft.com/office/drawing/2014/main" id="{FD1DD324-8FFE-42DE-8C0F-1E7AEA7D17CC}"/>
                  </a:ext>
                  <a:ext uri="{C183D7F6-B498-43B3-948B-1728B52AA6E4}">
                    <adec:decorative xmlns:adec="http://schemas.microsoft.com/office/drawing/2017/decorative" val="1"/>
                  </a:ext>
                </a:extLst>
              </p:cNvPr>
              <p:cNvSpPr txBox="1">
                <a:spLocks/>
              </p:cNvSpPr>
              <p:nvPr/>
            </p:nvSpPr>
            <p:spPr>
              <a:xfrm>
                <a:off x="1706282" y="1014637"/>
                <a:ext cx="5202415" cy="863707"/>
              </a:xfrm>
              <a:prstGeom prst="rect">
                <a:avLst/>
              </a:prstGeom>
            </p:spPr>
            <p:txBody>
              <a:bodyPr vert="horz" lIns="0" tIns="0" rIns="0" bIns="0" rtlCol="0" anchor="ctr"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lvl="0" algn="ctr">
                  <a:defRPr/>
                </a:pPr>
                <a:r>
                  <a:rPr lang="pl-PL" dirty="0">
                    <a:solidFill>
                      <a:srgbClr val="002073"/>
                    </a:solidFill>
                  </a:rPr>
                  <a:t>dla Rozwoju Społecznego</a:t>
                </a:r>
                <a:endParaRPr kumimoji="0" lang="pl-PL" sz="2800" b="1" i="0" u="none" strike="noStrike" kern="1200" cap="none" spc="0" normalizeH="0" baseline="0" noProof="0" dirty="0">
                  <a:ln>
                    <a:noFill/>
                  </a:ln>
                  <a:solidFill>
                    <a:srgbClr val="002073"/>
                  </a:solidFill>
                  <a:effectLst/>
                  <a:uLnTx/>
                  <a:uFillTx/>
                </a:endParaRPr>
              </a:p>
            </p:txBody>
          </p:sp>
          <p:sp>
            <p:nvSpPr>
              <p:cNvPr id="10" name="Tytuł 1">
                <a:extLst>
                  <a:ext uri="{FF2B5EF4-FFF2-40B4-BE49-F238E27FC236}">
                    <a16:creationId xmlns:a16="http://schemas.microsoft.com/office/drawing/2014/main" id="{EB5C9E51-FC00-41B1-B1C0-28E7AAB81DB7}"/>
                  </a:ext>
                  <a:ext uri="{C183D7F6-B498-43B3-948B-1728B52AA6E4}">
                    <adec:decorative xmlns:adec="http://schemas.microsoft.com/office/drawing/2017/decorative" val="1"/>
                  </a:ext>
                </a:extLst>
              </p:cNvPr>
              <p:cNvSpPr txBox="1">
                <a:spLocks/>
              </p:cNvSpPr>
              <p:nvPr/>
            </p:nvSpPr>
            <p:spPr>
              <a:xfrm>
                <a:off x="4447245" y="267254"/>
                <a:ext cx="2545742" cy="432048"/>
              </a:xfrm>
              <a:prstGeom prst="rect">
                <a:avLst/>
              </a:prstGeom>
            </p:spPr>
            <p:txBody>
              <a:bodyPr vert="horz" lIns="0" tIns="0" rIns="0" bIns="0" rtlCol="0" anchor="t"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marL="0" marR="0" lvl="0" indent="0" algn="l" defTabSz="1007943" rtl="0" eaLnBrk="1" fontAlgn="auto" latinLnBrk="0" hangingPunct="1">
                  <a:lnSpc>
                    <a:spcPts val="3500"/>
                  </a:lnSpc>
                  <a:spcBef>
                    <a:spcPct val="0"/>
                  </a:spcBef>
                  <a:spcAft>
                    <a:spcPts val="0"/>
                  </a:spcAft>
                  <a:buClrTx/>
                  <a:buSzTx/>
                  <a:buFontTx/>
                  <a:buNone/>
                  <a:tabLst/>
                  <a:defRPr/>
                </a:pPr>
                <a:r>
                  <a:rPr kumimoji="0" lang="pl-PL" sz="1400" b="1" i="0" u="none" strike="noStrike" kern="1200" cap="none" spc="20" normalizeH="0" baseline="0" noProof="0" dirty="0">
                    <a:ln>
                      <a:noFill/>
                    </a:ln>
                    <a:solidFill>
                      <a:srgbClr val="FFFFFF"/>
                    </a:solidFill>
                    <a:effectLst/>
                    <a:uLnTx/>
                    <a:uFillTx/>
                  </a:rPr>
                  <a:t>Fundusze Europejskie</a:t>
                </a:r>
              </a:p>
            </p:txBody>
          </p:sp>
        </p:grpSp>
        <p:pic>
          <p:nvPicPr>
            <p:cNvPr id="3" name="Obraz 2">
              <a:extLst>
                <a:ext uri="{FF2B5EF4-FFF2-40B4-BE49-F238E27FC236}">
                  <a16:creationId xmlns:a16="http://schemas.microsoft.com/office/drawing/2014/main" id="{C728A1A6-2F13-4BF3-B09B-8B1ABC8801F3}"/>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2693" y="296350"/>
              <a:ext cx="1079492" cy="720000"/>
            </a:xfrm>
            <a:prstGeom prst="rect">
              <a:avLst/>
            </a:prstGeom>
          </p:spPr>
        </p:pic>
      </p:grpSp>
      <p:sp>
        <p:nvSpPr>
          <p:cNvPr id="2" name="Tytuł 1"/>
          <p:cNvSpPr>
            <a:spLocks noGrp="1"/>
          </p:cNvSpPr>
          <p:nvPr>
            <p:ph type="ctrTitle"/>
          </p:nvPr>
        </p:nvSpPr>
        <p:spPr>
          <a:xfrm>
            <a:off x="1524000" y="2226596"/>
            <a:ext cx="9144000" cy="1389184"/>
          </a:xfrm>
        </p:spPr>
        <p:txBody>
          <a:bodyPr>
            <a:normAutofit fontScale="90000"/>
          </a:bodyPr>
          <a:lstStyle/>
          <a:p>
            <a:pPr>
              <a:lnSpc>
                <a:spcPct val="150000"/>
              </a:lnSpc>
            </a:pPr>
            <a:r>
              <a:rPr lang="pl-PL" sz="3600" b="1" dirty="0">
                <a:latin typeface="+mn-lt"/>
                <a:ea typeface="Verdana" panose="020B0604030504040204" pitchFamily="34" charset="0"/>
                <a:cs typeface="Tahoma" panose="020B0604030504040204" pitchFamily="34" charset="0"/>
              </a:rPr>
              <a:t>Zrównoważony Kampus SGGW – </a:t>
            </a:r>
            <a:br>
              <a:rPr lang="pl-PL" sz="3600" b="1" dirty="0">
                <a:latin typeface="+mn-lt"/>
                <a:ea typeface="Verdana" panose="020B0604030504040204" pitchFamily="34" charset="0"/>
                <a:cs typeface="Tahoma" panose="020B0604030504040204" pitchFamily="34" charset="0"/>
              </a:rPr>
            </a:br>
            <a:r>
              <a:rPr lang="pl-PL" sz="3600" b="1" dirty="0">
                <a:latin typeface="+mn-lt"/>
                <a:ea typeface="Verdana" panose="020B0604030504040204" pitchFamily="34" charset="0"/>
                <a:cs typeface="Tahoma" panose="020B0604030504040204" pitchFamily="34" charset="0"/>
              </a:rPr>
              <a:t>- kształcenie na rzecz branż kluczowych</a:t>
            </a:r>
          </a:p>
        </p:txBody>
      </p:sp>
      <p:sp>
        <p:nvSpPr>
          <p:cNvPr id="4" name="Podtytuł 3"/>
          <p:cNvSpPr>
            <a:spLocks noGrp="1"/>
          </p:cNvSpPr>
          <p:nvPr>
            <p:ph type="subTitle" idx="1"/>
          </p:nvPr>
        </p:nvSpPr>
        <p:spPr>
          <a:xfrm>
            <a:off x="1524000" y="4109297"/>
            <a:ext cx="9144000" cy="1791305"/>
          </a:xfrm>
        </p:spPr>
        <p:txBody>
          <a:bodyPr>
            <a:normAutofit fontScale="25000" lnSpcReduction="20000"/>
          </a:bodyPr>
          <a:lstStyle/>
          <a:p>
            <a:pPr>
              <a:lnSpc>
                <a:spcPct val="120000"/>
              </a:lnSpc>
            </a:pPr>
            <a:r>
              <a:rPr lang="pl-PL" sz="7200" dirty="0">
                <a:ea typeface="Verdana" panose="020B0604030504040204" pitchFamily="34" charset="0"/>
              </a:rPr>
              <a:t>Projekt współfinansowany z Europejskiego Funduszu Społecznego Plus </a:t>
            </a:r>
          </a:p>
          <a:p>
            <a:pPr>
              <a:lnSpc>
                <a:spcPct val="120000"/>
              </a:lnSpc>
            </a:pPr>
            <a:r>
              <a:rPr lang="pl-PL" sz="7200" dirty="0">
                <a:ea typeface="Verdana" panose="020B0604030504040204" pitchFamily="34" charset="0"/>
              </a:rPr>
              <a:t>w </a:t>
            </a:r>
            <a:r>
              <a:rPr lang="pl-PL" sz="7200" dirty="0">
                <a:ea typeface="Verdana" panose="020B0604030504040204" pitchFamily="34" charset="0"/>
                <a:cs typeface="Tahoma" panose="020B0604030504040204" pitchFamily="34" charset="0"/>
              </a:rPr>
              <a:t>ramach Programu Fundusze Europejskie dla Rozwoju Społecznego 2021-2027</a:t>
            </a:r>
          </a:p>
          <a:p>
            <a:pPr>
              <a:lnSpc>
                <a:spcPct val="120000"/>
              </a:lnSpc>
            </a:pPr>
            <a:r>
              <a:rPr lang="pl-PL" sz="7200" dirty="0">
                <a:ea typeface="Verdana" panose="020B0604030504040204" pitchFamily="34" charset="0"/>
                <a:cs typeface="Tahoma" panose="020B0604030504040204" pitchFamily="34" charset="0"/>
              </a:rPr>
              <a:t>Priorytet 1 Umiejętności</a:t>
            </a:r>
          </a:p>
          <a:p>
            <a:pPr>
              <a:lnSpc>
                <a:spcPct val="120000"/>
              </a:lnSpc>
            </a:pPr>
            <a:r>
              <a:rPr lang="pl-PL" sz="7200" dirty="0">
                <a:ea typeface="Verdana" panose="020B0604030504040204" pitchFamily="34" charset="0"/>
                <a:cs typeface="Tahoma" panose="020B0604030504040204" pitchFamily="34" charset="0"/>
              </a:rPr>
              <a:t>Działanie 01.05 Umiejętności w szkolnictwie wyższym</a:t>
            </a:r>
          </a:p>
          <a:p>
            <a:pPr>
              <a:lnSpc>
                <a:spcPct val="120000"/>
              </a:lnSpc>
            </a:pPr>
            <a:endParaRPr lang="pl-PL" sz="1200" dirty="0"/>
          </a:p>
        </p:txBody>
      </p:sp>
    </p:spTree>
    <p:extLst>
      <p:ext uri="{BB962C8B-B14F-4D97-AF65-F5344CB8AC3E}">
        <p14:creationId xmlns:p14="http://schemas.microsoft.com/office/powerpoint/2010/main" val="2690554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a:xfrm>
            <a:off x="65316" y="74647"/>
            <a:ext cx="11616613" cy="2627364"/>
          </a:xfrm>
        </p:spPr>
        <p:txBody>
          <a:bodyPr>
            <a:normAutofit fontScale="90000"/>
          </a:bodyPr>
          <a:lstStyle/>
          <a:p>
            <a:pPr algn="ctr"/>
            <a:br>
              <a:rPr lang="pl-PL" dirty="0"/>
            </a:br>
            <a:br>
              <a:rPr lang="pl-PL" dirty="0"/>
            </a:br>
            <a:br>
              <a:rPr lang="pl-PL" dirty="0"/>
            </a:br>
            <a:br>
              <a:rPr lang="pl-PL" dirty="0"/>
            </a:br>
            <a:br>
              <a:rPr lang="pl-PL" dirty="0"/>
            </a:br>
            <a:br>
              <a:rPr lang="pl-PL" dirty="0"/>
            </a:br>
            <a:r>
              <a:rPr lang="pl-PL" sz="4900" b="1" dirty="0">
                <a:solidFill>
                  <a:srgbClr val="002060"/>
                </a:solidFill>
              </a:rPr>
              <a:t>Zarządzanie jakością </a:t>
            </a:r>
            <a:br>
              <a:rPr lang="pl-PL" sz="4900" b="1" dirty="0">
                <a:solidFill>
                  <a:srgbClr val="002060"/>
                </a:solidFill>
              </a:rPr>
            </a:br>
            <a:r>
              <a:rPr lang="pl-PL" sz="4900" b="1" dirty="0">
                <a:solidFill>
                  <a:srgbClr val="002060"/>
                </a:solidFill>
              </a:rPr>
              <a:t>i bezpieczeństwem żywności </a:t>
            </a:r>
            <a:br>
              <a:rPr lang="pl-PL" sz="4900" b="1" dirty="0">
                <a:solidFill>
                  <a:srgbClr val="002060"/>
                </a:solidFill>
              </a:rPr>
            </a:br>
            <a:r>
              <a:rPr lang="pl-PL" sz="4900" b="1" dirty="0">
                <a:solidFill>
                  <a:srgbClr val="002060"/>
                </a:solidFill>
              </a:rPr>
              <a:t>w gastronomii</a:t>
            </a:r>
            <a:br>
              <a:rPr lang="pl-PL" sz="4900" dirty="0"/>
            </a:br>
            <a:br>
              <a:rPr lang="pl-PL" sz="4900" dirty="0"/>
            </a:br>
            <a:r>
              <a:rPr lang="pl-PL" sz="2700" b="1" dirty="0"/>
              <a:t>Wykład 1</a:t>
            </a:r>
            <a:br>
              <a:rPr lang="pl-PL" b="1" dirty="0"/>
            </a:br>
            <a:r>
              <a:rPr lang="pl-PL" sz="3100" b="1" dirty="0"/>
              <a:t>Wybrane akty prawne dotyczące żywności</a:t>
            </a:r>
            <a:br>
              <a:rPr lang="pl-PL" sz="3100" b="1" dirty="0"/>
            </a:br>
            <a:r>
              <a:rPr lang="pl-PL" sz="3100" b="1" dirty="0"/>
              <a:t>System HACCP – informacje wprowadzające</a:t>
            </a:r>
            <a:br>
              <a:rPr lang="pl-PL" sz="3100" b="1" dirty="0"/>
            </a:br>
            <a:r>
              <a:rPr lang="pl-PL" sz="3100" b="1" dirty="0"/>
              <a:t>Etapy wstępne umożliwiające realizację 7 zasad systemu HACCP</a:t>
            </a:r>
            <a:br>
              <a:rPr lang="pl-PL" sz="3100" b="1" dirty="0"/>
            </a:br>
            <a:br>
              <a:rPr lang="pl-PL" sz="3100" b="1" dirty="0"/>
            </a:br>
            <a:r>
              <a:rPr lang="pl-PL" sz="2700" b="1" dirty="0">
                <a:solidFill>
                  <a:srgbClr val="002060"/>
                </a:solidFill>
              </a:rPr>
              <a:t>dr hab. Aleksandra Szydłowska </a:t>
            </a:r>
          </a:p>
        </p:txBody>
      </p:sp>
    </p:spTree>
    <p:extLst>
      <p:ext uri="{BB962C8B-B14F-4D97-AF65-F5344CB8AC3E}">
        <p14:creationId xmlns:p14="http://schemas.microsoft.com/office/powerpoint/2010/main" val="2258854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A92E689-FAE4-43C8-B798-47C6A0478F1D}"/>
              </a:ext>
            </a:extLst>
          </p:cNvPr>
          <p:cNvSpPr>
            <a:spLocks noGrp="1"/>
          </p:cNvSpPr>
          <p:nvPr>
            <p:ph type="title"/>
          </p:nvPr>
        </p:nvSpPr>
        <p:spPr/>
        <p:txBody>
          <a:bodyPr/>
          <a:lstStyle/>
          <a:p>
            <a:r>
              <a:rPr lang="pl-PL" b="1" dirty="0">
                <a:solidFill>
                  <a:srgbClr val="002060"/>
                </a:solidFill>
              </a:rPr>
              <a:t>PLAN WYKŁADU </a:t>
            </a:r>
          </a:p>
        </p:txBody>
      </p:sp>
      <p:sp>
        <p:nvSpPr>
          <p:cNvPr id="3" name="Symbol zastępczy zawartości 2">
            <a:extLst>
              <a:ext uri="{FF2B5EF4-FFF2-40B4-BE49-F238E27FC236}">
                <a16:creationId xmlns:a16="http://schemas.microsoft.com/office/drawing/2014/main" id="{8CD87C0D-D512-443D-8B68-E82EB6ACF067}"/>
              </a:ext>
            </a:extLst>
          </p:cNvPr>
          <p:cNvSpPr>
            <a:spLocks noGrp="1"/>
          </p:cNvSpPr>
          <p:nvPr>
            <p:ph idx="1"/>
          </p:nvPr>
        </p:nvSpPr>
        <p:spPr/>
        <p:txBody>
          <a:bodyPr>
            <a:normAutofit/>
          </a:bodyPr>
          <a:lstStyle/>
          <a:p>
            <a:pPr marL="457200" lvl="0" indent="-457200" eaLnBrk="0" fontAlgn="base" hangingPunct="0">
              <a:spcBef>
                <a:spcPct val="20000"/>
              </a:spcBef>
              <a:spcAft>
                <a:spcPct val="0"/>
              </a:spcAft>
              <a:buFontTx/>
              <a:buAutoNum type="arabicPeriod"/>
              <a:defRPr/>
            </a:pPr>
            <a:r>
              <a:rPr lang="pl-PL" altLang="pl-PL" dirty="0">
                <a:latin typeface="Times New Roman" panose="02020603050405020304" pitchFamily="18" charset="0"/>
                <a:cs typeface="Times New Roman" panose="02020603050405020304" pitchFamily="18" charset="0"/>
              </a:rPr>
              <a:t>Pojęcie „Higieny produkcji żywności”.</a:t>
            </a:r>
          </a:p>
          <a:p>
            <a:pPr marL="457200" lvl="0" indent="-457200" eaLnBrk="0" fontAlgn="base" hangingPunct="0">
              <a:spcBef>
                <a:spcPct val="20000"/>
              </a:spcBef>
              <a:spcAft>
                <a:spcPct val="0"/>
              </a:spcAft>
              <a:buFontTx/>
              <a:buAutoNum type="arabicPeriod"/>
              <a:defRPr/>
            </a:pPr>
            <a:r>
              <a:rPr lang="pl-PL" altLang="pl-PL" dirty="0">
                <a:latin typeface="Times New Roman" panose="02020603050405020304" pitchFamily="18" charset="0"/>
                <a:cs typeface="Times New Roman" panose="02020603050405020304" pitchFamily="18" charset="0"/>
              </a:rPr>
              <a:t>Wybrane  akty prawne dotyczące żywności.</a:t>
            </a:r>
          </a:p>
          <a:p>
            <a:pPr marL="457200" indent="-457200" eaLnBrk="0" fontAlgn="base" hangingPunct="0">
              <a:spcBef>
                <a:spcPct val="20000"/>
              </a:spcBef>
              <a:spcAft>
                <a:spcPct val="0"/>
              </a:spcAft>
              <a:buFontTx/>
              <a:buAutoNum type="arabicPeriod"/>
              <a:defRPr/>
            </a:pPr>
            <a:r>
              <a:rPr lang="pl-PL" altLang="pl-PL" dirty="0">
                <a:latin typeface="Times New Roman" panose="02020603050405020304" pitchFamily="18" charset="0"/>
                <a:cs typeface="Times New Roman" panose="02020603050405020304" pitchFamily="18" charset="0"/>
              </a:rPr>
              <a:t>System HACCP – geneza powstania, informacje podstawowe.</a:t>
            </a:r>
          </a:p>
          <a:p>
            <a:pPr marL="457200" lvl="0" indent="-457200" eaLnBrk="0" fontAlgn="base" hangingPunct="0">
              <a:spcBef>
                <a:spcPct val="20000"/>
              </a:spcBef>
              <a:spcAft>
                <a:spcPct val="0"/>
              </a:spcAft>
              <a:buFontTx/>
              <a:buAutoNum type="arabicPeriod"/>
              <a:defRPr/>
            </a:pPr>
            <a:r>
              <a:rPr lang="pl-PL" altLang="pl-PL" dirty="0">
                <a:latin typeface="Times New Roman" panose="02020603050405020304" pitchFamily="18" charset="0"/>
                <a:cs typeface="Times New Roman" panose="02020603050405020304" pitchFamily="18" charset="0"/>
              </a:rPr>
              <a:t>Etapy wstępne umożliwiające realizację  zasad HACCP.</a:t>
            </a:r>
          </a:p>
          <a:p>
            <a:endParaRPr lang="pl-PL" dirty="0"/>
          </a:p>
        </p:txBody>
      </p:sp>
    </p:spTree>
    <p:extLst>
      <p:ext uri="{BB962C8B-B14F-4D97-AF65-F5344CB8AC3E}">
        <p14:creationId xmlns:p14="http://schemas.microsoft.com/office/powerpoint/2010/main" val="976527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AABDC99-4AC5-48DB-8F98-42CD66E2AB52}"/>
              </a:ext>
            </a:extLst>
          </p:cNvPr>
          <p:cNvSpPr>
            <a:spLocks noGrp="1"/>
          </p:cNvSpPr>
          <p:nvPr>
            <p:ph type="title"/>
          </p:nvPr>
        </p:nvSpPr>
        <p:spPr/>
        <p:txBody>
          <a:bodyPr/>
          <a:lstStyle/>
          <a:p>
            <a:pPr algn="ctr"/>
            <a:r>
              <a:rPr lang="pl-PL" b="1" dirty="0">
                <a:solidFill>
                  <a:srgbClr val="002060"/>
                </a:solidFill>
              </a:rPr>
              <a:t>HIGIENA PRODUKCJI ŻYWNOŚCI</a:t>
            </a:r>
          </a:p>
        </p:txBody>
      </p:sp>
      <p:sp>
        <p:nvSpPr>
          <p:cNvPr id="3" name="Symbol zastępczy zawartości 2">
            <a:extLst>
              <a:ext uri="{FF2B5EF4-FFF2-40B4-BE49-F238E27FC236}">
                <a16:creationId xmlns:a16="http://schemas.microsoft.com/office/drawing/2014/main" id="{0BC02930-8BF9-4216-AA97-A19C9D64821F}"/>
              </a:ext>
            </a:extLst>
          </p:cNvPr>
          <p:cNvSpPr>
            <a:spLocks noGrp="1"/>
          </p:cNvSpPr>
          <p:nvPr>
            <p:ph idx="1"/>
          </p:nvPr>
        </p:nvSpPr>
        <p:spPr/>
        <p:txBody>
          <a:bodyPr>
            <a:normAutofit lnSpcReduction="10000"/>
          </a:bodyPr>
          <a:lstStyle/>
          <a:p>
            <a:pPr marL="0" indent="0" algn="ctr">
              <a:buNone/>
            </a:pPr>
            <a:r>
              <a:rPr lang="pl-PL" sz="3000" dirty="0"/>
              <a:t>Zgodnie z Rozporządzeniem Parlamentu Europejskiego i Rady 852/2004/WE z 29.04.2004 r.1: </a:t>
            </a:r>
            <a:r>
              <a:rPr lang="pl-PL" sz="3000" b="1" dirty="0"/>
              <a:t>„higiena żywności”, </a:t>
            </a:r>
            <a:r>
              <a:rPr lang="pl-PL" sz="3000" dirty="0"/>
              <a:t>zwana dalej „higieną”, oznacza środki i warunki niezbędne do kontroli zagrożeń i zapewnienia zdatności do spożycia przez ludzi środków spożywczych, uwzględniając ich zamierzone użycie.</a:t>
            </a:r>
          </a:p>
          <a:p>
            <a:pPr marL="0" indent="0" algn="ctr">
              <a:buNone/>
            </a:pPr>
            <a:endParaRPr lang="pl-PL" sz="3300" dirty="0"/>
          </a:p>
          <a:p>
            <a:pPr marL="0" indent="0" algn="just">
              <a:buNone/>
            </a:pPr>
            <a:endParaRPr lang="pl-PL" sz="3300" dirty="0"/>
          </a:p>
          <a:p>
            <a:pPr marL="0" indent="0" algn="just">
              <a:buNone/>
            </a:pPr>
            <a:r>
              <a:rPr lang="pl-PL" sz="1900" dirty="0"/>
              <a:t>Rozporządzenie (WE) nr 852/2004 Parlamentu Europejskiego i Rady z dnia 29 kwietnia 2004 r. w sprawie higieny środków spożywczych, Dz.U. L 139 z 30.04.2004</a:t>
            </a:r>
          </a:p>
          <a:p>
            <a:pPr marL="0" indent="0" algn="just">
              <a:buNone/>
            </a:pPr>
            <a:endParaRPr lang="pl-PL" sz="3300" dirty="0"/>
          </a:p>
          <a:p>
            <a:pPr algn="just"/>
            <a:endParaRPr lang="pl-PL" sz="3300" dirty="0"/>
          </a:p>
          <a:p>
            <a:pPr algn="just"/>
            <a:endParaRPr lang="pl-PL" sz="3300" dirty="0"/>
          </a:p>
          <a:p>
            <a:endParaRPr lang="pl-PL" dirty="0"/>
          </a:p>
        </p:txBody>
      </p:sp>
    </p:spTree>
    <p:extLst>
      <p:ext uri="{BB962C8B-B14F-4D97-AF65-F5344CB8AC3E}">
        <p14:creationId xmlns:p14="http://schemas.microsoft.com/office/powerpoint/2010/main" val="2406886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BB9F656-5B91-46C6-ACEB-CE1C6A91CF6E}"/>
              </a:ext>
            </a:extLst>
          </p:cNvPr>
          <p:cNvSpPr>
            <a:spLocks noGrp="1"/>
          </p:cNvSpPr>
          <p:nvPr>
            <p:ph type="title"/>
          </p:nvPr>
        </p:nvSpPr>
        <p:spPr/>
        <p:txBody>
          <a:bodyPr/>
          <a:lstStyle/>
          <a:p>
            <a:pPr algn="ctr"/>
            <a:r>
              <a:rPr lang="pl-PL" b="1" dirty="0">
                <a:solidFill>
                  <a:srgbClr val="002060"/>
                </a:solidFill>
              </a:rPr>
              <a:t>BEZPIECZEŃSTWO ŻYWNOŚCI (1/2)</a:t>
            </a:r>
          </a:p>
        </p:txBody>
      </p:sp>
      <p:sp>
        <p:nvSpPr>
          <p:cNvPr id="3" name="Symbol zastępczy zawartości 2">
            <a:extLst>
              <a:ext uri="{FF2B5EF4-FFF2-40B4-BE49-F238E27FC236}">
                <a16:creationId xmlns:a16="http://schemas.microsoft.com/office/drawing/2014/main" id="{AA2D450E-D83C-4479-9364-5942E1DF7053}"/>
              </a:ext>
            </a:extLst>
          </p:cNvPr>
          <p:cNvSpPr>
            <a:spLocks noGrp="1"/>
          </p:cNvSpPr>
          <p:nvPr>
            <p:ph idx="1"/>
          </p:nvPr>
        </p:nvSpPr>
        <p:spPr/>
        <p:txBody>
          <a:bodyPr>
            <a:normAutofit lnSpcReduction="10000"/>
          </a:bodyPr>
          <a:lstStyle/>
          <a:p>
            <a:pPr marL="0" indent="0" algn="ctr">
              <a:buNone/>
            </a:pPr>
            <a:r>
              <a:rPr lang="pl-PL" dirty="0"/>
              <a:t>„Ogół warunków, które muszą być spełniane, dotyczących w szczególności: stosowanych substancji dodatkowych i aromatów, poziomów substancji zanieczyszczających, pozostałości pestycydów, warunków napromieniania żywności, cech organoleptycznych i działań, które muszą być podejmowane na wszystkich etapach produkcji lub obrotu żywności – w celu zapewnienia zdrowia i życia człowieka”</a:t>
            </a:r>
          </a:p>
          <a:p>
            <a:pPr marL="0" indent="0" algn="ctr">
              <a:buNone/>
            </a:pPr>
            <a:endParaRPr lang="pl-PL" dirty="0"/>
          </a:p>
          <a:p>
            <a:pPr marL="0" indent="0" algn="ctr">
              <a:buNone/>
            </a:pPr>
            <a:endParaRPr lang="pl-PL" dirty="0"/>
          </a:p>
          <a:p>
            <a:pPr marL="0" indent="0" algn="r">
              <a:buNone/>
            </a:pPr>
            <a:r>
              <a:rPr lang="pl-PL" sz="2000" dirty="0"/>
              <a:t>Ustawa z dnia 25 sierpnia 2006 r. o bezpieczeństwie żywności i żywienia. Dz.U. z 2006 r. Nr 171, poz. 1225 (z </a:t>
            </a:r>
            <a:r>
              <a:rPr lang="pl-PL" sz="2000" dirty="0" err="1"/>
              <a:t>późn</a:t>
            </a:r>
            <a:r>
              <a:rPr lang="pl-PL" sz="2000" dirty="0"/>
              <a:t>. zm.)</a:t>
            </a:r>
          </a:p>
        </p:txBody>
      </p:sp>
    </p:spTree>
    <p:extLst>
      <p:ext uri="{BB962C8B-B14F-4D97-AF65-F5344CB8AC3E}">
        <p14:creationId xmlns:p14="http://schemas.microsoft.com/office/powerpoint/2010/main" val="1431366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algn="ctr"/>
            <a:r>
              <a:rPr lang="pl-PL" b="1" dirty="0">
                <a:solidFill>
                  <a:srgbClr val="002060"/>
                </a:solidFill>
              </a:rPr>
              <a:t>BEZPIECZEŃSTWO ŻYWNOŚCI (2/2)</a:t>
            </a:r>
          </a:p>
        </p:txBody>
      </p:sp>
      <p:sp>
        <p:nvSpPr>
          <p:cNvPr id="3" name="Symbol zastępczy zawartości 2"/>
          <p:cNvSpPr>
            <a:spLocks noGrp="1"/>
          </p:cNvSpPr>
          <p:nvPr>
            <p:ph idx="1"/>
          </p:nvPr>
        </p:nvSpPr>
        <p:spPr/>
        <p:txBody>
          <a:bodyPr>
            <a:normAutofit/>
          </a:bodyPr>
          <a:lstStyle/>
          <a:p>
            <a:pPr marL="0" indent="0" algn="ctr">
              <a:buNone/>
            </a:pPr>
            <a:r>
              <a:rPr lang="pl-PL" dirty="0"/>
              <a:t>„Zapewnienie, że żywność nie spowoduje uszczerbku na zdrowiu konsumenta, jeśli jest przygotowana i/lub</a:t>
            </a:r>
            <a:br>
              <a:rPr lang="pl-PL" dirty="0"/>
            </a:br>
            <a:r>
              <a:rPr lang="pl-PL" dirty="0"/>
              <a:t>spożywana zgodnie z zamierzonym zastosowaniem”</a:t>
            </a:r>
            <a:br>
              <a:rPr lang="pl-PL" dirty="0"/>
            </a:br>
            <a:br>
              <a:rPr lang="pl-PL" dirty="0"/>
            </a:br>
            <a:endParaRPr lang="pl-PL" dirty="0"/>
          </a:p>
          <a:p>
            <a:pPr marL="0" indent="0" algn="ctr">
              <a:buNone/>
            </a:pPr>
            <a:endParaRPr lang="pl-PL" dirty="0"/>
          </a:p>
          <a:p>
            <a:pPr marL="0" indent="0" algn="r">
              <a:buNone/>
            </a:pPr>
            <a:br>
              <a:rPr lang="pl-PL" dirty="0"/>
            </a:br>
            <a:r>
              <a:rPr lang="pl-PL" sz="2000" dirty="0"/>
              <a:t>(</a:t>
            </a:r>
            <a:r>
              <a:rPr lang="pl-PL" sz="2000" dirty="0" err="1"/>
              <a:t>Codex</a:t>
            </a:r>
            <a:r>
              <a:rPr lang="pl-PL" sz="2000" dirty="0"/>
              <a:t> </a:t>
            </a:r>
            <a:r>
              <a:rPr lang="pl-PL" sz="2000" dirty="0" err="1"/>
              <a:t>Alimentarius</a:t>
            </a:r>
            <a:r>
              <a:rPr lang="pl-PL" sz="2000" dirty="0"/>
              <a:t>, Food </a:t>
            </a:r>
            <a:r>
              <a:rPr lang="pl-PL" sz="2000" dirty="0" err="1"/>
              <a:t>Hygiene</a:t>
            </a:r>
            <a:r>
              <a:rPr lang="pl-PL" sz="2000" dirty="0"/>
              <a:t> Basic </a:t>
            </a:r>
            <a:r>
              <a:rPr lang="pl-PL" sz="2000" dirty="0" err="1"/>
              <a:t>Texts</a:t>
            </a:r>
            <a:r>
              <a:rPr lang="pl-PL" sz="2000" dirty="0"/>
              <a:t>, FAO/WHO, Rzym 2003)</a:t>
            </a:r>
            <a:br>
              <a:rPr lang="pl-PL" sz="2000" dirty="0"/>
            </a:br>
            <a:endParaRPr lang="pl-PL" sz="2000" dirty="0"/>
          </a:p>
        </p:txBody>
      </p:sp>
    </p:spTree>
    <p:extLst>
      <p:ext uri="{BB962C8B-B14F-4D97-AF65-F5344CB8AC3E}">
        <p14:creationId xmlns:p14="http://schemas.microsoft.com/office/powerpoint/2010/main" val="3698494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DB72433-3B30-DEC7-75E5-92FF535DB262}"/>
              </a:ext>
            </a:extLst>
          </p:cNvPr>
          <p:cNvSpPr>
            <a:spLocks noGrp="1"/>
          </p:cNvSpPr>
          <p:nvPr>
            <p:ph type="title"/>
          </p:nvPr>
        </p:nvSpPr>
        <p:spPr>
          <a:xfrm>
            <a:off x="838200" y="500066"/>
            <a:ext cx="10515600" cy="1325563"/>
          </a:xfrm>
        </p:spPr>
        <p:txBody>
          <a:bodyPr>
            <a:noAutofit/>
          </a:bodyPr>
          <a:lstStyle/>
          <a:p>
            <a:pPr algn="ctr"/>
            <a:r>
              <a:rPr lang="pl-PL" b="1" dirty="0">
                <a:solidFill>
                  <a:srgbClr val="002060"/>
                </a:solidFill>
              </a:rPr>
              <a:t>PRZEPISY PRAWNE </a:t>
            </a:r>
            <a:br>
              <a:rPr lang="pl-PL" b="1" dirty="0">
                <a:solidFill>
                  <a:srgbClr val="002060"/>
                </a:solidFill>
              </a:rPr>
            </a:br>
            <a:r>
              <a:rPr lang="pl-PL" b="1" dirty="0">
                <a:solidFill>
                  <a:srgbClr val="002060"/>
                </a:solidFill>
              </a:rPr>
              <a:t>W ASPEKCIE HIGIENY PRODUKCJI ŻYWNOŚCI</a:t>
            </a:r>
          </a:p>
        </p:txBody>
      </p:sp>
    </p:spTree>
    <p:extLst>
      <p:ext uri="{BB962C8B-B14F-4D97-AF65-F5344CB8AC3E}">
        <p14:creationId xmlns:p14="http://schemas.microsoft.com/office/powerpoint/2010/main" val="1490803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38200" y="479429"/>
            <a:ext cx="10515600" cy="1325563"/>
          </a:xfrm>
        </p:spPr>
        <p:txBody>
          <a:bodyPr>
            <a:noAutofit/>
          </a:bodyPr>
          <a:lstStyle/>
          <a:p>
            <a:pPr algn="ctr"/>
            <a:r>
              <a:rPr lang="pl-PL" b="1" dirty="0">
                <a:solidFill>
                  <a:srgbClr val="002060"/>
                </a:solidFill>
              </a:rPr>
              <a:t>ODPOWIEDZIALNOŚĆ ZA BEZPIECZEŃSTWO ZDROWOTNE ŻYWNOŚCI </a:t>
            </a:r>
          </a:p>
        </p:txBody>
      </p:sp>
      <p:sp>
        <p:nvSpPr>
          <p:cNvPr id="3" name="Symbol zastępczy zawartości 2"/>
          <p:cNvSpPr>
            <a:spLocks noGrp="1"/>
          </p:cNvSpPr>
          <p:nvPr>
            <p:ph idx="1"/>
          </p:nvPr>
        </p:nvSpPr>
        <p:spPr>
          <a:xfrm>
            <a:off x="838200" y="1997079"/>
            <a:ext cx="10515600" cy="4159539"/>
          </a:xfrm>
        </p:spPr>
        <p:txBody>
          <a:bodyPr/>
          <a:lstStyle/>
          <a:p>
            <a:pPr marL="0" indent="0" algn="just">
              <a:buNone/>
            </a:pPr>
            <a:r>
              <a:rPr lang="pl-PL" b="1" dirty="0"/>
              <a:t>Za bezpieczeństwo zdrowotne żywności odpowiadają podmioty działające na rynku spożywczym na wszystkich etapach produkcji, przetwarzania i dystrybucji żywności znajdujących się pod ich kontrolą, zgodnie z przepisami prawa Unii Europejskiej i prawa krajowego.</a:t>
            </a:r>
          </a:p>
          <a:p>
            <a:pPr marL="0" indent="0" algn="just">
              <a:buNone/>
            </a:pPr>
            <a:endParaRPr lang="pl-PL" b="1" dirty="0"/>
          </a:p>
          <a:p>
            <a:pPr marL="0" indent="0" algn="r">
              <a:buNone/>
            </a:pPr>
            <a:r>
              <a:rPr lang="pl-PL" sz="2000" dirty="0"/>
              <a:t>Rozporządzenie (WE) nr 178/2002</a:t>
            </a:r>
          </a:p>
        </p:txBody>
      </p:sp>
    </p:spTree>
    <p:extLst>
      <p:ext uri="{BB962C8B-B14F-4D97-AF65-F5344CB8AC3E}">
        <p14:creationId xmlns:p14="http://schemas.microsoft.com/office/powerpoint/2010/main" val="2537017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algn="ctr"/>
            <a:r>
              <a:rPr lang="pl-PL" b="1" dirty="0">
                <a:solidFill>
                  <a:srgbClr val="002060"/>
                </a:solidFill>
              </a:rPr>
              <a:t>PRAWO ŻYWNOŚCIOWE</a:t>
            </a:r>
          </a:p>
        </p:txBody>
      </p:sp>
      <p:sp>
        <p:nvSpPr>
          <p:cNvPr id="3" name="Symbol zastępczy zawartości 2"/>
          <p:cNvSpPr>
            <a:spLocks noGrp="1"/>
          </p:cNvSpPr>
          <p:nvPr>
            <p:ph idx="1"/>
          </p:nvPr>
        </p:nvSpPr>
        <p:spPr>
          <a:xfrm>
            <a:off x="838200" y="1614615"/>
            <a:ext cx="10735962" cy="4324865"/>
          </a:xfrm>
        </p:spPr>
        <p:txBody>
          <a:bodyPr>
            <a:normAutofit fontScale="70000" lnSpcReduction="20000"/>
          </a:bodyPr>
          <a:lstStyle/>
          <a:p>
            <a:pPr marL="0" indent="0">
              <a:buNone/>
            </a:pPr>
            <a:endParaRPr lang="pl-PL" dirty="0"/>
          </a:p>
          <a:p>
            <a:endParaRPr lang="pl-PL" dirty="0"/>
          </a:p>
          <a:p>
            <a:pPr algn="just"/>
            <a:r>
              <a:rPr lang="pl-PL" sz="4000" dirty="0"/>
              <a:t>„</a:t>
            </a:r>
            <a:r>
              <a:rPr lang="pl-PL" sz="4000" b="1" dirty="0"/>
              <a:t>Prawo żywnościowe</a:t>
            </a:r>
            <a:r>
              <a:rPr lang="pl-PL" sz="4000" dirty="0"/>
              <a:t>” oznacza przepisy ustawowe, wykonawcze i administracyjne regulujące sprawy żywności w ogólności, a ich bezpieczeństwo w szczególności, zarówno na poziomie Wspólnoty, jak i na poziomie krajowym; </a:t>
            </a:r>
          </a:p>
          <a:p>
            <a:pPr algn="just"/>
            <a:r>
              <a:rPr lang="pl-PL" sz="4000" dirty="0"/>
              <a:t>Definicja ta obejmuje wszystkie etapy produkcji, przetwarzania i dystrybucji żywności oraz paszy produkowanej dla zwierząt hodowlanych lub używanej do żywienia zwierząt hodowlanych.</a:t>
            </a:r>
          </a:p>
          <a:p>
            <a:endParaRPr lang="pl-PL" sz="4000" dirty="0"/>
          </a:p>
          <a:p>
            <a:pPr marL="0" indent="0">
              <a:buNone/>
            </a:pPr>
            <a:r>
              <a:rPr lang="pl-PL" sz="4000" dirty="0"/>
              <a:t>						Rozporządzenie (WE) nr 178/2002</a:t>
            </a:r>
          </a:p>
          <a:p>
            <a:pPr marL="0" indent="0">
              <a:buNone/>
            </a:pPr>
            <a:endParaRPr lang="pl-PL" dirty="0"/>
          </a:p>
        </p:txBody>
      </p:sp>
    </p:spTree>
    <p:extLst>
      <p:ext uri="{BB962C8B-B14F-4D97-AF65-F5344CB8AC3E}">
        <p14:creationId xmlns:p14="http://schemas.microsoft.com/office/powerpoint/2010/main" val="1239985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solidFill>
                  <a:srgbClr val="002060"/>
                </a:solidFill>
              </a:rPr>
              <a:t>Cele prawa żywnościowego</a:t>
            </a:r>
          </a:p>
        </p:txBody>
      </p:sp>
      <p:sp>
        <p:nvSpPr>
          <p:cNvPr id="3" name="Symbol zastępczy zawartości 2"/>
          <p:cNvSpPr>
            <a:spLocks noGrp="1"/>
          </p:cNvSpPr>
          <p:nvPr>
            <p:ph idx="1"/>
          </p:nvPr>
        </p:nvSpPr>
        <p:spPr/>
        <p:txBody>
          <a:bodyPr/>
          <a:lstStyle/>
          <a:p>
            <a:r>
              <a:rPr lang="pl-PL" dirty="0"/>
              <a:t>Ochrona zdrowia, życia i dobrostanu człowieka.</a:t>
            </a:r>
          </a:p>
          <a:p>
            <a:r>
              <a:rPr lang="pl-PL" dirty="0"/>
              <a:t>Ochrona interesów ekonomicznych konsumenta.</a:t>
            </a:r>
          </a:p>
          <a:p>
            <a:r>
              <a:rPr lang="pl-PL" dirty="0"/>
              <a:t>Gwarancja rzetelności gwarancji handlowych. </a:t>
            </a:r>
          </a:p>
          <a:p>
            <a:endParaRPr lang="pl-PL" dirty="0"/>
          </a:p>
        </p:txBody>
      </p:sp>
    </p:spTree>
    <p:extLst>
      <p:ext uri="{BB962C8B-B14F-4D97-AF65-F5344CB8AC3E}">
        <p14:creationId xmlns:p14="http://schemas.microsoft.com/office/powerpoint/2010/main" val="2622035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a:solidFill>
                  <a:srgbClr val="002060"/>
                </a:solidFill>
              </a:rPr>
              <a:t>Podział prawa żywnościowego według zakresu regulacji</a:t>
            </a:r>
          </a:p>
        </p:txBody>
      </p:sp>
      <p:sp>
        <p:nvSpPr>
          <p:cNvPr id="3" name="Symbol zastępczy zawartości 2"/>
          <p:cNvSpPr>
            <a:spLocks noGrp="1"/>
          </p:cNvSpPr>
          <p:nvPr>
            <p:ph idx="1"/>
          </p:nvPr>
        </p:nvSpPr>
        <p:spPr/>
        <p:txBody>
          <a:bodyPr/>
          <a:lstStyle/>
          <a:p>
            <a:pPr marL="514350" indent="-514350">
              <a:buAutoNum type="arabicPeriod"/>
            </a:pPr>
            <a:r>
              <a:rPr lang="pl-PL" dirty="0"/>
              <a:t>Prawo międzynarodowe.</a:t>
            </a:r>
          </a:p>
          <a:p>
            <a:pPr marL="514350" indent="-514350">
              <a:buAutoNum type="arabicPeriod"/>
            </a:pPr>
            <a:r>
              <a:rPr lang="pl-PL" dirty="0"/>
              <a:t>Prawo Unii Europejskiej.</a:t>
            </a:r>
          </a:p>
          <a:p>
            <a:pPr marL="514350" indent="-514350">
              <a:buAutoNum type="arabicPeriod"/>
            </a:pPr>
            <a:r>
              <a:rPr lang="pl-PL" dirty="0"/>
              <a:t>Prawo krajowe.</a:t>
            </a:r>
          </a:p>
        </p:txBody>
      </p:sp>
    </p:spTree>
    <p:extLst>
      <p:ext uri="{BB962C8B-B14F-4D97-AF65-F5344CB8AC3E}">
        <p14:creationId xmlns:p14="http://schemas.microsoft.com/office/powerpoint/2010/main" val="286492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solidFill>
                  <a:srgbClr val="002060"/>
                </a:solidFill>
              </a:rPr>
              <a:t>Kodeks żywnościowy</a:t>
            </a:r>
          </a:p>
        </p:txBody>
      </p:sp>
      <p:sp>
        <p:nvSpPr>
          <p:cNvPr id="3" name="Symbol zastępczy zawartości 2"/>
          <p:cNvSpPr>
            <a:spLocks noGrp="1"/>
          </p:cNvSpPr>
          <p:nvPr>
            <p:ph idx="1"/>
          </p:nvPr>
        </p:nvSpPr>
        <p:spPr/>
        <p:txBody>
          <a:bodyPr/>
          <a:lstStyle/>
          <a:p>
            <a:pPr marL="0" indent="0">
              <a:buNone/>
            </a:pPr>
            <a:r>
              <a:rPr lang="pl-PL" i="1" dirty="0" err="1"/>
              <a:t>Codex</a:t>
            </a:r>
            <a:r>
              <a:rPr lang="pl-PL" i="1" dirty="0"/>
              <a:t> </a:t>
            </a:r>
            <a:r>
              <a:rPr lang="pl-PL" i="1" dirty="0" err="1"/>
              <a:t>Alimentarius</a:t>
            </a:r>
            <a:r>
              <a:rPr lang="pl-PL" i="1" dirty="0"/>
              <a:t> </a:t>
            </a:r>
            <a:r>
              <a:rPr lang="pl-PL" dirty="0"/>
              <a:t>(łac. książka żywności, kodeks żywności) – jest to zbiór przyjętych w skali międzynarodowej norm żywności, kodeksowych praktyk, zaleceń i wytycznych wykorzystywanych przez urzędowe służby kontroli, przemysł rolno-spożywczy oraz środowiska naukowe. </a:t>
            </a:r>
          </a:p>
          <a:p>
            <a:endParaRPr lang="pl-PL" dirty="0"/>
          </a:p>
        </p:txBody>
      </p:sp>
    </p:spTree>
    <p:extLst>
      <p:ext uri="{BB962C8B-B14F-4D97-AF65-F5344CB8AC3E}">
        <p14:creationId xmlns:p14="http://schemas.microsoft.com/office/powerpoint/2010/main" val="3895835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solidFill>
                  <a:srgbClr val="002060"/>
                </a:solidFill>
              </a:rPr>
              <a:t>Komisja Kodeksu Żywnościowego FAO/WHO</a:t>
            </a:r>
          </a:p>
        </p:txBody>
      </p:sp>
      <p:sp>
        <p:nvSpPr>
          <p:cNvPr id="3" name="Symbol zastępczy zawartości 2"/>
          <p:cNvSpPr>
            <a:spLocks noGrp="1"/>
          </p:cNvSpPr>
          <p:nvPr>
            <p:ph idx="1"/>
          </p:nvPr>
        </p:nvSpPr>
        <p:spPr/>
        <p:txBody>
          <a:bodyPr/>
          <a:lstStyle/>
          <a:p>
            <a:pPr algn="just"/>
            <a:r>
              <a:rPr lang="pl-PL" dirty="0"/>
              <a:t>Podstawowym celem Komisji jest opracowywanie norm międzynarodowych dla środków spożywczych, przy czym przyjęto założenie, że normy te, światowe lub regionalne, powinny służyć przede wszystkim zabezpieczeniu zdrowia konsumentów oraz ułatwiać międzynarodowy handel żywnością, zapewniając przy tym przestrzeganie etyki w handlu</a:t>
            </a:r>
          </a:p>
          <a:p>
            <a:endParaRPr lang="pl-PL" dirty="0"/>
          </a:p>
        </p:txBody>
      </p:sp>
    </p:spTree>
    <p:extLst>
      <p:ext uri="{BB962C8B-B14F-4D97-AF65-F5344CB8AC3E}">
        <p14:creationId xmlns:p14="http://schemas.microsoft.com/office/powerpoint/2010/main" val="3545150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solidFill>
                  <a:srgbClr val="002060"/>
                </a:solidFill>
              </a:rPr>
              <a:t>Cechy prawa Unii Europejskiej</a:t>
            </a:r>
          </a:p>
        </p:txBody>
      </p:sp>
      <p:sp>
        <p:nvSpPr>
          <p:cNvPr id="3" name="Symbol zastępczy zawartości 2"/>
          <p:cNvSpPr>
            <a:spLocks noGrp="1"/>
          </p:cNvSpPr>
          <p:nvPr>
            <p:ph idx="1"/>
          </p:nvPr>
        </p:nvSpPr>
        <p:spPr/>
        <p:txBody>
          <a:bodyPr/>
          <a:lstStyle/>
          <a:p>
            <a:r>
              <a:rPr lang="pl-PL" dirty="0"/>
              <a:t>Jest nadrzędne w stosunku do prawa krajów członkowskich. </a:t>
            </a:r>
          </a:p>
          <a:p>
            <a:r>
              <a:rPr lang="pl-PL" dirty="0"/>
              <a:t>Działa bezpośrednio w stosunku do wszystkich państw członkowskich i ich obywateli.</a:t>
            </a:r>
          </a:p>
          <a:p>
            <a:r>
              <a:rPr lang="pl-PL" dirty="0"/>
              <a:t>Nie zastępuje praw krajów członkowskich jako całości.</a:t>
            </a:r>
          </a:p>
          <a:p>
            <a:endParaRPr lang="pl-PL" dirty="0"/>
          </a:p>
        </p:txBody>
      </p:sp>
    </p:spTree>
    <p:extLst>
      <p:ext uri="{BB962C8B-B14F-4D97-AF65-F5344CB8AC3E}">
        <p14:creationId xmlns:p14="http://schemas.microsoft.com/office/powerpoint/2010/main" val="2019730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solidFill>
                  <a:srgbClr val="002060"/>
                </a:solidFill>
              </a:rPr>
              <a:t>Prawo Unii Europejskiej</a:t>
            </a:r>
          </a:p>
        </p:txBody>
      </p:sp>
      <p:sp>
        <p:nvSpPr>
          <p:cNvPr id="3" name="Symbol zastępczy zawartości 2"/>
          <p:cNvSpPr>
            <a:spLocks noGrp="1"/>
          </p:cNvSpPr>
          <p:nvPr>
            <p:ph idx="1"/>
          </p:nvPr>
        </p:nvSpPr>
        <p:spPr/>
        <p:txBody>
          <a:bodyPr/>
          <a:lstStyle/>
          <a:p>
            <a:pPr algn="just"/>
            <a:r>
              <a:rPr lang="pl-PL" b="1" dirty="0"/>
              <a:t>prawo pierwotne </a:t>
            </a:r>
            <a:r>
              <a:rPr lang="pl-PL" dirty="0"/>
              <a:t>– stanowione przez państwa członkowskie jako część prawa międzynarodowego oraz</a:t>
            </a:r>
          </a:p>
          <a:p>
            <a:pPr algn="just"/>
            <a:r>
              <a:rPr lang="pl-PL" dirty="0"/>
              <a:t> </a:t>
            </a:r>
            <a:r>
              <a:rPr lang="pl-PL" b="1" dirty="0"/>
              <a:t>prawo wtórne </a:t>
            </a:r>
            <a:r>
              <a:rPr lang="pl-PL" dirty="0"/>
              <a:t>– stanowione przez instytucje Unii. </a:t>
            </a:r>
          </a:p>
          <a:p>
            <a:pPr algn="just"/>
            <a:endParaRPr lang="pl-PL" dirty="0"/>
          </a:p>
          <a:p>
            <a:pPr marL="0" indent="0" algn="just">
              <a:buNone/>
            </a:pPr>
            <a:endParaRPr lang="pl-PL" dirty="0"/>
          </a:p>
          <a:p>
            <a:pPr marL="0" indent="0" algn="just">
              <a:buNone/>
            </a:pPr>
            <a:r>
              <a:rPr lang="pl-PL" dirty="0">
                <a:solidFill>
                  <a:srgbClr val="002060"/>
                </a:solidFill>
              </a:rPr>
              <a:t>W przypadku braku zgodności norm prawnych z zakresu prawa pierwotnego i prawa wtórnego, pierwszeństwo przysługuje prawu pierwotnemu. </a:t>
            </a:r>
          </a:p>
          <a:p>
            <a:pPr algn="just"/>
            <a:endParaRPr lang="pl-PL" dirty="0"/>
          </a:p>
        </p:txBody>
      </p:sp>
    </p:spTree>
    <p:extLst>
      <p:ext uri="{BB962C8B-B14F-4D97-AF65-F5344CB8AC3E}">
        <p14:creationId xmlns:p14="http://schemas.microsoft.com/office/powerpoint/2010/main" val="2829902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solidFill>
                  <a:srgbClr val="002060"/>
                </a:solidFill>
              </a:rPr>
              <a:t>Prawo Unii Europejskiej (wtórne)</a:t>
            </a:r>
          </a:p>
        </p:txBody>
      </p:sp>
      <p:sp>
        <p:nvSpPr>
          <p:cNvPr id="3" name="Symbol zastępczy zawartości 2"/>
          <p:cNvSpPr>
            <a:spLocks noGrp="1"/>
          </p:cNvSpPr>
          <p:nvPr>
            <p:ph idx="1"/>
          </p:nvPr>
        </p:nvSpPr>
        <p:spPr>
          <a:xfrm>
            <a:off x="838199" y="1825629"/>
            <a:ext cx="10777151" cy="4159539"/>
          </a:xfrm>
        </p:spPr>
        <p:txBody>
          <a:bodyPr>
            <a:normAutofit lnSpcReduction="10000"/>
          </a:bodyPr>
          <a:lstStyle/>
          <a:p>
            <a:pPr algn="just"/>
            <a:r>
              <a:rPr lang="pl-PL" b="1" dirty="0"/>
              <a:t>Rozporządzenia</a:t>
            </a:r>
            <a:r>
              <a:rPr lang="pl-PL" dirty="0"/>
              <a:t> – obowiązują w całości we wszystkich państwach członkowskich.</a:t>
            </a:r>
          </a:p>
          <a:p>
            <a:pPr algn="just"/>
            <a:r>
              <a:rPr lang="pl-PL" b="1" dirty="0"/>
              <a:t>Dyrektywy</a:t>
            </a:r>
            <a:r>
              <a:rPr lang="pl-PL" dirty="0"/>
              <a:t> – są adresowane do krajów członkowskich; są dla nich wiążące w zakresie celów, jakie mają zostać osiągnięte. Sposób i metody wdrażania treści dyrektyw do prawa krajowego pozostają w gestii poszczególnych państw.</a:t>
            </a:r>
          </a:p>
          <a:p>
            <a:pPr algn="just"/>
            <a:r>
              <a:rPr lang="pl-PL" b="1" dirty="0"/>
              <a:t>Decyzje </a:t>
            </a:r>
            <a:r>
              <a:rPr lang="pl-PL" dirty="0"/>
              <a:t>– obowiązują w stosunku do podmiotów, do których zostały odniesione, np. rządów, przedsiębiorstw itp.</a:t>
            </a:r>
          </a:p>
          <a:p>
            <a:pPr algn="just"/>
            <a:r>
              <a:rPr lang="pl-PL" b="1" dirty="0"/>
              <a:t>Zalecenia i opinie </a:t>
            </a:r>
            <a:r>
              <a:rPr lang="pl-PL" dirty="0"/>
              <a:t>– nie są wiążące.</a:t>
            </a:r>
          </a:p>
          <a:p>
            <a:endParaRPr lang="pl-PL" dirty="0"/>
          </a:p>
        </p:txBody>
      </p:sp>
    </p:spTree>
    <p:extLst>
      <p:ext uri="{BB962C8B-B14F-4D97-AF65-F5344CB8AC3E}">
        <p14:creationId xmlns:p14="http://schemas.microsoft.com/office/powerpoint/2010/main" val="2633349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b="1" dirty="0">
                <a:solidFill>
                  <a:srgbClr val="002060"/>
                </a:solidFill>
              </a:rPr>
              <a:t>Układ ustawodawstwa UE w zakresie higieny żywności</a:t>
            </a:r>
          </a:p>
        </p:txBody>
      </p:sp>
      <p:sp>
        <p:nvSpPr>
          <p:cNvPr id="3" name="Symbol zastępczy zawartości 2"/>
          <p:cNvSpPr>
            <a:spLocks noGrp="1"/>
          </p:cNvSpPr>
          <p:nvPr>
            <p:ph idx="1"/>
          </p:nvPr>
        </p:nvSpPr>
        <p:spPr>
          <a:xfrm>
            <a:off x="838200" y="1965672"/>
            <a:ext cx="10933670" cy="4159539"/>
          </a:xfrm>
        </p:spPr>
        <p:txBody>
          <a:bodyPr>
            <a:normAutofit fontScale="77500" lnSpcReduction="20000"/>
          </a:bodyPr>
          <a:lstStyle/>
          <a:p>
            <a:pPr marL="0" indent="0">
              <a:buNone/>
            </a:pPr>
            <a:r>
              <a:rPr lang="pl-PL" b="1" dirty="0">
                <a:solidFill>
                  <a:srgbClr val="002060"/>
                </a:solidFill>
              </a:rPr>
              <a:t>Fundament regulacyjny  (zasady wspólne dla wszystkich grup żywności)</a:t>
            </a:r>
          </a:p>
          <a:p>
            <a:r>
              <a:rPr lang="pl-PL" dirty="0"/>
              <a:t>Rozporządzenie (WE) nr 178/2002 ( „Food Law”)</a:t>
            </a:r>
          </a:p>
          <a:p>
            <a:pPr marL="0" indent="0">
              <a:buNone/>
            </a:pPr>
            <a:endParaRPr lang="pl-PL" dirty="0"/>
          </a:p>
          <a:p>
            <a:pPr marL="0" indent="0">
              <a:buNone/>
            </a:pPr>
            <a:r>
              <a:rPr lang="pl-PL" b="1" dirty="0">
                <a:solidFill>
                  <a:srgbClr val="002060"/>
                </a:solidFill>
              </a:rPr>
              <a:t>Filary wykonawcze</a:t>
            </a:r>
          </a:p>
          <a:p>
            <a:pPr>
              <a:lnSpc>
                <a:spcPct val="170000"/>
              </a:lnSpc>
            </a:pPr>
            <a:r>
              <a:rPr lang="pl-PL" dirty="0"/>
              <a:t>Rozporządzenie (WE) nr 852/2004,  w sprawie „higieny ogólnej” środków spożywczych.</a:t>
            </a:r>
          </a:p>
          <a:p>
            <a:pPr>
              <a:lnSpc>
                <a:spcPct val="170000"/>
              </a:lnSpc>
            </a:pPr>
            <a:r>
              <a:rPr lang="pl-PL" dirty="0"/>
              <a:t>Rozporządzenie (WE) nr 853/2004, określające przepisy dotyczące „higieny środków spożywczych pochodzenia zwierzęcego”.</a:t>
            </a:r>
          </a:p>
          <a:p>
            <a:pPr>
              <a:lnSpc>
                <a:spcPct val="170000"/>
              </a:lnSpc>
            </a:pPr>
            <a:r>
              <a:rPr lang="pl-PL" dirty="0"/>
              <a:t>Rozporządzenie (UE) 2017/625 regulujące zasady „kontroli urzędowej żywności”.</a:t>
            </a:r>
          </a:p>
          <a:p>
            <a:pPr marL="0" indent="0">
              <a:buNone/>
            </a:pPr>
            <a:endParaRPr lang="pl-PL" dirty="0"/>
          </a:p>
          <a:p>
            <a:endParaRPr lang="pl-PL" dirty="0"/>
          </a:p>
        </p:txBody>
      </p:sp>
    </p:spTree>
    <p:extLst>
      <p:ext uri="{BB962C8B-B14F-4D97-AF65-F5344CB8AC3E}">
        <p14:creationId xmlns:p14="http://schemas.microsoft.com/office/powerpoint/2010/main" val="14838589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solidFill>
                  <a:srgbClr val="002060"/>
                </a:solidFill>
              </a:rPr>
              <a:t>Polskie ustawodawstwo żywnościowe </a:t>
            </a:r>
          </a:p>
        </p:txBody>
      </p:sp>
      <p:sp>
        <p:nvSpPr>
          <p:cNvPr id="3" name="Symbol zastępczy zawartości 2"/>
          <p:cNvSpPr>
            <a:spLocks noGrp="1"/>
          </p:cNvSpPr>
          <p:nvPr>
            <p:ph idx="1"/>
          </p:nvPr>
        </p:nvSpPr>
        <p:spPr/>
        <p:txBody>
          <a:bodyPr/>
          <a:lstStyle/>
          <a:p>
            <a:pPr algn="just"/>
            <a:r>
              <a:rPr lang="pl-PL" dirty="0"/>
              <a:t>Ustawa z dnia 25 sierpnia 2006 r. o bezpieczeństwie żywności </a:t>
            </a:r>
          </a:p>
          <a:p>
            <a:pPr marL="0" indent="0" algn="just">
              <a:buNone/>
            </a:pPr>
            <a:r>
              <a:rPr lang="pl-PL" dirty="0"/>
              <a:t> i żywienia </a:t>
            </a:r>
            <a:r>
              <a:rPr lang="pl-PL" dirty="0" err="1"/>
              <a:t>DzU</a:t>
            </a:r>
            <a:r>
              <a:rPr lang="pl-PL" dirty="0"/>
              <a:t> nr 171 poz. 1225 wraz z </a:t>
            </a:r>
            <a:r>
              <a:rPr lang="pl-PL" dirty="0" err="1"/>
              <a:t>późn</a:t>
            </a:r>
            <a:r>
              <a:rPr lang="pl-PL" dirty="0"/>
              <a:t>. zmianami</a:t>
            </a:r>
          </a:p>
          <a:p>
            <a:pPr algn="just"/>
            <a:endParaRPr lang="pl-PL" dirty="0"/>
          </a:p>
          <a:p>
            <a:pPr marL="0" indent="0" algn="ctr">
              <a:buNone/>
            </a:pPr>
            <a:r>
              <a:rPr lang="pl-PL" dirty="0"/>
              <a:t>Określa wymagania i procedury niezbędne do zapewnienia bezpieczeństwa żywności i żywienia zgodnie z przepisami rozporządzenia (WE) nr 178/2002.</a:t>
            </a:r>
          </a:p>
          <a:p>
            <a:endParaRPr lang="pl-PL" dirty="0"/>
          </a:p>
        </p:txBody>
      </p:sp>
    </p:spTree>
    <p:extLst>
      <p:ext uri="{BB962C8B-B14F-4D97-AF65-F5344CB8AC3E}">
        <p14:creationId xmlns:p14="http://schemas.microsoft.com/office/powerpoint/2010/main" val="3700116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4129F2-CE0A-195A-59E5-F1B93E1BEF14}"/>
              </a:ext>
            </a:extLst>
          </p:cNvPr>
          <p:cNvSpPr>
            <a:spLocks noGrp="1"/>
          </p:cNvSpPr>
          <p:nvPr>
            <p:ph type="title"/>
          </p:nvPr>
        </p:nvSpPr>
        <p:spPr/>
        <p:txBody>
          <a:bodyPr>
            <a:noAutofit/>
          </a:bodyPr>
          <a:lstStyle/>
          <a:p>
            <a:r>
              <a:rPr lang="pl-PL" b="1" dirty="0">
                <a:solidFill>
                  <a:srgbClr val="002060"/>
                </a:solidFill>
              </a:rPr>
              <a:t>Ustawa z dnia 25.08.2006 r.</a:t>
            </a:r>
            <a:br>
              <a:rPr lang="pl-PL" b="1" dirty="0">
                <a:solidFill>
                  <a:srgbClr val="002060"/>
                </a:solidFill>
              </a:rPr>
            </a:br>
            <a:r>
              <a:rPr lang="pl-PL" b="1" dirty="0">
                <a:solidFill>
                  <a:srgbClr val="002060"/>
                </a:solidFill>
              </a:rPr>
              <a:t>(Dz.U.06.171.1225) (1/2)</a:t>
            </a:r>
          </a:p>
        </p:txBody>
      </p:sp>
      <p:sp>
        <p:nvSpPr>
          <p:cNvPr id="3" name="Symbol zastępczy zawartości 2">
            <a:extLst>
              <a:ext uri="{FF2B5EF4-FFF2-40B4-BE49-F238E27FC236}">
                <a16:creationId xmlns:a16="http://schemas.microsoft.com/office/drawing/2014/main" id="{C30348F6-42A0-BCA3-4F77-7C8A6E286AD5}"/>
              </a:ext>
            </a:extLst>
          </p:cNvPr>
          <p:cNvSpPr>
            <a:spLocks noGrp="1"/>
          </p:cNvSpPr>
          <p:nvPr>
            <p:ph idx="1"/>
          </p:nvPr>
        </p:nvSpPr>
        <p:spPr/>
        <p:txBody>
          <a:bodyPr>
            <a:normAutofit/>
          </a:bodyPr>
          <a:lstStyle/>
          <a:p>
            <a:pPr marL="0" indent="0">
              <a:buNone/>
            </a:pPr>
            <a:r>
              <a:rPr lang="pl-PL" sz="3300" b="1" dirty="0"/>
              <a:t>art. 100 </a:t>
            </a:r>
          </a:p>
          <a:p>
            <a:pPr algn="just"/>
            <a:r>
              <a:rPr lang="pl-PL" sz="3300" dirty="0"/>
              <a:t>„…Kto nie wdraża w zakładzie produkcji lub obrotu żywnością zasad systemu HACCP wbrew obowiązkowi określonemu w art. 5 rozporządzenia 852/2004 podlega karze grzywny…”</a:t>
            </a:r>
          </a:p>
          <a:p>
            <a:pPr algn="just"/>
            <a:endParaRPr lang="pl-PL" sz="5900" dirty="0"/>
          </a:p>
          <a:p>
            <a:pPr marL="0" indent="0">
              <a:buNone/>
            </a:pPr>
            <a:endParaRPr lang="pl-PL" sz="5900" dirty="0"/>
          </a:p>
          <a:p>
            <a:endParaRPr lang="pl-PL" dirty="0"/>
          </a:p>
        </p:txBody>
      </p:sp>
    </p:spTree>
    <p:extLst>
      <p:ext uri="{BB962C8B-B14F-4D97-AF65-F5344CB8AC3E}">
        <p14:creationId xmlns:p14="http://schemas.microsoft.com/office/powerpoint/2010/main" val="722779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A9D9977-238C-2949-D422-A04C159F8A4B}"/>
              </a:ext>
            </a:extLst>
          </p:cNvPr>
          <p:cNvSpPr>
            <a:spLocks noGrp="1"/>
          </p:cNvSpPr>
          <p:nvPr>
            <p:ph type="title"/>
          </p:nvPr>
        </p:nvSpPr>
        <p:spPr/>
        <p:txBody>
          <a:bodyPr>
            <a:noAutofit/>
          </a:bodyPr>
          <a:lstStyle/>
          <a:p>
            <a:r>
              <a:rPr lang="pl-PL" b="1" dirty="0">
                <a:solidFill>
                  <a:srgbClr val="002060"/>
                </a:solidFill>
              </a:rPr>
              <a:t>Ustawa z dnia 25.08.2006 r.</a:t>
            </a:r>
            <a:br>
              <a:rPr lang="pl-PL" b="1" dirty="0">
                <a:solidFill>
                  <a:srgbClr val="002060"/>
                </a:solidFill>
              </a:rPr>
            </a:br>
            <a:r>
              <a:rPr lang="pl-PL" b="1" dirty="0">
                <a:solidFill>
                  <a:srgbClr val="002060"/>
                </a:solidFill>
              </a:rPr>
              <a:t>(Dz.U.06.171.1225) (2/2)</a:t>
            </a:r>
          </a:p>
        </p:txBody>
      </p:sp>
      <p:sp>
        <p:nvSpPr>
          <p:cNvPr id="3" name="Symbol zastępczy zawartości 2">
            <a:extLst>
              <a:ext uri="{FF2B5EF4-FFF2-40B4-BE49-F238E27FC236}">
                <a16:creationId xmlns:a16="http://schemas.microsoft.com/office/drawing/2014/main" id="{1539CA40-8F22-F033-A93E-70FA143BA721}"/>
              </a:ext>
            </a:extLst>
          </p:cNvPr>
          <p:cNvSpPr>
            <a:spLocks noGrp="1"/>
          </p:cNvSpPr>
          <p:nvPr>
            <p:ph idx="1"/>
          </p:nvPr>
        </p:nvSpPr>
        <p:spPr/>
        <p:txBody>
          <a:bodyPr>
            <a:normAutofit lnSpcReduction="10000"/>
          </a:bodyPr>
          <a:lstStyle/>
          <a:p>
            <a:pPr marL="0" indent="0">
              <a:buNone/>
            </a:pPr>
            <a:r>
              <a:rPr lang="pl-PL" b="1" dirty="0"/>
              <a:t>art. 103 – kary pieniężne</a:t>
            </a:r>
          </a:p>
          <a:p>
            <a:pPr algn="just"/>
            <a:r>
              <a:rPr lang="pl-PL" dirty="0"/>
              <a:t> Za nieprzestrzeganie wymagań w zakresie znakowania.</a:t>
            </a:r>
          </a:p>
          <a:p>
            <a:pPr algn="just"/>
            <a:r>
              <a:rPr lang="pl-PL" dirty="0"/>
              <a:t> Za niewycofywanie z obrotu środka spożywczego szkodliwego dla zdrowia lub życia człowieka, środka spożywczego zepsutego lub zafałszowanego wbrew decyzji urzędowej kontroli.</a:t>
            </a:r>
          </a:p>
          <a:p>
            <a:pPr algn="just"/>
            <a:r>
              <a:rPr lang="pl-PL" dirty="0"/>
              <a:t>Za wprowadzanie do obrotu jako żywności produktu nie będącego żywnością.</a:t>
            </a:r>
          </a:p>
          <a:p>
            <a:pPr algn="just"/>
            <a:r>
              <a:rPr lang="pl-PL" dirty="0"/>
              <a:t>Za utrudnianie lub uniemożliwianie przeprowadzania urzędowej kontroli żywności itp.</a:t>
            </a:r>
          </a:p>
          <a:p>
            <a:endParaRPr lang="pl-PL" dirty="0"/>
          </a:p>
        </p:txBody>
      </p:sp>
    </p:spTree>
    <p:extLst>
      <p:ext uri="{BB962C8B-B14F-4D97-AF65-F5344CB8AC3E}">
        <p14:creationId xmlns:p14="http://schemas.microsoft.com/office/powerpoint/2010/main" val="25069635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a:solidFill>
                  <a:srgbClr val="002060"/>
                </a:solidFill>
              </a:rPr>
              <a:t>2 poziomy systemu nadzorowania bezpieczeństwa zdrowotnego żywności</a:t>
            </a:r>
          </a:p>
        </p:txBody>
      </p:sp>
      <p:sp>
        <p:nvSpPr>
          <p:cNvPr id="3" name="Symbol zastępczy zawartości 2"/>
          <p:cNvSpPr>
            <a:spLocks noGrp="1"/>
          </p:cNvSpPr>
          <p:nvPr>
            <p:ph idx="1"/>
          </p:nvPr>
        </p:nvSpPr>
        <p:spPr/>
        <p:txBody>
          <a:bodyPr/>
          <a:lstStyle/>
          <a:p>
            <a:pPr algn="just"/>
            <a:r>
              <a:rPr lang="pl-PL" b="1" dirty="0"/>
              <a:t>System kontroli wewnętrznej </a:t>
            </a:r>
            <a:r>
              <a:rPr lang="pl-PL" dirty="0"/>
              <a:t>– prowadzony w zakresie wdrożenia GMP, GHP i systemu HACCP.</a:t>
            </a:r>
          </a:p>
          <a:p>
            <a:pPr algn="just"/>
            <a:r>
              <a:rPr lang="pl-PL" b="1" dirty="0"/>
              <a:t>System kontroli zewnętrznej </a:t>
            </a:r>
            <a:r>
              <a:rPr lang="pl-PL" dirty="0"/>
              <a:t>– prowadzony przez organy urzędowej kontroli żywności (Państwowa Inspekcja Sanitarna, Inspekcja Weterynaryjna, Inspekcja Jakości Handlowej Artykułów Rolno-Spożywczych, Państwowa Inspekcja Ochrony Roślin i Nasiennictwa oraz Inspekcja Handlowa).</a:t>
            </a:r>
          </a:p>
          <a:p>
            <a:endParaRPr lang="pl-PL" dirty="0"/>
          </a:p>
        </p:txBody>
      </p:sp>
    </p:spTree>
    <p:extLst>
      <p:ext uri="{BB962C8B-B14F-4D97-AF65-F5344CB8AC3E}">
        <p14:creationId xmlns:p14="http://schemas.microsoft.com/office/powerpoint/2010/main" val="856864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36B371D-8AF6-DE57-073C-FB50C8989424}"/>
              </a:ext>
            </a:extLst>
          </p:cNvPr>
          <p:cNvSpPr>
            <a:spLocks noGrp="1"/>
          </p:cNvSpPr>
          <p:nvPr>
            <p:ph type="title"/>
          </p:nvPr>
        </p:nvSpPr>
        <p:spPr/>
        <p:txBody>
          <a:bodyPr>
            <a:normAutofit fontScale="90000"/>
          </a:bodyPr>
          <a:lstStyle/>
          <a:p>
            <a:r>
              <a:rPr lang="pl-PL" b="1" dirty="0">
                <a:solidFill>
                  <a:srgbClr val="002060"/>
                </a:solidFill>
              </a:rPr>
              <a:t>System HACCP (System Analizy zagrożeń i Krytycznych punktów Kontroli)</a:t>
            </a:r>
          </a:p>
        </p:txBody>
      </p:sp>
      <p:sp>
        <p:nvSpPr>
          <p:cNvPr id="3" name="Symbol zastępczy zawartości 2">
            <a:extLst>
              <a:ext uri="{FF2B5EF4-FFF2-40B4-BE49-F238E27FC236}">
                <a16:creationId xmlns:a16="http://schemas.microsoft.com/office/drawing/2014/main" id="{7CA644EE-9188-DE22-AB24-C9B0CFD13679}"/>
              </a:ext>
            </a:extLst>
          </p:cNvPr>
          <p:cNvSpPr>
            <a:spLocks noGrp="1"/>
          </p:cNvSpPr>
          <p:nvPr>
            <p:ph idx="1"/>
          </p:nvPr>
        </p:nvSpPr>
        <p:spPr/>
        <p:txBody>
          <a:bodyPr>
            <a:normAutofit/>
          </a:bodyPr>
          <a:lstStyle/>
          <a:p>
            <a:pPr algn="just"/>
            <a:r>
              <a:rPr lang="pl-PL" dirty="0"/>
              <a:t>Jest to systemowe postępowanie mające na celu identyfikację, ocenę oraz kontrolę zagrożeń biologicznych, chemicznych i fizycznych, opierające się na zapobieganiu nieprawidłowościom oraz samokontroli w zakładzie.</a:t>
            </a:r>
          </a:p>
          <a:p>
            <a:pPr algn="just"/>
            <a:r>
              <a:rPr lang="pl-PL" dirty="0"/>
              <a:t>Główny cel to zmniejszenie ryzyka zagrożeń zdrowotnych konsumentów poprzez objęcie szczególnym i ciągłym nadzorem tych miejsc procesu, które są najważniejsze dla bezpieczeństwa żywności.</a:t>
            </a:r>
          </a:p>
          <a:p>
            <a:endParaRPr lang="pl-PL" dirty="0"/>
          </a:p>
        </p:txBody>
      </p:sp>
    </p:spTree>
    <p:extLst>
      <p:ext uri="{BB962C8B-B14F-4D97-AF65-F5344CB8AC3E}">
        <p14:creationId xmlns:p14="http://schemas.microsoft.com/office/powerpoint/2010/main" val="563818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501CA12-475C-4482-4D12-393E3F2FB201}"/>
              </a:ext>
            </a:extLst>
          </p:cNvPr>
          <p:cNvSpPr>
            <a:spLocks noGrp="1"/>
          </p:cNvSpPr>
          <p:nvPr>
            <p:ph type="title"/>
          </p:nvPr>
        </p:nvSpPr>
        <p:spPr/>
        <p:txBody>
          <a:bodyPr/>
          <a:lstStyle/>
          <a:p>
            <a:r>
              <a:rPr lang="pl-PL" b="1" dirty="0">
                <a:solidFill>
                  <a:srgbClr val="002060"/>
                </a:solidFill>
              </a:rPr>
              <a:t>Geneza systemu, kalendarium </a:t>
            </a:r>
          </a:p>
        </p:txBody>
      </p:sp>
      <p:sp>
        <p:nvSpPr>
          <p:cNvPr id="3" name="Symbol zastępczy zawartości 2">
            <a:extLst>
              <a:ext uri="{FF2B5EF4-FFF2-40B4-BE49-F238E27FC236}">
                <a16:creationId xmlns:a16="http://schemas.microsoft.com/office/drawing/2014/main" id="{8EAC3FFC-793D-B6D8-535B-831191AC8B0B}"/>
              </a:ext>
            </a:extLst>
          </p:cNvPr>
          <p:cNvSpPr>
            <a:spLocks noGrp="1"/>
          </p:cNvSpPr>
          <p:nvPr>
            <p:ph idx="1"/>
          </p:nvPr>
        </p:nvSpPr>
        <p:spPr/>
        <p:txBody>
          <a:bodyPr>
            <a:normAutofit fontScale="92500" lnSpcReduction="20000"/>
          </a:bodyPr>
          <a:lstStyle/>
          <a:p>
            <a:pPr algn="just"/>
            <a:r>
              <a:rPr lang="pl-PL" sz="3000" b="1" dirty="0"/>
              <a:t>Lata 60.–70. XX w. (USA). </a:t>
            </a:r>
            <a:r>
              <a:rPr lang="pl-PL" sz="3000" dirty="0"/>
              <a:t>Powstanie koncepcji w wyniku połączonych prac amerykańskiej Agencji Kosmicznej (NASA) oraz laboratoriów wojskowych w celu opracowania programu „zero-</a:t>
            </a:r>
            <a:r>
              <a:rPr lang="pl-PL" sz="3000" dirty="0" err="1"/>
              <a:t>defects</a:t>
            </a:r>
            <a:r>
              <a:rPr lang="pl-PL" sz="3000" dirty="0"/>
              <a:t>”, gwarantującego całkowite bezpieczeństwo żywności dla astronautów.</a:t>
            </a:r>
          </a:p>
          <a:p>
            <a:pPr algn="just"/>
            <a:r>
              <a:rPr lang="pl-PL" sz="3000" b="1" dirty="0"/>
              <a:t>1975–1980. </a:t>
            </a:r>
            <a:r>
              <a:rPr lang="pl-PL" sz="3000" dirty="0"/>
              <a:t>Oficjalna akceptacja systemu HACCP przez Światową Organizację Zdrowia (WHO), wraz z przedstawieniem  jego ogólnych zasad.</a:t>
            </a:r>
          </a:p>
          <a:p>
            <a:pPr algn="just"/>
            <a:r>
              <a:rPr lang="pl-PL" sz="3000" b="1" dirty="0"/>
              <a:t>1993.</a:t>
            </a:r>
            <a:r>
              <a:rPr lang="pl-PL" sz="3000" dirty="0"/>
              <a:t> Przyjęcie systemu HACCP  przez Komisję Kodeksu Żywnościowego (</a:t>
            </a:r>
            <a:r>
              <a:rPr lang="pl-PL" sz="3000" i="1" dirty="0" err="1"/>
              <a:t>Codex</a:t>
            </a:r>
            <a:r>
              <a:rPr lang="pl-PL" sz="3000" i="1" dirty="0"/>
              <a:t> </a:t>
            </a:r>
            <a:r>
              <a:rPr lang="pl-PL" sz="3000" i="1" dirty="0" err="1"/>
              <a:t>Alimentarius</a:t>
            </a:r>
            <a:r>
              <a:rPr lang="pl-PL" sz="3000" dirty="0"/>
              <a:t>) oraz zobowiązanie państw członkowskich Unii Europejskiej do jego sukcesywnego wprowadzania (Dyrektywa 93/43/EEC)</a:t>
            </a:r>
          </a:p>
          <a:p>
            <a:endParaRPr lang="pl-PL" dirty="0"/>
          </a:p>
        </p:txBody>
      </p:sp>
    </p:spTree>
    <p:extLst>
      <p:ext uri="{BB962C8B-B14F-4D97-AF65-F5344CB8AC3E}">
        <p14:creationId xmlns:p14="http://schemas.microsoft.com/office/powerpoint/2010/main" val="18319455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5B42ECB-A410-7B86-6378-F230A25BDAE9}"/>
              </a:ext>
            </a:extLst>
          </p:cNvPr>
          <p:cNvSpPr>
            <a:spLocks noGrp="1"/>
          </p:cNvSpPr>
          <p:nvPr>
            <p:ph type="title"/>
          </p:nvPr>
        </p:nvSpPr>
        <p:spPr/>
        <p:txBody>
          <a:bodyPr/>
          <a:lstStyle/>
          <a:p>
            <a:r>
              <a:rPr lang="pl-PL" b="1" dirty="0">
                <a:solidFill>
                  <a:srgbClr val="002060"/>
                </a:solidFill>
              </a:rPr>
              <a:t>Główne założenia systemu HACCP</a:t>
            </a:r>
          </a:p>
        </p:txBody>
      </p:sp>
      <p:sp>
        <p:nvSpPr>
          <p:cNvPr id="3" name="Symbol zastępczy zawartości 2">
            <a:extLst>
              <a:ext uri="{FF2B5EF4-FFF2-40B4-BE49-F238E27FC236}">
                <a16:creationId xmlns:a16="http://schemas.microsoft.com/office/drawing/2014/main" id="{C17CC497-222D-BEE2-4AA7-0A98207771D6}"/>
              </a:ext>
            </a:extLst>
          </p:cNvPr>
          <p:cNvSpPr>
            <a:spLocks noGrp="1"/>
          </p:cNvSpPr>
          <p:nvPr>
            <p:ph idx="1"/>
          </p:nvPr>
        </p:nvSpPr>
        <p:spPr/>
        <p:txBody>
          <a:bodyPr>
            <a:normAutofit/>
          </a:bodyPr>
          <a:lstStyle/>
          <a:p>
            <a:pPr algn="just"/>
            <a:r>
              <a:rPr lang="pl-PL" dirty="0"/>
              <a:t> precyzyjnie identyfikuje, ocenia oraz kontroluje (opanowuje) zagrożenia na wszystkich etapach produkcji i dystrybucji.</a:t>
            </a:r>
          </a:p>
          <a:p>
            <a:pPr algn="just"/>
            <a:r>
              <a:rPr lang="pl-PL" dirty="0"/>
              <a:t>działa prewencyjnie, eliminując przyczyny zagrożeń w trakcie procesu.</a:t>
            </a:r>
          </a:p>
          <a:p>
            <a:pPr algn="just"/>
            <a:r>
              <a:rPr lang="pl-PL" dirty="0"/>
              <a:t>kluczowym wymogiem systemu jest stałe monitorowanie parametrów w punktach krytycznych oraz rzetelne prowadzenie dokumentacji i zapisów stanowiących dowód jego skuteczności.</a:t>
            </a:r>
          </a:p>
          <a:p>
            <a:pPr marL="0" indent="0">
              <a:buNone/>
            </a:pPr>
            <a:br>
              <a:rPr lang="pl-PL" dirty="0"/>
            </a:br>
            <a:endParaRPr lang="pl-PL" dirty="0"/>
          </a:p>
        </p:txBody>
      </p:sp>
    </p:spTree>
    <p:extLst>
      <p:ext uri="{BB962C8B-B14F-4D97-AF65-F5344CB8AC3E}">
        <p14:creationId xmlns:p14="http://schemas.microsoft.com/office/powerpoint/2010/main" val="1916047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260F25E-0AA1-6099-BB79-5D8BA1C50301}"/>
              </a:ext>
            </a:extLst>
          </p:cNvPr>
          <p:cNvSpPr>
            <a:spLocks noGrp="1"/>
          </p:cNvSpPr>
          <p:nvPr>
            <p:ph type="title"/>
          </p:nvPr>
        </p:nvSpPr>
        <p:spPr/>
        <p:txBody>
          <a:bodyPr>
            <a:normAutofit fontScale="90000"/>
          </a:bodyPr>
          <a:lstStyle/>
          <a:p>
            <a:pPr algn="ctr"/>
            <a:br>
              <a:rPr lang="pl-PL" dirty="0"/>
            </a:br>
            <a:r>
              <a:rPr lang="pl-PL" sz="4900" b="1" dirty="0">
                <a:solidFill>
                  <a:srgbClr val="002060"/>
                </a:solidFill>
              </a:rPr>
              <a:t>Etapy wstępne </a:t>
            </a:r>
            <a:br>
              <a:rPr lang="pl-PL" sz="4900" b="1" dirty="0">
                <a:solidFill>
                  <a:srgbClr val="002060"/>
                </a:solidFill>
              </a:rPr>
            </a:br>
            <a:r>
              <a:rPr lang="pl-PL" sz="4900" b="1" dirty="0">
                <a:solidFill>
                  <a:srgbClr val="002060"/>
                </a:solidFill>
              </a:rPr>
              <a:t>umożliwiające realizację  zasad HACCP</a:t>
            </a:r>
            <a:br>
              <a:rPr lang="pl-PL" dirty="0"/>
            </a:br>
            <a:endParaRPr lang="pl-PL" dirty="0"/>
          </a:p>
        </p:txBody>
      </p:sp>
      <p:sp>
        <p:nvSpPr>
          <p:cNvPr id="3" name="Symbol zastępczy zawartości 2">
            <a:extLst>
              <a:ext uri="{FF2B5EF4-FFF2-40B4-BE49-F238E27FC236}">
                <a16:creationId xmlns:a16="http://schemas.microsoft.com/office/drawing/2014/main" id="{97C50FAD-A436-8861-A8E9-2C0C5806277B}"/>
              </a:ext>
            </a:extLst>
          </p:cNvPr>
          <p:cNvSpPr>
            <a:spLocks noGrp="1"/>
          </p:cNvSpPr>
          <p:nvPr>
            <p:ph idx="1"/>
          </p:nvPr>
        </p:nvSpPr>
        <p:spPr/>
        <p:txBody>
          <a:bodyPr>
            <a:normAutofit/>
          </a:bodyPr>
          <a:lstStyle/>
          <a:p>
            <a:pPr marL="0" indent="0">
              <a:buNone/>
            </a:pPr>
            <a:endParaRPr lang="pl-PL" dirty="0"/>
          </a:p>
          <a:p>
            <a:r>
              <a:rPr lang="pl-PL" dirty="0"/>
              <a:t>Powołanie zespołu ds. HACCP.</a:t>
            </a:r>
          </a:p>
          <a:p>
            <a:r>
              <a:rPr lang="pl-PL" dirty="0"/>
              <a:t>Opis produktu.</a:t>
            </a:r>
          </a:p>
          <a:p>
            <a:r>
              <a:rPr lang="pl-PL" dirty="0"/>
              <a:t>Określenie przeznaczenia produktu.</a:t>
            </a:r>
          </a:p>
          <a:p>
            <a:r>
              <a:rPr lang="pl-PL" dirty="0"/>
              <a:t>Opracowanie schematu technologicznego.</a:t>
            </a:r>
          </a:p>
          <a:p>
            <a:r>
              <a:rPr lang="pl-PL" dirty="0"/>
              <a:t>Weryfikacja schematu technologicznego.</a:t>
            </a:r>
          </a:p>
          <a:p>
            <a:endParaRPr lang="pl-PL" dirty="0"/>
          </a:p>
          <a:p>
            <a:endParaRPr lang="pl-PL" dirty="0"/>
          </a:p>
          <a:p>
            <a:endParaRPr lang="pl-PL" dirty="0"/>
          </a:p>
        </p:txBody>
      </p:sp>
    </p:spTree>
    <p:extLst>
      <p:ext uri="{BB962C8B-B14F-4D97-AF65-F5344CB8AC3E}">
        <p14:creationId xmlns:p14="http://schemas.microsoft.com/office/powerpoint/2010/main" val="2405925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Obraz 2">
            <a:extLst>
              <a:ext uri="{FF2B5EF4-FFF2-40B4-BE49-F238E27FC236}">
                <a16:creationId xmlns:a16="http://schemas.microsoft.com/office/drawing/2014/main" id="{65C93C00-4E94-41BD-A3B3-EDC3C6DBCE57}"/>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3896" y="3276504"/>
            <a:ext cx="314325" cy="3143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Obraz 3">
            <a:extLst>
              <a:ext uri="{FF2B5EF4-FFF2-40B4-BE49-F238E27FC236}">
                <a16:creationId xmlns:a16="http://schemas.microsoft.com/office/drawing/2014/main" id="{1360999B-B904-4568-B3C5-06EFB8940D54}"/>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224" y="3271841"/>
            <a:ext cx="314325" cy="314325"/>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a:extLst>
              <a:ext uri="{FF2B5EF4-FFF2-40B4-BE49-F238E27FC236}">
                <a16:creationId xmlns:a16="http://schemas.microsoft.com/office/drawing/2014/main" id="{6AF5C274-1676-485A-B5B9-F6FFD1B5E05F}"/>
              </a:ext>
            </a:extLst>
          </p:cNvPr>
          <p:cNvSpPr>
            <a:spLocks noGrp="1"/>
          </p:cNvSpPr>
          <p:nvPr>
            <p:ph type="title"/>
          </p:nvPr>
        </p:nvSpPr>
        <p:spPr>
          <a:xfrm>
            <a:off x="1353451" y="2335576"/>
            <a:ext cx="10515600" cy="616944"/>
          </a:xfrm>
        </p:spPr>
        <p:txBody>
          <a:bodyPr>
            <a:normAutofit/>
          </a:bodyPr>
          <a:lstStyle/>
          <a:p>
            <a:r>
              <a:rPr kumimoji="0" lang="pl-PL" altLang="pl-PL" sz="18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Autor utworu:  dr hab. Aleksandra Szydłowska </a:t>
            </a:r>
            <a:endParaRPr lang="pl-PL" sz="1800" dirty="0"/>
          </a:p>
        </p:txBody>
      </p:sp>
      <p:sp>
        <p:nvSpPr>
          <p:cNvPr id="3" name="Symbol zastępczy tekstu 2">
            <a:extLst>
              <a:ext uri="{FF2B5EF4-FFF2-40B4-BE49-F238E27FC236}">
                <a16:creationId xmlns:a16="http://schemas.microsoft.com/office/drawing/2014/main" id="{CF60D5A0-01D1-4B2D-8E31-C5BC57FBA2FF}"/>
              </a:ext>
            </a:extLst>
          </p:cNvPr>
          <p:cNvSpPr>
            <a:spLocks noGrp="1"/>
          </p:cNvSpPr>
          <p:nvPr>
            <p:ph type="body" idx="1"/>
          </p:nvPr>
        </p:nvSpPr>
        <p:spPr>
          <a:xfrm>
            <a:off x="1261508" y="3264739"/>
            <a:ext cx="10515600" cy="1500187"/>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CC BY 4.0</a:t>
            </a:r>
            <a:endParaRPr kumimoji="0" lang="pl-PL" altLang="pl-PL"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Materiał jest udostępniony na licencji Creative </a:t>
            </a:r>
            <a:r>
              <a:rPr kumimoji="0" lang="pl-PL" altLang="pl-PL" sz="18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Commons</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Uznanie autorstwa CC BY 4.0</a:t>
            </a:r>
            <a:endParaRPr kumimoji="0" lang="pl-PL" altLang="pl-PL"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https://creativecommons.org/licenses/by/4.0/deed.pl</a:t>
            </a:r>
            <a:endParaRPr kumimoji="0" lang="pl-PL" altLang="pl-PL"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Materiał opracowany w związku z realizacją projektu </a:t>
            </a: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Zr</a:t>
            </a: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ó</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wnoważony Kampus SGGW - kształcenie na rzecz branż kluczowych </a:t>
            </a: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nr FERS.01.05-IP.08-0067/23 </a:t>
            </a:r>
            <a:endParaRPr lang="pl-PL" sz="1800" dirty="0"/>
          </a:p>
        </p:txBody>
      </p:sp>
    </p:spTree>
    <p:extLst>
      <p:ext uri="{BB962C8B-B14F-4D97-AF65-F5344CB8AC3E}">
        <p14:creationId xmlns:p14="http://schemas.microsoft.com/office/powerpoint/2010/main" val="966244946"/>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FERS1_szablon prezentacji  -  tylko do odczytu" id="{0F6BFAC5-71A7-4EA2-90B5-3A0119C221E7}" vid="{9E9B2A14-4E81-437D-A766-7C7875CF27AF}"/>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FFC5B7CEEC9953459AA7635A9F264111" ma:contentTypeVersion="4" ma:contentTypeDescription="Utwórz nowy dokument." ma:contentTypeScope="" ma:versionID="32fb0b02b18934f4f83d3d5f4d62ecb1">
  <xsd:schema xmlns:xsd="http://www.w3.org/2001/XMLSchema" xmlns:xs="http://www.w3.org/2001/XMLSchema" xmlns:p="http://schemas.microsoft.com/office/2006/metadata/properties" xmlns:ns2="51674ba1-e637-49a1-9acf-be75e179f9ea" targetNamespace="http://schemas.microsoft.com/office/2006/metadata/properties" ma:root="true" ma:fieldsID="888a703dc37ea123300181a368ac4b3d" ns2:_="">
    <xsd:import namespace="51674ba1-e637-49a1-9acf-be75e179f9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674ba1-e637-49a1-9acf-be75e179f9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2ACD6F-0090-4B98-A176-A360119E5134}">
  <ds:schemaRefs>
    <ds:schemaRef ds:uri="http://schemas.microsoft.com/office/2006/documentManagement/types"/>
    <ds:schemaRef ds:uri="http://purl.org/dc/dcmitype/"/>
    <ds:schemaRef ds:uri="51674ba1-e637-49a1-9acf-be75e179f9ea"/>
    <ds:schemaRef ds:uri="http://purl.org/dc/elements/1.1/"/>
    <ds:schemaRef ds:uri="http://schemas.microsoft.com/office/infopath/2007/PartnerControls"/>
    <ds:schemaRef ds:uri="http://www.w3.org/XML/1998/namespace"/>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361C43EB-8BF2-4597-8117-902219A8D534}">
  <ds:schemaRefs>
    <ds:schemaRef ds:uri="http://schemas.microsoft.com/sharepoint/v3/contenttype/forms"/>
  </ds:schemaRefs>
</ds:datastoreItem>
</file>

<file path=customXml/itemProps3.xml><?xml version="1.0" encoding="utf-8"?>
<ds:datastoreItem xmlns:ds="http://schemas.openxmlformats.org/officeDocument/2006/customXml" ds:itemID="{C7D13238-EBD7-4AA4-8B67-AC21922A69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674ba1-e637-49a1-9acf-be75e179f9e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W-d 1</Template>
  <TotalTime>254</TotalTime>
  <Words>1363</Words>
  <Application>Microsoft Office PowerPoint</Application>
  <PresentationFormat>Panoramiczny</PresentationFormat>
  <Paragraphs>120</Paragraphs>
  <Slides>26</Slides>
  <Notes>1</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26</vt:i4>
      </vt:variant>
    </vt:vector>
  </HeadingPairs>
  <TitlesOfParts>
    <vt:vector size="32" baseType="lpstr">
      <vt:lpstr>Arial</vt:lpstr>
      <vt:lpstr>Calibri</vt:lpstr>
      <vt:lpstr>Calibri Light</vt:lpstr>
      <vt:lpstr>Times New Roman</vt:lpstr>
      <vt:lpstr>Verdana</vt:lpstr>
      <vt:lpstr>Motyw pakietu Office</vt:lpstr>
      <vt:lpstr>Zrównoważony Kampus SGGW –  - kształcenie na rzecz branż kluczowych</vt:lpstr>
      <vt:lpstr>      Zarządzanie jakością  i bezpieczeństwem żywności  w gastronomii  Wykład 1 Wybrane akty prawne dotyczące żywności System HACCP – informacje wprowadzające Etapy wstępne umożliwiające realizację 7 zasad systemu HACCP  dr hab. Aleksandra Szydłowska </vt:lpstr>
      <vt:lpstr>PLAN WYKŁADU </vt:lpstr>
      <vt:lpstr>HIGIENA PRODUKCJI ŻYWNOŚCI</vt:lpstr>
      <vt:lpstr>BEZPIECZEŃSTWO ŻYWNOŚCI (1/2)</vt:lpstr>
      <vt:lpstr>BEZPIECZEŃSTWO ŻYWNOŚCI (2/2)</vt:lpstr>
      <vt:lpstr>PRZEPISY PRAWNE  W ASPEKCIE HIGIENY PRODUKCJI ŻYWNOŚCI</vt:lpstr>
      <vt:lpstr>ODPOWIEDZIALNOŚĆ ZA BEZPIECZEŃSTWO ZDROWOTNE ŻYWNOŚCI </vt:lpstr>
      <vt:lpstr>PRAWO ŻYWNOŚCIOWE</vt:lpstr>
      <vt:lpstr>Cele prawa żywnościowego</vt:lpstr>
      <vt:lpstr>Podział prawa żywnościowego według zakresu regulacji</vt:lpstr>
      <vt:lpstr>Kodeks żywnościowy</vt:lpstr>
      <vt:lpstr>Komisja Kodeksu Żywnościowego FAO/WHO</vt:lpstr>
      <vt:lpstr>Cechy prawa Unii Europejskiej</vt:lpstr>
      <vt:lpstr>Prawo Unii Europejskiej</vt:lpstr>
      <vt:lpstr>Prawo Unii Europejskiej (wtórne)</vt:lpstr>
      <vt:lpstr>Układ ustawodawstwa UE w zakresie higieny żywności</vt:lpstr>
      <vt:lpstr>Polskie ustawodawstwo żywnościowe </vt:lpstr>
      <vt:lpstr>Ustawa z dnia 25.08.2006 r. (Dz.U.06.171.1225) (1/2)</vt:lpstr>
      <vt:lpstr>Ustawa z dnia 25.08.2006 r. (Dz.U.06.171.1225) (2/2)</vt:lpstr>
      <vt:lpstr>2 poziomy systemu nadzorowania bezpieczeństwa zdrowotnego żywności</vt:lpstr>
      <vt:lpstr>System HACCP (System Analizy zagrożeń i Krytycznych punktów Kontroli)</vt:lpstr>
      <vt:lpstr>Geneza systemu, kalendarium </vt:lpstr>
      <vt:lpstr>Główne założenia systemu HACCP</vt:lpstr>
      <vt:lpstr> Etapy wstępne  umożliwiające realizację  zasad HACCP </vt:lpstr>
      <vt:lpstr>Autor utworu:  dr hab. Aleksandra Szydłowska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Zrównoważony Kampus SGGW –  - kształcenie na rzecz branż kluczowych</dc:title>
  <dc:creator>Aleksandra Szydłowska</dc:creator>
  <cp:lastModifiedBy>Beata Grzesiak</cp:lastModifiedBy>
  <cp:revision>18</cp:revision>
  <cp:lastPrinted>2024-05-21T11:11:19Z</cp:lastPrinted>
  <dcterms:created xsi:type="dcterms:W3CDTF">2026-07-29T08:58:12Z</dcterms:created>
  <dcterms:modified xsi:type="dcterms:W3CDTF">2026-10-15T09:43:32Z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0x010100FFC5B7CEEC9953459AA7635A9F264111</vt:lpwstr>
  </property>
</Properties>
</file>