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1.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9"/>
  </p:notesMasterIdLst>
  <p:sldIdLst>
    <p:sldId id="258" r:id="rId5"/>
    <p:sldId id="261" r:id="rId6"/>
    <p:sldId id="262" r:id="rId7"/>
    <p:sldId id="263" r:id="rId8"/>
    <p:sldId id="264" r:id="rId9"/>
    <p:sldId id="336" r:id="rId10"/>
    <p:sldId id="265" r:id="rId11"/>
    <p:sldId id="266" r:id="rId12"/>
    <p:sldId id="267" r:id="rId13"/>
    <p:sldId id="260"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37" r:id="rId46"/>
    <p:sldId id="299" r:id="rId47"/>
    <p:sldId id="300" r:id="rId48"/>
    <p:sldId id="339" r:id="rId49"/>
    <p:sldId id="340" r:id="rId50"/>
    <p:sldId id="301" r:id="rId51"/>
    <p:sldId id="302" r:id="rId52"/>
    <p:sldId id="303" r:id="rId53"/>
    <p:sldId id="304" r:id="rId54"/>
    <p:sldId id="341" r:id="rId55"/>
    <p:sldId id="305" r:id="rId56"/>
    <p:sldId id="306" r:id="rId57"/>
    <p:sldId id="307" r:id="rId58"/>
    <p:sldId id="308" r:id="rId59"/>
    <p:sldId id="309" r:id="rId60"/>
    <p:sldId id="310" r:id="rId61"/>
    <p:sldId id="311" r:id="rId62"/>
    <p:sldId id="312" r:id="rId63"/>
    <p:sldId id="313" r:id="rId64"/>
    <p:sldId id="314" r:id="rId65"/>
    <p:sldId id="315" r:id="rId66"/>
    <p:sldId id="338" r:id="rId67"/>
    <p:sldId id="316" r:id="rId68"/>
    <p:sldId id="317"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18" r:id="rId87"/>
    <p:sldId id="259" r:id="rId8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1" clrIdx="1">
    <p:extLst>
      <p:ext uri="{19B8F6BF-5375-455C-9EA6-DF929625EA0E}">
        <p15:presenceInfo xmlns:p15="http://schemas.microsoft.com/office/powerpoint/2012/main" userId="S-1-5-21-1876378279-2925438744-434655709-57083" providerId="AD"/>
      </p:ext>
    </p:extLst>
  </p:cmAuthor>
  <p:cmAuthor id="3" name="Julia Gęsicka" initials="JG" lastIdx="2" clrIdx="2">
    <p:extLst>
      <p:ext uri="{19B8F6BF-5375-455C-9EA6-DF929625EA0E}">
        <p15:presenceInfo xmlns:p15="http://schemas.microsoft.com/office/powerpoint/2012/main" userId="S::51129@kozminski.edu.pl::53f216a6-554c-4ecd-a4f7-c79aa78ecd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21C"/>
    <a:srgbClr val="4DB05B"/>
    <a:srgbClr val="6BB1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09-02T06:26:28.922"/>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6377" autoAdjust="0"/>
  </p:normalViewPr>
  <p:slideViewPr>
    <p:cSldViewPr snapToGrid="0" showGuides="1">
      <p:cViewPr varScale="1">
        <p:scale>
          <a:sx n="58" d="100"/>
          <a:sy n="58" d="100"/>
        </p:scale>
        <p:origin x="72" y="156"/>
      </p:cViewPr>
      <p:guideLst>
        <p:guide orient="horz" pos="2137"/>
        <p:guide pos="3840"/>
      </p:guideLst>
    </p:cSldViewPr>
  </p:slideViewPr>
  <p:outlineViewPr>
    <p:cViewPr>
      <p:scale>
        <a:sx n="33" d="100"/>
        <a:sy n="33" d="100"/>
      </p:scale>
      <p:origin x="0" y="-2952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commentAuthors" Target="commentAuthors.xml"/><Relationship Id="rId95" Type="http://schemas.microsoft.com/office/2016/11/relationships/changesInfo" Target="changesInfos/changesInfo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ina.wos@agrowe.pl" userId="S::urn:spo:guest#karolina.wos@agrowe.pl::" providerId="AD" clId="Web-{00000000-0000-0000-0000-000000000000}"/>
    <pc:docChg chg="addSld">
      <pc:chgData name="karolina.wos@agrowe.pl" userId="S::urn:spo:guest#karolina.wos@agrowe.pl::" providerId="AD" clId="Web-{00000000-0000-0000-0000-000000000000}" dt="2026-09-02T06:26:28.922" v="2"/>
      <pc:docMkLst>
        <pc:docMk/>
      </pc:docMkLst>
      <pc:sldChg chg="add replId">
        <pc:chgData name="karolina.wos@agrowe.pl" userId="S::urn:spo:guest#karolina.wos@agrowe.pl::" providerId="AD" clId="Web-{00000000-0000-0000-0000-000000000000}" dt="2026-09-02T06:22:16.139" v="0"/>
        <pc:sldMkLst>
          <pc:docMk/>
          <pc:sldMk cId="2109988241" sldId="339"/>
        </pc:sldMkLst>
      </pc:sldChg>
      <pc:sldChg chg="add replId">
        <pc:chgData name="karolina.wos@agrowe.pl" userId="S::urn:spo:guest#karolina.wos@agrowe.pl::" providerId="AD" clId="Web-{00000000-0000-0000-0000-000000000000}" dt="2026-09-02T06:22:34.406" v="1"/>
        <pc:sldMkLst>
          <pc:docMk/>
          <pc:sldMk cId="4172224527" sldId="340"/>
        </pc:sldMkLst>
      </pc:sldChg>
      <pc:sldChg chg="add replId">
        <pc:chgData name="karolina.wos@agrowe.pl" userId="S::urn:spo:guest#karolina.wos@agrowe.pl::" providerId="AD" clId="Web-{00000000-0000-0000-0000-000000000000}" dt="2026-09-02T06:26:28.922" v="2"/>
        <pc:sldMkLst>
          <pc:docMk/>
          <pc:sldMk cId="2473571400" sldId="341"/>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6-07-08T22:11:39.233" idx="1">
    <p:pos x="6962" y="1177"/>
    <p:text>Case study z doświadczenia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01.09.2026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a:t>
            </a:fld>
            <a:endParaRPr lang="pl-PL"/>
          </a:p>
        </p:txBody>
      </p:sp>
    </p:spTree>
    <p:extLst>
      <p:ext uri="{BB962C8B-B14F-4D97-AF65-F5344CB8AC3E}">
        <p14:creationId xmlns:p14="http://schemas.microsoft.com/office/powerpoint/2010/main" val="490645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a:t>
            </a:fld>
            <a:endParaRPr lang="pl-PL"/>
          </a:p>
        </p:txBody>
      </p:sp>
    </p:spTree>
    <p:extLst>
      <p:ext uri="{BB962C8B-B14F-4D97-AF65-F5344CB8AC3E}">
        <p14:creationId xmlns:p14="http://schemas.microsoft.com/office/powerpoint/2010/main" val="657559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a:t>
            </a:fld>
            <a:endParaRPr lang="pl-PL"/>
          </a:p>
        </p:txBody>
      </p:sp>
    </p:spTree>
    <p:extLst>
      <p:ext uri="{BB962C8B-B14F-4D97-AF65-F5344CB8AC3E}">
        <p14:creationId xmlns:p14="http://schemas.microsoft.com/office/powerpoint/2010/main" val="3052216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a:t>
            </a:fld>
            <a:endParaRPr lang="pl-PL"/>
          </a:p>
        </p:txBody>
      </p:sp>
    </p:spTree>
    <p:extLst>
      <p:ext uri="{BB962C8B-B14F-4D97-AF65-F5344CB8AC3E}">
        <p14:creationId xmlns:p14="http://schemas.microsoft.com/office/powerpoint/2010/main" val="3989298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a:t>
            </a:fld>
            <a:endParaRPr lang="pl-PL"/>
          </a:p>
        </p:txBody>
      </p:sp>
    </p:spTree>
    <p:extLst>
      <p:ext uri="{BB962C8B-B14F-4D97-AF65-F5344CB8AC3E}">
        <p14:creationId xmlns:p14="http://schemas.microsoft.com/office/powerpoint/2010/main" val="3909718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a:t>
            </a:fld>
            <a:endParaRPr lang="pl-PL"/>
          </a:p>
        </p:txBody>
      </p:sp>
    </p:spTree>
    <p:extLst>
      <p:ext uri="{BB962C8B-B14F-4D97-AF65-F5344CB8AC3E}">
        <p14:creationId xmlns:p14="http://schemas.microsoft.com/office/powerpoint/2010/main" val="3085938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7</a:t>
            </a:fld>
            <a:endParaRPr lang="pl-PL"/>
          </a:p>
        </p:txBody>
      </p:sp>
    </p:spTree>
    <p:extLst>
      <p:ext uri="{BB962C8B-B14F-4D97-AF65-F5344CB8AC3E}">
        <p14:creationId xmlns:p14="http://schemas.microsoft.com/office/powerpoint/2010/main" val="33633453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a:t>
            </a:fld>
            <a:endParaRPr lang="pl-PL"/>
          </a:p>
        </p:txBody>
      </p:sp>
    </p:spTree>
    <p:extLst>
      <p:ext uri="{BB962C8B-B14F-4D97-AF65-F5344CB8AC3E}">
        <p14:creationId xmlns:p14="http://schemas.microsoft.com/office/powerpoint/2010/main" val="2807979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9</a:t>
            </a:fld>
            <a:endParaRPr lang="pl-PL"/>
          </a:p>
        </p:txBody>
      </p:sp>
    </p:spTree>
    <p:extLst>
      <p:ext uri="{BB962C8B-B14F-4D97-AF65-F5344CB8AC3E}">
        <p14:creationId xmlns:p14="http://schemas.microsoft.com/office/powerpoint/2010/main" val="3739232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10</a:t>
            </a:fld>
            <a:endParaRPr lang="pl-PL"/>
          </a:p>
        </p:txBody>
      </p:sp>
    </p:spTree>
    <p:extLst>
      <p:ext uri="{BB962C8B-B14F-4D97-AF65-F5344CB8AC3E}">
        <p14:creationId xmlns:p14="http://schemas.microsoft.com/office/powerpoint/2010/main" val="1008167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11</a:t>
            </a:fld>
            <a:endParaRPr lang="pl-PL"/>
          </a:p>
        </p:txBody>
      </p:sp>
    </p:spTree>
    <p:extLst>
      <p:ext uri="{BB962C8B-B14F-4D97-AF65-F5344CB8AC3E}">
        <p14:creationId xmlns:p14="http://schemas.microsoft.com/office/powerpoint/2010/main" val="3353342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12</a:t>
            </a:fld>
            <a:endParaRPr lang="pl-PL"/>
          </a:p>
        </p:txBody>
      </p:sp>
    </p:spTree>
    <p:extLst>
      <p:ext uri="{BB962C8B-B14F-4D97-AF65-F5344CB8AC3E}">
        <p14:creationId xmlns:p14="http://schemas.microsoft.com/office/powerpoint/2010/main" val="1811552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13</a:t>
            </a:fld>
            <a:endParaRPr lang="pl-PL"/>
          </a:p>
        </p:txBody>
      </p:sp>
    </p:spTree>
    <p:extLst>
      <p:ext uri="{BB962C8B-B14F-4D97-AF65-F5344CB8AC3E}">
        <p14:creationId xmlns:p14="http://schemas.microsoft.com/office/powerpoint/2010/main" val="1907685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14</a:t>
            </a:fld>
            <a:endParaRPr lang="pl-PL"/>
          </a:p>
        </p:txBody>
      </p:sp>
    </p:spTree>
    <p:extLst>
      <p:ext uri="{BB962C8B-B14F-4D97-AF65-F5344CB8AC3E}">
        <p14:creationId xmlns:p14="http://schemas.microsoft.com/office/powerpoint/2010/main" val="26506866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15</a:t>
            </a:fld>
            <a:endParaRPr lang="pl-PL"/>
          </a:p>
        </p:txBody>
      </p:sp>
    </p:spTree>
    <p:extLst>
      <p:ext uri="{BB962C8B-B14F-4D97-AF65-F5344CB8AC3E}">
        <p14:creationId xmlns:p14="http://schemas.microsoft.com/office/powerpoint/2010/main" val="889833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16</a:t>
            </a:fld>
            <a:endParaRPr lang="pl-PL"/>
          </a:p>
        </p:txBody>
      </p:sp>
    </p:spTree>
    <p:extLst>
      <p:ext uri="{BB962C8B-B14F-4D97-AF65-F5344CB8AC3E}">
        <p14:creationId xmlns:p14="http://schemas.microsoft.com/office/powerpoint/2010/main" val="3254962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17</a:t>
            </a:fld>
            <a:endParaRPr lang="pl-PL"/>
          </a:p>
        </p:txBody>
      </p:sp>
    </p:spTree>
    <p:extLst>
      <p:ext uri="{BB962C8B-B14F-4D97-AF65-F5344CB8AC3E}">
        <p14:creationId xmlns:p14="http://schemas.microsoft.com/office/powerpoint/2010/main" val="40003629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18</a:t>
            </a:fld>
            <a:endParaRPr lang="pl-PL"/>
          </a:p>
        </p:txBody>
      </p:sp>
    </p:spTree>
    <p:extLst>
      <p:ext uri="{BB962C8B-B14F-4D97-AF65-F5344CB8AC3E}">
        <p14:creationId xmlns:p14="http://schemas.microsoft.com/office/powerpoint/2010/main" val="1617896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19</a:t>
            </a:fld>
            <a:endParaRPr lang="pl-PL"/>
          </a:p>
        </p:txBody>
      </p:sp>
    </p:spTree>
    <p:extLst>
      <p:ext uri="{BB962C8B-B14F-4D97-AF65-F5344CB8AC3E}">
        <p14:creationId xmlns:p14="http://schemas.microsoft.com/office/powerpoint/2010/main" val="2010553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20</a:t>
            </a:fld>
            <a:endParaRPr lang="pl-PL"/>
          </a:p>
        </p:txBody>
      </p:sp>
    </p:spTree>
    <p:extLst>
      <p:ext uri="{BB962C8B-B14F-4D97-AF65-F5344CB8AC3E}">
        <p14:creationId xmlns:p14="http://schemas.microsoft.com/office/powerpoint/2010/main" val="4284220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24</a:t>
            </a:fld>
            <a:endParaRPr lang="pl-PL"/>
          </a:p>
        </p:txBody>
      </p:sp>
    </p:spTree>
    <p:extLst>
      <p:ext uri="{BB962C8B-B14F-4D97-AF65-F5344CB8AC3E}">
        <p14:creationId xmlns:p14="http://schemas.microsoft.com/office/powerpoint/2010/main" val="378626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25</a:t>
            </a:fld>
            <a:endParaRPr lang="pl-PL"/>
          </a:p>
        </p:txBody>
      </p:sp>
    </p:spTree>
    <p:extLst>
      <p:ext uri="{BB962C8B-B14F-4D97-AF65-F5344CB8AC3E}">
        <p14:creationId xmlns:p14="http://schemas.microsoft.com/office/powerpoint/2010/main" val="3202258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26</a:t>
            </a:fld>
            <a:endParaRPr lang="pl-PL"/>
          </a:p>
        </p:txBody>
      </p:sp>
    </p:spTree>
    <p:extLst>
      <p:ext uri="{BB962C8B-B14F-4D97-AF65-F5344CB8AC3E}">
        <p14:creationId xmlns:p14="http://schemas.microsoft.com/office/powerpoint/2010/main" val="64670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27</a:t>
            </a:fld>
            <a:endParaRPr lang="pl-PL"/>
          </a:p>
        </p:txBody>
      </p:sp>
    </p:spTree>
    <p:extLst>
      <p:ext uri="{BB962C8B-B14F-4D97-AF65-F5344CB8AC3E}">
        <p14:creationId xmlns:p14="http://schemas.microsoft.com/office/powerpoint/2010/main" val="2172056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28</a:t>
            </a:fld>
            <a:endParaRPr lang="pl-PL"/>
          </a:p>
        </p:txBody>
      </p:sp>
    </p:spTree>
    <p:extLst>
      <p:ext uri="{BB962C8B-B14F-4D97-AF65-F5344CB8AC3E}">
        <p14:creationId xmlns:p14="http://schemas.microsoft.com/office/powerpoint/2010/main" val="3917020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29</a:t>
            </a:fld>
            <a:endParaRPr lang="pl-PL"/>
          </a:p>
        </p:txBody>
      </p:sp>
    </p:spTree>
    <p:extLst>
      <p:ext uri="{BB962C8B-B14F-4D97-AF65-F5344CB8AC3E}">
        <p14:creationId xmlns:p14="http://schemas.microsoft.com/office/powerpoint/2010/main" val="9295294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30</a:t>
            </a:fld>
            <a:endParaRPr lang="pl-PL"/>
          </a:p>
        </p:txBody>
      </p:sp>
    </p:spTree>
    <p:extLst>
      <p:ext uri="{BB962C8B-B14F-4D97-AF65-F5344CB8AC3E}">
        <p14:creationId xmlns:p14="http://schemas.microsoft.com/office/powerpoint/2010/main" val="36422798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31</a:t>
            </a:fld>
            <a:endParaRPr lang="pl-PL"/>
          </a:p>
        </p:txBody>
      </p:sp>
    </p:spTree>
    <p:extLst>
      <p:ext uri="{BB962C8B-B14F-4D97-AF65-F5344CB8AC3E}">
        <p14:creationId xmlns:p14="http://schemas.microsoft.com/office/powerpoint/2010/main" val="2918192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32</a:t>
            </a:fld>
            <a:endParaRPr lang="pl-PL"/>
          </a:p>
        </p:txBody>
      </p:sp>
    </p:spTree>
    <p:extLst>
      <p:ext uri="{BB962C8B-B14F-4D97-AF65-F5344CB8AC3E}">
        <p14:creationId xmlns:p14="http://schemas.microsoft.com/office/powerpoint/2010/main" val="42226486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33</a:t>
            </a:fld>
            <a:endParaRPr lang="pl-PL"/>
          </a:p>
        </p:txBody>
      </p:sp>
    </p:spTree>
    <p:extLst>
      <p:ext uri="{BB962C8B-B14F-4D97-AF65-F5344CB8AC3E}">
        <p14:creationId xmlns:p14="http://schemas.microsoft.com/office/powerpoint/2010/main" val="19715006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34</a:t>
            </a:fld>
            <a:endParaRPr lang="pl-PL"/>
          </a:p>
        </p:txBody>
      </p:sp>
    </p:spTree>
    <p:extLst>
      <p:ext uri="{BB962C8B-B14F-4D97-AF65-F5344CB8AC3E}">
        <p14:creationId xmlns:p14="http://schemas.microsoft.com/office/powerpoint/2010/main" val="786088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35</a:t>
            </a:fld>
            <a:endParaRPr lang="pl-PL"/>
          </a:p>
        </p:txBody>
      </p:sp>
    </p:spTree>
    <p:extLst>
      <p:ext uri="{BB962C8B-B14F-4D97-AF65-F5344CB8AC3E}">
        <p14:creationId xmlns:p14="http://schemas.microsoft.com/office/powerpoint/2010/main" val="37861177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39</a:t>
            </a:fld>
            <a:endParaRPr lang="pl-PL"/>
          </a:p>
        </p:txBody>
      </p:sp>
    </p:spTree>
    <p:extLst>
      <p:ext uri="{BB962C8B-B14F-4D97-AF65-F5344CB8AC3E}">
        <p14:creationId xmlns:p14="http://schemas.microsoft.com/office/powerpoint/2010/main" val="207926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40</a:t>
            </a:fld>
            <a:endParaRPr lang="pl-PL"/>
          </a:p>
        </p:txBody>
      </p:sp>
    </p:spTree>
    <p:extLst>
      <p:ext uri="{BB962C8B-B14F-4D97-AF65-F5344CB8AC3E}">
        <p14:creationId xmlns:p14="http://schemas.microsoft.com/office/powerpoint/2010/main" val="17223304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42</a:t>
            </a:fld>
            <a:endParaRPr lang="pl-PL"/>
          </a:p>
        </p:txBody>
      </p:sp>
    </p:spTree>
    <p:extLst>
      <p:ext uri="{BB962C8B-B14F-4D97-AF65-F5344CB8AC3E}">
        <p14:creationId xmlns:p14="http://schemas.microsoft.com/office/powerpoint/2010/main" val="15554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52</a:t>
            </a:fld>
            <a:endParaRPr lang="pl-PL"/>
          </a:p>
        </p:txBody>
      </p:sp>
    </p:spTree>
    <p:extLst>
      <p:ext uri="{BB962C8B-B14F-4D97-AF65-F5344CB8AC3E}">
        <p14:creationId xmlns:p14="http://schemas.microsoft.com/office/powerpoint/2010/main" val="1434825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55</a:t>
            </a:fld>
            <a:endParaRPr lang="pl-PL"/>
          </a:p>
        </p:txBody>
      </p:sp>
    </p:spTree>
    <p:extLst>
      <p:ext uri="{BB962C8B-B14F-4D97-AF65-F5344CB8AC3E}">
        <p14:creationId xmlns:p14="http://schemas.microsoft.com/office/powerpoint/2010/main" val="19146116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56</a:t>
            </a:fld>
            <a:endParaRPr lang="pl-PL"/>
          </a:p>
        </p:txBody>
      </p:sp>
    </p:spTree>
    <p:extLst>
      <p:ext uri="{BB962C8B-B14F-4D97-AF65-F5344CB8AC3E}">
        <p14:creationId xmlns:p14="http://schemas.microsoft.com/office/powerpoint/2010/main" val="23278158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57</a:t>
            </a:fld>
            <a:endParaRPr lang="pl-PL"/>
          </a:p>
        </p:txBody>
      </p:sp>
    </p:spTree>
    <p:extLst>
      <p:ext uri="{BB962C8B-B14F-4D97-AF65-F5344CB8AC3E}">
        <p14:creationId xmlns:p14="http://schemas.microsoft.com/office/powerpoint/2010/main" val="30641783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58</a:t>
            </a:fld>
            <a:endParaRPr lang="pl-PL"/>
          </a:p>
        </p:txBody>
      </p:sp>
    </p:spTree>
    <p:extLst>
      <p:ext uri="{BB962C8B-B14F-4D97-AF65-F5344CB8AC3E}">
        <p14:creationId xmlns:p14="http://schemas.microsoft.com/office/powerpoint/2010/main" val="961864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59</a:t>
            </a:fld>
            <a:endParaRPr lang="pl-PL"/>
          </a:p>
        </p:txBody>
      </p:sp>
    </p:spTree>
    <p:extLst>
      <p:ext uri="{BB962C8B-B14F-4D97-AF65-F5344CB8AC3E}">
        <p14:creationId xmlns:p14="http://schemas.microsoft.com/office/powerpoint/2010/main" val="13406335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60</a:t>
            </a:fld>
            <a:endParaRPr lang="pl-PL"/>
          </a:p>
        </p:txBody>
      </p:sp>
    </p:spTree>
    <p:extLst>
      <p:ext uri="{BB962C8B-B14F-4D97-AF65-F5344CB8AC3E}">
        <p14:creationId xmlns:p14="http://schemas.microsoft.com/office/powerpoint/2010/main" val="34387139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62</a:t>
            </a:fld>
            <a:endParaRPr lang="pl-PL"/>
          </a:p>
        </p:txBody>
      </p:sp>
    </p:spTree>
    <p:extLst>
      <p:ext uri="{BB962C8B-B14F-4D97-AF65-F5344CB8AC3E}">
        <p14:creationId xmlns:p14="http://schemas.microsoft.com/office/powerpoint/2010/main" val="40647508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66</a:t>
            </a:fld>
            <a:endParaRPr lang="pl-PL"/>
          </a:p>
        </p:txBody>
      </p:sp>
    </p:spTree>
    <p:extLst>
      <p:ext uri="{BB962C8B-B14F-4D97-AF65-F5344CB8AC3E}">
        <p14:creationId xmlns:p14="http://schemas.microsoft.com/office/powerpoint/2010/main" val="40500093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67</a:t>
            </a:fld>
            <a:endParaRPr lang="pl-PL"/>
          </a:p>
        </p:txBody>
      </p:sp>
    </p:spTree>
    <p:extLst>
      <p:ext uri="{BB962C8B-B14F-4D97-AF65-F5344CB8AC3E}">
        <p14:creationId xmlns:p14="http://schemas.microsoft.com/office/powerpoint/2010/main" val="24251800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80</a:t>
            </a:fld>
            <a:endParaRPr lang="pl-PL"/>
          </a:p>
        </p:txBody>
      </p:sp>
    </p:spTree>
    <p:extLst>
      <p:ext uri="{BB962C8B-B14F-4D97-AF65-F5344CB8AC3E}">
        <p14:creationId xmlns:p14="http://schemas.microsoft.com/office/powerpoint/2010/main" val="39180467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81</a:t>
            </a:fld>
            <a:endParaRPr lang="pl-PL"/>
          </a:p>
        </p:txBody>
      </p:sp>
    </p:spTree>
    <p:extLst>
      <p:ext uri="{BB962C8B-B14F-4D97-AF65-F5344CB8AC3E}">
        <p14:creationId xmlns:p14="http://schemas.microsoft.com/office/powerpoint/2010/main" val="2761864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lvl1pPr>
              <a:defRPr b="1" i="0">
                <a:latin typeface="Calibri" panose="020F0502020204030204" pitchFamily="34" charset="0"/>
                <a:cs typeface="Calibri" panose="020F0502020204030204" pitchFamily="34" charset="0"/>
              </a:defRPr>
            </a:lvl1pPr>
          </a:lstStyle>
          <a:p>
            <a:r>
              <a:rPr lang="pl-PL" dirty="0"/>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01.09.2026</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159539"/>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01.09.2026</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755376C6-B170-4BAB-817A-47CF8AABBD9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51875" y="6081684"/>
            <a:ext cx="11888250" cy="792000"/>
          </a:xfrm>
          <a:prstGeom prst="rect">
            <a:avLst/>
          </a:prstGeom>
          <a:noFill/>
          <a:ln>
            <a:noFill/>
          </a:ln>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3.xml"/><Relationship Id="rId5" Type="http://schemas.openxmlformats.org/officeDocument/2006/relationships/hyperlink" Target="https://creativecommons.org/licenses/by/4.0/deed.pl"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noProof="0" dirty="0"/>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FFFFFF"/>
                  </a:solidFill>
                  <a:effectLst/>
                  <a:uLnTx/>
                  <a:uFillTx/>
                  <a:latin typeface="Calibri"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noProof="0" dirty="0">
                    <a:solidFill>
                      <a:srgbClr val="002073"/>
                    </a:solidFill>
                  </a:rPr>
                  <a:t>dla Rozwoju Społecznego</a:t>
                </a:r>
                <a:endParaRPr kumimoji="0" lang="pl-PL" sz="2800" b="1" i="0" u="none" strike="noStrike" kern="1200" cap="none" spc="0" normalizeH="0" baseline="0" noProof="0" dirty="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val="1"/>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dirty="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611932"/>
            <a:ext cx="9144000" cy="1389184"/>
          </a:xfrm>
        </p:spPr>
        <p:txBody>
          <a:bodyPr>
            <a:noAutofit/>
          </a:bodyPr>
          <a:lstStyle/>
          <a:p>
            <a:pPr>
              <a:lnSpc>
                <a:spcPct val="150000"/>
              </a:lnSpc>
            </a:pPr>
            <a:r>
              <a:rPr lang="pl-PL" sz="2400" b="1" noProof="0" dirty="0">
                <a:latin typeface="+mn-lt"/>
              </a:rPr>
              <a:t>Realizacja projektów z zakresu branż kluczowych z wykorzystaniem programów finansowanych ze środków publicznych</a:t>
            </a:r>
            <a:br>
              <a:rPr lang="pl-PL" sz="2400" b="1" noProof="0" dirty="0">
                <a:latin typeface="+mn-lt"/>
              </a:rPr>
            </a:br>
            <a:r>
              <a:rPr lang="pl-PL" sz="2400" b="1" noProof="0" dirty="0">
                <a:latin typeface="+mn-lt"/>
              </a:rPr>
              <a:t>Dzień 1</a:t>
            </a:r>
            <a:endParaRPr lang="pl-PL" sz="2400" b="1" noProof="0" dirty="0">
              <a:latin typeface="+mn-lt"/>
              <a:ea typeface="Verdana" panose="020B0604030504040204" pitchFamily="34" charset="0"/>
              <a:cs typeface="Tahoma" panose="020B0604030504040204" pitchFamily="34" charset="0"/>
            </a:endParaRPr>
          </a:p>
        </p:txBody>
      </p:sp>
      <p:sp>
        <p:nvSpPr>
          <p:cNvPr id="4" name="Podtytuł 3"/>
          <p:cNvSpPr>
            <a:spLocks noGrp="1"/>
          </p:cNvSpPr>
          <p:nvPr>
            <p:ph type="subTitle" idx="1"/>
          </p:nvPr>
        </p:nvSpPr>
        <p:spPr>
          <a:xfrm>
            <a:off x="1524000" y="4109291"/>
            <a:ext cx="9144000" cy="1791305"/>
          </a:xfrm>
        </p:spPr>
        <p:txBody>
          <a:bodyPr>
            <a:normAutofit fontScale="25000" lnSpcReduction="20000"/>
          </a:bodyPr>
          <a:lstStyle/>
          <a:p>
            <a:pPr>
              <a:lnSpc>
                <a:spcPct val="120000"/>
              </a:lnSpc>
            </a:pPr>
            <a:r>
              <a:rPr lang="pl-PL" sz="7200" noProof="0" dirty="0">
                <a:ea typeface="Verdana" panose="020B0604030504040204" pitchFamily="34" charset="0"/>
              </a:rPr>
              <a:t>Projekt „Zrównoważony Kampus SGGW – kształcenie na rzecz branż kluczowych” współfinansowany z Europejskiego Funduszu Społecznego Plus  w ramach Programu Fundusze Europejskie dla Rozwoju Społecznego 2021-2027</a:t>
            </a:r>
          </a:p>
          <a:p>
            <a:pPr>
              <a:lnSpc>
                <a:spcPct val="120000"/>
              </a:lnSpc>
            </a:pPr>
            <a:r>
              <a:rPr lang="pl-PL" sz="7200" noProof="0" dirty="0">
                <a:ea typeface="Verdana" panose="020B0604030504040204" pitchFamily="34" charset="0"/>
              </a:rPr>
              <a:t>Priorytet 1 Umiejętności Działanie 01.05 Umiejętności w szkolnictwie wyższym</a:t>
            </a:r>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C47CA7-9FD8-B49B-20FF-3211837762A5}"/>
              </a:ext>
            </a:extLst>
          </p:cNvPr>
          <p:cNvSpPr>
            <a:spLocks noGrp="1"/>
          </p:cNvSpPr>
          <p:nvPr>
            <p:ph type="title"/>
          </p:nvPr>
        </p:nvSpPr>
        <p:spPr/>
        <p:txBody>
          <a:bodyPr>
            <a:normAutofit/>
          </a:bodyPr>
          <a:lstStyle/>
          <a:p>
            <a:r>
              <a:rPr lang="pl-PL" b="1" noProof="0" dirty="0">
                <a:latin typeface="Calibri" panose="020F0502020204030204" pitchFamily="34" charset="0"/>
                <a:ea typeface="Calibri" panose="020F0502020204030204" pitchFamily="34" charset="0"/>
                <a:cs typeface="Calibri" panose="020F0502020204030204" pitchFamily="34" charset="0"/>
              </a:rPr>
              <a:t>Dla kogo i jak jest zbudowane to szkolenie</a:t>
            </a:r>
            <a:endParaRPr lang="pl-PL" noProof="0" dirty="0"/>
          </a:p>
        </p:txBody>
      </p:sp>
      <p:sp>
        <p:nvSpPr>
          <p:cNvPr id="3" name="Symbol zastępczy zawartości 2">
            <a:extLst>
              <a:ext uri="{FF2B5EF4-FFF2-40B4-BE49-F238E27FC236}">
                <a16:creationId xmlns:a16="http://schemas.microsoft.com/office/drawing/2014/main" id="{6E50A939-56F9-B4B4-FCC9-B4E05CA51D5D}"/>
              </a:ext>
            </a:extLst>
          </p:cNvPr>
          <p:cNvSpPr>
            <a:spLocks noGrp="1"/>
          </p:cNvSpPr>
          <p:nvPr>
            <p:ph idx="1"/>
          </p:nvPr>
        </p:nvSpPr>
        <p:spPr/>
        <p:txBody>
          <a:bodyPr>
            <a:normAutofit/>
          </a:bodyPr>
          <a:lstStyle/>
          <a:p>
            <a:r>
              <a:rPr lang="pl-PL" sz="1800" b="1" noProof="0" dirty="0">
                <a:latin typeface="Calibri" pitchFamily="34" charset="0"/>
                <a:ea typeface="Calibri" pitchFamily="34" charset="-122"/>
                <a:cs typeface="Calibri" pitchFamily="34" charset="-120"/>
              </a:rPr>
              <a:t>Uczestnicy i format: </a:t>
            </a:r>
            <a:r>
              <a:rPr lang="pl-PL" sz="1800" b="1" noProof="0" dirty="0">
                <a:solidFill>
                  <a:srgbClr val="333333"/>
                </a:solidFill>
                <a:latin typeface="Calibri" pitchFamily="34" charset="0"/>
                <a:ea typeface="Calibri" pitchFamily="34" charset="-122"/>
                <a:cs typeface="Calibri" pitchFamily="34" charset="-120"/>
              </a:rPr>
              <a:t>Szkolenie adresowane do nauczycieli akademickich i pracowników dydaktycznych SGGW. Jedna grupa, 13 uczestników. Czas trwania: 2 dni po 6 godzin dydaktycznych.</a:t>
            </a:r>
          </a:p>
          <a:p>
            <a:pPr marL="0" indent="0">
              <a:buNone/>
            </a:pPr>
            <a:endParaRPr lang="pl-PL" sz="1800" b="1" noProof="0" dirty="0"/>
          </a:p>
          <a:p>
            <a:r>
              <a:rPr lang="pl-PL" sz="1800" b="1" noProof="0" dirty="0">
                <a:ea typeface="Calibri"/>
                <a:cs typeface="Calibri"/>
              </a:rPr>
              <a:t>Dzień 1: </a:t>
            </a:r>
            <a:r>
              <a:rPr lang="pl-PL" sz="1800" b="1" noProof="0" dirty="0">
                <a:solidFill>
                  <a:srgbClr val="333333"/>
                </a:solidFill>
                <a:latin typeface="Calibri" pitchFamily="34" charset="0"/>
                <a:ea typeface="Calibri" pitchFamily="34" charset="-122"/>
                <a:cs typeface="Calibri" pitchFamily="34" charset="-120"/>
              </a:rPr>
              <a:t>Branże kluczowe i trendy ich transformacji.</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Programy finansowane ze </a:t>
            </a:r>
            <a:r>
              <a:rPr lang="pl-PL" sz="1800" b="1" noProof="0" dirty="0" err="1">
                <a:solidFill>
                  <a:srgbClr val="333333"/>
                </a:solidFill>
                <a:latin typeface="Calibri" pitchFamily="34" charset="0"/>
                <a:ea typeface="Calibri" pitchFamily="34" charset="-122"/>
                <a:cs typeface="Calibri" pitchFamily="34" charset="-120"/>
              </a:rPr>
              <a:t>srodków</a:t>
            </a:r>
            <a:r>
              <a:rPr lang="pl-PL" sz="1800" b="1" noProof="0" dirty="0">
                <a:solidFill>
                  <a:srgbClr val="333333"/>
                </a:solidFill>
                <a:latin typeface="Calibri" pitchFamily="34" charset="0"/>
                <a:ea typeface="Calibri" pitchFamily="34" charset="-122"/>
                <a:cs typeface="Calibri" pitchFamily="34" charset="-120"/>
              </a:rPr>
              <a:t> publicznych (Współpraca, Ścieżka SMART, </a:t>
            </a:r>
            <a:r>
              <a:rPr lang="pl-PL" sz="1800" b="1" noProof="0" dirty="0" err="1">
                <a:solidFill>
                  <a:srgbClr val="333333"/>
                </a:solidFill>
                <a:latin typeface="Calibri" pitchFamily="34" charset="0"/>
                <a:ea typeface="Calibri" pitchFamily="34" charset="-122"/>
                <a:cs typeface="Calibri" pitchFamily="34" charset="-120"/>
              </a:rPr>
              <a:t>Agrostrateg</a:t>
            </a:r>
            <a:r>
              <a:rPr lang="pl-PL" sz="1800" b="1" noProof="0" dirty="0">
                <a:solidFill>
                  <a:srgbClr val="333333"/>
                </a:solidFill>
                <a:latin typeface="Calibri" pitchFamily="34" charset="0"/>
                <a:ea typeface="Calibri" pitchFamily="34" charset="-122"/>
                <a:cs typeface="Calibri" pitchFamily="34" charset="-120"/>
              </a:rPr>
              <a:t>).</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Współpraca uczelni z otoczeniem społeczno-gospodarczym.</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Narzędzia AI w przygotowaniu projektów.</a:t>
            </a:r>
          </a:p>
          <a:p>
            <a:pPr marL="0" indent="0">
              <a:buNone/>
            </a:pPr>
            <a:endParaRPr lang="pl-PL" sz="1800" b="1" noProof="0" dirty="0">
              <a:ea typeface="Calibri" pitchFamily="34" charset="-122"/>
              <a:cs typeface="Calibri"/>
            </a:endParaRPr>
          </a:p>
          <a:p>
            <a:r>
              <a:rPr lang="pl-PL" sz="1800" b="1" noProof="0" dirty="0">
                <a:cs typeface="Calibri"/>
              </a:rPr>
              <a:t>Dzień 2: </a:t>
            </a:r>
            <a:r>
              <a:rPr lang="pl-PL" sz="1800" b="1" noProof="0" dirty="0">
                <a:solidFill>
                  <a:srgbClr val="333333"/>
                </a:solidFill>
                <a:latin typeface="Calibri" pitchFamily="34" charset="0"/>
                <a:ea typeface="Calibri" pitchFamily="34" charset="-122"/>
                <a:cs typeface="Calibri" pitchFamily="34" charset="-120"/>
              </a:rPr>
              <a:t>Opłacalność i konkurencyjność rozwiązaniami projektowych.</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Budowanie partnerstw i mapowanie interesariuszy.</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Warsztat koncepcji projektu.</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Budżet, harmonogram, analiza ryzyka.</a:t>
            </a:r>
            <a:r>
              <a:rPr lang="pl-PL" sz="1800" b="1" noProof="0" dirty="0"/>
              <a:t> </a:t>
            </a:r>
            <a:r>
              <a:rPr lang="pl-PL" sz="1800" b="1" noProof="0" dirty="0">
                <a:solidFill>
                  <a:srgbClr val="333333"/>
                </a:solidFill>
                <a:latin typeface="Calibri" pitchFamily="34" charset="0"/>
                <a:ea typeface="Calibri" pitchFamily="34" charset="-122"/>
                <a:cs typeface="Calibri" pitchFamily="34" charset="-120"/>
              </a:rPr>
              <a:t>Wskaźniki, rezultaty i </a:t>
            </a:r>
            <a:r>
              <a:rPr lang="pl-PL" sz="1800" b="1" noProof="0" dirty="0" err="1">
                <a:solidFill>
                  <a:srgbClr val="333333"/>
                </a:solidFill>
                <a:latin typeface="Calibri" pitchFamily="34" charset="0"/>
                <a:ea typeface="Calibri" pitchFamily="34" charset="-122"/>
                <a:cs typeface="Calibri" pitchFamily="34" charset="-120"/>
              </a:rPr>
              <a:t>trwalość</a:t>
            </a:r>
            <a:r>
              <a:rPr lang="pl-PL" sz="1800" b="1" noProof="0" dirty="0">
                <a:solidFill>
                  <a:srgbClr val="333333"/>
                </a:solidFill>
                <a:latin typeface="Calibri" pitchFamily="34" charset="0"/>
                <a:ea typeface="Calibri" pitchFamily="34" charset="-122"/>
                <a:cs typeface="Calibri" pitchFamily="34" charset="-120"/>
              </a:rPr>
              <a:t> projektu.</a:t>
            </a:r>
            <a:endParaRPr lang="pl-PL" sz="1800" b="1" noProof="0" dirty="0"/>
          </a:p>
          <a:p>
            <a:endParaRPr lang="pl-PL" sz="1800" b="1" noProof="0" dirty="0"/>
          </a:p>
        </p:txBody>
      </p:sp>
    </p:spTree>
    <p:extLst>
      <p:ext uri="{BB962C8B-B14F-4D97-AF65-F5344CB8AC3E}">
        <p14:creationId xmlns:p14="http://schemas.microsoft.com/office/powerpoint/2010/main" val="319775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D3B488-9FD2-939F-32EA-4097515253E5}"/>
              </a:ext>
            </a:extLst>
          </p:cNvPr>
          <p:cNvSpPr>
            <a:spLocks noGrp="1"/>
          </p:cNvSpPr>
          <p:nvPr>
            <p:ph type="title"/>
          </p:nvPr>
        </p:nvSpPr>
        <p:spPr/>
        <p:txBody>
          <a:bodyPr>
            <a:normAutofit/>
          </a:bodyPr>
          <a:lstStyle/>
          <a:p>
            <a:r>
              <a:rPr lang="pl-PL" b="1" noProof="0" dirty="0">
                <a:latin typeface="Calibri"/>
                <a:ea typeface="Calibri"/>
                <a:cs typeface="Calibri"/>
              </a:rPr>
              <a:t>Program dnia 1</a:t>
            </a:r>
            <a:endParaRPr lang="pl-PL" noProof="0" dirty="0"/>
          </a:p>
        </p:txBody>
      </p:sp>
      <p:sp>
        <p:nvSpPr>
          <p:cNvPr id="3" name="Symbol zastępczy zawartości 2">
            <a:extLst>
              <a:ext uri="{FF2B5EF4-FFF2-40B4-BE49-F238E27FC236}">
                <a16:creationId xmlns:a16="http://schemas.microsoft.com/office/drawing/2014/main" id="{CF5B280E-F7CD-C8D0-9212-4767993E21EB}"/>
              </a:ext>
            </a:extLst>
          </p:cNvPr>
          <p:cNvSpPr>
            <a:spLocks noGrp="1"/>
          </p:cNvSpPr>
          <p:nvPr>
            <p:ph idx="1"/>
          </p:nvPr>
        </p:nvSpPr>
        <p:spPr/>
        <p:txBody>
          <a:bodyPr>
            <a:normAutofit fontScale="85000" lnSpcReduction="20000"/>
          </a:bodyPr>
          <a:lstStyle/>
          <a:p>
            <a:r>
              <a:rPr lang="pl-PL" b="1" dirty="0"/>
              <a:t>09:00–09:20:</a:t>
            </a:r>
            <a:r>
              <a:rPr lang="pl-PL" dirty="0"/>
              <a:t> </a:t>
            </a:r>
            <a:r>
              <a:rPr lang="pl-PL" dirty="0" err="1"/>
              <a:t>Pre</a:t>
            </a:r>
            <a:r>
              <a:rPr lang="pl-PL" dirty="0"/>
              <a:t>-test kompetencyjny</a:t>
            </a:r>
          </a:p>
          <a:p>
            <a:r>
              <a:rPr lang="pl-PL" b="1" dirty="0"/>
              <a:t>09:20–09:45:</a:t>
            </a:r>
            <a:r>
              <a:rPr lang="pl-PL" dirty="0"/>
              <a:t> Branże kluczowe i kierunki ich rozwoju</a:t>
            </a:r>
          </a:p>
          <a:p>
            <a:r>
              <a:rPr lang="pl-PL" b="1" dirty="0"/>
              <a:t>09:45–10:30:</a:t>
            </a:r>
            <a:r>
              <a:rPr lang="pl-PL" dirty="0"/>
              <a:t> Programy finansowane ze środków publicznych</a:t>
            </a:r>
          </a:p>
          <a:p>
            <a:r>
              <a:rPr lang="pl-PL" b="1" dirty="0"/>
              <a:t>10:30–10:45:</a:t>
            </a:r>
            <a:r>
              <a:rPr lang="pl-PL" dirty="0"/>
              <a:t> Przerwa</a:t>
            </a:r>
          </a:p>
          <a:p>
            <a:r>
              <a:rPr lang="pl-PL" b="1" dirty="0"/>
              <a:t>10:45–11:30:</a:t>
            </a:r>
            <a:r>
              <a:rPr lang="pl-PL" dirty="0"/>
              <a:t> Współpraca uczelni z otoczeniem społeczno-gospodarczym</a:t>
            </a:r>
          </a:p>
          <a:p>
            <a:r>
              <a:rPr lang="pl-PL" b="1" dirty="0"/>
              <a:t>11:30–12:15:</a:t>
            </a:r>
            <a:r>
              <a:rPr lang="pl-PL" dirty="0"/>
              <a:t> Identyfikacja potrzeb partnerów</a:t>
            </a:r>
          </a:p>
          <a:p>
            <a:r>
              <a:rPr lang="pl-PL" b="1" dirty="0"/>
              <a:t>12:15–12:30:</a:t>
            </a:r>
            <a:r>
              <a:rPr lang="pl-PL" dirty="0"/>
              <a:t> Przerwa</a:t>
            </a:r>
          </a:p>
          <a:p>
            <a:r>
              <a:rPr lang="pl-PL" b="1" dirty="0"/>
              <a:t>12:30–13:15:</a:t>
            </a:r>
            <a:r>
              <a:rPr lang="pl-PL" dirty="0"/>
              <a:t> Projektowanie wartości projektu dla partnera</a:t>
            </a:r>
          </a:p>
          <a:p>
            <a:r>
              <a:rPr lang="pl-PL" b="1" dirty="0"/>
              <a:t>13:15–14:00:</a:t>
            </a:r>
            <a:r>
              <a:rPr lang="pl-PL" dirty="0"/>
              <a:t> Narzędzia AI i cyfrowe w analizie trendów i przygotowaniu projektów</a:t>
            </a:r>
          </a:p>
        </p:txBody>
      </p:sp>
    </p:spTree>
    <p:extLst>
      <p:ext uri="{BB962C8B-B14F-4D97-AF65-F5344CB8AC3E}">
        <p14:creationId xmlns:p14="http://schemas.microsoft.com/office/powerpoint/2010/main" val="1240023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F170630-94EB-0867-BC35-5607E1E0B8A6}"/>
              </a:ext>
            </a:extLst>
          </p:cNvPr>
          <p:cNvSpPr>
            <a:spLocks noGrp="1"/>
          </p:cNvSpPr>
          <p:nvPr>
            <p:ph type="title"/>
          </p:nvPr>
        </p:nvSpPr>
        <p:spPr/>
        <p:txBody>
          <a:bodyPr>
            <a:normAutofit/>
          </a:bodyPr>
          <a:lstStyle/>
          <a:p>
            <a:r>
              <a:rPr lang="pl-PL" b="1" noProof="0" dirty="0"/>
              <a:t>Cele szkolenia</a:t>
            </a:r>
            <a:endParaRPr lang="pl-PL" noProof="0" dirty="0"/>
          </a:p>
        </p:txBody>
      </p:sp>
      <p:sp>
        <p:nvSpPr>
          <p:cNvPr id="3" name="Symbol zastępczy zawartości 2">
            <a:extLst>
              <a:ext uri="{FF2B5EF4-FFF2-40B4-BE49-F238E27FC236}">
                <a16:creationId xmlns:a16="http://schemas.microsoft.com/office/drawing/2014/main" id="{B23EFCD3-78F5-5FE9-AB3A-647E6A83D187}"/>
              </a:ext>
            </a:extLst>
          </p:cNvPr>
          <p:cNvSpPr>
            <a:spLocks noGrp="1"/>
          </p:cNvSpPr>
          <p:nvPr>
            <p:ph idx="1"/>
          </p:nvPr>
        </p:nvSpPr>
        <p:spPr/>
        <p:txBody>
          <a:bodyPr>
            <a:normAutofit fontScale="55000" lnSpcReduction="20000"/>
          </a:bodyPr>
          <a:lstStyle/>
          <a:p>
            <a:pPr marL="514350" indent="-514350">
              <a:buFont typeface="+mj-lt"/>
              <a:buAutoNum type="arabicPeriod"/>
            </a:pPr>
            <a:r>
              <a:rPr lang="pl-PL" b="1" noProof="0" dirty="0"/>
              <a:t>WIEDZA</a:t>
            </a:r>
          </a:p>
          <a:p>
            <a:pPr marL="971550" lvl="1" indent="-514350">
              <a:buFont typeface="+mj-lt"/>
              <a:buAutoNum type="alphaUcPeriod"/>
            </a:pPr>
            <a:r>
              <a:rPr lang="pl-PL" noProof="0" dirty="0"/>
              <a:t>Zrozumienie znaczenie branż kluczowych w polityce rozwoju regionalnego i krajowego.</a:t>
            </a:r>
          </a:p>
          <a:p>
            <a:pPr marL="971550" lvl="1" indent="-514350">
              <a:buFont typeface="+mj-lt"/>
              <a:buAutoNum type="alphaUcPeriod"/>
            </a:pPr>
            <a:r>
              <a:rPr lang="pl-PL" noProof="0" dirty="0"/>
              <a:t>Zapoznanie  aktualnych trendów transformacji wpływających na kryteria oceny projektów publicznych: cyfryzacja, zielona gospodarka, AI, GOZ, bezpieczeństwo żywnościowe , efektywność energetyczna i automatyzacja.</a:t>
            </a:r>
          </a:p>
          <a:p>
            <a:pPr marL="971550" lvl="1" indent="-514350">
              <a:buFont typeface="+mj-lt"/>
              <a:buAutoNum type="alphaUcPeriod"/>
            </a:pPr>
            <a:r>
              <a:rPr lang="pl-PL" noProof="0" dirty="0"/>
              <a:t>Poznanie jak  działają główne programy finansowania: Współpraca, Ścieżka SMART i </a:t>
            </a:r>
            <a:r>
              <a:rPr lang="pl-PL" noProof="0" dirty="0" err="1"/>
              <a:t>Agrostrateg</a:t>
            </a:r>
            <a:r>
              <a:rPr lang="pl-PL" noProof="0" dirty="0"/>
              <a:t> - czym się różnią, kto może wnioskować i na co komisja zwraca uwagę.</a:t>
            </a:r>
          </a:p>
          <a:p>
            <a:pPr marL="971550" lvl="1" indent="-514350">
              <a:buFont typeface="+mj-lt"/>
              <a:buAutoNum type="alphaUcPeriod"/>
            </a:pPr>
            <a:endParaRPr lang="pl-PL" noProof="0" dirty="0"/>
          </a:p>
          <a:p>
            <a:pPr marL="514350" indent="-514350">
              <a:buFont typeface="+mj-lt"/>
              <a:buAutoNum type="arabicPeriod"/>
            </a:pPr>
            <a:r>
              <a:rPr lang="pl-PL" b="1" noProof="0" dirty="0"/>
              <a:t>UMIEJETNOSCI</a:t>
            </a:r>
          </a:p>
          <a:p>
            <a:pPr marL="971550" lvl="1" indent="-514350">
              <a:buFont typeface="+mj-lt"/>
              <a:buAutoNum type="alphaUcPeriod"/>
            </a:pPr>
            <a:r>
              <a:rPr lang="pl-PL" noProof="0" dirty="0"/>
              <a:t>Umiejętność zidentyfikowania realnych potrzeb partnerów biznesowych i rolniczych.</a:t>
            </a:r>
          </a:p>
          <a:p>
            <a:pPr marL="971550" lvl="1" indent="-514350">
              <a:buFont typeface="+mj-lt"/>
              <a:buAutoNum type="alphaUcPeriod"/>
            </a:pPr>
            <a:r>
              <a:rPr lang="pl-PL" noProof="0" dirty="0"/>
              <a:t>Budowanie propozycji wartości projektu w mierzalnych kategoriach: wynik, zmiana, wskaźnik.</a:t>
            </a:r>
          </a:p>
          <a:p>
            <a:pPr marL="971550" lvl="1" indent="-514350">
              <a:buFont typeface="+mj-lt"/>
              <a:buAutoNum type="alphaUcPeriod"/>
            </a:pPr>
            <a:r>
              <a:rPr lang="pl-PL" noProof="0" dirty="0"/>
              <a:t>Ocena opłacalności, skalowalności i trwałości projektowanego rozwiązania.</a:t>
            </a:r>
          </a:p>
          <a:p>
            <a:pPr marL="971550" lvl="1" indent="-514350">
              <a:buFont typeface="+mj-lt"/>
              <a:buAutoNum type="alphaUcPeriod"/>
            </a:pPr>
            <a:r>
              <a:rPr lang="pl-PL" noProof="0" dirty="0"/>
              <a:t>Zrozumienie bariery współpracy uczelnia-biznes i umiejętność jej minimalizacji.</a:t>
            </a:r>
          </a:p>
          <a:p>
            <a:pPr marL="457200" lvl="1" indent="0">
              <a:buNone/>
            </a:pPr>
            <a:endParaRPr lang="pl-PL" noProof="0" dirty="0"/>
          </a:p>
          <a:p>
            <a:pPr marL="514350" indent="-514350">
              <a:buFont typeface="+mj-lt"/>
              <a:buAutoNum type="arabicPeriod"/>
            </a:pPr>
            <a:r>
              <a:rPr lang="pl-PL" b="1" noProof="0" dirty="0"/>
              <a:t>NARZEDZIA</a:t>
            </a:r>
            <a:endParaRPr lang="pl-PL" noProof="0" dirty="0"/>
          </a:p>
          <a:p>
            <a:pPr marL="971550" lvl="1" indent="-514350">
              <a:buFont typeface="+mj-lt"/>
              <a:buAutoNum type="alphaUcPeriod"/>
            </a:pPr>
            <a:r>
              <a:rPr lang="pl-PL" noProof="0" dirty="0"/>
              <a:t>Projektowanie celów, rezultatów i wskaźników projektu zgodnie z wymogami programów publicznych.</a:t>
            </a:r>
          </a:p>
          <a:p>
            <a:pPr marL="971550" lvl="1" indent="-514350">
              <a:buFont typeface="+mj-lt"/>
              <a:buAutoNum type="alphaUcPeriod"/>
            </a:pPr>
            <a:r>
              <a:rPr lang="pl-PL" noProof="0" dirty="0"/>
              <a:t>Planowanie budżetu i harmonogramu z uwzględnieniem zasad kwalifikowalności wydatków.</a:t>
            </a:r>
          </a:p>
          <a:p>
            <a:pPr marL="971550" lvl="1" indent="-514350">
              <a:buFont typeface="+mj-lt"/>
              <a:buAutoNum type="alphaUcPeriod"/>
            </a:pPr>
            <a:r>
              <a:rPr lang="pl-PL" noProof="0" dirty="0"/>
              <a:t>Korzystanie z narzędzi AI do analizy trendów, wyszukiwania partnerów i przygotowywania opisów projektowych, ze świadomością ich ograniczeń.</a:t>
            </a:r>
          </a:p>
          <a:p>
            <a:endParaRPr lang="pl-PL" noProof="0" dirty="0"/>
          </a:p>
        </p:txBody>
      </p:sp>
    </p:spTree>
    <p:extLst>
      <p:ext uri="{BB962C8B-B14F-4D97-AF65-F5344CB8AC3E}">
        <p14:creationId xmlns:p14="http://schemas.microsoft.com/office/powerpoint/2010/main" val="310357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8C9B0F-88D1-43AF-1A98-D8B1C3C19952}"/>
              </a:ext>
            </a:extLst>
          </p:cNvPr>
          <p:cNvSpPr>
            <a:spLocks noGrp="1"/>
          </p:cNvSpPr>
          <p:nvPr>
            <p:ph type="title"/>
          </p:nvPr>
        </p:nvSpPr>
        <p:spPr/>
        <p:txBody>
          <a:bodyPr>
            <a:normAutofit/>
          </a:bodyPr>
          <a:lstStyle/>
          <a:p>
            <a:r>
              <a:rPr lang="pl-PL" b="1" dirty="0" err="1"/>
              <a:t>Pre</a:t>
            </a:r>
            <a:r>
              <a:rPr lang="pl-PL" b="1" dirty="0"/>
              <a:t>-test - sprawdzenie punktu startowego</a:t>
            </a:r>
          </a:p>
        </p:txBody>
      </p:sp>
      <p:sp>
        <p:nvSpPr>
          <p:cNvPr id="3" name="Symbol zastępczy zawartości 2">
            <a:extLst>
              <a:ext uri="{FF2B5EF4-FFF2-40B4-BE49-F238E27FC236}">
                <a16:creationId xmlns:a16="http://schemas.microsoft.com/office/drawing/2014/main" id="{FA19332B-2BCF-D279-A5B4-A74278A34025}"/>
              </a:ext>
            </a:extLst>
          </p:cNvPr>
          <p:cNvSpPr>
            <a:spLocks noGrp="1"/>
          </p:cNvSpPr>
          <p:nvPr>
            <p:ph idx="1"/>
          </p:nvPr>
        </p:nvSpPr>
        <p:spPr/>
        <p:txBody>
          <a:bodyPr>
            <a:normAutofit fontScale="85000" lnSpcReduction="20000"/>
          </a:bodyPr>
          <a:lstStyle/>
          <a:p>
            <a:r>
              <a:rPr lang="pl-PL" b="1" dirty="0"/>
              <a:t>CELE PRE-TESTU:</a:t>
            </a:r>
            <a:r>
              <a:rPr lang="pl-PL" dirty="0"/>
              <a:t> Przed rozpoczęciem szkolenia prosimy o wypełnienie krótkiego testu diagnozującego. Test sprawdza poziom wiedzy uczestników w trzech obszarach:</a:t>
            </a:r>
          </a:p>
          <a:p>
            <a:pPr marL="1885950" lvl="3" indent="-514350">
              <a:buFont typeface="+mj-lt"/>
              <a:buAutoNum type="arabicPeriod"/>
            </a:pPr>
            <a:r>
              <a:rPr lang="pl-PL" dirty="0"/>
              <a:t>Znajomość programów finansowania projektów publicznych</a:t>
            </a:r>
          </a:p>
          <a:p>
            <a:pPr marL="1885950" lvl="3" indent="-514350">
              <a:buFont typeface="+mj-lt"/>
              <a:buAutoNum type="arabicPeriod"/>
            </a:pPr>
            <a:r>
              <a:rPr lang="pl-PL" dirty="0"/>
              <a:t>Rozumienie specyfiki branż kluczowych</a:t>
            </a:r>
          </a:p>
          <a:p>
            <a:pPr marL="1885950" lvl="3" indent="-514350">
              <a:buFont typeface="+mj-lt"/>
              <a:buAutoNum type="arabicPeriod"/>
            </a:pPr>
            <a:r>
              <a:rPr lang="pl-PL" dirty="0"/>
              <a:t>Doświadczenia we współpracy z otoczeniem społeczno-gospodarczym</a:t>
            </a:r>
          </a:p>
          <a:p>
            <a:pPr marL="1885950" lvl="3" indent="-514350">
              <a:buFont typeface="+mj-lt"/>
              <a:buAutoNum type="arabicPeriod"/>
            </a:pPr>
            <a:endParaRPr lang="pl-PL" dirty="0"/>
          </a:p>
          <a:p>
            <a:pPr marL="0" indent="0">
              <a:buNone/>
            </a:pPr>
            <a:r>
              <a:rPr lang="pl-PL" sz="2400" dirty="0"/>
              <a:t>Wyniki testu nie są oceniane. Służą wyłącznie dostosowaniu tempa i stopnia  omawianych zagadnień do rzeczywistego poziomu grupy.</a:t>
            </a:r>
          </a:p>
          <a:p>
            <a:pPr marL="0" indent="0">
              <a:buNone/>
            </a:pPr>
            <a:endParaRPr lang="pl-PL" dirty="0"/>
          </a:p>
          <a:p>
            <a:r>
              <a:rPr lang="pl-PL" b="1" dirty="0" err="1"/>
              <a:t>Pre</a:t>
            </a:r>
            <a:r>
              <a:rPr lang="pl-PL" b="1" dirty="0"/>
              <a:t>-test a post-test</a:t>
            </a:r>
            <a:r>
              <a:rPr lang="pl-PL" dirty="0"/>
              <a:t>: Na koniec dnia drugiego zostanie przeprowadzony post-test z identycznym zakresem tematycznym. Zestawienie  wyników testów pozwoli zmierzyć realny przyrost wiedzy uczestników w trakcie szkolenia.</a:t>
            </a:r>
          </a:p>
          <a:p>
            <a:endParaRPr lang="pl-PL" dirty="0"/>
          </a:p>
        </p:txBody>
      </p:sp>
    </p:spTree>
    <p:extLst>
      <p:ext uri="{BB962C8B-B14F-4D97-AF65-F5344CB8AC3E}">
        <p14:creationId xmlns:p14="http://schemas.microsoft.com/office/powerpoint/2010/main" val="2992445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EBECD4F-84EA-1164-E72A-26887C84BA36}"/>
              </a:ext>
            </a:extLst>
          </p:cNvPr>
          <p:cNvSpPr>
            <a:spLocks noGrp="1"/>
          </p:cNvSpPr>
          <p:nvPr>
            <p:ph type="title"/>
          </p:nvPr>
        </p:nvSpPr>
        <p:spPr>
          <a:xfrm>
            <a:off x="522316" y="2410055"/>
            <a:ext cx="10515600" cy="1325563"/>
          </a:xfrm>
        </p:spPr>
        <p:txBody>
          <a:bodyPr/>
          <a:lstStyle/>
          <a:p>
            <a:pPr algn="ctr"/>
            <a:r>
              <a:rPr lang="pl-PL" dirty="0" err="1"/>
              <a:t>Pre</a:t>
            </a:r>
            <a:r>
              <a:rPr lang="pl-PL" dirty="0"/>
              <a:t>-test</a:t>
            </a:r>
          </a:p>
        </p:txBody>
      </p:sp>
    </p:spTree>
    <p:extLst>
      <p:ext uri="{BB962C8B-B14F-4D97-AF65-F5344CB8AC3E}">
        <p14:creationId xmlns:p14="http://schemas.microsoft.com/office/powerpoint/2010/main" val="2278403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686586-646F-DD30-EBA4-5985CF7EF40D}"/>
              </a:ext>
            </a:extLst>
          </p:cNvPr>
          <p:cNvSpPr>
            <a:spLocks noGrp="1"/>
          </p:cNvSpPr>
          <p:nvPr>
            <p:ph type="title"/>
          </p:nvPr>
        </p:nvSpPr>
        <p:spPr/>
        <p:txBody>
          <a:bodyPr anchor="ctr">
            <a:normAutofit/>
          </a:bodyPr>
          <a:lstStyle/>
          <a:p>
            <a:pPr algn="ctr"/>
            <a:r>
              <a:rPr lang="pl-PL" dirty="0"/>
              <a:t>MODUŁ 1</a:t>
            </a:r>
          </a:p>
        </p:txBody>
      </p:sp>
      <p:sp>
        <p:nvSpPr>
          <p:cNvPr id="3" name="Symbol zastępczy zawartości 2">
            <a:extLst>
              <a:ext uri="{FF2B5EF4-FFF2-40B4-BE49-F238E27FC236}">
                <a16:creationId xmlns:a16="http://schemas.microsoft.com/office/drawing/2014/main" id="{D9B22B88-F73E-76BA-5C14-22363A46EEDF}"/>
              </a:ext>
            </a:extLst>
          </p:cNvPr>
          <p:cNvSpPr>
            <a:spLocks noGrp="1"/>
          </p:cNvSpPr>
          <p:nvPr>
            <p:ph type="body" idx="1"/>
          </p:nvPr>
        </p:nvSpPr>
        <p:spPr/>
        <p:txBody>
          <a:bodyPr/>
          <a:lstStyle/>
          <a:p>
            <a:pPr marL="0" indent="0" algn="ctr">
              <a:buNone/>
            </a:pPr>
            <a:r>
              <a:rPr lang="pl-PL" b="1" dirty="0">
                <a:solidFill>
                  <a:schemeClr val="tx1"/>
                </a:solidFill>
              </a:rPr>
              <a:t>Branże kluczowe</a:t>
            </a:r>
            <a:r>
              <a:rPr lang="pl-PL" dirty="0">
                <a:solidFill>
                  <a:schemeClr val="tx1"/>
                </a:solidFill>
              </a:rPr>
              <a:t> </a:t>
            </a:r>
            <a:r>
              <a:rPr lang="pl-PL" b="1" dirty="0">
                <a:solidFill>
                  <a:schemeClr val="tx1"/>
                </a:solidFill>
              </a:rPr>
              <a:t>i kierunki ich rozwoju</a:t>
            </a:r>
            <a:endParaRPr lang="pl-PL" dirty="0">
              <a:solidFill>
                <a:schemeClr val="tx1"/>
              </a:solidFill>
            </a:endParaRPr>
          </a:p>
          <a:p>
            <a:endParaRPr lang="pl-PL" dirty="0">
              <a:solidFill>
                <a:schemeClr val="tx1"/>
              </a:solidFill>
            </a:endParaRPr>
          </a:p>
        </p:txBody>
      </p:sp>
    </p:spTree>
    <p:extLst>
      <p:ext uri="{BB962C8B-B14F-4D97-AF65-F5344CB8AC3E}">
        <p14:creationId xmlns:p14="http://schemas.microsoft.com/office/powerpoint/2010/main" val="1836994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a:extLst>
              <a:ext uri="{FF2B5EF4-FFF2-40B4-BE49-F238E27FC236}">
                <a16:creationId xmlns:a16="http://schemas.microsoft.com/office/drawing/2014/main" id="{62CE6791-46D0-A8E8-2A31-4D1AD7A1A715}"/>
              </a:ext>
            </a:extLst>
          </p:cNvPr>
          <p:cNvSpPr>
            <a:spLocks noGrp="1"/>
          </p:cNvSpPr>
          <p:nvPr>
            <p:ph type="title"/>
          </p:nvPr>
        </p:nvSpPr>
        <p:spPr/>
        <p:txBody>
          <a:bodyPr>
            <a:normAutofit/>
          </a:bodyPr>
          <a:lstStyle/>
          <a:p>
            <a:r>
              <a:rPr lang="pl-PL" dirty="0"/>
              <a:t>Czym są branże kluczowe?</a:t>
            </a:r>
          </a:p>
        </p:txBody>
      </p:sp>
      <p:sp>
        <p:nvSpPr>
          <p:cNvPr id="7" name="Symbol zastępczy zawartości 6">
            <a:extLst>
              <a:ext uri="{FF2B5EF4-FFF2-40B4-BE49-F238E27FC236}">
                <a16:creationId xmlns:a16="http://schemas.microsoft.com/office/drawing/2014/main" id="{D99BFF9B-1795-0268-11A7-C9A7F4615CB6}"/>
              </a:ext>
            </a:extLst>
          </p:cNvPr>
          <p:cNvSpPr>
            <a:spLocks noGrp="1"/>
          </p:cNvSpPr>
          <p:nvPr>
            <p:ph idx="1"/>
          </p:nvPr>
        </p:nvSpPr>
        <p:spPr/>
        <p:txBody>
          <a:bodyPr>
            <a:normAutofit fontScale="62500" lnSpcReduction="20000"/>
          </a:bodyPr>
          <a:lstStyle/>
          <a:p>
            <a:pPr marL="0" indent="0">
              <a:buNone/>
            </a:pPr>
            <a:r>
              <a:rPr lang="pl-PL" b="1" dirty="0"/>
              <a:t>DEFINICJA OPERACYJNA:</a:t>
            </a:r>
            <a:r>
              <a:rPr lang="pl-PL" dirty="0"/>
              <a:t> Branże kluczowe to sektory o strategicznym znaczeniu dla polityki rozwoju regionalnego i krajowego. To one wyznaczają kierunki, w które instytucje publiczne </a:t>
            </a:r>
            <a:r>
              <a:rPr lang="pl-PL" dirty="0" err="1"/>
              <a:t>kierujż</a:t>
            </a:r>
            <a:r>
              <a:rPr lang="pl-PL" dirty="0"/>
              <a:t> środki finansowe. Projekt musi wpisywać sią w co najmniej jedną branżę kluczową. Bez tego nie przejdzie oceny formalnej w zdecydowanej większości programów publicznych.</a:t>
            </a:r>
          </a:p>
          <a:p>
            <a:pPr marL="0" indent="0">
              <a:buNone/>
            </a:pPr>
            <a:endParaRPr lang="pl-PL" dirty="0"/>
          </a:p>
          <a:p>
            <a:pPr marL="0" indent="0">
              <a:buNone/>
            </a:pPr>
            <a:r>
              <a:rPr lang="pl-PL" dirty="0"/>
              <a:t>KRAJOWE INTELIGENTNE SPECJALIZACJE (KIS), obowiązujące od 13 lutego 2023 r.:</a:t>
            </a:r>
          </a:p>
          <a:p>
            <a:pPr marL="457200" lvl="1" indent="0">
              <a:buNone/>
            </a:pPr>
            <a:r>
              <a:rPr lang="pl-PL" dirty="0"/>
              <a:t>KIS 1 — Zdrowe społeczeństwo</a:t>
            </a:r>
            <a:br>
              <a:rPr lang="pl-PL" dirty="0"/>
            </a:br>
            <a:r>
              <a:rPr lang="pl-PL" dirty="0"/>
              <a:t>KIS 2 — Nowoczesne rolnictwo, leśnictwo i żywność </a:t>
            </a:r>
            <a:r>
              <a:rPr lang="pl-PL" b="1" dirty="0"/>
              <a:t>[PRIORYTETOWY DLA SGGW]</a:t>
            </a:r>
            <a:br>
              <a:rPr lang="pl-PL" dirty="0"/>
            </a:br>
            <a:r>
              <a:rPr lang="pl-PL" dirty="0"/>
              <a:t>KIS 3 — Zrównoważone </a:t>
            </a:r>
            <a:r>
              <a:rPr lang="pl-PL" dirty="0" err="1"/>
              <a:t>bioprodukty</a:t>
            </a:r>
            <a:r>
              <a:rPr lang="pl-PL" dirty="0"/>
              <a:t>, </a:t>
            </a:r>
            <a:r>
              <a:rPr lang="pl-PL" dirty="0" err="1"/>
              <a:t>bioprocesy</a:t>
            </a:r>
            <a:r>
              <a:rPr lang="pl-PL" dirty="0"/>
              <a:t> i środowisko </a:t>
            </a:r>
            <a:r>
              <a:rPr lang="pl-PL" b="1" dirty="0"/>
              <a:t>[PRIORYTETOWY DLA SGGW]</a:t>
            </a:r>
            <a:br>
              <a:rPr lang="pl-PL" dirty="0"/>
            </a:br>
            <a:r>
              <a:rPr lang="pl-PL" dirty="0"/>
              <a:t>KIS 4 — Zrównoważona energia</a:t>
            </a:r>
            <a:br>
              <a:rPr lang="pl-PL" dirty="0"/>
            </a:br>
            <a:r>
              <a:rPr lang="pl-PL" dirty="0"/>
              <a:t>KIS 5 — Inteligentne budownictwo zeroemisyjne</a:t>
            </a:r>
            <a:br>
              <a:rPr lang="pl-PL" dirty="0"/>
            </a:br>
            <a:r>
              <a:rPr lang="pl-PL" dirty="0"/>
              <a:t>KIS 6 — Transport przyjazny środowisku</a:t>
            </a:r>
            <a:br>
              <a:rPr lang="pl-PL" dirty="0"/>
            </a:br>
            <a:r>
              <a:rPr lang="pl-PL" dirty="0"/>
              <a:t>KIS 7 — Gospodarka o obiegu zamkniętym </a:t>
            </a:r>
            <a:r>
              <a:rPr lang="pl-PL" b="1" dirty="0"/>
              <a:t>[PRIORYTETOWY DLA SGGW]</a:t>
            </a:r>
            <a:br>
              <a:rPr lang="pl-PL" dirty="0"/>
            </a:br>
            <a:r>
              <a:rPr lang="pl-PL" dirty="0"/>
              <a:t>KIS 8 — Zaawansowane materiały i nanotechnologia</a:t>
            </a:r>
            <a:br>
              <a:rPr lang="pl-PL" dirty="0"/>
            </a:br>
            <a:r>
              <a:rPr lang="pl-PL" dirty="0"/>
              <a:t>KIS 9 — Elektronika i fotonika</a:t>
            </a:r>
            <a:br>
              <a:rPr lang="pl-PL" dirty="0"/>
            </a:br>
            <a:r>
              <a:rPr lang="pl-PL" dirty="0"/>
              <a:t>KIS 10 — Technologie informacyjne i </a:t>
            </a:r>
            <a:r>
              <a:rPr lang="pl-PL" dirty="0" err="1"/>
              <a:t>geoinformacyjne</a:t>
            </a:r>
            <a:br>
              <a:rPr lang="pl-PL" dirty="0"/>
            </a:br>
            <a:r>
              <a:rPr lang="pl-PL" dirty="0"/>
              <a:t>KIS 11 — Automatyzacja i robotyka</a:t>
            </a:r>
            <a:br>
              <a:rPr lang="pl-PL" dirty="0"/>
            </a:br>
            <a:r>
              <a:rPr lang="pl-PL" dirty="0"/>
              <a:t>KIS 12 — Przemysły kreatywne</a:t>
            </a:r>
            <a:br>
              <a:rPr lang="pl-PL" dirty="0"/>
            </a:br>
            <a:r>
              <a:rPr lang="pl-PL" dirty="0"/>
              <a:t>KIS 13 — Technologie morskie</a:t>
            </a:r>
          </a:p>
          <a:p>
            <a:endParaRPr lang="pl-PL" dirty="0"/>
          </a:p>
        </p:txBody>
      </p:sp>
    </p:spTree>
    <p:extLst>
      <p:ext uri="{BB962C8B-B14F-4D97-AF65-F5344CB8AC3E}">
        <p14:creationId xmlns:p14="http://schemas.microsoft.com/office/powerpoint/2010/main" val="394242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229F32-3EAA-D79A-A505-50E524E8B617}"/>
              </a:ext>
            </a:extLst>
          </p:cNvPr>
          <p:cNvSpPr>
            <a:spLocks noGrp="1"/>
          </p:cNvSpPr>
          <p:nvPr>
            <p:ph type="title"/>
          </p:nvPr>
        </p:nvSpPr>
        <p:spPr/>
        <p:txBody>
          <a:bodyPr/>
          <a:lstStyle/>
          <a:p>
            <a:r>
              <a:rPr lang="pl-PL" dirty="0"/>
              <a:t>Czym są branże kluczowe?</a:t>
            </a:r>
          </a:p>
        </p:txBody>
      </p:sp>
      <p:sp>
        <p:nvSpPr>
          <p:cNvPr id="3" name="Symbol zastępczy zawartości 2">
            <a:extLst>
              <a:ext uri="{FF2B5EF4-FFF2-40B4-BE49-F238E27FC236}">
                <a16:creationId xmlns:a16="http://schemas.microsoft.com/office/drawing/2014/main" id="{A279B090-4B8A-6B5B-5B10-1882BE002783}"/>
              </a:ext>
            </a:extLst>
          </p:cNvPr>
          <p:cNvSpPr>
            <a:spLocks noGrp="1"/>
          </p:cNvSpPr>
          <p:nvPr>
            <p:ph idx="1"/>
          </p:nvPr>
        </p:nvSpPr>
        <p:spPr/>
        <p:txBody>
          <a:bodyPr>
            <a:normAutofit fontScale="92500"/>
          </a:bodyPr>
          <a:lstStyle/>
          <a:p>
            <a:pPr marL="0" indent="0">
              <a:buNone/>
            </a:pPr>
            <a:r>
              <a:rPr lang="pl-PL" b="1" dirty="0"/>
              <a:t>Istotne dla SGGW: </a:t>
            </a:r>
            <a:r>
              <a:rPr lang="pl-PL" dirty="0"/>
              <a:t>KIS 2, KIS 3 i KIS 7 to obszary, w których SGGW posiada naturalną przewagę kompetencyjną. Projekty pisujące się w te specjalizację mają silniejszą pozycję konkurencyjną w naborach dedykowanych sektorowi rolno-spożywczemu i </a:t>
            </a:r>
            <a:r>
              <a:rPr lang="pl-PL" dirty="0" err="1"/>
              <a:t>biogospodarce</a:t>
            </a:r>
            <a:r>
              <a:rPr lang="pl-PL" dirty="0"/>
              <a:t>.</a:t>
            </a:r>
          </a:p>
          <a:p>
            <a:pPr marL="0" indent="0">
              <a:buNone/>
            </a:pPr>
            <a:endParaRPr lang="pl-PL" dirty="0"/>
          </a:p>
          <a:p>
            <a:pPr marL="0" indent="0">
              <a:buNone/>
            </a:pPr>
            <a:r>
              <a:rPr lang="pl-PL" b="1" dirty="0"/>
              <a:t>Kluczowa zasada</a:t>
            </a:r>
            <a:r>
              <a:rPr lang="pl-PL" dirty="0"/>
              <a:t>: Sama nowość naukowa nie wystarczy. Komisja oceniająca pyta: czy projekt odpowiada na priorytet polityki publicznej? Innowacja to przede wszystkim potrzebne ulepszenie. Nie każda publikacja naukowa jest projektem zdolnym do pozyskania finansowania </a:t>
            </a:r>
          </a:p>
        </p:txBody>
      </p:sp>
    </p:spTree>
    <p:extLst>
      <p:ext uri="{BB962C8B-B14F-4D97-AF65-F5344CB8AC3E}">
        <p14:creationId xmlns:p14="http://schemas.microsoft.com/office/powerpoint/2010/main" val="2469483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7E36D3-AD76-419E-A7A6-738BD561B467}"/>
              </a:ext>
            </a:extLst>
          </p:cNvPr>
          <p:cNvSpPr>
            <a:spLocks noGrp="1"/>
          </p:cNvSpPr>
          <p:nvPr>
            <p:ph type="title"/>
          </p:nvPr>
        </p:nvSpPr>
        <p:spPr/>
        <p:txBody>
          <a:bodyPr>
            <a:normAutofit/>
          </a:bodyPr>
          <a:lstStyle/>
          <a:p>
            <a:pPr fontAlgn="base"/>
            <a:r>
              <a:rPr lang="en-US" dirty="0"/>
              <a:t>7 </a:t>
            </a:r>
            <a:r>
              <a:rPr lang="en-US" dirty="0" err="1"/>
              <a:t>trendów</a:t>
            </a:r>
            <a:r>
              <a:rPr lang="en-US" dirty="0"/>
              <a:t> </a:t>
            </a:r>
            <a:r>
              <a:rPr lang="en-US" dirty="0" err="1"/>
              <a:t>kształujących</a:t>
            </a:r>
            <a:r>
              <a:rPr lang="en-US" dirty="0"/>
              <a:t> </a:t>
            </a:r>
            <a:r>
              <a:rPr lang="en-US" dirty="0" err="1"/>
              <a:t>branże</a:t>
            </a:r>
            <a:r>
              <a:rPr lang="en-US" dirty="0"/>
              <a:t> </a:t>
            </a:r>
            <a:r>
              <a:rPr lang="en-US" dirty="0" err="1"/>
              <a:t>kluczowe</a:t>
            </a:r>
            <a:r>
              <a:rPr lang="en-US" b="0" dirty="0"/>
              <a:t>​</a:t>
            </a:r>
          </a:p>
        </p:txBody>
      </p:sp>
      <p:sp>
        <p:nvSpPr>
          <p:cNvPr id="3" name="Symbol zastępczy zawartości 2">
            <a:extLst>
              <a:ext uri="{FF2B5EF4-FFF2-40B4-BE49-F238E27FC236}">
                <a16:creationId xmlns:a16="http://schemas.microsoft.com/office/drawing/2014/main" id="{6CA7F68E-AD05-4595-858C-81C2E8CEC9D0}"/>
              </a:ext>
            </a:extLst>
          </p:cNvPr>
          <p:cNvSpPr>
            <a:spLocks noGrp="1"/>
          </p:cNvSpPr>
          <p:nvPr>
            <p:ph idx="1"/>
          </p:nvPr>
        </p:nvSpPr>
        <p:spPr>
          <a:xfrm>
            <a:off x="837282" y="1762699"/>
            <a:ext cx="10516518" cy="4414263"/>
          </a:xfrm>
        </p:spPr>
        <p:txBody>
          <a:bodyPr>
            <a:normAutofit fontScale="62500" lnSpcReduction="20000"/>
          </a:bodyPr>
          <a:lstStyle/>
          <a:p>
            <a:pPr marL="514350" indent="-514350">
              <a:buFont typeface="+mj-lt"/>
              <a:buAutoNum type="arabicPeriod"/>
            </a:pPr>
            <a:r>
              <a:rPr lang="pl-PL" b="1" dirty="0"/>
              <a:t>Cyfryzacja:</a:t>
            </a:r>
            <a:r>
              <a:rPr lang="pl-PL" dirty="0"/>
              <a:t> transformacja procesów produkcyjnych, łańcuchów dostaw i systemów zarządzania w kierunku cyfrowym.</a:t>
            </a:r>
          </a:p>
          <a:p>
            <a:pPr marL="514350" indent="-514350">
              <a:buFont typeface="+mj-lt"/>
              <a:buAutoNum type="arabicPeriod"/>
            </a:pPr>
            <a:r>
              <a:rPr lang="pl-PL" b="1" dirty="0"/>
              <a:t>Zielona transformacja:</a:t>
            </a:r>
            <a:r>
              <a:rPr lang="pl-PL" dirty="0"/>
              <a:t> ograniczenie emisji, wykorzystanie odnawialnych źródeł energii oraz </a:t>
            </a:r>
            <a:r>
              <a:rPr lang="pl-PL" dirty="0" err="1"/>
              <a:t>ekoprojektowanie</a:t>
            </a:r>
            <a:r>
              <a:rPr lang="pl-PL" dirty="0"/>
              <a:t> (</a:t>
            </a:r>
            <a:r>
              <a:rPr lang="pl-PL" dirty="0" err="1"/>
              <a:t>ekodesign</a:t>
            </a:r>
            <a:r>
              <a:rPr lang="pl-PL" dirty="0"/>
              <a:t>); jest to jeden z głównych priorytetów polityki Unii Europejskiej.</a:t>
            </a:r>
          </a:p>
          <a:p>
            <a:pPr marL="514350" indent="-514350">
              <a:buFont typeface="+mj-lt"/>
              <a:buAutoNum type="arabicPeriod"/>
            </a:pPr>
            <a:r>
              <a:rPr lang="pl-PL" b="1" dirty="0"/>
              <a:t>Sztuczna inteligencja:</a:t>
            </a:r>
            <a:r>
              <a:rPr lang="pl-PL" dirty="0"/>
              <a:t> analiza danych, prognozowanie oraz optymalizacja procesów, których znaczenie stale rośnie, zwłaszcza w rolnictwie precyzyjnym.</a:t>
            </a:r>
          </a:p>
          <a:p>
            <a:pPr marL="514350" indent="-514350">
              <a:buFont typeface="+mj-lt"/>
              <a:buAutoNum type="arabicPeriod"/>
            </a:pPr>
            <a:r>
              <a:rPr lang="pl-PL" b="1" dirty="0"/>
              <a:t>GOZ (Gospodarka Obiegu Zamkniętego):</a:t>
            </a:r>
            <a:r>
              <a:rPr lang="pl-PL" dirty="0"/>
              <a:t> model gospodarowania zasobami oparty na ograniczaniu odpadów i ponownym wykorzystaniu surowców; wskaźniki 6R są wymagane w wielu aktualnych naborach.</a:t>
            </a:r>
          </a:p>
          <a:p>
            <a:pPr marL="514350" indent="-514350">
              <a:buFont typeface="+mj-lt"/>
              <a:buAutoNum type="arabicPeriod"/>
            </a:pPr>
            <a:r>
              <a:rPr lang="pl-PL" b="1" dirty="0"/>
              <a:t>Bezpieczeństwo żywnościowe:</a:t>
            </a:r>
            <a:r>
              <a:rPr lang="pl-PL" dirty="0"/>
              <a:t> rozwój lokalnych łańcuchów dostaw, wzmacnianie odporności systemu żywnościowego oraz zapewnienie wysokiej jakości żywności.</a:t>
            </a:r>
          </a:p>
          <a:p>
            <a:pPr marL="514350" indent="-514350">
              <a:buFont typeface="+mj-lt"/>
              <a:buAutoNum type="arabicPeriod"/>
            </a:pPr>
            <a:r>
              <a:rPr lang="pl-PL" b="1" dirty="0"/>
              <a:t>Efektywność energetyczna:</a:t>
            </a:r>
            <a:r>
              <a:rPr lang="pl-PL" dirty="0"/>
              <a:t> zmniejszanie zużycia energii oraz spełnianie wymogów dotyczących parametryzacji w jednostkach fizycznych.</a:t>
            </a:r>
          </a:p>
          <a:p>
            <a:pPr marL="514350" indent="-514350">
              <a:buFont typeface="+mj-lt"/>
              <a:buAutoNum type="arabicPeriod"/>
            </a:pPr>
            <a:r>
              <a:rPr lang="pl-PL" b="1" dirty="0"/>
              <a:t>Automatyzacja i kompetencje:</a:t>
            </a:r>
            <a:r>
              <a:rPr lang="pl-PL" dirty="0"/>
              <a:t> automatyzacja procesów produkcyjnych, rozwój nowych kwalifikacji (</a:t>
            </a:r>
            <a:r>
              <a:rPr lang="pl-PL" dirty="0" err="1"/>
              <a:t>reskilling</a:t>
            </a:r>
            <a:r>
              <a:rPr lang="pl-PL" dirty="0"/>
              <a:t>), powstawanie nowych zawodów oraz dostosowanie systemu kształcenia do zmieniających się potrzeb rynku pracy.</a:t>
            </a:r>
          </a:p>
        </p:txBody>
      </p:sp>
    </p:spTree>
    <p:extLst>
      <p:ext uri="{BB962C8B-B14F-4D97-AF65-F5344CB8AC3E}">
        <p14:creationId xmlns:p14="http://schemas.microsoft.com/office/powerpoint/2010/main" val="511144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EC020A4-F70F-0E5C-A177-AF68E7401D05}"/>
              </a:ext>
            </a:extLst>
          </p:cNvPr>
          <p:cNvSpPr>
            <a:spLocks noGrp="1"/>
          </p:cNvSpPr>
          <p:nvPr>
            <p:ph type="title"/>
          </p:nvPr>
        </p:nvSpPr>
        <p:spPr/>
        <p:txBody>
          <a:bodyPr>
            <a:normAutofit fontScale="90000"/>
          </a:bodyPr>
          <a:lstStyle/>
          <a:p>
            <a:r>
              <a:rPr lang="pl-PL" dirty="0"/>
              <a:t>Cyfryzacja i zielona transformacja - jak wpływają na projekty?</a:t>
            </a:r>
          </a:p>
        </p:txBody>
      </p:sp>
      <p:sp>
        <p:nvSpPr>
          <p:cNvPr id="3" name="Symbol zastępczy zawartości 2">
            <a:extLst>
              <a:ext uri="{FF2B5EF4-FFF2-40B4-BE49-F238E27FC236}">
                <a16:creationId xmlns:a16="http://schemas.microsoft.com/office/drawing/2014/main" id="{F0C05FF1-533C-FBC5-0699-0C29613DA7B6}"/>
              </a:ext>
            </a:extLst>
          </p:cNvPr>
          <p:cNvSpPr>
            <a:spLocks noGrp="1"/>
          </p:cNvSpPr>
          <p:nvPr>
            <p:ph idx="1"/>
          </p:nvPr>
        </p:nvSpPr>
        <p:spPr/>
        <p:txBody>
          <a:bodyPr>
            <a:normAutofit fontScale="70000" lnSpcReduction="20000"/>
          </a:bodyPr>
          <a:lstStyle/>
          <a:p>
            <a:pPr marL="0" indent="0">
              <a:buNone/>
            </a:pPr>
            <a:r>
              <a:rPr lang="pl-PL" b="1" dirty="0"/>
              <a:t>CYFRYZACJA</a:t>
            </a:r>
            <a:endParaRPr lang="pl-PL" sz="3300" b="1" dirty="0"/>
          </a:p>
          <a:p>
            <a:pPr marL="514350" indent="-514350">
              <a:buFont typeface="+mj-lt"/>
              <a:buAutoNum type="arabicPeriod"/>
            </a:pPr>
            <a:r>
              <a:rPr lang="pl-PL" dirty="0"/>
              <a:t>Cyfrowe zarządzanie gospodarstwem, sensory polowe, dane agronomiczne w chmurze, systemy predykcji plonów i wczesnego wykrywania chorób roślin to standard, którego partnerzy biznesowi oczekują od projektów B+R.</a:t>
            </a:r>
          </a:p>
          <a:p>
            <a:pPr marL="514350" indent="-514350">
              <a:buFont typeface="+mj-lt"/>
              <a:buAutoNum type="arabicPeriod"/>
            </a:pPr>
            <a:r>
              <a:rPr lang="pl-PL" dirty="0"/>
              <a:t>Cyfrowe łańcuchy dostaw,  śledzenie produktu od pola do konsumenta, zarządzanie jakością w czasie rzeczywistym, ograniczenie strat.</a:t>
            </a:r>
          </a:p>
          <a:p>
            <a:pPr marL="514350" indent="-514350">
              <a:buFont typeface="+mj-lt"/>
              <a:buAutoNum type="arabicPeriod"/>
            </a:pPr>
            <a:r>
              <a:rPr lang="pl-PL" dirty="0"/>
              <a:t>AI w przetwórstwie, automatyczne sortowanie, wizyjna kontrola jakości, wykrywanie wad produktu, optymalizacja receptur.</a:t>
            </a:r>
          </a:p>
          <a:p>
            <a:pPr marL="0" indent="0">
              <a:buNone/>
            </a:pPr>
            <a:endParaRPr lang="pl-PL" dirty="0"/>
          </a:p>
          <a:p>
            <a:pPr marL="0" indent="0">
              <a:buNone/>
            </a:pPr>
            <a:r>
              <a:rPr lang="pl-PL" b="1" dirty="0"/>
              <a:t>WAŻNE</a:t>
            </a:r>
            <a:r>
              <a:rPr lang="pl-PL" dirty="0"/>
              <a:t>: cyfryzacja to dziś warunek niemalże konieczny, ale sam w sobie nie wyróżnia projektu. Kluczowe jest konkretne zastosowanie i mierzalny efekt. Komisja odróżnia projekt, który naprawdę digitalizuje proces, od projektu, który używa cyfryzacji jako </a:t>
            </a:r>
            <a:r>
              <a:rPr lang="pl-PL" dirty="0" err="1"/>
              <a:t>słowa-klucza</a:t>
            </a:r>
            <a:r>
              <a:rPr lang="pl-PL" dirty="0"/>
              <a:t>.</a:t>
            </a:r>
          </a:p>
          <a:p>
            <a:endParaRPr lang="pl-PL" dirty="0"/>
          </a:p>
        </p:txBody>
      </p:sp>
    </p:spTree>
    <p:extLst>
      <p:ext uri="{BB962C8B-B14F-4D97-AF65-F5344CB8AC3E}">
        <p14:creationId xmlns:p14="http://schemas.microsoft.com/office/powerpoint/2010/main" val="2495476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E3DD401-AB29-2B69-B18B-C68B54E63693}"/>
              </a:ext>
            </a:extLst>
          </p:cNvPr>
          <p:cNvSpPr>
            <a:spLocks noGrp="1"/>
          </p:cNvSpPr>
          <p:nvPr>
            <p:ph type="title"/>
          </p:nvPr>
        </p:nvSpPr>
        <p:spPr/>
        <p:txBody>
          <a:bodyPr>
            <a:normAutofit fontScale="90000"/>
          </a:bodyPr>
          <a:lstStyle/>
          <a:p>
            <a:r>
              <a:rPr lang="pl-PL" dirty="0"/>
              <a:t>Cyfryzacja i zielona transformacja - jak wpływają na projekty?</a:t>
            </a:r>
          </a:p>
        </p:txBody>
      </p:sp>
      <p:sp>
        <p:nvSpPr>
          <p:cNvPr id="3" name="Symbol zastępczy zawartości 2">
            <a:extLst>
              <a:ext uri="{FF2B5EF4-FFF2-40B4-BE49-F238E27FC236}">
                <a16:creationId xmlns:a16="http://schemas.microsoft.com/office/drawing/2014/main" id="{BD40E986-2542-076B-9D3B-4B6E9001B5BE}"/>
              </a:ext>
            </a:extLst>
          </p:cNvPr>
          <p:cNvSpPr>
            <a:spLocks noGrp="1"/>
          </p:cNvSpPr>
          <p:nvPr>
            <p:ph idx="1"/>
          </p:nvPr>
        </p:nvSpPr>
        <p:spPr/>
        <p:txBody>
          <a:bodyPr>
            <a:normAutofit/>
          </a:bodyPr>
          <a:lstStyle/>
          <a:p>
            <a:pPr marL="0" indent="0">
              <a:buNone/>
            </a:pPr>
            <a:r>
              <a:rPr lang="pl-PL" sz="2000" b="1" dirty="0"/>
              <a:t>ZIELONA TRANSFORMACJA</a:t>
            </a:r>
            <a:endParaRPr lang="pl-PL" sz="2000" dirty="0"/>
          </a:p>
          <a:p>
            <a:pPr marL="514350" indent="-514350">
              <a:buFont typeface="+mj-lt"/>
              <a:buAutoNum type="arabicPeriod"/>
            </a:pPr>
            <a:r>
              <a:rPr lang="pl-PL" sz="2000" dirty="0"/>
              <a:t>Priorytet polityki UE European Green Deal bezpośrednio przekłada </a:t>
            </a:r>
            <a:r>
              <a:rPr lang="pl-PL" sz="2000" dirty="0" err="1"/>
              <a:t>sie</a:t>
            </a:r>
            <a:r>
              <a:rPr lang="pl-PL" sz="2000" dirty="0"/>
              <a:t> na kryteria oceny projektów w każdym naborze.</a:t>
            </a:r>
          </a:p>
          <a:p>
            <a:pPr marL="514350" indent="-514350">
              <a:buFont typeface="+mj-lt"/>
              <a:buAutoNum type="arabicPeriod"/>
            </a:pPr>
            <a:r>
              <a:rPr lang="pl-PL" sz="2000" dirty="0" err="1"/>
              <a:t>Ekodesign</a:t>
            </a:r>
            <a:r>
              <a:rPr lang="pl-PL" sz="2000" dirty="0"/>
              <a:t>, 6R i ślad węglowy to coraz częstszy wymóg we wnioskach. Przyczynianie się projektu do </a:t>
            </a:r>
            <a:r>
              <a:rPr lang="pl-PL" sz="2000" dirty="0" err="1"/>
              <a:t>ochorny</a:t>
            </a:r>
            <a:r>
              <a:rPr lang="pl-PL" sz="2000" dirty="0"/>
              <a:t> środowiska trzeba wykazać to wskaźnikami.</a:t>
            </a:r>
          </a:p>
          <a:p>
            <a:pPr marL="514350" indent="-514350">
              <a:buFont typeface="+mj-lt"/>
              <a:buAutoNum type="arabicPeriod"/>
            </a:pPr>
            <a:r>
              <a:rPr lang="pl-PL" sz="2000" dirty="0"/>
              <a:t>Brak wpisania projektu w zieloną politykę = niższe punkty za kryteria horyzontalne we wszystkich głównych programach. Zasada dotyczy wszystkich projektów bez wyjątku.</a:t>
            </a:r>
          </a:p>
          <a:p>
            <a:pPr marL="514350" indent="-514350">
              <a:buFont typeface="+mj-lt"/>
              <a:buAutoNum type="arabicPeriod"/>
            </a:pPr>
            <a:endParaRPr lang="pl-PL" sz="2000" dirty="0"/>
          </a:p>
          <a:p>
            <a:pPr marL="0" indent="0">
              <a:buNone/>
            </a:pPr>
            <a:r>
              <a:rPr lang="pl-PL" sz="2000" b="1" dirty="0"/>
              <a:t>W praktyce: </a:t>
            </a:r>
            <a:r>
              <a:rPr lang="pl-PL" sz="2000" dirty="0"/>
              <a:t>warto opisać wpływ projektu na emisję, zużycie zasobów i gospodarkę odpadami nawet wtedy, gdy nie jest to głównym tematem projektu </a:t>
            </a:r>
          </a:p>
        </p:txBody>
      </p:sp>
    </p:spTree>
    <p:extLst>
      <p:ext uri="{BB962C8B-B14F-4D97-AF65-F5344CB8AC3E}">
        <p14:creationId xmlns:p14="http://schemas.microsoft.com/office/powerpoint/2010/main" val="148568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7B5D254-DA4D-C4D9-2D10-24BC0B0C9E8E}"/>
              </a:ext>
            </a:extLst>
          </p:cNvPr>
          <p:cNvSpPr>
            <a:spLocks noGrp="1"/>
          </p:cNvSpPr>
          <p:nvPr>
            <p:ph type="title"/>
          </p:nvPr>
        </p:nvSpPr>
        <p:spPr/>
        <p:txBody>
          <a:bodyPr/>
          <a:lstStyle/>
          <a:p>
            <a:r>
              <a:rPr lang="pl-PL" dirty="0"/>
              <a:t>Gospodarka Obiegu Zamkniętego. Model 6R </a:t>
            </a:r>
          </a:p>
        </p:txBody>
      </p:sp>
      <p:sp>
        <p:nvSpPr>
          <p:cNvPr id="3" name="Symbol zastępczy zawartości 2">
            <a:extLst>
              <a:ext uri="{FF2B5EF4-FFF2-40B4-BE49-F238E27FC236}">
                <a16:creationId xmlns:a16="http://schemas.microsoft.com/office/drawing/2014/main" id="{A4F4057A-1390-8FD9-1874-150E72387C4B}"/>
              </a:ext>
            </a:extLst>
          </p:cNvPr>
          <p:cNvSpPr>
            <a:spLocks noGrp="1"/>
          </p:cNvSpPr>
          <p:nvPr>
            <p:ph idx="1"/>
          </p:nvPr>
        </p:nvSpPr>
        <p:spPr/>
        <p:txBody>
          <a:bodyPr>
            <a:normAutofit fontScale="70000" lnSpcReduction="20000"/>
          </a:bodyPr>
          <a:lstStyle/>
          <a:p>
            <a:pPr marL="514350" indent="-514350">
              <a:buFont typeface="+mj-lt"/>
              <a:buAutoNum type="arabicPeriod"/>
            </a:pPr>
            <a:r>
              <a:rPr lang="pl-PL" b="1" dirty="0"/>
              <a:t>RETHINK:</a:t>
            </a:r>
            <a:r>
              <a:rPr lang="pl-PL" dirty="0"/>
              <a:t> przemyśl potrzebę – krytyczna analiza nawyków konsumpcyjnych i projektowych przed rozpoczęciem produkcji. Ogranicz zbędne zużycie zasobów już na etapie planowania.</a:t>
            </a:r>
          </a:p>
          <a:p>
            <a:pPr marL="514350" indent="-514350">
              <a:buFont typeface="+mj-lt"/>
              <a:buAutoNum type="arabicPeriod"/>
            </a:pPr>
            <a:r>
              <a:rPr lang="pl-PL" b="1" dirty="0"/>
              <a:t>REFUSE:</a:t>
            </a:r>
            <a:r>
              <a:rPr lang="pl-PL" dirty="0"/>
              <a:t> odmów – rezygnacja z materiałów szkodliwych, nienadających się do recyklingu lub ponownego użycia. Proaktywne wykluczanie substancji problemowych.</a:t>
            </a:r>
          </a:p>
          <a:p>
            <a:pPr marL="514350" indent="-514350">
              <a:buFont typeface="+mj-lt"/>
              <a:buAutoNum type="arabicPeriod"/>
            </a:pPr>
            <a:r>
              <a:rPr lang="pl-PL" b="1" dirty="0"/>
              <a:t>REDUCE:</a:t>
            </a:r>
            <a:r>
              <a:rPr lang="pl-PL" dirty="0"/>
              <a:t> ogranicz – zmniejszenie zużycia surowców, energii i wody na jednostkę produktu. Ten wskaźnik najłatwiej sparametryzować.</a:t>
            </a:r>
          </a:p>
          <a:p>
            <a:pPr marL="514350" indent="-514350">
              <a:buFont typeface="+mj-lt"/>
              <a:buAutoNum type="arabicPeriod"/>
            </a:pPr>
            <a:r>
              <a:rPr lang="pl-PL" b="1" dirty="0"/>
              <a:t>REUSE:</a:t>
            </a:r>
            <a:r>
              <a:rPr lang="pl-PL" dirty="0"/>
              <a:t> używaj ponownie – wielokrotne wykorzystanie komponentów lub produktów w ich pierwotnym przeznaczeniu, bez przetwarzania. Kluczowe dla przedłużenia cyklu życia.</a:t>
            </a:r>
          </a:p>
          <a:p>
            <a:pPr marL="514350" indent="-514350">
              <a:buFont typeface="+mj-lt"/>
              <a:buAutoNum type="arabicPeriod"/>
            </a:pPr>
            <a:r>
              <a:rPr lang="pl-PL" b="1" dirty="0"/>
              <a:t>RECYCLE:</a:t>
            </a:r>
            <a:r>
              <a:rPr lang="pl-PL" dirty="0"/>
              <a:t> oddaj do recyklingu – odzyskiwanie surowców takich jak tworzywa sztuczne, metale i szkło oraz ponowne wprowadzanie ich do obiegu produkcyjnego.</a:t>
            </a:r>
          </a:p>
          <a:p>
            <a:pPr marL="514350" indent="-514350">
              <a:buFont typeface="+mj-lt"/>
              <a:buAutoNum type="arabicPeriod"/>
            </a:pPr>
            <a:r>
              <a:rPr lang="pl-PL" b="1" dirty="0"/>
              <a:t>RECOVER:</a:t>
            </a:r>
            <a:r>
              <a:rPr lang="pl-PL" dirty="0"/>
              <a:t> odzyskaj lub napraw – naprawa uszkodzonych produktów lub odzysk energii i ciepła z odpadów. Ostatni etap hierarchii zarządzania materiałami.</a:t>
            </a:r>
          </a:p>
        </p:txBody>
      </p:sp>
    </p:spTree>
    <p:extLst>
      <p:ext uri="{BB962C8B-B14F-4D97-AF65-F5344CB8AC3E}">
        <p14:creationId xmlns:p14="http://schemas.microsoft.com/office/powerpoint/2010/main" val="930439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567CA2-9BC4-97E0-D912-BB65B8019A09}"/>
              </a:ext>
            </a:extLst>
          </p:cNvPr>
          <p:cNvSpPr>
            <a:spLocks noGrp="1"/>
          </p:cNvSpPr>
          <p:nvPr>
            <p:ph type="title"/>
          </p:nvPr>
        </p:nvSpPr>
        <p:spPr/>
        <p:txBody>
          <a:bodyPr>
            <a:normAutofit fontScale="90000"/>
          </a:bodyPr>
          <a:lstStyle/>
          <a:p>
            <a:r>
              <a:rPr lang="en-US" dirty="0"/>
              <a:t>AI w </a:t>
            </a:r>
            <a:r>
              <a:rPr lang="en-US" dirty="0" err="1"/>
              <a:t>branżach</a:t>
            </a:r>
            <a:r>
              <a:rPr lang="en-US" dirty="0"/>
              <a:t> </a:t>
            </a:r>
            <a:r>
              <a:rPr lang="en-US" dirty="0" err="1"/>
              <a:t>kluczowych</a:t>
            </a:r>
            <a:r>
              <a:rPr lang="en-US" dirty="0"/>
              <a:t>, </a:t>
            </a:r>
            <a:r>
              <a:rPr lang="en-US" dirty="0" err="1"/>
              <a:t>szczególnie</a:t>
            </a:r>
            <a:r>
              <a:rPr lang="en-US" dirty="0"/>
              <a:t> w </a:t>
            </a:r>
            <a:r>
              <a:rPr lang="en-US" dirty="0" err="1"/>
              <a:t>sektorze</a:t>
            </a:r>
            <a:r>
              <a:rPr lang="en-US" dirty="0"/>
              <a:t> </a:t>
            </a:r>
            <a:r>
              <a:rPr lang="en-US" dirty="0" err="1"/>
              <a:t>rolno-spożywczym</a:t>
            </a:r>
            <a:r>
              <a:rPr lang="en-US" b="0" dirty="0"/>
              <a:t>​</a:t>
            </a:r>
            <a:endParaRPr lang="pl-PL" dirty="0"/>
          </a:p>
        </p:txBody>
      </p:sp>
      <p:sp>
        <p:nvSpPr>
          <p:cNvPr id="3" name="Symbol zastępczy zawartości 2">
            <a:extLst>
              <a:ext uri="{FF2B5EF4-FFF2-40B4-BE49-F238E27FC236}">
                <a16:creationId xmlns:a16="http://schemas.microsoft.com/office/drawing/2014/main" id="{CB200BA2-B867-0FDB-8A20-D47C17A03855}"/>
              </a:ext>
            </a:extLst>
          </p:cNvPr>
          <p:cNvSpPr>
            <a:spLocks noGrp="1"/>
          </p:cNvSpPr>
          <p:nvPr>
            <p:ph idx="1"/>
          </p:nvPr>
        </p:nvSpPr>
        <p:spPr/>
        <p:txBody>
          <a:bodyPr>
            <a:normAutofit fontScale="55000" lnSpcReduction="20000"/>
          </a:bodyPr>
          <a:lstStyle/>
          <a:p>
            <a:pPr marL="0" indent="0">
              <a:buNone/>
            </a:pPr>
            <a:r>
              <a:rPr lang="pl-PL" b="1" dirty="0"/>
              <a:t>ZASTOSOWANIA AI</a:t>
            </a:r>
          </a:p>
          <a:p>
            <a:pPr fontAlgn="base"/>
            <a:r>
              <a:rPr lang="en-US" b="1" dirty="0" err="1"/>
              <a:t>Precyzyjne</a:t>
            </a:r>
            <a:r>
              <a:rPr lang="en-US" b="1" dirty="0"/>
              <a:t> </a:t>
            </a:r>
            <a:r>
              <a:rPr lang="en-US" b="1" dirty="0" err="1"/>
              <a:t>rolnictwo</a:t>
            </a:r>
            <a:r>
              <a:rPr lang="en-US" b="1" dirty="0"/>
              <a:t> -</a:t>
            </a:r>
            <a:r>
              <a:rPr lang="en-US" dirty="0"/>
              <a:t> </a:t>
            </a:r>
            <a:r>
              <a:rPr lang="en-US" dirty="0" err="1"/>
              <a:t>analiza</a:t>
            </a:r>
            <a:r>
              <a:rPr lang="en-US" dirty="0"/>
              <a:t> </a:t>
            </a:r>
            <a:r>
              <a:rPr lang="en-US" dirty="0" err="1"/>
              <a:t>satelitarna</a:t>
            </a:r>
            <a:r>
              <a:rPr lang="en-US" dirty="0"/>
              <a:t> </a:t>
            </a:r>
            <a:r>
              <a:rPr lang="en-US" dirty="0" err="1"/>
              <a:t>i</a:t>
            </a:r>
            <a:r>
              <a:rPr lang="en-US" dirty="0"/>
              <a:t> </a:t>
            </a:r>
            <a:r>
              <a:rPr lang="en-US" dirty="0" err="1"/>
              <a:t>dronowa</a:t>
            </a:r>
            <a:r>
              <a:rPr lang="en-US" dirty="0"/>
              <a:t> </a:t>
            </a:r>
            <a:r>
              <a:rPr lang="en-US" dirty="0" err="1"/>
              <a:t>pól</a:t>
            </a:r>
            <a:r>
              <a:rPr lang="en-US" dirty="0"/>
              <a:t>, </a:t>
            </a:r>
            <a:r>
              <a:rPr lang="en-US" dirty="0" err="1"/>
              <a:t>dawkowanie</a:t>
            </a:r>
            <a:r>
              <a:rPr lang="en-US" dirty="0"/>
              <a:t> </a:t>
            </a:r>
            <a:r>
              <a:rPr lang="en-US" dirty="0" err="1"/>
              <a:t>nawożenia</a:t>
            </a:r>
            <a:r>
              <a:rPr lang="en-US" dirty="0"/>
              <a:t> </a:t>
            </a:r>
            <a:r>
              <a:rPr lang="en-US" dirty="0" err="1"/>
              <a:t>i</a:t>
            </a:r>
            <a:r>
              <a:rPr lang="en-US" dirty="0"/>
              <a:t> </a:t>
            </a:r>
            <a:r>
              <a:rPr lang="en-US" dirty="0" err="1"/>
              <a:t>ochrony</a:t>
            </a:r>
            <a:r>
              <a:rPr lang="en-US" dirty="0"/>
              <a:t> </a:t>
            </a:r>
            <a:r>
              <a:rPr lang="en-US" dirty="0" err="1"/>
              <a:t>roślin</a:t>
            </a:r>
            <a:r>
              <a:rPr lang="en-US" dirty="0"/>
              <a:t> </a:t>
            </a:r>
            <a:r>
              <a:rPr lang="en-US" dirty="0" err="1"/>
              <a:t>na</a:t>
            </a:r>
            <a:r>
              <a:rPr lang="en-US" dirty="0"/>
              <a:t> </a:t>
            </a:r>
            <a:r>
              <a:rPr lang="en-US" dirty="0" err="1"/>
              <a:t>podstawie</a:t>
            </a:r>
            <a:r>
              <a:rPr lang="en-US" dirty="0"/>
              <a:t> </a:t>
            </a:r>
            <a:r>
              <a:rPr lang="en-US" dirty="0" err="1"/>
              <a:t>danych</a:t>
            </a:r>
            <a:r>
              <a:rPr lang="en-US" dirty="0"/>
              <a:t> </a:t>
            </a:r>
            <a:r>
              <a:rPr lang="en-US" dirty="0" err="1"/>
              <a:t>sensorycznych</a:t>
            </a:r>
            <a:r>
              <a:rPr lang="en-US" dirty="0"/>
              <a:t>.​</a:t>
            </a:r>
          </a:p>
          <a:p>
            <a:pPr fontAlgn="base"/>
            <a:r>
              <a:rPr lang="en-US" b="1" dirty="0" err="1"/>
              <a:t>Systemy</a:t>
            </a:r>
            <a:r>
              <a:rPr lang="en-US" b="1" dirty="0"/>
              <a:t> </a:t>
            </a:r>
            <a:r>
              <a:rPr lang="en-US" b="1" dirty="0" err="1"/>
              <a:t>predykcji</a:t>
            </a:r>
            <a:r>
              <a:rPr lang="en-US" b="1" dirty="0"/>
              <a:t> -</a:t>
            </a:r>
            <a:r>
              <a:rPr lang="en-US" dirty="0"/>
              <a:t> </a:t>
            </a:r>
            <a:r>
              <a:rPr lang="en-US" dirty="0" err="1"/>
              <a:t>wczesne</a:t>
            </a:r>
            <a:r>
              <a:rPr lang="en-US" dirty="0"/>
              <a:t> </a:t>
            </a:r>
            <a:r>
              <a:rPr lang="en-US" dirty="0" err="1"/>
              <a:t>wykrywanie</a:t>
            </a:r>
            <a:r>
              <a:rPr lang="en-US" dirty="0"/>
              <a:t> chorób, </a:t>
            </a:r>
            <a:r>
              <a:rPr lang="en-US" dirty="0" err="1"/>
              <a:t>prognoza</a:t>
            </a:r>
            <a:r>
              <a:rPr lang="en-US" dirty="0"/>
              <a:t> </a:t>
            </a:r>
            <a:r>
              <a:rPr lang="en-US" dirty="0" err="1"/>
              <a:t>plonów</a:t>
            </a:r>
            <a:r>
              <a:rPr lang="en-US" dirty="0"/>
              <a:t>, </a:t>
            </a:r>
            <a:r>
              <a:rPr lang="en-US" dirty="0" err="1"/>
              <a:t>optymalizacja</a:t>
            </a:r>
            <a:r>
              <a:rPr lang="en-US" dirty="0"/>
              <a:t> </a:t>
            </a:r>
            <a:r>
              <a:rPr lang="en-US" dirty="0" err="1"/>
              <a:t>terminów</a:t>
            </a:r>
            <a:r>
              <a:rPr lang="en-US" dirty="0"/>
              <a:t> </a:t>
            </a:r>
            <a:r>
              <a:rPr lang="en-US" dirty="0" err="1"/>
              <a:t>zbiorów</a:t>
            </a:r>
            <a:r>
              <a:rPr lang="en-US" dirty="0"/>
              <a:t>.​</a:t>
            </a:r>
          </a:p>
          <a:p>
            <a:pPr fontAlgn="base"/>
            <a:r>
              <a:rPr lang="en-US" b="1" dirty="0" err="1"/>
              <a:t>Automatyczna</a:t>
            </a:r>
            <a:r>
              <a:rPr lang="en-US" b="1" dirty="0"/>
              <a:t> </a:t>
            </a:r>
            <a:r>
              <a:rPr lang="en-US" b="1" dirty="0" err="1"/>
              <a:t>kontrola</a:t>
            </a:r>
            <a:r>
              <a:rPr lang="en-US" b="1" dirty="0"/>
              <a:t> </a:t>
            </a:r>
            <a:r>
              <a:rPr lang="en-US" b="1" dirty="0" err="1"/>
              <a:t>jakosci</a:t>
            </a:r>
            <a:r>
              <a:rPr lang="en-US" b="1" dirty="0"/>
              <a:t> - </a:t>
            </a:r>
            <a:r>
              <a:rPr lang="en-US" dirty="0" err="1"/>
              <a:t>klasyfikacja</a:t>
            </a:r>
            <a:r>
              <a:rPr lang="en-US" dirty="0"/>
              <a:t> </a:t>
            </a:r>
            <a:r>
              <a:rPr lang="en-US" dirty="0" err="1"/>
              <a:t>wizualna</a:t>
            </a:r>
            <a:r>
              <a:rPr lang="en-US" dirty="0"/>
              <a:t> </a:t>
            </a:r>
            <a:r>
              <a:rPr lang="en-US" dirty="0" err="1"/>
              <a:t>produktów</a:t>
            </a:r>
            <a:r>
              <a:rPr lang="en-US" dirty="0"/>
              <a:t>, </a:t>
            </a:r>
            <a:r>
              <a:rPr lang="en-US" dirty="0" err="1"/>
              <a:t>wykrywanie</a:t>
            </a:r>
            <a:r>
              <a:rPr lang="en-US" dirty="0"/>
              <a:t> wad, </a:t>
            </a:r>
            <a:r>
              <a:rPr lang="en-US" dirty="0" err="1"/>
              <a:t>optymalizacja</a:t>
            </a:r>
            <a:r>
              <a:rPr lang="en-US" dirty="0"/>
              <a:t> </a:t>
            </a:r>
            <a:r>
              <a:rPr lang="en-US" dirty="0" err="1"/>
              <a:t>receptur</a:t>
            </a:r>
            <a:r>
              <a:rPr lang="en-US" dirty="0"/>
              <a:t> w </a:t>
            </a:r>
            <a:r>
              <a:rPr lang="en-US" dirty="0" err="1"/>
              <a:t>przetwórstwie</a:t>
            </a:r>
            <a:r>
              <a:rPr lang="en-US" dirty="0"/>
              <a:t>.​</a:t>
            </a:r>
          </a:p>
          <a:p>
            <a:pPr fontAlgn="base"/>
            <a:r>
              <a:rPr lang="en-US" b="1" dirty="0" err="1"/>
              <a:t>Zarządzanie</a:t>
            </a:r>
            <a:r>
              <a:rPr lang="en-US" b="1" dirty="0"/>
              <a:t> </a:t>
            </a:r>
            <a:r>
              <a:rPr lang="en-US" b="1" dirty="0" err="1"/>
              <a:t>łańcuchem</a:t>
            </a:r>
            <a:r>
              <a:rPr lang="en-US" b="1" dirty="0"/>
              <a:t> </a:t>
            </a:r>
            <a:r>
              <a:rPr lang="en-US" b="1" dirty="0" err="1"/>
              <a:t>dostaw</a:t>
            </a:r>
            <a:r>
              <a:rPr lang="en-US" b="1" dirty="0"/>
              <a:t> -</a:t>
            </a:r>
            <a:r>
              <a:rPr lang="en-US" dirty="0"/>
              <a:t> </a:t>
            </a:r>
            <a:r>
              <a:rPr lang="en-US" dirty="0" err="1"/>
              <a:t>predykcja</a:t>
            </a:r>
            <a:r>
              <a:rPr lang="en-US" dirty="0"/>
              <a:t> </a:t>
            </a:r>
            <a:r>
              <a:rPr lang="en-US" dirty="0" err="1"/>
              <a:t>popytu</a:t>
            </a:r>
            <a:r>
              <a:rPr lang="en-US" dirty="0"/>
              <a:t>, </a:t>
            </a:r>
            <a:r>
              <a:rPr lang="en-US" dirty="0" err="1"/>
              <a:t>optymalizacja</a:t>
            </a:r>
            <a:r>
              <a:rPr lang="en-US" dirty="0"/>
              <a:t> </a:t>
            </a:r>
            <a:r>
              <a:rPr lang="en-US" dirty="0" err="1"/>
              <a:t>logistyki</a:t>
            </a:r>
            <a:r>
              <a:rPr lang="en-US" dirty="0"/>
              <a:t>, </a:t>
            </a:r>
            <a:r>
              <a:rPr lang="en-US" dirty="0" err="1"/>
              <a:t>śledzenie</a:t>
            </a:r>
            <a:r>
              <a:rPr lang="en-US" dirty="0"/>
              <a:t> </a:t>
            </a:r>
            <a:r>
              <a:rPr lang="en-US" dirty="0" err="1"/>
              <a:t>produktu</a:t>
            </a:r>
            <a:r>
              <a:rPr lang="en-US" dirty="0"/>
              <a:t> w </a:t>
            </a:r>
            <a:r>
              <a:rPr lang="en-US" dirty="0" err="1"/>
              <a:t>czasie</a:t>
            </a:r>
            <a:r>
              <a:rPr lang="en-US" dirty="0"/>
              <a:t> </a:t>
            </a:r>
            <a:r>
              <a:rPr lang="en-US" dirty="0" err="1"/>
              <a:t>rzeczywistym</a:t>
            </a:r>
            <a:r>
              <a:rPr lang="en-US" dirty="0"/>
              <a:t>.​</a:t>
            </a:r>
          </a:p>
          <a:p>
            <a:pPr marL="0" indent="0" fontAlgn="base">
              <a:buNone/>
            </a:pPr>
            <a:endParaRPr lang="pl-PL" b="1" dirty="0"/>
          </a:p>
          <a:p>
            <a:pPr marL="0" indent="0" fontAlgn="base">
              <a:buNone/>
            </a:pPr>
            <a:r>
              <a:rPr lang="pl-PL" b="1" dirty="0"/>
              <a:t>DANE JAKO FUNDAMENT</a:t>
            </a:r>
          </a:p>
          <a:p>
            <a:pPr fontAlgn="base"/>
            <a:r>
              <a:rPr lang="en-US" dirty="0" err="1"/>
              <a:t>Bardzo</a:t>
            </a:r>
            <a:r>
              <a:rPr lang="en-US" dirty="0"/>
              <a:t> </a:t>
            </a:r>
            <a:r>
              <a:rPr lang="en-US" dirty="0" err="1"/>
              <a:t>duże</a:t>
            </a:r>
            <a:r>
              <a:rPr lang="en-US" dirty="0"/>
              <a:t> </a:t>
            </a:r>
            <a:r>
              <a:rPr lang="en-US" dirty="0" err="1"/>
              <a:t>środki</a:t>
            </a:r>
            <a:r>
              <a:rPr lang="en-US" dirty="0"/>
              <a:t> </a:t>
            </a:r>
            <a:r>
              <a:rPr lang="en-US" dirty="0" err="1"/>
              <a:t>i</a:t>
            </a:r>
            <a:r>
              <a:rPr lang="en-US" dirty="0"/>
              <a:t> </a:t>
            </a:r>
            <a:r>
              <a:rPr lang="en-US" dirty="0" err="1"/>
              <a:t>kryteria</a:t>
            </a:r>
            <a:r>
              <a:rPr lang="en-US" dirty="0"/>
              <a:t> </a:t>
            </a:r>
            <a:r>
              <a:rPr lang="en-US" dirty="0" err="1"/>
              <a:t>oceny</a:t>
            </a:r>
            <a:r>
              <a:rPr lang="en-US" dirty="0"/>
              <a:t> </a:t>
            </a:r>
            <a:r>
              <a:rPr lang="en-US" dirty="0" err="1"/>
              <a:t>są</a:t>
            </a:r>
            <a:r>
              <a:rPr lang="en-US" dirty="0"/>
              <a:t> w </a:t>
            </a:r>
            <a:r>
              <a:rPr lang="en-US" dirty="0" err="1"/>
              <a:t>Polsce</a:t>
            </a:r>
            <a:r>
              <a:rPr lang="en-US" dirty="0"/>
              <a:t> </a:t>
            </a:r>
            <a:r>
              <a:rPr lang="en-US" dirty="0" err="1"/>
              <a:t>przeznaczane</a:t>
            </a:r>
            <a:r>
              <a:rPr lang="en-US" dirty="0"/>
              <a:t> </a:t>
            </a:r>
            <a:r>
              <a:rPr lang="en-US" dirty="0" err="1"/>
              <a:t>na</a:t>
            </a:r>
            <a:r>
              <a:rPr lang="en-US" dirty="0"/>
              <a:t> </a:t>
            </a:r>
            <a:r>
              <a:rPr lang="en-US" dirty="0" err="1"/>
              <a:t>projekty</a:t>
            </a:r>
            <a:r>
              <a:rPr lang="en-US" dirty="0"/>
              <a:t> AI w </a:t>
            </a:r>
            <a:r>
              <a:rPr lang="en-US" dirty="0" err="1"/>
              <a:t>sektorze</a:t>
            </a:r>
            <a:r>
              <a:rPr lang="en-US" dirty="0"/>
              <a:t> </a:t>
            </a:r>
            <a:r>
              <a:rPr lang="en-US" dirty="0" err="1"/>
              <a:t>rolno-spożywczym</a:t>
            </a:r>
            <a:r>
              <a:rPr lang="en-US" dirty="0"/>
              <a:t>.​</a:t>
            </a:r>
          </a:p>
          <a:p>
            <a:pPr fontAlgn="base"/>
            <a:r>
              <a:rPr lang="en-US" b="1" dirty="0" err="1"/>
              <a:t>Kluczowy</a:t>
            </a:r>
            <a:r>
              <a:rPr lang="en-US" b="1" dirty="0"/>
              <a:t> </a:t>
            </a:r>
            <a:r>
              <a:rPr lang="en-US" b="1" dirty="0" err="1"/>
              <a:t>warunek</a:t>
            </a:r>
            <a:r>
              <a:rPr lang="en-US" dirty="0"/>
              <a:t>: </a:t>
            </a:r>
            <a:r>
              <a:rPr lang="en-US" dirty="0" err="1"/>
              <a:t>dane</a:t>
            </a:r>
            <a:r>
              <a:rPr lang="en-US" dirty="0"/>
              <a:t> </a:t>
            </a:r>
            <a:r>
              <a:rPr lang="en-US" dirty="0" err="1"/>
              <a:t>muszą</a:t>
            </a:r>
            <a:r>
              <a:rPr lang="en-US" dirty="0"/>
              <a:t> </a:t>
            </a:r>
            <a:r>
              <a:rPr lang="en-US" dirty="0" err="1"/>
              <a:t>być</a:t>
            </a:r>
            <a:r>
              <a:rPr lang="en-US" dirty="0"/>
              <a:t> </a:t>
            </a:r>
            <a:r>
              <a:rPr lang="en-US" dirty="0" err="1"/>
              <a:t>gromadzone</a:t>
            </a:r>
            <a:r>
              <a:rPr lang="en-US" dirty="0"/>
              <a:t> </a:t>
            </a:r>
            <a:r>
              <a:rPr lang="en-US" dirty="0" err="1"/>
              <a:t>na</a:t>
            </a:r>
            <a:r>
              <a:rPr lang="en-US" dirty="0"/>
              <a:t> </a:t>
            </a:r>
            <a:r>
              <a:rPr lang="en-US" dirty="0" err="1"/>
              <a:t>realnych</a:t>
            </a:r>
            <a:r>
              <a:rPr lang="en-US" dirty="0"/>
              <a:t>, </a:t>
            </a:r>
            <a:r>
              <a:rPr lang="en-US" dirty="0" err="1"/>
              <a:t>dużych</a:t>
            </a:r>
            <a:r>
              <a:rPr lang="en-US" dirty="0"/>
              <a:t> </a:t>
            </a:r>
            <a:r>
              <a:rPr lang="en-US" dirty="0" err="1"/>
              <a:t>zbiorach</a:t>
            </a:r>
            <a:r>
              <a:rPr lang="en-US" dirty="0"/>
              <a:t>. Projekt, </a:t>
            </a:r>
            <a:r>
              <a:rPr lang="en-US" dirty="0" err="1"/>
              <a:t>który</a:t>
            </a:r>
            <a:r>
              <a:rPr lang="en-US" dirty="0"/>
              <a:t> </a:t>
            </a:r>
            <a:r>
              <a:rPr lang="en-US" dirty="0" err="1"/>
              <a:t>zakłada</a:t>
            </a:r>
            <a:r>
              <a:rPr lang="en-US" dirty="0"/>
              <a:t> </a:t>
            </a:r>
            <a:r>
              <a:rPr lang="en-US" dirty="0" err="1"/>
              <a:t>dopiero</a:t>
            </a:r>
            <a:r>
              <a:rPr lang="en-US" dirty="0"/>
              <a:t> </a:t>
            </a:r>
            <a:r>
              <a:rPr lang="en-US" dirty="0" err="1"/>
              <a:t>gromadzenie</a:t>
            </a:r>
            <a:r>
              <a:rPr lang="en-US" dirty="0"/>
              <a:t> </a:t>
            </a:r>
            <a:r>
              <a:rPr lang="en-US" dirty="0" err="1"/>
              <a:t>danych</a:t>
            </a:r>
            <a:r>
              <a:rPr lang="en-US" dirty="0"/>
              <a:t>, jest </a:t>
            </a:r>
            <a:r>
              <a:rPr lang="en-US" dirty="0" err="1"/>
              <a:t>znacznie</a:t>
            </a:r>
            <a:r>
              <a:rPr lang="en-US" dirty="0"/>
              <a:t> </a:t>
            </a:r>
            <a:r>
              <a:rPr lang="en-US" dirty="0" err="1"/>
              <a:t>słabiej</a:t>
            </a:r>
            <a:r>
              <a:rPr lang="en-US" dirty="0"/>
              <a:t> </a:t>
            </a:r>
            <a:r>
              <a:rPr lang="en-US" dirty="0" err="1"/>
              <a:t>oceniany</a:t>
            </a:r>
            <a:r>
              <a:rPr lang="en-US" dirty="0"/>
              <a:t> </a:t>
            </a:r>
            <a:r>
              <a:rPr lang="en-US" dirty="0" err="1"/>
              <a:t>niż</a:t>
            </a:r>
            <a:r>
              <a:rPr lang="en-US" dirty="0"/>
              <a:t> </a:t>
            </a:r>
            <a:r>
              <a:rPr lang="en-US" dirty="0" err="1"/>
              <a:t>projekt</a:t>
            </a:r>
            <a:r>
              <a:rPr lang="en-US" dirty="0"/>
              <a:t>, </a:t>
            </a:r>
            <a:r>
              <a:rPr lang="en-US" dirty="0" err="1"/>
              <a:t>który</a:t>
            </a:r>
            <a:r>
              <a:rPr lang="en-US" dirty="0"/>
              <a:t> je ma.​</a:t>
            </a:r>
          </a:p>
          <a:p>
            <a:pPr marL="0" indent="0" fontAlgn="base">
              <a:buNone/>
            </a:pPr>
            <a:r>
              <a:rPr lang="en-US" b="1" dirty="0" err="1"/>
              <a:t>Praktyczna</a:t>
            </a:r>
            <a:r>
              <a:rPr lang="en-US" b="1" dirty="0"/>
              <a:t> </a:t>
            </a:r>
            <a:r>
              <a:rPr lang="en-US" b="1" dirty="0" err="1"/>
              <a:t>implikacja</a:t>
            </a:r>
            <a:r>
              <a:rPr lang="en-US" b="1" dirty="0"/>
              <a:t> </a:t>
            </a:r>
            <a:r>
              <a:rPr lang="en-US" b="1" dirty="0" err="1"/>
              <a:t>dla</a:t>
            </a:r>
            <a:r>
              <a:rPr lang="en-US" b="1" dirty="0"/>
              <a:t> SGGW: </a:t>
            </a:r>
            <a:r>
              <a:rPr lang="en-US" b="1" dirty="0" err="1"/>
              <a:t>warto</a:t>
            </a:r>
            <a:r>
              <a:rPr lang="en-US" b="1" dirty="0"/>
              <a:t> </a:t>
            </a:r>
            <a:r>
              <a:rPr lang="en-US" b="1" dirty="0" err="1"/>
              <a:t>budować</a:t>
            </a:r>
            <a:r>
              <a:rPr lang="en-US" b="1" dirty="0"/>
              <a:t> </a:t>
            </a:r>
            <a:r>
              <a:rPr lang="en-US" b="1" dirty="0" err="1"/>
              <a:t>relacje</a:t>
            </a:r>
            <a:r>
              <a:rPr lang="en-US" b="1" dirty="0"/>
              <a:t> z </a:t>
            </a:r>
            <a:r>
              <a:rPr lang="en-US" b="1" dirty="0" err="1"/>
              <a:t>partnerami</a:t>
            </a:r>
            <a:r>
              <a:rPr lang="en-US" b="1" dirty="0"/>
              <a:t>, </a:t>
            </a:r>
            <a:r>
              <a:rPr lang="en-US" b="1" dirty="0" err="1"/>
              <a:t>którzy</a:t>
            </a:r>
            <a:r>
              <a:rPr lang="en-US" b="1" dirty="0"/>
              <a:t> </a:t>
            </a:r>
            <a:r>
              <a:rPr lang="en-US" b="1" dirty="0" err="1"/>
              <a:t>dysponują</a:t>
            </a:r>
            <a:r>
              <a:rPr lang="en-US" b="1" dirty="0"/>
              <a:t> </a:t>
            </a:r>
            <a:r>
              <a:rPr lang="en-US" b="1" dirty="0" err="1"/>
              <a:t>historycznymi</a:t>
            </a:r>
            <a:r>
              <a:rPr lang="en-US" b="1" dirty="0"/>
              <a:t> </a:t>
            </a:r>
            <a:r>
              <a:rPr lang="en-US" b="1" dirty="0" err="1"/>
              <a:t>danymi</a:t>
            </a:r>
            <a:r>
              <a:rPr lang="en-US" b="1" dirty="0"/>
              <a:t> </a:t>
            </a:r>
            <a:r>
              <a:rPr lang="en-US" b="1" dirty="0" err="1"/>
              <a:t>środowiskowymi</a:t>
            </a:r>
            <a:r>
              <a:rPr lang="en-US" b="1" dirty="0"/>
              <a:t> </a:t>
            </a:r>
            <a:r>
              <a:rPr lang="en-US" b="1" dirty="0" err="1"/>
              <a:t>lub</a:t>
            </a:r>
            <a:r>
              <a:rPr lang="en-US" b="1" dirty="0"/>
              <a:t> </a:t>
            </a:r>
            <a:r>
              <a:rPr lang="en-US" b="1" dirty="0" err="1"/>
              <a:t>agronomicznymi</a:t>
            </a:r>
            <a:r>
              <a:rPr lang="en-US" b="1" dirty="0"/>
              <a:t>  </a:t>
            </a:r>
            <a:r>
              <a:rPr lang="en-US" b="1" dirty="0" err="1"/>
              <a:t>i</a:t>
            </a:r>
            <a:r>
              <a:rPr lang="en-US" b="1" dirty="0"/>
              <a:t> </a:t>
            </a:r>
            <a:r>
              <a:rPr lang="en-US" b="1" dirty="0" err="1"/>
              <a:t>uwzględnić</a:t>
            </a:r>
            <a:r>
              <a:rPr lang="en-US" b="1" dirty="0"/>
              <a:t> </a:t>
            </a:r>
            <a:r>
              <a:rPr lang="en-US" b="1" dirty="0" err="1"/>
              <a:t>tę</a:t>
            </a:r>
            <a:r>
              <a:rPr lang="en-US" b="1" dirty="0"/>
              <a:t> </a:t>
            </a:r>
            <a:r>
              <a:rPr lang="en-US" b="1" dirty="0" err="1"/>
              <a:t>bazę</a:t>
            </a:r>
            <a:r>
              <a:rPr lang="en-US" b="1" dirty="0"/>
              <a:t> </a:t>
            </a:r>
            <a:r>
              <a:rPr lang="en-US" b="1" dirty="0" err="1"/>
              <a:t>już</a:t>
            </a:r>
            <a:r>
              <a:rPr lang="en-US" b="1" dirty="0"/>
              <a:t> w </a:t>
            </a:r>
            <a:r>
              <a:rPr lang="en-US" b="1" dirty="0" err="1"/>
              <a:t>opisie</a:t>
            </a:r>
            <a:r>
              <a:rPr lang="en-US" b="1" dirty="0"/>
              <a:t> </a:t>
            </a:r>
            <a:r>
              <a:rPr lang="en-US" b="1" dirty="0" err="1"/>
              <a:t>wniosku</a:t>
            </a:r>
            <a:r>
              <a:rPr lang="en-US" b="1" dirty="0"/>
              <a:t>.</a:t>
            </a:r>
            <a:endParaRPr lang="pl-PL" dirty="0"/>
          </a:p>
          <a:p>
            <a:pPr marL="0" indent="0" fontAlgn="base">
              <a:buNone/>
            </a:pPr>
            <a:endParaRPr lang="en-US" dirty="0"/>
          </a:p>
          <a:p>
            <a:pPr marL="0" indent="0">
              <a:buNone/>
            </a:pPr>
            <a:endParaRPr lang="pl-PL" dirty="0"/>
          </a:p>
          <a:p>
            <a:endParaRPr lang="pl-PL" dirty="0"/>
          </a:p>
        </p:txBody>
      </p:sp>
    </p:spTree>
    <p:extLst>
      <p:ext uri="{BB962C8B-B14F-4D97-AF65-F5344CB8AC3E}">
        <p14:creationId xmlns:p14="http://schemas.microsoft.com/office/powerpoint/2010/main" val="3457634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87787C-D51E-48F5-FA3B-5382B6EB8697}"/>
              </a:ext>
            </a:extLst>
          </p:cNvPr>
          <p:cNvSpPr>
            <a:spLocks noGrp="1"/>
          </p:cNvSpPr>
          <p:nvPr>
            <p:ph type="title"/>
          </p:nvPr>
        </p:nvSpPr>
        <p:spPr/>
        <p:txBody>
          <a:bodyPr>
            <a:normAutofit fontScale="90000"/>
          </a:bodyPr>
          <a:lstStyle/>
          <a:p>
            <a:pPr fontAlgn="base"/>
            <a:r>
              <a:rPr lang="en-US" dirty="0"/>
              <a:t>AI w </a:t>
            </a:r>
            <a:r>
              <a:rPr lang="en-US" dirty="0" err="1"/>
              <a:t>branżach</a:t>
            </a:r>
            <a:r>
              <a:rPr lang="en-US" dirty="0"/>
              <a:t> </a:t>
            </a:r>
            <a:r>
              <a:rPr lang="en-US" dirty="0" err="1"/>
              <a:t>kluczowych</a:t>
            </a:r>
            <a:r>
              <a:rPr lang="en-US" dirty="0"/>
              <a:t>, </a:t>
            </a:r>
            <a:r>
              <a:rPr lang="en-US" dirty="0" err="1"/>
              <a:t>szczególnie</a:t>
            </a:r>
            <a:r>
              <a:rPr lang="en-US" dirty="0"/>
              <a:t> w </a:t>
            </a:r>
            <a:r>
              <a:rPr lang="en-US" dirty="0" err="1"/>
              <a:t>sektorze</a:t>
            </a:r>
            <a:r>
              <a:rPr lang="en-US" dirty="0"/>
              <a:t> </a:t>
            </a:r>
            <a:r>
              <a:rPr lang="en-US" dirty="0" err="1"/>
              <a:t>rolno-spożywczym</a:t>
            </a:r>
            <a:r>
              <a:rPr lang="en-US" b="0" dirty="0"/>
              <a:t>​</a:t>
            </a:r>
          </a:p>
        </p:txBody>
      </p:sp>
      <p:sp>
        <p:nvSpPr>
          <p:cNvPr id="3" name="Symbol zastępczy zawartości 2">
            <a:extLst>
              <a:ext uri="{FF2B5EF4-FFF2-40B4-BE49-F238E27FC236}">
                <a16:creationId xmlns:a16="http://schemas.microsoft.com/office/drawing/2014/main" id="{D7FFCF1A-40FE-BF2D-B740-1F1E1245A094}"/>
              </a:ext>
            </a:extLst>
          </p:cNvPr>
          <p:cNvSpPr>
            <a:spLocks noGrp="1"/>
          </p:cNvSpPr>
          <p:nvPr>
            <p:ph idx="1"/>
          </p:nvPr>
        </p:nvSpPr>
        <p:spPr/>
        <p:txBody>
          <a:bodyPr>
            <a:normAutofit fontScale="92500" lnSpcReduction="20000"/>
          </a:bodyPr>
          <a:lstStyle/>
          <a:p>
            <a:pPr marL="0" indent="0" fontAlgn="base">
              <a:buNone/>
            </a:pPr>
            <a:r>
              <a:rPr lang="pl-PL" b="1" dirty="0"/>
              <a:t>DLA PROJEKTÓW SGGW</a:t>
            </a:r>
          </a:p>
          <a:p>
            <a:pPr marL="0" indent="0" fontAlgn="base">
              <a:buNone/>
            </a:pPr>
            <a:r>
              <a:rPr lang="en-US" dirty="0" err="1"/>
              <a:t>Projekty</a:t>
            </a:r>
            <a:r>
              <a:rPr lang="en-US" dirty="0"/>
              <a:t> </a:t>
            </a:r>
            <a:r>
              <a:rPr lang="en-US" dirty="0" err="1"/>
              <a:t>wdrażające</a:t>
            </a:r>
            <a:r>
              <a:rPr lang="en-US" dirty="0"/>
              <a:t> AI w </a:t>
            </a:r>
            <a:r>
              <a:rPr lang="en-US" dirty="0" err="1"/>
              <a:t>branżach</a:t>
            </a:r>
            <a:r>
              <a:rPr lang="en-US" dirty="0"/>
              <a:t> </a:t>
            </a:r>
            <a:r>
              <a:rPr lang="en-US" dirty="0" err="1"/>
              <a:t>kluczowych</a:t>
            </a:r>
            <a:r>
              <a:rPr lang="en-US" dirty="0"/>
              <a:t> </a:t>
            </a:r>
            <a:r>
              <a:rPr lang="en-US" dirty="0" err="1"/>
              <a:t>są</a:t>
            </a:r>
            <a:r>
              <a:rPr lang="en-US" dirty="0"/>
              <a:t> </a:t>
            </a:r>
            <a:r>
              <a:rPr lang="en-US" dirty="0" err="1"/>
              <a:t>premiowane</a:t>
            </a:r>
            <a:r>
              <a:rPr lang="en-US" dirty="0"/>
              <a:t> </a:t>
            </a:r>
            <a:r>
              <a:rPr lang="en-US" dirty="0" err="1"/>
              <a:t>przez</a:t>
            </a:r>
            <a:r>
              <a:rPr lang="en-US" dirty="0"/>
              <a:t> </a:t>
            </a:r>
            <a:r>
              <a:rPr lang="en-US" dirty="0" err="1"/>
              <a:t>programy</a:t>
            </a:r>
            <a:r>
              <a:rPr lang="en-US" dirty="0"/>
              <a:t> </a:t>
            </a:r>
            <a:r>
              <a:rPr lang="en-US" dirty="0" err="1"/>
              <a:t>krajowe</a:t>
            </a:r>
            <a:r>
              <a:rPr lang="en-US" dirty="0"/>
              <a:t> </a:t>
            </a:r>
            <a:r>
              <a:rPr lang="en-US" dirty="0" err="1"/>
              <a:t>i</a:t>
            </a:r>
            <a:r>
              <a:rPr lang="en-US" dirty="0"/>
              <a:t> </a:t>
            </a:r>
            <a:r>
              <a:rPr lang="en-US" dirty="0" err="1"/>
              <a:t>unijne</a:t>
            </a:r>
            <a:r>
              <a:rPr lang="en-US" dirty="0"/>
              <a:t>.​</a:t>
            </a:r>
          </a:p>
          <a:p>
            <a:pPr marL="0" indent="0" fontAlgn="base">
              <a:buNone/>
            </a:pPr>
            <a:r>
              <a:rPr lang="en-US" dirty="0" err="1"/>
              <a:t>Opisując</a:t>
            </a:r>
            <a:r>
              <a:rPr lang="en-US" dirty="0"/>
              <a:t> </a:t>
            </a:r>
            <a:r>
              <a:rPr lang="en-US" dirty="0" err="1"/>
              <a:t>projekt</a:t>
            </a:r>
            <a:r>
              <a:rPr lang="en-US" dirty="0"/>
              <a:t> z </a:t>
            </a:r>
            <a:r>
              <a:rPr lang="en-US" dirty="0" err="1"/>
              <a:t>elementem</a:t>
            </a:r>
            <a:r>
              <a:rPr lang="en-US" dirty="0"/>
              <a:t> AI, </a:t>
            </a:r>
            <a:r>
              <a:rPr lang="en-US" dirty="0" err="1"/>
              <a:t>zawsze</a:t>
            </a:r>
            <a:r>
              <a:rPr lang="en-US" dirty="0"/>
              <a:t> </a:t>
            </a:r>
            <a:r>
              <a:rPr lang="en-US" dirty="0" err="1"/>
              <a:t>wskaż</a:t>
            </a:r>
            <a:r>
              <a:rPr lang="en-US" dirty="0"/>
              <a:t>:​</a:t>
            </a:r>
          </a:p>
          <a:p>
            <a:pPr marL="514350" indent="-514350" fontAlgn="base">
              <a:buFont typeface="+mj-lt"/>
              <a:buAutoNum type="arabicPeriod"/>
            </a:pPr>
            <a:r>
              <a:rPr lang="en-US" dirty="0" err="1"/>
              <a:t>jaki</a:t>
            </a:r>
            <a:r>
              <a:rPr lang="en-US" dirty="0"/>
              <a:t> </a:t>
            </a:r>
            <a:r>
              <a:rPr lang="en-US" dirty="0" err="1"/>
              <a:t>zbiór</a:t>
            </a:r>
            <a:r>
              <a:rPr lang="en-US" dirty="0"/>
              <a:t> </a:t>
            </a:r>
            <a:r>
              <a:rPr lang="en-US" dirty="0" err="1"/>
              <a:t>danych</a:t>
            </a:r>
            <a:r>
              <a:rPr lang="en-US" dirty="0"/>
              <a:t>​</a:t>
            </a:r>
          </a:p>
          <a:p>
            <a:pPr marL="514350" indent="-514350" fontAlgn="base">
              <a:buFont typeface="+mj-lt"/>
              <a:buAutoNum type="arabicPeriod"/>
            </a:pPr>
            <a:r>
              <a:rPr lang="en-US" dirty="0" err="1"/>
              <a:t>jaka</a:t>
            </a:r>
            <a:r>
              <a:rPr lang="en-US" dirty="0"/>
              <a:t> </a:t>
            </a:r>
            <a:r>
              <a:rPr lang="en-US" dirty="0" err="1"/>
              <a:t>metoda</a:t>
            </a:r>
            <a:r>
              <a:rPr lang="en-US" dirty="0"/>
              <a:t> </a:t>
            </a:r>
            <a:r>
              <a:rPr lang="en-US" dirty="0" err="1"/>
              <a:t>analityczna</a:t>
            </a:r>
            <a:r>
              <a:rPr lang="en-US" dirty="0"/>
              <a:t>​</a:t>
            </a:r>
          </a:p>
          <a:p>
            <a:pPr marL="514350" indent="-514350" fontAlgn="base">
              <a:buFont typeface="+mj-lt"/>
              <a:buAutoNum type="arabicPeriod"/>
            </a:pPr>
            <a:r>
              <a:rPr lang="en-US" dirty="0" err="1"/>
              <a:t>jaki</a:t>
            </a:r>
            <a:r>
              <a:rPr lang="en-US" dirty="0"/>
              <a:t> </a:t>
            </a:r>
            <a:r>
              <a:rPr lang="en-US" dirty="0" err="1"/>
              <a:t>mierzalny</a:t>
            </a:r>
            <a:r>
              <a:rPr lang="en-US" dirty="0"/>
              <a:t> wynik​</a:t>
            </a:r>
          </a:p>
          <a:p>
            <a:pPr marL="0" indent="0" fontAlgn="base">
              <a:buNone/>
            </a:pPr>
            <a:endParaRPr lang="en-US" dirty="0"/>
          </a:p>
          <a:p>
            <a:pPr marL="0" indent="0" fontAlgn="base">
              <a:buNone/>
            </a:pPr>
            <a:r>
              <a:rPr lang="en-US" dirty="0" err="1"/>
              <a:t>Ogólne</a:t>
            </a:r>
            <a:r>
              <a:rPr lang="en-US" dirty="0"/>
              <a:t> </a:t>
            </a:r>
            <a:r>
              <a:rPr lang="en-US" dirty="0" err="1"/>
              <a:t>sformułowania</a:t>
            </a:r>
            <a:r>
              <a:rPr lang="en-US" dirty="0"/>
              <a:t> o </a:t>
            </a:r>
            <a:r>
              <a:rPr lang="en-US" dirty="0" err="1"/>
              <a:t>zastosowaniu</a:t>
            </a:r>
            <a:r>
              <a:rPr lang="en-US" dirty="0"/>
              <a:t> AI bez </a:t>
            </a:r>
            <a:r>
              <a:rPr lang="en-US" dirty="0" err="1"/>
              <a:t>konkretyzacji</a:t>
            </a:r>
            <a:r>
              <a:rPr lang="en-US" dirty="0"/>
              <a:t> </a:t>
            </a:r>
            <a:r>
              <a:rPr lang="en-US" dirty="0" err="1"/>
              <a:t>nie</a:t>
            </a:r>
            <a:r>
              <a:rPr lang="en-US" dirty="0"/>
              <a:t> </a:t>
            </a:r>
            <a:r>
              <a:rPr lang="en-US" dirty="0" err="1"/>
              <a:t>podnoszą</a:t>
            </a:r>
            <a:r>
              <a:rPr lang="en-US" dirty="0"/>
              <a:t> </a:t>
            </a:r>
            <a:r>
              <a:rPr lang="en-US" dirty="0" err="1"/>
              <a:t>wartości</a:t>
            </a:r>
            <a:r>
              <a:rPr lang="en-US" dirty="0"/>
              <a:t> </a:t>
            </a:r>
            <a:r>
              <a:rPr lang="en-US" dirty="0" err="1"/>
              <a:t>wniosku</a:t>
            </a:r>
            <a:r>
              <a:rPr lang="en-US" dirty="0"/>
              <a:t>.​</a:t>
            </a:r>
          </a:p>
          <a:p>
            <a:pPr marL="0" indent="0" fontAlgn="base">
              <a:buNone/>
            </a:pPr>
            <a:endParaRPr lang="pl-PL" dirty="0"/>
          </a:p>
          <a:p>
            <a:endParaRPr lang="pl-PL" dirty="0"/>
          </a:p>
        </p:txBody>
      </p:sp>
    </p:spTree>
    <p:extLst>
      <p:ext uri="{BB962C8B-B14F-4D97-AF65-F5344CB8AC3E}">
        <p14:creationId xmlns:p14="http://schemas.microsoft.com/office/powerpoint/2010/main" val="2678453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59DDEB3-0515-CDCB-F32A-050C5FE1B2E2}"/>
              </a:ext>
            </a:extLst>
          </p:cNvPr>
          <p:cNvSpPr>
            <a:spLocks noGrp="1"/>
          </p:cNvSpPr>
          <p:nvPr>
            <p:ph type="title"/>
          </p:nvPr>
        </p:nvSpPr>
        <p:spPr/>
        <p:txBody>
          <a:bodyPr>
            <a:normAutofit fontScale="90000"/>
          </a:bodyPr>
          <a:lstStyle/>
          <a:p>
            <a:r>
              <a:rPr lang="en-US" dirty="0" err="1"/>
              <a:t>Efektywność</a:t>
            </a:r>
            <a:r>
              <a:rPr lang="en-US" dirty="0"/>
              <a:t> </a:t>
            </a:r>
            <a:r>
              <a:rPr lang="en-US" dirty="0" err="1"/>
              <a:t>energetyczna</a:t>
            </a:r>
            <a:r>
              <a:rPr lang="en-US" dirty="0"/>
              <a:t> </a:t>
            </a:r>
            <a:r>
              <a:rPr lang="en-US" dirty="0" err="1"/>
              <a:t>i</a:t>
            </a:r>
            <a:r>
              <a:rPr lang="en-US" dirty="0"/>
              <a:t> </a:t>
            </a:r>
            <a:r>
              <a:rPr lang="en-US" dirty="0" err="1"/>
              <a:t>automatyzacja</a:t>
            </a:r>
            <a:r>
              <a:rPr lang="en-US" dirty="0"/>
              <a:t> - jak je </a:t>
            </a:r>
            <a:r>
              <a:rPr lang="en-US" dirty="0" err="1"/>
              <a:t>opisywać</a:t>
            </a:r>
            <a:r>
              <a:rPr lang="en-US" dirty="0"/>
              <a:t> we </a:t>
            </a:r>
            <a:r>
              <a:rPr lang="en-US" dirty="0" err="1"/>
              <a:t>wnioskach</a:t>
            </a:r>
            <a:r>
              <a:rPr lang="en-US" b="0" dirty="0"/>
              <a:t>​</a:t>
            </a:r>
            <a:endParaRPr lang="pl-PL" dirty="0"/>
          </a:p>
        </p:txBody>
      </p:sp>
      <p:sp>
        <p:nvSpPr>
          <p:cNvPr id="3" name="Symbol zastępczy zawartości 2">
            <a:extLst>
              <a:ext uri="{FF2B5EF4-FFF2-40B4-BE49-F238E27FC236}">
                <a16:creationId xmlns:a16="http://schemas.microsoft.com/office/drawing/2014/main" id="{0E4AC041-AFC0-CA37-D0A2-A47B0AE3748C}"/>
              </a:ext>
            </a:extLst>
          </p:cNvPr>
          <p:cNvSpPr>
            <a:spLocks noGrp="1"/>
          </p:cNvSpPr>
          <p:nvPr>
            <p:ph idx="1"/>
          </p:nvPr>
        </p:nvSpPr>
        <p:spPr/>
        <p:txBody>
          <a:bodyPr>
            <a:normAutofit fontScale="55000" lnSpcReduction="20000"/>
          </a:bodyPr>
          <a:lstStyle/>
          <a:p>
            <a:pPr marL="0" indent="0">
              <a:buNone/>
            </a:pPr>
            <a:r>
              <a:rPr lang="pl-PL" b="1" dirty="0"/>
              <a:t>EFEKTYWNOŚĆ ENERGETYCZNA</a:t>
            </a:r>
          </a:p>
          <a:p>
            <a:pPr marL="0" indent="0">
              <a:buNone/>
            </a:pPr>
            <a:r>
              <a:rPr lang="pl-PL" dirty="0"/>
              <a:t>Obniżanie zużycia energii w produkcji jest wymogiem formalnym w wielu programach.</a:t>
            </a:r>
          </a:p>
          <a:p>
            <a:pPr marL="0" indent="0">
              <a:buNone/>
            </a:pPr>
            <a:r>
              <a:rPr lang="pl-PL" b="1" dirty="0"/>
              <a:t>KLUCZOWA ZASADA: </a:t>
            </a:r>
            <a:r>
              <a:rPr lang="pl-PL" dirty="0"/>
              <a:t>opis musi zawierać konkretne liczby w jednostkach fizycznych rocznie lub na jednostkę produktu.</a:t>
            </a:r>
          </a:p>
          <a:p>
            <a:pPr marL="0" indent="0">
              <a:buNone/>
            </a:pPr>
            <a:r>
              <a:rPr lang="pl-PL" dirty="0"/>
              <a:t>W Ścieżce SMART efektywność energetyczna jest jednym z 6 obowiązkowych wskaźników środowiskowych. Wartość wskaźnika musi być wyrażona liczbowo już we wniosku, razem z poziomem bazowym.</a:t>
            </a:r>
          </a:p>
          <a:p>
            <a:endParaRPr lang="pl-PL" dirty="0"/>
          </a:p>
          <a:p>
            <a:pPr marL="0" indent="0">
              <a:buNone/>
            </a:pPr>
            <a:r>
              <a:rPr lang="pl-PL" b="1" dirty="0">
                <a:solidFill>
                  <a:srgbClr val="4DB05B"/>
                </a:solidFill>
              </a:rPr>
              <a:t>Prawidłowy opis</a:t>
            </a:r>
            <a:r>
              <a:rPr lang="pl-PL" dirty="0">
                <a:solidFill>
                  <a:srgbClr val="4DB05B"/>
                </a:solidFill>
              </a:rPr>
              <a:t>: </a:t>
            </a:r>
            <a:r>
              <a:rPr lang="pl-PL" dirty="0"/>
              <a:t>projekt umożliwi obniżenie zużycia energii elektrycznej o 18% (z 420 kWh/tonę do 344 kWh/tonę produktu końcowego).</a:t>
            </a:r>
          </a:p>
          <a:p>
            <a:pPr marL="0" indent="0">
              <a:buNone/>
            </a:pPr>
            <a:r>
              <a:rPr lang="pl-PL" b="1" dirty="0">
                <a:solidFill>
                  <a:srgbClr val="FF0000"/>
                </a:solidFill>
              </a:rPr>
              <a:t>Nieprawidłowy</a:t>
            </a:r>
            <a:r>
              <a:rPr lang="pl-PL" dirty="0"/>
              <a:t>: projekt wpłynie na poprawę efektywności energetycznej zakładu.</a:t>
            </a:r>
          </a:p>
          <a:p>
            <a:pPr marL="0" indent="0">
              <a:buNone/>
            </a:pPr>
            <a:endParaRPr lang="pl-PL" b="1" dirty="0"/>
          </a:p>
          <a:p>
            <a:pPr marL="0" indent="0">
              <a:buNone/>
            </a:pPr>
            <a:r>
              <a:rPr lang="pl-PL" b="1" dirty="0"/>
              <a:t>AUTOMATYZACJA</a:t>
            </a:r>
            <a:endParaRPr lang="pl-PL" dirty="0"/>
          </a:p>
          <a:p>
            <a:pPr marL="0" indent="0">
              <a:buNone/>
            </a:pPr>
            <a:r>
              <a:rPr lang="pl-PL" dirty="0"/>
              <a:t>Automatyzacja procesów produkcyjnych, agrotechnika i maszyny autonomiczne to silny trend.</a:t>
            </a:r>
          </a:p>
          <a:p>
            <a:pPr marL="0" indent="0">
              <a:buNone/>
            </a:pPr>
            <a:r>
              <a:rPr lang="pl-PL" b="1" dirty="0"/>
              <a:t>WSKAŹNIK</a:t>
            </a:r>
            <a:r>
              <a:rPr lang="pl-PL" dirty="0"/>
              <a:t>: redukcja nakładu pracy wyrażona w roboczogodzinach na jednostkę produkcji.</a:t>
            </a:r>
          </a:p>
          <a:p>
            <a:endParaRPr lang="pl-PL" dirty="0"/>
          </a:p>
        </p:txBody>
      </p:sp>
    </p:spTree>
    <p:extLst>
      <p:ext uri="{BB962C8B-B14F-4D97-AF65-F5344CB8AC3E}">
        <p14:creationId xmlns:p14="http://schemas.microsoft.com/office/powerpoint/2010/main" val="2693177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5439E54-6095-18A0-BDE1-81A44416C7E4}"/>
              </a:ext>
            </a:extLst>
          </p:cNvPr>
          <p:cNvSpPr>
            <a:spLocks noGrp="1"/>
          </p:cNvSpPr>
          <p:nvPr>
            <p:ph type="title"/>
          </p:nvPr>
        </p:nvSpPr>
        <p:spPr/>
        <p:txBody>
          <a:bodyPr>
            <a:normAutofit fontScale="90000"/>
          </a:bodyPr>
          <a:lstStyle/>
          <a:p>
            <a:r>
              <a:rPr lang="en-US" dirty="0" err="1"/>
              <a:t>Bezpieczeństwo</a:t>
            </a:r>
            <a:r>
              <a:rPr lang="en-US" dirty="0"/>
              <a:t> </a:t>
            </a:r>
            <a:r>
              <a:rPr lang="en-US" dirty="0" err="1"/>
              <a:t>żywnościowe</a:t>
            </a:r>
            <a:r>
              <a:rPr lang="en-US" dirty="0"/>
              <a:t> jako </a:t>
            </a:r>
            <a:r>
              <a:rPr lang="en-US" dirty="0" err="1"/>
              <a:t>priorytet</a:t>
            </a:r>
            <a:r>
              <a:rPr lang="en-US" dirty="0"/>
              <a:t> </a:t>
            </a:r>
            <a:r>
              <a:rPr lang="en-US" dirty="0" err="1"/>
              <a:t>projektowy</a:t>
            </a:r>
            <a:r>
              <a:rPr lang="en-US" b="0" dirty="0"/>
              <a:t>​</a:t>
            </a:r>
            <a:endParaRPr lang="pl-PL" dirty="0"/>
          </a:p>
        </p:txBody>
      </p:sp>
      <p:sp>
        <p:nvSpPr>
          <p:cNvPr id="3" name="Symbol zastępczy zawartości 2">
            <a:extLst>
              <a:ext uri="{FF2B5EF4-FFF2-40B4-BE49-F238E27FC236}">
                <a16:creationId xmlns:a16="http://schemas.microsoft.com/office/drawing/2014/main" id="{7AD1B51E-0201-4BA5-E7A0-8A291A851DB0}"/>
              </a:ext>
            </a:extLst>
          </p:cNvPr>
          <p:cNvSpPr>
            <a:spLocks noGrp="1"/>
          </p:cNvSpPr>
          <p:nvPr>
            <p:ph idx="1"/>
          </p:nvPr>
        </p:nvSpPr>
        <p:spPr/>
        <p:txBody>
          <a:bodyPr/>
          <a:lstStyle/>
          <a:p>
            <a:pPr marL="0" indent="0">
              <a:buNone/>
            </a:pPr>
            <a:r>
              <a:rPr lang="pl-PL" b="1" dirty="0"/>
              <a:t>KONTEKST POLITYCZNY</a:t>
            </a:r>
            <a:endParaRPr lang="pl-PL" dirty="0"/>
          </a:p>
          <a:p>
            <a:pPr marL="0" indent="0">
              <a:buNone/>
            </a:pPr>
            <a:r>
              <a:rPr lang="pl-PL" dirty="0"/>
              <a:t>Bezpieczeństwo żywnościowe to temat o rosnącym priorytecie politycznym w UE i Polsce. Farm to </a:t>
            </a:r>
            <a:r>
              <a:rPr lang="pl-PL" dirty="0" err="1"/>
              <a:t>Fork</a:t>
            </a:r>
            <a:r>
              <a:rPr lang="pl-PL" dirty="0"/>
              <a:t> </a:t>
            </a:r>
            <a:r>
              <a:rPr lang="pl-PL" dirty="0" err="1"/>
              <a:t>Strategy</a:t>
            </a:r>
            <a:r>
              <a:rPr lang="pl-PL" dirty="0"/>
              <a:t>, Europejski Zielony Ład i Polska Strategia Zrównoważonego Rozwoju Wsi stawiają odporność systemu żywnościowego jako kluczowy cel polityki publicznej. Projekty adresujące ten temat mają silne uzasadnienie strategiczne.</a:t>
            </a:r>
          </a:p>
          <a:p>
            <a:endParaRPr lang="pl-PL" dirty="0"/>
          </a:p>
        </p:txBody>
      </p:sp>
    </p:spTree>
    <p:extLst>
      <p:ext uri="{BB962C8B-B14F-4D97-AF65-F5344CB8AC3E}">
        <p14:creationId xmlns:p14="http://schemas.microsoft.com/office/powerpoint/2010/main" val="3485535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E5B84A-BCA5-22EB-A4EB-147DC288E060}"/>
              </a:ext>
            </a:extLst>
          </p:cNvPr>
          <p:cNvSpPr>
            <a:spLocks noGrp="1"/>
          </p:cNvSpPr>
          <p:nvPr>
            <p:ph type="title"/>
          </p:nvPr>
        </p:nvSpPr>
        <p:spPr/>
        <p:txBody>
          <a:bodyPr>
            <a:normAutofit fontScale="90000"/>
          </a:bodyPr>
          <a:lstStyle/>
          <a:p>
            <a:r>
              <a:rPr lang="en-US" dirty="0" err="1"/>
              <a:t>Bezpieczeństwo</a:t>
            </a:r>
            <a:r>
              <a:rPr lang="en-US" dirty="0"/>
              <a:t> </a:t>
            </a:r>
            <a:r>
              <a:rPr lang="en-US" dirty="0" err="1"/>
              <a:t>żywnościowe</a:t>
            </a:r>
            <a:r>
              <a:rPr lang="en-US" dirty="0"/>
              <a:t> jako </a:t>
            </a:r>
            <a:r>
              <a:rPr lang="en-US" dirty="0" err="1"/>
              <a:t>priorytet</a:t>
            </a:r>
            <a:r>
              <a:rPr lang="en-US" dirty="0"/>
              <a:t> </a:t>
            </a:r>
            <a:r>
              <a:rPr lang="en-US" dirty="0" err="1"/>
              <a:t>projektowy</a:t>
            </a:r>
            <a:r>
              <a:rPr lang="en-US" b="0" dirty="0"/>
              <a:t>​</a:t>
            </a:r>
            <a:endParaRPr lang="pl-PL" dirty="0"/>
          </a:p>
        </p:txBody>
      </p:sp>
      <p:sp>
        <p:nvSpPr>
          <p:cNvPr id="3" name="Symbol zastępczy zawartości 2">
            <a:extLst>
              <a:ext uri="{FF2B5EF4-FFF2-40B4-BE49-F238E27FC236}">
                <a16:creationId xmlns:a16="http://schemas.microsoft.com/office/drawing/2014/main" id="{13F7F2D8-66F4-1BC8-8ED4-1DA943F7F9B2}"/>
              </a:ext>
            </a:extLst>
          </p:cNvPr>
          <p:cNvSpPr>
            <a:spLocks noGrp="1"/>
          </p:cNvSpPr>
          <p:nvPr>
            <p:ph idx="1"/>
          </p:nvPr>
        </p:nvSpPr>
        <p:spPr/>
        <p:txBody>
          <a:bodyPr>
            <a:normAutofit fontScale="77500" lnSpcReduction="20000"/>
          </a:bodyPr>
          <a:lstStyle/>
          <a:p>
            <a:pPr marL="0" indent="0">
              <a:buNone/>
            </a:pPr>
            <a:r>
              <a:rPr lang="pl-PL" b="1" dirty="0"/>
              <a:t>GDZIE SZUKAĆ SZANS:</a:t>
            </a:r>
          </a:p>
          <a:p>
            <a:pPr lvl="1"/>
            <a:r>
              <a:rPr lang="pl-PL" dirty="0"/>
              <a:t>Lokalne łańcuchy dostaw, skrócenie drogi od producenta do konsumenta, ograniczenie emisji transportowych.</a:t>
            </a:r>
          </a:p>
          <a:p>
            <a:pPr lvl="1"/>
            <a:r>
              <a:rPr lang="pl-PL" dirty="0"/>
              <a:t>Odporność systemu żywnościowego poprzez dywersyfikację źródeł dostaw, ograniczenie mono-upraw, budowanie buforów magazynowych.</a:t>
            </a:r>
          </a:p>
          <a:p>
            <a:pPr lvl="1"/>
            <a:r>
              <a:rPr lang="pl-PL" dirty="0"/>
              <a:t>Jakość i bezpieczeństwo żywności nowe metody detekcji zanieczyszczeń, systemów śledzenia i certyfikacji.</a:t>
            </a:r>
          </a:p>
          <a:p>
            <a:pPr marL="457200" lvl="1" indent="0">
              <a:buNone/>
            </a:pPr>
            <a:endParaRPr lang="pl-PL" dirty="0"/>
          </a:p>
          <a:p>
            <a:r>
              <a:rPr lang="pl-PL" b="1" dirty="0"/>
              <a:t>PUŁAPKI I OSTRZEŻENIA</a:t>
            </a:r>
          </a:p>
          <a:p>
            <a:pPr lvl="1"/>
            <a:r>
              <a:rPr lang="pl-PL" dirty="0"/>
              <a:t>Kontekst innowacji krótkich łańcuchów dostaw był intensywnie eksploatowany w poprzedniej perspektywie finansowej.</a:t>
            </a:r>
          </a:p>
          <a:p>
            <a:pPr lvl="1"/>
            <a:r>
              <a:rPr lang="pl-PL" dirty="0"/>
              <a:t>Projekty zbyt ogólne, powielające schematy dobrze znane komisji, są oceniane niżej.</a:t>
            </a:r>
          </a:p>
          <a:p>
            <a:pPr lvl="1"/>
            <a:r>
              <a:rPr lang="pl-PL" dirty="0"/>
              <a:t>Warto wykazać konkretną innowację metodyczną lub technologiczną. Nie wystarczy sama diagnoza, że krótkie łańcuchy są ważne.</a:t>
            </a:r>
          </a:p>
          <a:p>
            <a:pPr marL="0" indent="0">
              <a:buNone/>
            </a:pPr>
            <a:endParaRPr lang="pl-PL" dirty="0"/>
          </a:p>
          <a:p>
            <a:pPr marL="0" indent="0">
              <a:buNone/>
            </a:pPr>
            <a:endParaRPr lang="pl-PL" dirty="0"/>
          </a:p>
          <a:p>
            <a:endParaRPr lang="pl-PL" dirty="0"/>
          </a:p>
        </p:txBody>
      </p:sp>
    </p:spTree>
    <p:extLst>
      <p:ext uri="{BB962C8B-B14F-4D97-AF65-F5344CB8AC3E}">
        <p14:creationId xmlns:p14="http://schemas.microsoft.com/office/powerpoint/2010/main" val="2629080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A628B8-73F0-C79F-359D-C8D8315DC87D}"/>
              </a:ext>
            </a:extLst>
          </p:cNvPr>
          <p:cNvSpPr>
            <a:spLocks noGrp="1"/>
          </p:cNvSpPr>
          <p:nvPr>
            <p:ph type="title"/>
          </p:nvPr>
        </p:nvSpPr>
        <p:spPr/>
        <p:txBody>
          <a:bodyPr>
            <a:normAutofit fontScale="90000"/>
          </a:bodyPr>
          <a:lstStyle/>
          <a:p>
            <a:r>
              <a:rPr lang="pl-PL" dirty="0"/>
              <a:t>Trendy a projekty SGGW - co to oznacza praktycznie?</a:t>
            </a:r>
          </a:p>
        </p:txBody>
      </p:sp>
      <p:sp>
        <p:nvSpPr>
          <p:cNvPr id="3" name="Symbol zastępczy zawartości 2">
            <a:extLst>
              <a:ext uri="{FF2B5EF4-FFF2-40B4-BE49-F238E27FC236}">
                <a16:creationId xmlns:a16="http://schemas.microsoft.com/office/drawing/2014/main" id="{5B51C3C3-0053-C21A-CEB5-45E9FBC24982}"/>
              </a:ext>
            </a:extLst>
          </p:cNvPr>
          <p:cNvSpPr>
            <a:spLocks noGrp="1"/>
          </p:cNvSpPr>
          <p:nvPr>
            <p:ph idx="1"/>
          </p:nvPr>
        </p:nvSpPr>
        <p:spPr/>
        <p:txBody>
          <a:bodyPr>
            <a:normAutofit fontScale="55000" lnSpcReduction="20000"/>
          </a:bodyPr>
          <a:lstStyle/>
          <a:p>
            <a:pPr marL="0" indent="0">
              <a:buNone/>
            </a:pPr>
            <a:r>
              <a:rPr lang="pl-PL" dirty="0"/>
              <a:t>Projekt musi wpisywać się w co najmniej jeden z siedmiu trendów, żeby być konkurencyjny. Komisje premiują projekty odpowiadające na aktualne priorytety polityki UE i krajowej, nie tylko te, które są wartościowe naukowo. Oba kryteria muszą być spełnione jednocześnie.</a:t>
            </a:r>
          </a:p>
          <a:p>
            <a:pPr marL="0" indent="0">
              <a:buNone/>
            </a:pPr>
            <a:endParaRPr lang="pl-PL" dirty="0"/>
          </a:p>
          <a:p>
            <a:pPr marL="0" indent="0">
              <a:buNone/>
            </a:pPr>
            <a:r>
              <a:rPr lang="pl-PL" b="1" dirty="0"/>
              <a:t>TRENDY JAKO SŁOWNIK ARGUMENTACYJNY</a:t>
            </a:r>
            <a:endParaRPr lang="pl-PL" dirty="0"/>
          </a:p>
          <a:p>
            <a:r>
              <a:rPr lang="pl-PL" dirty="0"/>
              <a:t>Każdy z siedmiu trendów to nie tylko kierunek badań. To struktura, którą piszesz uzasadnienie potrzeby realizacji projektu.</a:t>
            </a:r>
          </a:p>
          <a:p>
            <a:r>
              <a:rPr lang="pl-PL" dirty="0"/>
              <a:t>Opisując problem badawczy, powołaj się wprost na trend i wskaż, jak projekt go adresuje. Komisja oceniająca jest zazwyczaj zaznajomiona ze słownictwem politycznym UE. Używaj go świadomie.</a:t>
            </a:r>
          </a:p>
          <a:p>
            <a:pPr marL="0" indent="0">
              <a:buNone/>
            </a:pPr>
            <a:endParaRPr lang="pl-PL" dirty="0"/>
          </a:p>
          <a:p>
            <a:pPr marL="0" indent="0">
              <a:buNone/>
            </a:pPr>
            <a:r>
              <a:rPr lang="pl-PL" b="1" dirty="0"/>
              <a:t>TRENDY JAKO ŹRÓDŁO WSKAŹNIKÓW</a:t>
            </a:r>
          </a:p>
          <a:p>
            <a:r>
              <a:rPr lang="pl-PL" dirty="0"/>
              <a:t>Każdy trend to gotowy zestaw mierzalnych wskaźników</a:t>
            </a:r>
            <a:r>
              <a:rPr lang="pl-PL" b="1" dirty="0"/>
              <a:t>:</a:t>
            </a:r>
            <a:endParaRPr lang="pl-PL" dirty="0"/>
          </a:p>
          <a:p>
            <a:pPr lvl="1"/>
            <a:r>
              <a:rPr lang="pl-PL" dirty="0"/>
              <a:t>Cyfryzacja: wskaźniki automatyzacji procesów</a:t>
            </a:r>
          </a:p>
          <a:p>
            <a:pPr lvl="1"/>
            <a:r>
              <a:rPr lang="pl-PL" dirty="0"/>
              <a:t>Zielona transformacja: wskaźniki emisji CO2</a:t>
            </a:r>
          </a:p>
          <a:p>
            <a:pPr lvl="1"/>
            <a:r>
              <a:rPr lang="pl-PL" dirty="0"/>
              <a:t>GOZ: wskaźniki 6R (fizyczne)</a:t>
            </a:r>
          </a:p>
          <a:p>
            <a:pPr lvl="1"/>
            <a:r>
              <a:rPr lang="pl-PL" dirty="0"/>
              <a:t>Efektywność energetyczna: kWh na jednostkę produktu</a:t>
            </a:r>
          </a:p>
          <a:p>
            <a:pPr lvl="1"/>
            <a:r>
              <a:rPr lang="pl-PL" dirty="0"/>
              <a:t>AI: redukcja błędów, szybkość decyzji</a:t>
            </a:r>
          </a:p>
          <a:p>
            <a:pPr marL="0" indent="0">
              <a:buNone/>
            </a:pPr>
            <a:endParaRPr lang="pl-PL" dirty="0"/>
          </a:p>
          <a:p>
            <a:endParaRPr lang="pl-PL" dirty="0"/>
          </a:p>
          <a:p>
            <a:pPr marL="0" indent="0">
              <a:buNone/>
            </a:pPr>
            <a:endParaRPr lang="pl-PL" dirty="0"/>
          </a:p>
          <a:p>
            <a:endParaRPr lang="pl-PL" dirty="0"/>
          </a:p>
        </p:txBody>
      </p:sp>
    </p:spTree>
    <p:extLst>
      <p:ext uri="{BB962C8B-B14F-4D97-AF65-F5344CB8AC3E}">
        <p14:creationId xmlns:p14="http://schemas.microsoft.com/office/powerpoint/2010/main" val="1906098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A65905-FAF1-5FB9-01BC-E2A699EA29AA}"/>
              </a:ext>
            </a:extLst>
          </p:cNvPr>
          <p:cNvSpPr>
            <a:spLocks noGrp="1"/>
          </p:cNvSpPr>
          <p:nvPr>
            <p:ph type="title"/>
          </p:nvPr>
        </p:nvSpPr>
        <p:spPr/>
        <p:txBody>
          <a:bodyPr>
            <a:normAutofit fontScale="90000"/>
          </a:bodyPr>
          <a:lstStyle/>
          <a:p>
            <a:r>
              <a:rPr lang="pl-PL" dirty="0"/>
              <a:t>Trendy a projekty SGGW - co to oznacza praktycznie?</a:t>
            </a:r>
          </a:p>
        </p:txBody>
      </p:sp>
      <p:sp>
        <p:nvSpPr>
          <p:cNvPr id="3" name="Symbol zastępczy zawartości 2">
            <a:extLst>
              <a:ext uri="{FF2B5EF4-FFF2-40B4-BE49-F238E27FC236}">
                <a16:creationId xmlns:a16="http://schemas.microsoft.com/office/drawing/2014/main" id="{26B15B12-1E9C-531B-B2AC-13ABF075ED0F}"/>
              </a:ext>
            </a:extLst>
          </p:cNvPr>
          <p:cNvSpPr>
            <a:spLocks noGrp="1"/>
          </p:cNvSpPr>
          <p:nvPr>
            <p:ph idx="1"/>
          </p:nvPr>
        </p:nvSpPr>
        <p:spPr/>
        <p:txBody>
          <a:bodyPr>
            <a:normAutofit/>
          </a:bodyPr>
          <a:lstStyle/>
          <a:p>
            <a:pPr marL="0" indent="0" fontAlgn="base">
              <a:buNone/>
            </a:pPr>
            <a:r>
              <a:rPr lang="en-US" sz="2000" b="1" dirty="0"/>
              <a:t>TRENDY A PARTNERZY</a:t>
            </a:r>
            <a:r>
              <a:rPr lang="en-US" sz="2000" dirty="0"/>
              <a:t>​</a:t>
            </a:r>
          </a:p>
          <a:p>
            <a:pPr fontAlgn="base"/>
            <a:r>
              <a:rPr lang="en-US" sz="2000" dirty="0" err="1"/>
              <a:t>Partnerzy</a:t>
            </a:r>
            <a:r>
              <a:rPr lang="en-US" sz="2000" dirty="0"/>
              <a:t> </a:t>
            </a:r>
            <a:r>
              <a:rPr lang="en-US" sz="2000" dirty="0" err="1"/>
              <a:t>biznesowi</a:t>
            </a:r>
            <a:r>
              <a:rPr lang="en-US" sz="2000" dirty="0"/>
              <a:t> w </a:t>
            </a:r>
            <a:r>
              <a:rPr lang="en-US" sz="2000" dirty="0" err="1"/>
              <a:t>sektorze</a:t>
            </a:r>
            <a:r>
              <a:rPr lang="en-US" sz="2000" dirty="0"/>
              <a:t> </a:t>
            </a:r>
            <a:r>
              <a:rPr lang="en-US" sz="2000" dirty="0" err="1"/>
              <a:t>rolno-spożywczym</a:t>
            </a:r>
            <a:r>
              <a:rPr lang="en-US" sz="2000" dirty="0"/>
              <a:t> </a:t>
            </a:r>
            <a:r>
              <a:rPr lang="en-US" sz="2000" dirty="0" err="1"/>
              <a:t>doświadczają</a:t>
            </a:r>
            <a:r>
              <a:rPr lang="en-US" sz="2000" dirty="0"/>
              <a:t> </a:t>
            </a:r>
            <a:r>
              <a:rPr lang="en-US" sz="2000" dirty="0" err="1"/>
              <a:t>tych</a:t>
            </a:r>
            <a:r>
              <a:rPr lang="en-US" sz="2000" dirty="0"/>
              <a:t> </a:t>
            </a:r>
            <a:r>
              <a:rPr lang="en-US" sz="2000" dirty="0" err="1"/>
              <a:t>trendów</a:t>
            </a:r>
            <a:r>
              <a:rPr lang="en-US" sz="2000" dirty="0"/>
              <a:t> </a:t>
            </a:r>
            <a:r>
              <a:rPr lang="en-US" sz="2000" dirty="0" err="1"/>
              <a:t>bezpośrednio</a:t>
            </a:r>
            <a:r>
              <a:rPr lang="en-US" sz="2000" dirty="0"/>
              <a:t> jako </a:t>
            </a:r>
            <a:r>
              <a:rPr lang="en-US" sz="2000" dirty="0" err="1"/>
              <a:t>presję</a:t>
            </a:r>
            <a:r>
              <a:rPr lang="en-US" sz="2000" dirty="0"/>
              <a:t> </a:t>
            </a:r>
            <a:r>
              <a:rPr lang="en-US" sz="2000" dirty="0" err="1"/>
              <a:t>rynkową</a:t>
            </a:r>
            <a:r>
              <a:rPr lang="en-US" sz="2000" dirty="0"/>
              <a:t> </a:t>
            </a:r>
            <a:r>
              <a:rPr lang="en-US" sz="2000" dirty="0" err="1"/>
              <a:t>i</a:t>
            </a:r>
            <a:r>
              <a:rPr lang="en-US" sz="2000" dirty="0"/>
              <a:t> </a:t>
            </a:r>
            <a:r>
              <a:rPr lang="en-US" sz="2000" dirty="0" err="1"/>
              <a:t>regulacyjną</a:t>
            </a:r>
            <a:r>
              <a:rPr lang="en-US" sz="2000" dirty="0"/>
              <a:t>.​</a:t>
            </a:r>
          </a:p>
          <a:p>
            <a:pPr fontAlgn="base"/>
            <a:r>
              <a:rPr lang="en-US" sz="2000" dirty="0" err="1"/>
              <a:t>Rozmowa</a:t>
            </a:r>
            <a:r>
              <a:rPr lang="en-US" sz="2000" dirty="0"/>
              <a:t> z </a:t>
            </a:r>
            <a:r>
              <a:rPr lang="en-US" sz="2000" dirty="0" err="1"/>
              <a:t>partnerem</a:t>
            </a:r>
            <a:r>
              <a:rPr lang="en-US" sz="2000" dirty="0"/>
              <a:t> o </a:t>
            </a:r>
            <a:r>
              <a:rPr lang="en-US" sz="2000" dirty="0" err="1"/>
              <a:t>trendach</a:t>
            </a:r>
            <a:r>
              <a:rPr lang="en-US" sz="2000" dirty="0"/>
              <a:t> to </a:t>
            </a:r>
            <a:r>
              <a:rPr lang="en-US" sz="2000" dirty="0" err="1"/>
              <a:t>jednocześnie</a:t>
            </a:r>
            <a:r>
              <a:rPr lang="en-US" sz="2000" dirty="0"/>
              <a:t> </a:t>
            </a:r>
            <a:r>
              <a:rPr lang="en-US" sz="2000" dirty="0" err="1"/>
              <a:t>rozmowa</a:t>
            </a:r>
            <a:r>
              <a:rPr lang="en-US" sz="2000" dirty="0"/>
              <a:t> o </a:t>
            </a:r>
            <a:r>
              <a:rPr lang="en-US" sz="2000" dirty="0" err="1"/>
              <a:t>jego</a:t>
            </a:r>
            <a:r>
              <a:rPr lang="en-US" sz="2000" dirty="0"/>
              <a:t> </a:t>
            </a:r>
            <a:r>
              <a:rPr lang="en-US" sz="2000" dirty="0" err="1"/>
              <a:t>realnych</a:t>
            </a:r>
            <a:r>
              <a:rPr lang="en-US" sz="2000" dirty="0"/>
              <a:t> </a:t>
            </a:r>
            <a:r>
              <a:rPr lang="en-US" sz="2000" dirty="0" err="1"/>
              <a:t>problemach</a:t>
            </a:r>
            <a:r>
              <a:rPr lang="en-US" sz="2000" dirty="0"/>
              <a:t> </a:t>
            </a:r>
            <a:r>
              <a:rPr lang="en-US" sz="2000" dirty="0" err="1"/>
              <a:t>oraz</a:t>
            </a:r>
            <a:r>
              <a:rPr lang="en-US" sz="2000" dirty="0"/>
              <a:t> </a:t>
            </a:r>
            <a:r>
              <a:rPr lang="en-US" sz="2000" dirty="0" err="1"/>
              <a:t>najlepsza</a:t>
            </a:r>
            <a:r>
              <a:rPr lang="en-US" sz="2000" dirty="0"/>
              <a:t> </a:t>
            </a:r>
            <a:r>
              <a:rPr lang="en-US" sz="2000" dirty="0" err="1"/>
              <a:t>droga</a:t>
            </a:r>
            <a:r>
              <a:rPr lang="en-US" sz="2000" dirty="0"/>
              <a:t> do </a:t>
            </a:r>
            <a:r>
              <a:rPr lang="en-US" sz="2000" dirty="0" err="1"/>
              <a:t>zidentyfikowania</a:t>
            </a:r>
            <a:r>
              <a:rPr lang="en-US" sz="2000" dirty="0"/>
              <a:t> </a:t>
            </a:r>
            <a:r>
              <a:rPr lang="en-US" sz="2000" dirty="0" err="1"/>
              <a:t>tematu</a:t>
            </a:r>
            <a:r>
              <a:rPr lang="en-US" sz="2000" dirty="0"/>
              <a:t> </a:t>
            </a:r>
            <a:r>
              <a:rPr lang="en-US" sz="2000" dirty="0" err="1"/>
              <a:t>projektu</a:t>
            </a:r>
            <a:r>
              <a:rPr lang="en-US" sz="2000" dirty="0"/>
              <a:t>.​</a:t>
            </a:r>
          </a:p>
          <a:p>
            <a:pPr fontAlgn="base"/>
            <a:r>
              <a:rPr lang="en-US" sz="2000" dirty="0" err="1"/>
              <a:t>Warto</a:t>
            </a:r>
            <a:r>
              <a:rPr lang="en-US" sz="2000" dirty="0"/>
              <a:t> </a:t>
            </a:r>
            <a:r>
              <a:rPr lang="en-US" sz="2000" dirty="0" err="1"/>
              <a:t>przygotować</a:t>
            </a:r>
            <a:r>
              <a:rPr lang="en-US" sz="2000" dirty="0"/>
              <a:t> </a:t>
            </a:r>
            <a:r>
              <a:rPr lang="en-US" sz="2000" dirty="0" err="1"/>
              <a:t>się</a:t>
            </a:r>
            <a:r>
              <a:rPr lang="en-US" sz="2000" dirty="0"/>
              <a:t> do </a:t>
            </a:r>
            <a:r>
              <a:rPr lang="en-US" sz="2000" dirty="0" err="1"/>
              <a:t>tej</a:t>
            </a:r>
            <a:r>
              <a:rPr lang="en-US" sz="2000" dirty="0"/>
              <a:t> </a:t>
            </a:r>
            <a:r>
              <a:rPr lang="en-US" sz="2000" dirty="0" err="1"/>
              <a:t>rozmowy</a:t>
            </a:r>
            <a:r>
              <a:rPr lang="en-US" sz="2000" dirty="0"/>
              <a:t>: </a:t>
            </a:r>
            <a:r>
              <a:rPr lang="en-US" sz="2000" dirty="0" err="1"/>
              <a:t>znać</a:t>
            </a:r>
            <a:r>
              <a:rPr lang="en-US" sz="2000" dirty="0"/>
              <a:t> trendy, </a:t>
            </a:r>
            <a:r>
              <a:rPr lang="en-US" sz="2000" dirty="0" err="1"/>
              <a:t>znać</a:t>
            </a:r>
            <a:r>
              <a:rPr lang="en-US" sz="2000" dirty="0"/>
              <a:t> KIS, </a:t>
            </a:r>
            <a:r>
              <a:rPr lang="en-US" sz="2000" dirty="0" err="1"/>
              <a:t>znać</a:t>
            </a:r>
            <a:r>
              <a:rPr lang="en-US" sz="2000" dirty="0"/>
              <a:t> </a:t>
            </a:r>
            <a:r>
              <a:rPr lang="en-US" sz="2000" dirty="0" err="1"/>
              <a:t>jezyk</a:t>
            </a:r>
            <a:r>
              <a:rPr lang="en-US" sz="2000" dirty="0"/>
              <a:t> </a:t>
            </a:r>
            <a:r>
              <a:rPr lang="en-US" sz="2000" dirty="0" err="1"/>
              <a:t>branżowy</a:t>
            </a:r>
            <a:r>
              <a:rPr lang="en-US" sz="2000" dirty="0"/>
              <a:t> </a:t>
            </a:r>
            <a:r>
              <a:rPr lang="en-US" sz="2000" dirty="0" err="1"/>
              <a:t>partnera</a:t>
            </a:r>
            <a:r>
              <a:rPr lang="en-US" sz="2000" dirty="0"/>
              <a:t>.​</a:t>
            </a:r>
          </a:p>
          <a:p>
            <a:endParaRPr lang="pl-PL" sz="2000" dirty="0"/>
          </a:p>
        </p:txBody>
      </p:sp>
    </p:spTree>
    <p:extLst>
      <p:ext uri="{BB962C8B-B14F-4D97-AF65-F5344CB8AC3E}">
        <p14:creationId xmlns:p14="http://schemas.microsoft.com/office/powerpoint/2010/main" val="3216548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F83E1D-D763-D1A7-B5BF-240500558513}"/>
              </a:ext>
            </a:extLst>
          </p:cNvPr>
          <p:cNvSpPr>
            <a:spLocks noGrp="1"/>
          </p:cNvSpPr>
          <p:nvPr>
            <p:ph type="title"/>
          </p:nvPr>
        </p:nvSpPr>
        <p:spPr/>
        <p:txBody>
          <a:bodyPr>
            <a:normAutofit/>
          </a:bodyPr>
          <a:lstStyle/>
          <a:p>
            <a:r>
              <a:rPr lang="en-US" dirty="0"/>
              <a:t>Z </a:t>
            </a:r>
            <a:r>
              <a:rPr lang="en-US" dirty="0" err="1"/>
              <a:t>modułu</a:t>
            </a:r>
            <a:r>
              <a:rPr lang="en-US" dirty="0"/>
              <a:t> 1 </a:t>
            </a:r>
            <a:r>
              <a:rPr lang="en-US" dirty="0" err="1"/>
              <a:t>zapamiętaj</a:t>
            </a:r>
            <a:r>
              <a:rPr lang="en-US" dirty="0"/>
              <a:t> </a:t>
            </a:r>
            <a:r>
              <a:rPr lang="en-US" dirty="0" err="1"/>
              <a:t>przede</a:t>
            </a:r>
            <a:r>
              <a:rPr lang="en-US" dirty="0"/>
              <a:t> </a:t>
            </a:r>
            <a:r>
              <a:rPr lang="en-US" dirty="0" err="1"/>
              <a:t>wszystkim</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F4B77302-D175-0B4A-97A9-25573E1D6652}"/>
              </a:ext>
            </a:extLst>
          </p:cNvPr>
          <p:cNvSpPr>
            <a:spLocks noGrp="1"/>
          </p:cNvSpPr>
          <p:nvPr>
            <p:ph idx="1"/>
          </p:nvPr>
        </p:nvSpPr>
        <p:spPr/>
        <p:txBody>
          <a:bodyPr>
            <a:normAutofit fontScale="70000" lnSpcReduction="20000"/>
          </a:bodyPr>
          <a:lstStyle/>
          <a:p>
            <a:pPr marL="514350" indent="-514350">
              <a:buFont typeface="+mj-lt"/>
              <a:buAutoNum type="arabicPeriod"/>
            </a:pPr>
            <a:r>
              <a:rPr lang="pl-PL" dirty="0"/>
              <a:t>Branże kluczowe (KIS 1-13) wyznaczają, w jakie obszary kierowane jest finansowanie publiczne. Sprawdź aktualną listę KIS przed każdym naborem są aktualizowane.</a:t>
            </a:r>
          </a:p>
          <a:p>
            <a:pPr marL="514350" indent="-514350">
              <a:buFont typeface="+mj-lt"/>
              <a:buAutoNum type="arabicPeriod"/>
            </a:pPr>
            <a:r>
              <a:rPr lang="en-US" dirty="0" err="1"/>
              <a:t>Dla</a:t>
            </a:r>
            <a:r>
              <a:rPr lang="en-US" dirty="0"/>
              <a:t> SGGW </a:t>
            </a:r>
            <a:r>
              <a:rPr lang="en-US" dirty="0" err="1"/>
              <a:t>naturalne</a:t>
            </a:r>
            <a:r>
              <a:rPr lang="en-US" dirty="0"/>
              <a:t> </a:t>
            </a:r>
            <a:r>
              <a:rPr lang="en-US" dirty="0" err="1"/>
              <a:t>są</a:t>
            </a:r>
            <a:r>
              <a:rPr lang="en-US" dirty="0"/>
              <a:t> KIS 2 (</a:t>
            </a:r>
            <a:r>
              <a:rPr lang="en-US" dirty="0" err="1"/>
              <a:t>rolnictwo</a:t>
            </a:r>
            <a:r>
              <a:rPr lang="en-US" dirty="0"/>
              <a:t> </a:t>
            </a:r>
            <a:r>
              <a:rPr lang="en-US" dirty="0" err="1"/>
              <a:t>i</a:t>
            </a:r>
            <a:r>
              <a:rPr lang="en-US" dirty="0"/>
              <a:t> </a:t>
            </a:r>
            <a:r>
              <a:rPr lang="en-US" dirty="0" err="1"/>
              <a:t>żywność</a:t>
            </a:r>
            <a:r>
              <a:rPr lang="en-US" dirty="0"/>
              <a:t>), KIS 3 (</a:t>
            </a:r>
            <a:r>
              <a:rPr lang="en-US" dirty="0" err="1"/>
              <a:t>bioproduty</a:t>
            </a:r>
            <a:r>
              <a:rPr lang="en-US" dirty="0"/>
              <a:t> </a:t>
            </a:r>
            <a:r>
              <a:rPr lang="en-US" dirty="0" err="1"/>
              <a:t>i</a:t>
            </a:r>
            <a:r>
              <a:rPr lang="en-US" dirty="0"/>
              <a:t> </a:t>
            </a:r>
            <a:r>
              <a:rPr lang="en-US" dirty="0" err="1"/>
              <a:t>środowisko</a:t>
            </a:r>
            <a:r>
              <a:rPr lang="en-US" dirty="0"/>
              <a:t>) </a:t>
            </a:r>
            <a:r>
              <a:rPr lang="en-US" dirty="0" err="1"/>
              <a:t>i</a:t>
            </a:r>
            <a:r>
              <a:rPr lang="en-US" dirty="0"/>
              <a:t> KIS 7 (GOZ).​</a:t>
            </a:r>
          </a:p>
          <a:p>
            <a:pPr marL="514350" indent="-514350">
              <a:buFont typeface="+mj-lt"/>
              <a:buAutoNum type="arabicPeriod"/>
            </a:pPr>
            <a:r>
              <a:rPr lang="en-US" dirty="0" err="1"/>
              <a:t>Cyfryzacja</a:t>
            </a:r>
            <a:r>
              <a:rPr lang="en-US" dirty="0"/>
              <a:t>, AI, GOZ, </a:t>
            </a:r>
            <a:r>
              <a:rPr lang="en-US" dirty="0" err="1"/>
              <a:t>efektywność</a:t>
            </a:r>
            <a:r>
              <a:rPr lang="en-US" dirty="0"/>
              <a:t> </a:t>
            </a:r>
            <a:r>
              <a:rPr lang="en-US" dirty="0" err="1"/>
              <a:t>energetyczna</a:t>
            </a:r>
            <a:r>
              <a:rPr lang="en-US" dirty="0"/>
              <a:t> to </a:t>
            </a:r>
            <a:r>
              <a:rPr lang="en-US" dirty="0" err="1"/>
              <a:t>terminy</a:t>
            </a:r>
            <a:r>
              <a:rPr lang="en-US" dirty="0"/>
              <a:t>, </a:t>
            </a:r>
            <a:r>
              <a:rPr lang="en-US" dirty="0" err="1"/>
              <a:t>które</a:t>
            </a:r>
            <a:r>
              <a:rPr lang="en-US" dirty="0"/>
              <a:t> </a:t>
            </a:r>
            <a:r>
              <a:rPr lang="en-US" dirty="0" err="1"/>
              <a:t>musisz</a:t>
            </a:r>
            <a:r>
              <a:rPr lang="en-US" dirty="0"/>
              <a:t> </a:t>
            </a:r>
            <a:r>
              <a:rPr lang="en-US" dirty="0" err="1"/>
              <a:t>umieć</a:t>
            </a:r>
            <a:r>
              <a:rPr lang="en-US" dirty="0"/>
              <a:t> </a:t>
            </a:r>
            <a:r>
              <a:rPr lang="en-US" dirty="0" err="1"/>
              <a:t>powiązać</a:t>
            </a:r>
            <a:r>
              <a:rPr lang="en-US" dirty="0"/>
              <a:t> z </a:t>
            </a:r>
            <a:r>
              <a:rPr lang="en-US" dirty="0" err="1"/>
              <a:t>konkretnym</a:t>
            </a:r>
            <a:r>
              <a:rPr lang="en-US" dirty="0"/>
              <a:t> </a:t>
            </a:r>
            <a:r>
              <a:rPr lang="en-US" dirty="0" err="1"/>
              <a:t>wynikiem</a:t>
            </a:r>
            <a:r>
              <a:rPr lang="en-US" dirty="0"/>
              <a:t> </a:t>
            </a:r>
            <a:r>
              <a:rPr lang="en-US" dirty="0" err="1"/>
              <a:t>projektu</a:t>
            </a:r>
            <a:r>
              <a:rPr lang="en-US" dirty="0"/>
              <a:t>.​</a:t>
            </a:r>
          </a:p>
          <a:p>
            <a:pPr marL="514350" indent="-514350" fontAlgn="base">
              <a:buFont typeface="+mj-lt"/>
              <a:buAutoNum type="arabicPeriod"/>
            </a:pPr>
            <a:r>
              <a:rPr lang="en-US" dirty="0" err="1"/>
              <a:t>Wskaźniki</a:t>
            </a:r>
            <a:r>
              <a:rPr lang="en-US" dirty="0"/>
              <a:t> </a:t>
            </a:r>
            <a:r>
              <a:rPr lang="en-US" dirty="0" err="1"/>
              <a:t>muszą</a:t>
            </a:r>
            <a:r>
              <a:rPr lang="en-US" dirty="0"/>
              <a:t> </a:t>
            </a:r>
            <a:r>
              <a:rPr lang="en-US" dirty="0" err="1"/>
              <a:t>być</a:t>
            </a:r>
            <a:r>
              <a:rPr lang="en-US" dirty="0"/>
              <a:t> </a:t>
            </a:r>
            <a:r>
              <a:rPr lang="en-US" dirty="0" err="1"/>
              <a:t>fizyczne</a:t>
            </a:r>
            <a:r>
              <a:rPr lang="en-US" dirty="0"/>
              <a:t>. ​</a:t>
            </a:r>
            <a:r>
              <a:rPr lang="en-US" dirty="0" err="1"/>
              <a:t>Niepoprawny</a:t>
            </a:r>
            <a:r>
              <a:rPr lang="en-US" dirty="0"/>
              <a:t> </a:t>
            </a:r>
            <a:r>
              <a:rPr lang="en-US" dirty="0" err="1"/>
              <a:t>zapis</a:t>
            </a:r>
            <a:r>
              <a:rPr lang="en-US" dirty="0"/>
              <a:t>: </a:t>
            </a:r>
            <a:r>
              <a:rPr lang="en-US" dirty="0" err="1"/>
              <a:t>projekt</a:t>
            </a:r>
            <a:r>
              <a:rPr lang="en-US" dirty="0"/>
              <a:t> </a:t>
            </a:r>
            <a:r>
              <a:rPr lang="en-US" dirty="0" err="1"/>
              <a:t>poprawi</a:t>
            </a:r>
            <a:r>
              <a:rPr lang="en-US" dirty="0"/>
              <a:t> </a:t>
            </a:r>
            <a:r>
              <a:rPr lang="en-US" dirty="0" err="1"/>
              <a:t>efektywność</a:t>
            </a:r>
            <a:r>
              <a:rPr lang="en-US" dirty="0"/>
              <a:t>. ​</a:t>
            </a:r>
            <a:r>
              <a:rPr lang="en-US" dirty="0" err="1"/>
              <a:t>Poprawny</a:t>
            </a:r>
            <a:r>
              <a:rPr lang="en-US" dirty="0"/>
              <a:t> </a:t>
            </a:r>
            <a:r>
              <a:rPr lang="en-US" dirty="0" err="1"/>
              <a:t>zapis</a:t>
            </a:r>
            <a:r>
              <a:rPr lang="en-US" dirty="0"/>
              <a:t>: </a:t>
            </a:r>
            <a:r>
              <a:rPr lang="en-US" dirty="0" err="1"/>
              <a:t>projekt</a:t>
            </a:r>
            <a:r>
              <a:rPr lang="en-US" dirty="0"/>
              <a:t> </a:t>
            </a:r>
            <a:r>
              <a:rPr lang="en-US" dirty="0" err="1"/>
              <a:t>obniza</a:t>
            </a:r>
            <a:r>
              <a:rPr lang="en-US" dirty="0"/>
              <a:t> </a:t>
            </a:r>
            <a:r>
              <a:rPr lang="en-US" dirty="0" err="1"/>
              <a:t>zuzycie</a:t>
            </a:r>
            <a:r>
              <a:rPr lang="en-US" dirty="0"/>
              <a:t> </a:t>
            </a:r>
            <a:r>
              <a:rPr lang="en-US" dirty="0" err="1"/>
              <a:t>energii</a:t>
            </a:r>
            <a:r>
              <a:rPr lang="en-US" dirty="0"/>
              <a:t> z X kWh do Y kWh </a:t>
            </a:r>
            <a:r>
              <a:rPr lang="en-US" dirty="0" err="1"/>
              <a:t>na</a:t>
            </a:r>
            <a:r>
              <a:rPr lang="en-US" dirty="0"/>
              <a:t> </a:t>
            </a:r>
            <a:r>
              <a:rPr lang="en-US" dirty="0" err="1"/>
              <a:t>tonę</a:t>
            </a:r>
            <a:r>
              <a:rPr lang="en-US" dirty="0"/>
              <a:t> </a:t>
            </a:r>
            <a:r>
              <a:rPr lang="en-US" dirty="0" err="1"/>
              <a:t>produktu</a:t>
            </a:r>
            <a:r>
              <a:rPr lang="en-US" dirty="0"/>
              <a:t>.​</a:t>
            </a:r>
          </a:p>
          <a:p>
            <a:pPr marL="514350" indent="-514350">
              <a:buFont typeface="+mj-lt"/>
              <a:buAutoNum type="arabicPeriod"/>
            </a:pPr>
            <a:r>
              <a:rPr lang="en-US" dirty="0"/>
              <a:t>GOZ </a:t>
            </a:r>
            <a:r>
              <a:rPr lang="en-US" dirty="0" err="1"/>
              <a:t>i</a:t>
            </a:r>
            <a:r>
              <a:rPr lang="en-US" dirty="0"/>
              <a:t> 6R to </a:t>
            </a:r>
            <a:r>
              <a:rPr lang="en-US" dirty="0" err="1"/>
              <a:t>wymóg</a:t>
            </a:r>
            <a:r>
              <a:rPr lang="en-US" dirty="0"/>
              <a:t>. W </a:t>
            </a:r>
            <a:r>
              <a:rPr lang="en-US" dirty="0" err="1"/>
              <a:t>wielu</a:t>
            </a:r>
            <a:r>
              <a:rPr lang="en-US" dirty="0"/>
              <a:t> </a:t>
            </a:r>
            <a:r>
              <a:rPr lang="en-US" dirty="0" err="1"/>
              <a:t>naborach</a:t>
            </a:r>
            <a:r>
              <a:rPr lang="en-US" dirty="0"/>
              <a:t> </a:t>
            </a:r>
            <a:r>
              <a:rPr lang="en-US" dirty="0" err="1"/>
              <a:t>trzeba</a:t>
            </a:r>
            <a:r>
              <a:rPr lang="en-US" dirty="0"/>
              <a:t> </a:t>
            </a:r>
            <a:r>
              <a:rPr lang="en-US" dirty="0" err="1"/>
              <a:t>wykazać</a:t>
            </a:r>
            <a:r>
              <a:rPr lang="en-US" dirty="0"/>
              <a:t>, w </a:t>
            </a:r>
            <a:r>
              <a:rPr lang="en-US" dirty="0" err="1"/>
              <a:t>które</a:t>
            </a:r>
            <a:r>
              <a:rPr lang="en-US" dirty="0"/>
              <a:t> R </a:t>
            </a:r>
            <a:r>
              <a:rPr lang="en-US" dirty="0" err="1"/>
              <a:t>projekt</a:t>
            </a:r>
            <a:r>
              <a:rPr lang="en-US" dirty="0"/>
              <a:t> </a:t>
            </a:r>
            <a:r>
              <a:rPr lang="en-US" dirty="0" err="1"/>
              <a:t>sie</a:t>
            </a:r>
            <a:r>
              <a:rPr lang="en-US" dirty="0"/>
              <a:t> </a:t>
            </a:r>
            <a:r>
              <a:rPr lang="en-US" dirty="0" err="1"/>
              <a:t>wpisuje</a:t>
            </a:r>
            <a:r>
              <a:rPr lang="en-US" dirty="0"/>
              <a:t>. </a:t>
            </a:r>
            <a:r>
              <a:rPr lang="en-US" dirty="0" err="1"/>
              <a:t>Przygotuj</a:t>
            </a:r>
            <a:r>
              <a:rPr lang="en-US" dirty="0"/>
              <a:t> </a:t>
            </a:r>
            <a:r>
              <a:rPr lang="en-US" dirty="0" err="1"/>
              <a:t>odpowiedź</a:t>
            </a:r>
            <a:r>
              <a:rPr lang="en-US" dirty="0"/>
              <a:t> </a:t>
            </a:r>
            <a:r>
              <a:rPr lang="en-US" dirty="0" err="1"/>
              <a:t>zanim</a:t>
            </a:r>
            <a:r>
              <a:rPr lang="en-US" dirty="0"/>
              <a:t> </a:t>
            </a:r>
            <a:r>
              <a:rPr lang="en-US" dirty="0" err="1"/>
              <a:t>zaczniesz</a:t>
            </a:r>
            <a:r>
              <a:rPr lang="en-US" dirty="0"/>
              <a:t> </a:t>
            </a:r>
            <a:r>
              <a:rPr lang="en-US" dirty="0" err="1"/>
              <a:t>pisać</a:t>
            </a:r>
            <a:r>
              <a:rPr lang="en-US" dirty="0"/>
              <a:t> </a:t>
            </a:r>
            <a:r>
              <a:rPr lang="en-US" dirty="0" err="1"/>
              <a:t>wniosek</a:t>
            </a:r>
            <a:r>
              <a:rPr lang="en-US" dirty="0"/>
              <a:t>.​</a:t>
            </a:r>
          </a:p>
          <a:p>
            <a:pPr marL="514350" indent="-514350">
              <a:buFont typeface="+mj-lt"/>
              <a:buAutoNum type="arabicPeriod"/>
            </a:pPr>
            <a:r>
              <a:rPr lang="en-US" dirty="0" err="1"/>
              <a:t>Nowość</a:t>
            </a:r>
            <a:r>
              <a:rPr lang="en-US" dirty="0"/>
              <a:t> </a:t>
            </a:r>
            <a:r>
              <a:rPr lang="en-US" dirty="0" err="1"/>
              <a:t>naukowa</a:t>
            </a:r>
            <a:r>
              <a:rPr lang="en-US" dirty="0"/>
              <a:t> bez </a:t>
            </a:r>
            <a:r>
              <a:rPr lang="en-US" dirty="0" err="1"/>
              <a:t>powiązania</a:t>
            </a:r>
            <a:r>
              <a:rPr lang="en-US" dirty="0"/>
              <a:t> z KIS </a:t>
            </a:r>
            <a:r>
              <a:rPr lang="en-US" dirty="0" err="1"/>
              <a:t>nie</a:t>
            </a:r>
            <a:r>
              <a:rPr lang="en-US" dirty="0"/>
              <a:t> </a:t>
            </a:r>
            <a:r>
              <a:rPr lang="en-US" dirty="0" err="1"/>
              <a:t>wystarczy</a:t>
            </a:r>
            <a:r>
              <a:rPr lang="en-US" dirty="0"/>
              <a:t>. </a:t>
            </a:r>
            <a:r>
              <a:rPr lang="en-US" dirty="0" err="1"/>
              <a:t>Komisja</a:t>
            </a:r>
            <a:r>
              <a:rPr lang="en-US" dirty="0"/>
              <a:t> </a:t>
            </a:r>
            <a:r>
              <a:rPr lang="en-US" dirty="0" err="1"/>
              <a:t>premiuje</a:t>
            </a:r>
            <a:r>
              <a:rPr lang="en-US" dirty="0"/>
              <a:t> </a:t>
            </a:r>
            <a:r>
              <a:rPr lang="en-US" dirty="0" err="1"/>
              <a:t>projekty</a:t>
            </a:r>
            <a:r>
              <a:rPr lang="en-US" dirty="0"/>
              <a:t> </a:t>
            </a:r>
            <a:r>
              <a:rPr lang="en-US" dirty="0" err="1"/>
              <a:t>łączące</a:t>
            </a:r>
            <a:r>
              <a:rPr lang="en-US" dirty="0"/>
              <a:t> </a:t>
            </a:r>
            <a:r>
              <a:rPr lang="en-US" dirty="0" err="1"/>
              <a:t>wartość</a:t>
            </a:r>
            <a:r>
              <a:rPr lang="en-US" dirty="0"/>
              <a:t> </a:t>
            </a:r>
            <a:r>
              <a:rPr lang="en-US" dirty="0" err="1"/>
              <a:t>naukową</a:t>
            </a:r>
            <a:r>
              <a:rPr lang="en-US" dirty="0"/>
              <a:t> z </a:t>
            </a:r>
            <a:r>
              <a:rPr lang="en-US" dirty="0" err="1"/>
              <a:t>odpowiedzią</a:t>
            </a:r>
            <a:r>
              <a:rPr lang="en-US" dirty="0"/>
              <a:t> </a:t>
            </a:r>
            <a:r>
              <a:rPr lang="en-US" dirty="0" err="1"/>
              <a:t>na</a:t>
            </a:r>
            <a:r>
              <a:rPr lang="en-US" dirty="0"/>
              <a:t> </a:t>
            </a:r>
            <a:r>
              <a:rPr lang="en-US" dirty="0" err="1"/>
              <a:t>priorytet</a:t>
            </a:r>
            <a:r>
              <a:rPr lang="en-US" dirty="0"/>
              <a:t> </a:t>
            </a:r>
            <a:r>
              <a:rPr lang="en-US" dirty="0" err="1"/>
              <a:t>polityczny</a:t>
            </a:r>
            <a:r>
              <a:rPr lang="en-US" dirty="0"/>
              <a:t>.​</a:t>
            </a:r>
          </a:p>
          <a:p>
            <a:endParaRPr lang="pl-PL" dirty="0"/>
          </a:p>
        </p:txBody>
      </p:sp>
    </p:spTree>
    <p:extLst>
      <p:ext uri="{BB962C8B-B14F-4D97-AF65-F5344CB8AC3E}">
        <p14:creationId xmlns:p14="http://schemas.microsoft.com/office/powerpoint/2010/main" val="3576011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FD44A4C1-AB81-CB26-82C2-AC1752CD0D01}"/>
              </a:ext>
            </a:extLst>
          </p:cNvPr>
          <p:cNvSpPr>
            <a:spLocks noGrp="1"/>
          </p:cNvSpPr>
          <p:nvPr>
            <p:ph type="title"/>
          </p:nvPr>
        </p:nvSpPr>
        <p:spPr/>
        <p:txBody>
          <a:bodyPr anchor="ctr"/>
          <a:lstStyle/>
          <a:p>
            <a:pPr algn="ctr"/>
            <a:r>
              <a:rPr lang="pl-PL" b="1" dirty="0">
                <a:latin typeface="+mn-lt"/>
              </a:rPr>
              <a:t>MODUŁ 2</a:t>
            </a:r>
            <a:endParaRPr lang="pl-PL" dirty="0">
              <a:latin typeface="+mn-lt"/>
            </a:endParaRPr>
          </a:p>
        </p:txBody>
      </p:sp>
      <p:sp>
        <p:nvSpPr>
          <p:cNvPr id="5" name="Symbol zastępczy tekstu 4">
            <a:extLst>
              <a:ext uri="{FF2B5EF4-FFF2-40B4-BE49-F238E27FC236}">
                <a16:creationId xmlns:a16="http://schemas.microsoft.com/office/drawing/2014/main" id="{AC15DF2C-4B21-64FA-A909-0B2395CF6FE0}"/>
              </a:ext>
            </a:extLst>
          </p:cNvPr>
          <p:cNvSpPr>
            <a:spLocks noGrp="1"/>
          </p:cNvSpPr>
          <p:nvPr>
            <p:ph type="body" idx="1"/>
          </p:nvPr>
        </p:nvSpPr>
        <p:spPr/>
        <p:txBody>
          <a:bodyPr/>
          <a:lstStyle/>
          <a:p>
            <a:pPr algn="ctr"/>
            <a:r>
              <a:rPr lang="pl-PL" b="1" dirty="0">
                <a:solidFill>
                  <a:schemeClr val="tx1"/>
                </a:solidFill>
              </a:rPr>
              <a:t>Programy finansowane</a:t>
            </a:r>
            <a:r>
              <a:rPr lang="pl-PL" dirty="0">
                <a:solidFill>
                  <a:schemeClr val="tx1"/>
                </a:solidFill>
              </a:rPr>
              <a:t> </a:t>
            </a:r>
            <a:r>
              <a:rPr lang="pl-PL" b="1" dirty="0">
                <a:solidFill>
                  <a:schemeClr val="tx1"/>
                </a:solidFill>
              </a:rPr>
              <a:t>ze środków publicznych</a:t>
            </a:r>
            <a:endParaRPr lang="pl-PL" dirty="0">
              <a:solidFill>
                <a:schemeClr val="tx1"/>
              </a:solidFill>
            </a:endParaRPr>
          </a:p>
          <a:p>
            <a:pPr algn="ctr"/>
            <a:endParaRPr lang="pl-PL" dirty="0">
              <a:solidFill>
                <a:schemeClr val="tx1"/>
              </a:solidFill>
            </a:endParaRPr>
          </a:p>
        </p:txBody>
      </p:sp>
    </p:spTree>
    <p:extLst>
      <p:ext uri="{BB962C8B-B14F-4D97-AF65-F5344CB8AC3E}">
        <p14:creationId xmlns:p14="http://schemas.microsoft.com/office/powerpoint/2010/main" val="2082780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F27AE86-F299-FF18-C06F-F90424E98707}"/>
              </a:ext>
            </a:extLst>
          </p:cNvPr>
          <p:cNvSpPr>
            <a:spLocks noGrp="1"/>
          </p:cNvSpPr>
          <p:nvPr>
            <p:ph type="title"/>
          </p:nvPr>
        </p:nvSpPr>
        <p:spPr/>
        <p:txBody>
          <a:bodyPr>
            <a:normAutofit fontScale="90000"/>
          </a:bodyPr>
          <a:lstStyle/>
          <a:p>
            <a:r>
              <a:rPr lang="pl-PL" dirty="0"/>
              <a:t>Mapa programów - trzy poziomy finansowania</a:t>
            </a:r>
          </a:p>
        </p:txBody>
      </p:sp>
      <p:sp>
        <p:nvSpPr>
          <p:cNvPr id="5" name="Symbol zastępczy zawartości 4">
            <a:extLst>
              <a:ext uri="{FF2B5EF4-FFF2-40B4-BE49-F238E27FC236}">
                <a16:creationId xmlns:a16="http://schemas.microsoft.com/office/drawing/2014/main" id="{D0BA5906-0A52-E759-D781-3414506432B2}"/>
              </a:ext>
            </a:extLst>
          </p:cNvPr>
          <p:cNvSpPr>
            <a:spLocks noGrp="1"/>
          </p:cNvSpPr>
          <p:nvPr>
            <p:ph idx="1"/>
          </p:nvPr>
        </p:nvSpPr>
        <p:spPr/>
        <p:txBody>
          <a:bodyPr>
            <a:normAutofit fontScale="92500" lnSpcReduction="10000"/>
          </a:bodyPr>
          <a:lstStyle/>
          <a:p>
            <a:pPr marL="514350" indent="-514350">
              <a:buFont typeface="+mj-lt"/>
              <a:buAutoNum type="arabicPeriod"/>
            </a:pPr>
            <a:r>
              <a:rPr lang="pl-PL" sz="1600" b="1" dirty="0"/>
              <a:t>POZIOM MIEDZYNARODOWY</a:t>
            </a:r>
          </a:p>
          <a:p>
            <a:pPr lvl="1"/>
            <a:r>
              <a:rPr lang="pl-PL" sz="1400" dirty="0"/>
              <a:t>Horyzont Europa (2021-2027): budżet 95,5 mld EUR. Konsorcja międzynarodowe. Wysoka poprzeczka innowacyjności - TRL 1-4 na wejściu, nacisk na przełomowe rozwiązania.</a:t>
            </a:r>
          </a:p>
          <a:p>
            <a:pPr lvl="1"/>
            <a:r>
              <a:rPr lang="pl-PL" sz="1400" dirty="0"/>
              <a:t>LIFE: program środowiskowy i klimatyczny UE. Dla projektów demonstracyjnych i innowacyjnych. Uczelnia może być liderem.</a:t>
            </a:r>
          </a:p>
          <a:p>
            <a:pPr lvl="1"/>
            <a:r>
              <a:rPr lang="pl-PL" sz="1400" dirty="0"/>
              <a:t>Erasmus+: projekty edukacyjne, mobilność, partnerstwa strategiczne. Dla SGGW: projekty dydaktyczne modernizujące programy studiów.</a:t>
            </a:r>
          </a:p>
          <a:p>
            <a:pPr marL="514350" indent="-514350">
              <a:buFont typeface="+mj-lt"/>
              <a:buAutoNum type="arabicPeriod"/>
            </a:pPr>
            <a:r>
              <a:rPr lang="pl-PL" sz="1600" b="1" dirty="0"/>
              <a:t>POZIOM KRAJOWY</a:t>
            </a:r>
          </a:p>
          <a:p>
            <a:pPr lvl="1"/>
            <a:r>
              <a:rPr lang="pl-PL" sz="1400" dirty="0"/>
              <a:t>Ścieżka SMART (FENG): wnioskodawca = przedsiębiorca (MŚP lub duże), uczelnia jako podwykonawca lub konsorcjant. Silny nacisk na B+R i wdrożenie.</a:t>
            </a:r>
          </a:p>
          <a:p>
            <a:pPr lvl="1"/>
            <a:r>
              <a:rPr lang="pl-PL" sz="1400" dirty="0" err="1"/>
              <a:t>Agrostrateg</a:t>
            </a:r>
            <a:r>
              <a:rPr lang="pl-PL" sz="1400" dirty="0"/>
              <a:t>: program NCBR dla strategicznych projektów B+R sektora rolno-spożywczego. Długie, wielowymiarowe. Typowy podział budżetu: 60% uczelnia, 40% przedsiębiorca.</a:t>
            </a:r>
          </a:p>
          <a:p>
            <a:pPr lvl="1"/>
            <a:r>
              <a:rPr lang="pl-PL" sz="1400" dirty="0"/>
              <a:t>Działanie Współpraca (PS WPR): konsorcjum rolnik + jednostka naukowa. Projekt musi być </a:t>
            </a:r>
            <a:r>
              <a:rPr lang="pl-PL" sz="1400" dirty="0" err="1"/>
              <a:t>rolnikocentryczny</a:t>
            </a:r>
            <a:r>
              <a:rPr lang="pl-PL" sz="1400" dirty="0"/>
              <a:t>.</a:t>
            </a:r>
          </a:p>
          <a:p>
            <a:pPr marL="514350" indent="-514350">
              <a:buFont typeface="+mj-lt"/>
              <a:buAutoNum type="arabicPeriod"/>
            </a:pPr>
            <a:r>
              <a:rPr lang="pl-PL" sz="1600" b="1" dirty="0"/>
              <a:t>POZIOM REGIONALNY</a:t>
            </a:r>
          </a:p>
          <a:p>
            <a:pPr lvl="1"/>
            <a:r>
              <a:rPr lang="pl-PL" sz="1400" dirty="0"/>
              <a:t>Regionalne Programy Operacyjne: finansowane z EFRR i EFS. Priorytety różne w zależności od </a:t>
            </a:r>
            <a:r>
              <a:rPr lang="pl-PL" sz="1400" dirty="0" err="1"/>
              <a:t>wojewdóztwa</a:t>
            </a:r>
            <a:r>
              <a:rPr lang="pl-PL" sz="1400" dirty="0"/>
              <a:t> i jego  Regionalnej Strategii Innowacji.</a:t>
            </a:r>
          </a:p>
          <a:p>
            <a:pPr lvl="1"/>
            <a:r>
              <a:rPr lang="pl-PL" sz="1400" dirty="0"/>
              <a:t>Inteligentne Specjalizacje Regionalne (ISR): każde województwo ma własne. Projekt musi się w nie wpisywać.</a:t>
            </a:r>
          </a:p>
          <a:p>
            <a:pPr lvl="1"/>
            <a:r>
              <a:rPr lang="pl-PL" sz="1400" dirty="0"/>
              <a:t>Regionalne programy </a:t>
            </a:r>
            <a:r>
              <a:rPr lang="pl-PL" sz="1400" dirty="0" err="1"/>
              <a:t>sa</a:t>
            </a:r>
            <a:r>
              <a:rPr lang="pl-PL" sz="1400" dirty="0"/>
              <a:t> </a:t>
            </a:r>
            <a:r>
              <a:rPr lang="pl-PL" sz="1400" dirty="0" err="1"/>
              <a:t>czesto</a:t>
            </a:r>
            <a:r>
              <a:rPr lang="pl-PL" sz="1400" dirty="0"/>
              <a:t> mniej konkurencyjne od krajowych. Mniejsza liczba wnioskodawców, niższe wymogi innowacyjności. Dobry punkt startowy dla uczelni budujących pierwsze doświadczenia projektowe.</a:t>
            </a:r>
          </a:p>
        </p:txBody>
      </p:sp>
    </p:spTree>
    <p:extLst>
      <p:ext uri="{BB962C8B-B14F-4D97-AF65-F5344CB8AC3E}">
        <p14:creationId xmlns:p14="http://schemas.microsoft.com/office/powerpoint/2010/main" val="4226383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F4FEFA7-890E-8FB8-8126-411BB48BF8D2}"/>
              </a:ext>
            </a:extLst>
          </p:cNvPr>
          <p:cNvSpPr>
            <a:spLocks noGrp="1"/>
          </p:cNvSpPr>
          <p:nvPr>
            <p:ph type="title"/>
          </p:nvPr>
        </p:nvSpPr>
        <p:spPr/>
        <p:txBody>
          <a:bodyPr>
            <a:normAutofit fontScale="90000"/>
          </a:bodyPr>
          <a:lstStyle/>
          <a:p>
            <a:r>
              <a:rPr lang="pl-PL" dirty="0"/>
              <a:t>Uczelnia w projekcie - cztery modele uczestnictwa</a:t>
            </a:r>
          </a:p>
        </p:txBody>
      </p:sp>
      <p:sp>
        <p:nvSpPr>
          <p:cNvPr id="3" name="Symbol zastępczy zawartości 2">
            <a:extLst>
              <a:ext uri="{FF2B5EF4-FFF2-40B4-BE49-F238E27FC236}">
                <a16:creationId xmlns:a16="http://schemas.microsoft.com/office/drawing/2014/main" id="{4EDC45AA-CF2C-1FE7-3D7A-142940E28833}"/>
              </a:ext>
            </a:extLst>
          </p:cNvPr>
          <p:cNvSpPr>
            <a:spLocks noGrp="1"/>
          </p:cNvSpPr>
          <p:nvPr>
            <p:ph idx="1"/>
          </p:nvPr>
        </p:nvSpPr>
        <p:spPr/>
        <p:txBody>
          <a:bodyPr>
            <a:normAutofit fontScale="77500" lnSpcReduction="20000"/>
          </a:bodyPr>
          <a:lstStyle/>
          <a:p>
            <a:pPr marL="514350" indent="-514350">
              <a:buFont typeface="+mj-lt"/>
              <a:buAutoNum type="arabicPeriod"/>
            </a:pPr>
            <a:r>
              <a:rPr lang="pl-PL" b="1" dirty="0"/>
              <a:t>PROJEKTY BADAWCZO-ROZWOJOWE (B+R)</a:t>
            </a:r>
          </a:p>
          <a:p>
            <a:pPr marL="914400" lvl="2" indent="0">
              <a:buNone/>
            </a:pPr>
            <a:r>
              <a:rPr lang="pl-PL" dirty="0"/>
              <a:t>Cel: opracowanie nowych technologii, metod, produktów lub procesów. Uczelnia jako główny realizator prac naukowych. Wymóg: wykazanie elementu niepewności badawczej. Typowe programy: </a:t>
            </a:r>
            <a:r>
              <a:rPr lang="pl-PL" dirty="0" err="1"/>
              <a:t>Agrostrateg</a:t>
            </a:r>
            <a:r>
              <a:rPr lang="pl-PL" dirty="0"/>
              <a:t>, Horyzont Europa, Działanie Współpraca </a:t>
            </a:r>
          </a:p>
          <a:p>
            <a:pPr marL="514350" indent="-514350">
              <a:buFont typeface="+mj-lt"/>
              <a:buAutoNum type="arabicPeriod"/>
            </a:pPr>
            <a:r>
              <a:rPr lang="pl-PL" b="1" dirty="0"/>
              <a:t>PROJEKTY WDROŻENIOWE</a:t>
            </a:r>
          </a:p>
          <a:p>
            <a:pPr marL="914400" lvl="2" indent="0">
              <a:buNone/>
            </a:pPr>
            <a:r>
              <a:rPr lang="pl-PL" dirty="0"/>
              <a:t>Cel: przełożenie wyników B+R na praktykę rynkową. Uczelnia wspiera </a:t>
            </a:r>
            <a:r>
              <a:rPr lang="pl-PL" dirty="0" err="1"/>
              <a:t>przedsiębiorce</a:t>
            </a:r>
            <a:r>
              <a:rPr lang="pl-PL" dirty="0"/>
              <a:t> we wdrożeniu wypracowanych </a:t>
            </a:r>
            <a:r>
              <a:rPr lang="pl-PL" dirty="0" err="1"/>
              <a:t>rozwiazań</a:t>
            </a:r>
            <a:r>
              <a:rPr lang="pl-PL" dirty="0"/>
              <a:t>. Wymóg: gotowe wyniki badań.</a:t>
            </a:r>
            <a:br>
              <a:rPr lang="pl-PL" dirty="0"/>
            </a:br>
            <a:r>
              <a:rPr lang="pl-PL" dirty="0"/>
              <a:t>Typowe programy: moduł Wdrożenie w Ścieżce SMART, regionalne programy innowacyjne.</a:t>
            </a:r>
          </a:p>
          <a:p>
            <a:pPr marL="514350" indent="-514350">
              <a:buFont typeface="+mj-lt"/>
              <a:buAutoNum type="arabicPeriod"/>
            </a:pPr>
            <a:r>
              <a:rPr lang="pl-PL" b="1" dirty="0"/>
              <a:t>PROJEKTY EDUKACYJNE I SZKOLENIOWE</a:t>
            </a:r>
          </a:p>
          <a:p>
            <a:pPr marL="914400" lvl="2" indent="0">
              <a:buNone/>
            </a:pPr>
            <a:r>
              <a:rPr lang="pl-PL" dirty="0"/>
              <a:t>Cel: modernizacja programów kształcenia, budowanie kompetencji, szkolenia dla branży. Uczelnia jako lider lub partner dydaktyczny. Typowe programy: FERS, komponent szkoleniowy SMART, Erasmus+.</a:t>
            </a:r>
          </a:p>
          <a:p>
            <a:pPr marL="514350" indent="-514350">
              <a:buFont typeface="+mj-lt"/>
              <a:buAutoNum type="arabicPeriod"/>
            </a:pPr>
            <a:r>
              <a:rPr lang="pl-PL" b="1" dirty="0"/>
              <a:t>PROJEKTY PARTNERSKIE (KONSORCJA)</a:t>
            </a:r>
            <a:endParaRPr lang="pl-PL" dirty="0"/>
          </a:p>
          <a:p>
            <a:pPr marL="914400" lvl="2" indent="0">
              <a:buNone/>
            </a:pPr>
            <a:r>
              <a:rPr lang="pl-PL" dirty="0"/>
              <a:t>Cel: </a:t>
            </a:r>
            <a:r>
              <a:rPr lang="pl-PL" dirty="0" err="1"/>
              <a:t>współna</a:t>
            </a:r>
            <a:r>
              <a:rPr lang="pl-PL" dirty="0"/>
              <a:t> realizacja B+R i/lub wdrożenia z partnerem biznesowym lub rolniczym. Uczelnia dzieli zadania, budżet i odpowiedzialność z partnerem. Wymóg: umowa konsorcjum, spójne kompetencje uczelni z tematyką projektu.</a:t>
            </a:r>
          </a:p>
        </p:txBody>
      </p:sp>
    </p:spTree>
    <p:extLst>
      <p:ext uri="{BB962C8B-B14F-4D97-AF65-F5344CB8AC3E}">
        <p14:creationId xmlns:p14="http://schemas.microsoft.com/office/powerpoint/2010/main" val="2288349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93A454-8547-99B6-C2BA-B023511FA8D5}"/>
              </a:ext>
            </a:extLst>
          </p:cNvPr>
          <p:cNvSpPr>
            <a:spLocks noGrp="1"/>
          </p:cNvSpPr>
          <p:nvPr>
            <p:ph type="title"/>
          </p:nvPr>
        </p:nvSpPr>
        <p:spPr/>
        <p:txBody>
          <a:bodyPr>
            <a:normAutofit fontScale="90000"/>
          </a:bodyPr>
          <a:lstStyle/>
          <a:p>
            <a:r>
              <a:rPr lang="en-US" dirty="0" err="1"/>
              <a:t>Wspólpraca</a:t>
            </a:r>
            <a:r>
              <a:rPr lang="en-US" dirty="0"/>
              <a:t>, </a:t>
            </a:r>
            <a:r>
              <a:rPr lang="en-US" dirty="0" err="1"/>
              <a:t>Ścieżka</a:t>
            </a:r>
            <a:r>
              <a:rPr lang="en-US" dirty="0"/>
              <a:t> SMART, Agrostrateg - </a:t>
            </a:r>
            <a:r>
              <a:rPr lang="en-US" dirty="0" err="1"/>
              <a:t>dlaczego</a:t>
            </a:r>
            <a:r>
              <a:rPr lang="en-US" dirty="0"/>
              <a:t> </a:t>
            </a:r>
            <a:r>
              <a:rPr lang="en-US" dirty="0" err="1"/>
              <a:t>właśnie</a:t>
            </a:r>
            <a:r>
              <a:rPr lang="en-US" dirty="0"/>
              <a:t> </a:t>
            </a:r>
            <a:r>
              <a:rPr lang="en-US" dirty="0" err="1"/>
              <a:t>te</a:t>
            </a:r>
            <a:r>
              <a:rPr lang="en-US" dirty="0"/>
              <a:t> </a:t>
            </a:r>
            <a:r>
              <a:rPr lang="en-US" dirty="0" err="1"/>
              <a:t>trzy</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E180965D-20C8-66C5-E89E-635A303EE7CD}"/>
              </a:ext>
            </a:extLst>
          </p:cNvPr>
          <p:cNvSpPr>
            <a:spLocks noGrp="1"/>
          </p:cNvSpPr>
          <p:nvPr>
            <p:ph idx="1"/>
          </p:nvPr>
        </p:nvSpPr>
        <p:spPr/>
        <p:txBody>
          <a:bodyPr anchor="ctr">
            <a:normAutofit/>
          </a:bodyPr>
          <a:lstStyle/>
          <a:p>
            <a:pPr marL="0" indent="0" algn="just">
              <a:buNone/>
            </a:pPr>
            <a:r>
              <a:rPr lang="en-US" sz="2000" dirty="0" err="1"/>
              <a:t>Spośród</a:t>
            </a:r>
            <a:r>
              <a:rPr lang="en-US" sz="2000" dirty="0"/>
              <a:t> </a:t>
            </a:r>
            <a:r>
              <a:rPr lang="en-US" sz="2000" dirty="0" err="1"/>
              <a:t>wszystkich</a:t>
            </a:r>
            <a:r>
              <a:rPr lang="en-US" sz="2000" dirty="0"/>
              <a:t> </a:t>
            </a:r>
            <a:r>
              <a:rPr lang="en-US" sz="2000" dirty="0" err="1"/>
              <a:t>dostępnych</a:t>
            </a:r>
            <a:r>
              <a:rPr lang="en-US" sz="2000" dirty="0"/>
              <a:t> </a:t>
            </a:r>
            <a:r>
              <a:rPr lang="en-US" sz="2000" dirty="0" err="1"/>
              <a:t>programów</a:t>
            </a:r>
            <a:r>
              <a:rPr lang="en-US" sz="2000" dirty="0"/>
              <a:t> </a:t>
            </a:r>
            <a:r>
              <a:rPr lang="en-US" sz="2000" dirty="0" err="1"/>
              <a:t>te</a:t>
            </a:r>
            <a:r>
              <a:rPr lang="en-US" sz="2000" dirty="0"/>
              <a:t> </a:t>
            </a:r>
            <a:r>
              <a:rPr lang="en-US" sz="2000" dirty="0" err="1"/>
              <a:t>trzy</a:t>
            </a:r>
            <a:r>
              <a:rPr lang="en-US" sz="2000" dirty="0"/>
              <a:t> </a:t>
            </a:r>
            <a:r>
              <a:rPr lang="en-US" sz="2000" dirty="0" err="1"/>
              <a:t>mają</a:t>
            </a:r>
            <a:r>
              <a:rPr lang="en-US" sz="2000" dirty="0"/>
              <a:t> </a:t>
            </a:r>
            <a:r>
              <a:rPr lang="en-US" sz="2000" dirty="0" err="1"/>
              <a:t>najważniejsze</a:t>
            </a:r>
            <a:r>
              <a:rPr lang="en-US" sz="2000" dirty="0"/>
              <a:t> </a:t>
            </a:r>
            <a:r>
              <a:rPr lang="en-US" sz="2000" dirty="0" err="1"/>
              <a:t>znaczenie</a:t>
            </a:r>
            <a:r>
              <a:rPr lang="en-US" sz="2000" dirty="0"/>
              <a:t> </a:t>
            </a:r>
            <a:r>
              <a:rPr lang="en-US" sz="2000" dirty="0" err="1"/>
              <a:t>dla</a:t>
            </a:r>
            <a:r>
              <a:rPr lang="en-US" sz="2000" dirty="0"/>
              <a:t> </a:t>
            </a:r>
            <a:r>
              <a:rPr lang="en-US" sz="2000" dirty="0" err="1"/>
              <a:t>nauczycieli</a:t>
            </a:r>
            <a:r>
              <a:rPr lang="en-US" sz="2000" dirty="0"/>
              <a:t> </a:t>
            </a:r>
            <a:r>
              <a:rPr lang="en-US" sz="2000" dirty="0" err="1"/>
              <a:t>akademickich</a:t>
            </a:r>
            <a:r>
              <a:rPr lang="en-US" sz="2000" dirty="0"/>
              <a:t> SGGW. </a:t>
            </a:r>
            <a:r>
              <a:rPr lang="en-US" sz="2000" dirty="0" err="1"/>
              <a:t>Łącza</a:t>
            </a:r>
            <a:r>
              <a:rPr lang="en-US" sz="2000" dirty="0"/>
              <a:t> </a:t>
            </a:r>
            <a:r>
              <a:rPr lang="en-US" sz="2000" dirty="0" err="1"/>
              <a:t>tematykę</a:t>
            </a:r>
            <a:r>
              <a:rPr lang="en-US" sz="2000" dirty="0"/>
              <a:t> </a:t>
            </a:r>
            <a:r>
              <a:rPr lang="en-US" sz="2000" dirty="0" err="1"/>
              <a:t>rolno-spożywczą</a:t>
            </a:r>
            <a:r>
              <a:rPr lang="en-US" sz="2000" dirty="0"/>
              <a:t> z </a:t>
            </a:r>
            <a:r>
              <a:rPr lang="en-US" sz="2000" dirty="0" err="1"/>
              <a:t>formatem</a:t>
            </a:r>
            <a:r>
              <a:rPr lang="en-US" sz="2000" dirty="0"/>
              <a:t> </a:t>
            </a:r>
            <a:r>
              <a:rPr lang="en-US" sz="2000" dirty="0" err="1"/>
              <a:t>konsorcjum</a:t>
            </a:r>
            <a:r>
              <a:rPr lang="en-US" sz="2000" dirty="0"/>
              <a:t> </a:t>
            </a:r>
            <a:r>
              <a:rPr lang="en-US" sz="2000" dirty="0" err="1"/>
              <a:t>uczelnia-przedsiębiorca</a:t>
            </a:r>
            <a:r>
              <a:rPr lang="en-US" sz="2000" dirty="0"/>
              <a:t> </a:t>
            </a:r>
            <a:r>
              <a:rPr lang="en-US" sz="2000" dirty="0" err="1"/>
              <a:t>lub</a:t>
            </a:r>
            <a:r>
              <a:rPr lang="en-US" sz="2000" dirty="0"/>
              <a:t> </a:t>
            </a:r>
            <a:r>
              <a:rPr lang="en-US" sz="2000" dirty="0" err="1"/>
              <a:t>uczelnia-rolnik</a:t>
            </a:r>
            <a:r>
              <a:rPr lang="en-US" sz="2000" dirty="0"/>
              <a:t>. </a:t>
            </a:r>
            <a:r>
              <a:rPr lang="en-US" sz="2000" dirty="0" err="1"/>
              <a:t>Każdy</a:t>
            </a:r>
            <a:r>
              <a:rPr lang="en-US" sz="2000" dirty="0"/>
              <a:t> z </a:t>
            </a:r>
            <a:r>
              <a:rPr lang="en-US" sz="2000" dirty="0" err="1"/>
              <a:t>nich</a:t>
            </a:r>
            <a:r>
              <a:rPr lang="en-US" sz="2000" dirty="0"/>
              <a:t> </a:t>
            </a:r>
            <a:r>
              <a:rPr lang="en-US" sz="2000" dirty="0" err="1"/>
              <a:t>rządzi</a:t>
            </a:r>
            <a:r>
              <a:rPr lang="en-US" sz="2000" dirty="0"/>
              <a:t> </a:t>
            </a:r>
            <a:r>
              <a:rPr lang="en-US" sz="2000" dirty="0" err="1"/>
              <a:t>się</a:t>
            </a:r>
            <a:r>
              <a:rPr lang="en-US" sz="2000" dirty="0"/>
              <a:t> </a:t>
            </a:r>
            <a:r>
              <a:rPr lang="en-US" sz="2000" dirty="0" err="1"/>
              <a:t>własną</a:t>
            </a:r>
            <a:r>
              <a:rPr lang="en-US" sz="2000" dirty="0"/>
              <a:t> </a:t>
            </a:r>
            <a:r>
              <a:rPr lang="en-US" sz="2000" dirty="0" err="1"/>
              <a:t>logiką</a:t>
            </a:r>
            <a:r>
              <a:rPr lang="en-US" sz="2000" dirty="0"/>
              <a:t> </a:t>
            </a:r>
            <a:r>
              <a:rPr lang="en-US" sz="2000" dirty="0" err="1"/>
              <a:t>oceny</a:t>
            </a:r>
            <a:r>
              <a:rPr lang="en-US" sz="2000" dirty="0"/>
              <a:t>. </a:t>
            </a:r>
            <a:r>
              <a:rPr lang="en-US" sz="2000" dirty="0" err="1"/>
              <a:t>Znajomość</a:t>
            </a:r>
            <a:r>
              <a:rPr lang="en-US" sz="2000" dirty="0"/>
              <a:t> </a:t>
            </a:r>
            <a:r>
              <a:rPr lang="en-US" sz="2000" dirty="0" err="1"/>
              <a:t>tej</a:t>
            </a:r>
            <a:r>
              <a:rPr lang="en-US" sz="2000" dirty="0"/>
              <a:t> </a:t>
            </a:r>
            <a:r>
              <a:rPr lang="en-US" sz="2000" dirty="0" err="1"/>
              <a:t>logiki</a:t>
            </a:r>
            <a:r>
              <a:rPr lang="en-US" sz="2000" dirty="0"/>
              <a:t> to </a:t>
            </a:r>
            <a:r>
              <a:rPr lang="en-US" sz="2000" dirty="0" err="1"/>
              <a:t>różnica</a:t>
            </a:r>
            <a:r>
              <a:rPr lang="en-US" sz="2000" dirty="0"/>
              <a:t> </a:t>
            </a:r>
            <a:r>
              <a:rPr lang="en-US" sz="2000" dirty="0" err="1"/>
              <a:t>między</a:t>
            </a:r>
            <a:r>
              <a:rPr lang="en-US" sz="2000" dirty="0"/>
              <a:t> </a:t>
            </a:r>
            <a:r>
              <a:rPr lang="en-US" sz="2000" dirty="0" err="1"/>
              <a:t>wnioskiem</a:t>
            </a:r>
            <a:r>
              <a:rPr lang="en-US" sz="2000" dirty="0"/>
              <a:t> </a:t>
            </a:r>
            <a:r>
              <a:rPr lang="en-US" sz="2000" dirty="0" err="1"/>
              <a:t>odrzuconym</a:t>
            </a:r>
            <a:r>
              <a:rPr lang="en-US" sz="2000" dirty="0"/>
              <a:t> a </a:t>
            </a:r>
            <a:r>
              <a:rPr lang="en-US" sz="2000" dirty="0" err="1"/>
              <a:t>projektem</a:t>
            </a:r>
            <a:r>
              <a:rPr lang="en-US" sz="2000" dirty="0"/>
              <a:t>, </a:t>
            </a:r>
            <a:r>
              <a:rPr lang="en-US" sz="2000" dirty="0" err="1"/>
              <a:t>który</a:t>
            </a:r>
            <a:r>
              <a:rPr lang="en-US" sz="2000" dirty="0"/>
              <a:t> </a:t>
            </a:r>
            <a:r>
              <a:rPr lang="en-US" sz="2000" dirty="0" err="1"/>
              <a:t>zostanie</a:t>
            </a:r>
            <a:r>
              <a:rPr lang="en-US" sz="2000" dirty="0"/>
              <a:t> </a:t>
            </a:r>
            <a:r>
              <a:rPr lang="en-US" sz="2000" dirty="0" err="1"/>
              <a:t>sfinansowany</a:t>
            </a:r>
            <a:r>
              <a:rPr lang="en-US" sz="2000" dirty="0"/>
              <a:t>.​</a:t>
            </a:r>
          </a:p>
          <a:p>
            <a:pPr algn="just"/>
            <a:endParaRPr lang="pl-PL" sz="2400" dirty="0"/>
          </a:p>
        </p:txBody>
      </p:sp>
    </p:spTree>
    <p:extLst>
      <p:ext uri="{BB962C8B-B14F-4D97-AF65-F5344CB8AC3E}">
        <p14:creationId xmlns:p14="http://schemas.microsoft.com/office/powerpoint/2010/main" val="347760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1BF61FB-1DBA-D82E-462C-A5969F1F5958}"/>
              </a:ext>
            </a:extLst>
          </p:cNvPr>
          <p:cNvSpPr>
            <a:spLocks noGrp="1"/>
          </p:cNvSpPr>
          <p:nvPr>
            <p:ph type="title"/>
          </p:nvPr>
        </p:nvSpPr>
        <p:spPr/>
        <p:txBody>
          <a:bodyPr>
            <a:normAutofit fontScale="90000"/>
          </a:bodyPr>
          <a:lstStyle/>
          <a:p>
            <a:r>
              <a:rPr lang="en-US" dirty="0" err="1"/>
              <a:t>Wspólpraca</a:t>
            </a:r>
            <a:r>
              <a:rPr lang="en-US" dirty="0"/>
              <a:t>, </a:t>
            </a:r>
            <a:r>
              <a:rPr lang="en-US" dirty="0" err="1"/>
              <a:t>Ścieżka</a:t>
            </a:r>
            <a:r>
              <a:rPr lang="en-US" dirty="0"/>
              <a:t> SMART, Agrostrateg - </a:t>
            </a:r>
            <a:r>
              <a:rPr lang="en-US" dirty="0" err="1"/>
              <a:t>dlaczego</a:t>
            </a:r>
            <a:r>
              <a:rPr lang="en-US" dirty="0"/>
              <a:t> </a:t>
            </a:r>
            <a:r>
              <a:rPr lang="en-US" dirty="0" err="1"/>
              <a:t>właśnie</a:t>
            </a:r>
            <a:r>
              <a:rPr lang="en-US" dirty="0"/>
              <a:t> </a:t>
            </a:r>
            <a:r>
              <a:rPr lang="en-US" dirty="0" err="1"/>
              <a:t>te</a:t>
            </a:r>
            <a:r>
              <a:rPr lang="en-US" dirty="0"/>
              <a:t> </a:t>
            </a:r>
            <a:r>
              <a:rPr lang="en-US" dirty="0" err="1"/>
              <a:t>trzy</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DED41C0B-D090-F311-6DAC-C8CD00D52341}"/>
              </a:ext>
            </a:extLst>
          </p:cNvPr>
          <p:cNvSpPr>
            <a:spLocks noGrp="1"/>
          </p:cNvSpPr>
          <p:nvPr>
            <p:ph idx="1"/>
          </p:nvPr>
        </p:nvSpPr>
        <p:spPr/>
        <p:txBody>
          <a:bodyPr>
            <a:noAutofit/>
          </a:bodyPr>
          <a:lstStyle/>
          <a:p>
            <a:pPr marL="514350" indent="-514350">
              <a:buFont typeface="+mj-lt"/>
              <a:buAutoNum type="arabicPeriod"/>
            </a:pPr>
            <a:r>
              <a:rPr lang="pl-PL" sz="2000" b="1" dirty="0"/>
              <a:t>WSPÓŁPRACA</a:t>
            </a:r>
          </a:p>
          <a:p>
            <a:pPr lvl="2"/>
            <a:r>
              <a:rPr lang="pl-PL" sz="1400" dirty="0"/>
              <a:t>Program dedykowany konsorcjom: jednostka naukowa + rolnik lub grupa producencka.</a:t>
            </a:r>
          </a:p>
          <a:p>
            <a:pPr lvl="2"/>
            <a:r>
              <a:rPr lang="pl-PL" sz="1400" dirty="0"/>
              <a:t>Projekt jest pisany z perspektywy potrzeb rolnika, uczelnia jest narzędziem rozwiązania jego problemu, nie odwrotnie.</a:t>
            </a:r>
          </a:p>
          <a:p>
            <a:pPr lvl="2"/>
            <a:r>
              <a:rPr lang="pl-PL" sz="1400" dirty="0"/>
              <a:t>Kluczowe: </a:t>
            </a:r>
            <a:r>
              <a:rPr lang="pl-PL" sz="1400" dirty="0" err="1"/>
              <a:t>rolnikocentryczność</a:t>
            </a:r>
            <a:r>
              <a:rPr lang="pl-PL" sz="1400" dirty="0"/>
              <a:t>, doświadczenie rolnika, doświadczenie uczelni, inwestycje w środki trwałe w gospodarstwie.</a:t>
            </a:r>
          </a:p>
          <a:p>
            <a:pPr marL="514350" indent="-514350">
              <a:buFont typeface="+mj-lt"/>
              <a:buAutoNum type="arabicPeriod"/>
            </a:pPr>
            <a:r>
              <a:rPr lang="pl-PL" sz="2000" b="1" dirty="0"/>
              <a:t>ŚCIEŻKA SMART</a:t>
            </a:r>
          </a:p>
          <a:p>
            <a:pPr lvl="2"/>
            <a:r>
              <a:rPr lang="pl-PL" sz="1400" dirty="0"/>
              <a:t>Wnioskodawca = przedsiębiorca (MŚP lub duże). Uczelnia jako podwykonawca lub konsorcjant.</a:t>
            </a:r>
          </a:p>
          <a:p>
            <a:pPr lvl="2"/>
            <a:r>
              <a:rPr lang="pl-PL" sz="1400" dirty="0"/>
              <a:t>Bardzo popularny program, silna konkurencja.</a:t>
            </a:r>
          </a:p>
          <a:p>
            <a:pPr lvl="2"/>
            <a:r>
              <a:rPr lang="pl-PL" sz="1400" dirty="0"/>
              <a:t>Kluczowe: wskaźniki środowiskowe w jednostkach fizycznych, prawidłowe wykazanie istoty B+R, kondycja finansowa przedsiębiorcy</a:t>
            </a:r>
          </a:p>
          <a:p>
            <a:pPr marL="514350" indent="-514350">
              <a:buFont typeface="+mj-lt"/>
              <a:buAutoNum type="arabicPeriod"/>
            </a:pPr>
            <a:r>
              <a:rPr lang="pl-PL" sz="2000" b="1" dirty="0"/>
              <a:t>AGROSTRATEG</a:t>
            </a:r>
          </a:p>
          <a:p>
            <a:pPr lvl="2"/>
            <a:r>
              <a:rPr lang="pl-PL" sz="1400" dirty="0"/>
              <a:t>Program NCBR finansujący projekty badawcze o strategicznym znaczeniu dla polskiego sektora rolno-spożywczego.</a:t>
            </a:r>
          </a:p>
          <a:p>
            <a:pPr lvl="2"/>
            <a:r>
              <a:rPr lang="pl-PL" sz="1400" dirty="0"/>
              <a:t>Duże, wieloletnie projekty.</a:t>
            </a:r>
          </a:p>
          <a:p>
            <a:pPr lvl="2"/>
            <a:r>
              <a:rPr lang="pl-PL" sz="1400" dirty="0"/>
              <a:t>Kluczowe: strategiczność tematu, spójność wniosku od problemu do wdrożenia, wielowymiarowość (techniczne + ekonomiczne + środowiskowe + społeczne).</a:t>
            </a:r>
          </a:p>
          <a:p>
            <a:pPr lvl="2"/>
            <a:endParaRPr lang="pl-PL" sz="1400" dirty="0"/>
          </a:p>
        </p:txBody>
      </p:sp>
    </p:spTree>
    <p:extLst>
      <p:ext uri="{BB962C8B-B14F-4D97-AF65-F5344CB8AC3E}">
        <p14:creationId xmlns:p14="http://schemas.microsoft.com/office/powerpoint/2010/main" val="1261100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C77F0E-557D-6245-9711-EBCA7BEA797B}"/>
              </a:ext>
            </a:extLst>
          </p:cNvPr>
          <p:cNvSpPr>
            <a:spLocks noGrp="1"/>
          </p:cNvSpPr>
          <p:nvPr>
            <p:ph type="title"/>
          </p:nvPr>
        </p:nvSpPr>
        <p:spPr/>
        <p:txBody>
          <a:bodyPr>
            <a:normAutofit fontScale="90000"/>
          </a:bodyPr>
          <a:lstStyle/>
          <a:p>
            <a:r>
              <a:rPr lang="en-US" dirty="0" err="1"/>
              <a:t>Działanie</a:t>
            </a:r>
            <a:r>
              <a:rPr lang="en-US" dirty="0"/>
              <a:t> </a:t>
            </a:r>
            <a:r>
              <a:rPr lang="en-US" dirty="0" err="1"/>
              <a:t>Współpraca</a:t>
            </a:r>
            <a:r>
              <a:rPr lang="en-US" dirty="0"/>
              <a:t> - jak </a:t>
            </a:r>
            <a:r>
              <a:rPr lang="en-US" dirty="0" err="1"/>
              <a:t>działa</a:t>
            </a:r>
            <a:r>
              <a:rPr lang="en-US" dirty="0"/>
              <a:t> ten program?</a:t>
            </a:r>
            <a:r>
              <a:rPr lang="en-US" b="0" dirty="0"/>
              <a:t>​</a:t>
            </a:r>
            <a:endParaRPr lang="pl-PL" dirty="0"/>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p:txBody>
          <a:bodyPr>
            <a:normAutofit fontScale="77500" lnSpcReduction="20000"/>
          </a:bodyPr>
          <a:lstStyle/>
          <a:p>
            <a:pPr marL="0" indent="0">
              <a:buNone/>
            </a:pPr>
            <a:r>
              <a:rPr lang="pl-PL" b="1" dirty="0"/>
              <a:t>ISTOTA I ZASADY PROGRAMU</a:t>
            </a:r>
            <a:endParaRPr lang="pl-PL" dirty="0"/>
          </a:p>
          <a:p>
            <a:r>
              <a:rPr lang="pl-PL" dirty="0"/>
              <a:t>Działanie Współpraca jest dedykowane projektom realizowanym w konsorcjum jednostki naukowej z rolnikiem lub grupą producencką. Projekt powinien być odpowiedzią na konkretny, rzeczywisty problem produkcyjny lub rynkowy rolnika, nie na zagadnienie badawcze uczelni.</a:t>
            </a:r>
          </a:p>
          <a:p>
            <a:r>
              <a:rPr lang="pl-PL" dirty="0"/>
              <a:t>Wniosek musi być napisany z perspektywy potrzeb rolnika. Komisja ocenia: czy problem jest rzeczywistym problemem rolnika? Czy doświadczenie i skala jego działania uzasadniają potrzebę badań? Czy skala jego działania uzasadnia potrzebę badań?</a:t>
            </a:r>
          </a:p>
          <a:p>
            <a:r>
              <a:rPr lang="pl-PL" dirty="0"/>
              <a:t>Brak limitów co do charakterystyki podmiotów tworzących konsorcjum. Maksimum 50% budżetu może </a:t>
            </a:r>
            <a:r>
              <a:rPr lang="pl-PL" dirty="0" err="1"/>
              <a:t>byż</a:t>
            </a:r>
            <a:r>
              <a:rPr lang="pl-PL" dirty="0"/>
              <a:t> przeznaczone na badania. Pozostałe środki trafią do rolnika jako inwestycje w środki trwałe lub koszty operacyjne.</a:t>
            </a:r>
          </a:p>
          <a:p>
            <a:r>
              <a:rPr lang="pl-PL" dirty="0"/>
              <a:t>Nowoczesna metodyka badawcza i dobrze udokumentowane doświadczenie projektowe uczelni są ważne,  ale zawsze w odpowiedzi na problem rolnika, nie samoistnie.</a:t>
            </a:r>
          </a:p>
          <a:p>
            <a:endParaRPr lang="pl-PL" dirty="0"/>
          </a:p>
        </p:txBody>
      </p:sp>
    </p:spTree>
    <p:extLst>
      <p:ext uri="{BB962C8B-B14F-4D97-AF65-F5344CB8AC3E}">
        <p14:creationId xmlns:p14="http://schemas.microsoft.com/office/powerpoint/2010/main" val="42446694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E992981-CAA9-B414-ABA3-81F7DAB3DCD9}"/>
              </a:ext>
            </a:extLst>
          </p:cNvPr>
          <p:cNvSpPr>
            <a:spLocks noGrp="1"/>
          </p:cNvSpPr>
          <p:nvPr>
            <p:ph type="title"/>
          </p:nvPr>
        </p:nvSpPr>
        <p:spPr/>
        <p:txBody>
          <a:bodyPr>
            <a:normAutofit fontScale="90000"/>
          </a:bodyPr>
          <a:lstStyle/>
          <a:p>
            <a:r>
              <a:rPr lang="en-US" dirty="0" err="1"/>
              <a:t>Działanie</a:t>
            </a:r>
            <a:r>
              <a:rPr lang="en-US" dirty="0"/>
              <a:t> </a:t>
            </a:r>
            <a:r>
              <a:rPr lang="en-US" dirty="0" err="1"/>
              <a:t>Współpraca</a:t>
            </a:r>
            <a:r>
              <a:rPr lang="en-US" dirty="0"/>
              <a:t> - jak </a:t>
            </a:r>
            <a:r>
              <a:rPr lang="en-US" dirty="0" err="1"/>
              <a:t>działa</a:t>
            </a:r>
            <a:r>
              <a:rPr lang="en-US" dirty="0"/>
              <a:t> ten program?</a:t>
            </a:r>
            <a:r>
              <a:rPr lang="en-US" b="0" dirty="0"/>
              <a:t>​</a:t>
            </a:r>
            <a:endParaRPr lang="pl-PL" dirty="0"/>
          </a:p>
        </p:txBody>
      </p:sp>
      <p:sp>
        <p:nvSpPr>
          <p:cNvPr id="3" name="Symbol zastępczy zawartości 2">
            <a:extLst>
              <a:ext uri="{FF2B5EF4-FFF2-40B4-BE49-F238E27FC236}">
                <a16:creationId xmlns:a16="http://schemas.microsoft.com/office/drawing/2014/main" id="{EFF0EF90-0BD4-A676-2403-829C01BF59A9}"/>
              </a:ext>
            </a:extLst>
          </p:cNvPr>
          <p:cNvSpPr>
            <a:spLocks noGrp="1"/>
          </p:cNvSpPr>
          <p:nvPr>
            <p:ph idx="1"/>
          </p:nvPr>
        </p:nvSpPr>
        <p:spPr/>
        <p:txBody>
          <a:bodyPr>
            <a:normAutofit fontScale="92500" lnSpcReduction="10000"/>
          </a:bodyPr>
          <a:lstStyle/>
          <a:p>
            <a:pPr>
              <a:lnSpc>
                <a:spcPct val="150000"/>
              </a:lnSpc>
            </a:pPr>
            <a:r>
              <a:rPr lang="pl-PL" b="1" dirty="0"/>
              <a:t>Wnioskodawca</a:t>
            </a:r>
            <a:r>
              <a:rPr lang="pl-PL" dirty="0"/>
              <a:t>: Konsorcjum: rolnik + uczelnia</a:t>
            </a:r>
          </a:p>
          <a:p>
            <a:pPr>
              <a:lnSpc>
                <a:spcPct val="150000"/>
              </a:lnSpc>
            </a:pPr>
            <a:r>
              <a:rPr lang="pl-PL" b="1" dirty="0"/>
              <a:t>Maks. udział B+R</a:t>
            </a:r>
            <a:r>
              <a:rPr lang="pl-PL" dirty="0"/>
              <a:t>: Do 50% budżetu projektu</a:t>
            </a:r>
          </a:p>
          <a:p>
            <a:pPr>
              <a:lnSpc>
                <a:spcPct val="150000"/>
              </a:lnSpc>
            </a:pPr>
            <a:r>
              <a:rPr lang="pl-PL" b="1" dirty="0"/>
              <a:t>Rola uczelni</a:t>
            </a:r>
            <a:r>
              <a:rPr lang="pl-PL" dirty="0"/>
              <a:t>: Partner/lider konsorcjum</a:t>
            </a:r>
          </a:p>
          <a:p>
            <a:pPr>
              <a:lnSpc>
                <a:spcPct val="150000"/>
              </a:lnSpc>
            </a:pPr>
            <a:r>
              <a:rPr lang="pl-PL" b="1" dirty="0"/>
              <a:t>Kluczowe kryterium</a:t>
            </a:r>
            <a:r>
              <a:rPr lang="pl-PL" dirty="0"/>
              <a:t>: </a:t>
            </a:r>
            <a:r>
              <a:rPr lang="pl-PL" dirty="0" err="1"/>
              <a:t>Rolnikocentryczność</a:t>
            </a:r>
            <a:r>
              <a:rPr lang="pl-PL" dirty="0"/>
              <a:t> wniosku</a:t>
            </a:r>
          </a:p>
          <a:p>
            <a:pPr>
              <a:lnSpc>
                <a:spcPct val="150000"/>
              </a:lnSpc>
            </a:pPr>
            <a:r>
              <a:rPr lang="pl-PL" b="1" dirty="0"/>
              <a:t>Inwestycje u rolnika</a:t>
            </a:r>
            <a:r>
              <a:rPr lang="pl-PL" dirty="0"/>
              <a:t>: Ważny element budżetu</a:t>
            </a:r>
          </a:p>
          <a:p>
            <a:pPr>
              <a:lnSpc>
                <a:spcPct val="150000"/>
              </a:lnSpc>
            </a:pPr>
            <a:r>
              <a:rPr lang="pl-PL" b="1" dirty="0"/>
              <a:t>Finansowanie</a:t>
            </a:r>
            <a:r>
              <a:rPr lang="pl-PL" dirty="0"/>
              <a:t>: PS WPR 2023-2027</a:t>
            </a:r>
          </a:p>
          <a:p>
            <a:pPr>
              <a:lnSpc>
                <a:spcPct val="150000"/>
              </a:lnSpc>
            </a:pPr>
            <a:endParaRPr lang="pl-PL" dirty="0"/>
          </a:p>
        </p:txBody>
      </p:sp>
    </p:spTree>
    <p:extLst>
      <p:ext uri="{BB962C8B-B14F-4D97-AF65-F5344CB8AC3E}">
        <p14:creationId xmlns:p14="http://schemas.microsoft.com/office/powerpoint/2010/main" val="2864406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77F1540-126D-85A7-7CFE-2787D9BBC6CB}"/>
              </a:ext>
            </a:extLst>
          </p:cNvPr>
          <p:cNvSpPr>
            <a:spLocks noGrp="1"/>
          </p:cNvSpPr>
          <p:nvPr>
            <p:ph type="title"/>
          </p:nvPr>
        </p:nvSpPr>
        <p:spPr/>
        <p:txBody>
          <a:bodyPr>
            <a:normAutofit fontScale="90000"/>
          </a:bodyPr>
          <a:lstStyle/>
          <a:p>
            <a:r>
              <a:rPr lang="en-US" dirty="0" err="1"/>
              <a:t>Budżet</a:t>
            </a:r>
            <a:r>
              <a:rPr lang="en-US" dirty="0"/>
              <a:t> w </a:t>
            </a:r>
            <a:r>
              <a:rPr lang="en-US" dirty="0" err="1"/>
              <a:t>działaniu</a:t>
            </a:r>
            <a:r>
              <a:rPr lang="en-US" dirty="0"/>
              <a:t> </a:t>
            </a:r>
            <a:r>
              <a:rPr lang="en-US" dirty="0" err="1"/>
              <a:t>Współpraca</a:t>
            </a:r>
            <a:r>
              <a:rPr lang="en-US" dirty="0"/>
              <a:t> - </a:t>
            </a:r>
            <a:r>
              <a:rPr lang="en-US" dirty="0" err="1"/>
              <a:t>logika</a:t>
            </a:r>
            <a:r>
              <a:rPr lang="en-US" dirty="0"/>
              <a:t>, </a:t>
            </a:r>
            <a:r>
              <a:rPr lang="en-US" dirty="0" err="1"/>
              <a:t>ograniczenia</a:t>
            </a:r>
            <a:r>
              <a:rPr lang="en-US" dirty="0"/>
              <a:t> </a:t>
            </a:r>
            <a:r>
              <a:rPr lang="en-US" dirty="0" err="1"/>
              <a:t>i</a:t>
            </a:r>
            <a:r>
              <a:rPr lang="en-US" dirty="0"/>
              <a:t> </a:t>
            </a:r>
            <a:r>
              <a:rPr lang="en-US" dirty="0" err="1"/>
              <a:t>checklista</a:t>
            </a:r>
            <a:r>
              <a:rPr lang="en-US" b="0" dirty="0"/>
              <a:t>​</a:t>
            </a:r>
            <a:endParaRPr lang="pl-PL" dirty="0"/>
          </a:p>
        </p:txBody>
      </p:sp>
      <p:sp>
        <p:nvSpPr>
          <p:cNvPr id="3" name="Symbol zastępczy zawartości 2">
            <a:extLst>
              <a:ext uri="{FF2B5EF4-FFF2-40B4-BE49-F238E27FC236}">
                <a16:creationId xmlns:a16="http://schemas.microsoft.com/office/drawing/2014/main" id="{8D762FC4-9FFA-01F4-4166-70C43F505C7D}"/>
              </a:ext>
            </a:extLst>
          </p:cNvPr>
          <p:cNvSpPr>
            <a:spLocks noGrp="1"/>
          </p:cNvSpPr>
          <p:nvPr>
            <p:ph idx="1"/>
          </p:nvPr>
        </p:nvSpPr>
        <p:spPr/>
        <p:txBody>
          <a:bodyPr>
            <a:normAutofit fontScale="92500" lnSpcReduction="20000"/>
          </a:bodyPr>
          <a:lstStyle/>
          <a:p>
            <a:pPr marL="0" indent="0">
              <a:buNone/>
            </a:pPr>
            <a:r>
              <a:rPr lang="en-US" b="1" dirty="0"/>
              <a:t>ZASADA 50% I LOGIKA BUDŻETU</a:t>
            </a:r>
            <a:r>
              <a:rPr lang="en-US" dirty="0"/>
              <a:t>​</a:t>
            </a:r>
          </a:p>
          <a:p>
            <a:pPr fontAlgn="base"/>
            <a:r>
              <a:rPr lang="en-US" dirty="0" err="1"/>
              <a:t>Maksimum</a:t>
            </a:r>
            <a:r>
              <a:rPr lang="en-US" dirty="0"/>
              <a:t> 50% </a:t>
            </a:r>
            <a:r>
              <a:rPr lang="en-US" dirty="0" err="1"/>
              <a:t>budżetu</a:t>
            </a:r>
            <a:r>
              <a:rPr lang="en-US" dirty="0"/>
              <a:t> </a:t>
            </a:r>
            <a:r>
              <a:rPr lang="en-US" dirty="0" err="1"/>
              <a:t>projektu</a:t>
            </a:r>
            <a:r>
              <a:rPr lang="en-US" dirty="0"/>
              <a:t> </a:t>
            </a:r>
            <a:r>
              <a:rPr lang="en-US" dirty="0" err="1"/>
              <a:t>może</a:t>
            </a:r>
            <a:r>
              <a:rPr lang="en-US" dirty="0"/>
              <a:t> </a:t>
            </a:r>
            <a:r>
              <a:rPr lang="en-US" dirty="0" err="1"/>
              <a:t>zostać</a:t>
            </a:r>
            <a:r>
              <a:rPr lang="en-US" dirty="0"/>
              <a:t> </a:t>
            </a:r>
            <a:r>
              <a:rPr lang="en-US" dirty="0" err="1"/>
              <a:t>przeznaczone</a:t>
            </a:r>
            <a:r>
              <a:rPr lang="en-US" dirty="0"/>
              <a:t> </a:t>
            </a:r>
            <a:r>
              <a:rPr lang="en-US" dirty="0" err="1"/>
              <a:t>na</a:t>
            </a:r>
            <a:r>
              <a:rPr lang="en-US" dirty="0"/>
              <a:t> </a:t>
            </a:r>
            <a:r>
              <a:rPr lang="en-US" dirty="0" err="1"/>
              <a:t>badania</a:t>
            </a:r>
            <a:r>
              <a:rPr lang="en-US" dirty="0"/>
              <a:t> </a:t>
            </a:r>
            <a:r>
              <a:rPr lang="en-US" dirty="0" err="1"/>
              <a:t>realizowane</a:t>
            </a:r>
            <a:r>
              <a:rPr lang="en-US" dirty="0"/>
              <a:t> </a:t>
            </a:r>
            <a:r>
              <a:rPr lang="en-US" dirty="0" err="1"/>
              <a:t>przez</a:t>
            </a:r>
            <a:r>
              <a:rPr lang="en-US" dirty="0"/>
              <a:t> </a:t>
            </a:r>
            <a:r>
              <a:rPr lang="en-US" dirty="0" err="1"/>
              <a:t>jednostke</a:t>
            </a:r>
            <a:r>
              <a:rPr lang="en-US" dirty="0"/>
              <a:t> </a:t>
            </a:r>
            <a:r>
              <a:rPr lang="en-US" dirty="0" err="1"/>
              <a:t>naukową</a:t>
            </a:r>
            <a:r>
              <a:rPr lang="en-US" dirty="0"/>
              <a:t>. </a:t>
            </a:r>
            <a:r>
              <a:rPr lang="en-US" dirty="0" err="1"/>
              <a:t>Pozostałe</a:t>
            </a:r>
            <a:r>
              <a:rPr lang="en-US" dirty="0"/>
              <a:t> co </a:t>
            </a:r>
            <a:r>
              <a:rPr lang="en-US" dirty="0" err="1"/>
              <a:t>najmniej</a:t>
            </a:r>
            <a:r>
              <a:rPr lang="en-US" dirty="0"/>
              <a:t> 50% </a:t>
            </a:r>
            <a:r>
              <a:rPr lang="en-US" dirty="0" err="1"/>
              <a:t>trafia</a:t>
            </a:r>
            <a:r>
              <a:rPr lang="en-US" dirty="0"/>
              <a:t> do </a:t>
            </a:r>
            <a:r>
              <a:rPr lang="en-US" dirty="0" err="1"/>
              <a:t>rolnika</a:t>
            </a:r>
            <a:r>
              <a:rPr lang="en-US" dirty="0"/>
              <a:t> jako </a:t>
            </a:r>
            <a:r>
              <a:rPr lang="en-US" dirty="0" err="1"/>
              <a:t>inwestycje</a:t>
            </a:r>
            <a:r>
              <a:rPr lang="en-US" dirty="0"/>
              <a:t> w </a:t>
            </a:r>
            <a:r>
              <a:rPr lang="en-US" dirty="0" err="1"/>
              <a:t>środki</a:t>
            </a:r>
            <a:r>
              <a:rPr lang="en-US" dirty="0"/>
              <a:t> </a:t>
            </a:r>
            <a:r>
              <a:rPr lang="en-US" dirty="0" err="1"/>
              <a:t>trwałe</a:t>
            </a:r>
            <a:r>
              <a:rPr lang="en-US" dirty="0"/>
              <a:t>, </a:t>
            </a:r>
            <a:r>
              <a:rPr lang="en-US" dirty="0" err="1"/>
              <a:t>zakup</a:t>
            </a:r>
            <a:r>
              <a:rPr lang="en-US" dirty="0"/>
              <a:t> </a:t>
            </a:r>
            <a:r>
              <a:rPr lang="en-US" dirty="0" err="1"/>
              <a:t>maszyn</a:t>
            </a:r>
            <a:r>
              <a:rPr lang="en-US" dirty="0"/>
              <a:t> </a:t>
            </a:r>
            <a:r>
              <a:rPr lang="en-US" dirty="0" err="1"/>
              <a:t>lub</a:t>
            </a:r>
            <a:r>
              <a:rPr lang="en-US" dirty="0"/>
              <a:t> </a:t>
            </a:r>
            <a:r>
              <a:rPr lang="en-US" dirty="0" err="1"/>
              <a:t>koszty</a:t>
            </a:r>
            <a:r>
              <a:rPr lang="en-US" dirty="0"/>
              <a:t> </a:t>
            </a:r>
            <a:r>
              <a:rPr lang="en-US" dirty="0" err="1"/>
              <a:t>operacyjne</a:t>
            </a:r>
            <a:r>
              <a:rPr lang="en-US" dirty="0"/>
              <a:t> </a:t>
            </a:r>
            <a:r>
              <a:rPr lang="en-US" dirty="0" err="1"/>
              <a:t>projektu</a:t>
            </a:r>
            <a:r>
              <a:rPr lang="en-US" dirty="0"/>
              <a:t>.​</a:t>
            </a:r>
          </a:p>
          <a:p>
            <a:pPr fontAlgn="base"/>
            <a:r>
              <a:rPr lang="en-US" dirty="0"/>
              <a:t>Projekt </a:t>
            </a:r>
            <a:r>
              <a:rPr lang="en-US" dirty="0" err="1"/>
              <a:t>musi</a:t>
            </a:r>
            <a:r>
              <a:rPr lang="en-US" dirty="0"/>
              <a:t> </a:t>
            </a:r>
            <a:r>
              <a:rPr lang="en-US" dirty="0" err="1"/>
              <a:t>byc</a:t>
            </a:r>
            <a:r>
              <a:rPr lang="en-US" dirty="0"/>
              <a:t> </a:t>
            </a:r>
            <a:r>
              <a:rPr lang="en-US" dirty="0" err="1"/>
              <a:t>zrównoważóny</a:t>
            </a:r>
            <a:r>
              <a:rPr lang="en-US" dirty="0"/>
              <a:t> - </a:t>
            </a:r>
            <a:r>
              <a:rPr lang="en-US" dirty="0" err="1"/>
              <a:t>równoważna</a:t>
            </a:r>
            <a:r>
              <a:rPr lang="en-US" dirty="0"/>
              <a:t> </a:t>
            </a:r>
            <a:r>
              <a:rPr lang="en-US" dirty="0" err="1"/>
              <a:t>wartość</a:t>
            </a:r>
            <a:r>
              <a:rPr lang="en-US" dirty="0"/>
              <a:t> </a:t>
            </a:r>
            <a:r>
              <a:rPr lang="en-US" dirty="0" err="1"/>
              <a:t>badań</a:t>
            </a:r>
            <a:r>
              <a:rPr lang="en-US" dirty="0"/>
              <a:t> </a:t>
            </a:r>
            <a:r>
              <a:rPr lang="en-US" dirty="0" err="1"/>
              <a:t>i</a:t>
            </a:r>
            <a:r>
              <a:rPr lang="en-US" dirty="0"/>
              <a:t> </a:t>
            </a:r>
            <a:r>
              <a:rPr lang="en-US" dirty="0" err="1"/>
              <a:t>realnych</a:t>
            </a:r>
            <a:r>
              <a:rPr lang="en-US" dirty="0"/>
              <a:t> </a:t>
            </a:r>
            <a:r>
              <a:rPr lang="en-US" dirty="0" err="1"/>
              <a:t>inwestycji</a:t>
            </a:r>
            <a:r>
              <a:rPr lang="en-US" dirty="0"/>
              <a:t> </a:t>
            </a:r>
            <a:r>
              <a:rPr lang="en-US" dirty="0" err="1"/>
              <a:t>na</a:t>
            </a:r>
            <a:r>
              <a:rPr lang="en-US" dirty="0"/>
              <a:t> </a:t>
            </a:r>
            <a:r>
              <a:rPr lang="en-US" dirty="0" err="1"/>
              <a:t>terenie</a:t>
            </a:r>
            <a:r>
              <a:rPr lang="en-US" dirty="0"/>
              <a:t> </a:t>
            </a:r>
            <a:r>
              <a:rPr lang="en-US" dirty="0" err="1"/>
              <a:t>gospodarstwa</a:t>
            </a:r>
            <a:r>
              <a:rPr lang="en-US" dirty="0"/>
              <a:t>. To </a:t>
            </a:r>
            <a:r>
              <a:rPr lang="en-US" dirty="0" err="1"/>
              <a:t>odróżnia</a:t>
            </a:r>
            <a:r>
              <a:rPr lang="en-US" dirty="0"/>
              <a:t> </a:t>
            </a:r>
            <a:r>
              <a:rPr lang="en-US" dirty="0" err="1"/>
              <a:t>Współpracę</a:t>
            </a:r>
            <a:r>
              <a:rPr lang="en-US" dirty="0"/>
              <a:t> od </a:t>
            </a:r>
            <a:r>
              <a:rPr lang="en-US" dirty="0" err="1"/>
              <a:t>typowego</a:t>
            </a:r>
            <a:r>
              <a:rPr lang="en-US" dirty="0"/>
              <a:t> </a:t>
            </a:r>
            <a:r>
              <a:rPr lang="en-US" dirty="0" err="1"/>
              <a:t>projektu</a:t>
            </a:r>
            <a:r>
              <a:rPr lang="en-US" dirty="0"/>
              <a:t> B+R.​</a:t>
            </a:r>
          </a:p>
          <a:p>
            <a:pPr fontAlgn="base"/>
            <a:r>
              <a:rPr lang="en-US" dirty="0" err="1"/>
              <a:t>Inwestycje</a:t>
            </a:r>
            <a:r>
              <a:rPr lang="en-US" dirty="0"/>
              <a:t> w </a:t>
            </a:r>
            <a:r>
              <a:rPr lang="en-US" dirty="0" err="1"/>
              <a:t>środki</a:t>
            </a:r>
            <a:r>
              <a:rPr lang="en-US" dirty="0"/>
              <a:t> </a:t>
            </a:r>
            <a:r>
              <a:rPr lang="en-US" dirty="0" err="1"/>
              <a:t>trwałe</a:t>
            </a:r>
            <a:r>
              <a:rPr lang="en-US" dirty="0"/>
              <a:t> </a:t>
            </a:r>
            <a:r>
              <a:rPr lang="en-US" dirty="0" err="1"/>
              <a:t>muszą</a:t>
            </a:r>
            <a:r>
              <a:rPr lang="en-US" dirty="0"/>
              <a:t> </a:t>
            </a:r>
            <a:r>
              <a:rPr lang="en-US" dirty="0" err="1"/>
              <a:t>być</a:t>
            </a:r>
            <a:r>
              <a:rPr lang="en-US" dirty="0"/>
              <a:t> </a:t>
            </a:r>
            <a:r>
              <a:rPr lang="en-US" dirty="0" err="1"/>
              <a:t>powiązane</a:t>
            </a:r>
            <a:r>
              <a:rPr lang="en-US" dirty="0"/>
              <a:t> </a:t>
            </a:r>
            <a:r>
              <a:rPr lang="en-US" dirty="0" err="1"/>
              <a:t>logicznie</a:t>
            </a:r>
            <a:r>
              <a:rPr lang="en-US" dirty="0"/>
              <a:t> z </a:t>
            </a:r>
            <a:r>
              <a:rPr lang="en-US" dirty="0" err="1"/>
              <a:t>wynikami</a:t>
            </a:r>
            <a:r>
              <a:rPr lang="en-US" dirty="0"/>
              <a:t> </a:t>
            </a:r>
            <a:r>
              <a:rPr lang="en-US" dirty="0" err="1"/>
              <a:t>badań</a:t>
            </a:r>
            <a:r>
              <a:rPr lang="en-US" dirty="0"/>
              <a:t>. Nie </a:t>
            </a:r>
            <a:r>
              <a:rPr lang="en-US" dirty="0" err="1"/>
              <a:t>można</a:t>
            </a:r>
            <a:r>
              <a:rPr lang="en-US" dirty="0"/>
              <a:t> </a:t>
            </a:r>
            <a:r>
              <a:rPr lang="en-US" dirty="0" err="1"/>
              <a:t>zaplanować</a:t>
            </a:r>
            <a:r>
              <a:rPr lang="en-US" dirty="0"/>
              <a:t> </a:t>
            </a:r>
            <a:r>
              <a:rPr lang="en-US" dirty="0" err="1"/>
              <a:t>zakupu</a:t>
            </a:r>
            <a:r>
              <a:rPr lang="en-US" dirty="0"/>
              <a:t> </a:t>
            </a:r>
            <a:r>
              <a:rPr lang="en-US" dirty="0" err="1"/>
              <a:t>maszyny</a:t>
            </a:r>
            <a:r>
              <a:rPr lang="en-US" dirty="0"/>
              <a:t>, </a:t>
            </a:r>
            <a:r>
              <a:rPr lang="en-US" dirty="0" err="1"/>
              <a:t>która</a:t>
            </a:r>
            <a:r>
              <a:rPr lang="en-US" dirty="0"/>
              <a:t> </a:t>
            </a:r>
            <a:r>
              <a:rPr lang="en-US" dirty="0" err="1"/>
              <a:t>nie</a:t>
            </a:r>
            <a:r>
              <a:rPr lang="en-US" dirty="0"/>
              <a:t> ma </a:t>
            </a:r>
            <a:r>
              <a:rPr lang="en-US" dirty="0" err="1"/>
              <a:t>związku</a:t>
            </a:r>
            <a:r>
              <a:rPr lang="en-US" dirty="0"/>
              <a:t> z </a:t>
            </a:r>
            <a:r>
              <a:rPr lang="en-US" dirty="0" err="1"/>
              <a:t>tematyką</a:t>
            </a:r>
            <a:r>
              <a:rPr lang="en-US" dirty="0"/>
              <a:t> </a:t>
            </a:r>
            <a:r>
              <a:rPr lang="en-US" dirty="0" err="1"/>
              <a:t>projektu</a:t>
            </a:r>
            <a:r>
              <a:rPr lang="en-US" dirty="0"/>
              <a:t>.​</a:t>
            </a:r>
          </a:p>
          <a:p>
            <a:endParaRPr lang="pl-PL" dirty="0"/>
          </a:p>
        </p:txBody>
      </p:sp>
    </p:spTree>
    <p:extLst>
      <p:ext uri="{BB962C8B-B14F-4D97-AF65-F5344CB8AC3E}">
        <p14:creationId xmlns:p14="http://schemas.microsoft.com/office/powerpoint/2010/main" val="3754647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42125AB-90CE-BB2E-47BF-6E011B4E7860}"/>
              </a:ext>
            </a:extLst>
          </p:cNvPr>
          <p:cNvSpPr>
            <a:spLocks noGrp="1"/>
          </p:cNvSpPr>
          <p:nvPr>
            <p:ph type="title"/>
          </p:nvPr>
        </p:nvSpPr>
        <p:spPr/>
        <p:txBody>
          <a:bodyPr>
            <a:normAutofit fontScale="90000"/>
          </a:bodyPr>
          <a:lstStyle/>
          <a:p>
            <a:r>
              <a:rPr lang="en-US" dirty="0" err="1"/>
              <a:t>Budżet</a:t>
            </a:r>
            <a:r>
              <a:rPr lang="en-US" dirty="0"/>
              <a:t> w </a:t>
            </a:r>
            <a:r>
              <a:rPr lang="en-US" dirty="0" err="1"/>
              <a:t>działaniu</a:t>
            </a:r>
            <a:r>
              <a:rPr lang="en-US" dirty="0"/>
              <a:t> </a:t>
            </a:r>
            <a:r>
              <a:rPr lang="en-US" dirty="0" err="1"/>
              <a:t>Współpraca</a:t>
            </a:r>
            <a:r>
              <a:rPr lang="en-US" dirty="0"/>
              <a:t> - </a:t>
            </a:r>
            <a:r>
              <a:rPr lang="en-US" dirty="0" err="1"/>
              <a:t>logika</a:t>
            </a:r>
            <a:r>
              <a:rPr lang="en-US" dirty="0"/>
              <a:t>, </a:t>
            </a:r>
            <a:r>
              <a:rPr lang="en-US" dirty="0" err="1"/>
              <a:t>ograniczenia</a:t>
            </a:r>
            <a:r>
              <a:rPr lang="en-US" dirty="0"/>
              <a:t> </a:t>
            </a:r>
            <a:r>
              <a:rPr lang="en-US" dirty="0" err="1"/>
              <a:t>i</a:t>
            </a:r>
            <a:r>
              <a:rPr lang="en-US" dirty="0"/>
              <a:t> </a:t>
            </a:r>
            <a:r>
              <a:rPr lang="en-US" dirty="0" err="1"/>
              <a:t>checklista</a:t>
            </a:r>
            <a:r>
              <a:rPr lang="en-US" b="0" dirty="0"/>
              <a:t>​</a:t>
            </a:r>
            <a:endParaRPr lang="pl-PL" dirty="0"/>
          </a:p>
        </p:txBody>
      </p:sp>
      <p:sp>
        <p:nvSpPr>
          <p:cNvPr id="3" name="Symbol zastępczy zawartości 2">
            <a:extLst>
              <a:ext uri="{FF2B5EF4-FFF2-40B4-BE49-F238E27FC236}">
                <a16:creationId xmlns:a16="http://schemas.microsoft.com/office/drawing/2014/main" id="{ED57F661-D7BE-EC68-088A-07747E0684AD}"/>
              </a:ext>
            </a:extLst>
          </p:cNvPr>
          <p:cNvSpPr>
            <a:spLocks noGrp="1"/>
          </p:cNvSpPr>
          <p:nvPr>
            <p:ph idx="1"/>
          </p:nvPr>
        </p:nvSpPr>
        <p:spPr/>
        <p:txBody>
          <a:bodyPr>
            <a:normAutofit fontScale="85000" lnSpcReduction="10000"/>
          </a:bodyPr>
          <a:lstStyle/>
          <a:p>
            <a:pPr marL="0" indent="0">
              <a:buNone/>
            </a:pPr>
            <a:r>
              <a:rPr lang="pl-PL" b="1" dirty="0"/>
              <a:t>CHECKLISTA PRZED ZŁOŻENIEM WNIOSKU</a:t>
            </a:r>
            <a:endParaRPr lang="pl-PL" dirty="0"/>
          </a:p>
          <a:p>
            <a:pPr>
              <a:buFont typeface="Wingdings" pitchFamily="2" charset="2"/>
              <a:buChar char="ü"/>
            </a:pPr>
            <a:r>
              <a:rPr lang="pl-PL" dirty="0"/>
              <a:t>  Czy opis problemu jest napisany z perspektywy rolnika, a nie metody badawczej uczelni?</a:t>
            </a:r>
          </a:p>
          <a:p>
            <a:pPr>
              <a:buFont typeface="Wingdings" pitchFamily="2" charset="2"/>
              <a:buChar char="ü"/>
            </a:pPr>
            <a:r>
              <a:rPr lang="pl-PL" dirty="0"/>
              <a:t>  Czy doświadczenie rolnika jest udokumentowane?</a:t>
            </a:r>
          </a:p>
          <a:p>
            <a:pPr>
              <a:buFont typeface="Wingdings" pitchFamily="2" charset="2"/>
              <a:buChar char="ü"/>
            </a:pPr>
            <a:r>
              <a:rPr lang="pl-PL" dirty="0"/>
              <a:t>  Czy inwestycje w środki trwałe u rolnika są zaplanowane i logicznie powiązane z wynikami badań?</a:t>
            </a:r>
          </a:p>
          <a:p>
            <a:pPr>
              <a:buFont typeface="Wingdings" pitchFamily="2" charset="2"/>
              <a:buChar char="ü"/>
            </a:pPr>
            <a:r>
              <a:rPr lang="pl-PL" dirty="0"/>
              <a:t>  Czy udział kosztów badań nie przekracza 50%  całkowitego budżetu projektu?</a:t>
            </a:r>
          </a:p>
          <a:p>
            <a:pPr>
              <a:buFont typeface="Wingdings" pitchFamily="2" charset="2"/>
              <a:buChar char="ü"/>
            </a:pPr>
            <a:r>
              <a:rPr lang="pl-PL" dirty="0"/>
              <a:t>  Czy potrzeba realizacji projektu wynika wprost z konkretnych upraw, warunków i skali rolnika?</a:t>
            </a:r>
          </a:p>
          <a:p>
            <a:pPr>
              <a:buFont typeface="Wingdings" pitchFamily="2" charset="2"/>
              <a:buChar char="ü"/>
            </a:pPr>
            <a:r>
              <a:rPr lang="pl-PL" dirty="0"/>
              <a:t>  Czy wszystkie części wniosku tworzą spójną całość?</a:t>
            </a:r>
          </a:p>
          <a:p>
            <a:endParaRPr lang="pl-PL" dirty="0"/>
          </a:p>
        </p:txBody>
      </p:sp>
    </p:spTree>
    <p:extLst>
      <p:ext uri="{BB962C8B-B14F-4D97-AF65-F5344CB8AC3E}">
        <p14:creationId xmlns:p14="http://schemas.microsoft.com/office/powerpoint/2010/main" val="34790341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A09B944-55FE-4FF1-CED7-6DB5493D07D1}"/>
              </a:ext>
            </a:extLst>
          </p:cNvPr>
          <p:cNvSpPr>
            <a:spLocks noGrp="1"/>
          </p:cNvSpPr>
          <p:nvPr>
            <p:ph type="title"/>
          </p:nvPr>
        </p:nvSpPr>
        <p:spPr/>
        <p:txBody>
          <a:bodyPr>
            <a:normAutofit fontScale="90000"/>
          </a:bodyPr>
          <a:lstStyle/>
          <a:p>
            <a:r>
              <a:rPr lang="en-US" dirty="0" err="1"/>
              <a:t>Ścieżka</a:t>
            </a:r>
            <a:r>
              <a:rPr lang="en-US" dirty="0"/>
              <a:t> SMART - jak </a:t>
            </a:r>
            <a:r>
              <a:rPr lang="en-US" dirty="0" err="1"/>
              <a:t>wejść</a:t>
            </a:r>
            <a:r>
              <a:rPr lang="en-US" dirty="0"/>
              <a:t> do </a:t>
            </a:r>
            <a:r>
              <a:rPr lang="en-US" dirty="0" err="1"/>
              <a:t>tego</a:t>
            </a:r>
            <a:r>
              <a:rPr lang="en-US" dirty="0"/>
              <a:t> </a:t>
            </a:r>
            <a:r>
              <a:rPr lang="en-US" dirty="0" err="1"/>
              <a:t>programu</a:t>
            </a:r>
            <a:r>
              <a:rPr lang="en-US" dirty="0"/>
              <a:t> jako </a:t>
            </a:r>
            <a:r>
              <a:rPr lang="en-US" dirty="0" err="1"/>
              <a:t>uczelnia</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E0F8A599-B8D7-3BF6-12B9-BAAC39C22F8E}"/>
              </a:ext>
            </a:extLst>
          </p:cNvPr>
          <p:cNvSpPr>
            <a:spLocks noGrp="1"/>
          </p:cNvSpPr>
          <p:nvPr>
            <p:ph idx="1"/>
          </p:nvPr>
        </p:nvSpPr>
        <p:spPr/>
        <p:txBody>
          <a:bodyPr>
            <a:noAutofit/>
          </a:bodyPr>
          <a:lstStyle/>
          <a:p>
            <a:pPr marL="0" indent="0">
              <a:buNone/>
            </a:pPr>
            <a:r>
              <a:rPr lang="pl-PL" sz="1600" b="1" dirty="0"/>
              <a:t>OGÓLNA CHARAKTERYSTYKA</a:t>
            </a:r>
          </a:p>
          <a:p>
            <a:pPr lvl="1"/>
            <a:r>
              <a:rPr lang="pl-PL" sz="1400" dirty="0"/>
              <a:t>Ścieżka SMART to jeden z najpopularniejszych programów w obecnej perspektywie finansowej. Dofinansowanie dla </a:t>
            </a:r>
            <a:r>
              <a:rPr lang="pl-PL" sz="1400" dirty="0" err="1"/>
              <a:t>przedsiebiorców</a:t>
            </a:r>
            <a:r>
              <a:rPr lang="pl-PL" sz="1400" dirty="0"/>
              <a:t> - MŚP i dużych firm </a:t>
            </a:r>
            <a:r>
              <a:rPr lang="pl-PL" sz="1400" dirty="0" err="1"/>
              <a:t>realizujacych</a:t>
            </a:r>
            <a:r>
              <a:rPr lang="pl-PL" sz="1400" dirty="0"/>
              <a:t> projekty B+R lub wdrożeniowe. Uczelnia sama nie </a:t>
            </a:r>
            <a:r>
              <a:rPr lang="pl-PL" sz="1400" dirty="0" err="1"/>
              <a:t>możę</a:t>
            </a:r>
            <a:r>
              <a:rPr lang="pl-PL" sz="1400" dirty="0"/>
              <a:t> być wnioskodawca.</a:t>
            </a:r>
          </a:p>
          <a:p>
            <a:pPr lvl="1"/>
            <a:r>
              <a:rPr lang="pl-PL" sz="1400" dirty="0"/>
              <a:t>Branża rolna nie jest faworyzowana. Projekt musi wyróżniać się rzeczywistą innowacyjnością na poziomie co najmniej krajowym.</a:t>
            </a:r>
          </a:p>
          <a:p>
            <a:pPr lvl="1"/>
            <a:r>
              <a:rPr lang="pl-PL" sz="1400" dirty="0"/>
              <a:t>Moduły: B+R, wdrożenie, komercjalizacja wyników, Infrastruktura B+R, Cyfryzacja, Zazielenienie, Internacjonalizacja, Kompetencje. Wnioskodawca wybiera co najmniej jeden. Moduł B+R jest najważniejszy z perspektywy udziału uczelni.</a:t>
            </a:r>
          </a:p>
          <a:p>
            <a:pPr marL="0" indent="0">
              <a:buNone/>
            </a:pPr>
            <a:r>
              <a:rPr lang="pl-PL" sz="1600" b="1" dirty="0"/>
              <a:t>ROLA UCZELNI JAKO PODWYKONAWCA</a:t>
            </a:r>
          </a:p>
          <a:p>
            <a:pPr lvl="1"/>
            <a:r>
              <a:rPr lang="pl-PL" sz="1400" dirty="0"/>
              <a:t>Uczelnia realizuje prace B+R na zlecenie przedsiębiorcy. Nie jest formalnym partnerem, pojawia się w budżecie jako podwykonawca zewnętrzny. Brak własnego budżetu i wskaźników produktu.</a:t>
            </a:r>
          </a:p>
          <a:p>
            <a:pPr lvl="1"/>
            <a:r>
              <a:rPr lang="pl-PL" sz="1400" dirty="0"/>
              <a:t>Kluczowe: kompetencje uczelni muszą być udowodnione. Komisja weryfikuje, dlaczego ta konkretna jednostka naukowa jest właściwym wykonawcą.</a:t>
            </a:r>
            <a:endParaRPr lang="pl-PL" sz="1600" dirty="0"/>
          </a:p>
          <a:p>
            <a:pPr marL="0" indent="0">
              <a:buNone/>
            </a:pPr>
            <a:r>
              <a:rPr lang="pl-PL" sz="1600" b="1" dirty="0"/>
              <a:t>ROLA UCZELNI JAKO KONSORCJANT</a:t>
            </a:r>
          </a:p>
          <a:p>
            <a:pPr lvl="1"/>
            <a:r>
              <a:rPr lang="pl-PL" sz="1400" dirty="0"/>
              <a:t>Uczelnia jest formalnym członkiem konsorcjum, ma własne zadania, własny budżet i własna odpowiedzialność. Ma dostęp do wyników projektu i współkształtuje jego koncepcje. Wymaga silniejszej integracji operacyjnej z przedsiębiorcą  poprzez wspólne harmonogramy, wspólne zarządzanie ryzykiem.</a:t>
            </a:r>
          </a:p>
          <a:p>
            <a:pPr lvl="1"/>
            <a:r>
              <a:rPr lang="pl-PL" sz="1400" dirty="0"/>
              <a:t>W obu rolach: kompetencje uczelni muszą być spójne z tematyką projektu przedsiębiorcy.</a:t>
            </a:r>
          </a:p>
        </p:txBody>
      </p:sp>
    </p:spTree>
    <p:extLst>
      <p:ext uri="{BB962C8B-B14F-4D97-AF65-F5344CB8AC3E}">
        <p14:creationId xmlns:p14="http://schemas.microsoft.com/office/powerpoint/2010/main" val="3515945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3232332-4CD8-E0A9-2478-0F5FD75D1A35}"/>
              </a:ext>
            </a:extLst>
          </p:cNvPr>
          <p:cNvSpPr>
            <a:spLocks noGrp="1"/>
          </p:cNvSpPr>
          <p:nvPr>
            <p:ph type="title"/>
          </p:nvPr>
        </p:nvSpPr>
        <p:spPr/>
        <p:txBody>
          <a:bodyPr>
            <a:normAutofit fontScale="90000"/>
          </a:bodyPr>
          <a:lstStyle/>
          <a:p>
            <a:r>
              <a:rPr lang="en-US" dirty="0" err="1"/>
              <a:t>Ścieżka</a:t>
            </a:r>
            <a:r>
              <a:rPr lang="en-US" dirty="0"/>
              <a:t> SMART - </a:t>
            </a:r>
            <a:r>
              <a:rPr lang="en-US" dirty="0" err="1"/>
              <a:t>dwa</a:t>
            </a:r>
            <a:r>
              <a:rPr lang="en-US" dirty="0"/>
              <a:t> </a:t>
            </a:r>
            <a:r>
              <a:rPr lang="en-US" dirty="0" err="1"/>
              <a:t>kluczowe</a:t>
            </a:r>
            <a:r>
              <a:rPr lang="en-US" dirty="0"/>
              <a:t> </a:t>
            </a:r>
            <a:r>
              <a:rPr lang="en-US" dirty="0" err="1"/>
              <a:t>wyzwania</a:t>
            </a:r>
            <a:r>
              <a:rPr lang="en-US" dirty="0"/>
              <a:t> </a:t>
            </a:r>
            <a:r>
              <a:rPr lang="en-US" dirty="0" err="1"/>
              <a:t>wniosku</a:t>
            </a:r>
            <a:r>
              <a:rPr lang="en-US" b="0" dirty="0"/>
              <a:t>​</a:t>
            </a:r>
            <a:endParaRPr lang="pl-PL" dirty="0"/>
          </a:p>
        </p:txBody>
      </p:sp>
      <p:sp>
        <p:nvSpPr>
          <p:cNvPr id="3" name="Symbol zastępczy zawartości 2">
            <a:extLst>
              <a:ext uri="{FF2B5EF4-FFF2-40B4-BE49-F238E27FC236}">
                <a16:creationId xmlns:a16="http://schemas.microsoft.com/office/drawing/2014/main" id="{7C3AC7FB-EF57-FFF4-7680-DD694E066EB5}"/>
              </a:ext>
            </a:extLst>
          </p:cNvPr>
          <p:cNvSpPr>
            <a:spLocks noGrp="1"/>
          </p:cNvSpPr>
          <p:nvPr>
            <p:ph idx="1"/>
          </p:nvPr>
        </p:nvSpPr>
        <p:spPr/>
        <p:txBody>
          <a:bodyPr>
            <a:normAutofit fontScale="70000" lnSpcReduction="20000"/>
          </a:bodyPr>
          <a:lstStyle/>
          <a:p>
            <a:pPr marL="0" indent="0">
              <a:buNone/>
            </a:pPr>
            <a:r>
              <a:rPr lang="pl-PL" b="1" dirty="0"/>
              <a:t>WSKAŹNIKI ŚRODOWISKOWE</a:t>
            </a:r>
          </a:p>
          <a:p>
            <a:pPr marL="457200" lvl="1" indent="0">
              <a:buNone/>
            </a:pPr>
            <a:endParaRPr lang="pl-PL" dirty="0"/>
          </a:p>
          <a:p>
            <a:pPr marL="457200" lvl="1" indent="0">
              <a:buNone/>
            </a:pPr>
            <a:r>
              <a:rPr lang="pl-PL" dirty="0"/>
              <a:t>Projekt musi wykazać wpływ na środowisko przez co najmniej jeden z 6 sposobów:</a:t>
            </a:r>
          </a:p>
          <a:p>
            <a:pPr marL="1371600" lvl="2" indent="-457200">
              <a:buFont typeface="+mj-lt"/>
              <a:buAutoNum type="arabicPeriod"/>
            </a:pPr>
            <a:r>
              <a:rPr lang="pl-PL" dirty="0"/>
              <a:t>zmniejszenie zużycia energii</a:t>
            </a:r>
          </a:p>
          <a:p>
            <a:pPr marL="1371600" lvl="2" indent="-457200">
              <a:buFont typeface="+mj-lt"/>
              <a:buAutoNum type="arabicPeriod"/>
            </a:pPr>
            <a:r>
              <a:rPr lang="pl-PL" dirty="0"/>
              <a:t>ograniczenie emisji gazów cieplarnianych</a:t>
            </a:r>
          </a:p>
          <a:p>
            <a:pPr marL="1371600" lvl="2" indent="-457200">
              <a:buFont typeface="+mj-lt"/>
              <a:buAutoNum type="arabicPeriod"/>
            </a:pPr>
            <a:r>
              <a:rPr lang="pl-PL" dirty="0"/>
              <a:t>zmniejszenie zużycia wody</a:t>
            </a:r>
          </a:p>
          <a:p>
            <a:pPr marL="1371600" lvl="2" indent="-457200">
              <a:buFont typeface="+mj-lt"/>
              <a:buAutoNum type="arabicPeriod"/>
            </a:pPr>
            <a:r>
              <a:rPr lang="pl-PL" dirty="0"/>
              <a:t>zmniejszenie zużycia surowców</a:t>
            </a:r>
          </a:p>
          <a:p>
            <a:pPr marL="1371600" lvl="2" indent="-457200">
              <a:buFont typeface="+mj-lt"/>
              <a:buAutoNum type="arabicPeriod"/>
            </a:pPr>
            <a:r>
              <a:rPr lang="pl-PL" dirty="0"/>
              <a:t>zmniejszenie ilości odpadów</a:t>
            </a:r>
          </a:p>
          <a:p>
            <a:pPr marL="1371600" lvl="2" indent="-457200">
              <a:buFont typeface="+mj-lt"/>
              <a:buAutoNum type="arabicPeriod"/>
            </a:pPr>
            <a:r>
              <a:rPr lang="pl-PL" dirty="0"/>
              <a:t>inne formy wpływu na środowisko</a:t>
            </a:r>
          </a:p>
          <a:p>
            <a:pPr marL="0" indent="0">
              <a:buNone/>
            </a:pPr>
            <a:endParaRPr lang="pl-PL" dirty="0"/>
          </a:p>
          <a:p>
            <a:pPr marL="0" indent="0">
              <a:buNone/>
            </a:pPr>
            <a:r>
              <a:rPr lang="pl-PL" b="1" dirty="0"/>
              <a:t>ISTOTA B+R</a:t>
            </a:r>
            <a:endParaRPr lang="pl-PL" dirty="0"/>
          </a:p>
          <a:p>
            <a:pPr marL="457200" lvl="1" indent="0">
              <a:buNone/>
            </a:pPr>
            <a:r>
              <a:rPr lang="pl-PL" dirty="0"/>
              <a:t>W ramach modułu B+R komisja weryfikuje charakter badawczo-rozwojowy projektu oraz innowacyjność rezultatu prac B+R. Sprawdza, czy zaplanowano realizację prac rozwojowych lub badań przemysłowych, czy poprawnie zidentyfikowano problem badawczy lub technologiczny oraz adekwatną metodę badawczą. Efektem prac B+R musi być produkt lub proces innowacyjny co najmniej na skalę kraju.</a:t>
            </a:r>
          </a:p>
          <a:p>
            <a:pPr marL="0" indent="0">
              <a:buNone/>
            </a:pPr>
            <a:endParaRPr lang="pl-PL" dirty="0"/>
          </a:p>
        </p:txBody>
      </p:sp>
    </p:spTree>
    <p:extLst>
      <p:ext uri="{BB962C8B-B14F-4D97-AF65-F5344CB8AC3E}">
        <p14:creationId xmlns:p14="http://schemas.microsoft.com/office/powerpoint/2010/main" val="3807224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749E1AF-53D2-7FDC-9CF3-C5E3BE6D8757}"/>
              </a:ext>
            </a:extLst>
          </p:cNvPr>
          <p:cNvSpPr>
            <a:spLocks noGrp="1"/>
          </p:cNvSpPr>
          <p:nvPr>
            <p:ph type="title"/>
          </p:nvPr>
        </p:nvSpPr>
        <p:spPr/>
        <p:txBody>
          <a:bodyPr>
            <a:normAutofit fontScale="90000"/>
          </a:bodyPr>
          <a:lstStyle/>
          <a:p>
            <a:r>
              <a:rPr lang="en-US" dirty="0" err="1"/>
              <a:t>Ścieżka</a:t>
            </a:r>
            <a:r>
              <a:rPr lang="en-US" dirty="0"/>
              <a:t> SMART - </a:t>
            </a:r>
            <a:r>
              <a:rPr lang="en-US" dirty="0" err="1"/>
              <a:t>dwa</a:t>
            </a:r>
            <a:r>
              <a:rPr lang="en-US" dirty="0"/>
              <a:t> </a:t>
            </a:r>
            <a:r>
              <a:rPr lang="en-US" dirty="0" err="1"/>
              <a:t>kluczowe</a:t>
            </a:r>
            <a:r>
              <a:rPr lang="en-US" dirty="0"/>
              <a:t> </a:t>
            </a:r>
            <a:r>
              <a:rPr lang="en-US" dirty="0" err="1"/>
              <a:t>wyzwania</a:t>
            </a:r>
            <a:r>
              <a:rPr lang="en-US" dirty="0"/>
              <a:t> </a:t>
            </a:r>
            <a:r>
              <a:rPr lang="en-US" dirty="0" err="1"/>
              <a:t>wniosku</a:t>
            </a:r>
            <a:r>
              <a:rPr lang="en-US" b="0" dirty="0"/>
              <a:t>​</a:t>
            </a:r>
            <a:endParaRPr lang="pl-PL" dirty="0"/>
          </a:p>
        </p:txBody>
      </p:sp>
      <p:sp>
        <p:nvSpPr>
          <p:cNvPr id="3" name="Symbol zastępczy zawartości 2">
            <a:extLst>
              <a:ext uri="{FF2B5EF4-FFF2-40B4-BE49-F238E27FC236}">
                <a16:creationId xmlns:a16="http://schemas.microsoft.com/office/drawing/2014/main" id="{F5FA74EE-2C95-5C8F-81D1-61F9A0BC82EC}"/>
              </a:ext>
            </a:extLst>
          </p:cNvPr>
          <p:cNvSpPr>
            <a:spLocks noGrp="1"/>
          </p:cNvSpPr>
          <p:nvPr>
            <p:ph idx="1"/>
          </p:nvPr>
        </p:nvSpPr>
        <p:spPr/>
        <p:txBody>
          <a:bodyPr>
            <a:normAutofit/>
          </a:bodyPr>
          <a:lstStyle/>
          <a:p>
            <a:pPr marL="0" indent="0">
              <a:buNone/>
            </a:pPr>
            <a:r>
              <a:rPr lang="pl-PL" sz="2000" b="1" dirty="0"/>
              <a:t>TYPOWY BŁĄD:</a:t>
            </a:r>
            <a:endParaRPr lang="pl-PL" sz="2000" dirty="0"/>
          </a:p>
          <a:p>
            <a:pPr marL="0" indent="0">
              <a:buNone/>
            </a:pPr>
            <a:r>
              <a:rPr lang="pl-PL" sz="2000" dirty="0"/>
              <a:t>Projekt nie opisuje konkretnego problemu badawczego ani metody. Skupia się wyłącznie na tym, co chce osiągnąć, bez wyjaśnienia, jak tego dokona naukowo. Firmy, które chcą wyłącznie rozbudować zaplecze produkcyjne lub doposażyć się w sprzęt bez realizacji prac badawczych, nie spełniają wymogów modułu B+R.</a:t>
            </a:r>
          </a:p>
          <a:p>
            <a:pPr marL="0" indent="0">
              <a:buNone/>
            </a:pPr>
            <a:endParaRPr lang="pl-PL" sz="2000" dirty="0"/>
          </a:p>
          <a:p>
            <a:pPr marL="0" indent="0">
              <a:buNone/>
            </a:pPr>
            <a:r>
              <a:rPr lang="pl-PL" sz="2000" b="1" dirty="0">
                <a:solidFill>
                  <a:srgbClr val="4DB05B"/>
                </a:solidFill>
              </a:rPr>
              <a:t>PRAWIDŁOWY OPIS MODUŁU B+R zawiera:</a:t>
            </a:r>
            <a:br>
              <a:rPr lang="pl-PL" sz="2000" dirty="0"/>
            </a:br>
            <a:r>
              <a:rPr lang="pl-PL" sz="2000" dirty="0"/>
              <a:t>zidentyfikowany problem badawczy lub technologiczny, zaplanowane prace rozwojowe  lub badania przemysłowe. Istotna jest adekwatna metoda badawcza oraz opis planowanego produktu lub procesu z konkretnymi parametrami potwierdzającymi innowacyjność w odniesieniu do najlepszych rozwiązań dostępnych na rynku.</a:t>
            </a:r>
          </a:p>
          <a:p>
            <a:endParaRPr lang="pl-PL" sz="2000" dirty="0"/>
          </a:p>
        </p:txBody>
      </p:sp>
    </p:spTree>
    <p:extLst>
      <p:ext uri="{BB962C8B-B14F-4D97-AF65-F5344CB8AC3E}">
        <p14:creationId xmlns:p14="http://schemas.microsoft.com/office/powerpoint/2010/main" val="2192909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97B82D-1944-7BB3-90EE-8622EE0B4112}"/>
              </a:ext>
            </a:extLst>
          </p:cNvPr>
          <p:cNvSpPr>
            <a:spLocks noGrp="1"/>
          </p:cNvSpPr>
          <p:nvPr>
            <p:ph type="title"/>
          </p:nvPr>
        </p:nvSpPr>
        <p:spPr/>
        <p:txBody>
          <a:bodyPr>
            <a:normAutofit fontScale="90000"/>
          </a:bodyPr>
          <a:lstStyle/>
          <a:p>
            <a:r>
              <a:rPr lang="en-US" dirty="0" err="1"/>
              <a:t>Kondycja</a:t>
            </a:r>
            <a:r>
              <a:rPr lang="en-US" dirty="0"/>
              <a:t> </a:t>
            </a:r>
            <a:r>
              <a:rPr lang="en-US" dirty="0" err="1"/>
              <a:t>finansowa</a:t>
            </a:r>
            <a:r>
              <a:rPr lang="en-US" dirty="0"/>
              <a:t> </a:t>
            </a:r>
            <a:r>
              <a:rPr lang="en-US" dirty="0" err="1"/>
              <a:t>i</a:t>
            </a:r>
            <a:r>
              <a:rPr lang="en-US" dirty="0"/>
              <a:t> </a:t>
            </a:r>
            <a:r>
              <a:rPr lang="en-US" dirty="0" err="1"/>
              <a:t>spojność</a:t>
            </a:r>
            <a:r>
              <a:rPr lang="en-US" dirty="0"/>
              <a:t> </a:t>
            </a:r>
            <a:r>
              <a:rPr lang="en-US" dirty="0" err="1"/>
              <a:t>wniosku</a:t>
            </a:r>
            <a:r>
              <a:rPr lang="en-US" dirty="0"/>
              <a:t>. </a:t>
            </a:r>
            <a:r>
              <a:rPr lang="en-US" dirty="0" err="1"/>
              <a:t>Dwa</a:t>
            </a:r>
            <a:r>
              <a:rPr lang="en-US" dirty="0"/>
              <a:t> </a:t>
            </a:r>
            <a:r>
              <a:rPr lang="en-US" dirty="0" err="1"/>
              <a:t>często</a:t>
            </a:r>
            <a:r>
              <a:rPr lang="en-US" dirty="0"/>
              <a:t> </a:t>
            </a:r>
            <a:r>
              <a:rPr lang="en-US" dirty="0" err="1"/>
              <a:t>niedoceniane</a:t>
            </a:r>
            <a:r>
              <a:rPr lang="en-US" dirty="0"/>
              <a:t> </a:t>
            </a:r>
            <a:r>
              <a:rPr lang="en-US" dirty="0" err="1"/>
              <a:t>wymogi</a:t>
            </a:r>
            <a:r>
              <a:rPr lang="en-US" dirty="0"/>
              <a:t> SMART</a:t>
            </a:r>
            <a:r>
              <a:rPr lang="en-US" b="0" dirty="0"/>
              <a:t>​</a:t>
            </a:r>
            <a:endParaRPr lang="pl-PL" dirty="0"/>
          </a:p>
        </p:txBody>
      </p:sp>
      <p:sp>
        <p:nvSpPr>
          <p:cNvPr id="3" name="Symbol zastępczy zawartości 2">
            <a:extLst>
              <a:ext uri="{FF2B5EF4-FFF2-40B4-BE49-F238E27FC236}">
                <a16:creationId xmlns:a16="http://schemas.microsoft.com/office/drawing/2014/main" id="{6A0B0EF5-DD30-7346-0BAC-9E6D9B9B2767}"/>
              </a:ext>
            </a:extLst>
          </p:cNvPr>
          <p:cNvSpPr>
            <a:spLocks noGrp="1"/>
          </p:cNvSpPr>
          <p:nvPr>
            <p:ph idx="1"/>
          </p:nvPr>
        </p:nvSpPr>
        <p:spPr/>
        <p:txBody>
          <a:bodyPr>
            <a:normAutofit fontScale="77500" lnSpcReduction="20000"/>
          </a:bodyPr>
          <a:lstStyle/>
          <a:p>
            <a:pPr marL="0" indent="0">
              <a:buNone/>
            </a:pPr>
            <a:r>
              <a:rPr lang="pl-PL" b="1" dirty="0"/>
              <a:t>KONDYCJA FINANSOWA PRZEDSIĘBIORCY</a:t>
            </a:r>
          </a:p>
          <a:p>
            <a:pPr marL="457200" lvl="1" indent="0">
              <a:buNone/>
            </a:pPr>
            <a:r>
              <a:rPr lang="pl-PL" sz="2200" dirty="0"/>
              <a:t>Instytucja wdrażająca (PARP/BGK) weryfikuje zdolność finansową wnioskodawcy do realizacji projektu i współfinansowania z własnych środków. Nawet najlepszy projekt merytorycznie może zostać odrzucony, </a:t>
            </a:r>
            <a:r>
              <a:rPr lang="pl-PL" sz="2200" dirty="0" err="1"/>
              <a:t>jesli</a:t>
            </a:r>
            <a:r>
              <a:rPr lang="pl-PL" sz="2200" dirty="0"/>
              <a:t> przedsiębiorca nie spełnia kryteriów finansowych.</a:t>
            </a:r>
          </a:p>
          <a:p>
            <a:pPr marL="457200" lvl="1" indent="0">
              <a:buNone/>
            </a:pPr>
            <a:endParaRPr lang="pl-PL" sz="2200" dirty="0"/>
          </a:p>
          <a:p>
            <a:pPr marL="457200" lvl="1" indent="0">
              <a:buNone/>
            </a:pPr>
            <a:r>
              <a:rPr lang="pl-PL" sz="2200" dirty="0"/>
              <a:t>CO JEST SPRAWDZANE:</a:t>
            </a:r>
          </a:p>
          <a:p>
            <a:pPr lvl="1"/>
            <a:r>
              <a:rPr lang="pl-PL" sz="2200" dirty="0"/>
              <a:t>wyniki finansowe z ostatnich 3 lat (przychody, zysk/strata, zadłużenie)</a:t>
            </a:r>
          </a:p>
          <a:p>
            <a:pPr lvl="1"/>
            <a:r>
              <a:rPr lang="pl-PL" sz="2200" dirty="0"/>
              <a:t>wskaźniki </a:t>
            </a:r>
            <a:r>
              <a:rPr lang="pl-PL" sz="2200" dirty="0" err="1"/>
              <a:t>plynności</a:t>
            </a:r>
            <a:r>
              <a:rPr lang="pl-PL" sz="2200" dirty="0"/>
              <a:t> finansowej</a:t>
            </a:r>
          </a:p>
          <a:p>
            <a:pPr lvl="1"/>
            <a:r>
              <a:rPr lang="pl-PL" sz="2200" dirty="0"/>
              <a:t>brak </a:t>
            </a:r>
            <a:r>
              <a:rPr lang="pl-PL" sz="2200" dirty="0" err="1"/>
              <a:t>zaleglości</a:t>
            </a:r>
            <a:r>
              <a:rPr lang="pl-PL" sz="2200" dirty="0"/>
              <a:t> w ZUS i US</a:t>
            </a:r>
          </a:p>
          <a:p>
            <a:pPr lvl="1"/>
            <a:r>
              <a:rPr lang="pl-PL" sz="2200" dirty="0"/>
              <a:t>brak postępowania upadłościowego lub restrukturyzacyjnego</a:t>
            </a:r>
            <a:endParaRPr lang="pl-PL" sz="2200" b="1" dirty="0"/>
          </a:p>
          <a:p>
            <a:pPr marL="457200" lvl="1" indent="0">
              <a:buNone/>
            </a:pPr>
            <a:endParaRPr lang="pl-PL" b="1" dirty="0"/>
          </a:p>
          <a:p>
            <a:pPr marL="0" indent="0">
              <a:buNone/>
            </a:pPr>
            <a:r>
              <a:rPr lang="pl-PL" b="1" dirty="0"/>
              <a:t>SPOJNOŚĆ WNIOSKU</a:t>
            </a:r>
          </a:p>
          <a:p>
            <a:pPr marL="457200" lvl="1" indent="0">
              <a:buNone/>
            </a:pPr>
            <a:r>
              <a:rPr lang="pl-PL" dirty="0"/>
              <a:t>Wniosek SMART jest oceniany jako całość. Każdy moduł musi wynikać z poprzedniego i być z nim logicznie powiązany. Komisja sprawdza czy cele </a:t>
            </a:r>
            <a:r>
              <a:rPr lang="pl-PL" dirty="0" err="1"/>
              <a:t>modulu</a:t>
            </a:r>
            <a:r>
              <a:rPr lang="pl-PL" dirty="0"/>
              <a:t> B+R przekładają się na plany wdrożeniowe oraz czy budżet odzwierciedla zaplanowane działania</a:t>
            </a:r>
          </a:p>
        </p:txBody>
      </p:sp>
    </p:spTree>
    <p:extLst>
      <p:ext uri="{BB962C8B-B14F-4D97-AF65-F5344CB8AC3E}">
        <p14:creationId xmlns:p14="http://schemas.microsoft.com/office/powerpoint/2010/main" val="2304840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93A9570-5929-D4E4-8E75-1B35A41A4CA1}"/>
              </a:ext>
            </a:extLst>
          </p:cNvPr>
          <p:cNvSpPr>
            <a:spLocks noGrp="1"/>
          </p:cNvSpPr>
          <p:nvPr>
            <p:ph type="title"/>
          </p:nvPr>
        </p:nvSpPr>
        <p:spPr/>
        <p:txBody>
          <a:bodyPr>
            <a:normAutofit fontScale="90000"/>
          </a:bodyPr>
          <a:lstStyle/>
          <a:p>
            <a:r>
              <a:rPr lang="en-US" dirty="0"/>
              <a:t>SMART: </a:t>
            </a:r>
            <a:r>
              <a:rPr lang="en-US" dirty="0" err="1"/>
              <a:t>moduł</a:t>
            </a:r>
            <a:r>
              <a:rPr lang="en-US" dirty="0"/>
              <a:t> B+R a </a:t>
            </a:r>
            <a:r>
              <a:rPr lang="en-US" dirty="0" err="1"/>
              <a:t>moduł</a:t>
            </a:r>
            <a:r>
              <a:rPr lang="en-US" dirty="0"/>
              <a:t> </a:t>
            </a:r>
            <a:r>
              <a:rPr lang="en-US" dirty="0" err="1"/>
              <a:t>Wdrożenie</a:t>
            </a:r>
            <a:r>
              <a:rPr lang="en-US" dirty="0"/>
              <a:t> </a:t>
            </a:r>
            <a:r>
              <a:rPr lang="en-US" dirty="0" err="1"/>
              <a:t>i</a:t>
            </a:r>
            <a:r>
              <a:rPr lang="en-US" dirty="0"/>
              <a:t> </a:t>
            </a:r>
            <a:r>
              <a:rPr lang="en-US" dirty="0" err="1"/>
              <a:t>checklista</a:t>
            </a:r>
            <a:r>
              <a:rPr lang="en-US" dirty="0"/>
              <a:t> </a:t>
            </a:r>
            <a:r>
              <a:rPr lang="en-US" dirty="0" err="1"/>
              <a:t>przed</a:t>
            </a:r>
            <a:r>
              <a:rPr lang="en-US" dirty="0"/>
              <a:t> </a:t>
            </a:r>
            <a:r>
              <a:rPr lang="en-US" dirty="0" err="1"/>
              <a:t>złożeniem</a:t>
            </a:r>
            <a:endParaRPr lang="pl-PL" dirty="0"/>
          </a:p>
        </p:txBody>
      </p:sp>
      <p:sp>
        <p:nvSpPr>
          <p:cNvPr id="6" name="Text 4">
            <a:extLst>
              <a:ext uri="{FF2B5EF4-FFF2-40B4-BE49-F238E27FC236}">
                <a16:creationId xmlns:a16="http://schemas.microsoft.com/office/drawing/2014/main" id="{6028A0C5-FE5D-29DC-86D7-1DDA8F1C5FEA}"/>
              </a:ext>
            </a:extLst>
          </p:cNvPr>
          <p:cNvSpPr>
            <a:spLocks noGrp="1"/>
          </p:cNvSpPr>
          <p:nvPr>
            <p:ph idx="1"/>
          </p:nvPr>
        </p:nvSpPr>
        <p:spPr>
          <a:xfrm>
            <a:off x="6698010" y="1703653"/>
            <a:ext cx="5193552" cy="4294476"/>
          </a:xfrm>
          <a:prstGeom prst="rect">
            <a:avLst/>
          </a:prstGeom>
          <a:noFill/>
          <a:ln/>
        </p:spPr>
        <p:txBody>
          <a:bodyPr wrap="square" lIns="0" tIns="0" rIns="0" bIns="0" rtlCol="0" anchor="t">
            <a:normAutofit fontScale="77500" lnSpcReduction="20000"/>
          </a:bodyPr>
          <a:lstStyle/>
          <a:p>
            <a:pPr marL="0" indent="0">
              <a:buNone/>
            </a:pPr>
            <a:r>
              <a:rPr lang="pl-PL" b="1" dirty="0"/>
              <a:t>CHECKLISTA SMART</a:t>
            </a:r>
            <a:endParaRPr lang="pl-PL" dirty="0"/>
          </a:p>
          <a:p>
            <a:pPr>
              <a:buFont typeface="Wingdings" pitchFamily="2" charset="2"/>
              <a:buChar char="ü"/>
            </a:pPr>
            <a:r>
              <a:rPr lang="pl-PL" dirty="0"/>
              <a:t>Czy wskaźniki środowiskowe w jednostkach fizycznych z poziomem bazowym?</a:t>
            </a:r>
          </a:p>
          <a:p>
            <a:pPr>
              <a:buFont typeface="Wingdings" pitchFamily="2" charset="2"/>
              <a:buChar char="ü"/>
            </a:pPr>
            <a:r>
              <a:rPr lang="pl-PL" dirty="0"/>
              <a:t>Czy opis prac B+R zawiera pytanie badawcze i niepewność naukową?</a:t>
            </a:r>
          </a:p>
          <a:p>
            <a:pPr>
              <a:buFont typeface="Wingdings" pitchFamily="2" charset="2"/>
              <a:buChar char="ü"/>
            </a:pPr>
            <a:r>
              <a:rPr lang="pl-PL" dirty="0"/>
              <a:t>Czy kondycja finansowa przedsiębiorcy sprawdzona i wystarczająca?</a:t>
            </a:r>
          </a:p>
          <a:p>
            <a:pPr>
              <a:buFont typeface="Wingdings" pitchFamily="2" charset="2"/>
              <a:buChar char="ü"/>
            </a:pPr>
            <a:r>
              <a:rPr lang="pl-PL" dirty="0"/>
              <a:t>Czy kompetencje uczelni udowodnione i powiązane z tematyką?</a:t>
            </a:r>
          </a:p>
          <a:p>
            <a:pPr>
              <a:buFont typeface="Wingdings" pitchFamily="2" charset="2"/>
              <a:buChar char="ü"/>
            </a:pPr>
            <a:r>
              <a:rPr lang="pl-PL" dirty="0"/>
              <a:t>Czy moduły B+R i Wdrożenie tworzą logiczny ciąg?</a:t>
            </a:r>
          </a:p>
          <a:p>
            <a:pPr>
              <a:buFont typeface="Wingdings" pitchFamily="2" charset="2"/>
              <a:buChar char="ü"/>
            </a:pPr>
            <a:r>
              <a:rPr lang="pl-PL" dirty="0"/>
              <a:t>Czy budżet odzwierciedla zaplanowane działania w każdym module?</a:t>
            </a:r>
          </a:p>
          <a:p>
            <a:endParaRPr lang="pl-PL" dirty="0"/>
          </a:p>
        </p:txBody>
      </p:sp>
      <p:grpSp>
        <p:nvGrpSpPr>
          <p:cNvPr id="9" name="Group 35" descr="Grafika przedstawia tabelę porównawczą zatytułowaną „MODUŁ B+R vs. MODUŁ WDROŻENIE”. Tabela składa się z nagłówka i czterech wierszy odpowiadających kryteriom porównania.&#10;Oto szczegółowa zawartość tabeli podzielona na kategorie:&#10;Kategoria: Cel&#10;Moduł B+R: Nowa wiedza, technologia, produkt.&#10;Moduł Wdrożenie: Komercjalizacja, skalowanie, rynek.&#10;Kategoria: Wymogi&#10;Moduł B+R: Niepewność badawcza, pytanie naukowe.&#10;Moduł Wdrożenie: Plan rynkowy, analiza konkurencji.&#10;Kategoria: Wskaźniki&#10;Moduł B+R: Wyniki badań, TRL, wskaźniki środowiskowe.&#10;Moduł Wdrożenie: Przychody z nowych produktów, miejsca pracy.&#10;Kategoria: Typowy błąd&#10;Moduł B+R: Adaptacja bez elementu niepewności.&#10;Moduł Wdrożenie: Plan oderwany od wyników B+R.">
            <a:extLst>
              <a:ext uri="{FF2B5EF4-FFF2-40B4-BE49-F238E27FC236}">
                <a16:creationId xmlns:a16="http://schemas.microsoft.com/office/drawing/2014/main" id="{2206B917-0110-01B1-F518-1ED2151CFCDB}"/>
              </a:ext>
            </a:extLst>
          </p:cNvPr>
          <p:cNvGrpSpPr/>
          <p:nvPr/>
        </p:nvGrpSpPr>
        <p:grpSpPr>
          <a:xfrm>
            <a:off x="838200" y="1939279"/>
            <a:ext cx="5818077" cy="3932230"/>
            <a:chOff x="244574" y="1045831"/>
            <a:chExt cx="6373872" cy="4657711"/>
          </a:xfrm>
        </p:grpSpPr>
        <p:sp>
          <p:nvSpPr>
            <p:cNvPr id="10" name="Shape 3">
              <a:extLst>
                <a:ext uri="{FF2B5EF4-FFF2-40B4-BE49-F238E27FC236}">
                  <a16:creationId xmlns:a16="http://schemas.microsoft.com/office/drawing/2014/main" id="{FDA63436-3B8C-F6E2-66E7-D30CC8701DBD}"/>
                </a:ext>
              </a:extLst>
            </p:cNvPr>
            <p:cNvSpPr/>
            <p:nvPr/>
          </p:nvSpPr>
          <p:spPr>
            <a:xfrm>
              <a:off x="244574" y="1389590"/>
              <a:ext cx="5709271" cy="4313952"/>
            </a:xfrm>
            <a:prstGeom prst="rect">
              <a:avLst/>
            </a:prstGeom>
            <a:solidFill>
              <a:srgbClr val="F4F6F9"/>
            </a:solidFill>
            <a:ln w="12700">
              <a:solidFill>
                <a:srgbClr val="C8D4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11" name="Text 4">
              <a:extLst>
                <a:ext uri="{FF2B5EF4-FFF2-40B4-BE49-F238E27FC236}">
                  <a16:creationId xmlns:a16="http://schemas.microsoft.com/office/drawing/2014/main" id="{B5AEFC91-9AF8-2B13-5BEC-11299DC200A6}"/>
                </a:ext>
              </a:extLst>
            </p:cNvPr>
            <p:cNvSpPr/>
            <p:nvPr/>
          </p:nvSpPr>
          <p:spPr>
            <a:xfrm>
              <a:off x="365760" y="1124712"/>
              <a:ext cx="5495544" cy="4517136"/>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endParaRPr lang="en-US" sz="1000"/>
            </a:p>
          </p:txBody>
        </p:sp>
        <p:sp>
          <p:nvSpPr>
            <p:cNvPr id="12" name="Shape 5">
              <a:extLst>
                <a:ext uri="{FF2B5EF4-FFF2-40B4-BE49-F238E27FC236}">
                  <a16:creationId xmlns:a16="http://schemas.microsoft.com/office/drawing/2014/main" id="{430531CD-BF17-3254-A29B-77031A5D1414}"/>
                </a:ext>
              </a:extLst>
            </p:cNvPr>
            <p:cNvSpPr/>
            <p:nvPr/>
          </p:nvSpPr>
          <p:spPr>
            <a:xfrm>
              <a:off x="1459189" y="1045831"/>
              <a:ext cx="4511843" cy="353201"/>
            </a:xfrm>
            <a:prstGeom prst="rect">
              <a:avLst/>
            </a:prstGeom>
            <a:solidFill>
              <a:srgbClr val="002073"/>
            </a:solidFill>
            <a:ln w="12700">
              <a:solidFill>
                <a:srgbClr val="002073"/>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13" name="Text 6">
              <a:extLst>
                <a:ext uri="{FF2B5EF4-FFF2-40B4-BE49-F238E27FC236}">
                  <a16:creationId xmlns:a16="http://schemas.microsoft.com/office/drawing/2014/main" id="{B8A86F74-BA75-BE8E-A9BD-A7C15A8BB0B9}"/>
                </a:ext>
              </a:extLst>
            </p:cNvPr>
            <p:cNvSpPr/>
            <p:nvPr/>
          </p:nvSpPr>
          <p:spPr>
            <a:xfrm>
              <a:off x="903446" y="1051560"/>
              <a:ext cx="5715000" cy="3474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1" dirty="0">
                  <a:solidFill>
                    <a:srgbClr val="FFFFFF"/>
                  </a:solidFill>
                  <a:latin typeface="Calibri"/>
                  <a:ea typeface="Calibri"/>
                  <a:cs typeface="Calibri"/>
                </a:rPr>
                <a:t>MODUŁ B+R                        vs.        MODUŁ WDROŻENIE</a:t>
              </a:r>
              <a:endParaRPr lang="en-US" sz="1100" dirty="0">
                <a:latin typeface="Calibri"/>
                <a:ea typeface="Calibri"/>
                <a:cs typeface="Calibri"/>
              </a:endParaRPr>
            </a:p>
          </p:txBody>
        </p:sp>
        <p:sp>
          <p:nvSpPr>
            <p:cNvPr id="14" name="Shape 7">
              <a:extLst>
                <a:ext uri="{FF2B5EF4-FFF2-40B4-BE49-F238E27FC236}">
                  <a16:creationId xmlns:a16="http://schemas.microsoft.com/office/drawing/2014/main" id="{8A6D771F-02B6-37CE-453C-886743E466CE}"/>
                </a:ext>
              </a:extLst>
            </p:cNvPr>
            <p:cNvSpPr/>
            <p:nvPr/>
          </p:nvSpPr>
          <p:spPr>
            <a:xfrm>
              <a:off x="320040" y="1527048"/>
              <a:ext cx="1097280" cy="822960"/>
            </a:xfrm>
            <a:prstGeom prst="rect">
              <a:avLst/>
            </a:prstGeom>
            <a:solidFill>
              <a:srgbClr val="0052AF"/>
            </a:solidFill>
            <a:ln w="12700">
              <a:solidFill>
                <a:srgbClr val="0052AF"/>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15" name="Text 8">
              <a:extLst>
                <a:ext uri="{FF2B5EF4-FFF2-40B4-BE49-F238E27FC236}">
                  <a16:creationId xmlns:a16="http://schemas.microsoft.com/office/drawing/2014/main" id="{53FB4412-ADA2-7DA0-16B7-884FA0835748}"/>
                </a:ext>
              </a:extLst>
            </p:cNvPr>
            <p:cNvSpPr/>
            <p:nvPr/>
          </p:nvSpPr>
          <p:spPr>
            <a:xfrm>
              <a:off x="320040" y="1527048"/>
              <a:ext cx="1097280" cy="8229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50" b="1">
                  <a:solidFill>
                    <a:srgbClr val="FFFFFF"/>
                  </a:solidFill>
                  <a:latin typeface="Calibri" pitchFamily="34" charset="0"/>
                  <a:ea typeface="Calibri" pitchFamily="34" charset="-122"/>
                  <a:cs typeface="Calibri" pitchFamily="34" charset="-120"/>
                </a:rPr>
                <a:t>Cel</a:t>
              </a:r>
              <a:endParaRPr lang="en-US" sz="950"/>
            </a:p>
          </p:txBody>
        </p:sp>
        <p:sp>
          <p:nvSpPr>
            <p:cNvPr id="16" name="Shape 9">
              <a:extLst>
                <a:ext uri="{FF2B5EF4-FFF2-40B4-BE49-F238E27FC236}">
                  <a16:creationId xmlns:a16="http://schemas.microsoft.com/office/drawing/2014/main" id="{214D85AC-352F-D644-4AEA-E8C622C74489}"/>
                </a:ext>
              </a:extLst>
            </p:cNvPr>
            <p:cNvSpPr/>
            <p:nvPr/>
          </p:nvSpPr>
          <p:spPr>
            <a:xfrm>
              <a:off x="1463040" y="152704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17" name="Text 10">
              <a:extLst>
                <a:ext uri="{FF2B5EF4-FFF2-40B4-BE49-F238E27FC236}">
                  <a16:creationId xmlns:a16="http://schemas.microsoft.com/office/drawing/2014/main" id="{63D01612-9357-9883-C43A-4B4619533B47}"/>
                </a:ext>
              </a:extLst>
            </p:cNvPr>
            <p:cNvSpPr/>
            <p:nvPr/>
          </p:nvSpPr>
          <p:spPr>
            <a:xfrm>
              <a:off x="1508760" y="157276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dirty="0">
                  <a:solidFill>
                    <a:srgbClr val="333333"/>
                  </a:solidFill>
                  <a:latin typeface="Calibri" pitchFamily="34" charset="0"/>
                  <a:ea typeface="Calibri" pitchFamily="34" charset="-122"/>
                  <a:cs typeface="Calibri" pitchFamily="34" charset="-120"/>
                </a:rPr>
                <a:t>Nowa </a:t>
              </a:r>
              <a:r>
                <a:rPr lang="en-US" sz="900" dirty="0" err="1">
                  <a:solidFill>
                    <a:srgbClr val="333333"/>
                  </a:solidFill>
                  <a:latin typeface="Calibri" pitchFamily="34" charset="0"/>
                  <a:ea typeface="Calibri" pitchFamily="34" charset="-122"/>
                  <a:cs typeface="Calibri" pitchFamily="34" charset="-120"/>
                </a:rPr>
                <a:t>wiedza</a:t>
              </a:r>
              <a:r>
                <a:rPr lang="en-US" sz="900" dirty="0">
                  <a:solidFill>
                    <a:srgbClr val="333333"/>
                  </a:solidFill>
                  <a:latin typeface="Calibri" pitchFamily="34" charset="0"/>
                  <a:ea typeface="Calibri" pitchFamily="34" charset="-122"/>
                  <a:cs typeface="Calibri" pitchFamily="34" charset="-120"/>
                </a:rPr>
                <a:t>, </a:t>
              </a:r>
              <a:r>
                <a:rPr lang="en-US" sz="900" dirty="0" err="1">
                  <a:solidFill>
                    <a:srgbClr val="333333"/>
                  </a:solidFill>
                  <a:latin typeface="Calibri" pitchFamily="34" charset="0"/>
                  <a:ea typeface="Calibri" pitchFamily="34" charset="-122"/>
                  <a:cs typeface="Calibri" pitchFamily="34" charset="-120"/>
                </a:rPr>
                <a:t>technologia</a:t>
              </a:r>
              <a:r>
                <a:rPr lang="en-US" sz="900" dirty="0">
                  <a:solidFill>
                    <a:srgbClr val="333333"/>
                  </a:solidFill>
                  <a:latin typeface="Calibri" pitchFamily="34" charset="0"/>
                  <a:ea typeface="Calibri" pitchFamily="34" charset="-122"/>
                  <a:cs typeface="Calibri" pitchFamily="34" charset="-120"/>
                </a:rPr>
                <a:t>, </a:t>
              </a:r>
              <a:r>
                <a:rPr lang="en-US" sz="900" dirty="0" err="1">
                  <a:solidFill>
                    <a:srgbClr val="333333"/>
                  </a:solidFill>
                  <a:latin typeface="Calibri" pitchFamily="34" charset="0"/>
                  <a:ea typeface="Calibri" pitchFamily="34" charset="-122"/>
                  <a:cs typeface="Calibri" pitchFamily="34" charset="-120"/>
                </a:rPr>
                <a:t>produkt</a:t>
              </a:r>
              <a:endParaRPr lang="en-US" sz="900" dirty="0"/>
            </a:p>
          </p:txBody>
        </p:sp>
        <p:sp>
          <p:nvSpPr>
            <p:cNvPr id="18" name="Shape 11">
              <a:extLst>
                <a:ext uri="{FF2B5EF4-FFF2-40B4-BE49-F238E27FC236}">
                  <a16:creationId xmlns:a16="http://schemas.microsoft.com/office/drawing/2014/main" id="{AAB0F4BF-EFB9-FAC1-7C3D-7E74ECA209D3}"/>
                </a:ext>
              </a:extLst>
            </p:cNvPr>
            <p:cNvSpPr/>
            <p:nvPr/>
          </p:nvSpPr>
          <p:spPr>
            <a:xfrm>
              <a:off x="3703320" y="152704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19" name="Text 12">
              <a:extLst>
                <a:ext uri="{FF2B5EF4-FFF2-40B4-BE49-F238E27FC236}">
                  <a16:creationId xmlns:a16="http://schemas.microsoft.com/office/drawing/2014/main" id="{742FC7B0-E427-AD30-17EC-FF39297A329D}"/>
                </a:ext>
              </a:extLst>
            </p:cNvPr>
            <p:cNvSpPr/>
            <p:nvPr/>
          </p:nvSpPr>
          <p:spPr>
            <a:xfrm>
              <a:off x="3749040" y="157276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err="1">
                  <a:solidFill>
                    <a:srgbClr val="333333"/>
                  </a:solidFill>
                  <a:latin typeface="Calibri" pitchFamily="34" charset="0"/>
                  <a:ea typeface="Calibri" pitchFamily="34" charset="-122"/>
                  <a:cs typeface="Calibri" pitchFamily="34" charset="-120"/>
                </a:rPr>
                <a:t>Komercjalizacja</a:t>
              </a:r>
              <a:r>
                <a:rPr lang="en-US" sz="900">
                  <a:solidFill>
                    <a:srgbClr val="333333"/>
                  </a:solidFill>
                  <a:latin typeface="Calibri" pitchFamily="34" charset="0"/>
                  <a:ea typeface="Calibri" pitchFamily="34" charset="-122"/>
                  <a:cs typeface="Calibri" pitchFamily="34" charset="-120"/>
                </a:rPr>
                <a:t>, </a:t>
              </a:r>
              <a:r>
                <a:rPr lang="en-US" sz="900" err="1">
                  <a:solidFill>
                    <a:srgbClr val="333333"/>
                  </a:solidFill>
                  <a:latin typeface="Calibri" pitchFamily="34" charset="0"/>
                  <a:ea typeface="Calibri" pitchFamily="34" charset="-122"/>
                  <a:cs typeface="Calibri" pitchFamily="34" charset="-120"/>
                </a:rPr>
                <a:t>skalowanie</a:t>
              </a:r>
              <a:r>
                <a:rPr lang="en-US" sz="900">
                  <a:solidFill>
                    <a:srgbClr val="333333"/>
                  </a:solidFill>
                  <a:latin typeface="Calibri" pitchFamily="34" charset="0"/>
                  <a:ea typeface="Calibri" pitchFamily="34" charset="-122"/>
                  <a:cs typeface="Calibri" pitchFamily="34" charset="-120"/>
                </a:rPr>
                <a:t>, </a:t>
              </a:r>
              <a:r>
                <a:rPr lang="en-US" sz="900" err="1">
                  <a:solidFill>
                    <a:srgbClr val="333333"/>
                  </a:solidFill>
                  <a:latin typeface="Calibri" pitchFamily="34" charset="0"/>
                  <a:ea typeface="Calibri" pitchFamily="34" charset="-122"/>
                  <a:cs typeface="Calibri" pitchFamily="34" charset="-120"/>
                </a:rPr>
                <a:t>rynek</a:t>
              </a:r>
              <a:endParaRPr lang="en-US" sz="900" err="1"/>
            </a:p>
          </p:txBody>
        </p:sp>
        <p:sp>
          <p:nvSpPr>
            <p:cNvPr id="20" name="Shape 13">
              <a:extLst>
                <a:ext uri="{FF2B5EF4-FFF2-40B4-BE49-F238E27FC236}">
                  <a16:creationId xmlns:a16="http://schemas.microsoft.com/office/drawing/2014/main" id="{1163F26B-6C2E-374F-E0A3-A2E9E6161ADE}"/>
                </a:ext>
              </a:extLst>
            </p:cNvPr>
            <p:cNvSpPr/>
            <p:nvPr/>
          </p:nvSpPr>
          <p:spPr>
            <a:xfrm>
              <a:off x="320040" y="2532888"/>
              <a:ext cx="1097280" cy="822960"/>
            </a:xfrm>
            <a:prstGeom prst="rect">
              <a:avLst/>
            </a:prstGeom>
            <a:solidFill>
              <a:srgbClr val="0052AF"/>
            </a:solidFill>
            <a:ln w="12700">
              <a:solidFill>
                <a:srgbClr val="0052AF"/>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21" name="Text 14">
              <a:extLst>
                <a:ext uri="{FF2B5EF4-FFF2-40B4-BE49-F238E27FC236}">
                  <a16:creationId xmlns:a16="http://schemas.microsoft.com/office/drawing/2014/main" id="{5EAC5EED-6588-98EC-3B87-0C08953FB810}"/>
                </a:ext>
              </a:extLst>
            </p:cNvPr>
            <p:cNvSpPr/>
            <p:nvPr/>
          </p:nvSpPr>
          <p:spPr>
            <a:xfrm>
              <a:off x="320040" y="2532888"/>
              <a:ext cx="1097280" cy="8229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50" b="1">
                  <a:solidFill>
                    <a:srgbClr val="FFFFFF"/>
                  </a:solidFill>
                  <a:latin typeface="Calibri" pitchFamily="34" charset="0"/>
                  <a:ea typeface="Calibri" pitchFamily="34" charset="-122"/>
                  <a:cs typeface="Calibri" pitchFamily="34" charset="-120"/>
                </a:rPr>
                <a:t>Wymogi</a:t>
              </a:r>
              <a:endParaRPr lang="en-US" sz="950"/>
            </a:p>
          </p:txBody>
        </p:sp>
        <p:sp>
          <p:nvSpPr>
            <p:cNvPr id="22" name="Shape 15">
              <a:extLst>
                <a:ext uri="{FF2B5EF4-FFF2-40B4-BE49-F238E27FC236}">
                  <a16:creationId xmlns:a16="http://schemas.microsoft.com/office/drawing/2014/main" id="{D44AC80C-971B-38C9-EC46-3FE2640E9C73}"/>
                </a:ext>
              </a:extLst>
            </p:cNvPr>
            <p:cNvSpPr/>
            <p:nvPr/>
          </p:nvSpPr>
          <p:spPr>
            <a:xfrm>
              <a:off x="1463040" y="253288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23" name="Text 16">
              <a:extLst>
                <a:ext uri="{FF2B5EF4-FFF2-40B4-BE49-F238E27FC236}">
                  <a16:creationId xmlns:a16="http://schemas.microsoft.com/office/drawing/2014/main" id="{20630771-0451-58F2-CCEB-B724B3FD4732}"/>
                </a:ext>
              </a:extLst>
            </p:cNvPr>
            <p:cNvSpPr/>
            <p:nvPr/>
          </p:nvSpPr>
          <p:spPr>
            <a:xfrm>
              <a:off x="1508760" y="257860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err="1">
                  <a:solidFill>
                    <a:srgbClr val="333333"/>
                  </a:solidFill>
                  <a:latin typeface="Calibri"/>
                  <a:ea typeface="Calibri"/>
                  <a:cs typeface="Calibri"/>
                </a:rPr>
                <a:t>Niepewność</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badawcza</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pytanie</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naukowe</a:t>
              </a:r>
              <a:endParaRPr lang="en-US" sz="900" err="1">
                <a:latin typeface="Calibri"/>
                <a:ea typeface="Calibri"/>
                <a:cs typeface="Calibri"/>
              </a:endParaRPr>
            </a:p>
          </p:txBody>
        </p:sp>
        <p:sp>
          <p:nvSpPr>
            <p:cNvPr id="24" name="Shape 17">
              <a:extLst>
                <a:ext uri="{FF2B5EF4-FFF2-40B4-BE49-F238E27FC236}">
                  <a16:creationId xmlns:a16="http://schemas.microsoft.com/office/drawing/2014/main" id="{70ACAA1A-FE3C-8A0D-1B3B-7A279155A21E}"/>
                </a:ext>
              </a:extLst>
            </p:cNvPr>
            <p:cNvSpPr/>
            <p:nvPr/>
          </p:nvSpPr>
          <p:spPr>
            <a:xfrm>
              <a:off x="3703320" y="253288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25" name="Text 18">
              <a:extLst>
                <a:ext uri="{FF2B5EF4-FFF2-40B4-BE49-F238E27FC236}">
                  <a16:creationId xmlns:a16="http://schemas.microsoft.com/office/drawing/2014/main" id="{81C67A12-1438-D792-BC24-2AC8A68271FD}"/>
                </a:ext>
              </a:extLst>
            </p:cNvPr>
            <p:cNvSpPr/>
            <p:nvPr/>
          </p:nvSpPr>
          <p:spPr>
            <a:xfrm>
              <a:off x="3749040" y="257860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a:solidFill>
                    <a:srgbClr val="333333"/>
                  </a:solidFill>
                  <a:latin typeface="Calibri" pitchFamily="34" charset="0"/>
                  <a:ea typeface="Calibri" pitchFamily="34" charset="-122"/>
                  <a:cs typeface="Calibri" pitchFamily="34" charset="-120"/>
                </a:rPr>
                <a:t>Plan </a:t>
              </a:r>
              <a:r>
                <a:rPr lang="en-US" sz="900" err="1">
                  <a:solidFill>
                    <a:srgbClr val="333333"/>
                  </a:solidFill>
                  <a:latin typeface="Calibri" pitchFamily="34" charset="0"/>
                  <a:ea typeface="Calibri" pitchFamily="34" charset="-122"/>
                  <a:cs typeface="Calibri" pitchFamily="34" charset="-120"/>
                </a:rPr>
                <a:t>rynkowy</a:t>
              </a:r>
              <a:r>
                <a:rPr lang="en-US" sz="900">
                  <a:solidFill>
                    <a:srgbClr val="333333"/>
                  </a:solidFill>
                  <a:latin typeface="Calibri" pitchFamily="34" charset="0"/>
                  <a:ea typeface="Calibri" pitchFamily="34" charset="-122"/>
                  <a:cs typeface="Calibri" pitchFamily="34" charset="-120"/>
                </a:rPr>
                <a:t>, </a:t>
              </a:r>
              <a:r>
                <a:rPr lang="en-US" sz="900" err="1">
                  <a:solidFill>
                    <a:srgbClr val="333333"/>
                  </a:solidFill>
                  <a:latin typeface="Calibri" pitchFamily="34" charset="0"/>
                  <a:ea typeface="Calibri" pitchFamily="34" charset="-122"/>
                  <a:cs typeface="Calibri" pitchFamily="34" charset="-120"/>
                </a:rPr>
                <a:t>analiza</a:t>
              </a:r>
              <a:r>
                <a:rPr lang="en-US" sz="900">
                  <a:solidFill>
                    <a:srgbClr val="333333"/>
                  </a:solidFill>
                  <a:latin typeface="Calibri" pitchFamily="34" charset="0"/>
                  <a:ea typeface="Calibri" pitchFamily="34" charset="-122"/>
                  <a:cs typeface="Calibri" pitchFamily="34" charset="-120"/>
                </a:rPr>
                <a:t> </a:t>
              </a:r>
              <a:r>
                <a:rPr lang="en-US" sz="900" err="1">
                  <a:solidFill>
                    <a:srgbClr val="333333"/>
                  </a:solidFill>
                  <a:latin typeface="Calibri" pitchFamily="34" charset="0"/>
                  <a:ea typeface="Calibri" pitchFamily="34" charset="-122"/>
                  <a:cs typeface="Calibri" pitchFamily="34" charset="-120"/>
                </a:rPr>
                <a:t>konkurencji</a:t>
              </a:r>
              <a:endParaRPr lang="en-US" sz="900" err="1"/>
            </a:p>
          </p:txBody>
        </p:sp>
        <p:sp>
          <p:nvSpPr>
            <p:cNvPr id="26" name="Shape 19">
              <a:extLst>
                <a:ext uri="{FF2B5EF4-FFF2-40B4-BE49-F238E27FC236}">
                  <a16:creationId xmlns:a16="http://schemas.microsoft.com/office/drawing/2014/main" id="{9CD930B2-EB9E-3DC7-4D4D-D6507F46659A}"/>
                </a:ext>
              </a:extLst>
            </p:cNvPr>
            <p:cNvSpPr/>
            <p:nvPr/>
          </p:nvSpPr>
          <p:spPr>
            <a:xfrm>
              <a:off x="320040" y="3538728"/>
              <a:ext cx="1097280" cy="822960"/>
            </a:xfrm>
            <a:prstGeom prst="rect">
              <a:avLst/>
            </a:prstGeom>
            <a:solidFill>
              <a:srgbClr val="0052AF"/>
            </a:solidFill>
            <a:ln w="12700">
              <a:solidFill>
                <a:srgbClr val="0052AF"/>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27" name="Text 20">
              <a:extLst>
                <a:ext uri="{FF2B5EF4-FFF2-40B4-BE49-F238E27FC236}">
                  <a16:creationId xmlns:a16="http://schemas.microsoft.com/office/drawing/2014/main" id="{072D0D41-9775-5729-D12C-CA40A7836F63}"/>
                </a:ext>
              </a:extLst>
            </p:cNvPr>
            <p:cNvSpPr/>
            <p:nvPr/>
          </p:nvSpPr>
          <p:spPr>
            <a:xfrm>
              <a:off x="320040" y="3538728"/>
              <a:ext cx="1097280" cy="8229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50" b="1" err="1">
                  <a:solidFill>
                    <a:srgbClr val="FFFFFF"/>
                  </a:solidFill>
                  <a:latin typeface="Calibri"/>
                  <a:ea typeface="Calibri"/>
                  <a:cs typeface="Calibri"/>
                </a:rPr>
                <a:t>Wskaźniki</a:t>
              </a:r>
              <a:endParaRPr lang="en-US" sz="950" err="1"/>
            </a:p>
          </p:txBody>
        </p:sp>
        <p:sp>
          <p:nvSpPr>
            <p:cNvPr id="28" name="Shape 21">
              <a:extLst>
                <a:ext uri="{FF2B5EF4-FFF2-40B4-BE49-F238E27FC236}">
                  <a16:creationId xmlns:a16="http://schemas.microsoft.com/office/drawing/2014/main" id="{C7F74513-6B43-BA6A-652B-AEAA46BA2040}"/>
                </a:ext>
              </a:extLst>
            </p:cNvPr>
            <p:cNvSpPr/>
            <p:nvPr/>
          </p:nvSpPr>
          <p:spPr>
            <a:xfrm>
              <a:off x="1463040" y="353872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29" name="Text 22">
              <a:extLst>
                <a:ext uri="{FF2B5EF4-FFF2-40B4-BE49-F238E27FC236}">
                  <a16:creationId xmlns:a16="http://schemas.microsoft.com/office/drawing/2014/main" id="{C1204688-B8A7-AFFC-CE50-E73148077473}"/>
                </a:ext>
              </a:extLst>
            </p:cNvPr>
            <p:cNvSpPr/>
            <p:nvPr/>
          </p:nvSpPr>
          <p:spPr>
            <a:xfrm>
              <a:off x="1508760" y="358444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a:solidFill>
                    <a:srgbClr val="333333"/>
                  </a:solidFill>
                  <a:latin typeface="Calibri"/>
                  <a:ea typeface="Calibri"/>
                  <a:cs typeface="Calibri"/>
                </a:rPr>
                <a:t>Wyniki </a:t>
              </a:r>
              <a:r>
                <a:rPr lang="en-US" sz="900" err="1">
                  <a:solidFill>
                    <a:srgbClr val="333333"/>
                  </a:solidFill>
                  <a:latin typeface="Calibri"/>
                  <a:ea typeface="Calibri"/>
                  <a:cs typeface="Calibri"/>
                </a:rPr>
                <a:t>bada</a:t>
              </a:r>
              <a:r>
                <a:rPr lang="en-US" sz="900" err="1">
                  <a:solidFill>
                    <a:srgbClr val="333333"/>
                  </a:solidFill>
                  <a:ea typeface="+mn-lt"/>
                  <a:cs typeface="+mn-lt"/>
                </a:rPr>
                <a:t>ń</a:t>
              </a:r>
              <a:r>
                <a:rPr lang="en-US" sz="900">
                  <a:solidFill>
                    <a:srgbClr val="333333"/>
                  </a:solidFill>
                  <a:latin typeface="Calibri"/>
                  <a:ea typeface="Calibri"/>
                  <a:cs typeface="Calibri"/>
                </a:rPr>
                <a:t>, TRL, </a:t>
              </a:r>
              <a:r>
                <a:rPr lang="en-US" sz="900" err="1">
                  <a:solidFill>
                    <a:srgbClr val="333333"/>
                  </a:solidFill>
                  <a:latin typeface="Calibri"/>
                  <a:ea typeface="Calibri"/>
                  <a:cs typeface="Calibri"/>
                </a:rPr>
                <a:t>wskaźniki</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środowiskowe</a:t>
              </a:r>
              <a:endParaRPr lang="en-US" sz="900" err="1">
                <a:latin typeface="Calibri"/>
                <a:ea typeface="Calibri"/>
                <a:cs typeface="Calibri"/>
              </a:endParaRPr>
            </a:p>
          </p:txBody>
        </p:sp>
        <p:sp>
          <p:nvSpPr>
            <p:cNvPr id="30" name="Shape 23">
              <a:extLst>
                <a:ext uri="{FF2B5EF4-FFF2-40B4-BE49-F238E27FC236}">
                  <a16:creationId xmlns:a16="http://schemas.microsoft.com/office/drawing/2014/main" id="{17901D26-378C-21A7-231D-4B261F367174}"/>
                </a:ext>
              </a:extLst>
            </p:cNvPr>
            <p:cNvSpPr/>
            <p:nvPr/>
          </p:nvSpPr>
          <p:spPr>
            <a:xfrm>
              <a:off x="3703320" y="353872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31" name="Text 24">
              <a:extLst>
                <a:ext uri="{FF2B5EF4-FFF2-40B4-BE49-F238E27FC236}">
                  <a16:creationId xmlns:a16="http://schemas.microsoft.com/office/drawing/2014/main" id="{2C850A2A-A79F-64F5-B557-CB08A4D85CD6}"/>
                </a:ext>
              </a:extLst>
            </p:cNvPr>
            <p:cNvSpPr/>
            <p:nvPr/>
          </p:nvSpPr>
          <p:spPr>
            <a:xfrm>
              <a:off x="3754769" y="3578719"/>
              <a:ext cx="2114578" cy="71433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err="1">
                  <a:solidFill>
                    <a:srgbClr val="333333"/>
                  </a:solidFill>
                  <a:latin typeface="Calibri"/>
                  <a:ea typeface="Calibri"/>
                  <a:cs typeface="Calibri"/>
                </a:rPr>
                <a:t>Przychody</a:t>
              </a:r>
              <a:r>
                <a:rPr lang="en-US" sz="900">
                  <a:solidFill>
                    <a:srgbClr val="333333"/>
                  </a:solidFill>
                  <a:latin typeface="Calibri"/>
                  <a:ea typeface="Calibri"/>
                  <a:cs typeface="Calibri"/>
                </a:rPr>
                <a:t> z </a:t>
              </a:r>
              <a:r>
                <a:rPr lang="en-US" sz="900" err="1">
                  <a:solidFill>
                    <a:srgbClr val="333333"/>
                  </a:solidFill>
                  <a:latin typeface="Calibri"/>
                  <a:ea typeface="Calibri"/>
                  <a:cs typeface="Calibri"/>
                </a:rPr>
                <a:t>nowych</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produktów</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miejsca</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pracy</a:t>
              </a:r>
              <a:endParaRPr lang="en-US" sz="900" err="1">
                <a:latin typeface="Calibri"/>
                <a:ea typeface="Calibri"/>
                <a:cs typeface="Calibri"/>
              </a:endParaRPr>
            </a:p>
          </p:txBody>
        </p:sp>
        <p:sp>
          <p:nvSpPr>
            <p:cNvPr id="32" name="Shape 25">
              <a:extLst>
                <a:ext uri="{FF2B5EF4-FFF2-40B4-BE49-F238E27FC236}">
                  <a16:creationId xmlns:a16="http://schemas.microsoft.com/office/drawing/2014/main" id="{7C10E262-3680-C410-EC75-6C7DAECC61C9}"/>
                </a:ext>
              </a:extLst>
            </p:cNvPr>
            <p:cNvSpPr/>
            <p:nvPr/>
          </p:nvSpPr>
          <p:spPr>
            <a:xfrm>
              <a:off x="320040" y="4544568"/>
              <a:ext cx="1097280" cy="822960"/>
            </a:xfrm>
            <a:prstGeom prst="rect">
              <a:avLst/>
            </a:prstGeom>
            <a:solidFill>
              <a:srgbClr val="0052AF"/>
            </a:solidFill>
            <a:ln w="12700">
              <a:solidFill>
                <a:srgbClr val="0052AF"/>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33" name="Text 26">
              <a:extLst>
                <a:ext uri="{FF2B5EF4-FFF2-40B4-BE49-F238E27FC236}">
                  <a16:creationId xmlns:a16="http://schemas.microsoft.com/office/drawing/2014/main" id="{2EB4F057-7EB8-0A0C-582F-056F44653303}"/>
                </a:ext>
              </a:extLst>
            </p:cNvPr>
            <p:cNvSpPr/>
            <p:nvPr/>
          </p:nvSpPr>
          <p:spPr>
            <a:xfrm>
              <a:off x="320040" y="4544568"/>
              <a:ext cx="1097280" cy="8229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50" b="1" err="1">
                  <a:solidFill>
                    <a:srgbClr val="FFFFFF"/>
                  </a:solidFill>
                  <a:latin typeface="Calibri"/>
                  <a:ea typeface="Calibri"/>
                  <a:cs typeface="Calibri"/>
                </a:rPr>
                <a:t>Typowy</a:t>
              </a:r>
              <a:r>
                <a:rPr lang="en-US" sz="950" b="1">
                  <a:solidFill>
                    <a:srgbClr val="FFFFFF"/>
                  </a:solidFill>
                  <a:latin typeface="Calibri"/>
                  <a:ea typeface="Calibri"/>
                  <a:cs typeface="Calibri"/>
                </a:rPr>
                <a:t> </a:t>
              </a:r>
              <a:r>
                <a:rPr lang="en-US" sz="950" b="1" err="1">
                  <a:solidFill>
                    <a:srgbClr val="FFFFFF"/>
                  </a:solidFill>
                  <a:latin typeface="Calibri"/>
                  <a:ea typeface="Calibri"/>
                  <a:cs typeface="Calibri"/>
                </a:rPr>
                <a:t>błąd</a:t>
              </a:r>
              <a:endParaRPr lang="en-US" sz="950" err="1"/>
            </a:p>
          </p:txBody>
        </p:sp>
        <p:sp>
          <p:nvSpPr>
            <p:cNvPr id="34" name="Shape 27">
              <a:extLst>
                <a:ext uri="{FF2B5EF4-FFF2-40B4-BE49-F238E27FC236}">
                  <a16:creationId xmlns:a16="http://schemas.microsoft.com/office/drawing/2014/main" id="{52327B5A-A070-DB36-C337-AE9F84CB1A4C}"/>
                </a:ext>
              </a:extLst>
            </p:cNvPr>
            <p:cNvSpPr/>
            <p:nvPr/>
          </p:nvSpPr>
          <p:spPr>
            <a:xfrm>
              <a:off x="1463040" y="454456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35" name="Text 28">
              <a:extLst>
                <a:ext uri="{FF2B5EF4-FFF2-40B4-BE49-F238E27FC236}">
                  <a16:creationId xmlns:a16="http://schemas.microsoft.com/office/drawing/2014/main" id="{EF16CA37-D336-7139-1A9F-05537F44A099}"/>
                </a:ext>
              </a:extLst>
            </p:cNvPr>
            <p:cNvSpPr/>
            <p:nvPr/>
          </p:nvSpPr>
          <p:spPr>
            <a:xfrm>
              <a:off x="1508760" y="459028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err="1">
                  <a:solidFill>
                    <a:srgbClr val="333333"/>
                  </a:solidFill>
                  <a:latin typeface="Calibri"/>
                  <a:ea typeface="Calibri"/>
                  <a:cs typeface="Calibri"/>
                </a:rPr>
                <a:t>Adaptacja</a:t>
              </a:r>
              <a:r>
                <a:rPr lang="en-US" sz="900">
                  <a:solidFill>
                    <a:srgbClr val="333333"/>
                  </a:solidFill>
                  <a:latin typeface="Calibri"/>
                  <a:ea typeface="Calibri"/>
                  <a:cs typeface="Calibri"/>
                </a:rPr>
                <a:t> bez </a:t>
              </a:r>
              <a:r>
                <a:rPr lang="en-US" sz="900" err="1">
                  <a:solidFill>
                    <a:srgbClr val="333333"/>
                  </a:solidFill>
                  <a:latin typeface="Calibri"/>
                  <a:ea typeface="Calibri"/>
                  <a:cs typeface="Calibri"/>
                </a:rPr>
                <a:t>elementu</a:t>
              </a:r>
              <a:r>
                <a:rPr lang="en-US" sz="900">
                  <a:solidFill>
                    <a:srgbClr val="333333"/>
                  </a:solidFill>
                  <a:latin typeface="Calibri"/>
                  <a:ea typeface="Calibri"/>
                  <a:cs typeface="Calibri"/>
                </a:rPr>
                <a:t> </a:t>
              </a:r>
              <a:r>
                <a:rPr lang="en-US" sz="900" err="1">
                  <a:solidFill>
                    <a:srgbClr val="333333"/>
                  </a:solidFill>
                  <a:latin typeface="Calibri"/>
                  <a:ea typeface="Calibri"/>
                  <a:cs typeface="Calibri"/>
                </a:rPr>
                <a:t>niepewności</a:t>
              </a:r>
              <a:endParaRPr lang="en-US" sz="900" err="1"/>
            </a:p>
          </p:txBody>
        </p:sp>
        <p:sp>
          <p:nvSpPr>
            <p:cNvPr id="36" name="Shape 29">
              <a:extLst>
                <a:ext uri="{FF2B5EF4-FFF2-40B4-BE49-F238E27FC236}">
                  <a16:creationId xmlns:a16="http://schemas.microsoft.com/office/drawing/2014/main" id="{1539F4D0-4EDA-3017-9FF3-258DB51D1EF9}"/>
                </a:ext>
              </a:extLst>
            </p:cNvPr>
            <p:cNvSpPr/>
            <p:nvPr/>
          </p:nvSpPr>
          <p:spPr>
            <a:xfrm>
              <a:off x="3703320" y="4544568"/>
              <a:ext cx="2194560" cy="822960"/>
            </a:xfrm>
            <a:prstGeom prst="rect">
              <a:avLst/>
            </a:prstGeom>
            <a:solidFill>
              <a:srgbClr val="FFFFFF"/>
            </a:solidFill>
            <a:ln w="12700">
              <a:solidFill>
                <a:srgbClr val="D0D8E8"/>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a:p>
          </p:txBody>
        </p:sp>
        <p:sp>
          <p:nvSpPr>
            <p:cNvPr id="37" name="Text 30">
              <a:extLst>
                <a:ext uri="{FF2B5EF4-FFF2-40B4-BE49-F238E27FC236}">
                  <a16:creationId xmlns:a16="http://schemas.microsoft.com/office/drawing/2014/main" id="{46C30FCB-FA09-8743-B29B-FA102896EE8E}"/>
                </a:ext>
              </a:extLst>
            </p:cNvPr>
            <p:cNvSpPr/>
            <p:nvPr/>
          </p:nvSpPr>
          <p:spPr>
            <a:xfrm>
              <a:off x="3749040" y="4590288"/>
              <a:ext cx="2103120" cy="7315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a:solidFill>
                    <a:srgbClr val="333333"/>
                  </a:solidFill>
                  <a:latin typeface="Calibri"/>
                  <a:ea typeface="Calibri"/>
                  <a:cs typeface="Calibri"/>
                </a:rPr>
                <a:t>Plan </a:t>
              </a:r>
              <a:r>
                <a:rPr lang="en-US" sz="900" err="1">
                  <a:solidFill>
                    <a:srgbClr val="333333"/>
                  </a:solidFill>
                  <a:latin typeface="Calibri"/>
                  <a:ea typeface="Calibri"/>
                  <a:cs typeface="Calibri"/>
                </a:rPr>
                <a:t>oderwany</a:t>
              </a:r>
              <a:r>
                <a:rPr lang="en-US" sz="900">
                  <a:solidFill>
                    <a:srgbClr val="333333"/>
                  </a:solidFill>
                  <a:latin typeface="Calibri"/>
                  <a:ea typeface="Calibri"/>
                  <a:cs typeface="Calibri"/>
                </a:rPr>
                <a:t> od wyników B+R</a:t>
              </a:r>
              <a:endParaRPr lang="en-US" sz="900">
                <a:latin typeface="Calibri"/>
                <a:ea typeface="Calibri"/>
                <a:cs typeface="Calibri"/>
              </a:endParaRPr>
            </a:p>
          </p:txBody>
        </p:sp>
      </p:grpSp>
    </p:spTree>
    <p:extLst>
      <p:ext uri="{BB962C8B-B14F-4D97-AF65-F5344CB8AC3E}">
        <p14:creationId xmlns:p14="http://schemas.microsoft.com/office/powerpoint/2010/main" val="588845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45EF97-AED0-BD1A-85AE-AD69FF2B6B5E}"/>
              </a:ext>
            </a:extLst>
          </p:cNvPr>
          <p:cNvSpPr>
            <a:spLocks noGrp="1"/>
          </p:cNvSpPr>
          <p:nvPr>
            <p:ph type="title"/>
          </p:nvPr>
        </p:nvSpPr>
        <p:spPr/>
        <p:txBody>
          <a:bodyPr>
            <a:normAutofit fontScale="90000"/>
          </a:bodyPr>
          <a:lstStyle/>
          <a:p>
            <a:r>
              <a:rPr lang="en-US" dirty="0"/>
              <a:t>Agrostrateg - </a:t>
            </a:r>
            <a:r>
              <a:rPr lang="en-US" dirty="0" err="1"/>
              <a:t>projekty</a:t>
            </a:r>
            <a:r>
              <a:rPr lang="en-US" dirty="0"/>
              <a:t> </a:t>
            </a:r>
            <a:r>
              <a:rPr lang="en-US" dirty="0" err="1"/>
              <a:t>strategiczne</a:t>
            </a:r>
            <a:r>
              <a:rPr lang="en-US" dirty="0"/>
              <a:t> </a:t>
            </a:r>
            <a:r>
              <a:rPr lang="en-US" dirty="0" err="1"/>
              <a:t>dla</a:t>
            </a:r>
            <a:r>
              <a:rPr lang="en-US" dirty="0"/>
              <a:t> </a:t>
            </a:r>
            <a:r>
              <a:rPr lang="en-US" dirty="0" err="1"/>
              <a:t>sektora</a:t>
            </a:r>
            <a:r>
              <a:rPr lang="en-US" dirty="0"/>
              <a:t> </a:t>
            </a:r>
            <a:r>
              <a:rPr lang="en-US" dirty="0" err="1"/>
              <a:t>rolno-spożywczego</a:t>
            </a:r>
            <a:r>
              <a:rPr lang="en-US" b="0" dirty="0"/>
              <a:t>​</a:t>
            </a:r>
            <a:endParaRPr lang="pl-PL" dirty="0"/>
          </a:p>
        </p:txBody>
      </p:sp>
      <p:sp>
        <p:nvSpPr>
          <p:cNvPr id="3" name="Symbol zastępczy zawartości 2">
            <a:extLst>
              <a:ext uri="{FF2B5EF4-FFF2-40B4-BE49-F238E27FC236}">
                <a16:creationId xmlns:a16="http://schemas.microsoft.com/office/drawing/2014/main" id="{B3915408-A46A-04D8-0E2B-67FDC438A2C3}"/>
              </a:ext>
            </a:extLst>
          </p:cNvPr>
          <p:cNvSpPr>
            <a:spLocks noGrp="1"/>
          </p:cNvSpPr>
          <p:nvPr>
            <p:ph idx="1"/>
          </p:nvPr>
        </p:nvSpPr>
        <p:spPr/>
        <p:txBody>
          <a:bodyPr>
            <a:noAutofit/>
          </a:bodyPr>
          <a:lstStyle/>
          <a:p>
            <a:pPr marL="0" indent="0">
              <a:buNone/>
            </a:pPr>
            <a:r>
              <a:rPr lang="pl-PL" sz="1400" b="1" dirty="0"/>
              <a:t>CHARAKTERYSTYKA PROGRAMU</a:t>
            </a:r>
          </a:p>
          <a:p>
            <a:pPr marL="457200" lvl="1" indent="0">
              <a:buNone/>
            </a:pPr>
            <a:r>
              <a:rPr lang="pl-PL" sz="1200" dirty="0"/>
              <a:t>Program finansuje projekty badawcze o strategicznym znaczeniu dla polskiego sektora rolno-spożywczego. Projekty wieloletnie, zwykle 3-4 lata, wielowymiarowe, wymagające konsorcjum z co najmniej jednym partnerem gospodarczym.</a:t>
            </a:r>
          </a:p>
          <a:p>
            <a:pPr marL="457200" lvl="1" indent="0">
              <a:buNone/>
            </a:pPr>
            <a:endParaRPr lang="pl-PL" sz="1200" b="1" dirty="0"/>
          </a:p>
          <a:p>
            <a:pPr marL="457200" lvl="1" indent="0">
              <a:buNone/>
            </a:pPr>
            <a:r>
              <a:rPr lang="pl-PL" sz="1200" b="1" dirty="0"/>
              <a:t>STRUKTURA KONSORCJUM: </a:t>
            </a:r>
            <a:r>
              <a:rPr lang="pl-PL" sz="1200" dirty="0"/>
              <a:t>liderem jest uczelnia lub instytut badawczy (60% budżetu). Przedsiębiorca lub organizacja branżowa uczestniczy jako partner z własnym wkładem (40% budżetu). Kondycja finansowa wszystkich partnerów jest weryfikowana.</a:t>
            </a:r>
          </a:p>
          <a:p>
            <a:pPr marL="457200" lvl="1" indent="0">
              <a:buNone/>
            </a:pPr>
            <a:endParaRPr lang="pl-PL" sz="1200" dirty="0"/>
          </a:p>
          <a:p>
            <a:pPr marL="457200" lvl="1" indent="0">
              <a:buNone/>
            </a:pPr>
            <a:r>
              <a:rPr lang="pl-PL" sz="1200" b="1" dirty="0"/>
              <a:t>WYNIKI PROJEKTU MUSZA BYC WDROŻONE. </a:t>
            </a:r>
            <a:r>
              <a:rPr lang="pl-PL" sz="1200" dirty="0" err="1"/>
              <a:t>Agrostrateg</a:t>
            </a:r>
            <a:r>
              <a:rPr lang="pl-PL" sz="1200" dirty="0"/>
              <a:t> nie finansuje wyłącznie badań kończących </a:t>
            </a:r>
            <a:r>
              <a:rPr lang="pl-PL" sz="1200" dirty="0" err="1"/>
              <a:t>sie</a:t>
            </a:r>
            <a:r>
              <a:rPr lang="pl-PL" sz="1200" dirty="0"/>
              <a:t> publikacjami. Komisja weryfikuje realność i szczegółowość planu wdrożenia.</a:t>
            </a:r>
          </a:p>
          <a:p>
            <a:pPr marL="0" indent="0">
              <a:buNone/>
            </a:pPr>
            <a:endParaRPr lang="pl-PL" sz="1400" dirty="0"/>
          </a:p>
          <a:p>
            <a:pPr marL="0" indent="0">
              <a:buNone/>
            </a:pPr>
            <a:r>
              <a:rPr lang="pl-PL" sz="1400" b="1" dirty="0"/>
              <a:t>CO DECYDUJE O SUKCESIE WNIOSKU</a:t>
            </a:r>
            <a:r>
              <a:rPr lang="pl-PL" sz="1400" dirty="0"/>
              <a:t> </a:t>
            </a:r>
          </a:p>
          <a:p>
            <a:pPr marL="457200" lvl="1" indent="0">
              <a:buNone/>
            </a:pPr>
            <a:r>
              <a:rPr lang="pl-PL" sz="1200" b="1" dirty="0"/>
              <a:t>STRATEGICZNOŚĆ TEMATU:</a:t>
            </a:r>
            <a:r>
              <a:rPr lang="pl-PL" sz="1200" dirty="0"/>
              <a:t> problem musi mieć znaczenie dla całego sektora.</a:t>
            </a:r>
          </a:p>
          <a:p>
            <a:pPr marL="457200" lvl="1" indent="0">
              <a:buNone/>
            </a:pPr>
            <a:r>
              <a:rPr lang="pl-PL" sz="1200" b="1" dirty="0"/>
              <a:t>WIELOWYMIAROWOŚĆ: </a:t>
            </a:r>
            <a:r>
              <a:rPr lang="pl-PL" sz="1200" dirty="0"/>
              <a:t>projekt musi opisać aspekty techniczne, ekonomiczne, środowiskowe i społeczne jednocześnie. Każdy wymiar musi mieć wskaźniki.</a:t>
            </a:r>
            <a:br>
              <a:rPr lang="pl-PL" sz="1200" dirty="0"/>
            </a:br>
            <a:r>
              <a:rPr lang="pl-PL" sz="1200" dirty="0"/>
              <a:t>Brakujący wymiar może skutkować obniżoną oceną.</a:t>
            </a:r>
          </a:p>
          <a:p>
            <a:pPr marL="457200" lvl="1" indent="0">
              <a:buNone/>
            </a:pPr>
            <a:r>
              <a:rPr lang="pl-PL" sz="1200" b="1" dirty="0"/>
              <a:t>PRZEJŚCIE OD PROBLEMU DO WDROŻENIA: </a:t>
            </a:r>
            <a:r>
              <a:rPr lang="pl-PL" sz="1200" dirty="0"/>
              <a:t>komisja ocenia, czy wdrożenie wynika logicznie z wyników badań. Brak spójności między sekcją B+R a sekcja wdrożenia to najczęstszy powód niższej oceny projektów </a:t>
            </a:r>
            <a:r>
              <a:rPr lang="pl-PL" sz="1200" dirty="0" err="1"/>
              <a:t>Agrostrateg</a:t>
            </a:r>
            <a:r>
              <a:rPr lang="pl-PL" sz="1200" dirty="0"/>
              <a:t>. </a:t>
            </a:r>
          </a:p>
        </p:txBody>
      </p:sp>
    </p:spTree>
    <p:extLst>
      <p:ext uri="{BB962C8B-B14F-4D97-AF65-F5344CB8AC3E}">
        <p14:creationId xmlns:p14="http://schemas.microsoft.com/office/powerpoint/2010/main" val="8929177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0569625-EDC6-D426-5F5D-B99DFB2E9588}"/>
              </a:ext>
            </a:extLst>
          </p:cNvPr>
          <p:cNvSpPr>
            <a:spLocks noGrp="1"/>
          </p:cNvSpPr>
          <p:nvPr>
            <p:ph type="title"/>
          </p:nvPr>
        </p:nvSpPr>
        <p:spPr/>
        <p:txBody>
          <a:bodyPr>
            <a:normAutofit fontScale="90000"/>
          </a:bodyPr>
          <a:lstStyle/>
          <a:p>
            <a:r>
              <a:rPr lang="en-US" dirty="0"/>
              <a:t>Co </a:t>
            </a:r>
            <a:r>
              <a:rPr lang="en-US" dirty="0" err="1"/>
              <a:t>znaczy</a:t>
            </a:r>
            <a:r>
              <a:rPr lang="en-US" dirty="0"/>
              <a:t> </a:t>
            </a:r>
            <a:r>
              <a:rPr lang="en-US" dirty="0" err="1"/>
              <a:t>że</a:t>
            </a:r>
            <a:r>
              <a:rPr lang="en-US" dirty="0"/>
              <a:t> </a:t>
            </a:r>
            <a:r>
              <a:rPr lang="en-US" dirty="0" err="1"/>
              <a:t>projekt</a:t>
            </a:r>
            <a:r>
              <a:rPr lang="en-US" dirty="0"/>
              <a:t> jest </a:t>
            </a:r>
            <a:r>
              <a:rPr lang="en-US" dirty="0" err="1"/>
              <a:t>strategiczny</a:t>
            </a:r>
            <a:r>
              <a:rPr lang="en-US" dirty="0"/>
              <a:t>? </a:t>
            </a:r>
            <a:r>
              <a:rPr lang="en-US" dirty="0" err="1"/>
              <a:t>Dlaczego</a:t>
            </a:r>
            <a:r>
              <a:rPr lang="en-US" dirty="0"/>
              <a:t> </a:t>
            </a:r>
            <a:r>
              <a:rPr lang="en-US" dirty="0" err="1"/>
              <a:t>wdrożenie</a:t>
            </a:r>
            <a:r>
              <a:rPr lang="en-US" dirty="0"/>
              <a:t> jest </a:t>
            </a:r>
            <a:r>
              <a:rPr lang="en-US" dirty="0" err="1"/>
              <a:t>kluczowe</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45D7857C-386E-7E5B-1B14-55D9C8FFA895}"/>
              </a:ext>
            </a:extLst>
          </p:cNvPr>
          <p:cNvSpPr>
            <a:spLocks noGrp="1"/>
          </p:cNvSpPr>
          <p:nvPr>
            <p:ph idx="1"/>
          </p:nvPr>
        </p:nvSpPr>
        <p:spPr/>
        <p:txBody>
          <a:bodyPr/>
          <a:lstStyle/>
          <a:p>
            <a:pPr marL="0" indent="0">
              <a:buNone/>
            </a:pPr>
            <a:r>
              <a:rPr lang="pl-PL" b="1" dirty="0"/>
              <a:t>STRATEGICZNOŚĆ</a:t>
            </a:r>
          </a:p>
          <a:p>
            <a:pPr marL="457200" lvl="1" indent="0">
              <a:buNone/>
            </a:pPr>
            <a:r>
              <a:rPr lang="pl-PL" dirty="0"/>
              <a:t>Projekt strategiczny to projekt, którego wyniki mają potencjał zmiany praktyki w skali sektora. Komisja ocenia skale możliwego wpływu na polskie rolnictwo, bezpieczeństwo żywnościowe lub pozycje konkurencyjną polskiego sektora spożywczego. Tematyka powinna nawiązywać do aktualnych wyzwań strategicznych: zmian klimatu, transformacji ekologicznej rolnictwa, bezpieczeństwa żywnościowego.</a:t>
            </a:r>
          </a:p>
          <a:p>
            <a:endParaRPr lang="pl-PL" dirty="0"/>
          </a:p>
        </p:txBody>
      </p:sp>
    </p:spTree>
    <p:extLst>
      <p:ext uri="{BB962C8B-B14F-4D97-AF65-F5344CB8AC3E}">
        <p14:creationId xmlns:p14="http://schemas.microsoft.com/office/powerpoint/2010/main" val="912684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74DC5A-4245-F7BD-B9E1-C68C976D45EB}"/>
              </a:ext>
            </a:extLst>
          </p:cNvPr>
          <p:cNvSpPr>
            <a:spLocks noGrp="1"/>
          </p:cNvSpPr>
          <p:nvPr>
            <p:ph type="title"/>
          </p:nvPr>
        </p:nvSpPr>
        <p:spPr/>
        <p:txBody>
          <a:bodyPr>
            <a:normAutofit fontScale="90000"/>
          </a:bodyPr>
          <a:lstStyle/>
          <a:p>
            <a:r>
              <a:rPr lang="en-US" dirty="0"/>
              <a:t>Co </a:t>
            </a:r>
            <a:r>
              <a:rPr lang="en-US" dirty="0" err="1"/>
              <a:t>znaczy</a:t>
            </a:r>
            <a:r>
              <a:rPr lang="en-US" dirty="0"/>
              <a:t> </a:t>
            </a:r>
            <a:r>
              <a:rPr lang="en-US" dirty="0" err="1"/>
              <a:t>że</a:t>
            </a:r>
            <a:r>
              <a:rPr lang="en-US" dirty="0"/>
              <a:t> </a:t>
            </a:r>
            <a:r>
              <a:rPr lang="en-US" dirty="0" err="1"/>
              <a:t>projekt</a:t>
            </a:r>
            <a:r>
              <a:rPr lang="en-US" dirty="0"/>
              <a:t> jest </a:t>
            </a:r>
            <a:r>
              <a:rPr lang="en-US" dirty="0" err="1"/>
              <a:t>strategiczny</a:t>
            </a:r>
            <a:r>
              <a:rPr lang="en-US" dirty="0"/>
              <a:t>? </a:t>
            </a:r>
            <a:r>
              <a:rPr lang="en-US" dirty="0" err="1"/>
              <a:t>Dlaczego</a:t>
            </a:r>
            <a:r>
              <a:rPr lang="en-US" dirty="0"/>
              <a:t> </a:t>
            </a:r>
            <a:r>
              <a:rPr lang="en-US" dirty="0" err="1"/>
              <a:t>wdrożenie</a:t>
            </a:r>
            <a:r>
              <a:rPr lang="en-US" dirty="0"/>
              <a:t> jest </a:t>
            </a:r>
            <a:r>
              <a:rPr lang="en-US" dirty="0" err="1"/>
              <a:t>kluczowe</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C908EBCE-D97C-2166-67EA-2234DBF285FA}"/>
              </a:ext>
            </a:extLst>
          </p:cNvPr>
          <p:cNvSpPr>
            <a:spLocks noGrp="1"/>
          </p:cNvSpPr>
          <p:nvPr>
            <p:ph idx="1"/>
          </p:nvPr>
        </p:nvSpPr>
        <p:spPr/>
        <p:txBody>
          <a:bodyPr>
            <a:noAutofit/>
          </a:bodyPr>
          <a:lstStyle/>
          <a:p>
            <a:pPr marL="0" indent="0">
              <a:buNone/>
            </a:pPr>
            <a:r>
              <a:rPr lang="pl-PL" sz="2000" b="1" dirty="0">
                <a:solidFill>
                  <a:srgbClr val="4DB05B"/>
                </a:solidFill>
              </a:rPr>
              <a:t>PRAWIDŁOWE PRZEJŚCIE PROBLEM-WDROŻENIE</a:t>
            </a:r>
          </a:p>
          <a:p>
            <a:pPr lvl="1"/>
            <a:r>
              <a:rPr lang="pl-PL" sz="1600" b="1" dirty="0"/>
              <a:t>Przykładowy problem strategiczny:</a:t>
            </a:r>
            <a:r>
              <a:rPr lang="pl-PL" sz="1600" dirty="0"/>
              <a:t> nadmierne stosowanie antybiotyków w chowie drobiu jako zagrożenie dla bezpieczeństwa żywnościowego.</a:t>
            </a:r>
          </a:p>
          <a:p>
            <a:pPr lvl="1"/>
            <a:r>
              <a:rPr lang="pl-PL" sz="1600" b="1" dirty="0"/>
              <a:t>Badania</a:t>
            </a:r>
            <a:r>
              <a:rPr lang="pl-PL" sz="1600" dirty="0"/>
              <a:t>: opracowanie nowych metod immunostymulacji </a:t>
            </a:r>
            <a:r>
              <a:rPr lang="pl-PL" sz="1600" dirty="0" err="1"/>
              <a:t>ograniczajacych</a:t>
            </a:r>
            <a:r>
              <a:rPr lang="pl-PL" sz="1600" dirty="0"/>
              <a:t> konieczność stosowania antybiotyków profilaktycznych.</a:t>
            </a:r>
          </a:p>
          <a:p>
            <a:pPr lvl="1"/>
            <a:r>
              <a:rPr lang="pl-PL" sz="1600" b="1" dirty="0"/>
              <a:t>Wdrożenie</a:t>
            </a:r>
            <a:r>
              <a:rPr lang="pl-PL" sz="1600" dirty="0"/>
              <a:t>: transfer protokołów </a:t>
            </a:r>
            <a:r>
              <a:rPr lang="pl-PL" sz="1600" dirty="0" err="1"/>
              <a:t>immunostymulacyjnych</a:t>
            </a:r>
            <a:r>
              <a:rPr lang="pl-PL" sz="1600" dirty="0"/>
              <a:t> do 15 ferm drobiarskich w Polsce, szkolenie lekarzy weterynarii, opracowanie wytycznych branżowych.</a:t>
            </a:r>
            <a:endParaRPr lang="pl-PL" sz="1600" dirty="0">
              <a:solidFill>
                <a:srgbClr val="4DB05B"/>
              </a:solidFill>
            </a:endParaRPr>
          </a:p>
          <a:p>
            <a:pPr marL="0" indent="0">
              <a:buNone/>
            </a:pPr>
            <a:r>
              <a:rPr lang="pl-PL" sz="2000" b="1" dirty="0">
                <a:solidFill>
                  <a:srgbClr val="FF0000"/>
                </a:solidFill>
              </a:rPr>
              <a:t>TYPOWY BŁĄD</a:t>
            </a:r>
          </a:p>
          <a:p>
            <a:pPr marL="457200" lvl="1" indent="0">
              <a:buNone/>
            </a:pPr>
            <a:r>
              <a:rPr lang="pl-PL" sz="1600" dirty="0"/>
              <a:t>Problem strategiczny i plan badań są opisane poprawnie i przekonująco. </a:t>
            </a:r>
            <a:r>
              <a:rPr lang="pl-PL" sz="1600" b="1" dirty="0"/>
              <a:t>Projekt upada na ostatniej sekcji: </a:t>
            </a:r>
            <a:r>
              <a:rPr lang="pl-PL" sz="1600" dirty="0"/>
              <a:t>wdrożenie sprowadza się do zdania, że wyniki zostaną opublikowane i zaprezentowane na konferencjach.</a:t>
            </a:r>
          </a:p>
          <a:p>
            <a:pPr marL="457200" lvl="1" indent="0">
              <a:buNone/>
            </a:pPr>
            <a:endParaRPr lang="pl-PL" sz="1600" dirty="0"/>
          </a:p>
          <a:p>
            <a:pPr marL="457200" lvl="1" indent="0">
              <a:buNone/>
            </a:pPr>
            <a:r>
              <a:rPr lang="pl-PL" sz="1600" dirty="0"/>
              <a:t>To nie jest plan wdrożenia. Komisja oczekuje konkretnego opisu, jak i gdzie wyniki trafią do praktyki rolniczej lub przetwórczej.</a:t>
            </a:r>
          </a:p>
          <a:p>
            <a:pPr marL="457200" lvl="1" indent="0">
              <a:buNone/>
            </a:pPr>
            <a:r>
              <a:rPr lang="pl-PL" sz="1600" b="1" dirty="0"/>
              <a:t>Sama publikacja naukowa tego wymogu nie spełnia.</a:t>
            </a:r>
          </a:p>
        </p:txBody>
      </p:sp>
    </p:spTree>
    <p:extLst>
      <p:ext uri="{BB962C8B-B14F-4D97-AF65-F5344CB8AC3E}">
        <p14:creationId xmlns:p14="http://schemas.microsoft.com/office/powerpoint/2010/main" val="4172267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4AE19C-44D0-D97D-68E5-4255D1C9559A}"/>
              </a:ext>
            </a:extLst>
          </p:cNvPr>
          <p:cNvSpPr>
            <a:spLocks noGrp="1"/>
          </p:cNvSpPr>
          <p:nvPr>
            <p:ph type="title"/>
          </p:nvPr>
        </p:nvSpPr>
        <p:spPr/>
        <p:txBody>
          <a:bodyPr>
            <a:normAutofit fontScale="90000"/>
          </a:bodyPr>
          <a:lstStyle/>
          <a:p>
            <a:r>
              <a:rPr lang="en-US" dirty="0"/>
              <a:t>Agrostrateg - 6 </a:t>
            </a:r>
            <a:r>
              <a:rPr lang="en-US" dirty="0" err="1"/>
              <a:t>pytań</a:t>
            </a:r>
            <a:r>
              <a:rPr lang="en-US" dirty="0"/>
              <a:t> </a:t>
            </a:r>
            <a:r>
              <a:rPr lang="en-US" dirty="0" err="1"/>
              <a:t>kontrolnych</a:t>
            </a:r>
            <a:r>
              <a:rPr lang="en-US" dirty="0"/>
              <a:t> </a:t>
            </a:r>
            <a:r>
              <a:rPr lang="en-US" dirty="0" err="1"/>
              <a:t>przed</a:t>
            </a:r>
            <a:r>
              <a:rPr lang="en-US" dirty="0"/>
              <a:t> </a:t>
            </a:r>
            <a:r>
              <a:rPr lang="en-US" dirty="0" err="1"/>
              <a:t>zlożeniem</a:t>
            </a:r>
            <a:r>
              <a:rPr lang="en-US" dirty="0"/>
              <a:t> </a:t>
            </a:r>
            <a:r>
              <a:rPr lang="en-US" dirty="0" err="1"/>
              <a:t>wniosku</a:t>
            </a:r>
            <a:r>
              <a:rPr lang="en-US" b="0" dirty="0"/>
              <a:t>​</a:t>
            </a:r>
            <a:endParaRPr lang="pl-PL" dirty="0"/>
          </a:p>
        </p:txBody>
      </p:sp>
      <p:sp>
        <p:nvSpPr>
          <p:cNvPr id="3" name="Symbol zastępczy zawartości 2">
            <a:extLst>
              <a:ext uri="{FF2B5EF4-FFF2-40B4-BE49-F238E27FC236}">
                <a16:creationId xmlns:a16="http://schemas.microsoft.com/office/drawing/2014/main" id="{9EFC9F7E-55BB-27D9-1F95-A3ECC10BF2EA}"/>
              </a:ext>
            </a:extLst>
          </p:cNvPr>
          <p:cNvSpPr>
            <a:spLocks noGrp="1"/>
          </p:cNvSpPr>
          <p:nvPr>
            <p:ph idx="1"/>
          </p:nvPr>
        </p:nvSpPr>
        <p:spPr/>
        <p:txBody>
          <a:bodyPr>
            <a:noAutofit/>
          </a:bodyPr>
          <a:lstStyle/>
          <a:p>
            <a:pPr marL="457200" indent="-457200">
              <a:spcBef>
                <a:spcPts val="400"/>
              </a:spcBef>
              <a:buAutoNum type="arabicPeriod"/>
            </a:pPr>
            <a:r>
              <a:rPr lang="pl-PL" sz="1800" b="1" dirty="0"/>
              <a:t>Strategiczność</a:t>
            </a:r>
            <a:r>
              <a:rPr lang="pl-PL" sz="1800" dirty="0"/>
              <a:t> </a:t>
            </a:r>
          </a:p>
          <a:p>
            <a:pPr marL="0" indent="0">
              <a:spcBef>
                <a:spcPts val="400"/>
              </a:spcBef>
              <a:buNone/>
            </a:pPr>
            <a:r>
              <a:rPr lang="pl-PL" sz="1800" dirty="0"/>
              <a:t>	</a:t>
            </a:r>
            <a:r>
              <a:rPr lang="pl-PL" sz="1400" dirty="0"/>
              <a:t>Czy temat ma znaczenie dla całego sektora rolno-spożywczego, a nie tylko dla jednego 	producenta?</a:t>
            </a:r>
          </a:p>
          <a:p>
            <a:pPr marL="0" indent="0">
              <a:spcBef>
                <a:spcPts val="400"/>
              </a:spcBef>
              <a:buNone/>
            </a:pPr>
            <a:r>
              <a:rPr lang="pl-PL" sz="1800" b="1" dirty="0"/>
              <a:t>2. Plan wdrożenia</a:t>
            </a:r>
            <a:r>
              <a:rPr lang="pl-PL" sz="1800" dirty="0"/>
              <a:t> </a:t>
            </a:r>
          </a:p>
          <a:p>
            <a:pPr marL="0" indent="0">
              <a:spcBef>
                <a:spcPts val="400"/>
              </a:spcBef>
              <a:buNone/>
            </a:pPr>
            <a:r>
              <a:rPr lang="pl-PL" sz="1400" dirty="0"/>
              <a:t>	Czy plan wdrożenia wyników jest szczegółowy i realny? </a:t>
            </a:r>
          </a:p>
          <a:p>
            <a:pPr lvl="2">
              <a:spcBef>
                <a:spcPts val="400"/>
              </a:spcBef>
            </a:pPr>
            <a:r>
              <a:rPr lang="pl-PL" sz="1400" dirty="0"/>
              <a:t>Nie: upowszechnimy na konferencjach. </a:t>
            </a:r>
          </a:p>
          <a:p>
            <a:pPr lvl="2">
              <a:spcBef>
                <a:spcPts val="400"/>
              </a:spcBef>
            </a:pPr>
            <a:r>
              <a:rPr lang="pl-PL" sz="1400" dirty="0"/>
              <a:t>Tak: protokoły trafią do X podmiotów, zostaną wdrożone zmiany w Y procesach.</a:t>
            </a:r>
          </a:p>
          <a:p>
            <a:pPr marL="0" indent="0">
              <a:spcBef>
                <a:spcPts val="400"/>
              </a:spcBef>
              <a:buNone/>
            </a:pPr>
            <a:r>
              <a:rPr lang="pl-PL" sz="1800" b="1" dirty="0"/>
              <a:t>3. Wielowymiarowość</a:t>
            </a:r>
            <a:r>
              <a:rPr lang="pl-PL" sz="1800" dirty="0"/>
              <a:t> </a:t>
            </a:r>
          </a:p>
          <a:p>
            <a:pPr marL="457200" lvl="1" indent="0">
              <a:spcBef>
                <a:spcPts val="400"/>
              </a:spcBef>
              <a:buNone/>
            </a:pPr>
            <a:r>
              <a:rPr lang="pl-PL" sz="1400" dirty="0"/>
              <a:t>Czy projekt opisuje aspekty techniczne, ekonomiczne, środowiskowe i społeczne? Każdy wymiar musi mieć wskaźniki.</a:t>
            </a:r>
          </a:p>
          <a:p>
            <a:pPr marL="0" indent="0">
              <a:spcBef>
                <a:spcPts val="400"/>
              </a:spcBef>
              <a:buNone/>
            </a:pPr>
            <a:r>
              <a:rPr lang="pl-PL" sz="1800" b="1" dirty="0"/>
              <a:t>4. Spójność wniosku</a:t>
            </a:r>
            <a:r>
              <a:rPr lang="pl-PL" sz="1800" dirty="0"/>
              <a:t> </a:t>
            </a:r>
          </a:p>
          <a:p>
            <a:pPr marL="457200" lvl="1" indent="0">
              <a:spcBef>
                <a:spcPts val="400"/>
              </a:spcBef>
              <a:buNone/>
            </a:pPr>
            <a:r>
              <a:rPr lang="pl-PL" sz="1400" dirty="0"/>
              <a:t>Czy każda sekcja wynika z poprzedniej i prowadzi do następnej?</a:t>
            </a:r>
          </a:p>
          <a:p>
            <a:pPr marL="0" indent="0">
              <a:spcBef>
                <a:spcPts val="400"/>
              </a:spcBef>
              <a:buNone/>
            </a:pPr>
            <a:r>
              <a:rPr lang="pl-PL" sz="1800" b="1" dirty="0"/>
              <a:t>5. Kondycja finansowa</a:t>
            </a:r>
            <a:r>
              <a:rPr lang="pl-PL" sz="1800" dirty="0"/>
              <a:t> </a:t>
            </a:r>
          </a:p>
          <a:p>
            <a:pPr marL="457200" lvl="1" indent="0">
              <a:spcBef>
                <a:spcPts val="400"/>
              </a:spcBef>
              <a:buNone/>
            </a:pPr>
            <a:r>
              <a:rPr lang="pl-PL" sz="1400" dirty="0"/>
              <a:t>Czy kondycja finansowa wszystkich partnerów konsorcjum pozwoli na realizację projektu przez 3-4 lata?</a:t>
            </a:r>
          </a:p>
          <a:p>
            <a:pPr marL="0" indent="0">
              <a:spcBef>
                <a:spcPts val="400"/>
              </a:spcBef>
              <a:buNone/>
            </a:pPr>
            <a:r>
              <a:rPr lang="pl-PL" sz="1800" b="1" dirty="0"/>
              <a:t>6. Innowacyjność</a:t>
            </a:r>
            <a:r>
              <a:rPr lang="pl-PL" sz="1800" dirty="0"/>
              <a:t> </a:t>
            </a:r>
          </a:p>
          <a:p>
            <a:pPr marL="457200" lvl="1" indent="0">
              <a:spcBef>
                <a:spcPts val="400"/>
              </a:spcBef>
              <a:buNone/>
            </a:pPr>
            <a:r>
              <a:rPr lang="pl-PL" sz="1400" dirty="0"/>
              <a:t>Czy projekt </a:t>
            </a:r>
            <a:r>
              <a:rPr lang="pl-PL" sz="1200" dirty="0"/>
              <a:t>wnosi coś nowego na poziomie co najmniej krajowym? </a:t>
            </a:r>
            <a:r>
              <a:rPr lang="pl-PL" sz="1200" dirty="0" err="1"/>
              <a:t>Agrostrateg</a:t>
            </a:r>
            <a:r>
              <a:rPr lang="pl-PL" sz="1200" dirty="0"/>
              <a:t> finansuje projekty strategiczne, nie adaptacje znanych rozwiązań.</a:t>
            </a:r>
          </a:p>
        </p:txBody>
      </p:sp>
    </p:spTree>
    <p:extLst>
      <p:ext uri="{BB962C8B-B14F-4D97-AF65-F5344CB8AC3E}">
        <p14:creationId xmlns:p14="http://schemas.microsoft.com/office/powerpoint/2010/main" val="1297321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FA110E-59EE-82FB-91E7-F554FBEAA4A9}"/>
              </a:ext>
            </a:extLst>
          </p:cNvPr>
          <p:cNvSpPr>
            <a:spLocks noGrp="1"/>
          </p:cNvSpPr>
          <p:nvPr>
            <p:ph type="title"/>
          </p:nvPr>
        </p:nvSpPr>
        <p:spPr/>
        <p:txBody>
          <a:bodyPr>
            <a:normAutofit/>
          </a:bodyPr>
          <a:lstStyle/>
          <a:p>
            <a:r>
              <a:rPr lang="en-US" dirty="0" err="1"/>
              <a:t>Trzy</a:t>
            </a:r>
            <a:r>
              <a:rPr lang="en-US" dirty="0"/>
              <a:t> </a:t>
            </a:r>
            <a:r>
              <a:rPr lang="en-US" dirty="0" err="1"/>
              <a:t>programy</a:t>
            </a:r>
            <a:r>
              <a:rPr lang="en-US" dirty="0"/>
              <a:t>. Co je </a:t>
            </a:r>
            <a:r>
              <a:rPr lang="en-US" dirty="0" err="1"/>
              <a:t>różni</a:t>
            </a:r>
            <a:r>
              <a:rPr lang="en-US" dirty="0"/>
              <a:t>, co </a:t>
            </a:r>
            <a:r>
              <a:rPr lang="en-US" dirty="0" err="1"/>
              <a:t>łączy</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6632A1DC-6C2D-3240-35FD-EED973FD1AA5}"/>
              </a:ext>
            </a:extLst>
          </p:cNvPr>
          <p:cNvSpPr>
            <a:spLocks noGrp="1"/>
          </p:cNvSpPr>
          <p:nvPr>
            <p:ph idx="1"/>
          </p:nvPr>
        </p:nvSpPr>
        <p:spPr/>
        <p:txBody>
          <a:bodyPr/>
          <a:lstStyle/>
          <a:p>
            <a:endParaRPr lang="pl-PL" dirty="0"/>
          </a:p>
        </p:txBody>
      </p:sp>
      <p:grpSp>
        <p:nvGrpSpPr>
          <p:cNvPr id="4" name="Group 52" descr="&#10;Grafika przedstawia tabelę porównującą trzy programy dotacyjne: Współpraca, Ścieżka SMART oraz Agrostrateg. Tabela składa się z nagłówka i pięciu wierszy odpowiadających kryteriom oceny.&#10;Oto pełna treść zestawienia podzielona według kryteriów:&#10;Kryterium: Wnioskodawca&#10;Współpraca: Konsorcjum rolnik + uczelnia&#10;Ścieżka SMART: Przedsiębiorca (MŚP lub duże)&#10;Agrostrateg: Konsorcjum uczelnia + przedsiębiorca&#10;Kryterium: Rola uczelni&#10;Współpraca: Partner/lider, realizuje badania&#10;Ścieżka SMART: Podwykonawca lub konsorcjant&#10;Agrostrateg: Lider (60% budżetu)&#10;Kryterium: Kluczowe kryterium&#10;Współpraca: Rolnikocentryczność, inwestycje u rolnika&#10;Ścieżka SMART: Wskaźniki fizyczne, istota B+R, kondycja&#10;Agrostrateg: Strategiczność, spójność od problemu do wdrożenia&#10;Kryterium: Typ projektu&#10;Współpraca: B+R z inwestycją u rolnika&#10;Ścieżka SMART: B+R i/lub wdrożenie innowacji&#10;Agrostrateg: Strategiczne B+R z obowiązkowym wdrożeniem&#10;Kryterium: Wspólny mianownik (cały ten wiersz ma żółte tło wyróżniające)&#10;Współpraca: Wdrożenie wyników jest kluczowe&#10;Ścieżka SMART: Kondycja finansowa weryfikowana&#10;Agrostrateg: Spójność wniosku decyduje o ocenie">
            <a:extLst>
              <a:ext uri="{FF2B5EF4-FFF2-40B4-BE49-F238E27FC236}">
                <a16:creationId xmlns:a16="http://schemas.microsoft.com/office/drawing/2014/main" id="{E5BCC7F1-B548-FECE-08B1-F6A0420C5EFA}"/>
              </a:ext>
            </a:extLst>
          </p:cNvPr>
          <p:cNvGrpSpPr/>
          <p:nvPr/>
        </p:nvGrpSpPr>
        <p:grpSpPr>
          <a:xfrm>
            <a:off x="838200" y="1825625"/>
            <a:ext cx="10515600" cy="4294476"/>
            <a:chOff x="256032" y="1051560"/>
            <a:chExt cx="11475720" cy="4745736"/>
          </a:xfrm>
        </p:grpSpPr>
        <p:sp>
          <p:nvSpPr>
            <p:cNvPr id="5" name="Shape 3">
              <a:extLst>
                <a:ext uri="{FF2B5EF4-FFF2-40B4-BE49-F238E27FC236}">
                  <a16:creationId xmlns:a16="http://schemas.microsoft.com/office/drawing/2014/main" id="{5B922217-A336-A25C-B7A9-235A3C5BA2F1}"/>
                </a:ext>
              </a:extLst>
            </p:cNvPr>
            <p:cNvSpPr/>
            <p:nvPr/>
          </p:nvSpPr>
          <p:spPr>
            <a:xfrm>
              <a:off x="256032" y="1051560"/>
              <a:ext cx="2286000" cy="384048"/>
            </a:xfrm>
            <a:prstGeom prst="rect">
              <a:avLst/>
            </a:prstGeom>
            <a:solidFill>
              <a:srgbClr val="333333"/>
            </a:solidFill>
            <a:ln w="12700">
              <a:solidFill>
                <a:srgbClr val="333333"/>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sz="1400"/>
            </a:p>
          </p:txBody>
        </p:sp>
        <p:sp>
          <p:nvSpPr>
            <p:cNvPr id="6" name="Text 4">
              <a:extLst>
                <a:ext uri="{FF2B5EF4-FFF2-40B4-BE49-F238E27FC236}">
                  <a16:creationId xmlns:a16="http://schemas.microsoft.com/office/drawing/2014/main" id="{58BF5A92-6899-6614-8251-443F1B1476D9}"/>
                </a:ext>
              </a:extLst>
            </p:cNvPr>
            <p:cNvSpPr/>
            <p:nvPr/>
          </p:nvSpPr>
          <p:spPr>
            <a:xfrm>
              <a:off x="256032" y="1051560"/>
              <a:ext cx="2286000" cy="3840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a:solidFill>
                    <a:srgbClr val="FFFFFF"/>
                  </a:solidFill>
                  <a:latin typeface="Calibri" pitchFamily="34" charset="0"/>
                  <a:ea typeface="Calibri" pitchFamily="34" charset="-122"/>
                  <a:cs typeface="Calibri" pitchFamily="34" charset="-120"/>
                </a:rPr>
                <a:t>Kryterium</a:t>
              </a:r>
              <a:endParaRPr lang="en-US" sz="1400"/>
            </a:p>
          </p:txBody>
        </p:sp>
        <p:sp>
          <p:nvSpPr>
            <p:cNvPr id="7" name="Shape 5">
              <a:extLst>
                <a:ext uri="{FF2B5EF4-FFF2-40B4-BE49-F238E27FC236}">
                  <a16:creationId xmlns:a16="http://schemas.microsoft.com/office/drawing/2014/main" id="{05358839-1736-6CB0-2DEF-5628D17690CB}"/>
                </a:ext>
              </a:extLst>
            </p:cNvPr>
            <p:cNvSpPr/>
            <p:nvPr/>
          </p:nvSpPr>
          <p:spPr>
            <a:xfrm>
              <a:off x="2542032" y="1051560"/>
              <a:ext cx="3063240" cy="384048"/>
            </a:xfrm>
            <a:prstGeom prst="rect">
              <a:avLst/>
            </a:prstGeom>
            <a:solidFill>
              <a:srgbClr val="002073"/>
            </a:solidFill>
            <a:ln w="12700">
              <a:solidFill>
                <a:srgbClr val="002073"/>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sz="1400"/>
            </a:p>
          </p:txBody>
        </p:sp>
        <p:sp>
          <p:nvSpPr>
            <p:cNvPr id="8" name="Text 6">
              <a:extLst>
                <a:ext uri="{FF2B5EF4-FFF2-40B4-BE49-F238E27FC236}">
                  <a16:creationId xmlns:a16="http://schemas.microsoft.com/office/drawing/2014/main" id="{66A7C708-8CB6-9894-26F4-9D15AEF85FD9}"/>
                </a:ext>
              </a:extLst>
            </p:cNvPr>
            <p:cNvSpPr/>
            <p:nvPr/>
          </p:nvSpPr>
          <p:spPr>
            <a:xfrm>
              <a:off x="2542032" y="1051560"/>
              <a:ext cx="3063240" cy="3840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err="1">
                  <a:solidFill>
                    <a:srgbClr val="FFFFFF"/>
                  </a:solidFill>
                  <a:latin typeface="Calibri"/>
                  <a:ea typeface="Calibri"/>
                  <a:cs typeface="Calibri"/>
                </a:rPr>
                <a:t>Współpraca</a:t>
              </a:r>
              <a:endParaRPr lang="en-US" sz="1400" err="1"/>
            </a:p>
          </p:txBody>
        </p:sp>
        <p:sp>
          <p:nvSpPr>
            <p:cNvPr id="9" name="Shape 7">
              <a:extLst>
                <a:ext uri="{FF2B5EF4-FFF2-40B4-BE49-F238E27FC236}">
                  <a16:creationId xmlns:a16="http://schemas.microsoft.com/office/drawing/2014/main" id="{C4A044F1-A9B9-D442-DA97-C4928D2D3602}"/>
                </a:ext>
              </a:extLst>
            </p:cNvPr>
            <p:cNvSpPr/>
            <p:nvPr/>
          </p:nvSpPr>
          <p:spPr>
            <a:xfrm>
              <a:off x="5605272" y="1051560"/>
              <a:ext cx="3063240" cy="384048"/>
            </a:xfrm>
            <a:prstGeom prst="rect">
              <a:avLst/>
            </a:prstGeom>
            <a:solidFill>
              <a:srgbClr val="C5521C"/>
            </a:solidFill>
            <a:ln w="12700">
              <a:solidFill>
                <a:srgbClr val="C5521C"/>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sz="1400"/>
            </a:p>
          </p:txBody>
        </p:sp>
        <p:sp>
          <p:nvSpPr>
            <p:cNvPr id="10" name="Text 8">
              <a:extLst>
                <a:ext uri="{FF2B5EF4-FFF2-40B4-BE49-F238E27FC236}">
                  <a16:creationId xmlns:a16="http://schemas.microsoft.com/office/drawing/2014/main" id="{6B89BD45-797B-96A5-E423-5907B09344CA}"/>
                </a:ext>
              </a:extLst>
            </p:cNvPr>
            <p:cNvSpPr/>
            <p:nvPr/>
          </p:nvSpPr>
          <p:spPr>
            <a:xfrm>
              <a:off x="5605272" y="1051560"/>
              <a:ext cx="3063240" cy="3840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err="1">
                  <a:solidFill>
                    <a:srgbClr val="FFFFFF"/>
                  </a:solidFill>
                  <a:latin typeface="Calibri"/>
                  <a:ea typeface="Calibri"/>
                  <a:cs typeface="Calibri"/>
                </a:rPr>
                <a:t>Scieżka</a:t>
              </a:r>
              <a:r>
                <a:rPr lang="en-US" sz="1400" b="1">
                  <a:solidFill>
                    <a:srgbClr val="FFFFFF"/>
                  </a:solidFill>
                  <a:latin typeface="Calibri"/>
                  <a:ea typeface="Calibri"/>
                  <a:cs typeface="Calibri"/>
                </a:rPr>
                <a:t> SMART</a:t>
              </a:r>
              <a:endParaRPr lang="en-US" sz="1400">
                <a:latin typeface="Calibri"/>
                <a:ea typeface="Calibri"/>
                <a:cs typeface="Calibri"/>
              </a:endParaRPr>
            </a:p>
          </p:txBody>
        </p:sp>
        <p:sp>
          <p:nvSpPr>
            <p:cNvPr id="11" name="Shape 9">
              <a:extLst>
                <a:ext uri="{FF2B5EF4-FFF2-40B4-BE49-F238E27FC236}">
                  <a16:creationId xmlns:a16="http://schemas.microsoft.com/office/drawing/2014/main" id="{77700D0C-2646-9C34-C8B7-11CD737E9473}"/>
                </a:ext>
              </a:extLst>
            </p:cNvPr>
            <p:cNvSpPr/>
            <p:nvPr/>
          </p:nvSpPr>
          <p:spPr>
            <a:xfrm>
              <a:off x="8668512" y="1051560"/>
              <a:ext cx="3063240" cy="384048"/>
            </a:xfrm>
            <a:prstGeom prst="rect">
              <a:avLst/>
            </a:prstGeom>
            <a:solidFill>
              <a:srgbClr val="0052AF"/>
            </a:solidFill>
            <a:ln w="12700">
              <a:solidFill>
                <a:srgbClr val="0052AF"/>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sz="1400"/>
            </a:p>
          </p:txBody>
        </p:sp>
        <p:sp>
          <p:nvSpPr>
            <p:cNvPr id="12" name="Text 10">
              <a:extLst>
                <a:ext uri="{FF2B5EF4-FFF2-40B4-BE49-F238E27FC236}">
                  <a16:creationId xmlns:a16="http://schemas.microsoft.com/office/drawing/2014/main" id="{2E2190FB-521B-AF20-A9E9-897BDD8E819E}"/>
                </a:ext>
              </a:extLst>
            </p:cNvPr>
            <p:cNvSpPr/>
            <p:nvPr/>
          </p:nvSpPr>
          <p:spPr>
            <a:xfrm>
              <a:off x="8668512" y="1051560"/>
              <a:ext cx="3063240" cy="384048"/>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a:solidFill>
                    <a:srgbClr val="FFFFFF"/>
                  </a:solidFill>
                  <a:latin typeface="Calibri" pitchFamily="34" charset="0"/>
                  <a:ea typeface="Calibri" pitchFamily="34" charset="-122"/>
                  <a:cs typeface="Calibri" pitchFamily="34" charset="-120"/>
                </a:rPr>
                <a:t>Agrostrateg</a:t>
              </a:r>
              <a:endParaRPr lang="en-US" sz="1400"/>
            </a:p>
          </p:txBody>
        </p:sp>
        <p:sp>
          <p:nvSpPr>
            <p:cNvPr id="13" name="Shape 11">
              <a:extLst>
                <a:ext uri="{FF2B5EF4-FFF2-40B4-BE49-F238E27FC236}">
                  <a16:creationId xmlns:a16="http://schemas.microsoft.com/office/drawing/2014/main" id="{0C20511E-EF3E-333D-BEB8-9690A6D273E8}"/>
                </a:ext>
              </a:extLst>
            </p:cNvPr>
            <p:cNvSpPr/>
            <p:nvPr/>
          </p:nvSpPr>
          <p:spPr>
            <a:xfrm>
              <a:off x="256032" y="1453896"/>
              <a:ext cx="228600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400" b="1"/>
            </a:p>
          </p:txBody>
        </p:sp>
        <p:sp>
          <p:nvSpPr>
            <p:cNvPr id="14" name="Text 12">
              <a:extLst>
                <a:ext uri="{FF2B5EF4-FFF2-40B4-BE49-F238E27FC236}">
                  <a16:creationId xmlns:a16="http://schemas.microsoft.com/office/drawing/2014/main" id="{4CDFAEFC-2943-B1AF-8C3B-9DE5183801C2}"/>
                </a:ext>
              </a:extLst>
            </p:cNvPr>
            <p:cNvSpPr/>
            <p:nvPr/>
          </p:nvSpPr>
          <p:spPr>
            <a:xfrm>
              <a:off x="329184" y="1499616"/>
              <a:ext cx="213969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a:solidFill>
                    <a:srgbClr val="002073"/>
                  </a:solidFill>
                  <a:latin typeface="Calibri" pitchFamily="34" charset="0"/>
                  <a:ea typeface="Calibri" pitchFamily="34" charset="-122"/>
                  <a:cs typeface="Calibri" pitchFamily="34" charset="-120"/>
                </a:rPr>
                <a:t>Wnioskodawca</a:t>
              </a:r>
              <a:endParaRPr lang="en-US" sz="1400" b="1"/>
            </a:p>
          </p:txBody>
        </p:sp>
        <p:sp>
          <p:nvSpPr>
            <p:cNvPr id="15" name="Shape 13">
              <a:extLst>
                <a:ext uri="{FF2B5EF4-FFF2-40B4-BE49-F238E27FC236}">
                  <a16:creationId xmlns:a16="http://schemas.microsoft.com/office/drawing/2014/main" id="{E256AA42-9408-5E3B-0B4B-78596B3AAF34}"/>
                </a:ext>
              </a:extLst>
            </p:cNvPr>
            <p:cNvSpPr/>
            <p:nvPr/>
          </p:nvSpPr>
          <p:spPr>
            <a:xfrm>
              <a:off x="2542032" y="1453896"/>
              <a:ext cx="306324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16" name="Text 14">
              <a:extLst>
                <a:ext uri="{FF2B5EF4-FFF2-40B4-BE49-F238E27FC236}">
                  <a16:creationId xmlns:a16="http://schemas.microsoft.com/office/drawing/2014/main" id="{AB060B7E-70AC-8712-15FD-26CCF452FC51}"/>
                </a:ext>
              </a:extLst>
            </p:cNvPr>
            <p:cNvSpPr/>
            <p:nvPr/>
          </p:nvSpPr>
          <p:spPr>
            <a:xfrm>
              <a:off x="2615184" y="149961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a:solidFill>
                    <a:srgbClr val="333333"/>
                  </a:solidFill>
                  <a:latin typeface="Calibri" pitchFamily="34" charset="0"/>
                  <a:ea typeface="Calibri" pitchFamily="34" charset="-122"/>
                  <a:cs typeface="Calibri" pitchFamily="34" charset="-120"/>
                </a:rPr>
                <a:t>Konsorcjum rolnik + uczelnia</a:t>
              </a:r>
              <a:endParaRPr lang="en-US" sz="1100"/>
            </a:p>
          </p:txBody>
        </p:sp>
        <p:sp>
          <p:nvSpPr>
            <p:cNvPr id="17" name="Shape 15">
              <a:extLst>
                <a:ext uri="{FF2B5EF4-FFF2-40B4-BE49-F238E27FC236}">
                  <a16:creationId xmlns:a16="http://schemas.microsoft.com/office/drawing/2014/main" id="{32289F75-F647-495E-621E-B26512540037}"/>
                </a:ext>
              </a:extLst>
            </p:cNvPr>
            <p:cNvSpPr/>
            <p:nvPr/>
          </p:nvSpPr>
          <p:spPr>
            <a:xfrm>
              <a:off x="5605272" y="1453896"/>
              <a:ext cx="306324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18" name="Text 16">
              <a:extLst>
                <a:ext uri="{FF2B5EF4-FFF2-40B4-BE49-F238E27FC236}">
                  <a16:creationId xmlns:a16="http://schemas.microsoft.com/office/drawing/2014/main" id="{DA7B36EF-51A2-F8D4-8119-EF7C77573D9E}"/>
                </a:ext>
              </a:extLst>
            </p:cNvPr>
            <p:cNvSpPr/>
            <p:nvPr/>
          </p:nvSpPr>
          <p:spPr>
            <a:xfrm>
              <a:off x="5678424" y="149961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err="1">
                  <a:solidFill>
                    <a:srgbClr val="333333"/>
                  </a:solidFill>
                  <a:latin typeface="Calibri"/>
                  <a:ea typeface="Calibri"/>
                  <a:cs typeface="Calibri"/>
                </a:rPr>
                <a:t>Przedsiębiorca</a:t>
              </a:r>
              <a:r>
                <a:rPr lang="en-US" sz="1100">
                  <a:solidFill>
                    <a:srgbClr val="333333"/>
                  </a:solidFill>
                  <a:latin typeface="Calibri"/>
                  <a:ea typeface="Calibri"/>
                  <a:cs typeface="Calibri"/>
                </a:rPr>
                <a:t> (MŚP </a:t>
              </a:r>
              <a:r>
                <a:rPr lang="en-US" sz="1100" err="1">
                  <a:solidFill>
                    <a:srgbClr val="333333"/>
                  </a:solidFill>
                  <a:latin typeface="Calibri"/>
                  <a:ea typeface="Calibri"/>
                  <a:cs typeface="Calibri"/>
                </a:rPr>
                <a:t>lub</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duże</a:t>
              </a:r>
              <a:r>
                <a:rPr lang="en-US" sz="1100">
                  <a:solidFill>
                    <a:srgbClr val="333333"/>
                  </a:solidFill>
                  <a:latin typeface="Calibri"/>
                  <a:ea typeface="Calibri"/>
                  <a:cs typeface="Calibri"/>
                </a:rPr>
                <a:t>)</a:t>
              </a:r>
              <a:endParaRPr lang="en-US" sz="1100">
                <a:latin typeface="Calibri"/>
                <a:ea typeface="Calibri"/>
                <a:cs typeface="Calibri"/>
              </a:endParaRPr>
            </a:p>
          </p:txBody>
        </p:sp>
        <p:sp>
          <p:nvSpPr>
            <p:cNvPr id="19" name="Shape 17">
              <a:extLst>
                <a:ext uri="{FF2B5EF4-FFF2-40B4-BE49-F238E27FC236}">
                  <a16:creationId xmlns:a16="http://schemas.microsoft.com/office/drawing/2014/main" id="{452F5D0B-BEE8-F692-9868-596BDED95CE0}"/>
                </a:ext>
              </a:extLst>
            </p:cNvPr>
            <p:cNvSpPr/>
            <p:nvPr/>
          </p:nvSpPr>
          <p:spPr>
            <a:xfrm>
              <a:off x="8668512" y="1453896"/>
              <a:ext cx="306324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20" name="Text 18">
              <a:extLst>
                <a:ext uri="{FF2B5EF4-FFF2-40B4-BE49-F238E27FC236}">
                  <a16:creationId xmlns:a16="http://schemas.microsoft.com/office/drawing/2014/main" id="{C38D1D61-739D-BD96-4906-B2637A9F4675}"/>
                </a:ext>
              </a:extLst>
            </p:cNvPr>
            <p:cNvSpPr/>
            <p:nvPr/>
          </p:nvSpPr>
          <p:spPr>
            <a:xfrm>
              <a:off x="8741664" y="149961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err="1">
                  <a:solidFill>
                    <a:srgbClr val="333333"/>
                  </a:solidFill>
                  <a:latin typeface="Calibri"/>
                  <a:ea typeface="Calibri"/>
                  <a:cs typeface="Calibri"/>
                </a:rPr>
                <a:t>Konsorcjum</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uczelnia</a:t>
              </a:r>
              <a:r>
                <a:rPr lang="en-US" sz="1100">
                  <a:solidFill>
                    <a:srgbClr val="333333"/>
                  </a:solidFill>
                  <a:latin typeface="Calibri"/>
                  <a:ea typeface="Calibri"/>
                  <a:cs typeface="Calibri"/>
                </a:rPr>
                <a:t> + </a:t>
              </a:r>
              <a:r>
                <a:rPr lang="en-US" sz="1100" err="1">
                  <a:solidFill>
                    <a:srgbClr val="333333"/>
                  </a:solidFill>
                  <a:latin typeface="Calibri"/>
                  <a:ea typeface="Calibri"/>
                  <a:cs typeface="Calibri"/>
                </a:rPr>
                <a:t>przedsiębiorca</a:t>
              </a:r>
              <a:endParaRPr lang="en-US" sz="1100" err="1"/>
            </a:p>
          </p:txBody>
        </p:sp>
        <p:sp>
          <p:nvSpPr>
            <p:cNvPr id="21" name="Shape 19">
              <a:extLst>
                <a:ext uri="{FF2B5EF4-FFF2-40B4-BE49-F238E27FC236}">
                  <a16:creationId xmlns:a16="http://schemas.microsoft.com/office/drawing/2014/main" id="{07F7ADAE-A0D6-8717-8AB3-0B927231FA48}"/>
                </a:ext>
              </a:extLst>
            </p:cNvPr>
            <p:cNvSpPr/>
            <p:nvPr/>
          </p:nvSpPr>
          <p:spPr>
            <a:xfrm>
              <a:off x="256032" y="2322576"/>
              <a:ext cx="228600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400" b="1"/>
            </a:p>
          </p:txBody>
        </p:sp>
        <p:sp>
          <p:nvSpPr>
            <p:cNvPr id="22" name="Text 20">
              <a:extLst>
                <a:ext uri="{FF2B5EF4-FFF2-40B4-BE49-F238E27FC236}">
                  <a16:creationId xmlns:a16="http://schemas.microsoft.com/office/drawing/2014/main" id="{91D2997C-40B0-5011-5C1F-734A2686CA39}"/>
                </a:ext>
              </a:extLst>
            </p:cNvPr>
            <p:cNvSpPr/>
            <p:nvPr/>
          </p:nvSpPr>
          <p:spPr>
            <a:xfrm>
              <a:off x="329184" y="2368296"/>
              <a:ext cx="213969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a:solidFill>
                    <a:srgbClr val="002073"/>
                  </a:solidFill>
                  <a:latin typeface="Calibri" pitchFamily="34" charset="0"/>
                  <a:ea typeface="Calibri" pitchFamily="34" charset="-122"/>
                  <a:cs typeface="Calibri" pitchFamily="34" charset="-120"/>
                </a:rPr>
                <a:t>Rola uczelni</a:t>
              </a:r>
              <a:endParaRPr lang="en-US" sz="1400" b="1"/>
            </a:p>
          </p:txBody>
        </p:sp>
        <p:sp>
          <p:nvSpPr>
            <p:cNvPr id="23" name="Shape 21">
              <a:extLst>
                <a:ext uri="{FF2B5EF4-FFF2-40B4-BE49-F238E27FC236}">
                  <a16:creationId xmlns:a16="http://schemas.microsoft.com/office/drawing/2014/main" id="{9281BBD4-2F77-D5B7-61A8-180915362206}"/>
                </a:ext>
              </a:extLst>
            </p:cNvPr>
            <p:cNvSpPr/>
            <p:nvPr/>
          </p:nvSpPr>
          <p:spPr>
            <a:xfrm>
              <a:off x="2542032" y="2322576"/>
              <a:ext cx="306324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24" name="Text 22">
              <a:extLst>
                <a:ext uri="{FF2B5EF4-FFF2-40B4-BE49-F238E27FC236}">
                  <a16:creationId xmlns:a16="http://schemas.microsoft.com/office/drawing/2014/main" id="{3915D432-0A42-9557-CE14-E0747340482A}"/>
                </a:ext>
              </a:extLst>
            </p:cNvPr>
            <p:cNvSpPr/>
            <p:nvPr/>
          </p:nvSpPr>
          <p:spPr>
            <a:xfrm>
              <a:off x="2615184" y="236829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a:solidFill>
                    <a:srgbClr val="333333"/>
                  </a:solidFill>
                  <a:latin typeface="Calibri" pitchFamily="34" charset="0"/>
                  <a:ea typeface="Calibri" pitchFamily="34" charset="-122"/>
                  <a:cs typeface="Calibri" pitchFamily="34" charset="-120"/>
                </a:rPr>
                <a:t>Partner/lider, realizuje badania</a:t>
              </a:r>
              <a:endParaRPr lang="en-US" sz="1100"/>
            </a:p>
          </p:txBody>
        </p:sp>
        <p:sp>
          <p:nvSpPr>
            <p:cNvPr id="25" name="Shape 23">
              <a:extLst>
                <a:ext uri="{FF2B5EF4-FFF2-40B4-BE49-F238E27FC236}">
                  <a16:creationId xmlns:a16="http://schemas.microsoft.com/office/drawing/2014/main" id="{AF40F9AD-8C98-3E01-8521-285E1ACC2602}"/>
                </a:ext>
              </a:extLst>
            </p:cNvPr>
            <p:cNvSpPr/>
            <p:nvPr/>
          </p:nvSpPr>
          <p:spPr>
            <a:xfrm>
              <a:off x="5605272" y="2322576"/>
              <a:ext cx="306324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26" name="Text 24">
              <a:extLst>
                <a:ext uri="{FF2B5EF4-FFF2-40B4-BE49-F238E27FC236}">
                  <a16:creationId xmlns:a16="http://schemas.microsoft.com/office/drawing/2014/main" id="{282944E6-030F-F493-7396-D766D63F6183}"/>
                </a:ext>
              </a:extLst>
            </p:cNvPr>
            <p:cNvSpPr/>
            <p:nvPr/>
          </p:nvSpPr>
          <p:spPr>
            <a:xfrm>
              <a:off x="5678424" y="236829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a:solidFill>
                    <a:srgbClr val="333333"/>
                  </a:solidFill>
                  <a:latin typeface="Calibri" pitchFamily="34" charset="0"/>
                  <a:ea typeface="Calibri" pitchFamily="34" charset="-122"/>
                  <a:cs typeface="Calibri" pitchFamily="34" charset="-120"/>
                </a:rPr>
                <a:t>Podwykonawca lub konsorcjant</a:t>
              </a:r>
              <a:endParaRPr lang="en-US" sz="1100"/>
            </a:p>
          </p:txBody>
        </p:sp>
        <p:sp>
          <p:nvSpPr>
            <p:cNvPr id="27" name="Shape 25">
              <a:extLst>
                <a:ext uri="{FF2B5EF4-FFF2-40B4-BE49-F238E27FC236}">
                  <a16:creationId xmlns:a16="http://schemas.microsoft.com/office/drawing/2014/main" id="{F2FD650B-EF3B-C4C7-4F98-309E97DB8C69}"/>
                </a:ext>
              </a:extLst>
            </p:cNvPr>
            <p:cNvSpPr/>
            <p:nvPr/>
          </p:nvSpPr>
          <p:spPr>
            <a:xfrm>
              <a:off x="8668512" y="2322576"/>
              <a:ext cx="306324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28" name="Text 26">
              <a:extLst>
                <a:ext uri="{FF2B5EF4-FFF2-40B4-BE49-F238E27FC236}">
                  <a16:creationId xmlns:a16="http://schemas.microsoft.com/office/drawing/2014/main" id="{3DFBD0B7-0DFA-4485-ADC7-4CDFCBFDFBE9}"/>
                </a:ext>
              </a:extLst>
            </p:cNvPr>
            <p:cNvSpPr/>
            <p:nvPr/>
          </p:nvSpPr>
          <p:spPr>
            <a:xfrm>
              <a:off x="8741664" y="236829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a:solidFill>
                    <a:srgbClr val="333333"/>
                  </a:solidFill>
                  <a:latin typeface="Calibri"/>
                  <a:ea typeface="Calibri"/>
                  <a:cs typeface="Calibri"/>
                </a:rPr>
                <a:t>Lider (60% </a:t>
              </a:r>
              <a:r>
                <a:rPr lang="en-US" sz="1100" err="1">
                  <a:solidFill>
                    <a:srgbClr val="333333"/>
                  </a:solidFill>
                  <a:latin typeface="Calibri"/>
                  <a:ea typeface="Calibri"/>
                  <a:cs typeface="Calibri"/>
                </a:rPr>
                <a:t>budżetu</a:t>
              </a:r>
              <a:r>
                <a:rPr lang="en-US" sz="1100">
                  <a:solidFill>
                    <a:srgbClr val="333333"/>
                  </a:solidFill>
                  <a:latin typeface="Calibri"/>
                  <a:ea typeface="Calibri"/>
                  <a:cs typeface="Calibri"/>
                </a:rPr>
                <a:t>)</a:t>
              </a:r>
              <a:endParaRPr lang="en-US" sz="1100">
                <a:latin typeface="Calibri"/>
                <a:ea typeface="Calibri"/>
                <a:cs typeface="Calibri"/>
              </a:endParaRPr>
            </a:p>
          </p:txBody>
        </p:sp>
        <p:sp>
          <p:nvSpPr>
            <p:cNvPr id="29" name="Shape 27">
              <a:extLst>
                <a:ext uri="{FF2B5EF4-FFF2-40B4-BE49-F238E27FC236}">
                  <a16:creationId xmlns:a16="http://schemas.microsoft.com/office/drawing/2014/main" id="{2480728E-CDCF-44F5-85D8-46128022736A}"/>
                </a:ext>
              </a:extLst>
            </p:cNvPr>
            <p:cNvSpPr/>
            <p:nvPr/>
          </p:nvSpPr>
          <p:spPr>
            <a:xfrm>
              <a:off x="256032" y="3191256"/>
              <a:ext cx="228600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400" b="1"/>
            </a:p>
          </p:txBody>
        </p:sp>
        <p:sp>
          <p:nvSpPr>
            <p:cNvPr id="30" name="Text 28">
              <a:extLst>
                <a:ext uri="{FF2B5EF4-FFF2-40B4-BE49-F238E27FC236}">
                  <a16:creationId xmlns:a16="http://schemas.microsoft.com/office/drawing/2014/main" id="{C636B651-4F04-9ED4-F61B-70B642CF6717}"/>
                </a:ext>
              </a:extLst>
            </p:cNvPr>
            <p:cNvSpPr/>
            <p:nvPr/>
          </p:nvSpPr>
          <p:spPr>
            <a:xfrm>
              <a:off x="329184" y="3236976"/>
              <a:ext cx="213969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a:solidFill>
                    <a:srgbClr val="002073"/>
                  </a:solidFill>
                  <a:latin typeface="Calibri" pitchFamily="34" charset="0"/>
                  <a:ea typeface="Calibri" pitchFamily="34" charset="-122"/>
                  <a:cs typeface="Calibri" pitchFamily="34" charset="-120"/>
                </a:rPr>
                <a:t>Kluczowe kryterium</a:t>
              </a:r>
              <a:endParaRPr lang="en-US" sz="1400" b="1"/>
            </a:p>
          </p:txBody>
        </p:sp>
        <p:sp>
          <p:nvSpPr>
            <p:cNvPr id="31" name="Shape 29">
              <a:extLst>
                <a:ext uri="{FF2B5EF4-FFF2-40B4-BE49-F238E27FC236}">
                  <a16:creationId xmlns:a16="http://schemas.microsoft.com/office/drawing/2014/main" id="{7B0B4273-D716-11EF-6D98-FDD22397323F}"/>
                </a:ext>
              </a:extLst>
            </p:cNvPr>
            <p:cNvSpPr/>
            <p:nvPr/>
          </p:nvSpPr>
          <p:spPr>
            <a:xfrm>
              <a:off x="2542032" y="3191256"/>
              <a:ext cx="306324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32" name="Text 30">
              <a:extLst>
                <a:ext uri="{FF2B5EF4-FFF2-40B4-BE49-F238E27FC236}">
                  <a16:creationId xmlns:a16="http://schemas.microsoft.com/office/drawing/2014/main" id="{C0739914-DE38-05DB-0F16-A979960AE0FF}"/>
                </a:ext>
              </a:extLst>
            </p:cNvPr>
            <p:cNvSpPr/>
            <p:nvPr/>
          </p:nvSpPr>
          <p:spPr>
            <a:xfrm>
              <a:off x="2615184" y="323697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err="1">
                  <a:solidFill>
                    <a:srgbClr val="333333"/>
                  </a:solidFill>
                  <a:latin typeface="Calibri"/>
                  <a:ea typeface="Calibri"/>
                  <a:cs typeface="Calibri"/>
                </a:rPr>
                <a:t>Rolnikocentryczność</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inwestycje</a:t>
              </a:r>
              <a:r>
                <a:rPr lang="en-US" sz="1100">
                  <a:solidFill>
                    <a:srgbClr val="333333"/>
                  </a:solidFill>
                  <a:latin typeface="Calibri"/>
                  <a:ea typeface="Calibri"/>
                  <a:cs typeface="Calibri"/>
                </a:rPr>
                <a:t> u </a:t>
              </a:r>
              <a:r>
                <a:rPr lang="en-US" sz="1100" err="1">
                  <a:solidFill>
                    <a:srgbClr val="333333"/>
                  </a:solidFill>
                  <a:latin typeface="Calibri"/>
                  <a:ea typeface="Calibri"/>
                  <a:cs typeface="Calibri"/>
                </a:rPr>
                <a:t>rolnika</a:t>
              </a:r>
              <a:endParaRPr lang="en-US" sz="1100" err="1">
                <a:latin typeface="Calibri"/>
                <a:ea typeface="Calibri"/>
                <a:cs typeface="Calibri"/>
              </a:endParaRPr>
            </a:p>
          </p:txBody>
        </p:sp>
        <p:sp>
          <p:nvSpPr>
            <p:cNvPr id="33" name="Shape 31">
              <a:extLst>
                <a:ext uri="{FF2B5EF4-FFF2-40B4-BE49-F238E27FC236}">
                  <a16:creationId xmlns:a16="http://schemas.microsoft.com/office/drawing/2014/main" id="{1F54290C-B135-3EB3-4FEB-4AA8A6E62FEF}"/>
                </a:ext>
              </a:extLst>
            </p:cNvPr>
            <p:cNvSpPr/>
            <p:nvPr/>
          </p:nvSpPr>
          <p:spPr>
            <a:xfrm>
              <a:off x="5605272" y="3191256"/>
              <a:ext cx="306324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34" name="Text 32">
              <a:extLst>
                <a:ext uri="{FF2B5EF4-FFF2-40B4-BE49-F238E27FC236}">
                  <a16:creationId xmlns:a16="http://schemas.microsoft.com/office/drawing/2014/main" id="{D3361077-3375-FA0F-A2BB-83A3CFA9A1D2}"/>
                </a:ext>
              </a:extLst>
            </p:cNvPr>
            <p:cNvSpPr/>
            <p:nvPr/>
          </p:nvSpPr>
          <p:spPr>
            <a:xfrm>
              <a:off x="5678424" y="323697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err="1">
                  <a:solidFill>
                    <a:srgbClr val="333333"/>
                  </a:solidFill>
                  <a:latin typeface="Calibri"/>
                  <a:ea typeface="Calibri"/>
                  <a:cs typeface="Calibri"/>
                </a:rPr>
                <a:t>Wskaźniki</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fizyczne</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istota</a:t>
              </a:r>
              <a:r>
                <a:rPr lang="en-US" sz="1100">
                  <a:solidFill>
                    <a:srgbClr val="333333"/>
                  </a:solidFill>
                  <a:latin typeface="Calibri"/>
                  <a:ea typeface="Calibri"/>
                  <a:cs typeface="Calibri"/>
                </a:rPr>
                <a:t> B+R, </a:t>
              </a:r>
              <a:r>
                <a:rPr lang="en-US" sz="1100" err="1">
                  <a:solidFill>
                    <a:srgbClr val="333333"/>
                  </a:solidFill>
                  <a:latin typeface="Calibri"/>
                  <a:ea typeface="Calibri"/>
                  <a:cs typeface="Calibri"/>
                </a:rPr>
                <a:t>kondycja</a:t>
              </a:r>
              <a:endParaRPr lang="en-US" sz="1100" err="1">
                <a:latin typeface="Calibri"/>
                <a:ea typeface="Calibri"/>
                <a:cs typeface="Calibri"/>
              </a:endParaRPr>
            </a:p>
          </p:txBody>
        </p:sp>
        <p:sp>
          <p:nvSpPr>
            <p:cNvPr id="35" name="Shape 33">
              <a:extLst>
                <a:ext uri="{FF2B5EF4-FFF2-40B4-BE49-F238E27FC236}">
                  <a16:creationId xmlns:a16="http://schemas.microsoft.com/office/drawing/2014/main" id="{9F056192-2939-E4D2-631B-C0DE3EF1D5E2}"/>
                </a:ext>
              </a:extLst>
            </p:cNvPr>
            <p:cNvSpPr/>
            <p:nvPr/>
          </p:nvSpPr>
          <p:spPr>
            <a:xfrm>
              <a:off x="8668512" y="3191256"/>
              <a:ext cx="3063240" cy="86868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36" name="Text 34">
              <a:extLst>
                <a:ext uri="{FF2B5EF4-FFF2-40B4-BE49-F238E27FC236}">
                  <a16:creationId xmlns:a16="http://schemas.microsoft.com/office/drawing/2014/main" id="{51D91329-94DF-91B7-F7E1-B3FD92AAFDB7}"/>
                </a:ext>
              </a:extLst>
            </p:cNvPr>
            <p:cNvSpPr/>
            <p:nvPr/>
          </p:nvSpPr>
          <p:spPr>
            <a:xfrm>
              <a:off x="8741664" y="323697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err="1">
                  <a:solidFill>
                    <a:srgbClr val="333333"/>
                  </a:solidFill>
                  <a:latin typeface="Calibri"/>
                  <a:ea typeface="Calibri"/>
                  <a:cs typeface="Calibri"/>
                </a:rPr>
                <a:t>Strategiczność</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spojność</a:t>
              </a:r>
              <a:r>
                <a:rPr lang="en-US" sz="1100">
                  <a:solidFill>
                    <a:srgbClr val="333333"/>
                  </a:solidFill>
                  <a:latin typeface="Calibri"/>
                  <a:ea typeface="Calibri"/>
                  <a:cs typeface="Calibri"/>
                </a:rPr>
                <a:t> od </a:t>
              </a:r>
              <a:r>
                <a:rPr lang="en-US" sz="1100" err="1">
                  <a:solidFill>
                    <a:srgbClr val="333333"/>
                  </a:solidFill>
                  <a:latin typeface="Calibri"/>
                  <a:ea typeface="Calibri"/>
                  <a:cs typeface="Calibri"/>
                </a:rPr>
                <a:t>problemu</a:t>
              </a:r>
              <a:r>
                <a:rPr lang="en-US" sz="1100">
                  <a:solidFill>
                    <a:srgbClr val="333333"/>
                  </a:solidFill>
                  <a:latin typeface="Calibri"/>
                  <a:ea typeface="Calibri"/>
                  <a:cs typeface="Calibri"/>
                </a:rPr>
                <a:t> do wdrożenia</a:t>
              </a:r>
              <a:endParaRPr lang="en-US" sz="1100" err="1">
                <a:latin typeface="Calibri"/>
                <a:ea typeface="Calibri"/>
                <a:cs typeface="Calibri"/>
              </a:endParaRPr>
            </a:p>
          </p:txBody>
        </p:sp>
        <p:sp>
          <p:nvSpPr>
            <p:cNvPr id="37" name="Shape 35">
              <a:extLst>
                <a:ext uri="{FF2B5EF4-FFF2-40B4-BE49-F238E27FC236}">
                  <a16:creationId xmlns:a16="http://schemas.microsoft.com/office/drawing/2014/main" id="{FA4F7D66-3303-EE01-9259-B1863FE4E44B}"/>
                </a:ext>
              </a:extLst>
            </p:cNvPr>
            <p:cNvSpPr/>
            <p:nvPr/>
          </p:nvSpPr>
          <p:spPr>
            <a:xfrm>
              <a:off x="256032" y="4059936"/>
              <a:ext cx="228600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400" b="1"/>
            </a:p>
          </p:txBody>
        </p:sp>
        <p:sp>
          <p:nvSpPr>
            <p:cNvPr id="38" name="Text 36">
              <a:extLst>
                <a:ext uri="{FF2B5EF4-FFF2-40B4-BE49-F238E27FC236}">
                  <a16:creationId xmlns:a16="http://schemas.microsoft.com/office/drawing/2014/main" id="{5094A57E-E7A8-07CD-584E-13E4F5BF6299}"/>
                </a:ext>
              </a:extLst>
            </p:cNvPr>
            <p:cNvSpPr/>
            <p:nvPr/>
          </p:nvSpPr>
          <p:spPr>
            <a:xfrm>
              <a:off x="329184" y="4105656"/>
              <a:ext cx="213969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a:solidFill>
                    <a:srgbClr val="002073"/>
                  </a:solidFill>
                  <a:latin typeface="Calibri" pitchFamily="34" charset="0"/>
                  <a:ea typeface="Calibri" pitchFamily="34" charset="-122"/>
                  <a:cs typeface="Calibri" pitchFamily="34" charset="-120"/>
                </a:rPr>
                <a:t>Typ projektu</a:t>
              </a:r>
              <a:endParaRPr lang="en-US" sz="1400" b="1"/>
            </a:p>
          </p:txBody>
        </p:sp>
        <p:sp>
          <p:nvSpPr>
            <p:cNvPr id="39" name="Shape 37">
              <a:extLst>
                <a:ext uri="{FF2B5EF4-FFF2-40B4-BE49-F238E27FC236}">
                  <a16:creationId xmlns:a16="http://schemas.microsoft.com/office/drawing/2014/main" id="{E3C1C33E-2091-FD85-0F6A-3C39C4433154}"/>
                </a:ext>
              </a:extLst>
            </p:cNvPr>
            <p:cNvSpPr/>
            <p:nvPr/>
          </p:nvSpPr>
          <p:spPr>
            <a:xfrm>
              <a:off x="2542032" y="4059936"/>
              <a:ext cx="306324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40" name="Text 38">
              <a:extLst>
                <a:ext uri="{FF2B5EF4-FFF2-40B4-BE49-F238E27FC236}">
                  <a16:creationId xmlns:a16="http://schemas.microsoft.com/office/drawing/2014/main" id="{7F4993AB-5597-5619-D5A8-FE86697B5073}"/>
                </a:ext>
              </a:extLst>
            </p:cNvPr>
            <p:cNvSpPr/>
            <p:nvPr/>
          </p:nvSpPr>
          <p:spPr>
            <a:xfrm>
              <a:off x="2615184" y="410565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a:solidFill>
                    <a:srgbClr val="333333"/>
                  </a:solidFill>
                  <a:latin typeface="Calibri"/>
                  <a:ea typeface="Calibri"/>
                  <a:cs typeface="Calibri"/>
                </a:rPr>
                <a:t>B+R z </a:t>
              </a:r>
              <a:r>
                <a:rPr lang="en-US" sz="1100" err="1">
                  <a:solidFill>
                    <a:srgbClr val="333333"/>
                  </a:solidFill>
                  <a:latin typeface="Calibri"/>
                  <a:ea typeface="Calibri"/>
                  <a:cs typeface="Calibri"/>
                </a:rPr>
                <a:t>inwestycją</a:t>
              </a:r>
              <a:r>
                <a:rPr lang="en-US" sz="1100">
                  <a:solidFill>
                    <a:srgbClr val="333333"/>
                  </a:solidFill>
                  <a:latin typeface="Calibri"/>
                  <a:ea typeface="Calibri"/>
                  <a:cs typeface="Calibri"/>
                </a:rPr>
                <a:t> u </a:t>
              </a:r>
              <a:r>
                <a:rPr lang="en-US" sz="1100" err="1">
                  <a:solidFill>
                    <a:srgbClr val="333333"/>
                  </a:solidFill>
                  <a:latin typeface="Calibri"/>
                  <a:ea typeface="Calibri"/>
                  <a:cs typeface="Calibri"/>
                </a:rPr>
                <a:t>rolnika</a:t>
              </a:r>
              <a:endParaRPr lang="en-US" sz="1100" err="1">
                <a:latin typeface="Calibri"/>
                <a:ea typeface="Calibri"/>
                <a:cs typeface="Calibri"/>
              </a:endParaRPr>
            </a:p>
          </p:txBody>
        </p:sp>
        <p:sp>
          <p:nvSpPr>
            <p:cNvPr id="41" name="Shape 39">
              <a:extLst>
                <a:ext uri="{FF2B5EF4-FFF2-40B4-BE49-F238E27FC236}">
                  <a16:creationId xmlns:a16="http://schemas.microsoft.com/office/drawing/2014/main" id="{5C69D200-3905-8D6A-2E53-9A7C80FC5CFA}"/>
                </a:ext>
              </a:extLst>
            </p:cNvPr>
            <p:cNvSpPr/>
            <p:nvPr/>
          </p:nvSpPr>
          <p:spPr>
            <a:xfrm>
              <a:off x="5605272" y="4059936"/>
              <a:ext cx="306324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42" name="Text 40">
              <a:extLst>
                <a:ext uri="{FF2B5EF4-FFF2-40B4-BE49-F238E27FC236}">
                  <a16:creationId xmlns:a16="http://schemas.microsoft.com/office/drawing/2014/main" id="{B699C7F8-8644-6290-B150-A95504CFBEB8}"/>
                </a:ext>
              </a:extLst>
            </p:cNvPr>
            <p:cNvSpPr/>
            <p:nvPr/>
          </p:nvSpPr>
          <p:spPr>
            <a:xfrm>
              <a:off x="5678424" y="410565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a:solidFill>
                    <a:srgbClr val="333333"/>
                  </a:solidFill>
                  <a:latin typeface="Calibri"/>
                  <a:ea typeface="Calibri"/>
                  <a:cs typeface="Calibri"/>
                </a:rPr>
                <a:t>B+R </a:t>
              </a:r>
              <a:r>
                <a:rPr lang="en-US" sz="1100" err="1">
                  <a:solidFill>
                    <a:srgbClr val="333333"/>
                  </a:solidFill>
                  <a:latin typeface="Calibri"/>
                  <a:ea typeface="Calibri"/>
                  <a:cs typeface="Calibri"/>
                </a:rPr>
                <a:t>i</a:t>
              </a:r>
              <a:r>
                <a:rPr lang="en-US" sz="1100">
                  <a:solidFill>
                    <a:srgbClr val="333333"/>
                  </a:solidFill>
                  <a:latin typeface="Calibri"/>
                  <a:ea typeface="Calibri"/>
                  <a:cs typeface="Calibri"/>
                </a:rPr>
                <a:t>/</a:t>
              </a:r>
              <a:r>
                <a:rPr lang="en-US" sz="1100" err="1">
                  <a:solidFill>
                    <a:srgbClr val="333333"/>
                  </a:solidFill>
                  <a:latin typeface="Calibri"/>
                  <a:ea typeface="Calibri"/>
                  <a:cs typeface="Calibri"/>
                </a:rPr>
                <a:t>lub</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wdrożenie</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innowacji</a:t>
              </a:r>
              <a:endParaRPr lang="en-US" sz="1100" err="1">
                <a:latin typeface="Calibri"/>
                <a:ea typeface="Calibri"/>
                <a:cs typeface="Calibri"/>
              </a:endParaRPr>
            </a:p>
          </p:txBody>
        </p:sp>
        <p:sp>
          <p:nvSpPr>
            <p:cNvPr id="43" name="Shape 41">
              <a:extLst>
                <a:ext uri="{FF2B5EF4-FFF2-40B4-BE49-F238E27FC236}">
                  <a16:creationId xmlns:a16="http://schemas.microsoft.com/office/drawing/2014/main" id="{3F6D59ED-EE8E-8BA2-B79E-1998CE5BD1FA}"/>
                </a:ext>
              </a:extLst>
            </p:cNvPr>
            <p:cNvSpPr/>
            <p:nvPr/>
          </p:nvSpPr>
          <p:spPr>
            <a:xfrm>
              <a:off x="8668512" y="4059936"/>
              <a:ext cx="3063240" cy="86868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44" name="Text 42">
              <a:extLst>
                <a:ext uri="{FF2B5EF4-FFF2-40B4-BE49-F238E27FC236}">
                  <a16:creationId xmlns:a16="http://schemas.microsoft.com/office/drawing/2014/main" id="{2292DE5E-5DDD-7273-7226-F2A2E98717C7}"/>
                </a:ext>
              </a:extLst>
            </p:cNvPr>
            <p:cNvSpPr/>
            <p:nvPr/>
          </p:nvSpPr>
          <p:spPr>
            <a:xfrm>
              <a:off x="8741664" y="410565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err="1">
                  <a:solidFill>
                    <a:srgbClr val="333333"/>
                  </a:solidFill>
                  <a:latin typeface="Calibri"/>
                  <a:ea typeface="Calibri"/>
                  <a:cs typeface="Calibri"/>
                </a:rPr>
                <a:t>Strategiczne</a:t>
              </a:r>
              <a:r>
                <a:rPr lang="en-US" sz="1100">
                  <a:solidFill>
                    <a:srgbClr val="333333"/>
                  </a:solidFill>
                  <a:latin typeface="Calibri"/>
                  <a:ea typeface="Calibri"/>
                  <a:cs typeface="Calibri"/>
                </a:rPr>
                <a:t> B+R z </a:t>
              </a:r>
              <a:r>
                <a:rPr lang="en-US" sz="1100" err="1">
                  <a:solidFill>
                    <a:srgbClr val="333333"/>
                  </a:solidFill>
                  <a:latin typeface="Calibri"/>
                  <a:ea typeface="Calibri"/>
                  <a:cs typeface="Calibri"/>
                </a:rPr>
                <a:t>obowiązkowym</a:t>
              </a:r>
              <a:r>
                <a:rPr lang="en-US" sz="1100">
                  <a:solidFill>
                    <a:srgbClr val="333333"/>
                  </a:solidFill>
                  <a:latin typeface="Calibri"/>
                  <a:ea typeface="Calibri"/>
                  <a:cs typeface="Calibri"/>
                </a:rPr>
                <a:t> </a:t>
              </a:r>
              <a:r>
                <a:rPr lang="en-US" sz="1100" err="1">
                  <a:solidFill>
                    <a:srgbClr val="333333"/>
                  </a:solidFill>
                  <a:latin typeface="Calibri"/>
                  <a:ea typeface="Calibri"/>
                  <a:cs typeface="Calibri"/>
                </a:rPr>
                <a:t>wdrożeniem</a:t>
              </a:r>
              <a:endParaRPr lang="en-US" sz="1100" err="1">
                <a:latin typeface="Calibri"/>
                <a:ea typeface="Calibri"/>
                <a:cs typeface="Calibri"/>
              </a:endParaRPr>
            </a:p>
          </p:txBody>
        </p:sp>
        <p:sp>
          <p:nvSpPr>
            <p:cNvPr id="45" name="Shape 43">
              <a:extLst>
                <a:ext uri="{FF2B5EF4-FFF2-40B4-BE49-F238E27FC236}">
                  <a16:creationId xmlns:a16="http://schemas.microsoft.com/office/drawing/2014/main" id="{F5FCB36E-B8D2-CF25-0F7C-AE2E2F1FCD7D}"/>
                </a:ext>
              </a:extLst>
            </p:cNvPr>
            <p:cNvSpPr/>
            <p:nvPr/>
          </p:nvSpPr>
          <p:spPr>
            <a:xfrm>
              <a:off x="256032" y="4928616"/>
              <a:ext cx="2286000" cy="868680"/>
            </a:xfrm>
            <a:prstGeom prst="rect">
              <a:avLst/>
            </a:prstGeom>
            <a:solidFill>
              <a:srgbClr val="FFF3CC"/>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400" b="1"/>
            </a:p>
          </p:txBody>
        </p:sp>
        <p:sp>
          <p:nvSpPr>
            <p:cNvPr id="46" name="Text 44">
              <a:extLst>
                <a:ext uri="{FF2B5EF4-FFF2-40B4-BE49-F238E27FC236}">
                  <a16:creationId xmlns:a16="http://schemas.microsoft.com/office/drawing/2014/main" id="{893156C6-D844-4BF2-9DE7-2C6CA86D6B55}"/>
                </a:ext>
              </a:extLst>
            </p:cNvPr>
            <p:cNvSpPr/>
            <p:nvPr/>
          </p:nvSpPr>
          <p:spPr>
            <a:xfrm>
              <a:off x="329184" y="4974336"/>
              <a:ext cx="213969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400" b="1" err="1">
                  <a:solidFill>
                    <a:srgbClr val="002073"/>
                  </a:solidFill>
                  <a:latin typeface="Calibri"/>
                  <a:ea typeface="Calibri"/>
                  <a:cs typeface="Calibri"/>
                </a:rPr>
                <a:t>Wspólny</a:t>
              </a:r>
              <a:r>
                <a:rPr lang="en-US" sz="1400" b="1">
                  <a:solidFill>
                    <a:srgbClr val="002073"/>
                  </a:solidFill>
                  <a:latin typeface="Calibri"/>
                  <a:ea typeface="Calibri"/>
                  <a:cs typeface="Calibri"/>
                </a:rPr>
                <a:t> </a:t>
              </a:r>
              <a:r>
                <a:rPr lang="en-US" sz="1400" b="1" err="1">
                  <a:solidFill>
                    <a:srgbClr val="002073"/>
                  </a:solidFill>
                  <a:latin typeface="Calibri"/>
                  <a:ea typeface="Calibri"/>
                  <a:cs typeface="Calibri"/>
                </a:rPr>
                <a:t>mianownik</a:t>
              </a:r>
              <a:endParaRPr lang="en-US" sz="1400" b="1" err="1">
                <a:latin typeface="Calibri"/>
                <a:ea typeface="Calibri"/>
                <a:cs typeface="Calibri"/>
              </a:endParaRPr>
            </a:p>
          </p:txBody>
        </p:sp>
        <p:sp>
          <p:nvSpPr>
            <p:cNvPr id="47" name="Shape 45">
              <a:extLst>
                <a:ext uri="{FF2B5EF4-FFF2-40B4-BE49-F238E27FC236}">
                  <a16:creationId xmlns:a16="http://schemas.microsoft.com/office/drawing/2014/main" id="{E96E9DEF-00A1-9FA1-3E4E-461294CBD5F5}"/>
                </a:ext>
              </a:extLst>
            </p:cNvPr>
            <p:cNvSpPr/>
            <p:nvPr/>
          </p:nvSpPr>
          <p:spPr>
            <a:xfrm>
              <a:off x="2542032" y="4928616"/>
              <a:ext cx="3063240" cy="868680"/>
            </a:xfrm>
            <a:prstGeom prst="rect">
              <a:avLst/>
            </a:prstGeom>
            <a:solidFill>
              <a:srgbClr val="FFF3CC"/>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48" name="Text 46">
              <a:extLst>
                <a:ext uri="{FF2B5EF4-FFF2-40B4-BE49-F238E27FC236}">
                  <a16:creationId xmlns:a16="http://schemas.microsoft.com/office/drawing/2014/main" id="{A6DBC724-98BE-2FC3-E1C0-CD1AC102B60A}"/>
                </a:ext>
              </a:extLst>
            </p:cNvPr>
            <p:cNvSpPr/>
            <p:nvPr/>
          </p:nvSpPr>
          <p:spPr>
            <a:xfrm>
              <a:off x="2615184" y="497433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100" b="1" err="1">
                  <a:solidFill>
                    <a:srgbClr val="333333"/>
                  </a:solidFill>
                  <a:latin typeface="Calibri"/>
                  <a:ea typeface="Calibri"/>
                  <a:cs typeface="Calibri"/>
                </a:rPr>
                <a:t>Wdrożenie</a:t>
              </a:r>
              <a:r>
                <a:rPr lang="en-US" sz="1100" b="1">
                  <a:solidFill>
                    <a:srgbClr val="333333"/>
                  </a:solidFill>
                  <a:latin typeface="Calibri"/>
                  <a:ea typeface="Calibri"/>
                  <a:cs typeface="Calibri"/>
                </a:rPr>
                <a:t> </a:t>
              </a:r>
              <a:r>
                <a:rPr lang="en-US" sz="1100" b="1" err="1">
                  <a:solidFill>
                    <a:srgbClr val="333333"/>
                  </a:solidFill>
                  <a:latin typeface="Calibri"/>
                  <a:ea typeface="Calibri"/>
                  <a:cs typeface="Calibri"/>
                </a:rPr>
                <a:t>wyników</a:t>
              </a:r>
              <a:r>
                <a:rPr lang="en-US" sz="1100" b="1">
                  <a:solidFill>
                    <a:srgbClr val="333333"/>
                  </a:solidFill>
                  <a:latin typeface="Calibri"/>
                  <a:ea typeface="Calibri"/>
                  <a:cs typeface="Calibri"/>
                </a:rPr>
                <a:t> jest </a:t>
              </a:r>
              <a:r>
                <a:rPr lang="en-US" sz="1100" b="1" err="1">
                  <a:solidFill>
                    <a:srgbClr val="333333"/>
                  </a:solidFill>
                  <a:latin typeface="Calibri"/>
                  <a:ea typeface="Calibri"/>
                  <a:cs typeface="Calibri"/>
                </a:rPr>
                <a:t>kluczowe</a:t>
              </a:r>
              <a:endParaRPr lang="en-US" sz="1100" err="1">
                <a:latin typeface="Calibri"/>
                <a:ea typeface="Calibri"/>
                <a:cs typeface="Calibri"/>
              </a:endParaRPr>
            </a:p>
          </p:txBody>
        </p:sp>
        <p:sp>
          <p:nvSpPr>
            <p:cNvPr id="49" name="Shape 47">
              <a:extLst>
                <a:ext uri="{FF2B5EF4-FFF2-40B4-BE49-F238E27FC236}">
                  <a16:creationId xmlns:a16="http://schemas.microsoft.com/office/drawing/2014/main" id="{F0755698-6AA9-0539-44C6-660F948BE138}"/>
                </a:ext>
              </a:extLst>
            </p:cNvPr>
            <p:cNvSpPr/>
            <p:nvPr/>
          </p:nvSpPr>
          <p:spPr>
            <a:xfrm>
              <a:off x="5605272" y="4928616"/>
              <a:ext cx="3063240" cy="868680"/>
            </a:xfrm>
            <a:prstGeom prst="rect">
              <a:avLst/>
            </a:prstGeom>
            <a:solidFill>
              <a:srgbClr val="FFF3CC"/>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50" name="Text 48">
              <a:extLst>
                <a:ext uri="{FF2B5EF4-FFF2-40B4-BE49-F238E27FC236}">
                  <a16:creationId xmlns:a16="http://schemas.microsoft.com/office/drawing/2014/main" id="{F138A260-8ED0-05F1-1E82-1FD0D23C42BF}"/>
                </a:ext>
              </a:extLst>
            </p:cNvPr>
            <p:cNvSpPr/>
            <p:nvPr/>
          </p:nvSpPr>
          <p:spPr>
            <a:xfrm>
              <a:off x="5678424" y="497433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b="1">
                  <a:solidFill>
                    <a:srgbClr val="333333"/>
                  </a:solidFill>
                  <a:latin typeface="Calibri" pitchFamily="34" charset="0"/>
                  <a:ea typeface="Calibri" pitchFamily="34" charset="-122"/>
                  <a:cs typeface="Calibri" pitchFamily="34" charset="-120"/>
                </a:rPr>
                <a:t>Kondycja finansowa weryfikowana</a:t>
              </a:r>
              <a:endParaRPr lang="en-US" sz="1100"/>
            </a:p>
          </p:txBody>
        </p:sp>
        <p:sp>
          <p:nvSpPr>
            <p:cNvPr id="51" name="Shape 49">
              <a:extLst>
                <a:ext uri="{FF2B5EF4-FFF2-40B4-BE49-F238E27FC236}">
                  <a16:creationId xmlns:a16="http://schemas.microsoft.com/office/drawing/2014/main" id="{4B929EDF-F745-5BFB-65A2-E9435D2B72B7}"/>
                </a:ext>
              </a:extLst>
            </p:cNvPr>
            <p:cNvSpPr/>
            <p:nvPr/>
          </p:nvSpPr>
          <p:spPr>
            <a:xfrm>
              <a:off x="8668512" y="4928616"/>
              <a:ext cx="3063240" cy="868680"/>
            </a:xfrm>
            <a:prstGeom prst="rect">
              <a:avLst/>
            </a:prstGeom>
            <a:solidFill>
              <a:srgbClr val="FFF3CC"/>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sz="1100"/>
            </a:p>
          </p:txBody>
        </p:sp>
        <p:sp>
          <p:nvSpPr>
            <p:cNvPr id="52" name="Text 50">
              <a:extLst>
                <a:ext uri="{FF2B5EF4-FFF2-40B4-BE49-F238E27FC236}">
                  <a16:creationId xmlns:a16="http://schemas.microsoft.com/office/drawing/2014/main" id="{6F8D3C14-4C8D-518E-0186-B1AB44CF988D}"/>
                </a:ext>
              </a:extLst>
            </p:cNvPr>
            <p:cNvSpPr/>
            <p:nvPr/>
          </p:nvSpPr>
          <p:spPr>
            <a:xfrm>
              <a:off x="8741664" y="4974336"/>
              <a:ext cx="2916936" cy="7772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b="1" err="1">
                  <a:solidFill>
                    <a:srgbClr val="333333"/>
                  </a:solidFill>
                  <a:latin typeface="Calibri"/>
                  <a:ea typeface="Calibri"/>
                  <a:cs typeface="Calibri"/>
                </a:rPr>
                <a:t>Spojność</a:t>
              </a:r>
              <a:r>
                <a:rPr lang="en-US" sz="1100" b="1">
                  <a:solidFill>
                    <a:srgbClr val="333333"/>
                  </a:solidFill>
                  <a:latin typeface="Calibri"/>
                  <a:ea typeface="Calibri"/>
                  <a:cs typeface="Calibri"/>
                </a:rPr>
                <a:t> </a:t>
              </a:r>
              <a:r>
                <a:rPr lang="en-US" sz="1100" b="1" err="1">
                  <a:solidFill>
                    <a:srgbClr val="333333"/>
                  </a:solidFill>
                  <a:latin typeface="Calibri"/>
                  <a:ea typeface="Calibri"/>
                  <a:cs typeface="Calibri"/>
                </a:rPr>
                <a:t>wniosku</a:t>
              </a:r>
              <a:r>
                <a:rPr lang="en-US" sz="1100" b="1">
                  <a:solidFill>
                    <a:srgbClr val="333333"/>
                  </a:solidFill>
                  <a:latin typeface="Calibri"/>
                  <a:ea typeface="Calibri"/>
                  <a:cs typeface="Calibri"/>
                </a:rPr>
                <a:t> </a:t>
              </a:r>
              <a:r>
                <a:rPr lang="en-US" sz="1100" b="1" err="1">
                  <a:solidFill>
                    <a:srgbClr val="333333"/>
                  </a:solidFill>
                  <a:latin typeface="Calibri"/>
                  <a:ea typeface="Calibri"/>
                  <a:cs typeface="Calibri"/>
                </a:rPr>
                <a:t>decyduje</a:t>
              </a:r>
              <a:r>
                <a:rPr lang="en-US" sz="1100" b="1">
                  <a:solidFill>
                    <a:srgbClr val="333333"/>
                  </a:solidFill>
                  <a:latin typeface="Calibri"/>
                  <a:ea typeface="Calibri"/>
                  <a:cs typeface="Calibri"/>
                </a:rPr>
                <a:t> o </a:t>
              </a:r>
              <a:r>
                <a:rPr lang="en-US" sz="1100" b="1" err="1">
                  <a:solidFill>
                    <a:srgbClr val="333333"/>
                  </a:solidFill>
                  <a:latin typeface="Calibri"/>
                  <a:ea typeface="Calibri"/>
                  <a:cs typeface="Calibri"/>
                </a:rPr>
                <a:t>ocenie</a:t>
              </a:r>
              <a:endParaRPr lang="en-US" sz="1100" err="1">
                <a:latin typeface="Calibri"/>
                <a:ea typeface="Calibri"/>
                <a:cs typeface="Calibri"/>
              </a:endParaRPr>
            </a:p>
          </p:txBody>
        </p:sp>
      </p:grpSp>
    </p:spTree>
    <p:extLst>
      <p:ext uri="{BB962C8B-B14F-4D97-AF65-F5344CB8AC3E}">
        <p14:creationId xmlns:p14="http://schemas.microsoft.com/office/powerpoint/2010/main" val="4124215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D34D5D5-6490-BF63-CF32-1D71D1E0D2E8}"/>
              </a:ext>
            </a:extLst>
          </p:cNvPr>
          <p:cNvSpPr>
            <a:spLocks noGrp="1"/>
          </p:cNvSpPr>
          <p:nvPr>
            <p:ph type="title"/>
          </p:nvPr>
        </p:nvSpPr>
        <p:spPr/>
        <p:txBody>
          <a:bodyPr/>
          <a:lstStyle/>
          <a:p>
            <a:r>
              <a:rPr lang="pl-PL" dirty="0"/>
              <a:t>Najważniejsze informacje</a:t>
            </a:r>
          </a:p>
        </p:txBody>
      </p:sp>
      <p:sp>
        <p:nvSpPr>
          <p:cNvPr id="3" name="Symbol zastępczy zawartości 2">
            <a:extLst>
              <a:ext uri="{FF2B5EF4-FFF2-40B4-BE49-F238E27FC236}">
                <a16:creationId xmlns:a16="http://schemas.microsoft.com/office/drawing/2014/main" id="{8585A150-8755-B5E8-C7B8-4438D80EE64E}"/>
              </a:ext>
            </a:extLst>
          </p:cNvPr>
          <p:cNvSpPr>
            <a:spLocks noGrp="1"/>
          </p:cNvSpPr>
          <p:nvPr>
            <p:ph idx="1"/>
          </p:nvPr>
        </p:nvSpPr>
        <p:spPr/>
        <p:txBody>
          <a:bodyPr>
            <a:normAutofit fontScale="70000" lnSpcReduction="20000"/>
          </a:bodyPr>
          <a:lstStyle/>
          <a:p>
            <a:pPr marL="0" indent="0">
              <a:buNone/>
            </a:pPr>
            <a:r>
              <a:rPr lang="pl-PL" b="1" dirty="0"/>
              <a:t>1.</a:t>
            </a:r>
            <a:r>
              <a:rPr lang="pl-PL" dirty="0"/>
              <a:t> Programy to trzy różne logiki oceny. Współpraca skupia się na potrzebach rolnika, SMART na wdrożeniu innowacji, </a:t>
            </a:r>
            <a:r>
              <a:rPr lang="pl-PL" dirty="0" err="1"/>
              <a:t>Agrostrateg</a:t>
            </a:r>
            <a:r>
              <a:rPr lang="pl-PL" dirty="0"/>
              <a:t> na strategiczności sektora. Jeden wzór nie pasuje do trzech programów.</a:t>
            </a:r>
          </a:p>
          <a:p>
            <a:pPr marL="0" indent="0">
              <a:buNone/>
            </a:pPr>
            <a:r>
              <a:rPr lang="pl-PL" b="1" dirty="0"/>
              <a:t>2.</a:t>
            </a:r>
            <a:r>
              <a:rPr lang="pl-PL" dirty="0"/>
              <a:t> W Ścieżce SMART uczelnia nigdy nie jest liderem. Konieczne jest znalezienie przedsiębiorcy, który spełnia warunki do realizacji projektu.</a:t>
            </a:r>
          </a:p>
          <a:p>
            <a:pPr marL="0" indent="0">
              <a:buNone/>
            </a:pPr>
            <a:r>
              <a:rPr lang="pl-PL" b="1" dirty="0"/>
              <a:t>3.</a:t>
            </a:r>
            <a:r>
              <a:rPr lang="pl-PL" dirty="0"/>
              <a:t> W każdym programie wdrożenie musi być opisane szczegółowo. Należy uwzględnić kto, kiedy, jak i jakim kosztem wdroży wyniki.</a:t>
            </a:r>
          </a:p>
          <a:p>
            <a:pPr marL="0" indent="0">
              <a:buNone/>
            </a:pPr>
            <a:r>
              <a:rPr lang="pl-PL" b="1" dirty="0"/>
              <a:t>4.</a:t>
            </a:r>
            <a:r>
              <a:rPr lang="pl-PL" dirty="0"/>
              <a:t> Wskaźniki muszą być fizyczne, szczególnie w SMART. Podaj jednostkę, poziom bazowy i wartość docelową. Komisja nie przyzna punktów bez parametryzacji.</a:t>
            </a:r>
          </a:p>
          <a:p>
            <a:pPr marL="0" indent="0">
              <a:buNone/>
            </a:pPr>
            <a:r>
              <a:rPr lang="pl-PL" b="1" dirty="0"/>
              <a:t>5.</a:t>
            </a:r>
            <a:r>
              <a:rPr lang="pl-PL" dirty="0"/>
              <a:t> Spójność wniosku jest kluczowa. Każdy element musi być ze sobą powiązany. Komisja ocenia projekt jako całość.</a:t>
            </a:r>
          </a:p>
          <a:p>
            <a:pPr marL="0" indent="0">
              <a:buNone/>
            </a:pPr>
            <a:r>
              <a:rPr lang="pl-PL" b="1" dirty="0"/>
              <a:t>6.</a:t>
            </a:r>
            <a:r>
              <a:rPr lang="pl-PL" dirty="0"/>
              <a:t> Kondycja finansowa partnerów jest weryfikowana. Sprawdź potencjalnego partnera finansowo zanim zainwestujesz czas w pisanie wniosku.</a:t>
            </a:r>
          </a:p>
          <a:p>
            <a:pPr marL="0" indent="0">
              <a:buNone/>
            </a:pPr>
            <a:endParaRPr lang="pl-PL" dirty="0"/>
          </a:p>
        </p:txBody>
      </p:sp>
    </p:spTree>
    <p:extLst>
      <p:ext uri="{BB962C8B-B14F-4D97-AF65-F5344CB8AC3E}">
        <p14:creationId xmlns:p14="http://schemas.microsoft.com/office/powerpoint/2010/main" val="691681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686586-646F-DD30-EBA4-5985CF7EF40D}"/>
              </a:ext>
            </a:extLst>
          </p:cNvPr>
          <p:cNvSpPr>
            <a:spLocks noGrp="1"/>
          </p:cNvSpPr>
          <p:nvPr>
            <p:ph type="title"/>
          </p:nvPr>
        </p:nvSpPr>
        <p:spPr/>
        <p:txBody>
          <a:bodyPr anchor="ctr">
            <a:normAutofit/>
          </a:bodyPr>
          <a:lstStyle/>
          <a:p>
            <a:pPr algn="ctr"/>
            <a:r>
              <a:rPr lang="pl-PL" dirty="0"/>
              <a:t>Przerwa</a:t>
            </a:r>
            <a:br>
              <a:rPr lang="pl-PL" dirty="0"/>
            </a:br>
            <a:r>
              <a:rPr lang="pl-PL" b="1" dirty="0"/>
              <a:t>10:30–10:45</a:t>
            </a:r>
            <a:r>
              <a:rPr lang="pl-PL" dirty="0"/>
              <a:t> </a:t>
            </a:r>
          </a:p>
        </p:txBody>
      </p:sp>
    </p:spTree>
    <p:extLst>
      <p:ext uri="{BB962C8B-B14F-4D97-AF65-F5344CB8AC3E}">
        <p14:creationId xmlns:p14="http://schemas.microsoft.com/office/powerpoint/2010/main" val="1091134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C3BBD951-066C-0843-6DD8-C24FB8B3CB1D}"/>
              </a:ext>
            </a:extLst>
          </p:cNvPr>
          <p:cNvSpPr>
            <a:spLocks noGrp="1"/>
          </p:cNvSpPr>
          <p:nvPr>
            <p:ph type="title"/>
          </p:nvPr>
        </p:nvSpPr>
        <p:spPr/>
        <p:txBody>
          <a:bodyPr anchor="ctr"/>
          <a:lstStyle/>
          <a:p>
            <a:pPr algn="ctr"/>
            <a:r>
              <a:rPr lang="pl-PL" b="1" dirty="0"/>
              <a:t>MODUŁ 3</a:t>
            </a:r>
            <a:endParaRPr lang="pl-PL" dirty="0"/>
          </a:p>
        </p:txBody>
      </p:sp>
      <p:sp>
        <p:nvSpPr>
          <p:cNvPr id="5" name="Symbol zastępczy tekstu 4">
            <a:extLst>
              <a:ext uri="{FF2B5EF4-FFF2-40B4-BE49-F238E27FC236}">
                <a16:creationId xmlns:a16="http://schemas.microsoft.com/office/drawing/2014/main" id="{7A262650-B935-66C8-49D2-A6D9051CDB74}"/>
              </a:ext>
            </a:extLst>
          </p:cNvPr>
          <p:cNvSpPr>
            <a:spLocks noGrp="1"/>
          </p:cNvSpPr>
          <p:nvPr>
            <p:ph type="body" idx="1"/>
          </p:nvPr>
        </p:nvSpPr>
        <p:spPr/>
        <p:txBody>
          <a:bodyPr anchor="t"/>
          <a:lstStyle/>
          <a:p>
            <a:pPr algn="ctr"/>
            <a:r>
              <a:rPr lang="pl-PL" b="1" dirty="0">
                <a:solidFill>
                  <a:schemeClr val="tx1"/>
                </a:solidFill>
              </a:rPr>
              <a:t>Współpraca uczelni</a:t>
            </a:r>
            <a:r>
              <a:rPr lang="pl-PL" dirty="0">
                <a:solidFill>
                  <a:schemeClr val="tx1"/>
                </a:solidFill>
              </a:rPr>
              <a:t> </a:t>
            </a:r>
            <a:r>
              <a:rPr lang="pl-PL" b="1" dirty="0">
                <a:solidFill>
                  <a:schemeClr val="tx1"/>
                </a:solidFill>
              </a:rPr>
              <a:t>z otoczeniem społeczno-gospodarczym</a:t>
            </a:r>
            <a:endParaRPr lang="pl-PL" dirty="0">
              <a:solidFill>
                <a:schemeClr val="tx1"/>
              </a:solidFill>
            </a:endParaRPr>
          </a:p>
          <a:p>
            <a:pPr algn="ctr"/>
            <a:endParaRPr lang="pl-PL" dirty="0">
              <a:solidFill>
                <a:schemeClr val="tx1"/>
              </a:solidFill>
            </a:endParaRPr>
          </a:p>
        </p:txBody>
      </p:sp>
    </p:spTree>
    <p:extLst>
      <p:ext uri="{BB962C8B-B14F-4D97-AF65-F5344CB8AC3E}">
        <p14:creationId xmlns:p14="http://schemas.microsoft.com/office/powerpoint/2010/main" val="1099827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B299FD10-DFB0-180C-1E6B-C815C514EC3C}"/>
              </a:ext>
            </a:extLst>
          </p:cNvPr>
          <p:cNvSpPr>
            <a:spLocks noGrp="1"/>
          </p:cNvSpPr>
          <p:nvPr>
            <p:ph type="title"/>
          </p:nvPr>
        </p:nvSpPr>
        <p:spPr/>
        <p:txBody>
          <a:bodyPr>
            <a:normAutofit/>
          </a:bodyPr>
          <a:lstStyle/>
          <a:p>
            <a:r>
              <a:rPr lang="en-US" dirty="0" err="1"/>
              <a:t>Trzy</a:t>
            </a:r>
            <a:r>
              <a:rPr lang="en-US" dirty="0"/>
              <a:t> </a:t>
            </a:r>
            <a:r>
              <a:rPr lang="en-US" dirty="0" err="1"/>
              <a:t>typy</a:t>
            </a:r>
            <a:r>
              <a:rPr lang="en-US" dirty="0"/>
              <a:t> </a:t>
            </a:r>
            <a:r>
              <a:rPr lang="en-US" dirty="0" err="1"/>
              <a:t>partnerów</a:t>
            </a:r>
            <a:r>
              <a:rPr lang="en-US" b="0" dirty="0"/>
              <a:t>​</a:t>
            </a:r>
            <a:endParaRPr lang="pl-PL" dirty="0"/>
          </a:p>
        </p:txBody>
      </p:sp>
      <p:sp>
        <p:nvSpPr>
          <p:cNvPr id="5" name="Symbol zastępczy zawartości 4">
            <a:extLst>
              <a:ext uri="{FF2B5EF4-FFF2-40B4-BE49-F238E27FC236}">
                <a16:creationId xmlns:a16="http://schemas.microsoft.com/office/drawing/2014/main" id="{4E32A5AB-C564-7263-9AE6-BE3048B8CCC9}"/>
              </a:ext>
            </a:extLst>
          </p:cNvPr>
          <p:cNvSpPr>
            <a:spLocks noGrp="1"/>
          </p:cNvSpPr>
          <p:nvPr>
            <p:ph idx="1"/>
          </p:nvPr>
        </p:nvSpPr>
        <p:spPr/>
        <p:txBody>
          <a:bodyPr>
            <a:normAutofit fontScale="62500" lnSpcReduction="20000"/>
          </a:bodyPr>
          <a:lstStyle/>
          <a:p>
            <a:pPr marL="0" indent="0">
              <a:buNone/>
            </a:pPr>
            <a:r>
              <a:rPr lang="pl-PL" b="1" dirty="0"/>
              <a:t>1. PRZEDSIĘBIORSTWA I MŚP</a:t>
            </a:r>
          </a:p>
          <a:p>
            <a:pPr marL="457200" lvl="1" indent="0">
              <a:buNone/>
            </a:pPr>
            <a:r>
              <a:rPr lang="pl-PL" dirty="0"/>
              <a:t>Firmy produkcyjne, przetwórcy, producenci żywności, przedsiębiorstwa agrotechniczne. Myślą kategoriami rynku, marży, produktu i kosztów.</a:t>
            </a:r>
          </a:p>
          <a:p>
            <a:pPr marL="457200" lvl="1" indent="0">
              <a:buNone/>
            </a:pPr>
            <a:r>
              <a:rPr lang="pl-PL" dirty="0"/>
              <a:t>Oczekują od uczelni konkretnych wyników możliwych do wdrożenia w rozsądnym czasie.</a:t>
            </a:r>
          </a:p>
          <a:p>
            <a:pPr marL="457200" lvl="1" indent="0">
              <a:buNone/>
            </a:pPr>
            <a:r>
              <a:rPr lang="pl-PL" b="1" dirty="0"/>
              <a:t>Ważne</a:t>
            </a:r>
            <a:r>
              <a:rPr lang="pl-PL" dirty="0"/>
              <a:t>: Partner nie finansuje nauki dla nauki. Oczekuje narzędzia do poprawy własnej działalności.</a:t>
            </a:r>
          </a:p>
          <a:p>
            <a:pPr marL="0" indent="0">
              <a:buNone/>
            </a:pPr>
            <a:r>
              <a:rPr lang="pl-PL" b="1" dirty="0"/>
              <a:t>2. ROLNICY I GRUPY PRODUCENCKIE</a:t>
            </a:r>
          </a:p>
          <a:p>
            <a:pPr marL="457200" lvl="1" indent="0">
              <a:buNone/>
            </a:pPr>
            <a:r>
              <a:rPr lang="pl-PL" dirty="0"/>
              <a:t>Producenci rolni różnej skali. </a:t>
            </a:r>
            <a:r>
              <a:rPr lang="pl-PL" dirty="0" err="1"/>
              <a:t>Priorytetyzują</a:t>
            </a:r>
            <a:r>
              <a:rPr lang="pl-PL" dirty="0"/>
              <a:t> uprawę, plonowanie, koszty agrotechniki i rynek zbytu.</a:t>
            </a:r>
          </a:p>
          <a:p>
            <a:pPr marL="457200" lvl="1" indent="0">
              <a:buNone/>
            </a:pPr>
            <a:r>
              <a:rPr lang="pl-PL" dirty="0"/>
              <a:t>Oczekują rozwiązań działających w ich konkretnych warunkach glebowych, klimatycznych i ekonomicznych.</a:t>
            </a:r>
          </a:p>
          <a:p>
            <a:pPr marL="457200" lvl="1" indent="0">
              <a:buNone/>
            </a:pPr>
            <a:r>
              <a:rPr lang="pl-PL" b="1" dirty="0"/>
              <a:t>Ryzyko</a:t>
            </a:r>
            <a:r>
              <a:rPr lang="pl-PL" dirty="0"/>
              <a:t>: propozycja rozwiązania naukowego, które jest poprawne teoretycznie, ale niewykonalne finansowo w danym gospodarstwie.</a:t>
            </a:r>
          </a:p>
          <a:p>
            <a:pPr marL="457200" lvl="1" indent="0">
              <a:buNone/>
            </a:pPr>
            <a:r>
              <a:rPr lang="pl-PL" b="1" dirty="0"/>
              <a:t>Kluczowe</a:t>
            </a:r>
            <a:r>
              <a:rPr lang="pl-PL" dirty="0"/>
              <a:t>: rozumieć realia ekonomiczne rolnika.</a:t>
            </a:r>
            <a:endParaRPr lang="pl-PL" b="1" dirty="0"/>
          </a:p>
          <a:p>
            <a:pPr marL="0" indent="0">
              <a:buNone/>
            </a:pPr>
            <a:r>
              <a:rPr lang="pl-PL" b="1" dirty="0"/>
              <a:t>3. ORGANIZACJE BRANŻOWE</a:t>
            </a:r>
          </a:p>
          <a:p>
            <a:pPr marL="457200" lvl="1" indent="0">
              <a:buNone/>
            </a:pPr>
            <a:r>
              <a:rPr lang="pl-PL" dirty="0"/>
              <a:t>Izby gospodarcze, związki producentów, stowarzyszenia branżowe, agencje rządowe.</a:t>
            </a:r>
            <a:br>
              <a:rPr lang="pl-PL" dirty="0"/>
            </a:br>
            <a:r>
              <a:rPr lang="pl-PL" dirty="0"/>
              <a:t>Reprezentują interesy całego sektora. Biorą pod uwagę standardy, regulacje i pozycję konkurencyjnej branży.</a:t>
            </a:r>
          </a:p>
          <a:p>
            <a:pPr marL="457200" lvl="1" indent="0">
              <a:buNone/>
            </a:pPr>
            <a:r>
              <a:rPr lang="pl-PL" dirty="0"/>
              <a:t>Oczekują wyników możliwych do uogólnienia i zastosowania przez wiele podmiotów. Idealni partnerzy do projektów strategicznych.</a:t>
            </a:r>
          </a:p>
          <a:p>
            <a:pPr marL="514350" indent="-514350">
              <a:buFont typeface="+mj-lt"/>
              <a:buAutoNum type="arabicPeriod"/>
            </a:pPr>
            <a:endParaRPr lang="pl-PL" dirty="0"/>
          </a:p>
        </p:txBody>
      </p:sp>
    </p:spTree>
    <p:extLst>
      <p:ext uri="{BB962C8B-B14F-4D97-AF65-F5344CB8AC3E}">
        <p14:creationId xmlns:p14="http://schemas.microsoft.com/office/powerpoint/2010/main" val="16253009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705FB-4939-00BF-DB9E-1AA12B899053}"/>
            </a:ext>
          </a:extLst>
        </p:cNvPr>
        <p:cNvGrpSpPr/>
        <p:nvPr/>
      </p:nvGrpSpPr>
      <p:grpSpPr>
        <a:xfrm>
          <a:off x="0" y="0"/>
          <a:ext cx="0" cy="0"/>
          <a:chOff x="0" y="0"/>
          <a:chExt cx="0" cy="0"/>
        </a:xfrm>
      </p:grpSpPr>
      <p:sp>
        <p:nvSpPr>
          <p:cNvPr id="4" name="Tytuł 3">
            <a:extLst>
              <a:ext uri="{FF2B5EF4-FFF2-40B4-BE49-F238E27FC236}">
                <a16:creationId xmlns:a16="http://schemas.microsoft.com/office/drawing/2014/main" id="{34070A35-7139-B000-E4AE-8FCB583E7C35}"/>
              </a:ext>
            </a:extLst>
          </p:cNvPr>
          <p:cNvSpPr>
            <a:spLocks noGrp="1"/>
          </p:cNvSpPr>
          <p:nvPr>
            <p:ph type="title"/>
          </p:nvPr>
        </p:nvSpPr>
        <p:spPr/>
        <p:txBody>
          <a:bodyPr>
            <a:normAutofit/>
          </a:bodyPr>
          <a:lstStyle/>
          <a:p>
            <a:r>
              <a:rPr lang="en-US" dirty="0" err="1"/>
              <a:t>Trzy</a:t>
            </a:r>
            <a:r>
              <a:rPr lang="en-US" dirty="0"/>
              <a:t> </a:t>
            </a:r>
            <a:r>
              <a:rPr lang="en-US" dirty="0" err="1"/>
              <a:t>typy</a:t>
            </a:r>
            <a:r>
              <a:rPr lang="en-US" dirty="0"/>
              <a:t> </a:t>
            </a:r>
            <a:r>
              <a:rPr lang="en-US" dirty="0" err="1"/>
              <a:t>partnerów</a:t>
            </a:r>
            <a:r>
              <a:rPr lang="en-US" b="0" dirty="0"/>
              <a:t>​</a:t>
            </a:r>
            <a:endParaRPr lang="pl-PL" dirty="0"/>
          </a:p>
        </p:txBody>
      </p:sp>
      <p:sp>
        <p:nvSpPr>
          <p:cNvPr id="5" name="Symbol zastępczy zawartości 4">
            <a:extLst>
              <a:ext uri="{FF2B5EF4-FFF2-40B4-BE49-F238E27FC236}">
                <a16:creationId xmlns:a16="http://schemas.microsoft.com/office/drawing/2014/main" id="{B038BCF1-1E2D-3694-78C2-A0B0FCF53794}"/>
              </a:ext>
            </a:extLst>
          </p:cNvPr>
          <p:cNvSpPr>
            <a:spLocks noGrp="1"/>
          </p:cNvSpPr>
          <p:nvPr>
            <p:ph idx="1"/>
          </p:nvPr>
        </p:nvSpPr>
        <p:spPr/>
        <p:txBody>
          <a:bodyPr>
            <a:normAutofit fontScale="62500" lnSpcReduction="20000"/>
          </a:bodyPr>
          <a:lstStyle/>
          <a:p>
            <a:pPr marL="0" indent="0">
              <a:buNone/>
            </a:pPr>
            <a:r>
              <a:rPr lang="pl-PL" b="1" dirty="0"/>
              <a:t>1. PRZEDSIĘBIORSTWA I MŚP</a:t>
            </a:r>
          </a:p>
          <a:p>
            <a:pPr marL="457200" lvl="1" indent="0">
              <a:buNone/>
            </a:pPr>
            <a:r>
              <a:rPr lang="pl-PL" dirty="0"/>
              <a:t>Firmy produkcyjne, przetwórcy, producenci żywności, przedsiębiorstwa agrotechniczne. Myślą kategoriami rynku, marży, produktu i kosztów.</a:t>
            </a:r>
          </a:p>
          <a:p>
            <a:pPr marL="457200" lvl="1" indent="0">
              <a:buNone/>
            </a:pPr>
            <a:r>
              <a:rPr lang="pl-PL" dirty="0"/>
              <a:t>Oczekują od uczelni konkretnych wyników możliwych do wdrożenia w rozsądnym czasie.</a:t>
            </a:r>
          </a:p>
          <a:p>
            <a:pPr marL="457200" lvl="1" indent="0">
              <a:buNone/>
            </a:pPr>
            <a:r>
              <a:rPr lang="pl-PL" b="1" dirty="0"/>
              <a:t>Ważne</a:t>
            </a:r>
            <a:r>
              <a:rPr lang="pl-PL" dirty="0"/>
              <a:t>: Partner nie finansuje nauki dla nauki. Oczekuje narzędzia do poprawy własnej działalności.</a:t>
            </a:r>
          </a:p>
          <a:p>
            <a:pPr marL="0" indent="0">
              <a:buNone/>
            </a:pPr>
            <a:r>
              <a:rPr lang="pl-PL" b="1" dirty="0"/>
              <a:t>2. ROLNICY I GRUPY PRODUCENCKIE</a:t>
            </a:r>
          </a:p>
          <a:p>
            <a:pPr marL="457200" lvl="1" indent="0">
              <a:buNone/>
            </a:pPr>
            <a:r>
              <a:rPr lang="pl-PL" dirty="0"/>
              <a:t>Producenci rolni różnej skali. </a:t>
            </a:r>
            <a:r>
              <a:rPr lang="pl-PL" dirty="0" err="1"/>
              <a:t>Priorytetyzują</a:t>
            </a:r>
            <a:r>
              <a:rPr lang="pl-PL" dirty="0"/>
              <a:t> uprawę, plonowanie, koszty agrotechniki i rynek zbytu.</a:t>
            </a:r>
          </a:p>
          <a:p>
            <a:pPr marL="457200" lvl="1" indent="0">
              <a:buNone/>
            </a:pPr>
            <a:r>
              <a:rPr lang="pl-PL" dirty="0"/>
              <a:t>Oczekują rozwiązań działających w ich konkretnych warunkach glebowych, klimatycznych i ekonomicznych.</a:t>
            </a:r>
          </a:p>
          <a:p>
            <a:pPr marL="457200" lvl="1" indent="0">
              <a:buNone/>
            </a:pPr>
            <a:r>
              <a:rPr lang="pl-PL" b="1" dirty="0"/>
              <a:t>Ryzyko</a:t>
            </a:r>
            <a:r>
              <a:rPr lang="pl-PL" dirty="0"/>
              <a:t>: propozycja rozwiązania naukowego, które jest poprawne teoretycznie, ale niewykonalne finansowo w danym gospodarstwie.</a:t>
            </a:r>
          </a:p>
          <a:p>
            <a:pPr marL="457200" lvl="1" indent="0">
              <a:buNone/>
            </a:pPr>
            <a:r>
              <a:rPr lang="pl-PL" b="1" dirty="0"/>
              <a:t>Kluczowe</a:t>
            </a:r>
            <a:r>
              <a:rPr lang="pl-PL" dirty="0"/>
              <a:t>: rozumieć realia ekonomiczne rolnika.</a:t>
            </a:r>
            <a:endParaRPr lang="pl-PL" b="1" dirty="0"/>
          </a:p>
          <a:p>
            <a:pPr marL="0" indent="0">
              <a:buNone/>
            </a:pPr>
            <a:r>
              <a:rPr lang="pl-PL" b="1" dirty="0"/>
              <a:t>3. ORGANIZACJE BRANŻOWE</a:t>
            </a:r>
          </a:p>
          <a:p>
            <a:pPr marL="457200" lvl="1" indent="0">
              <a:buNone/>
            </a:pPr>
            <a:r>
              <a:rPr lang="pl-PL" dirty="0"/>
              <a:t>Izby gospodarcze, związki producentów, stowarzyszenia branżowe, agencje rządowe.</a:t>
            </a:r>
            <a:br>
              <a:rPr lang="pl-PL" dirty="0"/>
            </a:br>
            <a:r>
              <a:rPr lang="pl-PL" dirty="0"/>
              <a:t>Reprezentują interesy całego sektora. Biorą pod uwagę standardy, regulacje i pozycję konkurencyjnej branży.</a:t>
            </a:r>
          </a:p>
          <a:p>
            <a:pPr marL="457200" lvl="1" indent="0">
              <a:buNone/>
            </a:pPr>
            <a:r>
              <a:rPr lang="pl-PL" dirty="0"/>
              <a:t>Oczekują wyników możliwych do uogólnienia i zastosowania przez wiele podmiotów. Idealni partnerzy do projektów strategicznych.</a:t>
            </a:r>
          </a:p>
          <a:p>
            <a:pPr marL="514350" indent="-514350">
              <a:buFont typeface="+mj-lt"/>
              <a:buAutoNum type="arabicPeriod"/>
            </a:pPr>
            <a:endParaRPr lang="pl-PL" dirty="0"/>
          </a:p>
        </p:txBody>
      </p:sp>
    </p:spTree>
    <p:extLst>
      <p:ext uri="{BB962C8B-B14F-4D97-AF65-F5344CB8AC3E}">
        <p14:creationId xmlns:p14="http://schemas.microsoft.com/office/powerpoint/2010/main" val="21099882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8B60-4C61-FA39-D38E-E364ADA7B101}"/>
            </a:ext>
          </a:extLst>
        </p:cNvPr>
        <p:cNvGrpSpPr/>
        <p:nvPr/>
      </p:nvGrpSpPr>
      <p:grpSpPr>
        <a:xfrm>
          <a:off x="0" y="0"/>
          <a:ext cx="0" cy="0"/>
          <a:chOff x="0" y="0"/>
          <a:chExt cx="0" cy="0"/>
        </a:xfrm>
      </p:grpSpPr>
      <p:sp>
        <p:nvSpPr>
          <p:cNvPr id="4" name="Tytuł 3">
            <a:extLst>
              <a:ext uri="{FF2B5EF4-FFF2-40B4-BE49-F238E27FC236}">
                <a16:creationId xmlns:a16="http://schemas.microsoft.com/office/drawing/2014/main" id="{C0EF69FE-84F1-BDA3-BBF6-D843F2937719}"/>
              </a:ext>
            </a:extLst>
          </p:cNvPr>
          <p:cNvSpPr>
            <a:spLocks noGrp="1"/>
          </p:cNvSpPr>
          <p:nvPr>
            <p:ph type="title"/>
          </p:nvPr>
        </p:nvSpPr>
        <p:spPr/>
        <p:txBody>
          <a:bodyPr>
            <a:normAutofit/>
          </a:bodyPr>
          <a:lstStyle/>
          <a:p>
            <a:r>
              <a:rPr lang="en-US" dirty="0" err="1"/>
              <a:t>Trzy</a:t>
            </a:r>
            <a:r>
              <a:rPr lang="en-US" dirty="0"/>
              <a:t> </a:t>
            </a:r>
            <a:r>
              <a:rPr lang="en-US" dirty="0" err="1"/>
              <a:t>typy</a:t>
            </a:r>
            <a:r>
              <a:rPr lang="en-US" dirty="0"/>
              <a:t> </a:t>
            </a:r>
            <a:r>
              <a:rPr lang="en-US" dirty="0" err="1"/>
              <a:t>partnerów</a:t>
            </a:r>
            <a:r>
              <a:rPr lang="en-US" b="0" dirty="0"/>
              <a:t>​</a:t>
            </a:r>
            <a:endParaRPr lang="pl-PL" dirty="0"/>
          </a:p>
        </p:txBody>
      </p:sp>
      <p:sp>
        <p:nvSpPr>
          <p:cNvPr id="5" name="Symbol zastępczy zawartości 4">
            <a:extLst>
              <a:ext uri="{FF2B5EF4-FFF2-40B4-BE49-F238E27FC236}">
                <a16:creationId xmlns:a16="http://schemas.microsoft.com/office/drawing/2014/main" id="{CE1A5AA8-009D-971D-E135-3C2508DB23B0}"/>
              </a:ext>
            </a:extLst>
          </p:cNvPr>
          <p:cNvSpPr>
            <a:spLocks noGrp="1"/>
          </p:cNvSpPr>
          <p:nvPr>
            <p:ph idx="1"/>
          </p:nvPr>
        </p:nvSpPr>
        <p:spPr/>
        <p:txBody>
          <a:bodyPr>
            <a:normAutofit fontScale="62500" lnSpcReduction="20000"/>
          </a:bodyPr>
          <a:lstStyle/>
          <a:p>
            <a:pPr marL="0" indent="0">
              <a:buNone/>
            </a:pPr>
            <a:r>
              <a:rPr lang="pl-PL" b="1" dirty="0"/>
              <a:t>1. PRZEDSIĘBIORSTWA I MŚP</a:t>
            </a:r>
          </a:p>
          <a:p>
            <a:pPr marL="457200" lvl="1" indent="0">
              <a:buNone/>
            </a:pPr>
            <a:r>
              <a:rPr lang="pl-PL" dirty="0"/>
              <a:t>Firmy produkcyjne, przetwórcy, producenci żywności, przedsiębiorstwa agrotechniczne. Myślą kategoriami rynku, marży, produktu i kosztów.</a:t>
            </a:r>
          </a:p>
          <a:p>
            <a:pPr marL="457200" lvl="1" indent="0">
              <a:buNone/>
            </a:pPr>
            <a:r>
              <a:rPr lang="pl-PL" dirty="0"/>
              <a:t>Oczekują od uczelni konkretnych wyników możliwych do wdrożenia w rozsądnym czasie.</a:t>
            </a:r>
          </a:p>
          <a:p>
            <a:pPr marL="457200" lvl="1" indent="0">
              <a:buNone/>
            </a:pPr>
            <a:r>
              <a:rPr lang="pl-PL" b="1" dirty="0"/>
              <a:t>Ważne</a:t>
            </a:r>
            <a:r>
              <a:rPr lang="pl-PL" dirty="0"/>
              <a:t>: Partner nie finansuje nauki dla nauki. Oczekuje narzędzia do poprawy własnej działalności.</a:t>
            </a:r>
          </a:p>
          <a:p>
            <a:pPr marL="0" indent="0">
              <a:buNone/>
            </a:pPr>
            <a:r>
              <a:rPr lang="pl-PL" b="1" dirty="0"/>
              <a:t>2. ROLNICY I GRUPY PRODUCENCKIE</a:t>
            </a:r>
          </a:p>
          <a:p>
            <a:pPr marL="457200" lvl="1" indent="0">
              <a:buNone/>
            </a:pPr>
            <a:r>
              <a:rPr lang="pl-PL" dirty="0"/>
              <a:t>Producenci rolni różnej skali. </a:t>
            </a:r>
            <a:r>
              <a:rPr lang="pl-PL" dirty="0" err="1"/>
              <a:t>Priorytetyzują</a:t>
            </a:r>
            <a:r>
              <a:rPr lang="pl-PL" dirty="0"/>
              <a:t> uprawę, plonowanie, koszty agrotechniki i rynek zbytu.</a:t>
            </a:r>
          </a:p>
          <a:p>
            <a:pPr marL="457200" lvl="1" indent="0">
              <a:buNone/>
            </a:pPr>
            <a:r>
              <a:rPr lang="pl-PL" dirty="0"/>
              <a:t>Oczekują rozwiązań działających w ich konkretnych warunkach glebowych, klimatycznych i ekonomicznych.</a:t>
            </a:r>
          </a:p>
          <a:p>
            <a:pPr marL="457200" lvl="1" indent="0">
              <a:buNone/>
            </a:pPr>
            <a:r>
              <a:rPr lang="pl-PL" b="1" dirty="0"/>
              <a:t>Ryzyko</a:t>
            </a:r>
            <a:r>
              <a:rPr lang="pl-PL" dirty="0"/>
              <a:t>: propozycja rozwiązania naukowego, które jest poprawne teoretycznie, ale niewykonalne finansowo w danym gospodarstwie.</a:t>
            </a:r>
          </a:p>
          <a:p>
            <a:pPr marL="457200" lvl="1" indent="0">
              <a:buNone/>
            </a:pPr>
            <a:r>
              <a:rPr lang="pl-PL" b="1" dirty="0"/>
              <a:t>Kluczowe</a:t>
            </a:r>
            <a:r>
              <a:rPr lang="pl-PL" dirty="0"/>
              <a:t>: rozumieć realia ekonomiczne rolnika.</a:t>
            </a:r>
            <a:endParaRPr lang="pl-PL" b="1" dirty="0"/>
          </a:p>
          <a:p>
            <a:pPr marL="0" indent="0">
              <a:buNone/>
            </a:pPr>
            <a:r>
              <a:rPr lang="pl-PL" b="1" dirty="0"/>
              <a:t>3. ORGANIZACJE BRANŻOWE</a:t>
            </a:r>
          </a:p>
          <a:p>
            <a:pPr marL="457200" lvl="1" indent="0">
              <a:buNone/>
            </a:pPr>
            <a:r>
              <a:rPr lang="pl-PL" dirty="0"/>
              <a:t>Izby gospodarcze, związki producentów, stowarzyszenia branżowe, agencje rządowe.</a:t>
            </a:r>
            <a:br>
              <a:rPr lang="pl-PL" dirty="0"/>
            </a:br>
            <a:r>
              <a:rPr lang="pl-PL" dirty="0"/>
              <a:t>Reprezentują interesy całego sektora. Biorą pod uwagę standardy, regulacje i pozycję konkurencyjnej branży.</a:t>
            </a:r>
          </a:p>
          <a:p>
            <a:pPr marL="457200" lvl="1" indent="0">
              <a:buNone/>
            </a:pPr>
            <a:r>
              <a:rPr lang="pl-PL" dirty="0"/>
              <a:t>Oczekują wyników możliwych do uogólnienia i zastosowania przez wiele podmiotów. Idealni partnerzy do projektów strategicznych.</a:t>
            </a:r>
          </a:p>
          <a:p>
            <a:pPr marL="514350" indent="-514350">
              <a:buFont typeface="+mj-lt"/>
              <a:buAutoNum type="arabicPeriod"/>
            </a:pPr>
            <a:endParaRPr lang="pl-PL" dirty="0"/>
          </a:p>
        </p:txBody>
      </p:sp>
    </p:spTree>
    <p:extLst>
      <p:ext uri="{BB962C8B-B14F-4D97-AF65-F5344CB8AC3E}">
        <p14:creationId xmlns:p14="http://schemas.microsoft.com/office/powerpoint/2010/main" val="4172224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F8AE2C7-E326-1BDE-75E8-A0742A8C7ED7}"/>
              </a:ext>
            </a:extLst>
          </p:cNvPr>
          <p:cNvSpPr>
            <a:spLocks noGrp="1"/>
          </p:cNvSpPr>
          <p:nvPr>
            <p:ph type="title"/>
          </p:nvPr>
        </p:nvSpPr>
        <p:spPr/>
        <p:txBody>
          <a:bodyPr>
            <a:normAutofit fontScale="90000"/>
          </a:bodyPr>
          <a:lstStyle/>
          <a:p>
            <a:r>
              <a:rPr lang="en-US" dirty="0" err="1"/>
              <a:t>Przedsiębiorca</a:t>
            </a:r>
            <a:r>
              <a:rPr lang="en-US" dirty="0"/>
              <a:t> </a:t>
            </a:r>
            <a:r>
              <a:rPr lang="en-US" dirty="0" err="1"/>
              <a:t>i</a:t>
            </a:r>
            <a:r>
              <a:rPr lang="en-US" dirty="0"/>
              <a:t> MŚP jako partner </a:t>
            </a:r>
            <a:r>
              <a:rPr lang="en-US" dirty="0" err="1"/>
              <a:t>projektowy</a:t>
            </a:r>
            <a:r>
              <a:rPr lang="en-US" dirty="0"/>
              <a:t>. </a:t>
            </a:r>
            <a:r>
              <a:rPr lang="en-US" dirty="0" err="1"/>
              <a:t>Oczekiwania</a:t>
            </a:r>
            <a:r>
              <a:rPr lang="en-US" dirty="0"/>
              <a:t> </a:t>
            </a:r>
            <a:r>
              <a:rPr lang="en-US" dirty="0" err="1"/>
              <a:t>i</a:t>
            </a:r>
            <a:r>
              <a:rPr lang="en-US" dirty="0"/>
              <a:t> </a:t>
            </a:r>
            <a:r>
              <a:rPr lang="en-US" dirty="0" err="1"/>
              <a:t>obawy</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D5A2C766-378F-FCB8-ACAF-B943DECDADDE}"/>
              </a:ext>
            </a:extLst>
          </p:cNvPr>
          <p:cNvSpPr>
            <a:spLocks noGrp="1"/>
          </p:cNvSpPr>
          <p:nvPr>
            <p:ph idx="1"/>
          </p:nvPr>
        </p:nvSpPr>
        <p:spPr/>
        <p:txBody>
          <a:bodyPr>
            <a:normAutofit fontScale="70000" lnSpcReduction="20000"/>
          </a:bodyPr>
          <a:lstStyle/>
          <a:p>
            <a:pPr marL="0" indent="0">
              <a:buNone/>
            </a:pPr>
            <a:r>
              <a:rPr lang="pl-PL" b="1" dirty="0"/>
              <a:t>CZEGO OCZEKUJE</a:t>
            </a:r>
          </a:p>
          <a:p>
            <a:pPr lvl="1"/>
            <a:r>
              <a:rPr lang="pl-PL" dirty="0"/>
              <a:t>Konkretnego wyniku możliwego do wdrożenia.</a:t>
            </a:r>
          </a:p>
          <a:p>
            <a:pPr lvl="1"/>
            <a:r>
              <a:rPr lang="pl-PL" dirty="0"/>
              <a:t>Innowacji, która zmieni ich produkt, proces lub pozycję rynkową.</a:t>
            </a:r>
          </a:p>
          <a:p>
            <a:pPr lvl="1"/>
            <a:r>
              <a:rPr lang="pl-PL" dirty="0"/>
              <a:t>Rozwiązania ich realnego, codziennego problemu, nie interesującego zagadnienia naukowego.</a:t>
            </a:r>
          </a:p>
          <a:p>
            <a:pPr lvl="1"/>
            <a:r>
              <a:rPr lang="pl-PL" dirty="0"/>
              <a:t>Terminowości i dotrzymywania uzgodnień. Dla przedsiębiorcy opóźnienie w projekcie to bezpośredni koszt.</a:t>
            </a:r>
          </a:p>
          <a:p>
            <a:pPr lvl="1"/>
            <a:r>
              <a:rPr lang="pl-PL" dirty="0"/>
              <a:t>Partnera, który rozumie realia rynku, który często nie pozwala na długie procedury, oczekiwanie na wyniki projektu oraz ograniczony budżet</a:t>
            </a:r>
          </a:p>
          <a:p>
            <a:endParaRPr lang="pl-PL" dirty="0"/>
          </a:p>
          <a:p>
            <a:pPr marL="0" indent="0">
              <a:buNone/>
            </a:pPr>
            <a:r>
              <a:rPr lang="pl-PL" b="1" dirty="0"/>
              <a:t>CZEGO SIĘ OBAWIA</a:t>
            </a:r>
            <a:endParaRPr lang="pl-PL" dirty="0"/>
          </a:p>
          <a:p>
            <a:pPr lvl="1"/>
            <a:r>
              <a:rPr lang="pl-PL" dirty="0"/>
              <a:t>Stworzenia projektu ciekawego pod względem akademickim, ale bezużyteczny operacyjnie. To najczęstsza </a:t>
            </a:r>
            <a:r>
              <a:rPr lang="pl-PL" dirty="0" err="1"/>
              <a:t>obawaprzedsiębiorców</a:t>
            </a:r>
            <a:r>
              <a:rPr lang="pl-PL" dirty="0"/>
              <a:t> wobec projektów realizowanych z uczelniami.</a:t>
            </a:r>
          </a:p>
          <a:p>
            <a:pPr lvl="1"/>
            <a:r>
              <a:rPr lang="pl-PL" dirty="0"/>
              <a:t>Biurokracji uczelnianej,  wolnych procedur zamówień, długich ścieżek akceptacji umów i decyzji kadrowych. Dla przedsiębiorców to realne opóźnienia i koszty.</a:t>
            </a:r>
          </a:p>
          <a:p>
            <a:pPr lvl="1"/>
            <a:r>
              <a:rPr lang="pl-PL" dirty="0"/>
              <a:t>Nieuregulowanej własności intelektualnej: kto jest właścicielem wyników badań, kto może je komercjalizować i na jakich warunkach.</a:t>
            </a:r>
          </a:p>
          <a:p>
            <a:endParaRPr lang="pl-PL" dirty="0"/>
          </a:p>
        </p:txBody>
      </p:sp>
    </p:spTree>
    <p:extLst>
      <p:ext uri="{BB962C8B-B14F-4D97-AF65-F5344CB8AC3E}">
        <p14:creationId xmlns:p14="http://schemas.microsoft.com/office/powerpoint/2010/main" val="3017822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753D73F-3FDA-A6D2-D9E4-618E251B3C2B}"/>
              </a:ext>
            </a:extLst>
          </p:cNvPr>
          <p:cNvSpPr>
            <a:spLocks noGrp="1"/>
          </p:cNvSpPr>
          <p:nvPr>
            <p:ph type="title"/>
          </p:nvPr>
        </p:nvSpPr>
        <p:spPr/>
        <p:txBody>
          <a:bodyPr>
            <a:normAutofit fontScale="90000"/>
          </a:bodyPr>
          <a:lstStyle/>
          <a:p>
            <a:r>
              <a:rPr lang="en-US" dirty="0"/>
              <a:t>Rolnik jako partner </a:t>
            </a:r>
            <a:r>
              <a:rPr lang="en-US" dirty="0" err="1"/>
              <a:t>projektowy</a:t>
            </a:r>
            <a:r>
              <a:rPr lang="en-US" dirty="0"/>
              <a:t>. </a:t>
            </a:r>
            <a:r>
              <a:rPr lang="en-US" dirty="0" err="1"/>
              <a:t>Czego</a:t>
            </a:r>
            <a:r>
              <a:rPr lang="en-US" dirty="0"/>
              <a:t> </a:t>
            </a:r>
            <a:r>
              <a:rPr lang="en-US" dirty="0" err="1"/>
              <a:t>szuka</a:t>
            </a:r>
            <a:r>
              <a:rPr lang="en-US" dirty="0"/>
              <a:t> w </a:t>
            </a:r>
            <a:r>
              <a:rPr lang="en-US" dirty="0" err="1"/>
              <a:t>projekcie</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1198D0FE-FEB8-3716-17D4-80392E2358A6}"/>
              </a:ext>
            </a:extLst>
          </p:cNvPr>
          <p:cNvSpPr>
            <a:spLocks noGrp="1"/>
          </p:cNvSpPr>
          <p:nvPr>
            <p:ph idx="1"/>
          </p:nvPr>
        </p:nvSpPr>
        <p:spPr/>
        <p:txBody>
          <a:bodyPr anchor="ctr">
            <a:normAutofit/>
          </a:bodyPr>
          <a:lstStyle/>
          <a:p>
            <a:pPr marL="0" indent="0" algn="just" fontAlgn="base">
              <a:buNone/>
            </a:pPr>
            <a:r>
              <a:rPr lang="en-US" sz="2000" dirty="0"/>
              <a:t>Rolnik ma </a:t>
            </a:r>
            <a:r>
              <a:rPr lang="en-US" sz="2000" dirty="0" err="1"/>
              <a:t>unikalną</a:t>
            </a:r>
            <a:r>
              <a:rPr lang="en-US" sz="2000" dirty="0"/>
              <a:t> </a:t>
            </a:r>
            <a:r>
              <a:rPr lang="en-US" sz="2000" dirty="0" err="1"/>
              <a:t>specyfikę</a:t>
            </a:r>
            <a:r>
              <a:rPr lang="en-US" sz="2000" dirty="0"/>
              <a:t>, </a:t>
            </a:r>
            <a:r>
              <a:rPr lang="en-US" sz="2000" dirty="0" err="1"/>
              <a:t>której</a:t>
            </a:r>
            <a:r>
              <a:rPr lang="en-US" sz="2000" dirty="0"/>
              <a:t> </a:t>
            </a:r>
            <a:r>
              <a:rPr lang="en-US" sz="2000" dirty="0" err="1"/>
              <a:t>nie</a:t>
            </a:r>
            <a:r>
              <a:rPr lang="en-US" sz="2000" dirty="0"/>
              <a:t> ma </a:t>
            </a:r>
            <a:r>
              <a:rPr lang="en-US" sz="2000" dirty="0" err="1"/>
              <a:t>żaden</a:t>
            </a:r>
            <a:r>
              <a:rPr lang="en-US" sz="2000" dirty="0"/>
              <a:t> </a:t>
            </a:r>
            <a:r>
              <a:rPr lang="en-US" sz="2000" dirty="0" err="1"/>
              <a:t>inny</a:t>
            </a:r>
            <a:r>
              <a:rPr lang="en-US" sz="2000" dirty="0"/>
              <a:t> </a:t>
            </a:r>
            <a:r>
              <a:rPr lang="en-US" sz="2000" dirty="0" err="1"/>
              <a:t>typ</a:t>
            </a:r>
            <a:r>
              <a:rPr lang="en-US" sz="2000" dirty="0"/>
              <a:t> </a:t>
            </a:r>
            <a:r>
              <a:rPr lang="en-US" sz="2000" dirty="0" err="1"/>
              <a:t>partnera</a:t>
            </a:r>
            <a:r>
              <a:rPr lang="en-US" sz="2000" dirty="0"/>
              <a:t>. </a:t>
            </a:r>
            <a:r>
              <a:rPr lang="en-US" sz="2000" dirty="0" err="1"/>
              <a:t>Jego</a:t>
            </a:r>
            <a:r>
              <a:rPr lang="en-US" sz="2000" dirty="0"/>
              <a:t> </a:t>
            </a:r>
            <a:r>
              <a:rPr lang="en-US" sz="2000" dirty="0" err="1"/>
              <a:t>decyzje</a:t>
            </a:r>
            <a:r>
              <a:rPr lang="en-US" sz="2000" dirty="0"/>
              <a:t> </a:t>
            </a:r>
            <a:r>
              <a:rPr lang="en-US" sz="2000" dirty="0" err="1"/>
              <a:t>są</a:t>
            </a:r>
            <a:r>
              <a:rPr lang="en-US" sz="2000" dirty="0"/>
              <a:t> </a:t>
            </a:r>
            <a:r>
              <a:rPr lang="en-US" sz="2000" dirty="0" err="1"/>
              <a:t>uzależnione</a:t>
            </a:r>
            <a:r>
              <a:rPr lang="en-US" sz="2000" dirty="0"/>
              <a:t> od </a:t>
            </a:r>
            <a:r>
              <a:rPr lang="en-US" sz="2000" dirty="0" err="1"/>
              <a:t>sezonu</a:t>
            </a:r>
            <a:r>
              <a:rPr lang="en-US" sz="2000" dirty="0"/>
              <a:t>, </a:t>
            </a:r>
            <a:r>
              <a:rPr lang="en-US" sz="2000" dirty="0" err="1"/>
              <a:t>pogody</a:t>
            </a:r>
            <a:r>
              <a:rPr lang="en-US" sz="2000" dirty="0"/>
              <a:t> </a:t>
            </a:r>
            <a:r>
              <a:rPr lang="en-US" sz="2000" dirty="0" err="1"/>
              <a:t>i</a:t>
            </a:r>
            <a:r>
              <a:rPr lang="en-US" sz="2000" dirty="0"/>
              <a:t> </a:t>
            </a:r>
            <a:r>
              <a:rPr lang="en-US" sz="2000" dirty="0" err="1"/>
              <a:t>cyklu</a:t>
            </a:r>
            <a:r>
              <a:rPr lang="en-US" sz="2000" dirty="0"/>
              <a:t> </a:t>
            </a:r>
            <a:r>
              <a:rPr lang="en-US" sz="2000" dirty="0" err="1"/>
              <a:t>produkcyjnego</a:t>
            </a:r>
            <a:r>
              <a:rPr lang="en-US" sz="2000" dirty="0"/>
              <a:t>. Termin </a:t>
            </a:r>
            <a:r>
              <a:rPr lang="en-US" sz="2000" dirty="0" err="1"/>
              <a:t>prac</a:t>
            </a:r>
            <a:r>
              <a:rPr lang="en-US" sz="2000" dirty="0"/>
              <a:t> </a:t>
            </a:r>
            <a:r>
              <a:rPr lang="en-US" sz="2000" dirty="0" err="1"/>
              <a:t>badawczych</a:t>
            </a:r>
            <a:r>
              <a:rPr lang="en-US" sz="2000" dirty="0"/>
              <a:t> </a:t>
            </a:r>
            <a:r>
              <a:rPr lang="en-US" sz="2000" dirty="0" err="1"/>
              <a:t>na</a:t>
            </a:r>
            <a:r>
              <a:rPr lang="en-US" sz="2000" dirty="0"/>
              <a:t> </a:t>
            </a:r>
            <a:r>
              <a:rPr lang="en-US" sz="2000" dirty="0" err="1"/>
              <a:t>polu</a:t>
            </a:r>
            <a:r>
              <a:rPr lang="en-US" sz="2000" dirty="0"/>
              <a:t> </a:t>
            </a:r>
            <a:r>
              <a:rPr lang="en-US" sz="2000" dirty="0" err="1"/>
              <a:t>musi</a:t>
            </a:r>
            <a:r>
              <a:rPr lang="en-US" sz="2000" dirty="0"/>
              <a:t> </a:t>
            </a:r>
            <a:r>
              <a:rPr lang="en-US" sz="2000" dirty="0" err="1"/>
              <a:t>być</a:t>
            </a:r>
            <a:r>
              <a:rPr lang="en-US" sz="2000" dirty="0"/>
              <a:t> </a:t>
            </a:r>
            <a:r>
              <a:rPr lang="en-US" sz="2000" dirty="0" err="1"/>
              <a:t>zsynchronizowany</a:t>
            </a:r>
            <a:r>
              <a:rPr lang="en-US" sz="2000" dirty="0"/>
              <a:t> z </a:t>
            </a:r>
            <a:r>
              <a:rPr lang="en-US" sz="2000" dirty="0" err="1"/>
              <a:t>sezonem</a:t>
            </a:r>
            <a:r>
              <a:rPr lang="en-US" sz="2000" dirty="0"/>
              <a:t> </a:t>
            </a:r>
            <a:r>
              <a:rPr lang="en-US" sz="2000" dirty="0" err="1"/>
              <a:t>wegetacyjnym</a:t>
            </a:r>
            <a:r>
              <a:rPr lang="en-US" sz="2000" dirty="0"/>
              <a:t>. </a:t>
            </a:r>
            <a:r>
              <a:rPr lang="en-US" sz="2000" dirty="0" err="1"/>
              <a:t>Opóźnienie</a:t>
            </a:r>
            <a:r>
              <a:rPr lang="en-US" sz="2000" dirty="0"/>
              <a:t> </a:t>
            </a:r>
            <a:r>
              <a:rPr lang="en-US" sz="2000" dirty="0" err="1"/>
              <a:t>projektu</a:t>
            </a:r>
            <a:r>
              <a:rPr lang="en-US" sz="2000" dirty="0"/>
              <a:t> o </a:t>
            </a:r>
            <a:r>
              <a:rPr lang="en-US" sz="2000" dirty="0" err="1"/>
              <a:t>miesiąc</a:t>
            </a:r>
            <a:r>
              <a:rPr lang="en-US" sz="2000" dirty="0"/>
              <a:t> </a:t>
            </a:r>
            <a:r>
              <a:rPr lang="en-US" sz="2000" dirty="0" err="1"/>
              <a:t>może</a:t>
            </a:r>
            <a:r>
              <a:rPr lang="en-US" sz="2000" dirty="0"/>
              <a:t> </a:t>
            </a:r>
            <a:r>
              <a:rPr lang="en-US" sz="2000" dirty="0" err="1"/>
              <a:t>oznaczać</a:t>
            </a:r>
            <a:r>
              <a:rPr lang="en-US" sz="2000" dirty="0"/>
              <a:t> </a:t>
            </a:r>
            <a:r>
              <a:rPr lang="en-US" sz="2000" dirty="0" err="1"/>
              <a:t>utratę</a:t>
            </a:r>
            <a:r>
              <a:rPr lang="en-US" sz="2000" dirty="0"/>
              <a:t> </a:t>
            </a:r>
            <a:r>
              <a:rPr lang="en-US" sz="2000" dirty="0" err="1"/>
              <a:t>całego</a:t>
            </a:r>
            <a:r>
              <a:rPr lang="en-US" sz="2000" dirty="0"/>
              <a:t> </a:t>
            </a:r>
            <a:r>
              <a:rPr lang="en-US" sz="2000" dirty="0" err="1"/>
              <a:t>sezonu</a:t>
            </a:r>
            <a:r>
              <a:rPr lang="en-US" sz="2000" dirty="0"/>
              <a:t> </a:t>
            </a:r>
            <a:r>
              <a:rPr lang="en-US" sz="2000" dirty="0" err="1"/>
              <a:t>badawczego</a:t>
            </a:r>
            <a:r>
              <a:rPr lang="en-US" sz="2000" dirty="0"/>
              <a:t>.​</a:t>
            </a:r>
          </a:p>
          <a:p>
            <a:pPr marL="0" indent="0" algn="just" fontAlgn="base">
              <a:buNone/>
            </a:pPr>
            <a:endParaRPr lang="en-US" sz="2000" dirty="0"/>
          </a:p>
        </p:txBody>
      </p:sp>
    </p:spTree>
    <p:extLst>
      <p:ext uri="{BB962C8B-B14F-4D97-AF65-F5344CB8AC3E}">
        <p14:creationId xmlns:p14="http://schemas.microsoft.com/office/powerpoint/2010/main" val="28062852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F3272E7-1921-8390-75BF-D7F5E74EEF10}"/>
              </a:ext>
            </a:extLst>
          </p:cNvPr>
          <p:cNvSpPr>
            <a:spLocks noGrp="1"/>
          </p:cNvSpPr>
          <p:nvPr>
            <p:ph type="title"/>
          </p:nvPr>
        </p:nvSpPr>
        <p:spPr/>
        <p:txBody>
          <a:bodyPr>
            <a:normAutofit fontScale="90000"/>
          </a:bodyPr>
          <a:lstStyle/>
          <a:p>
            <a:r>
              <a:rPr lang="en-US" dirty="0"/>
              <a:t>Rolnik jako partner </a:t>
            </a:r>
            <a:r>
              <a:rPr lang="en-US" dirty="0" err="1"/>
              <a:t>projektowy</a:t>
            </a:r>
            <a:r>
              <a:rPr lang="en-US" dirty="0"/>
              <a:t>. </a:t>
            </a:r>
            <a:r>
              <a:rPr lang="en-US" dirty="0" err="1"/>
              <a:t>Czego</a:t>
            </a:r>
            <a:r>
              <a:rPr lang="en-US" dirty="0"/>
              <a:t> </a:t>
            </a:r>
            <a:r>
              <a:rPr lang="en-US" dirty="0" err="1"/>
              <a:t>szuka</a:t>
            </a:r>
            <a:r>
              <a:rPr lang="en-US" dirty="0"/>
              <a:t> w </a:t>
            </a:r>
            <a:r>
              <a:rPr lang="en-US" dirty="0" err="1"/>
              <a:t>projekcie</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74A69A85-8F18-3572-B7D8-64B209148EBF}"/>
              </a:ext>
            </a:extLst>
          </p:cNvPr>
          <p:cNvSpPr>
            <a:spLocks noGrp="1"/>
          </p:cNvSpPr>
          <p:nvPr>
            <p:ph idx="1"/>
          </p:nvPr>
        </p:nvSpPr>
        <p:spPr/>
        <p:txBody>
          <a:bodyPr>
            <a:normAutofit fontScale="92500"/>
          </a:bodyPr>
          <a:lstStyle/>
          <a:p>
            <a:pPr marL="0" indent="0">
              <a:buNone/>
            </a:pPr>
            <a:r>
              <a:rPr lang="pl-PL" sz="1600" b="1" dirty="0"/>
              <a:t>3 KLUCZOWE OCZEKIWANIA</a:t>
            </a:r>
          </a:p>
          <a:p>
            <a:pPr marL="971550" lvl="1" indent="-514350">
              <a:buFont typeface="+mj-lt"/>
              <a:buAutoNum type="arabicPeriod"/>
            </a:pPr>
            <a:r>
              <a:rPr lang="pl-PL" sz="1600" b="1" dirty="0"/>
              <a:t>Praktyczność: </a:t>
            </a:r>
            <a:r>
              <a:rPr lang="pl-PL" sz="1600" dirty="0"/>
              <a:t>rozwiązanie musi być możliwe do zastosowania z jego glebą, klimatem, maszynami. Rozwiązanie prawidłowe agrotechnicznie, ale wymagające sprzętu, którego rolnik nie ma w dyspozycji, jest dla niego bezużyteczne.</a:t>
            </a:r>
          </a:p>
          <a:p>
            <a:pPr marL="971550" lvl="1" indent="-514350">
              <a:buFont typeface="+mj-lt"/>
              <a:buAutoNum type="arabicPeriod"/>
            </a:pPr>
            <a:r>
              <a:rPr lang="pl-PL" sz="1600" b="1" dirty="0"/>
              <a:t>Realia ekonomiczne: </a:t>
            </a:r>
            <a:r>
              <a:rPr lang="pl-PL" sz="1600" dirty="0"/>
              <a:t>każde rozwiązanie musi zwrócić się w rozsądnym czasie, a zmiana praktyki nie może naruszyć certyfikatów lub umów z odbiorcami.</a:t>
            </a:r>
          </a:p>
          <a:p>
            <a:pPr marL="971550" lvl="1" indent="-514350">
              <a:buFont typeface="+mj-lt"/>
              <a:buAutoNum type="arabicPeriod"/>
            </a:pPr>
            <a:r>
              <a:rPr lang="pl-PL" sz="1600" b="1" dirty="0"/>
              <a:t>Partner rozumiejący rolnictwo: </a:t>
            </a:r>
            <a:r>
              <a:rPr lang="pl-PL" sz="1600" dirty="0"/>
              <a:t>rolnicy są nieufni wobec naukowców, którzy nie znają realiów pracy na polu. Zaufanie buduje znajomość specyfiki uprawy i szacunek dla doświadczenia rolnika.</a:t>
            </a:r>
          </a:p>
          <a:p>
            <a:pPr marL="0" indent="0">
              <a:buNone/>
            </a:pPr>
            <a:endParaRPr lang="pl-PL" sz="1600" dirty="0"/>
          </a:p>
          <a:p>
            <a:pPr marL="0" indent="0">
              <a:buNone/>
            </a:pPr>
            <a:r>
              <a:rPr lang="pl-PL" sz="1600" b="1" dirty="0"/>
              <a:t>JAK TO WPŁYWA NA PROJEKT?</a:t>
            </a:r>
          </a:p>
          <a:p>
            <a:pPr lvl="1"/>
            <a:r>
              <a:rPr lang="pl-PL" sz="1500" dirty="0"/>
              <a:t>Harmonogram projektu musi uwzględniać kalendarz wegetacyjny upraw.</a:t>
            </a:r>
          </a:p>
          <a:p>
            <a:pPr lvl="1"/>
            <a:r>
              <a:rPr lang="pl-PL" sz="1500" dirty="0"/>
              <a:t>Każde planowane rozwiązanie należy zweryfikować pod kątem dostępności sprzętowej, kosztów wdrożenia i zgodności z praktyką konkretnego gospodarstwa.</a:t>
            </a:r>
          </a:p>
          <a:p>
            <a:pPr lvl="1"/>
            <a:r>
              <a:rPr lang="pl-PL" sz="1500" dirty="0"/>
              <a:t>W planowanych rozwiązaniach należy </a:t>
            </a:r>
            <a:r>
              <a:rPr lang="pl-PL" sz="1500" dirty="0" err="1"/>
              <a:t>uwględnić</a:t>
            </a:r>
            <a:r>
              <a:rPr lang="pl-PL" sz="1500" dirty="0"/>
              <a:t> skalę gospodarstwa, dostępny park maszyn, ekonomika i czy ma umowy z odbiorcami, które ograniczają zmianę praktyk.</a:t>
            </a:r>
          </a:p>
          <a:p>
            <a:pPr lvl="1"/>
            <a:r>
              <a:rPr lang="pl-PL" sz="1500" dirty="0"/>
              <a:t>Zaangażowanie </a:t>
            </a:r>
            <a:r>
              <a:rPr lang="pl-PL" sz="1200" dirty="0"/>
              <a:t>rolnika jako partnera przekłada się na jakość danych zbieranych w trakcie projektu i realność wdrożenia wyników.</a:t>
            </a:r>
          </a:p>
        </p:txBody>
      </p:sp>
    </p:spTree>
    <p:extLst>
      <p:ext uri="{BB962C8B-B14F-4D97-AF65-F5344CB8AC3E}">
        <p14:creationId xmlns:p14="http://schemas.microsoft.com/office/powerpoint/2010/main" val="14422481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2401829-AFF0-6BFF-E687-EE3E45ADCDEC}"/>
              </a:ext>
            </a:extLst>
          </p:cNvPr>
          <p:cNvSpPr>
            <a:spLocks noGrp="1"/>
          </p:cNvSpPr>
          <p:nvPr>
            <p:ph type="title"/>
          </p:nvPr>
        </p:nvSpPr>
        <p:spPr/>
        <p:txBody>
          <a:bodyPr>
            <a:normAutofit/>
          </a:bodyPr>
          <a:lstStyle/>
          <a:p>
            <a:r>
              <a:rPr lang="en-US" dirty="0"/>
              <a:t>5 </a:t>
            </a:r>
            <a:r>
              <a:rPr lang="en-US" dirty="0" err="1"/>
              <a:t>kroków</a:t>
            </a:r>
            <a:r>
              <a:rPr lang="en-US" dirty="0"/>
              <a:t> do </a:t>
            </a:r>
            <a:r>
              <a:rPr lang="en-US" dirty="0" err="1"/>
              <a:t>trwałej</a:t>
            </a:r>
            <a:r>
              <a:rPr lang="en-US" dirty="0"/>
              <a:t> </a:t>
            </a:r>
            <a:r>
              <a:rPr lang="en-US" dirty="0" err="1"/>
              <a:t>relacji</a:t>
            </a:r>
            <a:r>
              <a:rPr lang="en-US" dirty="0"/>
              <a:t> </a:t>
            </a:r>
            <a:r>
              <a:rPr lang="en-US" dirty="0" err="1"/>
              <a:t>projektowej</a:t>
            </a:r>
            <a:r>
              <a:rPr lang="en-US" b="0" dirty="0"/>
              <a:t>​</a:t>
            </a:r>
            <a:endParaRPr lang="pl-PL" dirty="0"/>
          </a:p>
        </p:txBody>
      </p:sp>
      <p:sp>
        <p:nvSpPr>
          <p:cNvPr id="3" name="Symbol zastępczy zawartości 2">
            <a:extLst>
              <a:ext uri="{FF2B5EF4-FFF2-40B4-BE49-F238E27FC236}">
                <a16:creationId xmlns:a16="http://schemas.microsoft.com/office/drawing/2014/main" id="{44BC5CED-0735-B2AC-596E-41028B5F60CF}"/>
              </a:ext>
            </a:extLst>
          </p:cNvPr>
          <p:cNvSpPr>
            <a:spLocks noGrp="1"/>
          </p:cNvSpPr>
          <p:nvPr>
            <p:ph idx="1"/>
          </p:nvPr>
        </p:nvSpPr>
        <p:spPr/>
        <p:txBody>
          <a:bodyPr>
            <a:normAutofit fontScale="70000" lnSpcReduction="20000"/>
          </a:bodyPr>
          <a:lstStyle/>
          <a:p>
            <a:pPr marL="514350" indent="-514350">
              <a:buFont typeface="+mj-lt"/>
              <a:buAutoNum type="arabicPeriod"/>
            </a:pPr>
            <a:r>
              <a:rPr lang="pl-PL" b="1" dirty="0"/>
              <a:t>Zacznij od problemu partnera: </a:t>
            </a:r>
            <a:r>
              <a:rPr lang="pl-PL" dirty="0"/>
              <a:t>Pierwsze spotkanie powinno służyć diagnozie. Zapytaj o konkretne problemy produkcyjne, straty i nieefektywności. To podstawa do zidentyfikowania tematu projektu.</a:t>
            </a:r>
          </a:p>
          <a:p>
            <a:pPr marL="514350" indent="-514350">
              <a:buFont typeface="+mj-lt"/>
              <a:buAutoNum type="arabicPeriod"/>
            </a:pPr>
            <a:r>
              <a:rPr lang="pl-PL" b="1" dirty="0"/>
              <a:t>Utrzymuj regularny kontakt: </a:t>
            </a:r>
            <a:r>
              <a:rPr lang="pl-PL" dirty="0"/>
              <a:t>Kontakt z partnerem warto planować wokół konkretnych zdarzeń, takich jak nowe ogłoszenie naboru w jego obszarze, zmiana regulacji branżowych, wyniki wcześniejszych badań, które go dotyczą.</a:t>
            </a:r>
          </a:p>
          <a:p>
            <a:pPr marL="514350" indent="-514350">
              <a:buFont typeface="+mj-lt"/>
              <a:buAutoNum type="arabicPeriod"/>
            </a:pPr>
            <a:r>
              <a:rPr lang="pl-PL" b="1" dirty="0"/>
              <a:t>Wyznacz jedną osobę kontaktową: </a:t>
            </a:r>
            <a:r>
              <a:rPr lang="pl-PL" dirty="0"/>
              <a:t>Rotacja opiekunów może dezorganizować współpracę i wymaga każdorazowego nawiązywania kontaktu. Partner powinien mieć jednego, stałego rozmówcę z uczelni z jasno określoną odpowiedzialnością.</a:t>
            </a:r>
          </a:p>
          <a:p>
            <a:pPr marL="514350" indent="-514350">
              <a:buFont typeface="+mj-lt"/>
              <a:buAutoNum type="arabicPeriod"/>
            </a:pPr>
            <a:r>
              <a:rPr lang="pl-PL" b="1" dirty="0"/>
              <a:t>Wywiązuj </a:t>
            </a:r>
            <a:r>
              <a:rPr lang="pl-PL" b="1" dirty="0" err="1"/>
              <a:t>sięz</a:t>
            </a:r>
            <a:r>
              <a:rPr lang="pl-PL" b="1" dirty="0"/>
              <a:t> </a:t>
            </a:r>
            <a:r>
              <a:rPr lang="pl-PL" b="1" dirty="0" err="1"/>
              <a:t>zobowiazań</a:t>
            </a:r>
            <a:r>
              <a:rPr lang="pl-PL" b="1" dirty="0"/>
              <a:t>: </a:t>
            </a:r>
            <a:r>
              <a:rPr lang="pl-PL" dirty="0"/>
              <a:t>Informuj o problemach wcześnie. Partner, który dowiaduje się o opóźnieniu na krótko przed terminem, może stracić zaufanie</a:t>
            </a:r>
          </a:p>
          <a:p>
            <a:pPr marL="514350" indent="-514350">
              <a:buFont typeface="+mj-lt"/>
              <a:buAutoNum type="arabicPeriod"/>
            </a:pPr>
            <a:r>
              <a:rPr lang="pl-PL" b="1" dirty="0"/>
              <a:t>Dokumentuj ustalenia na bieżąco: </a:t>
            </a:r>
            <a:r>
              <a:rPr lang="pl-PL" dirty="0"/>
              <a:t>Każde ustalenie dotyczące zakresu prac, podziału zadań, terminów lub własności intelektualnej wymaga pisemnego potwierdzenia. Rozbieżności w interpretacji ustaleń to jedna z najczęstszych przyczyn konfliktów w konsorcjach projektowych.</a:t>
            </a:r>
          </a:p>
          <a:p>
            <a:pPr marL="514350" indent="-514350">
              <a:buFont typeface="+mj-lt"/>
              <a:buAutoNum type="arabicPeriod"/>
            </a:pPr>
            <a:endParaRPr lang="pl-PL" dirty="0"/>
          </a:p>
        </p:txBody>
      </p:sp>
    </p:spTree>
    <p:extLst>
      <p:ext uri="{BB962C8B-B14F-4D97-AF65-F5344CB8AC3E}">
        <p14:creationId xmlns:p14="http://schemas.microsoft.com/office/powerpoint/2010/main" val="41191337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B4E5F-8C40-BFF7-13F8-5FF7AED743A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712BE507-A7E9-B8C0-E330-BBAF289F09E5}"/>
              </a:ext>
            </a:extLst>
          </p:cNvPr>
          <p:cNvSpPr>
            <a:spLocks noGrp="1"/>
          </p:cNvSpPr>
          <p:nvPr>
            <p:ph type="title"/>
          </p:nvPr>
        </p:nvSpPr>
        <p:spPr/>
        <p:txBody>
          <a:bodyPr>
            <a:normAutofit/>
          </a:bodyPr>
          <a:lstStyle/>
          <a:p>
            <a:r>
              <a:rPr lang="en-US" dirty="0"/>
              <a:t>5 </a:t>
            </a:r>
            <a:r>
              <a:rPr lang="en-US" dirty="0" err="1"/>
              <a:t>kroków</a:t>
            </a:r>
            <a:r>
              <a:rPr lang="en-US" dirty="0"/>
              <a:t> do </a:t>
            </a:r>
            <a:r>
              <a:rPr lang="en-US" dirty="0" err="1"/>
              <a:t>trwałej</a:t>
            </a:r>
            <a:r>
              <a:rPr lang="en-US" dirty="0"/>
              <a:t> </a:t>
            </a:r>
            <a:r>
              <a:rPr lang="en-US" dirty="0" err="1"/>
              <a:t>relacji</a:t>
            </a:r>
            <a:r>
              <a:rPr lang="en-US" dirty="0"/>
              <a:t> </a:t>
            </a:r>
            <a:r>
              <a:rPr lang="en-US" dirty="0" err="1"/>
              <a:t>projektowej</a:t>
            </a:r>
            <a:r>
              <a:rPr lang="en-US" b="0" dirty="0"/>
              <a:t>​</a:t>
            </a:r>
            <a:endParaRPr lang="pl-PL" dirty="0"/>
          </a:p>
        </p:txBody>
      </p:sp>
      <p:sp>
        <p:nvSpPr>
          <p:cNvPr id="3" name="Symbol zastępczy zawartości 2">
            <a:extLst>
              <a:ext uri="{FF2B5EF4-FFF2-40B4-BE49-F238E27FC236}">
                <a16:creationId xmlns:a16="http://schemas.microsoft.com/office/drawing/2014/main" id="{DD3F831C-C1E3-E4F3-3C22-DEF1CAFE2E29}"/>
              </a:ext>
            </a:extLst>
          </p:cNvPr>
          <p:cNvSpPr>
            <a:spLocks noGrp="1"/>
          </p:cNvSpPr>
          <p:nvPr>
            <p:ph idx="1"/>
          </p:nvPr>
        </p:nvSpPr>
        <p:spPr/>
        <p:txBody>
          <a:bodyPr>
            <a:normAutofit fontScale="70000" lnSpcReduction="20000"/>
          </a:bodyPr>
          <a:lstStyle/>
          <a:p>
            <a:pPr marL="514350" indent="-514350">
              <a:buFont typeface="+mj-lt"/>
              <a:buAutoNum type="arabicPeriod"/>
            </a:pPr>
            <a:r>
              <a:rPr lang="pl-PL" b="1" dirty="0"/>
              <a:t>Zacznij od problemu partnera: </a:t>
            </a:r>
            <a:r>
              <a:rPr lang="pl-PL" dirty="0"/>
              <a:t>Pierwsze spotkanie powinno służyć diagnozie. Zapytaj o konkretne problemy produkcyjne, straty i nieefektywności. To podstawa do zidentyfikowania tematu projektu.</a:t>
            </a:r>
          </a:p>
          <a:p>
            <a:pPr marL="514350" indent="-514350">
              <a:buFont typeface="+mj-lt"/>
              <a:buAutoNum type="arabicPeriod"/>
            </a:pPr>
            <a:r>
              <a:rPr lang="pl-PL" b="1" dirty="0"/>
              <a:t>Utrzymuj regularny kontakt: </a:t>
            </a:r>
            <a:r>
              <a:rPr lang="pl-PL" dirty="0"/>
              <a:t>Kontakt z partnerem warto planować wokół konkretnych zdarzeń, takich jak nowe ogłoszenie naboru w jego obszarze, zmiana regulacji branżowych, wyniki wcześniejszych badań, które go dotyczą.</a:t>
            </a:r>
          </a:p>
          <a:p>
            <a:pPr marL="514350" indent="-514350">
              <a:buFont typeface="+mj-lt"/>
              <a:buAutoNum type="arabicPeriod"/>
            </a:pPr>
            <a:r>
              <a:rPr lang="pl-PL" b="1" dirty="0"/>
              <a:t>Wyznacz jedną osobę kontaktową: </a:t>
            </a:r>
            <a:r>
              <a:rPr lang="pl-PL" dirty="0"/>
              <a:t>Rotacja opiekunów może dezorganizować współpracę i wymaga każdorazowego nawiązywania kontaktu. Partner powinien mieć jednego, stałego rozmówcę z uczelni z jasno określoną odpowiedzialnością.</a:t>
            </a:r>
          </a:p>
          <a:p>
            <a:pPr marL="514350" indent="-514350">
              <a:buFont typeface="+mj-lt"/>
              <a:buAutoNum type="arabicPeriod"/>
            </a:pPr>
            <a:r>
              <a:rPr lang="pl-PL" b="1" dirty="0"/>
              <a:t>Wywiązuj </a:t>
            </a:r>
            <a:r>
              <a:rPr lang="pl-PL" b="1" dirty="0" err="1"/>
              <a:t>sięz</a:t>
            </a:r>
            <a:r>
              <a:rPr lang="pl-PL" b="1" dirty="0"/>
              <a:t> </a:t>
            </a:r>
            <a:r>
              <a:rPr lang="pl-PL" b="1" dirty="0" err="1"/>
              <a:t>zobowiazań</a:t>
            </a:r>
            <a:r>
              <a:rPr lang="pl-PL" b="1" dirty="0"/>
              <a:t>: </a:t>
            </a:r>
            <a:r>
              <a:rPr lang="pl-PL" dirty="0"/>
              <a:t>Informuj o problemach wcześnie. Partner, który dowiaduje się o opóźnieniu na krótko przed terminem, może stracić zaufanie</a:t>
            </a:r>
          </a:p>
          <a:p>
            <a:pPr marL="514350" indent="-514350">
              <a:buFont typeface="+mj-lt"/>
              <a:buAutoNum type="arabicPeriod"/>
            </a:pPr>
            <a:r>
              <a:rPr lang="pl-PL" b="1" dirty="0"/>
              <a:t>Dokumentuj ustalenia na bieżąco: </a:t>
            </a:r>
            <a:r>
              <a:rPr lang="pl-PL" dirty="0"/>
              <a:t>Każde ustalenie dotyczące zakresu prac, podziału zadań, terminów lub własności intelektualnej wymaga pisemnego potwierdzenia. Rozbieżności w interpretacji ustaleń to jedna z najczęstszych przyczyn konfliktów w konsorcjach projektowych.</a:t>
            </a:r>
          </a:p>
          <a:p>
            <a:pPr marL="514350" indent="-514350">
              <a:buFont typeface="+mj-lt"/>
              <a:buAutoNum type="arabicPeriod"/>
            </a:pPr>
            <a:endParaRPr lang="pl-PL" dirty="0"/>
          </a:p>
        </p:txBody>
      </p:sp>
    </p:spTree>
    <p:extLst>
      <p:ext uri="{BB962C8B-B14F-4D97-AF65-F5344CB8AC3E}">
        <p14:creationId xmlns:p14="http://schemas.microsoft.com/office/powerpoint/2010/main" val="24735714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5E1475F-2252-2173-08B6-20A53FE51853}"/>
              </a:ext>
            </a:extLst>
          </p:cNvPr>
          <p:cNvSpPr>
            <a:spLocks noGrp="1"/>
          </p:cNvSpPr>
          <p:nvPr>
            <p:ph type="title"/>
          </p:nvPr>
        </p:nvSpPr>
        <p:spPr/>
        <p:txBody>
          <a:bodyPr>
            <a:normAutofit fontScale="90000"/>
          </a:bodyPr>
          <a:lstStyle/>
          <a:p>
            <a:r>
              <a:rPr lang="en-US" dirty="0" err="1"/>
              <a:t>Bariery</a:t>
            </a:r>
            <a:r>
              <a:rPr lang="en-US" dirty="0"/>
              <a:t> </a:t>
            </a:r>
            <a:r>
              <a:rPr lang="en-US" dirty="0" err="1"/>
              <a:t>współpracy</a:t>
            </a:r>
            <a:r>
              <a:rPr lang="en-US" dirty="0"/>
              <a:t> po </a:t>
            </a:r>
            <a:r>
              <a:rPr lang="en-US" dirty="0" err="1"/>
              <a:t>stronie</a:t>
            </a:r>
            <a:r>
              <a:rPr lang="en-US" dirty="0"/>
              <a:t> </a:t>
            </a:r>
            <a:r>
              <a:rPr lang="en-US" dirty="0" err="1"/>
              <a:t>uczelni</a:t>
            </a:r>
            <a:r>
              <a:rPr lang="en-US" dirty="0"/>
              <a:t> </a:t>
            </a:r>
            <a:r>
              <a:rPr lang="en-US" dirty="0" err="1"/>
              <a:t>i</a:t>
            </a:r>
            <a:r>
              <a:rPr lang="en-US" dirty="0"/>
              <a:t> jak je </a:t>
            </a:r>
            <a:r>
              <a:rPr lang="en-US" dirty="0" err="1"/>
              <a:t>ograniczać</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FFBEBF4F-CA11-862C-FBFF-A37FF717DEBA}"/>
              </a:ext>
            </a:extLst>
          </p:cNvPr>
          <p:cNvSpPr>
            <a:spLocks noGrp="1"/>
          </p:cNvSpPr>
          <p:nvPr>
            <p:ph idx="1"/>
          </p:nvPr>
        </p:nvSpPr>
        <p:spPr/>
        <p:txBody>
          <a:bodyPr>
            <a:normAutofit fontScale="70000" lnSpcReduction="20000"/>
          </a:bodyPr>
          <a:lstStyle/>
          <a:p>
            <a:pPr>
              <a:spcBef>
                <a:spcPts val="1600"/>
              </a:spcBef>
            </a:pPr>
            <a:r>
              <a:rPr lang="pl-PL" b="1" dirty="0"/>
              <a:t>Biurokracja i wolne procedowanie: </a:t>
            </a:r>
            <a:r>
              <a:rPr lang="pl-PL" dirty="0"/>
              <a:t>Procedury zamówień, ścieżki akceptacji umów i wymogi kadrowe należy zidentyfikować przed złożeniem wniosku. Opóźnienia wynikające z wewnętrznych procedur uczelni to jeden z najczęstszych powodów przekroczenia harmonogramu projektu.</a:t>
            </a:r>
          </a:p>
          <a:p>
            <a:pPr>
              <a:spcBef>
                <a:spcPts val="1600"/>
              </a:spcBef>
            </a:pPr>
            <a:r>
              <a:rPr lang="pl-PL" b="1" dirty="0"/>
              <a:t>Język naukowy zamiast biznesowego: </a:t>
            </a:r>
            <a:r>
              <a:rPr lang="pl-PL" dirty="0"/>
              <a:t>Każdy wynik B+R powinien być opisany w kategoriach mierzalnego efektu dla działalności partnera, nie tylko jako osiągnięcie naukowe.</a:t>
            </a:r>
          </a:p>
          <a:p>
            <a:pPr>
              <a:spcBef>
                <a:spcPts val="1600"/>
              </a:spcBef>
            </a:pPr>
            <a:r>
              <a:rPr lang="pl-PL" b="1" dirty="0"/>
              <a:t>Własność intelektualna: </a:t>
            </a:r>
            <a:r>
              <a:rPr lang="pl-PL" dirty="0"/>
              <a:t>Podział własności intelektualnej, warunki licencji i zasady komercjalizacji muszą być uregulowane w umowie konsorcjum przed złożeniem wniosku.</a:t>
            </a:r>
          </a:p>
          <a:p>
            <a:pPr>
              <a:spcBef>
                <a:spcPts val="1600"/>
              </a:spcBef>
            </a:pPr>
            <a:r>
              <a:rPr lang="pl-PL" b="1" dirty="0"/>
              <a:t>Rotacja personelu: </a:t>
            </a:r>
            <a:r>
              <a:rPr lang="pl-PL" dirty="0"/>
              <a:t>Kluczowe role projektowe powinny być dublowane, a postęp prac dokumentowany na bieżąco. Odejście jednego wykonawcy nie może zatrzymać realizacji projektu.</a:t>
            </a:r>
          </a:p>
          <a:p>
            <a:pPr>
              <a:spcBef>
                <a:spcPts val="1600"/>
              </a:spcBef>
            </a:pPr>
            <a:r>
              <a:rPr lang="pl-PL" b="1" dirty="0"/>
              <a:t>Nieadekwatne oczekiwania: </a:t>
            </a:r>
            <a:r>
              <a:rPr lang="pl-PL" dirty="0"/>
              <a:t>Na początku współpracy należy sporządzić pisemny zakres prac: co jest przedmiotem projektu, co jest poza jego zakresem i co jest oczekiwanym wynikiem. Precyzyjne określenie zakresu ogranicza ryzyko sporów o interpretację zobowiązań obu stron.</a:t>
            </a:r>
          </a:p>
          <a:p>
            <a:endParaRPr lang="pl-PL" dirty="0"/>
          </a:p>
        </p:txBody>
      </p:sp>
    </p:spTree>
    <p:extLst>
      <p:ext uri="{BB962C8B-B14F-4D97-AF65-F5344CB8AC3E}">
        <p14:creationId xmlns:p14="http://schemas.microsoft.com/office/powerpoint/2010/main" val="41714327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A799F51-69EA-FC87-C1DD-EF614015D07F}"/>
              </a:ext>
            </a:extLst>
          </p:cNvPr>
          <p:cNvSpPr>
            <a:spLocks noGrp="1"/>
          </p:cNvSpPr>
          <p:nvPr>
            <p:ph type="title"/>
          </p:nvPr>
        </p:nvSpPr>
        <p:spPr/>
        <p:txBody>
          <a:bodyPr>
            <a:normAutofit fontScale="90000"/>
          </a:bodyPr>
          <a:lstStyle/>
          <a:p>
            <a:r>
              <a:rPr lang="en-US" dirty="0" err="1"/>
              <a:t>Bariery</a:t>
            </a:r>
            <a:r>
              <a:rPr lang="en-US" dirty="0"/>
              <a:t> po </a:t>
            </a:r>
            <a:r>
              <a:rPr lang="en-US" dirty="0" err="1"/>
              <a:t>stronie</a:t>
            </a:r>
            <a:r>
              <a:rPr lang="en-US" dirty="0"/>
              <a:t> </a:t>
            </a:r>
            <a:r>
              <a:rPr lang="en-US" dirty="0" err="1"/>
              <a:t>partnera</a:t>
            </a:r>
            <a:r>
              <a:rPr lang="en-US" dirty="0"/>
              <a:t> </a:t>
            </a:r>
            <a:r>
              <a:rPr lang="en-US" dirty="0" err="1"/>
              <a:t>biznesowego</a:t>
            </a:r>
            <a:r>
              <a:rPr lang="en-US" dirty="0"/>
              <a:t> - jak </a:t>
            </a:r>
            <a:r>
              <a:rPr lang="en-US" dirty="0" err="1"/>
              <a:t>reagować</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2CEF17A9-AD73-B629-45CC-3A19B6FFE642}"/>
              </a:ext>
            </a:extLst>
          </p:cNvPr>
          <p:cNvSpPr>
            <a:spLocks noGrp="1"/>
          </p:cNvSpPr>
          <p:nvPr>
            <p:ph idx="1"/>
          </p:nvPr>
        </p:nvSpPr>
        <p:spPr/>
        <p:txBody>
          <a:bodyPr>
            <a:normAutofit fontScale="77500" lnSpcReduction="20000"/>
          </a:bodyPr>
          <a:lstStyle/>
          <a:p>
            <a:pPr marL="0" indent="0">
              <a:buNone/>
            </a:pPr>
            <a:r>
              <a:rPr lang="pl-PL" b="1" dirty="0"/>
              <a:t>1. Brak czasu i zasobów</a:t>
            </a:r>
          </a:p>
          <a:p>
            <a:pPr marL="457200" lvl="1" indent="0">
              <a:buNone/>
            </a:pPr>
            <a:r>
              <a:rPr lang="pl-PL" dirty="0"/>
              <a:t>Małe i średnie przedsiębiorstwo często nie dysponuje dedykowanym zasobem do zarządzania projektem. Uczestnictwo w projekcie to dla partnera dodatkowe obciążenie ponad bieżącą działalność operacyjną.</a:t>
            </a:r>
          </a:p>
          <a:p>
            <a:pPr marL="457200" lvl="1" indent="0">
              <a:buNone/>
            </a:pPr>
            <a:r>
              <a:rPr lang="pl-PL" b="1" dirty="0"/>
              <a:t>Jak reagować?</a:t>
            </a:r>
          </a:p>
          <a:p>
            <a:pPr marL="457200" lvl="1" indent="0">
              <a:buNone/>
            </a:pPr>
            <a:r>
              <a:rPr lang="pl-PL" dirty="0"/>
              <a:t>Zakres obowiązków administracyjnych partnera należy zminimalizować już na etapie projektowania struktury projektu przez odpowiedni podział zadań i jasne procedury raportowania.</a:t>
            </a:r>
          </a:p>
          <a:p>
            <a:pPr marL="457200" lvl="1" indent="0">
              <a:buNone/>
            </a:pPr>
            <a:endParaRPr lang="pl-PL" dirty="0"/>
          </a:p>
          <a:p>
            <a:pPr marL="0" indent="0">
              <a:buNone/>
            </a:pPr>
            <a:r>
              <a:rPr lang="pl-PL" b="1" dirty="0"/>
              <a:t>2. Brak zaufania wobec nauki</a:t>
            </a:r>
          </a:p>
          <a:p>
            <a:pPr marL="457200" lvl="1" indent="0">
              <a:buNone/>
            </a:pPr>
            <a:r>
              <a:rPr lang="pl-PL" dirty="0"/>
              <a:t>Część partnerów wchodzi we współpracę z negatywnymi doświadczeniami z poprzednich projektów w postaci na przykład niskiej użyteczności wyników lub niedotrzymanych 	terminów.</a:t>
            </a:r>
          </a:p>
          <a:p>
            <a:pPr marL="457200" lvl="1" indent="0">
              <a:buNone/>
            </a:pPr>
            <a:r>
              <a:rPr lang="pl-PL" b="1" dirty="0"/>
              <a:t>Jak reagować?</a:t>
            </a:r>
            <a:endParaRPr lang="pl-PL" dirty="0"/>
          </a:p>
          <a:p>
            <a:pPr marL="457200" lvl="1" indent="0">
              <a:buNone/>
            </a:pPr>
            <a:r>
              <a:rPr lang="pl-PL" dirty="0"/>
              <a:t>Zaufanie buduje się przez konsekwentne dotrzymywanie zobowiązań na etapie poprzedzającym projekt, zanim pojawią się formalne umowy i finansowanie.</a:t>
            </a:r>
          </a:p>
          <a:p>
            <a:endParaRPr lang="pl-PL" dirty="0"/>
          </a:p>
        </p:txBody>
      </p:sp>
    </p:spTree>
    <p:extLst>
      <p:ext uri="{BB962C8B-B14F-4D97-AF65-F5344CB8AC3E}">
        <p14:creationId xmlns:p14="http://schemas.microsoft.com/office/powerpoint/2010/main" val="39532898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375DE13-BB72-1317-F4C9-0AD767E17E42}"/>
              </a:ext>
            </a:extLst>
          </p:cNvPr>
          <p:cNvSpPr>
            <a:spLocks noGrp="1"/>
          </p:cNvSpPr>
          <p:nvPr>
            <p:ph type="title"/>
          </p:nvPr>
        </p:nvSpPr>
        <p:spPr/>
        <p:txBody>
          <a:bodyPr>
            <a:normAutofit fontScale="90000"/>
          </a:bodyPr>
          <a:lstStyle/>
          <a:p>
            <a:r>
              <a:rPr lang="en-US" dirty="0" err="1"/>
              <a:t>Bariery</a:t>
            </a:r>
            <a:r>
              <a:rPr lang="en-US" dirty="0"/>
              <a:t> po </a:t>
            </a:r>
            <a:r>
              <a:rPr lang="en-US" dirty="0" err="1"/>
              <a:t>stronie</a:t>
            </a:r>
            <a:r>
              <a:rPr lang="en-US" dirty="0"/>
              <a:t> </a:t>
            </a:r>
            <a:r>
              <a:rPr lang="en-US" dirty="0" err="1"/>
              <a:t>partnera</a:t>
            </a:r>
            <a:r>
              <a:rPr lang="en-US" dirty="0"/>
              <a:t> </a:t>
            </a:r>
            <a:r>
              <a:rPr lang="en-US" dirty="0" err="1"/>
              <a:t>biznesowego</a:t>
            </a:r>
            <a:r>
              <a:rPr lang="en-US" dirty="0"/>
              <a:t> - jak </a:t>
            </a:r>
            <a:r>
              <a:rPr lang="en-US" dirty="0" err="1"/>
              <a:t>reagować</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D39B380E-17DA-4FEA-D98B-E2E984900FFC}"/>
              </a:ext>
            </a:extLst>
          </p:cNvPr>
          <p:cNvSpPr>
            <a:spLocks noGrp="1"/>
          </p:cNvSpPr>
          <p:nvPr>
            <p:ph idx="1"/>
          </p:nvPr>
        </p:nvSpPr>
        <p:spPr/>
        <p:txBody>
          <a:bodyPr>
            <a:normAutofit fontScale="62500" lnSpcReduction="20000"/>
          </a:bodyPr>
          <a:lstStyle/>
          <a:p>
            <a:pPr marL="0" indent="0">
              <a:buNone/>
            </a:pPr>
            <a:r>
              <a:rPr lang="pl-PL" sz="3400" b="1" dirty="0"/>
              <a:t>3. Krótki horyzont decyzyjny</a:t>
            </a:r>
          </a:p>
          <a:p>
            <a:pPr marL="457200" lvl="1" indent="0">
              <a:buNone/>
            </a:pPr>
            <a:r>
              <a:rPr lang="pl-PL" sz="2600" dirty="0"/>
              <a:t>Przedsiębiorca operuje krótkim horyzontem planowania. Projekt trwający 3–4 lata wymaga od niego zaangażowania w perspektywie, która wykracza poza jego naturalny rytm decyzyjny.</a:t>
            </a:r>
          </a:p>
          <a:p>
            <a:pPr marL="457200" lvl="1" indent="0">
              <a:buNone/>
            </a:pPr>
            <a:r>
              <a:rPr lang="pl-PL" sz="2600" b="1" dirty="0"/>
              <a:t>Jak reagować?</a:t>
            </a:r>
            <a:endParaRPr lang="pl-PL" sz="2600" dirty="0"/>
          </a:p>
          <a:p>
            <a:pPr marL="457200" lvl="1" indent="0">
              <a:buNone/>
            </a:pPr>
            <a:r>
              <a:rPr lang="pl-PL" sz="2600" dirty="0"/>
              <a:t>Projekt należy </a:t>
            </a:r>
            <a:r>
              <a:rPr lang="pl-PL" sz="2700" dirty="0"/>
              <a:t>podzielić na etapy z mierzalnymi wynikami pośrednimi. Partner powinien móc zaobserwować pierwsze konkretne rezultaty w ciągu pierwszego roku realizacji.</a:t>
            </a:r>
          </a:p>
          <a:p>
            <a:pPr marL="457200" lvl="1" indent="0">
              <a:buNone/>
            </a:pPr>
            <a:endParaRPr lang="pl-PL" dirty="0"/>
          </a:p>
          <a:p>
            <a:pPr marL="0" indent="0">
              <a:buNone/>
            </a:pPr>
            <a:r>
              <a:rPr lang="pl-PL" sz="3400" b="1" dirty="0"/>
              <a:t>4. Obawy o poufność</a:t>
            </a:r>
            <a:endParaRPr lang="pl-PL" sz="3400" dirty="0"/>
          </a:p>
          <a:p>
            <a:pPr marL="457200" lvl="1" indent="0">
              <a:buNone/>
            </a:pPr>
            <a:r>
              <a:rPr lang="pl-PL" sz="3000" dirty="0"/>
              <a:t>Partner może obawiać się, że informacje o jego technologii, planach produktowych lub pozycji rynkowej staną się dostępne w środowisku naukowym, co może oznaczać pośredni dostęp konkurencji do wrażliwych danych.</a:t>
            </a:r>
          </a:p>
          <a:p>
            <a:pPr marL="457200" lvl="1" indent="0">
              <a:buNone/>
            </a:pPr>
            <a:r>
              <a:rPr lang="pl-PL" sz="3000" b="1" dirty="0"/>
              <a:t>Jak reagować?</a:t>
            </a:r>
            <a:endParaRPr lang="pl-PL" sz="3000" dirty="0"/>
          </a:p>
          <a:p>
            <a:pPr marL="457200" lvl="1" indent="0">
              <a:buNone/>
            </a:pPr>
            <a:r>
              <a:rPr lang="pl-PL" sz="3000" dirty="0"/>
              <a:t>Umowa o poufności powinna zostać podpisana przed pierwszą rozmową merytoryczną. Umowa konsorcjum musi precyzyjnie określać zasady dostępu do wrażliwych danych i zakres informacji objętych klauzulą poufności.</a:t>
            </a:r>
          </a:p>
          <a:p>
            <a:endParaRPr lang="pl-PL" dirty="0"/>
          </a:p>
        </p:txBody>
      </p:sp>
    </p:spTree>
    <p:extLst>
      <p:ext uri="{BB962C8B-B14F-4D97-AF65-F5344CB8AC3E}">
        <p14:creationId xmlns:p14="http://schemas.microsoft.com/office/powerpoint/2010/main" val="32133938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B6BC65-41A8-D53F-2250-96370F04F5C5}"/>
              </a:ext>
            </a:extLst>
          </p:cNvPr>
          <p:cNvSpPr>
            <a:spLocks noGrp="1"/>
          </p:cNvSpPr>
          <p:nvPr>
            <p:ph type="title"/>
          </p:nvPr>
        </p:nvSpPr>
        <p:spPr/>
        <p:txBody>
          <a:bodyPr>
            <a:normAutofit fontScale="90000"/>
          </a:bodyPr>
          <a:lstStyle/>
          <a:p>
            <a:r>
              <a:rPr lang="en-US" dirty="0" err="1"/>
              <a:t>Dwa</a:t>
            </a:r>
            <a:r>
              <a:rPr lang="en-US" dirty="0"/>
              <a:t> </a:t>
            </a:r>
            <a:r>
              <a:rPr lang="en-US" dirty="0" err="1"/>
              <a:t>scenariusze</a:t>
            </a:r>
            <a:r>
              <a:rPr lang="en-US" dirty="0"/>
              <a:t> </a:t>
            </a:r>
            <a:r>
              <a:rPr lang="en-US" dirty="0" err="1"/>
              <a:t>współpracy</a:t>
            </a:r>
            <a:r>
              <a:rPr lang="en-US" dirty="0"/>
              <a:t>. Co </a:t>
            </a:r>
            <a:r>
              <a:rPr lang="en-US" dirty="0" err="1"/>
              <a:t>zadecydowało</a:t>
            </a:r>
            <a:r>
              <a:rPr lang="en-US" dirty="0"/>
              <a:t> o </a:t>
            </a:r>
            <a:r>
              <a:rPr lang="en-US" dirty="0" err="1"/>
              <a:t>sukcesie</a:t>
            </a:r>
            <a:r>
              <a:rPr lang="en-US" dirty="0"/>
              <a:t> </a:t>
            </a:r>
            <a:r>
              <a:rPr lang="en-US" dirty="0" err="1"/>
              <a:t>lub</a:t>
            </a:r>
            <a:r>
              <a:rPr lang="en-US" dirty="0"/>
              <a:t> </a:t>
            </a:r>
            <a:r>
              <a:rPr lang="en-US" dirty="0" err="1"/>
              <a:t>porażce</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AAD5FADE-ABFA-B669-10EB-23DF2F49E02F}"/>
              </a:ext>
            </a:extLst>
          </p:cNvPr>
          <p:cNvSpPr>
            <a:spLocks noGrp="1"/>
          </p:cNvSpPr>
          <p:nvPr>
            <p:ph idx="1"/>
          </p:nvPr>
        </p:nvSpPr>
        <p:spPr/>
        <p:txBody>
          <a:bodyPr>
            <a:normAutofit fontScale="62500" lnSpcReduction="20000"/>
          </a:bodyPr>
          <a:lstStyle/>
          <a:p>
            <a:pPr marL="0" indent="0">
              <a:buNone/>
            </a:pPr>
            <a:r>
              <a:rPr lang="pl-PL" b="1" dirty="0">
                <a:solidFill>
                  <a:srgbClr val="4DB05B"/>
                </a:solidFill>
              </a:rPr>
              <a:t>CASE STUDY POZYTYWNY</a:t>
            </a:r>
            <a:endParaRPr lang="pl-PL" dirty="0">
              <a:solidFill>
                <a:srgbClr val="4DB05B"/>
              </a:solidFill>
            </a:endParaRPr>
          </a:p>
          <a:p>
            <a:pPr marL="457200" lvl="1" indent="0">
              <a:buNone/>
            </a:pPr>
            <a:r>
              <a:rPr lang="pl-PL" b="1" dirty="0"/>
              <a:t>CO ZADZIAŁAŁO:</a:t>
            </a:r>
            <a:endParaRPr lang="pl-PL" dirty="0"/>
          </a:p>
          <a:p>
            <a:pPr lvl="1"/>
            <a:r>
              <a:rPr lang="pl-PL" dirty="0"/>
              <a:t>Relacja z partnerem zbudowana przed naborem, regularne spotkania robocze na kilka miesięcy przed złożeniem wniosku.</a:t>
            </a:r>
          </a:p>
          <a:p>
            <a:pPr lvl="1"/>
            <a:r>
              <a:rPr lang="pl-PL" dirty="0"/>
              <a:t>Podział zadań i własności intelektualnej uregulowany w umowie konsorcjum przed złożeniem wniosku.</a:t>
            </a:r>
          </a:p>
          <a:p>
            <a:pPr lvl="1"/>
            <a:r>
              <a:rPr lang="pl-PL" dirty="0"/>
              <a:t>Zakres projektu i oczekiwane wyniki uzgodnione pisemnie, partner wiedział, czego się spodziewać.</a:t>
            </a:r>
          </a:p>
          <a:p>
            <a:pPr lvl="1"/>
            <a:r>
              <a:rPr lang="pl-PL" dirty="0"/>
              <a:t>Stały opiekun relacji po stronie uczelni przez cały czas trwania projektu.</a:t>
            </a:r>
            <a:br>
              <a:rPr lang="pl-PL" dirty="0"/>
            </a:br>
            <a:endParaRPr lang="pl-PL" dirty="0"/>
          </a:p>
          <a:p>
            <a:pPr marL="457200" lvl="1" indent="0">
              <a:buNone/>
            </a:pPr>
            <a:r>
              <a:rPr lang="pl-PL" b="1" dirty="0"/>
              <a:t>Wynik</a:t>
            </a:r>
            <a:r>
              <a:rPr lang="pl-PL" dirty="0"/>
              <a:t>: projekt zakończony wdrożeniem, partner zainteresowany kolejną współpracą.</a:t>
            </a:r>
          </a:p>
          <a:p>
            <a:pPr marL="0" indent="0">
              <a:buNone/>
            </a:pPr>
            <a:r>
              <a:rPr lang="pl-PL" b="1" dirty="0">
                <a:solidFill>
                  <a:srgbClr val="FF0000"/>
                </a:solidFill>
              </a:rPr>
              <a:t>CASE STUDY NEGATYWNY</a:t>
            </a:r>
          </a:p>
          <a:p>
            <a:pPr marL="457200" lvl="1" indent="0">
              <a:buNone/>
            </a:pPr>
            <a:r>
              <a:rPr lang="pl-PL" b="1" dirty="0"/>
              <a:t>CO POSZŁO NIE TAK:</a:t>
            </a:r>
            <a:endParaRPr lang="pl-PL" dirty="0"/>
          </a:p>
          <a:p>
            <a:pPr lvl="1"/>
            <a:r>
              <a:rPr lang="pl-PL" dirty="0"/>
              <a:t>Partner dobrany na krótko przed terminem naboru, bez wcześniejszego rozpoznania jego rzeczywistych potrzeb.</a:t>
            </a:r>
          </a:p>
          <a:p>
            <a:pPr lvl="1"/>
            <a:r>
              <a:rPr lang="pl-PL" dirty="0"/>
              <a:t>Zakres projektu uzgadniany ustnie, bez spisania oczekiwań, każda ze stron rozumiała cele nieco inaczej.</a:t>
            </a:r>
          </a:p>
          <a:p>
            <a:pPr lvl="1"/>
            <a:r>
              <a:rPr lang="pl-PL" dirty="0"/>
              <a:t>Rotacja osoby odpowiedzialnej za relację po stronie uczelni, partner tracił kontakt z projektem i nie wiedział, do kogo się zwrócić.</a:t>
            </a:r>
          </a:p>
          <a:p>
            <a:pPr lvl="1"/>
            <a:endParaRPr lang="pl-PL" dirty="0"/>
          </a:p>
          <a:p>
            <a:pPr marL="457200" lvl="1" indent="0">
              <a:buNone/>
            </a:pPr>
            <a:r>
              <a:rPr lang="pl-PL" b="1" dirty="0"/>
              <a:t>Wynik</a:t>
            </a:r>
            <a:r>
              <a:rPr lang="pl-PL" dirty="0"/>
              <a:t>: projekt formalnie zakończony, ale bez realnego wdrożenia. Partner niezainteresowany dalszą współpracą.</a:t>
            </a:r>
          </a:p>
          <a:p>
            <a:pPr marL="0" indent="0">
              <a:buNone/>
            </a:pPr>
            <a:endParaRPr lang="pl-PL" b="1" dirty="0">
              <a:solidFill>
                <a:srgbClr val="FF0000"/>
              </a:solidFill>
            </a:endParaRPr>
          </a:p>
          <a:p>
            <a:pPr marL="0" indent="0">
              <a:buNone/>
            </a:pPr>
            <a:endParaRPr lang="pl-PL" dirty="0">
              <a:solidFill>
                <a:srgbClr val="FF0000"/>
              </a:solidFill>
            </a:endParaRPr>
          </a:p>
          <a:p>
            <a:endParaRPr lang="pl-PL" dirty="0"/>
          </a:p>
        </p:txBody>
      </p:sp>
    </p:spTree>
    <p:extLst>
      <p:ext uri="{BB962C8B-B14F-4D97-AF65-F5344CB8AC3E}">
        <p14:creationId xmlns:p14="http://schemas.microsoft.com/office/powerpoint/2010/main" val="25871918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41ABBA8-B053-4039-129D-D732FB52A5A2}"/>
              </a:ext>
            </a:extLst>
          </p:cNvPr>
          <p:cNvSpPr>
            <a:spLocks noGrp="1"/>
          </p:cNvSpPr>
          <p:nvPr>
            <p:ph type="title"/>
          </p:nvPr>
        </p:nvSpPr>
        <p:spPr/>
        <p:txBody>
          <a:bodyPr>
            <a:normAutofit/>
          </a:bodyPr>
          <a:lstStyle/>
          <a:p>
            <a:r>
              <a:rPr lang="pl-PL" dirty="0"/>
              <a:t>Podsumowanie modułu 3</a:t>
            </a:r>
          </a:p>
        </p:txBody>
      </p:sp>
      <p:sp>
        <p:nvSpPr>
          <p:cNvPr id="3" name="Symbol zastępczy zawartości 2">
            <a:extLst>
              <a:ext uri="{FF2B5EF4-FFF2-40B4-BE49-F238E27FC236}">
                <a16:creationId xmlns:a16="http://schemas.microsoft.com/office/drawing/2014/main" id="{4DD187AA-9602-01EE-09E1-B2A9575D53C4}"/>
              </a:ext>
            </a:extLst>
          </p:cNvPr>
          <p:cNvSpPr>
            <a:spLocks noGrp="1"/>
          </p:cNvSpPr>
          <p:nvPr>
            <p:ph idx="1"/>
          </p:nvPr>
        </p:nvSpPr>
        <p:spPr/>
        <p:txBody>
          <a:bodyPr>
            <a:normAutofit fontScale="77500" lnSpcReduction="20000"/>
          </a:bodyPr>
          <a:lstStyle/>
          <a:p>
            <a:pPr marL="514350" indent="-514350">
              <a:spcBef>
                <a:spcPts val="2200"/>
              </a:spcBef>
              <a:buFont typeface="+mj-lt"/>
              <a:buAutoNum type="arabicPeriod"/>
            </a:pPr>
            <a:r>
              <a:rPr lang="pl-PL" dirty="0"/>
              <a:t>Relacja projektowa buduje się przed złożeniem wniosku. Partner wybrany na dwa tygodnie przed </a:t>
            </a:r>
            <a:r>
              <a:rPr lang="pl-PL" dirty="0" err="1"/>
              <a:t>deadlinem</a:t>
            </a:r>
            <a:r>
              <a:rPr lang="pl-PL" dirty="0"/>
              <a:t> to partner, którego potrzeb i ograniczeń nie znasz.</a:t>
            </a:r>
          </a:p>
          <a:p>
            <a:pPr marL="514350" indent="-514350">
              <a:spcBef>
                <a:spcPts val="2200"/>
              </a:spcBef>
              <a:buFont typeface="+mj-lt"/>
              <a:buAutoNum type="arabicPeriod"/>
            </a:pPr>
            <a:r>
              <a:rPr lang="pl-PL" dirty="0"/>
              <a:t>Partner uczestniczy w projekcie, ponieważ ma konkretny problem operacyjny lub rynkowy i oczekuje narzędzia do jego rozwiązania. Opis projektu musi wynikać z tej potrzeby.</a:t>
            </a:r>
          </a:p>
          <a:p>
            <a:pPr marL="514350" indent="-514350">
              <a:spcBef>
                <a:spcPts val="2200"/>
              </a:spcBef>
              <a:buFont typeface="+mj-lt"/>
              <a:buAutoNum type="arabicPeriod"/>
            </a:pPr>
            <a:r>
              <a:rPr lang="pl-PL" dirty="0"/>
              <a:t>Najczęstsze bariery współpracy takie jak procedury, własność intelektualna, komunikacja, rotacja personelu są znane i mają znane rozwiązania. Trzeba je zaadresować przed złożeniem wniosku, nie w trakcie realizacji projektu.</a:t>
            </a:r>
          </a:p>
          <a:p>
            <a:pPr marL="514350" indent="-514350">
              <a:spcBef>
                <a:spcPts val="2200"/>
              </a:spcBef>
              <a:buFont typeface="+mj-lt"/>
              <a:buAutoNum type="arabicPeriod"/>
            </a:pPr>
            <a:r>
              <a:rPr lang="pl-PL" dirty="0"/>
              <a:t> Rolnik jako partner ma unikalną specyfikę. Jego decyzje są uzależnione od sezonu, a oczekiwania ściśle praktyczne. Jakość relacji z rolnikiem przed złożeniem wniosku bezpośrednio przekłada się na jakość danych zbieranych w trakcie projektu i realność wdrożenia wyników.</a:t>
            </a:r>
          </a:p>
          <a:p>
            <a:pPr marL="514350" indent="-514350">
              <a:buFont typeface="+mj-lt"/>
              <a:buAutoNum type="arabicPeriod"/>
            </a:pPr>
            <a:endParaRPr lang="pl-PL" dirty="0"/>
          </a:p>
          <a:p>
            <a:pPr marL="514350" indent="-514350">
              <a:buFont typeface="+mj-lt"/>
              <a:buAutoNum type="arabicPeriod"/>
            </a:pPr>
            <a:endParaRPr lang="pl-PL" dirty="0"/>
          </a:p>
        </p:txBody>
      </p:sp>
    </p:spTree>
    <p:extLst>
      <p:ext uri="{BB962C8B-B14F-4D97-AF65-F5344CB8AC3E}">
        <p14:creationId xmlns:p14="http://schemas.microsoft.com/office/powerpoint/2010/main" val="41686380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9A2746BC-2338-A4D6-8061-6B9DBF5AFD71}"/>
              </a:ext>
            </a:extLst>
          </p:cNvPr>
          <p:cNvSpPr>
            <a:spLocks noGrp="1"/>
          </p:cNvSpPr>
          <p:nvPr>
            <p:ph type="title"/>
          </p:nvPr>
        </p:nvSpPr>
        <p:spPr/>
        <p:txBody>
          <a:bodyPr anchor="ctr"/>
          <a:lstStyle/>
          <a:p>
            <a:pPr algn="ctr"/>
            <a:r>
              <a:rPr lang="pl-PL" b="1" dirty="0"/>
              <a:t>Identyfikacja potrzeb partnerów</a:t>
            </a:r>
            <a:br>
              <a:rPr lang="pl-PL" b="1" dirty="0"/>
            </a:br>
            <a:r>
              <a:rPr lang="pl-PL" b="1" dirty="0"/>
              <a:t>gospodarczych</a:t>
            </a:r>
            <a:endParaRPr lang="pl-PL" dirty="0"/>
          </a:p>
        </p:txBody>
      </p:sp>
      <p:sp>
        <p:nvSpPr>
          <p:cNvPr id="5" name="Symbol zastępczy tekstu 4">
            <a:extLst>
              <a:ext uri="{FF2B5EF4-FFF2-40B4-BE49-F238E27FC236}">
                <a16:creationId xmlns:a16="http://schemas.microsoft.com/office/drawing/2014/main" id="{5C43E74E-FDFB-9539-BD99-AFB34791E5B9}"/>
              </a:ext>
            </a:extLst>
          </p:cNvPr>
          <p:cNvSpPr>
            <a:spLocks noGrp="1"/>
          </p:cNvSpPr>
          <p:nvPr>
            <p:ph type="body" idx="1"/>
          </p:nvPr>
        </p:nvSpPr>
        <p:spPr/>
        <p:txBody>
          <a:bodyPr/>
          <a:lstStyle/>
          <a:p>
            <a:endParaRPr lang="pl-PL"/>
          </a:p>
        </p:txBody>
      </p:sp>
    </p:spTree>
    <p:extLst>
      <p:ext uri="{BB962C8B-B14F-4D97-AF65-F5344CB8AC3E}">
        <p14:creationId xmlns:p14="http://schemas.microsoft.com/office/powerpoint/2010/main" val="1311027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5D939611-8160-E559-A0E7-34D6A1FE5558}"/>
              </a:ext>
            </a:extLst>
          </p:cNvPr>
          <p:cNvSpPr>
            <a:spLocks noGrp="1"/>
          </p:cNvSpPr>
          <p:nvPr>
            <p:ph type="title"/>
          </p:nvPr>
        </p:nvSpPr>
        <p:spPr/>
        <p:txBody>
          <a:bodyPr>
            <a:normAutofit fontScale="90000"/>
          </a:bodyPr>
          <a:lstStyle/>
          <a:p>
            <a:r>
              <a:rPr lang="en-US" dirty="0" err="1"/>
              <a:t>Zanim</a:t>
            </a:r>
            <a:r>
              <a:rPr lang="en-US" dirty="0"/>
              <a:t> </a:t>
            </a:r>
            <a:r>
              <a:rPr lang="en-US" dirty="0" err="1"/>
              <a:t>zaczniesz</a:t>
            </a:r>
            <a:r>
              <a:rPr lang="en-US" dirty="0"/>
              <a:t> </a:t>
            </a:r>
            <a:r>
              <a:rPr lang="en-US" dirty="0" err="1"/>
              <a:t>pisać</a:t>
            </a:r>
            <a:r>
              <a:rPr lang="en-US" dirty="0"/>
              <a:t> </a:t>
            </a:r>
            <a:r>
              <a:rPr lang="en-US" dirty="0" err="1"/>
              <a:t>projekt</a:t>
            </a:r>
            <a:r>
              <a:rPr lang="en-US" dirty="0"/>
              <a:t> </a:t>
            </a:r>
            <a:r>
              <a:rPr lang="en-US" dirty="0" err="1"/>
              <a:t>zidentyfikuj</a:t>
            </a:r>
            <a:r>
              <a:rPr lang="en-US" dirty="0"/>
              <a:t> </a:t>
            </a:r>
            <a:r>
              <a:rPr lang="en-US" dirty="0" err="1"/>
              <a:t>właściwy</a:t>
            </a:r>
            <a:r>
              <a:rPr lang="en-US" dirty="0"/>
              <a:t> problem.</a:t>
            </a:r>
            <a:r>
              <a:rPr lang="en-US" b="0" dirty="0"/>
              <a:t>​</a:t>
            </a:r>
            <a:endParaRPr lang="pl-PL" dirty="0"/>
          </a:p>
        </p:txBody>
      </p:sp>
      <p:sp>
        <p:nvSpPr>
          <p:cNvPr id="5" name="Symbol zastępczy zawartości 4">
            <a:extLst>
              <a:ext uri="{FF2B5EF4-FFF2-40B4-BE49-F238E27FC236}">
                <a16:creationId xmlns:a16="http://schemas.microsoft.com/office/drawing/2014/main" id="{9BA903C9-F95C-F551-809B-23E6966F96C8}"/>
              </a:ext>
            </a:extLst>
          </p:cNvPr>
          <p:cNvSpPr>
            <a:spLocks noGrp="1"/>
          </p:cNvSpPr>
          <p:nvPr>
            <p:ph idx="1"/>
          </p:nvPr>
        </p:nvSpPr>
        <p:spPr/>
        <p:txBody>
          <a:bodyPr>
            <a:noAutofit/>
          </a:bodyPr>
          <a:lstStyle/>
          <a:p>
            <a:pPr marL="0" indent="0">
              <a:buNone/>
            </a:pPr>
            <a:r>
              <a:rPr lang="pl-PL" sz="1800" b="1" dirty="0"/>
              <a:t>POTRZEBA WYRAŻONA</a:t>
            </a:r>
          </a:p>
          <a:p>
            <a:pPr marL="457200" lvl="1" indent="0">
              <a:buNone/>
            </a:pPr>
            <a:r>
              <a:rPr lang="pl-PL" sz="1600" b="1" dirty="0"/>
              <a:t>Partner identyfikuje swoje potrzeby</a:t>
            </a:r>
            <a:endParaRPr lang="pl-PL" sz="1600" dirty="0"/>
          </a:p>
          <a:p>
            <a:pPr marL="457200" lvl="1" indent="0">
              <a:buNone/>
            </a:pPr>
            <a:r>
              <a:rPr lang="pl-PL" sz="1600" b="1" dirty="0"/>
              <a:t>Przykład</a:t>
            </a:r>
            <a:r>
              <a:rPr lang="pl-PL" sz="1600" dirty="0"/>
              <a:t>: automatyzacja linii sortowania, system do śledzenia produktu, nowa odmiana z lepszym plonem.</a:t>
            </a:r>
          </a:p>
          <a:p>
            <a:pPr marL="457200" lvl="1" indent="0">
              <a:buNone/>
            </a:pPr>
            <a:endParaRPr lang="pl-PL" sz="1600" dirty="0"/>
          </a:p>
          <a:p>
            <a:pPr marL="457200" lvl="1" indent="0">
              <a:buNone/>
            </a:pPr>
            <a:r>
              <a:rPr lang="pl-PL" sz="1600" dirty="0"/>
              <a:t>Potrzeba wyrażona to punkt startowy do rozmowy, a nie definicja tematu projektu. Często jest już rozwiązaniem w głowie partnera, niekoniecznie optymalnym.</a:t>
            </a:r>
          </a:p>
          <a:p>
            <a:pPr marL="0" indent="0" algn="ctr">
              <a:buNone/>
            </a:pPr>
            <a:r>
              <a:rPr lang="pl-PL" b="1" dirty="0"/>
              <a:t>≠</a:t>
            </a:r>
          </a:p>
          <a:p>
            <a:pPr marL="0" indent="0">
              <a:buNone/>
            </a:pPr>
            <a:r>
              <a:rPr lang="pl-PL" sz="1800" b="1" dirty="0"/>
              <a:t>POTRZEBA RZECZYWISTA</a:t>
            </a:r>
            <a:endParaRPr lang="pl-PL" sz="1800" dirty="0"/>
          </a:p>
          <a:p>
            <a:pPr marL="457200" lvl="1" indent="0">
              <a:buNone/>
            </a:pPr>
            <a:r>
              <a:rPr lang="pl-PL" sz="1600" dirty="0"/>
              <a:t>Partner chce automatyzacji sortowania, bo traci 15% produktu na etapie klasyfikacji. Rozmowa ujawnia, że źródłem strat są niejednolite kryteria oceny jakości. Różni pracownicy klasyfikują ten sam produkt inaczej. Rzeczywista potrzeba to obiektywizacja procesu oceny, nie mechanizacja linii.</a:t>
            </a:r>
          </a:p>
          <a:p>
            <a:pPr marL="457200" lvl="1" indent="0" algn="just">
              <a:buNone/>
            </a:pPr>
            <a:endParaRPr lang="pl-PL" sz="1400" dirty="0"/>
          </a:p>
          <a:p>
            <a:endParaRPr lang="pl-PL" sz="1600" dirty="0"/>
          </a:p>
        </p:txBody>
      </p:sp>
    </p:spTree>
    <p:extLst>
      <p:ext uri="{BB962C8B-B14F-4D97-AF65-F5344CB8AC3E}">
        <p14:creationId xmlns:p14="http://schemas.microsoft.com/office/powerpoint/2010/main" val="9629774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AC7BA0D-3629-988A-BFBF-CB2F70390C6D}"/>
              </a:ext>
            </a:extLst>
          </p:cNvPr>
          <p:cNvSpPr>
            <a:spLocks noGrp="1"/>
          </p:cNvSpPr>
          <p:nvPr>
            <p:ph type="title"/>
          </p:nvPr>
        </p:nvSpPr>
        <p:spPr/>
        <p:txBody>
          <a:bodyPr>
            <a:normAutofit fontScale="90000"/>
          </a:bodyPr>
          <a:lstStyle/>
          <a:p>
            <a:r>
              <a:rPr lang="en-US" dirty="0" err="1"/>
              <a:t>Zanim</a:t>
            </a:r>
            <a:r>
              <a:rPr lang="en-US" dirty="0"/>
              <a:t> </a:t>
            </a:r>
            <a:r>
              <a:rPr lang="en-US" dirty="0" err="1"/>
              <a:t>zaczniesz</a:t>
            </a:r>
            <a:r>
              <a:rPr lang="en-US" dirty="0"/>
              <a:t> </a:t>
            </a:r>
            <a:r>
              <a:rPr lang="en-US" dirty="0" err="1"/>
              <a:t>pisać</a:t>
            </a:r>
            <a:r>
              <a:rPr lang="en-US" dirty="0"/>
              <a:t> </a:t>
            </a:r>
            <a:r>
              <a:rPr lang="en-US" dirty="0" err="1"/>
              <a:t>projekt</a:t>
            </a:r>
            <a:r>
              <a:rPr lang="en-US" dirty="0"/>
              <a:t> </a:t>
            </a:r>
            <a:r>
              <a:rPr lang="en-US" dirty="0" err="1"/>
              <a:t>zidentyfikuj</a:t>
            </a:r>
            <a:r>
              <a:rPr lang="en-US" dirty="0"/>
              <a:t> </a:t>
            </a:r>
            <a:r>
              <a:rPr lang="en-US" dirty="0" err="1"/>
              <a:t>właściwy</a:t>
            </a:r>
            <a:r>
              <a:rPr lang="en-US" dirty="0"/>
              <a:t> problem.</a:t>
            </a:r>
            <a:r>
              <a:rPr lang="en-US" b="0" dirty="0"/>
              <a:t>​</a:t>
            </a:r>
            <a:endParaRPr lang="pl-PL" dirty="0"/>
          </a:p>
        </p:txBody>
      </p:sp>
      <p:sp>
        <p:nvSpPr>
          <p:cNvPr id="3" name="Symbol zastępczy zawartości 2">
            <a:extLst>
              <a:ext uri="{FF2B5EF4-FFF2-40B4-BE49-F238E27FC236}">
                <a16:creationId xmlns:a16="http://schemas.microsoft.com/office/drawing/2014/main" id="{3B8FD306-4ADB-47E2-73E9-5245D8B093E7}"/>
              </a:ext>
            </a:extLst>
          </p:cNvPr>
          <p:cNvSpPr>
            <a:spLocks noGrp="1"/>
          </p:cNvSpPr>
          <p:nvPr>
            <p:ph idx="1"/>
          </p:nvPr>
        </p:nvSpPr>
        <p:spPr/>
        <p:txBody>
          <a:bodyPr anchor="ctr">
            <a:normAutofit/>
          </a:bodyPr>
          <a:lstStyle/>
          <a:p>
            <a:pPr marL="0" indent="0" algn="just">
              <a:buNone/>
            </a:pPr>
            <a:r>
              <a:rPr lang="en-US" sz="1800" dirty="0" err="1"/>
              <a:t>Identyfikacja</a:t>
            </a:r>
            <a:r>
              <a:rPr lang="en-US" sz="1800" dirty="0"/>
              <a:t> </a:t>
            </a:r>
            <a:r>
              <a:rPr lang="en-US" sz="1800" dirty="0" err="1"/>
              <a:t>problemu</a:t>
            </a:r>
            <a:r>
              <a:rPr lang="en-US" sz="1800" dirty="0"/>
              <a:t> to </a:t>
            </a:r>
            <a:r>
              <a:rPr lang="en-US" sz="1800" dirty="0" err="1"/>
              <a:t>etap</a:t>
            </a:r>
            <a:r>
              <a:rPr lang="en-US" sz="1800" dirty="0"/>
              <a:t>, </a:t>
            </a:r>
            <a:r>
              <a:rPr lang="en-US" sz="1800" dirty="0" err="1"/>
              <a:t>który</a:t>
            </a:r>
            <a:r>
              <a:rPr lang="en-US" sz="1800" dirty="0"/>
              <a:t> w </a:t>
            </a:r>
            <a:r>
              <a:rPr lang="en-US" sz="1800" dirty="0" err="1"/>
              <a:t>praktyce</a:t>
            </a:r>
            <a:r>
              <a:rPr lang="en-US" sz="1800" dirty="0"/>
              <a:t> </a:t>
            </a:r>
            <a:r>
              <a:rPr lang="en-US" sz="1800" dirty="0" err="1"/>
              <a:t>bywa</a:t>
            </a:r>
            <a:r>
              <a:rPr lang="en-US" sz="1800" dirty="0"/>
              <a:t> </a:t>
            </a:r>
            <a:r>
              <a:rPr lang="en-US" sz="1800" dirty="0" err="1"/>
              <a:t>traktowany</a:t>
            </a:r>
            <a:r>
              <a:rPr lang="en-US" sz="1800" dirty="0"/>
              <a:t> </a:t>
            </a:r>
            <a:r>
              <a:rPr lang="en-US" sz="1800" dirty="0" err="1"/>
              <a:t>skrótowo</a:t>
            </a:r>
            <a:r>
              <a:rPr lang="en-US" sz="1800" dirty="0"/>
              <a:t>. Partner </a:t>
            </a:r>
            <a:r>
              <a:rPr lang="en-US" sz="1800" dirty="0" err="1"/>
              <a:t>przychodzi</a:t>
            </a:r>
            <a:r>
              <a:rPr lang="en-US" sz="1800" dirty="0"/>
              <a:t> z </a:t>
            </a:r>
            <a:r>
              <a:rPr lang="en-US" sz="1800" dirty="0" err="1"/>
              <a:t>gotowym</a:t>
            </a:r>
            <a:r>
              <a:rPr lang="en-US" sz="1800" dirty="0"/>
              <a:t> </a:t>
            </a:r>
            <a:r>
              <a:rPr lang="en-US" sz="1800" dirty="0" err="1"/>
              <a:t>pomysłem</a:t>
            </a:r>
            <a:r>
              <a:rPr lang="en-US" sz="1800" dirty="0"/>
              <a:t> </a:t>
            </a:r>
            <a:r>
              <a:rPr lang="en-US" sz="1800" dirty="0" err="1"/>
              <a:t>na</a:t>
            </a:r>
            <a:r>
              <a:rPr lang="en-US" sz="1800" dirty="0"/>
              <a:t> </a:t>
            </a:r>
            <a:r>
              <a:rPr lang="en-US" sz="1800" dirty="0" err="1"/>
              <a:t>projekt</a:t>
            </a:r>
            <a:r>
              <a:rPr lang="en-US" sz="1800" dirty="0"/>
              <a:t>, </a:t>
            </a:r>
            <a:r>
              <a:rPr lang="en-US" sz="1800" dirty="0" err="1"/>
              <a:t>uczelnia</a:t>
            </a:r>
            <a:r>
              <a:rPr lang="en-US" sz="1800" dirty="0"/>
              <a:t> go </a:t>
            </a:r>
            <a:r>
              <a:rPr lang="en-US" sz="1800" dirty="0" err="1"/>
              <a:t>przyjmuje</a:t>
            </a:r>
            <a:r>
              <a:rPr lang="en-US" sz="1800" dirty="0"/>
              <a:t> </a:t>
            </a:r>
            <a:r>
              <a:rPr lang="en-US" sz="1800" dirty="0" err="1"/>
              <a:t>i</a:t>
            </a:r>
            <a:r>
              <a:rPr lang="en-US" sz="1800" dirty="0"/>
              <a:t> </a:t>
            </a:r>
            <a:r>
              <a:rPr lang="en-US" sz="1800" dirty="0" err="1"/>
              <a:t>zaczyna</a:t>
            </a:r>
            <a:r>
              <a:rPr lang="en-US" sz="1800" dirty="0"/>
              <a:t> </a:t>
            </a:r>
            <a:r>
              <a:rPr lang="en-US" sz="1800" dirty="0" err="1"/>
              <a:t>pisać</a:t>
            </a:r>
            <a:r>
              <a:rPr lang="en-US" sz="1800" dirty="0"/>
              <a:t> </a:t>
            </a:r>
            <a:r>
              <a:rPr lang="en-US" sz="1800" dirty="0" err="1"/>
              <a:t>wniosek</a:t>
            </a:r>
            <a:r>
              <a:rPr lang="en-US" sz="1800" dirty="0"/>
              <a:t>. </a:t>
            </a:r>
            <a:r>
              <a:rPr lang="en-US" sz="1800" dirty="0" err="1"/>
              <a:t>Ryzyko</a:t>
            </a:r>
            <a:r>
              <a:rPr lang="en-US" sz="1800" dirty="0"/>
              <a:t> </a:t>
            </a:r>
            <a:r>
              <a:rPr lang="en-US" sz="1800" dirty="0" err="1"/>
              <a:t>takiego</a:t>
            </a:r>
            <a:r>
              <a:rPr lang="en-US" sz="1800" dirty="0"/>
              <a:t> </a:t>
            </a:r>
            <a:r>
              <a:rPr lang="en-US" sz="1800" dirty="0" err="1"/>
              <a:t>podejścia</a:t>
            </a:r>
            <a:r>
              <a:rPr lang="en-US" sz="1800" dirty="0"/>
              <a:t> </a:t>
            </a:r>
            <a:r>
              <a:rPr lang="en-US" sz="1800" dirty="0" err="1"/>
              <a:t>polega</a:t>
            </a:r>
            <a:r>
              <a:rPr lang="en-US" sz="1800" dirty="0"/>
              <a:t> </a:t>
            </a:r>
            <a:r>
              <a:rPr lang="en-US" sz="1800" dirty="0" err="1"/>
              <a:t>na</a:t>
            </a:r>
            <a:r>
              <a:rPr lang="en-US" sz="1800" dirty="0"/>
              <a:t> </a:t>
            </a:r>
            <a:r>
              <a:rPr lang="en-US" sz="1800" dirty="0" err="1"/>
              <a:t>tym</a:t>
            </a:r>
            <a:r>
              <a:rPr lang="en-US" sz="1800" dirty="0"/>
              <a:t>, </a:t>
            </a:r>
            <a:r>
              <a:rPr lang="en-US" sz="1800" dirty="0" err="1"/>
              <a:t>że</a:t>
            </a:r>
            <a:r>
              <a:rPr lang="en-US" sz="1800" dirty="0"/>
              <a:t> </a:t>
            </a:r>
            <a:r>
              <a:rPr lang="en-US" sz="1800" dirty="0" err="1"/>
              <a:t>proponowane</a:t>
            </a:r>
            <a:r>
              <a:rPr lang="en-US" sz="1800" dirty="0"/>
              <a:t> </a:t>
            </a:r>
            <a:r>
              <a:rPr lang="en-US" sz="1800" dirty="0" err="1"/>
              <a:t>rozwiązanie</a:t>
            </a:r>
            <a:r>
              <a:rPr lang="en-US" sz="1800" dirty="0"/>
              <a:t> </a:t>
            </a:r>
            <a:r>
              <a:rPr lang="en-US" sz="1800" dirty="0" err="1"/>
              <a:t>może</a:t>
            </a:r>
            <a:r>
              <a:rPr lang="en-US" sz="1800" dirty="0"/>
              <a:t> </a:t>
            </a:r>
            <a:r>
              <a:rPr lang="en-US" sz="1800" dirty="0" err="1"/>
              <a:t>być</a:t>
            </a:r>
            <a:r>
              <a:rPr lang="en-US" sz="1800" dirty="0"/>
              <a:t> </a:t>
            </a:r>
            <a:r>
              <a:rPr lang="en-US" sz="1800" dirty="0" err="1"/>
              <a:t>odpowiedzią</a:t>
            </a:r>
            <a:r>
              <a:rPr lang="en-US" sz="1800" dirty="0"/>
              <a:t> </a:t>
            </a:r>
            <a:r>
              <a:rPr lang="en-US" sz="1800" dirty="0" err="1"/>
              <a:t>na</a:t>
            </a:r>
            <a:r>
              <a:rPr lang="en-US" sz="1800" dirty="0"/>
              <a:t> symptom, </a:t>
            </a:r>
            <a:r>
              <a:rPr lang="en-US" sz="1800" dirty="0" err="1"/>
              <a:t>nie</a:t>
            </a:r>
            <a:r>
              <a:rPr lang="en-US" sz="1800" dirty="0"/>
              <a:t> </a:t>
            </a:r>
            <a:r>
              <a:rPr lang="en-US" sz="1800" dirty="0" err="1"/>
              <a:t>na</a:t>
            </a:r>
            <a:r>
              <a:rPr lang="en-US" sz="1800" dirty="0"/>
              <a:t> </a:t>
            </a:r>
            <a:r>
              <a:rPr lang="en-US" sz="1800" dirty="0" err="1"/>
              <a:t>przyczynę</a:t>
            </a:r>
            <a:r>
              <a:rPr lang="en-US" sz="1800" dirty="0"/>
              <a:t>. </a:t>
            </a:r>
            <a:r>
              <a:rPr lang="en-US" sz="1800" dirty="0" err="1"/>
              <a:t>Kilka</a:t>
            </a:r>
            <a:r>
              <a:rPr lang="en-US" sz="1800" dirty="0"/>
              <a:t> </a:t>
            </a:r>
            <a:r>
              <a:rPr lang="en-US" sz="1800" dirty="0" err="1"/>
              <a:t>dodatkowych</a:t>
            </a:r>
            <a:r>
              <a:rPr lang="en-US" sz="1800" dirty="0"/>
              <a:t> </a:t>
            </a:r>
            <a:r>
              <a:rPr lang="en-US" sz="1800" dirty="0" err="1"/>
              <a:t>rozmów</a:t>
            </a:r>
            <a:r>
              <a:rPr lang="en-US" sz="1800" dirty="0"/>
              <a:t> z </a:t>
            </a:r>
            <a:r>
              <a:rPr lang="en-US" sz="1800" dirty="0" err="1"/>
              <a:t>partnerem</a:t>
            </a:r>
            <a:r>
              <a:rPr lang="en-US" sz="1800" dirty="0"/>
              <a:t> </a:t>
            </a:r>
            <a:r>
              <a:rPr lang="en-US" sz="1800" dirty="0" err="1"/>
              <a:t>na</a:t>
            </a:r>
            <a:r>
              <a:rPr lang="en-US" sz="1800" dirty="0"/>
              <a:t> </a:t>
            </a:r>
            <a:r>
              <a:rPr lang="en-US" sz="1800" dirty="0" err="1"/>
              <a:t>etapie</a:t>
            </a:r>
            <a:r>
              <a:rPr lang="en-US" sz="1800" dirty="0"/>
              <a:t> </a:t>
            </a:r>
            <a:r>
              <a:rPr lang="en-US" sz="1800" dirty="0" err="1"/>
              <a:t>przygotowania</a:t>
            </a:r>
            <a:r>
              <a:rPr lang="en-US" sz="1800" dirty="0"/>
              <a:t> </a:t>
            </a:r>
            <a:r>
              <a:rPr lang="en-US" sz="1800" dirty="0" err="1"/>
              <a:t>na</a:t>
            </a:r>
            <a:r>
              <a:rPr lang="en-US" sz="1800" dirty="0"/>
              <a:t> </a:t>
            </a:r>
            <a:r>
              <a:rPr lang="en-US" sz="1800" dirty="0" err="1"/>
              <a:t>temat</a:t>
            </a:r>
            <a:r>
              <a:rPr lang="en-US" sz="1800" dirty="0"/>
              <a:t> </a:t>
            </a:r>
            <a:r>
              <a:rPr lang="en-US" sz="1800" dirty="0" err="1"/>
              <a:t>jego</a:t>
            </a:r>
            <a:r>
              <a:rPr lang="en-US" sz="1800" dirty="0"/>
              <a:t> </a:t>
            </a:r>
            <a:r>
              <a:rPr lang="en-US" sz="1800" dirty="0" err="1"/>
              <a:t>skali</a:t>
            </a:r>
            <a:r>
              <a:rPr lang="en-US" sz="1800" dirty="0"/>
              <a:t>, </a:t>
            </a:r>
            <a:r>
              <a:rPr lang="en-US" sz="1800" dirty="0" err="1"/>
              <a:t>dotychczasowych</a:t>
            </a:r>
            <a:r>
              <a:rPr lang="en-US" sz="1800" dirty="0"/>
              <a:t> </a:t>
            </a:r>
            <a:r>
              <a:rPr lang="en-US" sz="1800" dirty="0" err="1"/>
              <a:t>próbach</a:t>
            </a:r>
            <a:r>
              <a:rPr lang="en-US" sz="1800" dirty="0"/>
              <a:t> </a:t>
            </a:r>
            <a:r>
              <a:rPr lang="en-US" sz="1800" dirty="0" err="1"/>
              <a:t>rozwiązania</a:t>
            </a:r>
            <a:r>
              <a:rPr lang="en-US" sz="1800" dirty="0"/>
              <a:t> </a:t>
            </a:r>
            <a:r>
              <a:rPr lang="en-US" sz="1800" dirty="0" err="1"/>
              <a:t>i</a:t>
            </a:r>
            <a:r>
              <a:rPr lang="en-US" sz="1800" dirty="0"/>
              <a:t> </a:t>
            </a:r>
            <a:r>
              <a:rPr lang="en-US" sz="1800" dirty="0" err="1"/>
              <a:t>rzeczywistych</a:t>
            </a:r>
            <a:r>
              <a:rPr lang="en-US" sz="1800" dirty="0"/>
              <a:t> </a:t>
            </a:r>
            <a:r>
              <a:rPr lang="en-US" sz="1800" dirty="0" err="1"/>
              <a:t>konsekwencjach</a:t>
            </a:r>
            <a:r>
              <a:rPr lang="en-US" sz="1800" dirty="0"/>
              <a:t> </a:t>
            </a:r>
            <a:r>
              <a:rPr lang="en-US" sz="1800" dirty="0" err="1"/>
              <a:t>finansowych</a:t>
            </a:r>
            <a:r>
              <a:rPr lang="en-US" sz="1800" dirty="0"/>
              <a:t> </a:t>
            </a:r>
            <a:r>
              <a:rPr lang="en-US" sz="1800" dirty="0" err="1"/>
              <a:t>może</a:t>
            </a:r>
            <a:r>
              <a:rPr lang="en-US" sz="1800" dirty="0"/>
              <a:t> </a:t>
            </a:r>
            <a:r>
              <a:rPr lang="en-US" sz="1800" dirty="0" err="1"/>
              <a:t>zmienić</a:t>
            </a:r>
            <a:r>
              <a:rPr lang="en-US" sz="1800" dirty="0"/>
              <a:t> </a:t>
            </a:r>
            <a:r>
              <a:rPr lang="en-US" sz="1800" dirty="0" err="1"/>
              <a:t>kierunek</a:t>
            </a:r>
            <a:r>
              <a:rPr lang="en-US" sz="1800" dirty="0"/>
              <a:t> </a:t>
            </a:r>
            <a:r>
              <a:rPr lang="en-US" sz="1800" dirty="0" err="1"/>
              <a:t>projektu</a:t>
            </a:r>
            <a:r>
              <a:rPr lang="en-US" sz="1800" dirty="0"/>
              <a:t> w </a:t>
            </a:r>
            <a:r>
              <a:rPr lang="en-US" sz="1800" dirty="0" err="1"/>
              <a:t>sposób</a:t>
            </a:r>
            <a:r>
              <a:rPr lang="en-US" sz="1800" dirty="0"/>
              <a:t>, </a:t>
            </a:r>
            <a:r>
              <a:rPr lang="en-US" sz="1800" dirty="0" err="1"/>
              <a:t>który</a:t>
            </a:r>
            <a:r>
              <a:rPr lang="en-US" sz="1800" dirty="0"/>
              <a:t> </a:t>
            </a:r>
            <a:r>
              <a:rPr lang="en-US" sz="1800" dirty="0" err="1"/>
              <a:t>zwiększa</a:t>
            </a:r>
            <a:r>
              <a:rPr lang="en-US" sz="1800" dirty="0"/>
              <a:t> </a:t>
            </a:r>
            <a:r>
              <a:rPr lang="en-US" sz="1800" dirty="0" err="1"/>
              <a:t>jego</a:t>
            </a:r>
            <a:r>
              <a:rPr lang="en-US" sz="1800" dirty="0"/>
              <a:t> </a:t>
            </a:r>
            <a:r>
              <a:rPr lang="en-US" sz="1800" dirty="0" err="1"/>
              <a:t>użyteczność</a:t>
            </a:r>
            <a:r>
              <a:rPr lang="en-US" sz="1800" dirty="0"/>
              <a:t> </a:t>
            </a:r>
            <a:r>
              <a:rPr lang="en-US" sz="1800" dirty="0" err="1"/>
              <a:t>i</a:t>
            </a:r>
            <a:r>
              <a:rPr lang="en-US" sz="1800" dirty="0"/>
              <a:t> </a:t>
            </a:r>
            <a:r>
              <a:rPr lang="en-US" sz="1800" dirty="0" err="1"/>
              <a:t>szanse</a:t>
            </a:r>
            <a:r>
              <a:rPr lang="en-US" sz="1800" dirty="0"/>
              <a:t> </a:t>
            </a:r>
            <a:r>
              <a:rPr lang="en-US" sz="1800" dirty="0" err="1"/>
              <a:t>na</a:t>
            </a:r>
            <a:r>
              <a:rPr lang="en-US" sz="1800" dirty="0"/>
              <a:t> </a:t>
            </a:r>
            <a:r>
              <a:rPr lang="en-US" sz="1800" dirty="0" err="1"/>
              <a:t>realne</a:t>
            </a:r>
            <a:r>
              <a:rPr lang="en-US" sz="1800" dirty="0"/>
              <a:t> </a:t>
            </a:r>
            <a:r>
              <a:rPr lang="en-US" sz="1800" dirty="0" err="1"/>
              <a:t>wdrożenie</a:t>
            </a:r>
            <a:r>
              <a:rPr lang="en-US" sz="1800" dirty="0"/>
              <a:t> </a:t>
            </a:r>
            <a:r>
              <a:rPr lang="en-US" sz="1800" dirty="0" err="1"/>
              <a:t>wyników</a:t>
            </a:r>
            <a:r>
              <a:rPr lang="en-US" sz="1800" dirty="0"/>
              <a:t>.</a:t>
            </a:r>
          </a:p>
          <a:p>
            <a:pPr marL="0" indent="0" algn="just">
              <a:buNone/>
            </a:pPr>
            <a:endParaRPr lang="pl-PL" sz="1800" dirty="0"/>
          </a:p>
        </p:txBody>
      </p:sp>
    </p:spTree>
    <p:extLst>
      <p:ext uri="{BB962C8B-B14F-4D97-AF65-F5344CB8AC3E}">
        <p14:creationId xmlns:p14="http://schemas.microsoft.com/office/powerpoint/2010/main" val="6376595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67A10B-934B-7DEF-1961-6D6612927426}"/>
              </a:ext>
            </a:extLst>
          </p:cNvPr>
          <p:cNvSpPr>
            <a:spLocks noGrp="1"/>
          </p:cNvSpPr>
          <p:nvPr>
            <p:ph type="title"/>
          </p:nvPr>
        </p:nvSpPr>
        <p:spPr/>
        <p:txBody>
          <a:bodyPr>
            <a:normAutofit/>
          </a:bodyPr>
          <a:lstStyle/>
          <a:p>
            <a:r>
              <a:rPr lang="pl-PL" dirty="0"/>
              <a:t>Typ problemu wyznacza typ projektu</a:t>
            </a:r>
          </a:p>
        </p:txBody>
      </p:sp>
      <p:sp>
        <p:nvSpPr>
          <p:cNvPr id="3" name="Symbol zastępczy zawartości 2">
            <a:extLst>
              <a:ext uri="{FF2B5EF4-FFF2-40B4-BE49-F238E27FC236}">
                <a16:creationId xmlns:a16="http://schemas.microsoft.com/office/drawing/2014/main" id="{DA7D8394-161C-B615-4E5B-792FBA521E64}"/>
              </a:ext>
            </a:extLst>
          </p:cNvPr>
          <p:cNvSpPr>
            <a:spLocks noGrp="1"/>
          </p:cNvSpPr>
          <p:nvPr>
            <p:ph idx="1"/>
          </p:nvPr>
        </p:nvSpPr>
        <p:spPr/>
        <p:txBody>
          <a:bodyPr>
            <a:noAutofit/>
          </a:bodyPr>
          <a:lstStyle/>
          <a:p>
            <a:r>
              <a:rPr lang="pl-PL" sz="1800" b="1" dirty="0"/>
              <a:t>BRAK KOMPETENCJI I WIEDZY -&gt; PROJEKT EDUKACYJNY lub SZKOLENIOWY</a:t>
            </a:r>
            <a:endParaRPr lang="pl-PL" sz="1800" dirty="0"/>
          </a:p>
          <a:p>
            <a:pPr marL="457200" lvl="1" indent="0">
              <a:buNone/>
            </a:pPr>
            <a:r>
              <a:rPr lang="pl-PL" sz="1400" dirty="0"/>
              <a:t>Partner nie posiada wiedzy ani kompetencji, żeby rozwiązać zidentyfikowany problem. Pracownicy nie wiedzą, jak to zrobić; firma nie ma know-how.</a:t>
            </a:r>
          </a:p>
          <a:p>
            <a:pPr marL="457200" lvl="1" indent="0">
              <a:buNone/>
            </a:pPr>
            <a:r>
              <a:rPr lang="pl-PL" sz="1400" dirty="0"/>
              <a:t>Przykład: firma produkcyjna chce wdrożyć system HACCP, ale pracownicy nie mają kompetencji do jego obsługi.</a:t>
            </a:r>
          </a:p>
          <a:p>
            <a:r>
              <a:rPr lang="pl-PL" sz="1800" b="1" dirty="0"/>
              <a:t>POTRZEBA NOWEJ TECHNOLOGII lub PROCESU -&gt; PROJEKT WDROŻENIOWY</a:t>
            </a:r>
            <a:endParaRPr lang="pl-PL" sz="1800" dirty="0"/>
          </a:p>
          <a:p>
            <a:pPr marL="457200" lvl="1" indent="0">
              <a:buNone/>
            </a:pPr>
            <a:r>
              <a:rPr lang="pl-PL" sz="1400" dirty="0"/>
              <a:t>Partner potrzebuje adaptacji istniejącej technologii lub metody do nowego kontekstu produktowego tam, gdzie bezpośrednie przeniesienie nie jest możliwe bez prac dostosowawczych.</a:t>
            </a:r>
          </a:p>
          <a:p>
            <a:pPr marL="457200" lvl="1" indent="0">
              <a:buNone/>
            </a:pPr>
            <a:r>
              <a:rPr lang="pl-PL" sz="1400" dirty="0"/>
              <a:t>Przykład: metoda spektroskopii NIR jest stosowana w ocenie jakości zbóż, ale nie była dotychczas zastosowana do klasyfikacji jakości suszonego mięsa drobiowego. Projekt polega na opracowaniu modeli kalibracyjnych i dostosowaniu parametrów pomiaru do specyfiki nowego surowca.</a:t>
            </a:r>
          </a:p>
          <a:p>
            <a:r>
              <a:rPr lang="pl-PL" sz="1800" b="1" dirty="0"/>
              <a:t>BRAK WIEDZY NAUKOWEJ DO ROZWIĄZANIA -&gt; PROJEKT B+R</a:t>
            </a:r>
            <a:endParaRPr lang="pl-PL" sz="1800" dirty="0"/>
          </a:p>
          <a:p>
            <a:pPr marL="457200" lvl="1" indent="0">
              <a:buNone/>
            </a:pPr>
            <a:r>
              <a:rPr lang="pl-PL" sz="1400" dirty="0"/>
              <a:t>Nie wiadomo jak rozwiązać problem, ponieważ brak jest wiedzy naukowej niezbędnej do jego zaadresowania. Zagadnienie nie było dotychczas przedmiotem badań w danym kontekście lub dostępne wyniki nie są </a:t>
            </a:r>
            <a:r>
              <a:rPr lang="pl-PL" sz="1400" dirty="0" err="1"/>
              <a:t>aplikowalne</a:t>
            </a:r>
            <a:r>
              <a:rPr lang="pl-PL" sz="1400" dirty="0"/>
              <a:t> do warunków partnera.</a:t>
            </a:r>
          </a:p>
          <a:p>
            <a:pPr marL="457200" lvl="1" indent="0">
              <a:buNone/>
            </a:pPr>
            <a:r>
              <a:rPr lang="pl-PL" sz="1400" dirty="0"/>
              <a:t>Przykład: nowo wprowadzona odmiana rzepaku wykazuje nieoczekiwaną podatność na określony patogen w warunkach suszy. Mechanizm tej interakcji nie jest opisany w literaturze, co uniemożliwia dobór skutecznej metody ochrony bez wcześniejszych badań.</a:t>
            </a:r>
          </a:p>
          <a:p>
            <a:endParaRPr lang="pl-PL" sz="1800" dirty="0"/>
          </a:p>
        </p:txBody>
      </p:sp>
    </p:spTree>
    <p:extLst>
      <p:ext uri="{BB962C8B-B14F-4D97-AF65-F5344CB8AC3E}">
        <p14:creationId xmlns:p14="http://schemas.microsoft.com/office/powerpoint/2010/main" val="27307935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1728E4-3D86-53CB-2E3B-1C32194932EC}"/>
              </a:ext>
            </a:extLst>
          </p:cNvPr>
          <p:cNvSpPr>
            <a:spLocks noGrp="1"/>
          </p:cNvSpPr>
          <p:nvPr>
            <p:ph type="title"/>
          </p:nvPr>
        </p:nvSpPr>
        <p:spPr/>
        <p:txBody>
          <a:bodyPr>
            <a:normAutofit/>
          </a:bodyPr>
          <a:lstStyle/>
          <a:p>
            <a:r>
              <a:rPr lang="en-US" dirty="0" err="1"/>
              <a:t>Identyfikacja</a:t>
            </a:r>
            <a:r>
              <a:rPr lang="en-US" dirty="0"/>
              <a:t> </a:t>
            </a:r>
            <a:r>
              <a:rPr lang="en-US" dirty="0" err="1"/>
              <a:t>potrzeb</a:t>
            </a:r>
            <a:r>
              <a:rPr lang="en-US" dirty="0"/>
              <a:t> </a:t>
            </a:r>
            <a:r>
              <a:rPr lang="en-US" dirty="0" err="1"/>
              <a:t>partnera</a:t>
            </a:r>
            <a:r>
              <a:rPr lang="en-US" b="0" dirty="0"/>
              <a:t>​</a:t>
            </a:r>
            <a:endParaRPr lang="pl-PL" dirty="0"/>
          </a:p>
        </p:txBody>
      </p:sp>
      <p:sp>
        <p:nvSpPr>
          <p:cNvPr id="3" name="Symbol zastępczy zawartości 2">
            <a:extLst>
              <a:ext uri="{FF2B5EF4-FFF2-40B4-BE49-F238E27FC236}">
                <a16:creationId xmlns:a16="http://schemas.microsoft.com/office/drawing/2014/main" id="{F7F1BA0C-8422-1D9A-E0ED-DC486950DC56}"/>
              </a:ext>
            </a:extLst>
          </p:cNvPr>
          <p:cNvSpPr>
            <a:spLocks noGrp="1"/>
          </p:cNvSpPr>
          <p:nvPr>
            <p:ph idx="1"/>
          </p:nvPr>
        </p:nvSpPr>
        <p:spPr/>
        <p:txBody>
          <a:bodyPr>
            <a:noAutofit/>
          </a:bodyPr>
          <a:lstStyle/>
          <a:p>
            <a:pPr marL="0" indent="0">
              <a:buNone/>
            </a:pPr>
            <a:r>
              <a:rPr lang="pl-PL" sz="1800" b="1" dirty="0"/>
              <a:t>1. Wybierz typ partnera</a:t>
            </a:r>
          </a:p>
          <a:p>
            <a:pPr marL="457200" lvl="1" indent="0">
              <a:buNone/>
            </a:pPr>
            <a:r>
              <a:rPr lang="pl-PL" sz="1600" dirty="0"/>
              <a:t>Opis partnera powinien obejmować trzy elementy: typ podmiotu (MŚP, rolnik indywidualny lub organizacja branżowa), branżę i skalę działalności oraz lokalizację. Im bardziej konkretny partner, tym bardziej użyteczna analiza problemu.</a:t>
            </a:r>
          </a:p>
          <a:p>
            <a:pPr marL="0" indent="0">
              <a:buNone/>
            </a:pPr>
            <a:r>
              <a:rPr lang="pl-PL" sz="1800" b="1" dirty="0"/>
              <a:t>2. Zidentyfikuj 3 realne problemy</a:t>
            </a:r>
            <a:endParaRPr lang="pl-PL" sz="1800" dirty="0"/>
          </a:p>
          <a:p>
            <a:pPr marL="457200" lvl="1" indent="0">
              <a:buNone/>
            </a:pPr>
            <a:r>
              <a:rPr lang="pl-PL" sz="1600" dirty="0"/>
              <a:t>Diagnoza powinna dotyczyć rzeczywistych problemów operacyjnych. Każdy zidentyfikowany problem zapisz w formie pełnego zdania: problem, jego przyczyna i mierzalne skutki.</a:t>
            </a:r>
          </a:p>
          <a:p>
            <a:pPr marL="0" indent="0">
              <a:buNone/>
            </a:pPr>
            <a:r>
              <a:rPr lang="pl-PL" sz="1800" b="1" dirty="0"/>
              <a:t>3. Oceń </a:t>
            </a:r>
            <a:r>
              <a:rPr lang="pl-PL" sz="1800" b="1" dirty="0" err="1"/>
              <a:t>projektowalność</a:t>
            </a:r>
            <a:r>
              <a:rPr lang="pl-PL" sz="1800" b="1" dirty="0"/>
              <a:t> każdego problemu</a:t>
            </a:r>
          </a:p>
          <a:p>
            <a:pPr marL="457200" lvl="1" indent="0">
              <a:buNone/>
            </a:pPr>
            <a:r>
              <a:rPr lang="pl-PL" sz="1600" dirty="0"/>
              <a:t>Dla każdego problemu oceń, czy nadaje się jako przedmiot projektu finansowanego ze środków publicznych  i uzasadnij tę ocenę jednym akapitem, wskazując czy problem wymaga wiedzy naukowej lub nowej technologii, czy leży poza zakresem B+R, czy wymaga doprecyzowania przed podjęciem decyzji.</a:t>
            </a:r>
          </a:p>
          <a:p>
            <a:pPr marL="0" indent="0">
              <a:buNone/>
            </a:pPr>
            <a:r>
              <a:rPr lang="pl-PL" sz="1800" b="1" dirty="0"/>
              <a:t>4. Kryteria oceny </a:t>
            </a:r>
            <a:r>
              <a:rPr lang="pl-PL" sz="1800" b="1" dirty="0" err="1"/>
              <a:t>projektowalności</a:t>
            </a:r>
            <a:r>
              <a:rPr lang="pl-PL" sz="1800" b="1" dirty="0"/>
              <a:t> problemu</a:t>
            </a:r>
            <a:endParaRPr lang="pl-PL" sz="1800" dirty="0"/>
          </a:p>
          <a:p>
            <a:pPr marL="457200" lvl="1" indent="0">
              <a:buNone/>
            </a:pPr>
            <a:r>
              <a:rPr lang="pl-PL" sz="1600" dirty="0"/>
              <a:t>Ocena </a:t>
            </a:r>
            <a:r>
              <a:rPr lang="pl-PL" sz="1600" dirty="0" err="1"/>
              <a:t>projektowalności</a:t>
            </a:r>
            <a:r>
              <a:rPr lang="pl-PL" sz="1600" dirty="0"/>
              <a:t> problemu opiera się na trzech kryteriach: czy wymaga wiedzy naukowej lub nowej technologii, czy partner jest gotowy do współpracy, oraz czy problem ma wystarczającą skalę i mierzalne skutki, żeby uzasadnić projekt finansowany ze środków publicznych.</a:t>
            </a:r>
          </a:p>
          <a:p>
            <a:pPr marL="0" indent="0">
              <a:buNone/>
            </a:pPr>
            <a:endParaRPr lang="pl-PL" sz="1400" dirty="0"/>
          </a:p>
          <a:p>
            <a:pPr marL="0" indent="0">
              <a:buNone/>
            </a:pPr>
            <a:endParaRPr lang="pl-PL" sz="1400" dirty="0"/>
          </a:p>
        </p:txBody>
      </p:sp>
    </p:spTree>
    <p:extLst>
      <p:ext uri="{BB962C8B-B14F-4D97-AF65-F5344CB8AC3E}">
        <p14:creationId xmlns:p14="http://schemas.microsoft.com/office/powerpoint/2010/main" val="32760589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78A342B-6A48-2196-3BD9-4387CFFF0E1D}"/>
              </a:ext>
            </a:extLst>
          </p:cNvPr>
          <p:cNvSpPr>
            <a:spLocks noGrp="1"/>
          </p:cNvSpPr>
          <p:nvPr>
            <p:ph type="title"/>
          </p:nvPr>
        </p:nvSpPr>
        <p:spPr/>
        <p:txBody>
          <a:bodyPr>
            <a:normAutofit fontScale="90000"/>
          </a:bodyPr>
          <a:lstStyle/>
          <a:p>
            <a:r>
              <a:rPr lang="en-US" dirty="0"/>
              <a:t>6 </a:t>
            </a:r>
            <a:r>
              <a:rPr lang="en-US" dirty="0" err="1"/>
              <a:t>pytań</a:t>
            </a:r>
            <a:r>
              <a:rPr lang="en-US" dirty="0"/>
              <a:t> </a:t>
            </a:r>
            <a:r>
              <a:rPr lang="en-US" dirty="0" err="1"/>
              <a:t>diagnostycznych</a:t>
            </a:r>
            <a:r>
              <a:rPr lang="en-US" dirty="0"/>
              <a:t>, </a:t>
            </a:r>
            <a:r>
              <a:rPr lang="en-US" dirty="0" err="1"/>
              <a:t>matryca</a:t>
            </a:r>
            <a:r>
              <a:rPr lang="en-US" dirty="0"/>
              <a:t> </a:t>
            </a:r>
            <a:r>
              <a:rPr lang="en-US" dirty="0" err="1"/>
              <a:t>projektowalności</a:t>
            </a:r>
            <a:endParaRPr lang="pl-PL" dirty="0"/>
          </a:p>
        </p:txBody>
      </p:sp>
      <p:sp>
        <p:nvSpPr>
          <p:cNvPr id="3" name="Symbol zastępczy zawartości 2">
            <a:extLst>
              <a:ext uri="{FF2B5EF4-FFF2-40B4-BE49-F238E27FC236}">
                <a16:creationId xmlns:a16="http://schemas.microsoft.com/office/drawing/2014/main" id="{3D2575BC-9AF9-2349-2014-48F5C32C4D67}"/>
              </a:ext>
            </a:extLst>
          </p:cNvPr>
          <p:cNvSpPr>
            <a:spLocks noGrp="1"/>
          </p:cNvSpPr>
          <p:nvPr>
            <p:ph idx="1"/>
          </p:nvPr>
        </p:nvSpPr>
        <p:spPr>
          <a:xfrm>
            <a:off x="471708" y="1825625"/>
            <a:ext cx="4849604" cy="4294476"/>
          </a:xfrm>
        </p:spPr>
        <p:txBody>
          <a:bodyPr>
            <a:normAutofit fontScale="62500" lnSpcReduction="20000"/>
          </a:bodyPr>
          <a:lstStyle/>
          <a:p>
            <a:pPr marL="0" indent="0">
              <a:buNone/>
            </a:pPr>
            <a:r>
              <a:rPr lang="en-US" b="1" dirty="0"/>
              <a:t>6 PYTAN DO ANALIZY PROBLEMU</a:t>
            </a:r>
            <a:r>
              <a:rPr lang="en-US" dirty="0"/>
              <a:t>​</a:t>
            </a:r>
            <a:endParaRPr lang="pl-PL" dirty="0"/>
          </a:p>
          <a:p>
            <a:pPr marL="514350" indent="-514350">
              <a:buFont typeface="+mj-lt"/>
              <a:buAutoNum type="arabicPeriod"/>
            </a:pPr>
            <a:r>
              <a:rPr lang="pl-PL" dirty="0"/>
              <a:t>Co konkretnie nie działa lub działa gorzej niż powinno? </a:t>
            </a:r>
          </a:p>
          <a:p>
            <a:pPr marL="514350" indent="-514350">
              <a:buFont typeface="+mj-lt"/>
              <a:buAutoNum type="arabicPeriod"/>
            </a:pPr>
            <a:r>
              <a:rPr lang="pl-PL" dirty="0"/>
              <a:t>Czy problem pojawia się regularnie czy jednorazowo? </a:t>
            </a:r>
          </a:p>
          <a:p>
            <a:pPr marL="514350" indent="-514350">
              <a:buFont typeface="+mj-lt"/>
              <a:buAutoNum type="arabicPeriod"/>
            </a:pPr>
            <a:r>
              <a:rPr lang="pl-PL" dirty="0"/>
              <a:t>Jakie są finansowe i operacyjne konsekwencje dla partnera? </a:t>
            </a:r>
          </a:p>
          <a:p>
            <a:pPr marL="514350" indent="-514350">
              <a:buFont typeface="+mj-lt"/>
              <a:buAutoNum type="arabicPeriod"/>
            </a:pPr>
            <a:r>
              <a:rPr lang="pl-PL" dirty="0"/>
              <a:t>Czy partner próbował już rozwiązać ten problem? </a:t>
            </a:r>
          </a:p>
          <a:p>
            <a:pPr marL="514350" indent="-514350">
              <a:buFont typeface="+mj-lt"/>
              <a:buAutoNum type="arabicPeriod"/>
            </a:pPr>
            <a:r>
              <a:rPr lang="pl-PL" dirty="0"/>
              <a:t>Co nie wyszło? </a:t>
            </a:r>
          </a:p>
          <a:p>
            <a:pPr marL="514350" indent="-514350">
              <a:buFont typeface="+mj-lt"/>
              <a:buAutoNum type="arabicPeriod"/>
            </a:pPr>
            <a:r>
              <a:rPr lang="pl-PL" dirty="0"/>
              <a:t>Czy brak rozwiązania to kwestia wiedzy naukowej czy organizacji? </a:t>
            </a:r>
          </a:p>
          <a:p>
            <a:pPr marL="514350" indent="-514350">
              <a:buFont typeface="+mj-lt"/>
              <a:buAutoNum type="arabicPeriod"/>
            </a:pPr>
            <a:r>
              <a:rPr lang="pl-PL" dirty="0"/>
              <a:t>Co byłoby inne, gdyby problem został rozwiązany?</a:t>
            </a:r>
          </a:p>
        </p:txBody>
      </p:sp>
      <p:grpSp>
        <p:nvGrpSpPr>
          <p:cNvPr id="4" name="Group 57" descr="Grafika przedstawia tabelę o nazwie „MATRYCA PROJEKTOWALNOŚCI PROBLEMU” (tytuł znajduje się w pomarańczowym pasku na samej górze). Tabela służy do oceny, czy dany problem kwalifikuje się do projektu, i dzieli się na nagłówek (ciemnoniebieski z białymi napisami) oraz cztery wiersze odpowiadające konkretnym cechom.&#10;Oto pełna zawartość tabeli:&#10;&#10;Cecha: Charakter problemu&#10;Dobry punkt wyjścia: Wymaga wiedzy naukowej lub nowej technologii.&#10;Słaby punkt wyjścia: Organizacyjny lub finansowy (nie B+R).&#10;&#10;Cecha: Skala wpływu&#10;Dobry punkt wyjścia: Dotyczy wielu podmiotów w sektorze.&#10;Słaby punkt wyjścia: Jednorazowy lub bardzo lokalny.&#10;&#10;Cecha: Mierzalność&#10;Dobry punkt wyjścia: Można opisać wskaźnikami fizycznymi.&#10;Słaby punkt wyjścia: Wyłącznie jakościowy, niemierzalny.&#10;&#10;Cecha: Gotowość partnera&#10;Dobry punkt wyjścia: Partner zaangażowany i gotowy na współpracę.&#10;Słaby punkt wyjścia: Niezainteresowany lub nieprzygotowany.">
            <a:extLst>
              <a:ext uri="{FF2B5EF4-FFF2-40B4-BE49-F238E27FC236}">
                <a16:creationId xmlns:a16="http://schemas.microsoft.com/office/drawing/2014/main" id="{E61E8C9F-FF4D-090D-0BAB-8E20B9DB5380}"/>
              </a:ext>
            </a:extLst>
          </p:cNvPr>
          <p:cNvGrpSpPr/>
          <p:nvPr/>
        </p:nvGrpSpPr>
        <p:grpSpPr>
          <a:xfrm>
            <a:off x="5454576" y="1690688"/>
            <a:ext cx="6069554" cy="4159539"/>
            <a:chOff x="5961888" y="1051560"/>
            <a:chExt cx="5989320" cy="4608576"/>
          </a:xfrm>
        </p:grpSpPr>
        <p:sp>
          <p:nvSpPr>
            <p:cNvPr id="5" name="Shape 23">
              <a:extLst>
                <a:ext uri="{FF2B5EF4-FFF2-40B4-BE49-F238E27FC236}">
                  <a16:creationId xmlns:a16="http://schemas.microsoft.com/office/drawing/2014/main" id="{FB4DA690-9973-0468-BE89-075FF1B6D56D}"/>
                </a:ext>
              </a:extLst>
            </p:cNvPr>
            <p:cNvSpPr/>
            <p:nvPr/>
          </p:nvSpPr>
          <p:spPr>
            <a:xfrm>
              <a:off x="5961888" y="1051560"/>
              <a:ext cx="5989320" cy="347472"/>
            </a:xfrm>
            <a:prstGeom prst="rect">
              <a:avLst/>
            </a:prstGeom>
            <a:solidFill>
              <a:srgbClr val="C5521C"/>
            </a:solidFill>
            <a:ln w="12700">
              <a:solidFill>
                <a:srgbClr val="C5521C"/>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6" name="Text 24">
              <a:extLst>
                <a:ext uri="{FF2B5EF4-FFF2-40B4-BE49-F238E27FC236}">
                  <a16:creationId xmlns:a16="http://schemas.microsoft.com/office/drawing/2014/main" id="{5FAFA43D-2AFF-2F0E-F8A4-47A37332362E}"/>
                </a:ext>
              </a:extLst>
            </p:cNvPr>
            <p:cNvSpPr/>
            <p:nvPr/>
          </p:nvSpPr>
          <p:spPr>
            <a:xfrm>
              <a:off x="5961888" y="1051560"/>
              <a:ext cx="5989320" cy="3474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100" b="1">
                  <a:solidFill>
                    <a:srgbClr val="FFFFFF"/>
                  </a:solidFill>
                  <a:latin typeface="Calibri"/>
                  <a:ea typeface="Calibri"/>
                  <a:cs typeface="Calibri"/>
                </a:rPr>
                <a:t>MATRYCA PROJEKTOWALNOŚCI PROBLEMU</a:t>
              </a:r>
              <a:endParaRPr lang="en-US" sz="1100">
                <a:latin typeface="Calibri"/>
                <a:ea typeface="Calibri"/>
                <a:cs typeface="Calibri"/>
              </a:endParaRPr>
            </a:p>
          </p:txBody>
        </p:sp>
        <p:sp>
          <p:nvSpPr>
            <p:cNvPr id="7" name="Shape 25">
              <a:extLst>
                <a:ext uri="{FF2B5EF4-FFF2-40B4-BE49-F238E27FC236}">
                  <a16:creationId xmlns:a16="http://schemas.microsoft.com/office/drawing/2014/main" id="{33E4716B-311E-6708-2BAB-7688285CA814}"/>
                </a:ext>
              </a:extLst>
            </p:cNvPr>
            <p:cNvSpPr/>
            <p:nvPr/>
          </p:nvSpPr>
          <p:spPr>
            <a:xfrm>
              <a:off x="5961888" y="1435608"/>
              <a:ext cx="1993392" cy="347472"/>
            </a:xfrm>
            <a:prstGeom prst="rect">
              <a:avLst/>
            </a:prstGeom>
            <a:solidFill>
              <a:srgbClr val="002073"/>
            </a:solidFill>
            <a:ln w="12700">
              <a:solidFill>
                <a:srgbClr val="002073"/>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8" name="Text 26">
              <a:extLst>
                <a:ext uri="{FF2B5EF4-FFF2-40B4-BE49-F238E27FC236}">
                  <a16:creationId xmlns:a16="http://schemas.microsoft.com/office/drawing/2014/main" id="{E299AF20-6A37-9937-CFA5-003F8213E26C}"/>
                </a:ext>
              </a:extLst>
            </p:cNvPr>
            <p:cNvSpPr/>
            <p:nvPr/>
          </p:nvSpPr>
          <p:spPr>
            <a:xfrm>
              <a:off x="5989320" y="1435608"/>
              <a:ext cx="1938528" cy="3474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FFFFFF"/>
                  </a:solidFill>
                  <a:latin typeface="Calibri" pitchFamily="34" charset="0"/>
                  <a:ea typeface="Calibri" pitchFamily="34" charset="-122"/>
                  <a:cs typeface="Calibri" pitchFamily="34" charset="-120"/>
                </a:rPr>
                <a:t>Cecha</a:t>
              </a:r>
              <a:endParaRPr lang="en-US" sz="900"/>
            </a:p>
          </p:txBody>
        </p:sp>
        <p:sp>
          <p:nvSpPr>
            <p:cNvPr id="9" name="Shape 27">
              <a:extLst>
                <a:ext uri="{FF2B5EF4-FFF2-40B4-BE49-F238E27FC236}">
                  <a16:creationId xmlns:a16="http://schemas.microsoft.com/office/drawing/2014/main" id="{6ABC7D18-0CE8-FA19-9094-D2FB488658B3}"/>
                </a:ext>
              </a:extLst>
            </p:cNvPr>
            <p:cNvSpPr/>
            <p:nvPr/>
          </p:nvSpPr>
          <p:spPr>
            <a:xfrm>
              <a:off x="7955280" y="1435608"/>
              <a:ext cx="1993392" cy="347472"/>
            </a:xfrm>
            <a:prstGeom prst="rect">
              <a:avLst/>
            </a:prstGeom>
            <a:solidFill>
              <a:srgbClr val="002073"/>
            </a:solidFill>
            <a:ln w="12700">
              <a:solidFill>
                <a:srgbClr val="002073"/>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10" name="Text 28">
              <a:extLst>
                <a:ext uri="{FF2B5EF4-FFF2-40B4-BE49-F238E27FC236}">
                  <a16:creationId xmlns:a16="http://schemas.microsoft.com/office/drawing/2014/main" id="{6C47E18C-5843-6E02-3D92-915C90918F2C}"/>
                </a:ext>
              </a:extLst>
            </p:cNvPr>
            <p:cNvSpPr/>
            <p:nvPr/>
          </p:nvSpPr>
          <p:spPr>
            <a:xfrm>
              <a:off x="7982712" y="1435608"/>
              <a:ext cx="1938528" cy="3474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FFFFFF"/>
                  </a:solidFill>
                  <a:latin typeface="Calibri"/>
                  <a:ea typeface="Calibri"/>
                  <a:cs typeface="Calibri"/>
                </a:rPr>
                <a:t>Dobry </a:t>
              </a:r>
              <a:r>
                <a:rPr lang="en-US" sz="900" b="1" err="1">
                  <a:solidFill>
                    <a:srgbClr val="FFFFFF"/>
                  </a:solidFill>
                  <a:latin typeface="Calibri"/>
                  <a:ea typeface="Calibri"/>
                  <a:cs typeface="Calibri"/>
                </a:rPr>
                <a:t>punkt</a:t>
              </a:r>
              <a:r>
                <a:rPr lang="en-US" sz="900" b="1">
                  <a:solidFill>
                    <a:srgbClr val="FFFFFF"/>
                  </a:solidFill>
                  <a:latin typeface="Calibri"/>
                  <a:ea typeface="Calibri"/>
                  <a:cs typeface="Calibri"/>
                </a:rPr>
                <a:t> </a:t>
              </a:r>
              <a:r>
                <a:rPr lang="en-US" sz="900" b="1" err="1">
                  <a:solidFill>
                    <a:srgbClr val="FFFFFF"/>
                  </a:solidFill>
                  <a:latin typeface="Calibri"/>
                  <a:ea typeface="Calibri"/>
                  <a:cs typeface="Calibri"/>
                </a:rPr>
                <a:t>wyjścia</a:t>
              </a:r>
              <a:endParaRPr lang="en-US" sz="900" err="1">
                <a:latin typeface="Calibri"/>
                <a:ea typeface="Calibri"/>
                <a:cs typeface="Calibri"/>
              </a:endParaRPr>
            </a:p>
          </p:txBody>
        </p:sp>
        <p:sp>
          <p:nvSpPr>
            <p:cNvPr id="11" name="Shape 29">
              <a:extLst>
                <a:ext uri="{FF2B5EF4-FFF2-40B4-BE49-F238E27FC236}">
                  <a16:creationId xmlns:a16="http://schemas.microsoft.com/office/drawing/2014/main" id="{CFBA69F0-879D-EAC1-334B-E1F245EB21CA}"/>
                </a:ext>
              </a:extLst>
            </p:cNvPr>
            <p:cNvSpPr/>
            <p:nvPr/>
          </p:nvSpPr>
          <p:spPr>
            <a:xfrm>
              <a:off x="9948672" y="1435608"/>
              <a:ext cx="1993392" cy="347472"/>
            </a:xfrm>
            <a:prstGeom prst="rect">
              <a:avLst/>
            </a:prstGeom>
            <a:solidFill>
              <a:srgbClr val="002073"/>
            </a:solidFill>
            <a:ln w="12700">
              <a:solidFill>
                <a:srgbClr val="002073"/>
              </a:solidFill>
              <a:prstDash val="solid"/>
            </a:ln>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pl-PL"/>
            </a:p>
          </p:txBody>
        </p:sp>
        <p:sp>
          <p:nvSpPr>
            <p:cNvPr id="12" name="Text 30">
              <a:extLst>
                <a:ext uri="{FF2B5EF4-FFF2-40B4-BE49-F238E27FC236}">
                  <a16:creationId xmlns:a16="http://schemas.microsoft.com/office/drawing/2014/main" id="{99839431-F8A5-5033-97F0-CB46A39FB02F}"/>
                </a:ext>
              </a:extLst>
            </p:cNvPr>
            <p:cNvSpPr/>
            <p:nvPr/>
          </p:nvSpPr>
          <p:spPr>
            <a:xfrm>
              <a:off x="9976104" y="1435608"/>
              <a:ext cx="1938528" cy="3474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FFFFFF"/>
                  </a:solidFill>
                  <a:latin typeface="Calibri"/>
                  <a:ea typeface="Calibri"/>
                  <a:cs typeface="Calibri"/>
                </a:rPr>
                <a:t>Słaby </a:t>
              </a:r>
              <a:r>
                <a:rPr lang="en-US" sz="900" b="1" err="1">
                  <a:solidFill>
                    <a:srgbClr val="FFFFFF"/>
                  </a:solidFill>
                  <a:latin typeface="Calibri"/>
                  <a:ea typeface="Calibri"/>
                  <a:cs typeface="Calibri"/>
                </a:rPr>
                <a:t>punkt</a:t>
              </a:r>
              <a:r>
                <a:rPr lang="en-US" sz="900" b="1">
                  <a:solidFill>
                    <a:srgbClr val="FFFFFF"/>
                  </a:solidFill>
                  <a:latin typeface="Calibri"/>
                  <a:ea typeface="Calibri"/>
                  <a:cs typeface="Calibri"/>
                </a:rPr>
                <a:t> wyjśća</a:t>
              </a:r>
              <a:endParaRPr lang="en-US" sz="900" err="1">
                <a:latin typeface="Calibri"/>
                <a:ea typeface="Calibri"/>
                <a:cs typeface="Calibri"/>
              </a:endParaRPr>
            </a:p>
          </p:txBody>
        </p:sp>
        <p:sp>
          <p:nvSpPr>
            <p:cNvPr id="13" name="Shape 31">
              <a:extLst>
                <a:ext uri="{FF2B5EF4-FFF2-40B4-BE49-F238E27FC236}">
                  <a16:creationId xmlns:a16="http://schemas.microsoft.com/office/drawing/2014/main" id="{8FDE74EF-C37A-401F-F7B3-7AB261A085CE}"/>
                </a:ext>
              </a:extLst>
            </p:cNvPr>
            <p:cNvSpPr/>
            <p:nvPr/>
          </p:nvSpPr>
          <p:spPr>
            <a:xfrm>
              <a:off x="5961888" y="1819656"/>
              <a:ext cx="1993392" cy="96012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14" name="Text 32">
              <a:extLst>
                <a:ext uri="{FF2B5EF4-FFF2-40B4-BE49-F238E27FC236}">
                  <a16:creationId xmlns:a16="http://schemas.microsoft.com/office/drawing/2014/main" id="{6A529FDD-F487-25FC-FA01-5431035B9480}"/>
                </a:ext>
              </a:extLst>
            </p:cNvPr>
            <p:cNvSpPr/>
            <p:nvPr/>
          </p:nvSpPr>
          <p:spPr>
            <a:xfrm>
              <a:off x="6007608" y="189280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err="1">
                  <a:solidFill>
                    <a:srgbClr val="333333"/>
                  </a:solidFill>
                  <a:latin typeface="Calibri"/>
                  <a:ea typeface="Calibri"/>
                  <a:cs typeface="Calibri"/>
                </a:rPr>
                <a:t>Charakter</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problemu</a:t>
              </a:r>
              <a:endParaRPr lang="en-US" sz="900" b="1" err="1">
                <a:latin typeface="Calibri"/>
                <a:ea typeface="Calibri"/>
                <a:cs typeface="Calibri"/>
              </a:endParaRPr>
            </a:p>
          </p:txBody>
        </p:sp>
        <p:sp>
          <p:nvSpPr>
            <p:cNvPr id="15" name="Shape 33">
              <a:extLst>
                <a:ext uri="{FF2B5EF4-FFF2-40B4-BE49-F238E27FC236}">
                  <a16:creationId xmlns:a16="http://schemas.microsoft.com/office/drawing/2014/main" id="{A6DBF1EC-ADC4-F8E3-A076-4BFF6F6F76EB}"/>
                </a:ext>
              </a:extLst>
            </p:cNvPr>
            <p:cNvSpPr/>
            <p:nvPr/>
          </p:nvSpPr>
          <p:spPr>
            <a:xfrm>
              <a:off x="7955280" y="1819656"/>
              <a:ext cx="1993392" cy="96012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16" name="Text 34">
              <a:extLst>
                <a:ext uri="{FF2B5EF4-FFF2-40B4-BE49-F238E27FC236}">
                  <a16:creationId xmlns:a16="http://schemas.microsoft.com/office/drawing/2014/main" id="{5B2B688A-C00D-9D8A-FD28-BA80950FE05F}"/>
                </a:ext>
              </a:extLst>
            </p:cNvPr>
            <p:cNvSpPr/>
            <p:nvPr/>
          </p:nvSpPr>
          <p:spPr>
            <a:xfrm>
              <a:off x="8001000" y="189280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333333"/>
                  </a:solidFill>
                  <a:latin typeface="Calibri" pitchFamily="34" charset="0"/>
                  <a:ea typeface="Calibri" pitchFamily="34" charset="-122"/>
                  <a:cs typeface="Calibri" pitchFamily="34" charset="-120"/>
                </a:rPr>
                <a:t>Wymaga wiedzy naukowej lub nowej technologii</a:t>
              </a:r>
              <a:endParaRPr lang="en-US" sz="900" b="1"/>
            </a:p>
          </p:txBody>
        </p:sp>
        <p:sp>
          <p:nvSpPr>
            <p:cNvPr id="17" name="Shape 35">
              <a:extLst>
                <a:ext uri="{FF2B5EF4-FFF2-40B4-BE49-F238E27FC236}">
                  <a16:creationId xmlns:a16="http://schemas.microsoft.com/office/drawing/2014/main" id="{C9EAFD3D-EA67-859E-B238-07F3FD406663}"/>
                </a:ext>
              </a:extLst>
            </p:cNvPr>
            <p:cNvSpPr/>
            <p:nvPr/>
          </p:nvSpPr>
          <p:spPr>
            <a:xfrm>
              <a:off x="9948672" y="1819656"/>
              <a:ext cx="1993392" cy="96012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18" name="Text 36">
              <a:extLst>
                <a:ext uri="{FF2B5EF4-FFF2-40B4-BE49-F238E27FC236}">
                  <a16:creationId xmlns:a16="http://schemas.microsoft.com/office/drawing/2014/main" id="{C5AC1F51-E1C0-4D31-74AA-D7C1E819C793}"/>
                </a:ext>
              </a:extLst>
            </p:cNvPr>
            <p:cNvSpPr/>
            <p:nvPr/>
          </p:nvSpPr>
          <p:spPr>
            <a:xfrm>
              <a:off x="9994392" y="189280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err="1">
                  <a:solidFill>
                    <a:srgbClr val="333333"/>
                  </a:solidFill>
                  <a:latin typeface="Calibri"/>
                  <a:ea typeface="Calibri"/>
                  <a:cs typeface="Calibri"/>
                </a:rPr>
                <a:t>Organizacyjny</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lub</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finansowy</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nie</a:t>
              </a:r>
              <a:r>
                <a:rPr lang="en-US" sz="900" b="1">
                  <a:solidFill>
                    <a:srgbClr val="333333"/>
                  </a:solidFill>
                  <a:latin typeface="Calibri"/>
                  <a:ea typeface="Calibri"/>
                  <a:cs typeface="Calibri"/>
                </a:rPr>
                <a:t> B+R)</a:t>
              </a:r>
              <a:endParaRPr lang="en-US" sz="900" b="1">
                <a:latin typeface="Calibri"/>
                <a:ea typeface="Calibri"/>
                <a:cs typeface="Calibri"/>
              </a:endParaRPr>
            </a:p>
          </p:txBody>
        </p:sp>
        <p:sp>
          <p:nvSpPr>
            <p:cNvPr id="19" name="Shape 37">
              <a:extLst>
                <a:ext uri="{FF2B5EF4-FFF2-40B4-BE49-F238E27FC236}">
                  <a16:creationId xmlns:a16="http://schemas.microsoft.com/office/drawing/2014/main" id="{0F202547-EA40-6F8D-4DAD-4C2EBC998346}"/>
                </a:ext>
              </a:extLst>
            </p:cNvPr>
            <p:cNvSpPr/>
            <p:nvPr/>
          </p:nvSpPr>
          <p:spPr>
            <a:xfrm>
              <a:off x="5961888" y="2779776"/>
              <a:ext cx="1993392" cy="96012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20" name="Text 38">
              <a:extLst>
                <a:ext uri="{FF2B5EF4-FFF2-40B4-BE49-F238E27FC236}">
                  <a16:creationId xmlns:a16="http://schemas.microsoft.com/office/drawing/2014/main" id="{0F673E47-F98A-2F5A-2622-01E95178C019}"/>
                </a:ext>
              </a:extLst>
            </p:cNvPr>
            <p:cNvSpPr/>
            <p:nvPr/>
          </p:nvSpPr>
          <p:spPr>
            <a:xfrm>
              <a:off x="6007608" y="285292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333333"/>
                  </a:solidFill>
                  <a:latin typeface="Calibri"/>
                  <a:ea typeface="Calibri"/>
                  <a:cs typeface="Calibri"/>
                </a:rPr>
                <a:t>Skala </a:t>
              </a:r>
              <a:r>
                <a:rPr lang="en-US" sz="900" b="1" err="1">
                  <a:solidFill>
                    <a:srgbClr val="333333"/>
                  </a:solidFill>
                  <a:latin typeface="Calibri"/>
                  <a:ea typeface="Calibri"/>
                  <a:cs typeface="Calibri"/>
                </a:rPr>
                <a:t>wpływu</a:t>
              </a:r>
              <a:endParaRPr lang="en-US" sz="900" b="1" err="1"/>
            </a:p>
          </p:txBody>
        </p:sp>
        <p:sp>
          <p:nvSpPr>
            <p:cNvPr id="21" name="Shape 39">
              <a:extLst>
                <a:ext uri="{FF2B5EF4-FFF2-40B4-BE49-F238E27FC236}">
                  <a16:creationId xmlns:a16="http://schemas.microsoft.com/office/drawing/2014/main" id="{AFB6F527-467B-F37D-AE56-5983B1A81373}"/>
                </a:ext>
              </a:extLst>
            </p:cNvPr>
            <p:cNvSpPr/>
            <p:nvPr/>
          </p:nvSpPr>
          <p:spPr>
            <a:xfrm>
              <a:off x="7955280" y="2779776"/>
              <a:ext cx="1993392" cy="96012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22" name="Text 40">
              <a:extLst>
                <a:ext uri="{FF2B5EF4-FFF2-40B4-BE49-F238E27FC236}">
                  <a16:creationId xmlns:a16="http://schemas.microsoft.com/office/drawing/2014/main" id="{93AA180E-1610-FD60-3719-C49A7ACD2555}"/>
                </a:ext>
              </a:extLst>
            </p:cNvPr>
            <p:cNvSpPr/>
            <p:nvPr/>
          </p:nvSpPr>
          <p:spPr>
            <a:xfrm>
              <a:off x="8001000" y="285292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err="1">
                  <a:solidFill>
                    <a:srgbClr val="333333"/>
                  </a:solidFill>
                  <a:latin typeface="Calibri"/>
                  <a:ea typeface="Calibri"/>
                  <a:cs typeface="Calibri"/>
                </a:rPr>
                <a:t>Dotyczy</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wielu</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podmiotów</a:t>
              </a:r>
              <a:r>
                <a:rPr lang="en-US" sz="900" b="1">
                  <a:solidFill>
                    <a:srgbClr val="333333"/>
                  </a:solidFill>
                  <a:latin typeface="Calibri"/>
                  <a:ea typeface="Calibri"/>
                  <a:cs typeface="Calibri"/>
                </a:rPr>
                <a:t> w </a:t>
              </a:r>
              <a:r>
                <a:rPr lang="en-US" sz="900" b="1" err="1">
                  <a:solidFill>
                    <a:srgbClr val="333333"/>
                  </a:solidFill>
                  <a:latin typeface="Calibri"/>
                  <a:ea typeface="Calibri"/>
                  <a:cs typeface="Calibri"/>
                </a:rPr>
                <a:t>sektorze</a:t>
              </a:r>
              <a:endParaRPr lang="en-US" sz="900" b="1" err="1">
                <a:latin typeface="Calibri"/>
                <a:ea typeface="Calibri"/>
                <a:cs typeface="Calibri"/>
              </a:endParaRPr>
            </a:p>
          </p:txBody>
        </p:sp>
        <p:sp>
          <p:nvSpPr>
            <p:cNvPr id="23" name="Shape 41">
              <a:extLst>
                <a:ext uri="{FF2B5EF4-FFF2-40B4-BE49-F238E27FC236}">
                  <a16:creationId xmlns:a16="http://schemas.microsoft.com/office/drawing/2014/main" id="{29F7DDC0-3B33-700C-5434-74793224CA34}"/>
                </a:ext>
              </a:extLst>
            </p:cNvPr>
            <p:cNvSpPr/>
            <p:nvPr/>
          </p:nvSpPr>
          <p:spPr>
            <a:xfrm>
              <a:off x="9948672" y="2779776"/>
              <a:ext cx="1993392" cy="96012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24" name="Text 42">
              <a:extLst>
                <a:ext uri="{FF2B5EF4-FFF2-40B4-BE49-F238E27FC236}">
                  <a16:creationId xmlns:a16="http://schemas.microsoft.com/office/drawing/2014/main" id="{D13B2232-E0AC-77AE-8F7D-02853AE03847}"/>
                </a:ext>
              </a:extLst>
            </p:cNvPr>
            <p:cNvSpPr/>
            <p:nvPr/>
          </p:nvSpPr>
          <p:spPr>
            <a:xfrm>
              <a:off x="9994392" y="285292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333333"/>
                  </a:solidFill>
                  <a:latin typeface="Calibri" pitchFamily="34" charset="0"/>
                  <a:ea typeface="Calibri" pitchFamily="34" charset="-122"/>
                  <a:cs typeface="Calibri" pitchFamily="34" charset="-120"/>
                </a:rPr>
                <a:t>Jednorazowy lub bardzo lokalny</a:t>
              </a:r>
              <a:endParaRPr lang="en-US" sz="900" b="1"/>
            </a:p>
          </p:txBody>
        </p:sp>
        <p:sp>
          <p:nvSpPr>
            <p:cNvPr id="25" name="Shape 43">
              <a:extLst>
                <a:ext uri="{FF2B5EF4-FFF2-40B4-BE49-F238E27FC236}">
                  <a16:creationId xmlns:a16="http://schemas.microsoft.com/office/drawing/2014/main" id="{0B4015F8-8D20-0C40-688C-F254C1D9272F}"/>
                </a:ext>
              </a:extLst>
            </p:cNvPr>
            <p:cNvSpPr/>
            <p:nvPr/>
          </p:nvSpPr>
          <p:spPr>
            <a:xfrm>
              <a:off x="5961888" y="3739896"/>
              <a:ext cx="1993392" cy="96012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26" name="Text 44">
              <a:extLst>
                <a:ext uri="{FF2B5EF4-FFF2-40B4-BE49-F238E27FC236}">
                  <a16:creationId xmlns:a16="http://schemas.microsoft.com/office/drawing/2014/main" id="{680CE566-2C60-1D84-7BD6-05E883D18DC3}"/>
                </a:ext>
              </a:extLst>
            </p:cNvPr>
            <p:cNvSpPr/>
            <p:nvPr/>
          </p:nvSpPr>
          <p:spPr>
            <a:xfrm>
              <a:off x="6007608" y="381304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err="1">
                  <a:solidFill>
                    <a:srgbClr val="333333"/>
                  </a:solidFill>
                  <a:latin typeface="Calibri"/>
                  <a:ea typeface="Calibri"/>
                  <a:cs typeface="Calibri"/>
                </a:rPr>
                <a:t>Mierzalność</a:t>
              </a:r>
              <a:endParaRPr lang="en-US" sz="900" b="1" err="1"/>
            </a:p>
          </p:txBody>
        </p:sp>
        <p:sp>
          <p:nvSpPr>
            <p:cNvPr id="27" name="Shape 45">
              <a:extLst>
                <a:ext uri="{FF2B5EF4-FFF2-40B4-BE49-F238E27FC236}">
                  <a16:creationId xmlns:a16="http://schemas.microsoft.com/office/drawing/2014/main" id="{A7B9A09B-98F8-2D93-4904-C61F39420B6F}"/>
                </a:ext>
              </a:extLst>
            </p:cNvPr>
            <p:cNvSpPr/>
            <p:nvPr/>
          </p:nvSpPr>
          <p:spPr>
            <a:xfrm>
              <a:off x="7955280" y="3739896"/>
              <a:ext cx="1993392" cy="96012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28" name="Text 46">
              <a:extLst>
                <a:ext uri="{FF2B5EF4-FFF2-40B4-BE49-F238E27FC236}">
                  <a16:creationId xmlns:a16="http://schemas.microsoft.com/office/drawing/2014/main" id="{C84FB8C2-4E80-C2FC-82F6-F530B3D4DC15}"/>
                </a:ext>
              </a:extLst>
            </p:cNvPr>
            <p:cNvSpPr/>
            <p:nvPr/>
          </p:nvSpPr>
          <p:spPr>
            <a:xfrm>
              <a:off x="8001000" y="381304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err="1">
                  <a:solidFill>
                    <a:srgbClr val="333333"/>
                  </a:solidFill>
                  <a:latin typeface="Calibri"/>
                  <a:ea typeface="Calibri"/>
                  <a:cs typeface="Calibri"/>
                </a:rPr>
                <a:t>Można</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opisać</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wskaźnikami</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fizycznymi</a:t>
              </a:r>
              <a:endParaRPr lang="en-US" sz="900" b="1" err="1">
                <a:latin typeface="Calibri"/>
                <a:ea typeface="Calibri"/>
                <a:cs typeface="Calibri"/>
              </a:endParaRPr>
            </a:p>
          </p:txBody>
        </p:sp>
        <p:sp>
          <p:nvSpPr>
            <p:cNvPr id="29" name="Shape 47">
              <a:extLst>
                <a:ext uri="{FF2B5EF4-FFF2-40B4-BE49-F238E27FC236}">
                  <a16:creationId xmlns:a16="http://schemas.microsoft.com/office/drawing/2014/main" id="{E5DADE85-F17D-7EB3-788D-1B337A27DD15}"/>
                </a:ext>
              </a:extLst>
            </p:cNvPr>
            <p:cNvSpPr/>
            <p:nvPr/>
          </p:nvSpPr>
          <p:spPr>
            <a:xfrm>
              <a:off x="9948672" y="3739896"/>
              <a:ext cx="1993392" cy="960120"/>
            </a:xfrm>
            <a:prstGeom prst="rect">
              <a:avLst/>
            </a:prstGeom>
            <a:solidFill>
              <a:srgbClr val="FFFFFF"/>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30" name="Text 48">
              <a:extLst>
                <a:ext uri="{FF2B5EF4-FFF2-40B4-BE49-F238E27FC236}">
                  <a16:creationId xmlns:a16="http://schemas.microsoft.com/office/drawing/2014/main" id="{90FA5A0A-41E3-0B54-B277-D8646CD8CCE8}"/>
                </a:ext>
              </a:extLst>
            </p:cNvPr>
            <p:cNvSpPr/>
            <p:nvPr/>
          </p:nvSpPr>
          <p:spPr>
            <a:xfrm>
              <a:off x="9994392" y="381304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err="1">
                  <a:solidFill>
                    <a:srgbClr val="333333"/>
                  </a:solidFill>
                  <a:latin typeface="Calibri"/>
                  <a:ea typeface="Calibri"/>
                  <a:cs typeface="Calibri"/>
                </a:rPr>
                <a:t>Wyłącznie</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jakościowy</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niemierzalny</a:t>
              </a:r>
              <a:endParaRPr lang="en-US" sz="900" b="1" err="1">
                <a:latin typeface="Calibri"/>
                <a:ea typeface="Calibri"/>
                <a:cs typeface="Calibri"/>
              </a:endParaRPr>
            </a:p>
          </p:txBody>
        </p:sp>
        <p:sp>
          <p:nvSpPr>
            <p:cNvPr id="31" name="Shape 49">
              <a:extLst>
                <a:ext uri="{FF2B5EF4-FFF2-40B4-BE49-F238E27FC236}">
                  <a16:creationId xmlns:a16="http://schemas.microsoft.com/office/drawing/2014/main" id="{BE5FA37D-948E-AADD-3D72-9F8F41020A96}"/>
                </a:ext>
              </a:extLst>
            </p:cNvPr>
            <p:cNvSpPr/>
            <p:nvPr/>
          </p:nvSpPr>
          <p:spPr>
            <a:xfrm>
              <a:off x="5961888" y="4700016"/>
              <a:ext cx="1993392" cy="96012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32" name="Text 50">
              <a:extLst>
                <a:ext uri="{FF2B5EF4-FFF2-40B4-BE49-F238E27FC236}">
                  <a16:creationId xmlns:a16="http://schemas.microsoft.com/office/drawing/2014/main" id="{D7DCF5C6-3B29-0D0F-DDD2-1DD1295F961A}"/>
                </a:ext>
              </a:extLst>
            </p:cNvPr>
            <p:cNvSpPr/>
            <p:nvPr/>
          </p:nvSpPr>
          <p:spPr>
            <a:xfrm>
              <a:off x="6007608" y="477316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err="1">
                  <a:solidFill>
                    <a:srgbClr val="333333"/>
                  </a:solidFill>
                  <a:latin typeface="Calibri"/>
                  <a:ea typeface="Calibri"/>
                  <a:cs typeface="Calibri"/>
                </a:rPr>
                <a:t>Gotowość</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partnera</a:t>
              </a:r>
              <a:endParaRPr lang="en-US" sz="900" b="1" err="1">
                <a:latin typeface="Calibri"/>
                <a:ea typeface="Calibri"/>
                <a:cs typeface="Calibri"/>
              </a:endParaRPr>
            </a:p>
          </p:txBody>
        </p:sp>
        <p:sp>
          <p:nvSpPr>
            <p:cNvPr id="33" name="Shape 51">
              <a:extLst>
                <a:ext uri="{FF2B5EF4-FFF2-40B4-BE49-F238E27FC236}">
                  <a16:creationId xmlns:a16="http://schemas.microsoft.com/office/drawing/2014/main" id="{48814C9A-5AD8-DE95-7618-F49166E72920}"/>
                </a:ext>
              </a:extLst>
            </p:cNvPr>
            <p:cNvSpPr/>
            <p:nvPr/>
          </p:nvSpPr>
          <p:spPr>
            <a:xfrm>
              <a:off x="7955280" y="4700016"/>
              <a:ext cx="1993392" cy="96012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34" name="Text 52">
              <a:extLst>
                <a:ext uri="{FF2B5EF4-FFF2-40B4-BE49-F238E27FC236}">
                  <a16:creationId xmlns:a16="http://schemas.microsoft.com/office/drawing/2014/main" id="{B6A8D159-A084-6F49-55E9-8A183B01B8A4}"/>
                </a:ext>
              </a:extLst>
            </p:cNvPr>
            <p:cNvSpPr/>
            <p:nvPr/>
          </p:nvSpPr>
          <p:spPr>
            <a:xfrm>
              <a:off x="8001000" y="477316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a:solidFill>
                    <a:srgbClr val="333333"/>
                  </a:solidFill>
                  <a:latin typeface="Calibri"/>
                  <a:ea typeface="Calibri"/>
                  <a:cs typeface="Calibri"/>
                </a:rPr>
                <a:t>Partner </a:t>
              </a:r>
              <a:r>
                <a:rPr lang="en-US" sz="900" b="1" err="1">
                  <a:solidFill>
                    <a:srgbClr val="333333"/>
                  </a:solidFill>
                  <a:latin typeface="Calibri"/>
                  <a:ea typeface="Calibri"/>
                  <a:cs typeface="Calibri"/>
                </a:rPr>
                <a:t>zaangażowany</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i</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gotowy</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na</a:t>
              </a:r>
              <a:r>
                <a:rPr lang="en-US" sz="900" b="1">
                  <a:solidFill>
                    <a:srgbClr val="333333"/>
                  </a:solidFill>
                  <a:latin typeface="Calibri"/>
                  <a:ea typeface="Calibri"/>
                  <a:cs typeface="Calibri"/>
                </a:rPr>
                <a:t> </a:t>
              </a:r>
              <a:r>
                <a:rPr lang="en-US" sz="900" b="1" err="1">
                  <a:solidFill>
                    <a:srgbClr val="333333"/>
                  </a:solidFill>
                  <a:latin typeface="Calibri"/>
                  <a:ea typeface="Calibri"/>
                  <a:cs typeface="Calibri"/>
                </a:rPr>
                <a:t>współpracę</a:t>
              </a:r>
            </a:p>
          </p:txBody>
        </p:sp>
        <p:sp>
          <p:nvSpPr>
            <p:cNvPr id="35" name="Shape 53">
              <a:extLst>
                <a:ext uri="{FF2B5EF4-FFF2-40B4-BE49-F238E27FC236}">
                  <a16:creationId xmlns:a16="http://schemas.microsoft.com/office/drawing/2014/main" id="{918194CC-E21E-72D3-AF6C-267804830AD7}"/>
                </a:ext>
              </a:extLst>
            </p:cNvPr>
            <p:cNvSpPr/>
            <p:nvPr/>
          </p:nvSpPr>
          <p:spPr>
            <a:xfrm>
              <a:off x="9948672" y="4700016"/>
              <a:ext cx="1993392" cy="960120"/>
            </a:xfrm>
            <a:prstGeom prst="rect">
              <a:avLst/>
            </a:prstGeom>
            <a:solidFill>
              <a:srgbClr val="F4F6F9"/>
            </a:solidFill>
            <a:ln w="12700">
              <a:solidFill>
                <a:srgbClr val="D0D8E0"/>
              </a:solidFill>
              <a:prstDash val="solid"/>
            </a:ln>
          </p:spPr>
          <p:txBody>
            <a:bodyPr lIns="91440" tIns="45720" rIns="91440" bIns="4572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pl-PL" b="1"/>
            </a:p>
          </p:txBody>
        </p:sp>
        <p:sp>
          <p:nvSpPr>
            <p:cNvPr id="36" name="Text 54">
              <a:extLst>
                <a:ext uri="{FF2B5EF4-FFF2-40B4-BE49-F238E27FC236}">
                  <a16:creationId xmlns:a16="http://schemas.microsoft.com/office/drawing/2014/main" id="{A9A48D15-BF5B-2C4A-C6EE-5B02E4FB1587}"/>
                </a:ext>
              </a:extLst>
            </p:cNvPr>
            <p:cNvSpPr/>
            <p:nvPr/>
          </p:nvSpPr>
          <p:spPr>
            <a:xfrm>
              <a:off x="9994392" y="4773168"/>
              <a:ext cx="1901952" cy="804672"/>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900" b="1">
                  <a:solidFill>
                    <a:srgbClr val="333333"/>
                  </a:solidFill>
                  <a:latin typeface="Calibri" pitchFamily="34" charset="0"/>
                  <a:ea typeface="Calibri" pitchFamily="34" charset="-122"/>
                  <a:cs typeface="Calibri" pitchFamily="34" charset="-120"/>
                </a:rPr>
                <a:t>Niezainteresowany lub nieprzygotowany</a:t>
              </a:r>
              <a:endParaRPr lang="en-US" sz="900" b="1"/>
            </a:p>
          </p:txBody>
        </p:sp>
      </p:grpSp>
    </p:spTree>
    <p:extLst>
      <p:ext uri="{BB962C8B-B14F-4D97-AF65-F5344CB8AC3E}">
        <p14:creationId xmlns:p14="http://schemas.microsoft.com/office/powerpoint/2010/main" val="18056510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686586-646F-DD30-EBA4-5985CF7EF40D}"/>
              </a:ext>
            </a:extLst>
          </p:cNvPr>
          <p:cNvSpPr>
            <a:spLocks noGrp="1"/>
          </p:cNvSpPr>
          <p:nvPr>
            <p:ph type="title"/>
          </p:nvPr>
        </p:nvSpPr>
        <p:spPr/>
        <p:txBody>
          <a:bodyPr anchor="ctr">
            <a:normAutofit/>
          </a:bodyPr>
          <a:lstStyle/>
          <a:p>
            <a:pPr algn="ctr"/>
            <a:r>
              <a:rPr lang="pl-PL" dirty="0"/>
              <a:t>Przerwa</a:t>
            </a:r>
            <a:br>
              <a:rPr lang="pl-PL" dirty="0"/>
            </a:br>
            <a:r>
              <a:rPr lang="pl-PL" b="1" dirty="0"/>
              <a:t>12:15–12:30</a:t>
            </a:r>
            <a:r>
              <a:rPr lang="pl-PL" dirty="0"/>
              <a:t> </a:t>
            </a:r>
          </a:p>
        </p:txBody>
      </p:sp>
    </p:spTree>
    <p:extLst>
      <p:ext uri="{BB962C8B-B14F-4D97-AF65-F5344CB8AC3E}">
        <p14:creationId xmlns:p14="http://schemas.microsoft.com/office/powerpoint/2010/main" val="22033263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EF02251-CFA2-2446-1579-645D337468C4}"/>
              </a:ext>
            </a:extLst>
          </p:cNvPr>
          <p:cNvSpPr>
            <a:spLocks noGrp="1"/>
          </p:cNvSpPr>
          <p:nvPr>
            <p:ph type="title"/>
          </p:nvPr>
        </p:nvSpPr>
        <p:spPr/>
        <p:txBody>
          <a:bodyPr/>
          <a:lstStyle/>
          <a:p>
            <a:pPr algn="ctr"/>
            <a:r>
              <a:rPr lang="pl-PL" b="1" dirty="0"/>
              <a:t>MODUŁ 4</a:t>
            </a:r>
            <a:br>
              <a:rPr lang="pl-PL" b="1" dirty="0"/>
            </a:br>
            <a:endParaRPr lang="pl-PL" dirty="0"/>
          </a:p>
        </p:txBody>
      </p:sp>
      <p:sp>
        <p:nvSpPr>
          <p:cNvPr id="5" name="Symbol zastępczy tekstu 4">
            <a:extLst>
              <a:ext uri="{FF2B5EF4-FFF2-40B4-BE49-F238E27FC236}">
                <a16:creationId xmlns:a16="http://schemas.microsoft.com/office/drawing/2014/main" id="{401A3752-517A-5B30-D359-D5D79D78023E}"/>
              </a:ext>
            </a:extLst>
          </p:cNvPr>
          <p:cNvSpPr>
            <a:spLocks noGrp="1"/>
          </p:cNvSpPr>
          <p:nvPr>
            <p:ph type="body" idx="1"/>
          </p:nvPr>
        </p:nvSpPr>
        <p:spPr/>
        <p:txBody>
          <a:bodyPr/>
          <a:lstStyle/>
          <a:p>
            <a:pPr algn="ctr"/>
            <a:r>
              <a:rPr lang="pl-PL" b="1" dirty="0">
                <a:solidFill>
                  <a:schemeClr val="tx1"/>
                </a:solidFill>
              </a:rPr>
              <a:t>Projektowanie wartości projektu</a:t>
            </a:r>
            <a:r>
              <a:rPr lang="pl-PL" dirty="0">
                <a:solidFill>
                  <a:schemeClr val="tx1"/>
                </a:solidFill>
              </a:rPr>
              <a:t> </a:t>
            </a:r>
            <a:r>
              <a:rPr lang="pl-PL" b="1" dirty="0">
                <a:solidFill>
                  <a:schemeClr val="tx1"/>
                </a:solidFill>
              </a:rPr>
              <a:t>dla partnera biznesowego</a:t>
            </a:r>
            <a:endParaRPr lang="pl-PL" dirty="0">
              <a:solidFill>
                <a:schemeClr val="tx1"/>
              </a:solidFill>
            </a:endParaRPr>
          </a:p>
          <a:p>
            <a:pPr algn="ctr"/>
            <a:endParaRPr lang="pl-PL" dirty="0">
              <a:solidFill>
                <a:schemeClr val="tx1"/>
              </a:solidFill>
            </a:endParaRPr>
          </a:p>
        </p:txBody>
      </p:sp>
    </p:spTree>
    <p:extLst>
      <p:ext uri="{BB962C8B-B14F-4D97-AF65-F5344CB8AC3E}">
        <p14:creationId xmlns:p14="http://schemas.microsoft.com/office/powerpoint/2010/main" val="11640800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66E4FB24-16ED-B4E2-3246-E788350E2D92}"/>
              </a:ext>
            </a:extLst>
          </p:cNvPr>
          <p:cNvSpPr>
            <a:spLocks noGrp="1"/>
          </p:cNvSpPr>
          <p:nvPr>
            <p:ph type="title"/>
          </p:nvPr>
        </p:nvSpPr>
        <p:spPr/>
        <p:txBody>
          <a:bodyPr>
            <a:normAutofit fontScale="90000"/>
          </a:bodyPr>
          <a:lstStyle/>
          <a:p>
            <a:r>
              <a:rPr lang="en-US" dirty="0" err="1"/>
              <a:t>Wartość</a:t>
            </a:r>
            <a:r>
              <a:rPr lang="en-US" dirty="0"/>
              <a:t> </a:t>
            </a:r>
            <a:r>
              <a:rPr lang="en-US" dirty="0" err="1"/>
              <a:t>projektu</a:t>
            </a:r>
            <a:r>
              <a:rPr lang="en-US" dirty="0"/>
              <a:t>. Co to </a:t>
            </a:r>
            <a:r>
              <a:rPr lang="en-US" dirty="0" err="1"/>
              <a:t>znaczy</a:t>
            </a:r>
            <a:r>
              <a:rPr lang="en-US" dirty="0"/>
              <a:t> </a:t>
            </a:r>
            <a:r>
              <a:rPr lang="en-US" dirty="0" err="1"/>
              <a:t>i</a:t>
            </a:r>
            <a:r>
              <a:rPr lang="en-US" dirty="0"/>
              <a:t> </a:t>
            </a:r>
            <a:r>
              <a:rPr lang="en-US" dirty="0" err="1"/>
              <a:t>dlaczego</a:t>
            </a:r>
            <a:r>
              <a:rPr lang="en-US" dirty="0"/>
              <a:t> to </a:t>
            </a:r>
            <a:r>
              <a:rPr lang="en-US" dirty="0" err="1"/>
              <a:t>ważne</a:t>
            </a:r>
            <a:r>
              <a:rPr lang="en-US" dirty="0"/>
              <a:t>?</a:t>
            </a:r>
            <a:r>
              <a:rPr lang="en-US" b="0" dirty="0"/>
              <a:t>​</a:t>
            </a:r>
            <a:endParaRPr lang="pl-PL" dirty="0"/>
          </a:p>
        </p:txBody>
      </p:sp>
      <p:sp>
        <p:nvSpPr>
          <p:cNvPr id="5" name="Symbol zastępczy zawartości 4">
            <a:extLst>
              <a:ext uri="{FF2B5EF4-FFF2-40B4-BE49-F238E27FC236}">
                <a16:creationId xmlns:a16="http://schemas.microsoft.com/office/drawing/2014/main" id="{6F80BF73-B632-3F07-65AB-0BD462587A61}"/>
              </a:ext>
            </a:extLst>
          </p:cNvPr>
          <p:cNvSpPr>
            <a:spLocks noGrp="1"/>
          </p:cNvSpPr>
          <p:nvPr>
            <p:ph idx="1"/>
          </p:nvPr>
        </p:nvSpPr>
        <p:spPr/>
        <p:txBody>
          <a:bodyPr>
            <a:noAutofit/>
          </a:bodyPr>
          <a:lstStyle/>
          <a:p>
            <a:pPr marL="0" indent="0" algn="just" fontAlgn="base">
              <a:buNone/>
            </a:pPr>
            <a:r>
              <a:rPr lang="en-US" sz="1400" dirty="0" err="1"/>
              <a:t>Wartość</a:t>
            </a:r>
            <a:r>
              <a:rPr lang="en-US" sz="1400" dirty="0"/>
              <a:t> </a:t>
            </a:r>
            <a:r>
              <a:rPr lang="en-US" sz="1400" dirty="0" err="1"/>
              <a:t>projektu</a:t>
            </a:r>
            <a:r>
              <a:rPr lang="en-US" sz="1400" dirty="0"/>
              <a:t> to </a:t>
            </a:r>
            <a:r>
              <a:rPr lang="en-US" sz="1400" dirty="0" err="1"/>
              <a:t>konkretna</a:t>
            </a:r>
            <a:r>
              <a:rPr lang="en-US" sz="1400" dirty="0"/>
              <a:t> </a:t>
            </a:r>
            <a:r>
              <a:rPr lang="en-US" sz="1400" dirty="0" err="1"/>
              <a:t>zmiana</a:t>
            </a:r>
            <a:r>
              <a:rPr lang="en-US" sz="1400" dirty="0"/>
              <a:t> w </a:t>
            </a:r>
            <a:r>
              <a:rPr lang="en-US" sz="1400" dirty="0" err="1"/>
              <a:t>działalności</a:t>
            </a:r>
            <a:r>
              <a:rPr lang="en-US" sz="1400" dirty="0"/>
              <a:t> </a:t>
            </a:r>
            <a:r>
              <a:rPr lang="en-US" sz="1400" dirty="0" err="1"/>
              <a:t>partnera</a:t>
            </a:r>
            <a:r>
              <a:rPr lang="en-US" sz="1400" dirty="0"/>
              <a:t>, </a:t>
            </a:r>
            <a:r>
              <a:rPr lang="en-US" sz="1400" dirty="0" err="1"/>
              <a:t>która</a:t>
            </a:r>
            <a:r>
              <a:rPr lang="en-US" sz="1400" dirty="0"/>
              <a:t> </a:t>
            </a:r>
            <a:r>
              <a:rPr lang="en-US" sz="1400" dirty="0" err="1"/>
              <a:t>nastąpi</a:t>
            </a:r>
            <a:r>
              <a:rPr lang="en-US" sz="1400" dirty="0"/>
              <a:t> w </a:t>
            </a:r>
            <a:r>
              <a:rPr lang="en-US" sz="1400" dirty="0" err="1"/>
              <a:t>wyniku</a:t>
            </a:r>
            <a:r>
              <a:rPr lang="en-US" sz="1400" dirty="0"/>
              <a:t> </a:t>
            </a:r>
            <a:r>
              <a:rPr lang="en-US" sz="1400" dirty="0" err="1"/>
              <a:t>realizacji</a:t>
            </a:r>
            <a:r>
              <a:rPr lang="en-US" sz="1400" dirty="0"/>
              <a:t> </a:t>
            </a:r>
            <a:r>
              <a:rPr lang="en-US" sz="1400" dirty="0" err="1"/>
              <a:t>projektu</a:t>
            </a:r>
            <a:r>
              <a:rPr lang="en-US" sz="1400" dirty="0"/>
              <a:t>. Partner </a:t>
            </a:r>
            <a:r>
              <a:rPr lang="en-US" sz="1400" dirty="0" err="1"/>
              <a:t>oczekuje</a:t>
            </a:r>
            <a:r>
              <a:rPr lang="en-US" sz="1400" dirty="0"/>
              <a:t> </a:t>
            </a:r>
            <a:r>
              <a:rPr lang="en-US" sz="1400" dirty="0" err="1"/>
              <a:t>wymiernego</a:t>
            </a:r>
            <a:r>
              <a:rPr lang="en-US" sz="1400" dirty="0"/>
              <a:t> </a:t>
            </a:r>
            <a:r>
              <a:rPr lang="en-US" sz="1400" dirty="0" err="1"/>
              <a:t>efektu</a:t>
            </a:r>
            <a:r>
              <a:rPr lang="en-US" sz="1400" dirty="0"/>
              <a:t> </a:t>
            </a:r>
            <a:r>
              <a:rPr lang="en-US" sz="1400" dirty="0" err="1"/>
              <a:t>dla</a:t>
            </a:r>
            <a:r>
              <a:rPr lang="en-US" sz="1400" dirty="0"/>
              <a:t> </a:t>
            </a:r>
            <a:r>
              <a:rPr lang="en-US" sz="1400" dirty="0" err="1"/>
              <a:t>swojej</a:t>
            </a:r>
            <a:r>
              <a:rPr lang="en-US" sz="1400" dirty="0"/>
              <a:t> </a:t>
            </a:r>
            <a:r>
              <a:rPr lang="en-US" sz="1400" dirty="0" err="1"/>
              <a:t>działalności</a:t>
            </a:r>
            <a:r>
              <a:rPr lang="en-US" sz="1400" dirty="0"/>
              <a:t>. To </a:t>
            </a:r>
            <a:r>
              <a:rPr lang="en-US" sz="1400" dirty="0" err="1"/>
              <a:t>samo</a:t>
            </a:r>
            <a:r>
              <a:rPr lang="en-US" sz="1400" dirty="0"/>
              <a:t> </a:t>
            </a:r>
            <a:r>
              <a:rPr lang="en-US" sz="1400" dirty="0" err="1"/>
              <a:t>kryterium</a:t>
            </a:r>
            <a:r>
              <a:rPr lang="en-US" sz="1400" dirty="0"/>
              <a:t> </a:t>
            </a:r>
            <a:r>
              <a:rPr lang="en-US" sz="1400" dirty="0" err="1"/>
              <a:t>stosuje</a:t>
            </a:r>
            <a:r>
              <a:rPr lang="en-US" sz="1400" dirty="0"/>
              <a:t> </a:t>
            </a:r>
            <a:r>
              <a:rPr lang="en-US" sz="1400" dirty="0" err="1"/>
              <a:t>komisja</a:t>
            </a:r>
            <a:r>
              <a:rPr lang="en-US" sz="1400" dirty="0"/>
              <a:t> </a:t>
            </a:r>
            <a:r>
              <a:rPr lang="en-US" sz="1400" dirty="0" err="1"/>
              <a:t>oceniająca</a:t>
            </a:r>
            <a:r>
              <a:rPr lang="en-US" sz="1400" dirty="0"/>
              <a:t>: </a:t>
            </a:r>
            <a:r>
              <a:rPr lang="en-US" sz="1400" dirty="0" err="1"/>
              <a:t>kto</a:t>
            </a:r>
            <a:r>
              <a:rPr lang="en-US" sz="1400" dirty="0"/>
              <a:t> </a:t>
            </a:r>
            <a:r>
              <a:rPr lang="en-US" sz="1400" dirty="0" err="1"/>
              <a:t>skorzysta</a:t>
            </a:r>
            <a:r>
              <a:rPr lang="en-US" sz="1400" dirty="0"/>
              <a:t> </a:t>
            </a:r>
            <a:r>
              <a:rPr lang="en-US" sz="1400" dirty="0" err="1"/>
              <a:t>na</a:t>
            </a:r>
            <a:r>
              <a:rPr lang="en-US" sz="1400" dirty="0"/>
              <a:t> </a:t>
            </a:r>
            <a:r>
              <a:rPr lang="en-US" sz="1400" dirty="0" err="1"/>
              <a:t>tym</a:t>
            </a:r>
            <a:r>
              <a:rPr lang="en-US" sz="1400" dirty="0"/>
              <a:t> </a:t>
            </a:r>
            <a:r>
              <a:rPr lang="en-US" sz="1400" dirty="0" err="1"/>
              <a:t>projekcie</a:t>
            </a:r>
            <a:r>
              <a:rPr lang="en-US" sz="1400" dirty="0"/>
              <a:t>, jak </a:t>
            </a:r>
            <a:r>
              <a:rPr lang="en-US" sz="1400" dirty="0" err="1"/>
              <a:t>i</a:t>
            </a:r>
            <a:r>
              <a:rPr lang="en-US" sz="1400" dirty="0"/>
              <a:t> w </a:t>
            </a:r>
            <a:r>
              <a:rPr lang="en-US" sz="1400" dirty="0" err="1"/>
              <a:t>jakim</a:t>
            </a:r>
            <a:r>
              <a:rPr lang="en-US" sz="1400" dirty="0"/>
              <a:t> </a:t>
            </a:r>
            <a:r>
              <a:rPr lang="en-US" sz="1400" dirty="0" err="1"/>
              <a:t>stopniu</a:t>
            </a:r>
            <a:r>
              <a:rPr lang="en-US" sz="1400" dirty="0"/>
              <a:t>.​</a:t>
            </a:r>
            <a:endParaRPr lang="en-US" sz="1100" dirty="0"/>
          </a:p>
          <a:p>
            <a:pPr marL="0" indent="0">
              <a:buNone/>
            </a:pPr>
            <a:r>
              <a:rPr lang="en-US" sz="1100" dirty="0"/>
              <a:t>​</a:t>
            </a:r>
            <a:r>
              <a:rPr lang="en-US" sz="1400" b="1" dirty="0"/>
              <a:t>1. </a:t>
            </a:r>
            <a:r>
              <a:rPr lang="pl-PL" sz="1400" b="1" dirty="0"/>
              <a:t>Użyteczność</a:t>
            </a:r>
          </a:p>
          <a:p>
            <a:pPr marL="457200" lvl="1" indent="0">
              <a:buNone/>
            </a:pPr>
            <a:r>
              <a:rPr lang="pl-PL" sz="1400" dirty="0"/>
              <a:t>Użyteczność oznacza, że partner bez projektu ma problem, a po projekcie nie ma. Wynik musi być zrozumiały i dostępny dla partnera, nie tylko dla naukowca. Projekt, którego wyników partner nie może zastosować w swojej działalności, nie spełnia podstawowego kryterium wartości.</a:t>
            </a:r>
            <a:endParaRPr lang="pl-PL" sz="1400" b="1" dirty="0"/>
          </a:p>
          <a:p>
            <a:pPr marL="0" indent="0">
              <a:buNone/>
            </a:pPr>
            <a:r>
              <a:rPr lang="pl-PL" sz="1400" b="1" dirty="0"/>
              <a:t>2. Skalowalność</a:t>
            </a:r>
          </a:p>
          <a:p>
            <a:pPr marL="457200" lvl="1" indent="0">
              <a:buNone/>
            </a:pPr>
            <a:r>
              <a:rPr lang="pl-PL" sz="1400" dirty="0"/>
              <a:t>Skalowalność oznacza potencjał wyników do zastosowania przez inne podmioty w sektorze . Projekty o szerszym potencjale aplikacyjnym są lepiej oceniane niż te, których wyniki mają zastosowanie wyłącznie w jednym gospodarstwie lub przedsiębiorstwie.</a:t>
            </a:r>
            <a:endParaRPr lang="pl-PL" sz="1400" b="1" dirty="0"/>
          </a:p>
          <a:p>
            <a:pPr marL="0" indent="0">
              <a:buNone/>
            </a:pPr>
            <a:r>
              <a:rPr lang="pl-PL" sz="1400" b="1" dirty="0"/>
              <a:t>3. Trwałość</a:t>
            </a:r>
          </a:p>
          <a:p>
            <a:pPr marL="457200" lvl="1" indent="0">
              <a:buNone/>
            </a:pPr>
            <a:r>
              <a:rPr lang="pl-PL" sz="1400" dirty="0"/>
              <a:t>Trwałość oznacza, że wyniki projektu są wykorzystywane po zakończeniu finansowania. Opis trwałości musi wskazywać konkretny mechanizm:</a:t>
            </a:r>
          </a:p>
          <a:p>
            <a:pPr lvl="1"/>
            <a:r>
              <a:rPr lang="pl-PL" sz="1400" dirty="0"/>
              <a:t>kto utrzyma wdrożenie,</a:t>
            </a:r>
          </a:p>
          <a:p>
            <a:pPr lvl="1"/>
            <a:r>
              <a:rPr lang="pl-PL" sz="1400" dirty="0"/>
              <a:t>jakim kosztem</a:t>
            </a:r>
          </a:p>
          <a:p>
            <a:pPr lvl="1"/>
            <a:r>
              <a:rPr lang="pl-PL" sz="1400" dirty="0"/>
              <a:t>na jakich zasadach</a:t>
            </a:r>
          </a:p>
          <a:p>
            <a:pPr marL="457200" lvl="1" indent="0">
              <a:buNone/>
            </a:pPr>
            <a:r>
              <a:rPr lang="pl-PL" sz="1400" dirty="0"/>
              <a:t>Nie może być ogólną deklaracją kontynuacji </a:t>
            </a:r>
          </a:p>
          <a:p>
            <a:pPr marL="0" indent="0">
              <a:buNone/>
            </a:pPr>
            <a:endParaRPr lang="pl-PL" sz="1400" b="1" dirty="0"/>
          </a:p>
          <a:p>
            <a:pPr algn="just" fontAlgn="base"/>
            <a:endParaRPr lang="en-US" sz="1100" dirty="0"/>
          </a:p>
        </p:txBody>
      </p:sp>
    </p:spTree>
    <p:extLst>
      <p:ext uri="{BB962C8B-B14F-4D97-AF65-F5344CB8AC3E}">
        <p14:creationId xmlns:p14="http://schemas.microsoft.com/office/powerpoint/2010/main" val="18363100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57F1E6A-5E6E-8FB4-D7D6-C18B45EA56FA}"/>
              </a:ext>
            </a:extLst>
          </p:cNvPr>
          <p:cNvSpPr>
            <a:spLocks noGrp="1"/>
          </p:cNvSpPr>
          <p:nvPr>
            <p:ph type="title"/>
          </p:nvPr>
        </p:nvSpPr>
        <p:spPr/>
        <p:txBody>
          <a:bodyPr>
            <a:normAutofit fontScale="90000"/>
          </a:bodyPr>
          <a:lstStyle/>
          <a:p>
            <a:r>
              <a:rPr lang="en-US" dirty="0" err="1"/>
              <a:t>Trójkąt</a:t>
            </a:r>
            <a:r>
              <a:rPr lang="en-US" dirty="0"/>
              <a:t> </a:t>
            </a:r>
            <a:r>
              <a:rPr lang="en-US" dirty="0" err="1"/>
              <a:t>wartości</a:t>
            </a:r>
            <a:r>
              <a:rPr lang="en-US" dirty="0"/>
              <a:t>: wynik → </a:t>
            </a:r>
            <a:r>
              <a:rPr lang="en-US" dirty="0" err="1"/>
              <a:t>zmiana</a:t>
            </a:r>
            <a:r>
              <a:rPr lang="en-US" dirty="0"/>
              <a:t> → </a:t>
            </a:r>
            <a:r>
              <a:rPr lang="en-US" dirty="0" err="1"/>
              <a:t>wskaźnik</a:t>
            </a:r>
            <a:r>
              <a:rPr lang="en-US" b="0" dirty="0"/>
              <a:t>​</a:t>
            </a:r>
            <a:endParaRPr lang="pl-PL" dirty="0"/>
          </a:p>
        </p:txBody>
      </p:sp>
      <p:sp>
        <p:nvSpPr>
          <p:cNvPr id="3" name="Symbol zastępczy zawartości 2">
            <a:extLst>
              <a:ext uri="{FF2B5EF4-FFF2-40B4-BE49-F238E27FC236}">
                <a16:creationId xmlns:a16="http://schemas.microsoft.com/office/drawing/2014/main" id="{C4B2376F-233D-9CC9-E576-4E65F02DD1DB}"/>
              </a:ext>
            </a:extLst>
          </p:cNvPr>
          <p:cNvSpPr>
            <a:spLocks noGrp="1"/>
          </p:cNvSpPr>
          <p:nvPr>
            <p:ph idx="1"/>
          </p:nvPr>
        </p:nvSpPr>
        <p:spPr/>
        <p:txBody>
          <a:bodyPr>
            <a:noAutofit/>
          </a:bodyPr>
          <a:lstStyle/>
          <a:p>
            <a:pPr marL="0" indent="0">
              <a:buNone/>
            </a:pPr>
            <a:r>
              <a:rPr lang="pl-PL" sz="1300" b="1" dirty="0"/>
              <a:t>MODEL PROCESOWY</a:t>
            </a:r>
          </a:p>
          <a:p>
            <a:pPr lvl="1"/>
            <a:r>
              <a:rPr lang="pl-PL" sz="1300" b="1" dirty="0"/>
              <a:t>WYNIK</a:t>
            </a:r>
            <a:r>
              <a:rPr lang="pl-PL" sz="1300" dirty="0"/>
              <a:t> Co konkretnie powstanie w projekcie: produkt, technologia, protokół, metoda, rekomendacja. Wynik musi być konkretny i namacalny, nie ogólny przyrost wiedzy czy świadomości.</a:t>
            </a:r>
          </a:p>
          <a:p>
            <a:pPr lvl="1"/>
            <a:r>
              <a:rPr lang="pl-PL" sz="1300" b="1" dirty="0"/>
              <a:t>ZMIANA</a:t>
            </a:r>
            <a:r>
              <a:rPr lang="pl-PL" sz="1300" dirty="0"/>
              <a:t> Co partner będzie mógł zrobić dzięki temu wynikowi, czego nie mógł robić wcześniej? Zmiana opisana w kategoriach działalności partnera.</a:t>
            </a:r>
          </a:p>
          <a:p>
            <a:pPr lvl="1"/>
            <a:r>
              <a:rPr lang="pl-PL" sz="1300" b="1" dirty="0"/>
              <a:t>WSKAŹNIK</a:t>
            </a:r>
            <a:r>
              <a:rPr lang="pl-PL" sz="1300" dirty="0"/>
              <a:t> Jak to zmierzyć? Jednostka fizyczna, poziom bazowy, wartość docelowa. Bez tych trzech elementów wskaźnik jest niemierzalny.</a:t>
            </a:r>
          </a:p>
          <a:p>
            <a:pPr marL="0" indent="0">
              <a:buNone/>
            </a:pPr>
            <a:r>
              <a:rPr lang="pl-PL" sz="1300" b="1" dirty="0">
                <a:solidFill>
                  <a:srgbClr val="4DB05B"/>
                </a:solidFill>
              </a:rPr>
              <a:t>PRZYKŁAD PRAWIDŁOWY</a:t>
            </a:r>
          </a:p>
          <a:p>
            <a:pPr marL="457200" lvl="1" indent="0">
              <a:buNone/>
            </a:pPr>
            <a:r>
              <a:rPr lang="pl-PL" sz="1300" b="1" dirty="0"/>
              <a:t>Wynik:</a:t>
            </a:r>
            <a:r>
              <a:rPr lang="pl-PL" sz="1300" dirty="0"/>
              <a:t> protokół immunostymulacji drobiu ograniczający stosowanie antybiotyków profilaktycznych. </a:t>
            </a:r>
          </a:p>
          <a:p>
            <a:pPr marL="457200" lvl="1" indent="0">
              <a:buNone/>
            </a:pPr>
            <a:r>
              <a:rPr lang="pl-PL" sz="1300" b="1" dirty="0"/>
              <a:t>Zmiana:</a:t>
            </a:r>
            <a:r>
              <a:rPr lang="pl-PL" sz="1300" dirty="0"/>
              <a:t> zakład drobiu wdroży protokół i obniży zużycie antybiotyków spełniając wymogi regulacyjne wchodzące w życie w 2026 r.</a:t>
            </a:r>
          </a:p>
          <a:p>
            <a:pPr marL="457200" lvl="1" indent="0">
              <a:buNone/>
            </a:pPr>
            <a:r>
              <a:rPr lang="pl-PL" sz="1300" b="1" dirty="0"/>
              <a:t>Wskaźnik:</a:t>
            </a:r>
            <a:r>
              <a:rPr lang="pl-PL" sz="1300" dirty="0"/>
              <a:t> zużycie antybiotyków profilaktycznych w mg/PCU</a:t>
            </a:r>
          </a:p>
          <a:p>
            <a:pPr marL="0" indent="0">
              <a:buNone/>
            </a:pPr>
            <a:r>
              <a:rPr lang="pl-PL" sz="1300" b="1" dirty="0">
                <a:solidFill>
                  <a:srgbClr val="FF0000"/>
                </a:solidFill>
              </a:rPr>
              <a:t>PRZYKŁAD BŁĘDNY</a:t>
            </a:r>
          </a:p>
          <a:p>
            <a:pPr marL="457200" lvl="1" indent="0">
              <a:buNone/>
            </a:pPr>
            <a:r>
              <a:rPr lang="pl-PL" sz="1300" b="1" dirty="0"/>
              <a:t>Wynik:</a:t>
            </a:r>
            <a:r>
              <a:rPr lang="pl-PL" sz="1300" dirty="0"/>
              <a:t> wiedza na temat mechanizmów immunologicznych u drobiu.</a:t>
            </a:r>
          </a:p>
          <a:p>
            <a:pPr marL="457200" lvl="1" indent="0">
              <a:buNone/>
            </a:pPr>
            <a:r>
              <a:rPr lang="pl-PL" sz="1300" b="1" dirty="0"/>
              <a:t>Zmiana:</a:t>
            </a:r>
            <a:r>
              <a:rPr lang="pl-PL" sz="1300" dirty="0"/>
              <a:t> projekt przyczyni się do poprawy zdrowotności stad. </a:t>
            </a:r>
          </a:p>
          <a:p>
            <a:pPr marL="457200" lvl="1" indent="0">
              <a:buNone/>
            </a:pPr>
            <a:r>
              <a:rPr lang="pl-PL" sz="1300" b="1" dirty="0"/>
              <a:t>Wskaźnik:</a:t>
            </a:r>
            <a:r>
              <a:rPr lang="pl-PL" sz="1300" dirty="0"/>
              <a:t> poprawa zdrowotności.</a:t>
            </a:r>
          </a:p>
          <a:p>
            <a:pPr marL="0" indent="0">
              <a:buNone/>
            </a:pPr>
            <a:r>
              <a:rPr lang="pl-PL" sz="1300" dirty="0"/>
              <a:t>Żaden z trzech elementów nie jest mierzalny. Taki opis nie pozwala ocenić, czy cel projektu został osiągnięty.</a:t>
            </a:r>
          </a:p>
        </p:txBody>
      </p:sp>
    </p:spTree>
    <p:extLst>
      <p:ext uri="{BB962C8B-B14F-4D97-AF65-F5344CB8AC3E}">
        <p14:creationId xmlns:p14="http://schemas.microsoft.com/office/powerpoint/2010/main" val="6527652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B86EE6C-9213-2A34-1363-BA0B1B1F09C9}"/>
              </a:ext>
            </a:extLst>
          </p:cNvPr>
          <p:cNvSpPr>
            <a:spLocks noGrp="1"/>
          </p:cNvSpPr>
          <p:nvPr>
            <p:ph type="title"/>
          </p:nvPr>
        </p:nvSpPr>
        <p:spPr/>
        <p:txBody>
          <a:bodyPr>
            <a:normAutofit fontScale="90000"/>
          </a:bodyPr>
          <a:lstStyle/>
          <a:p>
            <a:r>
              <a:rPr lang="en-US" dirty="0"/>
              <a:t>Jak </a:t>
            </a:r>
            <a:r>
              <a:rPr lang="en-US" dirty="0" err="1"/>
              <a:t>opisać</a:t>
            </a:r>
            <a:r>
              <a:rPr lang="en-US" dirty="0"/>
              <a:t> </a:t>
            </a:r>
            <a:r>
              <a:rPr lang="en-US" dirty="0" err="1"/>
              <a:t>użyteczność</a:t>
            </a:r>
            <a:r>
              <a:rPr lang="en-US" dirty="0"/>
              <a:t>, </a:t>
            </a:r>
            <a:r>
              <a:rPr lang="en-US" dirty="0" err="1"/>
              <a:t>wdrożalność</a:t>
            </a:r>
            <a:r>
              <a:rPr lang="en-US" dirty="0"/>
              <a:t>, </a:t>
            </a:r>
            <a:r>
              <a:rPr lang="en-US" dirty="0" err="1"/>
              <a:t>skalowalność</a:t>
            </a:r>
            <a:r>
              <a:rPr lang="en-US" dirty="0"/>
              <a:t> </a:t>
            </a:r>
            <a:r>
              <a:rPr lang="en-US" dirty="0" err="1"/>
              <a:t>i</a:t>
            </a:r>
            <a:r>
              <a:rPr lang="en-US" dirty="0"/>
              <a:t> </a:t>
            </a:r>
            <a:r>
              <a:rPr lang="en-US" dirty="0" err="1"/>
              <a:t>trwałość</a:t>
            </a:r>
            <a:r>
              <a:rPr lang="en-US" dirty="0"/>
              <a:t> we </a:t>
            </a:r>
            <a:r>
              <a:rPr lang="en-US" dirty="0" err="1"/>
              <a:t>wniosku</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2C3B2F0F-F91F-8483-C168-79EBD0F1C4AA}"/>
              </a:ext>
            </a:extLst>
          </p:cNvPr>
          <p:cNvSpPr>
            <a:spLocks noGrp="1"/>
          </p:cNvSpPr>
          <p:nvPr>
            <p:ph idx="1"/>
          </p:nvPr>
        </p:nvSpPr>
        <p:spPr/>
        <p:txBody>
          <a:bodyPr>
            <a:normAutofit fontScale="62500" lnSpcReduction="20000"/>
          </a:bodyPr>
          <a:lstStyle/>
          <a:p>
            <a:pPr marL="0" indent="0">
              <a:buNone/>
            </a:pPr>
            <a:r>
              <a:rPr lang="pl-PL" b="1" dirty="0"/>
              <a:t>Skalowalność</a:t>
            </a:r>
          </a:p>
          <a:p>
            <a:pPr marL="457200" lvl="1" indent="0">
              <a:buNone/>
            </a:pPr>
            <a:r>
              <a:rPr lang="pl-PL" dirty="0"/>
              <a:t>Skalowalność to potencjał wyników do zastosowania przez inne podmioty w sektorze. Opis skalowalności musi wskazywać konkretny mechanizm upowszechnienia: wytyczna branżowa, licencja niewyłączna, udostępnienie protokołu organizacji zrzeszającej producentów. Bez tego opisu projekt jest oceniany jako rozwiązanie lokalne o ograniczonym zasięgu.</a:t>
            </a:r>
          </a:p>
          <a:p>
            <a:pPr marL="0" indent="0">
              <a:buNone/>
            </a:pPr>
            <a:r>
              <a:rPr lang="pl-PL" b="1" dirty="0"/>
              <a:t>Użyteczność</a:t>
            </a:r>
            <a:endParaRPr lang="pl-PL" dirty="0"/>
          </a:p>
          <a:p>
            <a:pPr lvl="1"/>
            <a:r>
              <a:rPr lang="pl-PL" dirty="0"/>
              <a:t>Czy partner bez projektu ma problem z danym zagadnieniem? </a:t>
            </a:r>
          </a:p>
          <a:p>
            <a:pPr lvl="1"/>
            <a:r>
              <a:rPr lang="pl-PL" dirty="0"/>
              <a:t>Czy po projekcie będzie mógł działać inaczej lub lepiej?</a:t>
            </a:r>
          </a:p>
          <a:p>
            <a:pPr lvl="1"/>
            <a:r>
              <a:rPr lang="pl-PL" dirty="0"/>
              <a:t>Czy wynik jest zrozumiały i dostępny dla partnera?</a:t>
            </a:r>
            <a:br>
              <a:rPr lang="pl-PL" dirty="0"/>
            </a:br>
            <a:r>
              <a:rPr lang="pl-PL" dirty="0"/>
              <a:t>Opis użyteczności we wniosku powinien wskazywać: skalę działalności partnera, konkretny problem i jego skutki, planowany wynik projektu oraz zmianę, którą ten wynik umożliwi.</a:t>
            </a:r>
          </a:p>
          <a:p>
            <a:pPr marL="0" indent="0">
              <a:buNone/>
            </a:pPr>
            <a:r>
              <a:rPr lang="pl-PL" b="1" dirty="0" err="1"/>
              <a:t>Wdrażalność</a:t>
            </a:r>
            <a:endParaRPr lang="pl-PL" b="1" dirty="0"/>
          </a:p>
          <a:p>
            <a:pPr marL="457200" lvl="1" indent="0">
              <a:buNone/>
            </a:pPr>
            <a:r>
              <a:rPr lang="pl-PL" dirty="0"/>
              <a:t>Opis </a:t>
            </a:r>
            <a:r>
              <a:rPr lang="pl-PL" dirty="0" err="1"/>
              <a:t>wdrożalności</a:t>
            </a:r>
            <a:r>
              <a:rPr lang="pl-PL" dirty="0"/>
              <a:t> musi zawierać: podmiot odpowiedzialny za wdrożenie, harmonogram po zakończeniu projektu, koszty po stronie partnera oraz zidentyfikowane bariery z planem ich pokonania.</a:t>
            </a:r>
          </a:p>
          <a:p>
            <a:pPr marL="0" indent="0">
              <a:buNone/>
            </a:pPr>
            <a:r>
              <a:rPr lang="pl-PL" b="1" dirty="0"/>
              <a:t>Trwałość</a:t>
            </a:r>
          </a:p>
          <a:p>
            <a:pPr marL="457200" lvl="1" indent="0">
              <a:buNone/>
            </a:pPr>
            <a:r>
              <a:rPr lang="pl-PL" dirty="0"/>
              <a:t>Opis trwałości musi wskazywać konkretny mechanizm utrzymania wyników po zakończeniu finansowania oraz podmiot odpowiedzialny za jego realizację. Sama deklaracja, że wyniki będą wykorzystywane, nie stanowi planu trwałości.</a:t>
            </a:r>
          </a:p>
          <a:p>
            <a:pPr marL="0" indent="0">
              <a:buNone/>
            </a:pPr>
            <a:endParaRPr lang="pl-PL" dirty="0"/>
          </a:p>
          <a:p>
            <a:pPr marL="0" indent="0">
              <a:buNone/>
            </a:pPr>
            <a:endParaRPr lang="pl-PL" dirty="0"/>
          </a:p>
          <a:p>
            <a:pPr marL="0" indent="0">
              <a:buNone/>
            </a:pPr>
            <a:endParaRPr lang="pl-PL" dirty="0"/>
          </a:p>
        </p:txBody>
      </p:sp>
    </p:spTree>
    <p:extLst>
      <p:ext uri="{BB962C8B-B14F-4D97-AF65-F5344CB8AC3E}">
        <p14:creationId xmlns:p14="http://schemas.microsoft.com/office/powerpoint/2010/main" val="4015289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8BAAB0C-3331-7357-7E18-D086AD6362A1}"/>
              </a:ext>
            </a:extLst>
          </p:cNvPr>
          <p:cNvSpPr>
            <a:spLocks noGrp="1"/>
          </p:cNvSpPr>
          <p:nvPr>
            <p:ph type="title"/>
          </p:nvPr>
        </p:nvSpPr>
        <p:spPr/>
        <p:txBody>
          <a:bodyPr>
            <a:normAutofit/>
          </a:bodyPr>
          <a:lstStyle/>
          <a:p>
            <a:r>
              <a:rPr lang="en-US" dirty="0" err="1"/>
              <a:t>Zaprojektuj</a:t>
            </a:r>
            <a:r>
              <a:rPr lang="en-US" dirty="0"/>
              <a:t> </a:t>
            </a:r>
            <a:r>
              <a:rPr lang="en-US" dirty="0" err="1"/>
              <a:t>wartość</a:t>
            </a:r>
            <a:r>
              <a:rPr lang="en-US" dirty="0"/>
              <a:t> </a:t>
            </a:r>
            <a:r>
              <a:rPr lang="en-US" dirty="0" err="1"/>
              <a:t>projektu</a:t>
            </a:r>
            <a:r>
              <a:rPr lang="en-US" dirty="0"/>
              <a:t> - </a:t>
            </a:r>
            <a:r>
              <a:rPr lang="en-US" dirty="0" err="1"/>
              <a:t>instrukcja</a:t>
            </a:r>
            <a:r>
              <a:rPr lang="en-US" b="0" dirty="0"/>
              <a:t>​</a:t>
            </a:r>
            <a:endParaRPr lang="pl-PL" dirty="0"/>
          </a:p>
        </p:txBody>
      </p:sp>
      <p:sp>
        <p:nvSpPr>
          <p:cNvPr id="3" name="Symbol zastępczy zawartości 2">
            <a:extLst>
              <a:ext uri="{FF2B5EF4-FFF2-40B4-BE49-F238E27FC236}">
                <a16:creationId xmlns:a16="http://schemas.microsoft.com/office/drawing/2014/main" id="{1E1E28A2-2167-DDC7-565F-2B3376EDDAF1}"/>
              </a:ext>
            </a:extLst>
          </p:cNvPr>
          <p:cNvSpPr>
            <a:spLocks noGrp="1"/>
          </p:cNvSpPr>
          <p:nvPr>
            <p:ph idx="1"/>
          </p:nvPr>
        </p:nvSpPr>
        <p:spPr/>
        <p:txBody>
          <a:bodyPr>
            <a:noAutofit/>
          </a:bodyPr>
          <a:lstStyle/>
          <a:p>
            <a:pPr marL="0" indent="0">
              <a:buNone/>
            </a:pPr>
            <a:r>
              <a:rPr lang="pl-PL" sz="2000" b="1" dirty="0"/>
              <a:t>A. Wyjdź od problemu</a:t>
            </a:r>
            <a:r>
              <a:rPr lang="pl-PL" sz="2000" dirty="0"/>
              <a:t>: Wybierz jeden konkretny problem operacyjny lub rynkowy partnera.</a:t>
            </a:r>
          </a:p>
          <a:p>
            <a:pPr marL="0" indent="0">
              <a:buNone/>
            </a:pPr>
            <a:r>
              <a:rPr lang="pl-PL" sz="2000" b="1" dirty="0"/>
              <a:t>B. Określ wynik projektu</a:t>
            </a:r>
            <a:r>
              <a:rPr lang="pl-PL" sz="2000" dirty="0"/>
              <a:t>: Co konkretnie powstanie w projekcie (technologia, protokół, metoda, narzędzie, wytyczna)? Wynik opisuj rzeczownikiem z przymiotnikiem: </a:t>
            </a:r>
            <a:r>
              <a:rPr lang="pl-PL" sz="2000" dirty="0" err="1"/>
              <a:t>zwalidowany</a:t>
            </a:r>
            <a:r>
              <a:rPr lang="pl-PL" sz="2000" dirty="0"/>
              <a:t> protokół, algorytm predykcji, wytyczne klasyfikacji. Zwiększona wiedza nie jest wynikiem projektowym.</a:t>
            </a:r>
          </a:p>
          <a:p>
            <a:pPr marL="0" indent="0">
              <a:buNone/>
            </a:pPr>
            <a:r>
              <a:rPr lang="pl-PL" sz="2000" b="1" dirty="0"/>
              <a:t>C. Opis zmianę u partnera</a:t>
            </a:r>
            <a:r>
              <a:rPr lang="pl-PL" sz="2000" dirty="0"/>
              <a:t>: Co partner będzie mógł robić inaczej lub lepiej po projekcie? Zmianę opisz w kategoriach działalności partnera, nie wyników badań. Formuła: dzięki [wynikowi] partner X będzie mógł [konkretna zmiana].</a:t>
            </a:r>
          </a:p>
          <a:p>
            <a:pPr marL="0" indent="0">
              <a:buNone/>
            </a:pPr>
            <a:r>
              <a:rPr lang="pl-PL" sz="2000" b="1" dirty="0"/>
              <a:t>D. Sformułuj wskaźnik</a:t>
            </a:r>
            <a:r>
              <a:rPr lang="pl-PL" sz="2000" dirty="0"/>
              <a:t>: Jak zmierzysz tę zmianę? Podaj jednostkę miary, poziom bazowy z uzasadnieniem jego źródła oraz wartość docelową.</a:t>
            </a:r>
          </a:p>
          <a:p>
            <a:pPr marL="0" indent="0">
              <a:buNone/>
            </a:pPr>
            <a:r>
              <a:rPr lang="pl-PL" sz="2000" b="1" dirty="0"/>
              <a:t>E. Szkic planu wdrożenia</a:t>
            </a:r>
            <a:r>
              <a:rPr lang="pl-PL" sz="2000" dirty="0"/>
              <a:t>: Kto wdroży wyniki, kiedy i jaką barierę wdrożenia zidentyfikowano wraz ze sposobem jej pokonania. Odpowiedź musi wskazywać konkretny podmiot, konkretny termin i konkretną barierę.</a:t>
            </a:r>
          </a:p>
        </p:txBody>
      </p:sp>
    </p:spTree>
    <p:extLst>
      <p:ext uri="{BB962C8B-B14F-4D97-AF65-F5344CB8AC3E}">
        <p14:creationId xmlns:p14="http://schemas.microsoft.com/office/powerpoint/2010/main" val="11362901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7981D19-7FA4-7F65-8CC0-00B6E97FD0A6}"/>
              </a:ext>
            </a:extLst>
          </p:cNvPr>
          <p:cNvSpPr>
            <a:spLocks noGrp="1"/>
          </p:cNvSpPr>
          <p:nvPr>
            <p:ph type="title"/>
          </p:nvPr>
        </p:nvSpPr>
        <p:spPr/>
        <p:txBody>
          <a:bodyPr>
            <a:normAutofit/>
          </a:bodyPr>
          <a:lstStyle/>
          <a:p>
            <a:r>
              <a:rPr lang="en-US" dirty="0"/>
              <a:t>Z </a:t>
            </a:r>
            <a:r>
              <a:rPr lang="en-US" dirty="0" err="1"/>
              <a:t>modułu</a:t>
            </a:r>
            <a:r>
              <a:rPr lang="en-US" dirty="0"/>
              <a:t> 4 </a:t>
            </a:r>
            <a:r>
              <a:rPr lang="en-US" dirty="0" err="1"/>
              <a:t>zapamiętaj</a:t>
            </a:r>
            <a:r>
              <a:rPr lang="en-US" dirty="0"/>
              <a:t> </a:t>
            </a:r>
            <a:r>
              <a:rPr lang="en-US" dirty="0" err="1"/>
              <a:t>przede</a:t>
            </a:r>
            <a:r>
              <a:rPr lang="en-US" dirty="0"/>
              <a:t> </a:t>
            </a:r>
            <a:r>
              <a:rPr lang="en-US" dirty="0" err="1"/>
              <a:t>wszystkim</a:t>
            </a:r>
            <a:r>
              <a:rPr lang="en-US" dirty="0"/>
              <a:t>:</a:t>
            </a:r>
            <a:r>
              <a:rPr lang="en-US" b="0" dirty="0"/>
              <a:t>​</a:t>
            </a:r>
            <a:endParaRPr lang="pl-PL" dirty="0"/>
          </a:p>
        </p:txBody>
      </p:sp>
      <p:sp>
        <p:nvSpPr>
          <p:cNvPr id="3" name="Symbol zastępczy zawartości 2">
            <a:extLst>
              <a:ext uri="{FF2B5EF4-FFF2-40B4-BE49-F238E27FC236}">
                <a16:creationId xmlns:a16="http://schemas.microsoft.com/office/drawing/2014/main" id="{D511A992-83F3-8E5C-7F44-DEE5BF150D3F}"/>
              </a:ext>
            </a:extLst>
          </p:cNvPr>
          <p:cNvSpPr>
            <a:spLocks noGrp="1"/>
          </p:cNvSpPr>
          <p:nvPr>
            <p:ph idx="1"/>
          </p:nvPr>
        </p:nvSpPr>
        <p:spPr/>
        <p:txBody>
          <a:bodyPr>
            <a:normAutofit fontScale="85000" lnSpcReduction="10000"/>
          </a:bodyPr>
          <a:lstStyle/>
          <a:p>
            <a:pPr marL="514350" indent="-514350">
              <a:spcBef>
                <a:spcPts val="1600"/>
              </a:spcBef>
              <a:buFont typeface="+mj-lt"/>
              <a:buAutoNum type="arabicPeriod"/>
            </a:pPr>
            <a:r>
              <a:rPr lang="pl-PL" dirty="0"/>
              <a:t>Wartość projektu to konkretna zmiana w działalności partnera. Komisja ocenia projekt z perspektywy partnera: jaki mierzalny efekt uzyska w swojej działalności.</a:t>
            </a:r>
          </a:p>
          <a:p>
            <a:pPr marL="514350" indent="-514350">
              <a:spcBef>
                <a:spcPts val="1600"/>
              </a:spcBef>
              <a:buFont typeface="+mj-lt"/>
              <a:buAutoNum type="arabicPeriod"/>
            </a:pPr>
            <a:r>
              <a:rPr lang="pl-PL" dirty="0"/>
              <a:t>Trójkąt wartości: wynik → zmiana → wskaźnik.</a:t>
            </a:r>
            <a:br>
              <a:rPr lang="pl-PL" dirty="0"/>
            </a:br>
            <a:r>
              <a:rPr lang="pl-PL" dirty="0"/>
              <a:t>Jeśli nie można wypełnić wszystkich trzech elementów konkretnymi, mierzalnymi informacjami, opis wartości projektu może być niewystarczający.</a:t>
            </a:r>
          </a:p>
          <a:p>
            <a:pPr marL="514350" indent="-514350">
              <a:spcBef>
                <a:spcPts val="1600"/>
              </a:spcBef>
              <a:buFont typeface="+mj-lt"/>
              <a:buAutoNum type="arabicPeriod"/>
            </a:pPr>
            <a:r>
              <a:rPr lang="pl-PL" dirty="0"/>
              <a:t>Plan wdrożenia musi być szczegółowy: podmiot X wdroży wyniki  metodą Z, pokonując barierę W. </a:t>
            </a:r>
          </a:p>
          <a:p>
            <a:pPr marL="514350" indent="-514350">
              <a:spcBef>
                <a:spcPts val="1600"/>
              </a:spcBef>
              <a:buFont typeface="+mj-lt"/>
              <a:buAutoNum type="arabicPeriod"/>
            </a:pPr>
            <a:r>
              <a:rPr lang="pl-PL" dirty="0"/>
              <a:t>Skalowalność i trwałość to kryteria oceny. Opisz mechanizm trwałości z konkretnymi podmiotami i działaniami.</a:t>
            </a:r>
          </a:p>
        </p:txBody>
      </p:sp>
    </p:spTree>
    <p:extLst>
      <p:ext uri="{BB962C8B-B14F-4D97-AF65-F5344CB8AC3E}">
        <p14:creationId xmlns:p14="http://schemas.microsoft.com/office/powerpoint/2010/main" val="5191696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E7601D02-808F-D6E5-7A75-E62602247B7E}"/>
              </a:ext>
            </a:extLst>
          </p:cNvPr>
          <p:cNvSpPr>
            <a:spLocks noGrp="1"/>
          </p:cNvSpPr>
          <p:nvPr>
            <p:ph type="title"/>
          </p:nvPr>
        </p:nvSpPr>
        <p:spPr/>
        <p:txBody>
          <a:bodyPr/>
          <a:lstStyle/>
          <a:p>
            <a:pPr algn="ctr"/>
            <a:r>
              <a:rPr lang="pl-PL" b="1" dirty="0"/>
              <a:t>MODUŁ 5</a:t>
            </a:r>
            <a:br>
              <a:rPr lang="pl-PL" b="1" dirty="0"/>
            </a:br>
            <a:endParaRPr lang="pl-PL" dirty="0"/>
          </a:p>
        </p:txBody>
      </p:sp>
      <p:sp>
        <p:nvSpPr>
          <p:cNvPr id="5" name="Symbol zastępczy tekstu 4">
            <a:extLst>
              <a:ext uri="{FF2B5EF4-FFF2-40B4-BE49-F238E27FC236}">
                <a16:creationId xmlns:a16="http://schemas.microsoft.com/office/drawing/2014/main" id="{EAEEC5B7-82B8-9C02-A024-86B6BA99107B}"/>
              </a:ext>
            </a:extLst>
          </p:cNvPr>
          <p:cNvSpPr>
            <a:spLocks noGrp="1"/>
          </p:cNvSpPr>
          <p:nvPr>
            <p:ph type="body" idx="1"/>
          </p:nvPr>
        </p:nvSpPr>
        <p:spPr/>
        <p:txBody>
          <a:bodyPr>
            <a:normAutofit/>
          </a:bodyPr>
          <a:lstStyle/>
          <a:p>
            <a:pPr algn="ctr"/>
            <a:r>
              <a:rPr lang="pl-PL" b="1" dirty="0">
                <a:solidFill>
                  <a:schemeClr val="tx1"/>
                </a:solidFill>
              </a:rPr>
              <a:t>Narzędzia AI i cyfrowe</a:t>
            </a:r>
            <a:r>
              <a:rPr lang="pl-PL" dirty="0">
                <a:solidFill>
                  <a:schemeClr val="tx1"/>
                </a:solidFill>
              </a:rPr>
              <a:t> </a:t>
            </a:r>
            <a:r>
              <a:rPr lang="pl-PL" b="1" dirty="0">
                <a:solidFill>
                  <a:schemeClr val="tx1"/>
                </a:solidFill>
              </a:rPr>
              <a:t>w przygotowaniu projektów</a:t>
            </a:r>
            <a:endParaRPr lang="pl-PL" dirty="0">
              <a:solidFill>
                <a:schemeClr val="tx1"/>
              </a:solidFill>
            </a:endParaRPr>
          </a:p>
        </p:txBody>
      </p:sp>
    </p:spTree>
    <p:extLst>
      <p:ext uri="{BB962C8B-B14F-4D97-AF65-F5344CB8AC3E}">
        <p14:creationId xmlns:p14="http://schemas.microsoft.com/office/powerpoint/2010/main" val="6294033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D92A2D29-2DE3-2DA6-FC66-6C1DCB01B07C}"/>
              </a:ext>
            </a:extLst>
          </p:cNvPr>
          <p:cNvSpPr>
            <a:spLocks noGrp="1"/>
          </p:cNvSpPr>
          <p:nvPr>
            <p:ph type="title"/>
          </p:nvPr>
        </p:nvSpPr>
        <p:spPr/>
        <p:txBody>
          <a:bodyPr>
            <a:normAutofit fontScale="90000"/>
          </a:bodyPr>
          <a:lstStyle/>
          <a:p>
            <a:r>
              <a:rPr lang="en-US" dirty="0"/>
              <a:t>AI w </a:t>
            </a:r>
            <a:r>
              <a:rPr lang="en-US" dirty="0" err="1"/>
              <a:t>pracy</a:t>
            </a:r>
            <a:r>
              <a:rPr lang="en-US" dirty="0"/>
              <a:t> </a:t>
            </a:r>
            <a:r>
              <a:rPr lang="en-US" dirty="0" err="1"/>
              <a:t>nad</a:t>
            </a:r>
            <a:r>
              <a:rPr lang="en-US" dirty="0"/>
              <a:t> </a:t>
            </a:r>
            <a:r>
              <a:rPr lang="en-US" dirty="0" err="1"/>
              <a:t>projektem</a:t>
            </a:r>
            <a:r>
              <a:rPr lang="en-US" dirty="0"/>
              <a:t>. </a:t>
            </a:r>
            <a:r>
              <a:rPr lang="en-US" dirty="0" err="1"/>
              <a:t>Fundamentalne</a:t>
            </a:r>
            <a:r>
              <a:rPr lang="en-US" dirty="0"/>
              <a:t> </a:t>
            </a:r>
            <a:r>
              <a:rPr lang="en-US" dirty="0" err="1"/>
              <a:t>zasady</a:t>
            </a:r>
            <a:r>
              <a:rPr lang="en-US" b="0" dirty="0"/>
              <a:t>​</a:t>
            </a:r>
            <a:endParaRPr lang="pl-PL" dirty="0"/>
          </a:p>
        </p:txBody>
      </p:sp>
      <p:sp>
        <p:nvSpPr>
          <p:cNvPr id="5" name="Symbol zastępczy zawartości 4">
            <a:extLst>
              <a:ext uri="{FF2B5EF4-FFF2-40B4-BE49-F238E27FC236}">
                <a16:creationId xmlns:a16="http://schemas.microsoft.com/office/drawing/2014/main" id="{2829E53F-424C-9F2B-C73D-041459155A0D}"/>
              </a:ext>
            </a:extLst>
          </p:cNvPr>
          <p:cNvSpPr>
            <a:spLocks noGrp="1"/>
          </p:cNvSpPr>
          <p:nvPr>
            <p:ph idx="1"/>
          </p:nvPr>
        </p:nvSpPr>
        <p:spPr/>
        <p:txBody>
          <a:bodyPr>
            <a:noAutofit/>
          </a:bodyPr>
          <a:lstStyle/>
          <a:p>
            <a:pPr marL="0" indent="0" algn="just">
              <a:buNone/>
            </a:pPr>
            <a:r>
              <a:rPr lang="pl-PL" sz="1400" dirty="0"/>
              <a:t>AI generuje szkic, ekspert weryfikuje, uzupełnia i bierze odpowiedzialność. AI może podawać przekonująco brzmiące, ale błędne dane, błędne liczby, nieistniejące programy, nieaktualne regulacje.</a:t>
            </a:r>
          </a:p>
          <a:p>
            <a:pPr marL="0" indent="0">
              <a:buNone/>
            </a:pPr>
            <a:r>
              <a:rPr lang="pl-PL" sz="1400" b="1" dirty="0"/>
              <a:t>CO AI ROBI DOBRZE</a:t>
            </a:r>
          </a:p>
          <a:p>
            <a:pPr lvl="1"/>
            <a:r>
              <a:rPr lang="pl-PL" sz="1400" dirty="0"/>
              <a:t>Szybkie przeglądy trendów i literatury, zarys tematyki w kilka minut.</a:t>
            </a:r>
          </a:p>
          <a:p>
            <a:pPr lvl="1"/>
            <a:r>
              <a:rPr lang="pl-PL" sz="1400" dirty="0"/>
              <a:t>Szkice opisów problemów, celów i działań projektowych, punkt startowy do edytowania.</a:t>
            </a:r>
          </a:p>
          <a:p>
            <a:pPr lvl="1"/>
            <a:r>
              <a:rPr lang="pl-PL" sz="1400" dirty="0"/>
              <a:t>Propozycje list potencjalnych partnerów lub istniejących rozwiązań.</a:t>
            </a:r>
          </a:p>
          <a:p>
            <a:pPr lvl="1"/>
            <a:r>
              <a:rPr lang="pl-PL" sz="1400" dirty="0"/>
              <a:t>Formatowanie i strukturyzowanie tekstu pod format wniosku.</a:t>
            </a:r>
          </a:p>
          <a:p>
            <a:pPr lvl="1"/>
            <a:r>
              <a:rPr lang="pl-PL" sz="1400" dirty="0"/>
              <a:t>Generowanie pytań i scenariuszy, które mogą poszerzyć perspektywę analizy.</a:t>
            </a:r>
          </a:p>
          <a:p>
            <a:pPr marL="0" indent="0">
              <a:buNone/>
            </a:pPr>
            <a:r>
              <a:rPr lang="pl-PL" sz="1400" b="1" dirty="0"/>
              <a:t>CZEGO AI NIE ZASTAPI</a:t>
            </a:r>
            <a:endParaRPr lang="pl-PL" sz="1400" dirty="0"/>
          </a:p>
          <a:p>
            <a:pPr lvl="1"/>
            <a:r>
              <a:rPr lang="pl-PL" sz="1400" dirty="0"/>
              <a:t>Przeczytania i rozumienia aktualnego regulaminu naboru. </a:t>
            </a:r>
          </a:p>
          <a:p>
            <a:pPr lvl="1"/>
            <a:r>
              <a:rPr lang="pl-PL" sz="1400" dirty="0"/>
              <a:t>Weryfikacji danych i liczb. </a:t>
            </a:r>
          </a:p>
          <a:p>
            <a:pPr lvl="1"/>
            <a:r>
              <a:rPr lang="pl-PL" sz="1400" dirty="0"/>
              <a:t>Zawsze sprawdzaj ze źródłem pierwotnym.</a:t>
            </a:r>
          </a:p>
          <a:p>
            <a:pPr lvl="1"/>
            <a:r>
              <a:rPr lang="pl-PL" sz="1400" dirty="0"/>
              <a:t>Oceny realności planu wdrożenia w konkretnych warunkach partnera.</a:t>
            </a:r>
          </a:p>
          <a:p>
            <a:pPr lvl="1"/>
            <a:r>
              <a:rPr lang="pl-PL" sz="1400" dirty="0"/>
              <a:t>Wiedzy merytorycznej o tematyce projektu.</a:t>
            </a:r>
          </a:p>
          <a:p>
            <a:pPr lvl="1"/>
            <a:r>
              <a:rPr lang="pl-PL" sz="1400" dirty="0"/>
              <a:t>Decyzji o zasadności projektu. o pytanie do eksperta, nie do modelu językowego.</a:t>
            </a:r>
          </a:p>
          <a:p>
            <a:endParaRPr lang="pl-PL" sz="1400" dirty="0"/>
          </a:p>
        </p:txBody>
      </p:sp>
    </p:spTree>
    <p:extLst>
      <p:ext uri="{BB962C8B-B14F-4D97-AF65-F5344CB8AC3E}">
        <p14:creationId xmlns:p14="http://schemas.microsoft.com/office/powerpoint/2010/main" val="6296863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2FB7C0F-208D-37EB-044D-8BF79301C201}"/>
              </a:ext>
            </a:extLst>
          </p:cNvPr>
          <p:cNvSpPr>
            <a:spLocks noGrp="1"/>
          </p:cNvSpPr>
          <p:nvPr>
            <p:ph type="title"/>
          </p:nvPr>
        </p:nvSpPr>
        <p:spPr/>
        <p:txBody>
          <a:bodyPr>
            <a:normAutofit fontScale="90000"/>
          </a:bodyPr>
          <a:lstStyle/>
          <a:p>
            <a:r>
              <a:rPr lang="en-US" dirty="0" err="1"/>
              <a:t>Pięć</a:t>
            </a:r>
            <a:r>
              <a:rPr lang="en-US" dirty="0"/>
              <a:t> </a:t>
            </a:r>
            <a:r>
              <a:rPr lang="en-US" dirty="0" err="1"/>
              <a:t>obszarów</a:t>
            </a:r>
            <a:r>
              <a:rPr lang="en-US" dirty="0"/>
              <a:t>, </a:t>
            </a:r>
            <a:r>
              <a:rPr lang="en-US" dirty="0" err="1"/>
              <a:t>gdzie</a:t>
            </a:r>
            <a:r>
              <a:rPr lang="en-US" dirty="0"/>
              <a:t> AI </a:t>
            </a:r>
            <a:r>
              <a:rPr lang="en-US" dirty="0" err="1"/>
              <a:t>faktycznie</a:t>
            </a:r>
            <a:r>
              <a:rPr lang="en-US" dirty="0"/>
              <a:t> </a:t>
            </a:r>
            <a:r>
              <a:rPr lang="en-US" dirty="0" err="1"/>
              <a:t>przyspiesza</a:t>
            </a:r>
            <a:r>
              <a:rPr lang="en-US" dirty="0"/>
              <a:t> </a:t>
            </a:r>
            <a:r>
              <a:rPr lang="en-US" dirty="0" err="1"/>
              <a:t>pracę</a:t>
            </a:r>
            <a:r>
              <a:rPr lang="en-US" dirty="0"/>
              <a:t> </a:t>
            </a:r>
            <a:r>
              <a:rPr lang="en-US" dirty="0" err="1"/>
              <a:t>nad</a:t>
            </a:r>
            <a:r>
              <a:rPr lang="en-US" dirty="0"/>
              <a:t> </a:t>
            </a:r>
            <a:r>
              <a:rPr lang="en-US" dirty="0" err="1"/>
              <a:t>projektem</a:t>
            </a:r>
            <a:r>
              <a:rPr lang="en-US" b="0" dirty="0"/>
              <a:t>​</a:t>
            </a:r>
            <a:endParaRPr lang="pl-PL" dirty="0"/>
          </a:p>
        </p:txBody>
      </p:sp>
      <p:sp>
        <p:nvSpPr>
          <p:cNvPr id="3" name="Symbol zastępczy zawartości 2">
            <a:extLst>
              <a:ext uri="{FF2B5EF4-FFF2-40B4-BE49-F238E27FC236}">
                <a16:creationId xmlns:a16="http://schemas.microsoft.com/office/drawing/2014/main" id="{FC427662-DB7B-8E9E-BCB0-94ACEF4C5793}"/>
              </a:ext>
            </a:extLst>
          </p:cNvPr>
          <p:cNvSpPr>
            <a:spLocks noGrp="1"/>
          </p:cNvSpPr>
          <p:nvPr>
            <p:ph idx="1"/>
          </p:nvPr>
        </p:nvSpPr>
        <p:spPr/>
        <p:txBody>
          <a:bodyPr>
            <a:normAutofit fontScale="62500" lnSpcReduction="20000"/>
          </a:bodyPr>
          <a:lstStyle/>
          <a:p>
            <a:pPr marL="514350" indent="-514350">
              <a:buFont typeface="+mj-lt"/>
              <a:buAutoNum type="arabicPeriod"/>
            </a:pPr>
            <a:r>
              <a:rPr lang="pl-PL" b="1" dirty="0"/>
              <a:t>Analiza trendów branżowych</a:t>
            </a:r>
            <a:r>
              <a:rPr lang="pl-PL" dirty="0"/>
              <a:t> AI generuje szybki przegląd trendów w danym obszarze. Wynik wymaga weryfikacji z raportami GUS, Eurostat i źródłami branżowymi. Każde zdanie zawierające dane liczbowe lub statystyczne należy potwierdzić w źródle pierwotnym.</a:t>
            </a:r>
          </a:p>
          <a:p>
            <a:pPr marL="514350" indent="-514350">
              <a:buFont typeface="+mj-lt"/>
              <a:buAutoNum type="arabicPeriod"/>
            </a:pPr>
            <a:r>
              <a:rPr lang="pl-PL" b="1" dirty="0"/>
              <a:t>Wyszukiwanie potencjalnych partnerów</a:t>
            </a:r>
            <a:r>
              <a:rPr lang="pl-PL" dirty="0"/>
              <a:t> AI wskazuje firmy i instytucje działające w danym obszarze tematycznym. Każdy wynik wymaga weryfikacji: KRS, faktyczna działalność, strona www. Bazy beneficjentów programów publicznych są wiarygodniejszym źródłem partnerów z potwierdzonym doświadczeniem projektowym.</a:t>
            </a:r>
          </a:p>
          <a:p>
            <a:pPr marL="514350" indent="-514350">
              <a:buFont typeface="+mj-lt"/>
              <a:buAutoNum type="arabicPeriod"/>
            </a:pPr>
            <a:r>
              <a:rPr lang="pl-PL" b="1" dirty="0"/>
              <a:t>Generowanie pomysłów projektowych</a:t>
            </a:r>
            <a:r>
              <a:rPr lang="pl-PL" dirty="0"/>
              <a:t> AI proponuje różne podejścia do rozwiązania opisanego problemu. Każdy pomysł wymaga oceny pod kątem wykonalności, nowości i zgodności z kryteriami programu. AI nie ma dostępu do aktualnych regulaminów naborów.</a:t>
            </a:r>
          </a:p>
          <a:p>
            <a:pPr marL="514350" indent="-514350">
              <a:buFont typeface="+mj-lt"/>
              <a:buAutoNum type="arabicPeriod"/>
            </a:pPr>
            <a:r>
              <a:rPr lang="pl-PL" b="1" dirty="0"/>
              <a:t>Opis stanu techniki</a:t>
            </a:r>
            <a:r>
              <a:rPr lang="pl-PL" dirty="0"/>
              <a:t> AI identyfikuje istniejące rozwiązania w danym obszarze, punkt wyjścia do sekcji stanu techniki we wniosku. Wyniki należy uzupełnić o bazy projektów publicznych: NCBR, Horizon </a:t>
            </a:r>
            <a:r>
              <a:rPr lang="pl-PL" dirty="0" err="1"/>
              <a:t>Results</a:t>
            </a:r>
            <a:r>
              <a:rPr lang="pl-PL" dirty="0"/>
              <a:t> Platform, NCN.</a:t>
            </a:r>
          </a:p>
          <a:p>
            <a:pPr marL="514350" indent="-514350">
              <a:buFont typeface="+mj-lt"/>
              <a:buAutoNum type="arabicPeriod"/>
            </a:pPr>
            <a:r>
              <a:rPr lang="pl-PL" b="1" dirty="0"/>
              <a:t>Szkicowanie opisów projektowych</a:t>
            </a:r>
            <a:r>
              <a:rPr lang="pl-PL" dirty="0"/>
              <a:t> AI generuje szkic opisu problemu, celu, planu działań lub wskaźników. Szkic wymaga dostosowania do regulaminu, uzupełnienia o dane partnera oraz weryfikacji każdego faktu. AI jest narzędziem wspierającym przygotowanie wniosku.</a:t>
            </a:r>
          </a:p>
          <a:p>
            <a:pPr marL="0" indent="0">
              <a:buNone/>
            </a:pPr>
            <a:endParaRPr lang="pl-PL" dirty="0"/>
          </a:p>
        </p:txBody>
      </p:sp>
    </p:spTree>
    <p:extLst>
      <p:ext uri="{BB962C8B-B14F-4D97-AF65-F5344CB8AC3E}">
        <p14:creationId xmlns:p14="http://schemas.microsoft.com/office/powerpoint/2010/main" val="22810440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C78795-DEF2-3390-A46B-0BD71735BBAD}"/>
              </a:ext>
            </a:extLst>
          </p:cNvPr>
          <p:cNvSpPr>
            <a:spLocks noGrp="1"/>
          </p:cNvSpPr>
          <p:nvPr>
            <p:ph type="title"/>
          </p:nvPr>
        </p:nvSpPr>
        <p:spPr/>
        <p:txBody>
          <a:bodyPr>
            <a:normAutofit/>
          </a:bodyPr>
          <a:lstStyle/>
          <a:p>
            <a:r>
              <a:rPr lang="en-US" dirty="0"/>
              <a:t>Jak </a:t>
            </a:r>
            <a:r>
              <a:rPr lang="en-US" dirty="0" err="1"/>
              <a:t>promptować</a:t>
            </a:r>
            <a:r>
              <a:rPr lang="en-US" dirty="0"/>
              <a:t> AI do </a:t>
            </a:r>
            <a:r>
              <a:rPr lang="en-US" dirty="0" err="1"/>
              <a:t>pracy</a:t>
            </a:r>
            <a:r>
              <a:rPr lang="en-US" dirty="0"/>
              <a:t> </a:t>
            </a:r>
            <a:r>
              <a:rPr lang="en-US" dirty="0" err="1"/>
              <a:t>projektowej</a:t>
            </a:r>
            <a:r>
              <a:rPr lang="en-US" b="0" dirty="0"/>
              <a:t>​</a:t>
            </a:r>
            <a:endParaRPr lang="pl-PL" dirty="0"/>
          </a:p>
        </p:txBody>
      </p:sp>
      <p:sp>
        <p:nvSpPr>
          <p:cNvPr id="3" name="Symbol zastępczy zawartości 2">
            <a:extLst>
              <a:ext uri="{FF2B5EF4-FFF2-40B4-BE49-F238E27FC236}">
                <a16:creationId xmlns:a16="http://schemas.microsoft.com/office/drawing/2014/main" id="{A9F9D67E-023B-C49F-BC04-DA49F2BBE4DC}"/>
              </a:ext>
            </a:extLst>
          </p:cNvPr>
          <p:cNvSpPr>
            <a:spLocks noGrp="1"/>
          </p:cNvSpPr>
          <p:nvPr>
            <p:ph idx="1"/>
          </p:nvPr>
        </p:nvSpPr>
        <p:spPr/>
        <p:txBody>
          <a:bodyPr>
            <a:normAutofit fontScale="92500" lnSpcReduction="20000"/>
          </a:bodyPr>
          <a:lstStyle/>
          <a:p>
            <a:pPr marL="0" indent="0">
              <a:buNone/>
            </a:pPr>
            <a:r>
              <a:rPr lang="pl-PL" b="1" dirty="0"/>
              <a:t>Słaby </a:t>
            </a:r>
            <a:r>
              <a:rPr lang="pl-PL" b="1" dirty="0" err="1"/>
              <a:t>prompt</a:t>
            </a:r>
            <a:endParaRPr lang="pl-PL" dirty="0"/>
          </a:p>
          <a:p>
            <a:pPr marL="457200" lvl="1" indent="0">
              <a:buNone/>
            </a:pPr>
            <a:r>
              <a:rPr lang="pl-PL" dirty="0"/>
              <a:t>"Napisz opis problemu do projektu rolniczego."  Wynik: tekst ogólny, nieużyteczny dla konkretnego wniosku.</a:t>
            </a:r>
          </a:p>
          <a:p>
            <a:pPr marL="0" indent="0">
              <a:buNone/>
            </a:pPr>
            <a:r>
              <a:rPr lang="pl-PL" b="1" dirty="0"/>
              <a:t>Lepszy </a:t>
            </a:r>
            <a:r>
              <a:rPr lang="pl-PL" b="1" dirty="0" err="1"/>
              <a:t>prompt</a:t>
            </a:r>
            <a:endParaRPr lang="pl-PL" dirty="0"/>
          </a:p>
          <a:p>
            <a:pPr marL="457200" lvl="1" indent="0">
              <a:buNone/>
            </a:pPr>
            <a:r>
              <a:rPr lang="pl-PL" dirty="0"/>
              <a:t>"Jesteś ekspertem projektowym. Napisz opis problemu badawczego do działania Współpraca (PS WPR 2023–2027). Konsorcjum: rolnik uprawiający rzepak ozimy na 200 ha w woj. mazowieckim + SGGW. Problem: zbyt wysokie straty plonu przez szkodniki w końcowej fazie wegetacji mimo standardowej ochrony. Opis musi zaczynać się od perspektywy rolnika, nie uczelni."</a:t>
            </a:r>
          </a:p>
          <a:p>
            <a:pPr marL="0" indent="0">
              <a:buNone/>
            </a:pPr>
            <a:r>
              <a:rPr lang="pl-PL" b="1" dirty="0"/>
              <a:t>Dobry </a:t>
            </a:r>
            <a:r>
              <a:rPr lang="pl-PL" b="1" dirty="0" err="1"/>
              <a:t>prompt</a:t>
            </a:r>
            <a:r>
              <a:rPr lang="pl-PL" b="1" dirty="0"/>
              <a:t> uzupełniający</a:t>
            </a:r>
            <a:endParaRPr lang="pl-PL" dirty="0"/>
          </a:p>
          <a:p>
            <a:pPr marL="457200" lvl="1" indent="0">
              <a:buNone/>
            </a:pPr>
            <a:r>
              <a:rPr lang="pl-PL" dirty="0"/>
              <a:t>"Wygenerowany tekst ma następujące błędy i braki: [lista]. Popraw tekst dodając konkretne dane liczbowe dotyczące skali strat."</a:t>
            </a:r>
          </a:p>
          <a:p>
            <a:endParaRPr lang="pl-PL" dirty="0"/>
          </a:p>
        </p:txBody>
      </p:sp>
    </p:spTree>
    <p:extLst>
      <p:ext uri="{BB962C8B-B14F-4D97-AF65-F5344CB8AC3E}">
        <p14:creationId xmlns:p14="http://schemas.microsoft.com/office/powerpoint/2010/main" val="19460798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CF908AD-205A-47D6-7248-1ADEC2380364}"/>
              </a:ext>
            </a:extLst>
          </p:cNvPr>
          <p:cNvSpPr>
            <a:spLocks noGrp="1"/>
          </p:cNvSpPr>
          <p:nvPr>
            <p:ph type="title"/>
          </p:nvPr>
        </p:nvSpPr>
        <p:spPr/>
        <p:txBody>
          <a:bodyPr>
            <a:normAutofit/>
          </a:bodyPr>
          <a:lstStyle/>
          <a:p>
            <a:r>
              <a:rPr lang="pl-PL" dirty="0"/>
              <a:t>Granice narzędzia</a:t>
            </a:r>
          </a:p>
        </p:txBody>
      </p:sp>
      <p:sp>
        <p:nvSpPr>
          <p:cNvPr id="3" name="Symbol zastępczy zawartości 2">
            <a:extLst>
              <a:ext uri="{FF2B5EF4-FFF2-40B4-BE49-F238E27FC236}">
                <a16:creationId xmlns:a16="http://schemas.microsoft.com/office/drawing/2014/main" id="{E1B55BAB-E9B8-5363-1FBD-F9CD3FAB8F29}"/>
              </a:ext>
            </a:extLst>
          </p:cNvPr>
          <p:cNvSpPr>
            <a:spLocks noGrp="1"/>
          </p:cNvSpPr>
          <p:nvPr>
            <p:ph idx="1"/>
          </p:nvPr>
        </p:nvSpPr>
        <p:spPr/>
        <p:txBody>
          <a:bodyPr>
            <a:normAutofit fontScale="55000" lnSpcReduction="20000"/>
          </a:bodyPr>
          <a:lstStyle/>
          <a:p>
            <a:pPr marL="0" indent="0">
              <a:buNone/>
            </a:pPr>
            <a:r>
              <a:rPr lang="pl-PL" b="1" dirty="0"/>
              <a:t>OGRANICZENIA AI</a:t>
            </a:r>
            <a:endParaRPr lang="pl-PL" dirty="0"/>
          </a:p>
          <a:p>
            <a:r>
              <a:rPr lang="pl-PL" dirty="0"/>
              <a:t>AI nie zna aktualnych regulaminów. Modele mają datę odcięcia wiedzy i nie śledzą aktualizacji programów.</a:t>
            </a:r>
          </a:p>
          <a:p>
            <a:r>
              <a:rPr lang="pl-PL" dirty="0"/>
              <a:t>AI nie zna twojego partnera. Wszystko, co AI wie o partnerze, pochodzi od ciebie. Bez rzetelnych danych na wejściu, ogólny tekst na wyjściu.</a:t>
            </a:r>
          </a:p>
          <a:p>
            <a:r>
              <a:rPr lang="pl-PL" dirty="0"/>
              <a:t>AI nie ocenia realności planu. Może wygenerować plan wdrożenia, który brzmi przekonująco, ale jest niewykonalny w konkretnych warunkach partnera. Ocena realności należy do eksperta. </a:t>
            </a:r>
          </a:p>
          <a:p>
            <a:r>
              <a:rPr lang="pl-PL" dirty="0"/>
              <a:t>AI nie odpowiada za wniosek. Ostateczna odpowiedzialność za treść wniosku leży po stronie wnioskodawcy.</a:t>
            </a:r>
          </a:p>
          <a:p>
            <a:pPr marL="0" indent="0">
              <a:buNone/>
            </a:pPr>
            <a:r>
              <a:rPr lang="pl-PL" b="1" dirty="0"/>
              <a:t>KONSEKWENCJE NIEWERYFIKOWANIA TEKSTU AI</a:t>
            </a:r>
            <a:endParaRPr lang="pl-PL" dirty="0"/>
          </a:p>
          <a:p>
            <a:r>
              <a:rPr lang="pl-PL" dirty="0"/>
              <a:t>Błędna nazwa programu lub instytucji. Formalny powód do odrzucenia wniosku.</a:t>
            </a:r>
          </a:p>
          <a:p>
            <a:r>
              <a:rPr lang="pl-PL" dirty="0"/>
              <a:t>Nieprawidłowe liczby w wskaźnikach. Niższe punkty lub wezwanie do wyjaśnień.</a:t>
            </a:r>
          </a:p>
          <a:p>
            <a:r>
              <a:rPr lang="pl-PL" dirty="0"/>
              <a:t> Nieistniejące regulacje jako uzasadnienie. Utrata wiarygodności wniosku.</a:t>
            </a:r>
          </a:p>
          <a:p>
            <a:r>
              <a:rPr lang="pl-PL" dirty="0"/>
              <a:t>Tekst ogólnikowy bez dostosowania do regulaminu. Niskie punkty za spójność i jakość opisu.</a:t>
            </a:r>
          </a:p>
          <a:p>
            <a:r>
              <a:rPr lang="pl-PL" dirty="0"/>
              <a:t>Każdy fragment wygenerowany przez AI traktuj jak szkic wymagający weryfikacji merytorycznej przed użyciem we wniosku.</a:t>
            </a:r>
          </a:p>
          <a:p>
            <a:endParaRPr lang="pl-PL" dirty="0"/>
          </a:p>
        </p:txBody>
      </p:sp>
    </p:spTree>
    <p:extLst>
      <p:ext uri="{BB962C8B-B14F-4D97-AF65-F5344CB8AC3E}">
        <p14:creationId xmlns:p14="http://schemas.microsoft.com/office/powerpoint/2010/main" val="42412851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5E052D-1E10-02DE-23BF-7DF9383A767C}"/>
              </a:ext>
            </a:extLst>
          </p:cNvPr>
          <p:cNvSpPr>
            <a:spLocks noGrp="1"/>
          </p:cNvSpPr>
          <p:nvPr>
            <p:ph type="title"/>
          </p:nvPr>
        </p:nvSpPr>
        <p:spPr/>
        <p:txBody>
          <a:bodyPr>
            <a:normAutofit fontScale="90000"/>
          </a:bodyPr>
          <a:lstStyle/>
          <a:p>
            <a:r>
              <a:rPr lang="pl-PL" dirty="0"/>
              <a:t>Analiza trendów w sektorze rolno-spożywczym </a:t>
            </a:r>
          </a:p>
        </p:txBody>
      </p:sp>
      <p:sp>
        <p:nvSpPr>
          <p:cNvPr id="3" name="Symbol zastępczy zawartości 2">
            <a:extLst>
              <a:ext uri="{FF2B5EF4-FFF2-40B4-BE49-F238E27FC236}">
                <a16:creationId xmlns:a16="http://schemas.microsoft.com/office/drawing/2014/main" id="{4D49314F-C245-1ACC-66E5-5F4F12D34D89}"/>
              </a:ext>
            </a:extLst>
          </p:cNvPr>
          <p:cNvSpPr>
            <a:spLocks noGrp="1"/>
          </p:cNvSpPr>
          <p:nvPr>
            <p:ph idx="1"/>
          </p:nvPr>
        </p:nvSpPr>
        <p:spPr/>
        <p:txBody>
          <a:bodyPr>
            <a:normAutofit fontScale="77500" lnSpcReduction="20000"/>
          </a:bodyPr>
          <a:lstStyle/>
          <a:p>
            <a:pPr marL="0" indent="0">
              <a:buNone/>
            </a:pPr>
            <a:r>
              <a:rPr lang="pl-PL" b="1" dirty="0"/>
              <a:t>PROMPT DEMONSTRACYJNY</a:t>
            </a:r>
            <a:endParaRPr lang="pl-PL" dirty="0"/>
          </a:p>
          <a:p>
            <a:pPr marL="0" indent="0">
              <a:buNone/>
            </a:pPr>
            <a:r>
              <a:rPr lang="pl-PL" dirty="0"/>
              <a:t>Jesteś ekspertem ds. innowacji w sektorze rolno-spożywczym z doświadczeniem w projektach B+R finansowanych z funduszy publicznych.</a:t>
            </a:r>
          </a:p>
          <a:p>
            <a:pPr marL="0" indent="0">
              <a:buNone/>
            </a:pPr>
            <a:r>
              <a:rPr lang="pl-PL" dirty="0"/>
              <a:t>Wymień 5 kluczowych trendów technologicznych i regulacyjnych w polskim sektorze rolno-spożywczym w latach 2024–2026, które mogą stanowić uzasadnienie dla projektów B+R finansowanych ze środków publicznych.</a:t>
            </a:r>
          </a:p>
          <a:p>
            <a:pPr marL="0" indent="0">
              <a:buNone/>
            </a:pPr>
            <a:r>
              <a:rPr lang="pl-PL" dirty="0"/>
              <a:t>Dla każdego trendu podaj:</a:t>
            </a:r>
          </a:p>
          <a:p>
            <a:r>
              <a:rPr lang="pl-PL" dirty="0"/>
              <a:t>Nazwę</a:t>
            </a:r>
          </a:p>
          <a:p>
            <a:r>
              <a:rPr lang="pl-PL" dirty="0"/>
              <a:t>krótki opis</a:t>
            </a:r>
          </a:p>
          <a:p>
            <a:r>
              <a:rPr lang="pl-PL" dirty="0"/>
              <a:t>przykładowe zastosowanie w projekcie badawczym</a:t>
            </a:r>
          </a:p>
          <a:p>
            <a:r>
              <a:rPr lang="pl-PL" dirty="0"/>
              <a:t>potencjalne programy finansowania</a:t>
            </a:r>
          </a:p>
          <a:p>
            <a:endParaRPr lang="pl-PL" dirty="0"/>
          </a:p>
        </p:txBody>
      </p:sp>
    </p:spTree>
    <p:extLst>
      <p:ext uri="{BB962C8B-B14F-4D97-AF65-F5344CB8AC3E}">
        <p14:creationId xmlns:p14="http://schemas.microsoft.com/office/powerpoint/2010/main" val="39672811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1EAA71B-9333-7C1E-2BCF-EB712318299E}"/>
              </a:ext>
            </a:extLst>
          </p:cNvPr>
          <p:cNvSpPr>
            <a:spLocks noGrp="1"/>
          </p:cNvSpPr>
          <p:nvPr>
            <p:ph type="title"/>
          </p:nvPr>
        </p:nvSpPr>
        <p:spPr/>
        <p:txBody>
          <a:bodyPr>
            <a:normAutofit fontScale="90000"/>
          </a:bodyPr>
          <a:lstStyle/>
          <a:p>
            <a:r>
              <a:rPr lang="pl-PL" dirty="0"/>
              <a:t>Analiza trendów w sektorze rolno-spożywczym </a:t>
            </a:r>
          </a:p>
        </p:txBody>
      </p:sp>
      <p:sp>
        <p:nvSpPr>
          <p:cNvPr id="3" name="Symbol zastępczy zawartości 2">
            <a:extLst>
              <a:ext uri="{FF2B5EF4-FFF2-40B4-BE49-F238E27FC236}">
                <a16:creationId xmlns:a16="http://schemas.microsoft.com/office/drawing/2014/main" id="{9689D9B9-87AD-A7DC-ED00-8E4258E5932E}"/>
              </a:ext>
            </a:extLst>
          </p:cNvPr>
          <p:cNvSpPr>
            <a:spLocks noGrp="1"/>
          </p:cNvSpPr>
          <p:nvPr>
            <p:ph idx="1"/>
          </p:nvPr>
        </p:nvSpPr>
        <p:spPr/>
        <p:txBody>
          <a:bodyPr>
            <a:normAutofit/>
          </a:bodyPr>
          <a:lstStyle/>
          <a:p>
            <a:pPr marL="0" indent="0">
              <a:buNone/>
            </a:pPr>
            <a:r>
              <a:rPr lang="pl-PL" sz="2400" b="1" dirty="0"/>
              <a:t>CO OBSERWUJEMY W WYNIKACH</a:t>
            </a:r>
            <a:endParaRPr lang="pl-PL" sz="2400" dirty="0"/>
          </a:p>
          <a:p>
            <a:pPr marL="0" indent="0">
              <a:spcBef>
                <a:spcPts val="2200"/>
              </a:spcBef>
              <a:buNone/>
            </a:pPr>
            <a:r>
              <a:rPr lang="pl-PL" sz="2000" b="1" dirty="0">
                <a:solidFill>
                  <a:srgbClr val="4DB05B"/>
                </a:solidFill>
              </a:rPr>
              <a:t>CO AI ROBI DOBRZE</a:t>
            </a:r>
            <a:endParaRPr lang="pl-PL" sz="2000" dirty="0">
              <a:solidFill>
                <a:srgbClr val="4DB05B"/>
              </a:solidFill>
            </a:endParaRPr>
          </a:p>
          <a:p>
            <a:pPr marL="0" indent="0">
              <a:buNone/>
            </a:pPr>
            <a:r>
              <a:rPr lang="pl-PL" sz="2000" dirty="0"/>
              <a:t>Szybko identyfikuje tematycznie trafne trendy, proponuje powiązania z programami, formułuje opis używalny jako fragment tła projektu.</a:t>
            </a:r>
          </a:p>
          <a:p>
            <a:pPr marL="0" indent="0">
              <a:buNone/>
            </a:pPr>
            <a:r>
              <a:rPr lang="pl-PL" sz="2000" b="1" dirty="0">
                <a:solidFill>
                  <a:srgbClr val="C5521C"/>
                </a:solidFill>
              </a:rPr>
              <a:t>CO WYMAGA WERYFIKACJI</a:t>
            </a:r>
            <a:endParaRPr lang="pl-PL" sz="2000" dirty="0">
              <a:solidFill>
                <a:srgbClr val="C5521C"/>
              </a:solidFill>
            </a:endParaRPr>
          </a:p>
          <a:p>
            <a:pPr marL="0" indent="0">
              <a:buNone/>
            </a:pPr>
            <a:r>
              <a:rPr lang="pl-PL" sz="2000" dirty="0"/>
              <a:t>Nazwy i parametry konkretnych programów (mogą być nieaktualne), dane statystyczne. Należy sprawdzić w GUS/Eurostat, regulacje europejskie.</a:t>
            </a:r>
          </a:p>
          <a:p>
            <a:endParaRPr lang="pl-PL" sz="2400" dirty="0"/>
          </a:p>
        </p:txBody>
      </p:sp>
    </p:spTree>
    <p:extLst>
      <p:ext uri="{BB962C8B-B14F-4D97-AF65-F5344CB8AC3E}">
        <p14:creationId xmlns:p14="http://schemas.microsoft.com/office/powerpoint/2010/main" val="23991134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A27693B-3080-2281-9FD7-885B53C94E6C}"/>
              </a:ext>
            </a:extLst>
          </p:cNvPr>
          <p:cNvSpPr>
            <a:spLocks noGrp="1"/>
          </p:cNvSpPr>
          <p:nvPr>
            <p:ph type="title"/>
          </p:nvPr>
        </p:nvSpPr>
        <p:spPr/>
        <p:txBody>
          <a:bodyPr>
            <a:normAutofit/>
          </a:bodyPr>
          <a:lstStyle/>
          <a:p>
            <a:r>
              <a:rPr lang="en-US" dirty="0" err="1"/>
              <a:t>Opis</a:t>
            </a:r>
            <a:r>
              <a:rPr lang="en-US" dirty="0"/>
              <a:t> </a:t>
            </a:r>
            <a:r>
              <a:rPr lang="en-US" dirty="0" err="1"/>
              <a:t>problemu</a:t>
            </a:r>
            <a:r>
              <a:rPr lang="en-US" dirty="0"/>
              <a:t> </a:t>
            </a:r>
            <a:r>
              <a:rPr lang="en-US" dirty="0" err="1"/>
              <a:t>dla</a:t>
            </a:r>
            <a:r>
              <a:rPr lang="en-US" dirty="0"/>
              <a:t> </a:t>
            </a:r>
            <a:r>
              <a:rPr lang="en-US" dirty="0" err="1"/>
              <a:t>działania</a:t>
            </a:r>
            <a:r>
              <a:rPr lang="en-US" dirty="0"/>
              <a:t> </a:t>
            </a:r>
            <a:r>
              <a:rPr lang="en-US" dirty="0" err="1"/>
              <a:t>Współpraca</a:t>
            </a:r>
            <a:r>
              <a:rPr lang="en-US" b="0" dirty="0"/>
              <a:t>​</a:t>
            </a:r>
            <a:endParaRPr lang="pl-PL" dirty="0"/>
          </a:p>
        </p:txBody>
      </p:sp>
      <p:sp>
        <p:nvSpPr>
          <p:cNvPr id="3" name="Symbol zastępczy zawartości 2">
            <a:extLst>
              <a:ext uri="{FF2B5EF4-FFF2-40B4-BE49-F238E27FC236}">
                <a16:creationId xmlns:a16="http://schemas.microsoft.com/office/drawing/2014/main" id="{794D4800-9233-B712-DF8B-51F56620F3F1}"/>
              </a:ext>
            </a:extLst>
          </p:cNvPr>
          <p:cNvSpPr>
            <a:spLocks noGrp="1"/>
          </p:cNvSpPr>
          <p:nvPr>
            <p:ph idx="1"/>
          </p:nvPr>
        </p:nvSpPr>
        <p:spPr/>
        <p:txBody>
          <a:bodyPr>
            <a:normAutofit fontScale="62500" lnSpcReduction="20000"/>
          </a:bodyPr>
          <a:lstStyle/>
          <a:p>
            <a:pPr marL="0" indent="0">
              <a:buNone/>
            </a:pPr>
            <a:r>
              <a:rPr lang="pl-PL" b="1" dirty="0"/>
              <a:t>PROMPT DEMONSTRACYJNY</a:t>
            </a:r>
            <a:endParaRPr lang="pl-PL" dirty="0"/>
          </a:p>
          <a:p>
            <a:pPr marL="0" indent="0">
              <a:buNone/>
            </a:pPr>
            <a:r>
              <a:rPr lang="pl-PL" dirty="0"/>
              <a:t>Jesteś ekspertem od pisania wniosków projektowych. Napisz opis problemu badawczego dla projektu w ramach działania Współpraca (PS WPR 2023–2027).</a:t>
            </a:r>
          </a:p>
          <a:p>
            <a:pPr marL="0" indent="0">
              <a:buNone/>
            </a:pPr>
            <a:r>
              <a:rPr lang="pl-PL" dirty="0"/>
              <a:t>Konsorcjum: rolnik uprawiający rzepak ozimy na 200 ha w woj. mazowieckim i SGGW.</a:t>
            </a:r>
          </a:p>
          <a:p>
            <a:pPr marL="0" indent="0">
              <a:buNone/>
            </a:pPr>
            <a:r>
              <a:rPr lang="pl-PL" dirty="0"/>
              <a:t>Problem rolnika: zbyt wysokie straty plonu (szacowane 8–12%) spowodowane przez szkodniki łodygowe w końcowej fazie wegetacji rzepaku, mimo standardowego harmonogramu ochrony chemicznej.</a:t>
            </a:r>
          </a:p>
          <a:p>
            <a:pPr marL="0" indent="0">
              <a:buNone/>
            </a:pPr>
            <a:r>
              <a:rPr lang="pl-PL" dirty="0"/>
              <a:t>Opis musi być </a:t>
            </a:r>
            <a:r>
              <a:rPr lang="pl-PL" dirty="0" err="1"/>
              <a:t>rolnikocentryczny</a:t>
            </a:r>
            <a:r>
              <a:rPr lang="pl-PL" dirty="0"/>
              <a:t> I zaczynać się od perspektywy rolnika, nie metody badawczej uczelni. Maksimum 300 słów.</a:t>
            </a:r>
          </a:p>
          <a:p>
            <a:pPr marL="0" indent="0">
              <a:spcBef>
                <a:spcPts val="2200"/>
              </a:spcBef>
              <a:buNone/>
            </a:pPr>
            <a:r>
              <a:rPr lang="pl-PL" b="1" dirty="0"/>
              <a:t>KRYTERIA OCENY TEKSTU</a:t>
            </a:r>
          </a:p>
          <a:p>
            <a:r>
              <a:rPr lang="pl-PL" b="1" dirty="0"/>
              <a:t>PERSPEKTYWA</a:t>
            </a:r>
            <a:r>
              <a:rPr lang="pl-PL" dirty="0"/>
              <a:t>: Czy opis zaczyna się od problemu rolnika, nie uczelni?</a:t>
            </a:r>
          </a:p>
          <a:p>
            <a:r>
              <a:rPr lang="pl-PL" b="1" dirty="0"/>
              <a:t>KONKRETNOŚĆ</a:t>
            </a:r>
            <a:r>
              <a:rPr lang="pl-PL" dirty="0"/>
              <a:t>: Czy problem jest opisany konkretnie (skala strat, gatunki szkodników, warunki)?</a:t>
            </a:r>
          </a:p>
          <a:p>
            <a:r>
              <a:rPr lang="pl-PL" b="1" dirty="0"/>
              <a:t>JĘZYK: </a:t>
            </a:r>
            <a:r>
              <a:rPr lang="pl-PL" dirty="0"/>
              <a:t>Czy tekst jest pisany językiem odpowiednim dla komisji? Precyzyjnym, bez zbędnych ozdobników.</a:t>
            </a:r>
          </a:p>
          <a:p>
            <a:pPr marL="0" indent="0">
              <a:buNone/>
            </a:pPr>
            <a:endParaRPr lang="pl-PL" dirty="0"/>
          </a:p>
        </p:txBody>
      </p:sp>
    </p:spTree>
    <p:extLst>
      <p:ext uri="{BB962C8B-B14F-4D97-AF65-F5344CB8AC3E}">
        <p14:creationId xmlns:p14="http://schemas.microsoft.com/office/powerpoint/2010/main" val="17277468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E049CCE-695D-76CB-2BE5-A307EC8A4D66}"/>
              </a:ext>
            </a:extLst>
          </p:cNvPr>
          <p:cNvSpPr>
            <a:spLocks noGrp="1"/>
          </p:cNvSpPr>
          <p:nvPr>
            <p:ph type="title"/>
          </p:nvPr>
        </p:nvSpPr>
        <p:spPr/>
        <p:txBody>
          <a:bodyPr>
            <a:normAutofit/>
          </a:bodyPr>
          <a:lstStyle/>
          <a:p>
            <a:r>
              <a:rPr lang="en-US" dirty="0" err="1"/>
              <a:t>Wskaźniki</a:t>
            </a:r>
            <a:r>
              <a:rPr lang="en-US" dirty="0"/>
              <a:t> </a:t>
            </a:r>
            <a:r>
              <a:rPr lang="en-US" dirty="0" err="1"/>
              <a:t>środowiskowe</a:t>
            </a:r>
            <a:r>
              <a:rPr lang="en-US" dirty="0"/>
              <a:t> </a:t>
            </a:r>
            <a:r>
              <a:rPr lang="en-US" dirty="0" err="1"/>
              <a:t>dla</a:t>
            </a:r>
            <a:r>
              <a:rPr lang="en-US" dirty="0"/>
              <a:t> </a:t>
            </a:r>
            <a:r>
              <a:rPr lang="en-US" dirty="0" err="1"/>
              <a:t>Ścieżki</a:t>
            </a:r>
            <a:r>
              <a:rPr lang="en-US" dirty="0"/>
              <a:t> SMART</a:t>
            </a:r>
            <a:r>
              <a:rPr lang="en-US" b="0" dirty="0"/>
              <a:t>​</a:t>
            </a:r>
            <a:endParaRPr lang="pl-PL" dirty="0"/>
          </a:p>
        </p:txBody>
      </p:sp>
      <p:sp>
        <p:nvSpPr>
          <p:cNvPr id="3" name="Symbol zastępczy zawartości 2">
            <a:extLst>
              <a:ext uri="{FF2B5EF4-FFF2-40B4-BE49-F238E27FC236}">
                <a16:creationId xmlns:a16="http://schemas.microsoft.com/office/drawing/2014/main" id="{7B00BCAE-E6C4-6BCE-75EF-49FA6C81E316}"/>
              </a:ext>
            </a:extLst>
          </p:cNvPr>
          <p:cNvSpPr>
            <a:spLocks noGrp="1"/>
          </p:cNvSpPr>
          <p:nvPr>
            <p:ph idx="1"/>
          </p:nvPr>
        </p:nvSpPr>
        <p:spPr/>
        <p:txBody>
          <a:bodyPr>
            <a:normAutofit fontScale="55000" lnSpcReduction="20000"/>
          </a:bodyPr>
          <a:lstStyle/>
          <a:p>
            <a:pPr marL="0" indent="0">
              <a:buNone/>
            </a:pPr>
            <a:r>
              <a:rPr lang="pl-PL" b="1" dirty="0"/>
              <a:t>PROMPT DEMONSTRACYJNY</a:t>
            </a:r>
            <a:endParaRPr lang="pl-PL" dirty="0"/>
          </a:p>
          <a:p>
            <a:pPr marL="0" indent="0">
              <a:buNone/>
            </a:pPr>
            <a:r>
              <a:rPr lang="pl-PL" dirty="0"/>
              <a:t>Jesteś ekspertem ds. projektów B+R finansowanych z Funduszy Europejskich dla Nowoczesnej Gospodarki.</a:t>
            </a:r>
          </a:p>
          <a:p>
            <a:pPr marL="0" indent="0">
              <a:buNone/>
            </a:pPr>
            <a:r>
              <a:rPr lang="pl-PL" dirty="0"/>
              <a:t>Opracuj propozycję 6 wskaźników zmniejszenia negatywnego wpływu na środowisko dla projektu B+R polegającego na opracowaniu nowej metody fermentacji mlekowej zmniejszającej zużycie energii w zakładzie mleczarskim.</a:t>
            </a:r>
          </a:p>
          <a:p>
            <a:pPr marL="0" indent="0">
              <a:buNone/>
            </a:pPr>
            <a:r>
              <a:rPr lang="pl-PL" dirty="0"/>
              <a:t>Dla każdego wskaźnika podaj:</a:t>
            </a:r>
          </a:p>
          <a:p>
            <a:r>
              <a:rPr lang="pl-PL" dirty="0"/>
              <a:t>nazwę wskaźnika</a:t>
            </a:r>
          </a:p>
          <a:p>
            <a:r>
              <a:rPr lang="pl-PL" dirty="0"/>
              <a:t>jednostkę miary</a:t>
            </a:r>
          </a:p>
          <a:p>
            <a:r>
              <a:rPr lang="pl-PL" dirty="0"/>
              <a:t>sugerowany poziom bazowy (z uzasadnieniem)</a:t>
            </a:r>
          </a:p>
          <a:p>
            <a:r>
              <a:rPr lang="pl-PL" dirty="0"/>
              <a:t>wartość docelową</a:t>
            </a:r>
          </a:p>
          <a:p>
            <a:pPr marL="0" indent="0">
              <a:spcBef>
                <a:spcPts val="2200"/>
              </a:spcBef>
              <a:buNone/>
            </a:pPr>
            <a:r>
              <a:rPr lang="pl-PL" b="1" dirty="0"/>
              <a:t>CO SPRAWDZAMY W WYNIKACH</a:t>
            </a:r>
            <a:endParaRPr lang="pl-PL" dirty="0"/>
          </a:p>
          <a:p>
            <a:r>
              <a:rPr lang="pl-PL" b="1" dirty="0"/>
              <a:t>JEDNOSTKI FIZYCZNE</a:t>
            </a:r>
            <a:r>
              <a:rPr lang="pl-PL" dirty="0"/>
              <a:t>: Czy AI podało jednostki fizyczne czy </a:t>
            </a:r>
            <a:r>
              <a:rPr lang="pl-PL" dirty="0" err="1"/>
              <a:t>ogólnikowek</a:t>
            </a:r>
            <a:r>
              <a:rPr lang="pl-PL" dirty="0"/>
              <a:t>? </a:t>
            </a:r>
            <a:r>
              <a:rPr lang="pl-PL" dirty="0" err="1"/>
              <a:t>Wh</a:t>
            </a:r>
            <a:r>
              <a:rPr lang="pl-PL" dirty="0"/>
              <a:t>/tonę, m3, kg CO2eq</a:t>
            </a:r>
          </a:p>
          <a:p>
            <a:r>
              <a:rPr lang="pl-PL" b="1" dirty="0"/>
              <a:t>POZIOMY BAZOWE</a:t>
            </a:r>
            <a:r>
              <a:rPr lang="pl-PL" dirty="0"/>
              <a:t>: Czy poziomy bazowe są uzasadnione? Skąd te liczby? Czy są wiarygodne dla sektora mleczarskiego?</a:t>
            </a:r>
          </a:p>
          <a:p>
            <a:r>
              <a:rPr lang="pl-PL" b="1" dirty="0"/>
              <a:t>ZAKRES KATEGORII</a:t>
            </a:r>
            <a:r>
              <a:rPr lang="pl-PL" dirty="0"/>
              <a:t>: Czy 6 wskaźników pokrywa różne kategorie środowiskowe, czy skupia się tylko na jednym aspekcie?</a:t>
            </a:r>
          </a:p>
          <a:p>
            <a:pPr marL="0" indent="0">
              <a:buNone/>
            </a:pPr>
            <a:endParaRPr lang="pl-PL" dirty="0"/>
          </a:p>
        </p:txBody>
      </p:sp>
    </p:spTree>
    <p:extLst>
      <p:ext uri="{BB962C8B-B14F-4D97-AF65-F5344CB8AC3E}">
        <p14:creationId xmlns:p14="http://schemas.microsoft.com/office/powerpoint/2010/main" val="26885230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6EE0FD-75DA-3A82-EFD8-FFE25D366CD4}"/>
              </a:ext>
            </a:extLst>
          </p:cNvPr>
          <p:cNvSpPr>
            <a:spLocks noGrp="1"/>
          </p:cNvSpPr>
          <p:nvPr>
            <p:ph type="title"/>
          </p:nvPr>
        </p:nvSpPr>
        <p:spPr/>
        <p:txBody>
          <a:bodyPr>
            <a:normAutofit fontScale="90000"/>
          </a:bodyPr>
          <a:lstStyle/>
          <a:p>
            <a:r>
              <a:rPr lang="en-US" dirty="0" err="1"/>
              <a:t>Narzędzia</a:t>
            </a:r>
            <a:r>
              <a:rPr lang="en-US" dirty="0"/>
              <a:t> </a:t>
            </a:r>
            <a:r>
              <a:rPr lang="en-US" dirty="0" err="1"/>
              <a:t>cyfrowe</a:t>
            </a:r>
            <a:r>
              <a:rPr lang="en-US" dirty="0"/>
              <a:t> w </a:t>
            </a:r>
            <a:r>
              <a:rPr lang="en-US" dirty="0" err="1"/>
              <a:t>pracy</a:t>
            </a:r>
            <a:r>
              <a:rPr lang="en-US" dirty="0"/>
              <a:t> </a:t>
            </a:r>
            <a:r>
              <a:rPr lang="en-US" dirty="0" err="1"/>
              <a:t>projektowej</a:t>
            </a:r>
            <a:r>
              <a:rPr lang="en-US" dirty="0"/>
              <a:t> </a:t>
            </a:r>
            <a:r>
              <a:rPr lang="en-US" dirty="0" err="1"/>
              <a:t>poza</a:t>
            </a:r>
            <a:r>
              <a:rPr lang="en-US" dirty="0"/>
              <a:t> AI</a:t>
            </a:r>
            <a:r>
              <a:rPr lang="en-US" b="0" dirty="0"/>
              <a:t>​</a:t>
            </a:r>
            <a:endParaRPr lang="pl-PL" dirty="0"/>
          </a:p>
        </p:txBody>
      </p:sp>
      <p:sp>
        <p:nvSpPr>
          <p:cNvPr id="3" name="Symbol zastępczy zawartości 2">
            <a:extLst>
              <a:ext uri="{FF2B5EF4-FFF2-40B4-BE49-F238E27FC236}">
                <a16:creationId xmlns:a16="http://schemas.microsoft.com/office/drawing/2014/main" id="{F8464634-74FB-8791-CA1D-DEA8121237A3}"/>
              </a:ext>
            </a:extLst>
          </p:cNvPr>
          <p:cNvSpPr>
            <a:spLocks noGrp="1"/>
          </p:cNvSpPr>
          <p:nvPr>
            <p:ph idx="1"/>
          </p:nvPr>
        </p:nvSpPr>
        <p:spPr>
          <a:xfrm>
            <a:off x="838200" y="1559859"/>
            <a:ext cx="10515600" cy="4425305"/>
          </a:xfrm>
        </p:spPr>
        <p:txBody>
          <a:bodyPr>
            <a:noAutofit/>
          </a:bodyPr>
          <a:lstStyle/>
          <a:p>
            <a:pPr marL="0" indent="0" fontAlgn="base">
              <a:buNone/>
            </a:pPr>
            <a:r>
              <a:rPr lang="pl-PL" sz="2400" b="1" dirty="0"/>
              <a:t>NARZEDZIA ANALITYCZNE</a:t>
            </a:r>
            <a:endParaRPr lang="en-US" sz="2400" b="1" dirty="0"/>
          </a:p>
          <a:p>
            <a:pPr marL="457200" lvl="1" indent="0" fontAlgn="base">
              <a:buNone/>
            </a:pPr>
            <a:r>
              <a:rPr lang="en-US" sz="1200" b="1" dirty="0" err="1"/>
              <a:t>Literatura</a:t>
            </a:r>
            <a:r>
              <a:rPr lang="en-US" sz="1200" b="1" dirty="0"/>
              <a:t> </a:t>
            </a:r>
            <a:r>
              <a:rPr lang="en-US" sz="1200" b="1" dirty="0" err="1"/>
              <a:t>naukowa</a:t>
            </a:r>
            <a:r>
              <a:rPr lang="en-US" sz="1200" b="1" dirty="0"/>
              <a:t>: </a:t>
            </a:r>
            <a:r>
              <a:rPr lang="en-US" sz="1200" dirty="0"/>
              <a:t>​</a:t>
            </a:r>
          </a:p>
          <a:p>
            <a:pPr lvl="1" fontAlgn="base"/>
            <a:r>
              <a:rPr lang="en-US" sz="1200" b="1" dirty="0"/>
              <a:t>Google Scholar </a:t>
            </a:r>
            <a:r>
              <a:rPr lang="en-US" sz="1200" b="1" dirty="0" err="1"/>
              <a:t>i</a:t>
            </a:r>
            <a:r>
              <a:rPr lang="en-US" sz="1200" b="1" dirty="0"/>
              <a:t> Scopus:</a:t>
            </a:r>
            <a:r>
              <a:rPr lang="en-US" sz="1200" dirty="0"/>
              <a:t> </a:t>
            </a:r>
            <a:r>
              <a:rPr lang="en-US" sz="1200" dirty="0" err="1"/>
              <a:t>wyszukiwanie</a:t>
            </a:r>
            <a:r>
              <a:rPr lang="en-US" sz="1200" dirty="0"/>
              <a:t> </a:t>
            </a:r>
            <a:r>
              <a:rPr lang="en-US" sz="1200" dirty="0" err="1"/>
              <a:t>literatury</a:t>
            </a:r>
            <a:r>
              <a:rPr lang="en-US" sz="1200" dirty="0"/>
              <a:t> do </a:t>
            </a:r>
            <a:r>
              <a:rPr lang="en-US" sz="1200" dirty="0" err="1"/>
              <a:t>opisu</a:t>
            </a:r>
            <a:r>
              <a:rPr lang="en-US" sz="1200" dirty="0"/>
              <a:t> </a:t>
            </a:r>
            <a:r>
              <a:rPr lang="en-US" sz="1200" dirty="0" err="1"/>
              <a:t>stanu</a:t>
            </a:r>
            <a:r>
              <a:rPr lang="en-US" sz="1200" dirty="0"/>
              <a:t> </a:t>
            </a:r>
            <a:r>
              <a:rPr lang="en-US" sz="1200" dirty="0" err="1"/>
              <a:t>techniki</a:t>
            </a:r>
            <a:r>
              <a:rPr lang="en-US" sz="1200" dirty="0"/>
              <a:t> ​</a:t>
            </a:r>
          </a:p>
          <a:p>
            <a:pPr lvl="1" fontAlgn="base"/>
            <a:r>
              <a:rPr lang="en-US" sz="1200" b="1" dirty="0"/>
              <a:t>Semantic Scholar: </a:t>
            </a:r>
            <a:r>
              <a:rPr lang="en-US" sz="1200" dirty="0" err="1"/>
              <a:t>przeglądy</a:t>
            </a:r>
            <a:r>
              <a:rPr lang="en-US" sz="1200" dirty="0"/>
              <a:t> </a:t>
            </a:r>
            <a:r>
              <a:rPr lang="en-US" sz="1200" dirty="0" err="1"/>
              <a:t>literatury</a:t>
            </a:r>
            <a:r>
              <a:rPr lang="en-US" sz="1200" dirty="0"/>
              <a:t> z AI-assisted summaries ​</a:t>
            </a:r>
          </a:p>
          <a:p>
            <a:pPr lvl="1" fontAlgn="base"/>
            <a:r>
              <a:rPr lang="en-US" sz="1200" b="1" dirty="0"/>
              <a:t>Connected Papers: </a:t>
            </a:r>
            <a:r>
              <a:rPr lang="en-US" sz="1200" dirty="0" err="1"/>
              <a:t>wizualizacja</a:t>
            </a:r>
            <a:r>
              <a:rPr lang="en-US" sz="1200" dirty="0"/>
              <a:t> </a:t>
            </a:r>
            <a:r>
              <a:rPr lang="en-US" sz="1200" dirty="0" err="1"/>
              <a:t>powiązań</a:t>
            </a:r>
            <a:r>
              <a:rPr lang="en-US" sz="1200" dirty="0"/>
              <a:t> </a:t>
            </a:r>
            <a:r>
              <a:rPr lang="en-US" sz="1200" dirty="0" err="1"/>
              <a:t>między</a:t>
            </a:r>
            <a:r>
              <a:rPr lang="en-US" sz="1200" dirty="0"/>
              <a:t> </a:t>
            </a:r>
            <a:r>
              <a:rPr lang="en-US" sz="1200" dirty="0" err="1"/>
              <a:t>pracami</a:t>
            </a:r>
            <a:r>
              <a:rPr lang="en-US" sz="1200" dirty="0"/>
              <a:t> </a:t>
            </a:r>
            <a:r>
              <a:rPr lang="en-US" sz="1200" dirty="0" err="1"/>
              <a:t>naukowymi</a:t>
            </a:r>
            <a:r>
              <a:rPr lang="en-US" sz="1200" dirty="0"/>
              <a:t>  ​</a:t>
            </a:r>
          </a:p>
          <a:p>
            <a:pPr lvl="1" fontAlgn="base"/>
            <a:r>
              <a:rPr lang="en-US" sz="1200" b="1" dirty="0"/>
              <a:t>Web of Science: </a:t>
            </a:r>
            <a:r>
              <a:rPr lang="en-US" sz="1200" dirty="0" err="1"/>
              <a:t>weryfikacja</a:t>
            </a:r>
            <a:r>
              <a:rPr lang="en-US" sz="1200" dirty="0"/>
              <a:t> </a:t>
            </a:r>
            <a:r>
              <a:rPr lang="en-US" sz="1200" dirty="0" err="1"/>
              <a:t>dorobku</a:t>
            </a:r>
            <a:r>
              <a:rPr lang="en-US" sz="1200" dirty="0"/>
              <a:t> </a:t>
            </a:r>
            <a:r>
              <a:rPr lang="en-US" sz="1200" dirty="0" err="1"/>
              <a:t>naukowego</a:t>
            </a:r>
            <a:r>
              <a:rPr lang="en-US" sz="1200" dirty="0"/>
              <a:t> </a:t>
            </a:r>
            <a:r>
              <a:rPr lang="en-US" sz="1200" dirty="0" err="1"/>
              <a:t>partnerów</a:t>
            </a:r>
            <a:r>
              <a:rPr lang="en-US" sz="1200" dirty="0"/>
              <a:t> </a:t>
            </a:r>
            <a:r>
              <a:rPr lang="en-US" sz="1200" dirty="0" err="1"/>
              <a:t>i</a:t>
            </a:r>
            <a:r>
              <a:rPr lang="en-US" sz="1200" dirty="0"/>
              <a:t> </a:t>
            </a:r>
            <a:r>
              <a:rPr lang="en-US" sz="1200" dirty="0" err="1"/>
              <a:t>konkurencji</a:t>
            </a:r>
            <a:r>
              <a:rPr lang="en-US" sz="1200" dirty="0"/>
              <a:t>​</a:t>
            </a:r>
          </a:p>
          <a:p>
            <a:pPr marL="0" indent="0" fontAlgn="base">
              <a:spcBef>
                <a:spcPts val="2200"/>
              </a:spcBef>
              <a:buNone/>
            </a:pPr>
            <a:r>
              <a:rPr lang="en-US" sz="2400" b="1" dirty="0"/>
              <a:t>Analiza </a:t>
            </a:r>
            <a:r>
              <a:rPr lang="en-US" sz="2400" b="1" dirty="0" err="1"/>
              <a:t>trendów</a:t>
            </a:r>
            <a:r>
              <a:rPr lang="en-US" sz="2400" b="1" dirty="0"/>
              <a:t> </a:t>
            </a:r>
            <a:r>
              <a:rPr lang="en-US" sz="2400" b="1" dirty="0" err="1"/>
              <a:t>rynkowych</a:t>
            </a:r>
            <a:r>
              <a:rPr lang="en-US" sz="2400" b="1" dirty="0"/>
              <a:t>:</a:t>
            </a:r>
            <a:r>
              <a:rPr lang="en-US" sz="2400" dirty="0"/>
              <a:t>​</a:t>
            </a:r>
          </a:p>
          <a:p>
            <a:pPr lvl="1" fontAlgn="base"/>
            <a:r>
              <a:rPr lang="en-US" sz="1200" dirty="0"/>
              <a:t> Google Trends, Statista, </a:t>
            </a:r>
            <a:r>
              <a:rPr lang="en-US" sz="1200" dirty="0" err="1"/>
              <a:t>raporty</a:t>
            </a:r>
            <a:r>
              <a:rPr lang="en-US" sz="1200" dirty="0"/>
              <a:t> EY </a:t>
            </a:r>
            <a:r>
              <a:rPr lang="en-US" sz="1200" dirty="0" err="1"/>
              <a:t>i</a:t>
            </a:r>
            <a:r>
              <a:rPr lang="en-US" sz="1200" dirty="0"/>
              <a:t> McKinsey. </a:t>
            </a:r>
            <a:r>
              <a:rPr lang="en-US" sz="1200" dirty="0" err="1"/>
              <a:t>Zawsze</a:t>
            </a:r>
            <a:r>
              <a:rPr lang="en-US" sz="1200" dirty="0"/>
              <a:t> </a:t>
            </a:r>
            <a:r>
              <a:rPr lang="en-US" sz="1200" dirty="0" err="1"/>
              <a:t>ważniejsze</a:t>
            </a:r>
            <a:r>
              <a:rPr lang="en-US" sz="1200" dirty="0"/>
              <a:t> </a:t>
            </a:r>
            <a:r>
              <a:rPr lang="en-US" sz="1200" dirty="0" err="1"/>
              <a:t>niż</a:t>
            </a:r>
            <a:r>
              <a:rPr lang="en-US" sz="1200" dirty="0"/>
              <a:t> AI do </a:t>
            </a:r>
            <a:r>
              <a:rPr lang="en-US" sz="1200" dirty="0" err="1"/>
              <a:t>weryfikacji</a:t>
            </a:r>
            <a:r>
              <a:rPr lang="en-US" sz="1200" dirty="0"/>
              <a:t> </a:t>
            </a:r>
            <a:r>
              <a:rPr lang="en-US" sz="1200" dirty="0" err="1"/>
              <a:t>konkretnych</a:t>
            </a:r>
            <a:r>
              <a:rPr lang="en-US" sz="1200" dirty="0"/>
              <a:t> </a:t>
            </a:r>
            <a:r>
              <a:rPr lang="en-US" sz="1200" dirty="0" err="1"/>
              <a:t>danych</a:t>
            </a:r>
            <a:r>
              <a:rPr lang="en-US" sz="1200" dirty="0"/>
              <a:t> </a:t>
            </a:r>
            <a:r>
              <a:rPr lang="en-US" sz="1200" dirty="0" err="1"/>
              <a:t>liczbowych</a:t>
            </a:r>
            <a:r>
              <a:rPr lang="en-US" sz="1200" dirty="0"/>
              <a:t>​</a:t>
            </a:r>
          </a:p>
          <a:p>
            <a:pPr marL="0" indent="0" fontAlgn="base">
              <a:spcBef>
                <a:spcPts val="2200"/>
              </a:spcBef>
              <a:buNone/>
            </a:pPr>
            <a:r>
              <a:rPr lang="pl-PL" sz="2400" b="1" dirty="0"/>
              <a:t>BAZY DANYCH PROJEKTÓW PUBLICZNYCH</a:t>
            </a:r>
          </a:p>
          <a:p>
            <a:pPr lvl="1" fontAlgn="base"/>
            <a:r>
              <a:rPr lang="en-US" sz="1200" b="1" dirty="0"/>
              <a:t>Baza </a:t>
            </a:r>
            <a:r>
              <a:rPr lang="en-US" sz="1200" b="1" dirty="0" err="1"/>
              <a:t>projektów</a:t>
            </a:r>
            <a:r>
              <a:rPr lang="en-US" sz="1200" b="1" dirty="0"/>
              <a:t> NCBR:</a:t>
            </a:r>
            <a:r>
              <a:rPr lang="en-US" sz="1200" dirty="0"/>
              <a:t> </a:t>
            </a:r>
            <a:r>
              <a:rPr lang="en-US" sz="1200" dirty="0" err="1"/>
              <a:t>weryfikacja</a:t>
            </a:r>
            <a:r>
              <a:rPr lang="en-US" sz="1200" dirty="0"/>
              <a:t>, </a:t>
            </a:r>
            <a:r>
              <a:rPr lang="en-US" sz="1200" dirty="0" err="1"/>
              <a:t>czy</a:t>
            </a:r>
            <a:r>
              <a:rPr lang="en-US" sz="1200" dirty="0"/>
              <a:t> </a:t>
            </a:r>
            <a:r>
              <a:rPr lang="en-US" sz="1200" dirty="0" err="1"/>
              <a:t>podobny</a:t>
            </a:r>
            <a:r>
              <a:rPr lang="en-US" sz="1200" dirty="0"/>
              <a:t> </a:t>
            </a:r>
            <a:r>
              <a:rPr lang="en-US" sz="1200" dirty="0" err="1"/>
              <a:t>projekt</a:t>
            </a:r>
            <a:r>
              <a:rPr lang="en-US" sz="1200" dirty="0"/>
              <a:t> </a:t>
            </a:r>
            <a:r>
              <a:rPr lang="en-US" sz="1200" dirty="0" err="1"/>
              <a:t>był</a:t>
            </a:r>
            <a:r>
              <a:rPr lang="en-US" sz="1200" dirty="0"/>
              <a:t> </a:t>
            </a:r>
            <a:r>
              <a:rPr lang="en-US" sz="1200" dirty="0" err="1"/>
              <a:t>już</a:t>
            </a:r>
            <a:r>
              <a:rPr lang="en-US" sz="1200" dirty="0"/>
              <a:t> </a:t>
            </a:r>
            <a:r>
              <a:rPr lang="en-US" sz="1200" dirty="0" err="1"/>
              <a:t>finansowany</a:t>
            </a:r>
            <a:r>
              <a:rPr lang="en-US" sz="1200" dirty="0"/>
              <a:t>.​</a:t>
            </a:r>
          </a:p>
          <a:p>
            <a:pPr lvl="1" fontAlgn="base"/>
            <a:r>
              <a:rPr lang="en-US" sz="1200" b="1" dirty="0"/>
              <a:t>Horizon Results Platform</a:t>
            </a:r>
            <a:r>
              <a:rPr lang="en-US" sz="1200" dirty="0"/>
              <a:t>: </a:t>
            </a:r>
            <a:r>
              <a:rPr lang="en-US" sz="1200" dirty="0" err="1"/>
              <a:t>wyniki</a:t>
            </a:r>
            <a:r>
              <a:rPr lang="en-US" sz="1200" dirty="0"/>
              <a:t> </a:t>
            </a:r>
            <a:r>
              <a:rPr lang="en-US" sz="1200" dirty="0" err="1"/>
              <a:t>projektów</a:t>
            </a:r>
            <a:r>
              <a:rPr lang="en-US" sz="1200" dirty="0"/>
              <a:t> </a:t>
            </a:r>
            <a:r>
              <a:rPr lang="en-US" sz="1200" dirty="0" err="1"/>
              <a:t>europejskich</a:t>
            </a:r>
            <a:r>
              <a:rPr lang="en-US" sz="1200" dirty="0"/>
              <a:t> w </a:t>
            </a:r>
            <a:r>
              <a:rPr lang="en-US" sz="1200" dirty="0" err="1"/>
              <a:t>danej</a:t>
            </a:r>
            <a:r>
              <a:rPr lang="en-US" sz="1200" dirty="0"/>
              <a:t> </a:t>
            </a:r>
            <a:r>
              <a:rPr lang="en-US" sz="1200" dirty="0" err="1"/>
              <a:t>tematyce</a:t>
            </a:r>
            <a:r>
              <a:rPr lang="en-US" sz="1200" dirty="0"/>
              <a:t>.​</a:t>
            </a:r>
          </a:p>
          <a:p>
            <a:pPr lvl="1" fontAlgn="base"/>
            <a:r>
              <a:rPr lang="en-US" sz="1200" b="1" dirty="0"/>
              <a:t>Mapa </a:t>
            </a:r>
            <a:r>
              <a:rPr lang="en-US" sz="1200" b="1" dirty="0" err="1"/>
              <a:t>Dotacji</a:t>
            </a:r>
            <a:r>
              <a:rPr lang="en-US" sz="1200" b="1" dirty="0"/>
              <a:t> UE: </a:t>
            </a:r>
            <a:r>
              <a:rPr lang="en-US" sz="1200" dirty="0" err="1"/>
              <a:t>beneficjenci</a:t>
            </a:r>
            <a:r>
              <a:rPr lang="en-US" sz="1200" dirty="0"/>
              <a:t> </a:t>
            </a:r>
            <a:r>
              <a:rPr lang="en-US" sz="1200" dirty="0" err="1"/>
              <a:t>programów</a:t>
            </a:r>
            <a:r>
              <a:rPr lang="en-US" sz="1200" dirty="0"/>
              <a:t> </a:t>
            </a:r>
            <a:r>
              <a:rPr lang="en-US" sz="1200" dirty="0" err="1"/>
              <a:t>europejskich</a:t>
            </a:r>
            <a:r>
              <a:rPr lang="en-US" sz="1200" dirty="0"/>
              <a:t>, </a:t>
            </a:r>
            <a:r>
              <a:rPr lang="en-US" sz="1200" dirty="0" err="1"/>
              <a:t>gotowa</a:t>
            </a:r>
            <a:r>
              <a:rPr lang="en-US" sz="1200" dirty="0"/>
              <a:t> </a:t>
            </a:r>
            <a:r>
              <a:rPr lang="en-US" sz="1200" dirty="0" err="1"/>
              <a:t>lista</a:t>
            </a:r>
            <a:r>
              <a:rPr lang="en-US" sz="1200" dirty="0"/>
              <a:t> </a:t>
            </a:r>
            <a:r>
              <a:rPr lang="en-US" sz="1200" dirty="0" err="1"/>
              <a:t>potencjalnych</a:t>
            </a:r>
            <a:r>
              <a:rPr lang="en-US" sz="1200" dirty="0"/>
              <a:t> </a:t>
            </a:r>
            <a:r>
              <a:rPr lang="en-US" sz="1200" dirty="0" err="1"/>
              <a:t>partnerów</a:t>
            </a:r>
            <a:r>
              <a:rPr lang="en-US" sz="1200" dirty="0"/>
              <a:t> z </a:t>
            </a:r>
            <a:r>
              <a:rPr lang="en-US" sz="1200" dirty="0" err="1"/>
              <a:t>doświadczeniem</a:t>
            </a:r>
            <a:r>
              <a:rPr lang="en-US" sz="1200" dirty="0"/>
              <a:t> </a:t>
            </a:r>
            <a:r>
              <a:rPr lang="en-US" sz="1200" dirty="0" err="1"/>
              <a:t>projektowym</a:t>
            </a:r>
            <a:r>
              <a:rPr lang="en-US" sz="1200" dirty="0"/>
              <a:t>.​</a:t>
            </a:r>
          </a:p>
          <a:p>
            <a:pPr lvl="1" fontAlgn="base"/>
            <a:r>
              <a:rPr lang="en-US" sz="1200" b="1" dirty="0"/>
              <a:t>CORDIS: </a:t>
            </a:r>
            <a:r>
              <a:rPr lang="en-US" sz="1200" dirty="0" err="1"/>
              <a:t>europejska</a:t>
            </a:r>
            <a:r>
              <a:rPr lang="en-US" sz="1200" dirty="0"/>
              <a:t> </a:t>
            </a:r>
            <a:r>
              <a:rPr lang="en-US" sz="1200" dirty="0" err="1"/>
              <a:t>baza</a:t>
            </a:r>
            <a:r>
              <a:rPr lang="en-US" sz="1200" dirty="0"/>
              <a:t> </a:t>
            </a:r>
            <a:r>
              <a:rPr lang="en-US" sz="1200" dirty="0" err="1"/>
              <a:t>projektów</a:t>
            </a:r>
            <a:r>
              <a:rPr lang="en-US" sz="1200" dirty="0"/>
              <a:t> B+R.​</a:t>
            </a:r>
          </a:p>
          <a:p>
            <a:pPr lvl="1" fontAlgn="base"/>
            <a:r>
              <a:rPr lang="en-US" sz="1200" b="1" dirty="0" err="1"/>
              <a:t>Dlaczego</a:t>
            </a:r>
            <a:r>
              <a:rPr lang="en-US" sz="1200" b="1" dirty="0"/>
              <a:t> </a:t>
            </a:r>
            <a:r>
              <a:rPr lang="en-US" sz="1200" b="1" dirty="0" err="1"/>
              <a:t>te</a:t>
            </a:r>
            <a:r>
              <a:rPr lang="en-US" sz="1200" b="1" dirty="0"/>
              <a:t> </a:t>
            </a:r>
            <a:r>
              <a:rPr lang="en-US" sz="1200" b="1" dirty="0" err="1"/>
              <a:t>bazy</a:t>
            </a:r>
            <a:r>
              <a:rPr lang="en-US" sz="1200" b="1" dirty="0"/>
              <a:t> </a:t>
            </a:r>
            <a:r>
              <a:rPr lang="en-US" sz="1200" b="1" dirty="0" err="1"/>
              <a:t>są</a:t>
            </a:r>
            <a:r>
              <a:rPr lang="en-US" sz="1200" b="1" dirty="0"/>
              <a:t> </a:t>
            </a:r>
            <a:r>
              <a:rPr lang="en-US" sz="1200" b="1" dirty="0" err="1"/>
              <a:t>ważniejsze</a:t>
            </a:r>
            <a:r>
              <a:rPr lang="en-US" sz="1200" b="1" dirty="0"/>
              <a:t> </a:t>
            </a:r>
            <a:r>
              <a:rPr lang="en-US" sz="1200" b="1" dirty="0" err="1"/>
              <a:t>niż</a:t>
            </a:r>
            <a:r>
              <a:rPr lang="en-US" sz="1200" b="1" dirty="0"/>
              <a:t> AI</a:t>
            </a:r>
            <a:r>
              <a:rPr lang="en-US" sz="1200" dirty="0"/>
              <a:t>: </a:t>
            </a:r>
            <a:r>
              <a:rPr lang="en-US" sz="1200" dirty="0" err="1"/>
              <a:t>podają</a:t>
            </a:r>
            <a:r>
              <a:rPr lang="en-US" sz="1200" dirty="0"/>
              <a:t> </a:t>
            </a:r>
            <a:r>
              <a:rPr lang="en-US" sz="1200" dirty="0" err="1"/>
              <a:t>realnych</a:t>
            </a:r>
            <a:r>
              <a:rPr lang="en-US" sz="1200" dirty="0"/>
              <a:t> </a:t>
            </a:r>
            <a:r>
              <a:rPr lang="en-US" sz="1200" dirty="0" err="1"/>
              <a:t>beneficjentów</a:t>
            </a:r>
            <a:r>
              <a:rPr lang="en-US" sz="1200" dirty="0"/>
              <a:t> z </a:t>
            </a:r>
            <a:r>
              <a:rPr lang="en-US" sz="1200" dirty="0" err="1"/>
              <a:t>udokumentowanym</a:t>
            </a:r>
            <a:r>
              <a:rPr lang="en-US" sz="1200" dirty="0"/>
              <a:t> </a:t>
            </a:r>
            <a:r>
              <a:rPr lang="en-US" sz="1200" dirty="0" err="1"/>
              <a:t>doświadczeniem</a:t>
            </a:r>
            <a:r>
              <a:rPr lang="en-US" sz="1200" dirty="0"/>
              <a:t> </a:t>
            </a:r>
            <a:r>
              <a:rPr lang="en-US" sz="1200" dirty="0" err="1"/>
              <a:t>projektowym</a:t>
            </a:r>
            <a:r>
              <a:rPr lang="en-US" sz="1200" dirty="0"/>
              <a:t>. ​</a:t>
            </a:r>
          </a:p>
        </p:txBody>
      </p:sp>
    </p:spTree>
    <p:extLst>
      <p:ext uri="{BB962C8B-B14F-4D97-AF65-F5344CB8AC3E}">
        <p14:creationId xmlns:p14="http://schemas.microsoft.com/office/powerpoint/2010/main" val="25456580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B1A8CA1-AD94-14BA-FD6C-E7935BFD3919}"/>
              </a:ext>
            </a:extLst>
          </p:cNvPr>
          <p:cNvSpPr>
            <a:spLocks noGrp="1"/>
          </p:cNvSpPr>
          <p:nvPr>
            <p:ph type="title"/>
          </p:nvPr>
        </p:nvSpPr>
        <p:spPr/>
        <p:txBody>
          <a:bodyPr>
            <a:normAutofit/>
          </a:bodyPr>
          <a:lstStyle/>
          <a:p>
            <a:r>
              <a:rPr lang="en-US" dirty="0"/>
              <a:t>Z </a:t>
            </a:r>
            <a:r>
              <a:rPr lang="en-US" dirty="0" err="1"/>
              <a:t>modulu</a:t>
            </a:r>
            <a:r>
              <a:rPr lang="en-US" dirty="0"/>
              <a:t> 5 </a:t>
            </a:r>
            <a:r>
              <a:rPr lang="en-US" dirty="0" err="1"/>
              <a:t>zapamietaj</a:t>
            </a:r>
            <a:r>
              <a:rPr lang="en-US" dirty="0"/>
              <a:t> </a:t>
            </a:r>
            <a:r>
              <a:rPr lang="en-US" dirty="0" err="1"/>
              <a:t>przede</a:t>
            </a:r>
            <a:r>
              <a:rPr lang="en-US" dirty="0"/>
              <a:t> </a:t>
            </a:r>
            <a:r>
              <a:rPr lang="en-US" dirty="0" err="1"/>
              <a:t>wszystkim</a:t>
            </a:r>
            <a:r>
              <a:rPr lang="en-US" b="0" dirty="0"/>
              <a:t>​</a:t>
            </a:r>
            <a:endParaRPr lang="pl-PL" dirty="0"/>
          </a:p>
        </p:txBody>
      </p:sp>
      <p:sp>
        <p:nvSpPr>
          <p:cNvPr id="3" name="Symbol zastępczy zawartości 2">
            <a:extLst>
              <a:ext uri="{FF2B5EF4-FFF2-40B4-BE49-F238E27FC236}">
                <a16:creationId xmlns:a16="http://schemas.microsoft.com/office/drawing/2014/main" id="{BC760311-AD9B-BDC3-5B8F-C78FE9CDF36C}"/>
              </a:ext>
            </a:extLst>
          </p:cNvPr>
          <p:cNvSpPr>
            <a:spLocks noGrp="1"/>
          </p:cNvSpPr>
          <p:nvPr>
            <p:ph idx="1"/>
          </p:nvPr>
        </p:nvSpPr>
        <p:spPr/>
        <p:txBody>
          <a:bodyPr>
            <a:normAutofit fontScale="85000" lnSpcReduction="20000"/>
          </a:bodyPr>
          <a:lstStyle/>
          <a:p>
            <a:pPr marL="514350" indent="-514350">
              <a:buFont typeface="+mj-lt"/>
              <a:buAutoNum type="arabicPeriod"/>
            </a:pPr>
            <a:r>
              <a:rPr lang="pl-PL" dirty="0"/>
              <a:t>Jakość wyniku AI zależy od jakości </a:t>
            </a:r>
            <a:r>
              <a:rPr lang="pl-PL" dirty="0" err="1"/>
              <a:t>promptu</a:t>
            </a:r>
            <a:r>
              <a:rPr lang="pl-PL" dirty="0"/>
              <a:t>. Rola, kontekst, format i szczegółowość to 4 parametry decydujące o tym, czy dostaniesz użyteczny szkic czy ogólnikowy tekst.</a:t>
            </a:r>
          </a:p>
          <a:p>
            <a:pPr marL="514350" indent="-514350">
              <a:buFont typeface="+mj-lt"/>
              <a:buAutoNum type="arabicPeriod"/>
            </a:pPr>
            <a:r>
              <a:rPr lang="pl-PL" dirty="0"/>
              <a:t>AI przyspiesza pracę w 5 obszarach: analiza trendów, wyszukiwanie partnerów, generowanie pomysłów, opis stanu techniki i szkicowanie opisów. W każdym z nich AI jest punktem startowym.</a:t>
            </a:r>
          </a:p>
          <a:p>
            <a:pPr marL="514350" indent="-514350">
              <a:buFont typeface="+mj-lt"/>
              <a:buAutoNum type="arabicPeriod"/>
            </a:pPr>
            <a:r>
              <a:rPr lang="pl-PL" dirty="0"/>
              <a:t>AI nie zna aktualnych regulaminów naborów i nie ocenia realności planu wdrożenia. To dwie rzeczy, których AI nie jest w stanie zrobić niezależnie od jakości </a:t>
            </a:r>
            <a:r>
              <a:rPr lang="pl-PL" dirty="0" err="1"/>
              <a:t>promptu</a:t>
            </a:r>
            <a:r>
              <a:rPr lang="pl-PL" dirty="0"/>
              <a:t>. Musi je zrobić ekspert.</a:t>
            </a:r>
          </a:p>
          <a:p>
            <a:pPr marL="514350" indent="-514350">
              <a:buFont typeface="+mj-lt"/>
              <a:buAutoNum type="arabicPeriod"/>
            </a:pPr>
            <a:r>
              <a:rPr lang="pl-PL" dirty="0"/>
              <a:t>Weryfikuj każde zdanie AI zawierające liczby, nazwy programów, regulacje lub twierdzenia faktograficzne. AI myli się przekonująco i nie informuje cię, kiedy się myli.</a:t>
            </a:r>
          </a:p>
        </p:txBody>
      </p:sp>
    </p:spTree>
    <p:extLst>
      <p:ext uri="{BB962C8B-B14F-4D97-AF65-F5344CB8AC3E}">
        <p14:creationId xmlns:p14="http://schemas.microsoft.com/office/powerpoint/2010/main" val="42832710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7E7E11-B7E2-6766-ADE4-F07E12734356}"/>
              </a:ext>
            </a:extLst>
          </p:cNvPr>
          <p:cNvSpPr>
            <a:spLocks noGrp="1"/>
          </p:cNvSpPr>
          <p:nvPr>
            <p:ph type="title"/>
          </p:nvPr>
        </p:nvSpPr>
        <p:spPr/>
        <p:txBody>
          <a:bodyPr anchor="ctr"/>
          <a:lstStyle/>
          <a:p>
            <a:pPr algn="ctr"/>
            <a:r>
              <a:rPr lang="pl-PL" dirty="0"/>
              <a:t>Podsumowanie</a:t>
            </a:r>
          </a:p>
        </p:txBody>
      </p:sp>
      <p:sp>
        <p:nvSpPr>
          <p:cNvPr id="3" name="Symbol zastępczy tekstu 2">
            <a:extLst>
              <a:ext uri="{FF2B5EF4-FFF2-40B4-BE49-F238E27FC236}">
                <a16:creationId xmlns:a16="http://schemas.microsoft.com/office/drawing/2014/main" id="{4F44D051-8695-84F8-8D56-CE7D321259B5}"/>
              </a:ext>
            </a:extLst>
          </p:cNvPr>
          <p:cNvSpPr>
            <a:spLocks noGrp="1"/>
          </p:cNvSpPr>
          <p:nvPr>
            <p:ph type="body" idx="1"/>
          </p:nvPr>
        </p:nvSpPr>
        <p:spPr/>
        <p:txBody>
          <a:bodyPr/>
          <a:lstStyle/>
          <a:p>
            <a:pPr algn="ctr"/>
            <a:r>
              <a:rPr lang="en-US" b="1" dirty="0" err="1">
                <a:solidFill>
                  <a:schemeClr val="tx1"/>
                </a:solidFill>
              </a:rPr>
              <a:t>Kluczowe</a:t>
            </a:r>
            <a:r>
              <a:rPr lang="en-US" b="1" dirty="0">
                <a:solidFill>
                  <a:schemeClr val="tx1"/>
                </a:solidFill>
              </a:rPr>
              <a:t> </a:t>
            </a:r>
            <a:r>
              <a:rPr lang="en-US" b="1" dirty="0" err="1">
                <a:solidFill>
                  <a:schemeClr val="tx1"/>
                </a:solidFill>
              </a:rPr>
              <a:t>wnioski</a:t>
            </a:r>
            <a:r>
              <a:rPr lang="en-US" b="1" dirty="0">
                <a:solidFill>
                  <a:schemeClr val="tx1"/>
                </a:solidFill>
              </a:rPr>
              <a:t> Dnia 1</a:t>
            </a:r>
            <a:r>
              <a:rPr lang="en-US" dirty="0">
                <a:solidFill>
                  <a:schemeClr val="tx1"/>
                </a:solidFill>
              </a:rPr>
              <a:t>​</a:t>
            </a:r>
          </a:p>
          <a:p>
            <a:pPr algn="ctr"/>
            <a:endParaRPr lang="pl-PL" dirty="0">
              <a:solidFill>
                <a:schemeClr val="tx1"/>
              </a:solidFill>
            </a:endParaRPr>
          </a:p>
        </p:txBody>
      </p:sp>
    </p:spTree>
    <p:extLst>
      <p:ext uri="{BB962C8B-B14F-4D97-AF65-F5344CB8AC3E}">
        <p14:creationId xmlns:p14="http://schemas.microsoft.com/office/powerpoint/2010/main" val="1700575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5E5CE2E0-16B7-DE8A-65DC-9E018CA253DC}"/>
              </a:ext>
            </a:extLst>
          </p:cNvPr>
          <p:cNvSpPr>
            <a:spLocks noGrp="1"/>
          </p:cNvSpPr>
          <p:nvPr>
            <p:ph type="title"/>
          </p:nvPr>
        </p:nvSpPr>
        <p:spPr/>
        <p:txBody>
          <a:bodyPr>
            <a:normAutofit/>
          </a:bodyPr>
          <a:lstStyle/>
          <a:p>
            <a:r>
              <a:rPr lang="pl-PL" dirty="0"/>
              <a:t>6 kluczowych wniosków z Dnia 1</a:t>
            </a:r>
          </a:p>
        </p:txBody>
      </p:sp>
      <p:sp>
        <p:nvSpPr>
          <p:cNvPr id="5" name="Symbol zastępczy zawartości 4">
            <a:extLst>
              <a:ext uri="{FF2B5EF4-FFF2-40B4-BE49-F238E27FC236}">
                <a16:creationId xmlns:a16="http://schemas.microsoft.com/office/drawing/2014/main" id="{332A114F-2C72-0DE0-5E25-65487DFC2D3C}"/>
              </a:ext>
            </a:extLst>
          </p:cNvPr>
          <p:cNvSpPr>
            <a:spLocks noGrp="1"/>
          </p:cNvSpPr>
          <p:nvPr>
            <p:ph idx="1"/>
          </p:nvPr>
        </p:nvSpPr>
        <p:spPr/>
        <p:txBody>
          <a:bodyPr>
            <a:normAutofit fontScale="70000" lnSpcReduction="20000"/>
          </a:bodyPr>
          <a:lstStyle/>
          <a:p>
            <a:pPr marL="514350" indent="-514350">
              <a:buFont typeface="+mj-lt"/>
              <a:buAutoNum type="arabicPeriod"/>
            </a:pPr>
            <a:r>
              <a:rPr lang="pl-PL" dirty="0"/>
              <a:t>Partner biznesowy oczekuje zmiany w działalności.  Relacje projektowe buduje się przed złożeniem wniosku, a bariery współpracy są </a:t>
            </a:r>
            <a:r>
              <a:rPr lang="pl-PL" dirty="0" err="1"/>
              <a:t>zarządzalne</a:t>
            </a:r>
            <a:r>
              <a:rPr lang="pl-PL" dirty="0"/>
              <a:t>.</a:t>
            </a:r>
          </a:p>
          <a:p>
            <a:pPr marL="514350" indent="-514350">
              <a:buFont typeface="+mj-lt"/>
              <a:buAutoNum type="arabicPeriod"/>
            </a:pPr>
            <a:r>
              <a:rPr lang="pl-PL" dirty="0"/>
              <a:t>Branże kluczowe (KIS) wyznaczają kierunki finansowania. Projekt musi się w nie wpisywać. Sama nowość naukowa bez powiązania z KIS nie wystarczy.</a:t>
            </a:r>
          </a:p>
          <a:p>
            <a:pPr marL="514350" indent="-514350">
              <a:buFont typeface="+mj-lt"/>
              <a:buAutoNum type="arabicPeriod"/>
            </a:pPr>
            <a:r>
              <a:rPr lang="pl-PL" dirty="0"/>
              <a:t>Trzy programy, trzy logiki oceny.</a:t>
            </a:r>
            <a:br>
              <a:rPr lang="pl-PL" dirty="0"/>
            </a:br>
            <a:r>
              <a:rPr lang="pl-PL" dirty="0"/>
              <a:t>Współpraca = </a:t>
            </a:r>
            <a:r>
              <a:rPr lang="pl-PL" dirty="0" err="1"/>
              <a:t>rolnikocentryczność</a:t>
            </a:r>
            <a:r>
              <a:rPr lang="pl-PL" dirty="0"/>
              <a:t>.</a:t>
            </a:r>
            <a:br>
              <a:rPr lang="pl-PL" dirty="0"/>
            </a:br>
            <a:r>
              <a:rPr lang="pl-PL" dirty="0"/>
              <a:t>SMART = wskaźniki fizyczne i kondycja finansowa.</a:t>
            </a:r>
            <a:br>
              <a:rPr lang="pl-PL" dirty="0"/>
            </a:br>
            <a:r>
              <a:rPr lang="pl-PL" dirty="0" err="1"/>
              <a:t>Agrostrateg</a:t>
            </a:r>
            <a:r>
              <a:rPr lang="pl-PL" dirty="0"/>
              <a:t> = strategiczność i spójne wdrożenie.</a:t>
            </a:r>
          </a:p>
          <a:p>
            <a:pPr marL="514350" indent="-514350">
              <a:buFont typeface="+mj-lt"/>
              <a:buAutoNum type="arabicPeriod"/>
            </a:pPr>
            <a:r>
              <a:rPr lang="pl-PL" dirty="0"/>
              <a:t>Wartość projektu = wynik → zmiana → wskaźnik. Opisz wdrożenie szczegółowo. Skalowalność i trwałość to istotne kryteria oceny.</a:t>
            </a:r>
          </a:p>
          <a:p>
            <a:pPr marL="514350" indent="-514350">
              <a:buFont typeface="+mj-lt"/>
              <a:buAutoNum type="arabicPeriod"/>
            </a:pPr>
            <a:r>
              <a:rPr lang="pl-PL" dirty="0"/>
              <a:t>Identyfikacja potrzeb: odróżniaj potrzebę wyrażoną od rzeczywistej. Problem musi być konkretny, mierzalny i możliwy do zaadresowania przez projekt B+R lub wdrożeniowy.</a:t>
            </a:r>
          </a:p>
          <a:p>
            <a:pPr marL="514350" indent="-514350">
              <a:buFont typeface="+mj-lt"/>
              <a:buAutoNum type="arabicPeriod"/>
            </a:pPr>
            <a:r>
              <a:rPr lang="pl-PL" dirty="0"/>
              <a:t>AI przyspiesza pracę eksperta, ale nie czyta regulaminów i myli się przekonująco. </a:t>
            </a:r>
            <a:r>
              <a:rPr lang="en-US" dirty="0" err="1"/>
              <a:t>Weryfikuj</a:t>
            </a:r>
            <a:r>
              <a:rPr lang="en-US" dirty="0"/>
              <a:t> </a:t>
            </a:r>
            <a:r>
              <a:rPr lang="en-US" dirty="0" err="1"/>
              <a:t>każdy</a:t>
            </a:r>
            <a:r>
              <a:rPr lang="en-US" dirty="0"/>
              <a:t> </a:t>
            </a:r>
            <a:r>
              <a:rPr lang="en-US" dirty="0" err="1"/>
              <a:t>wygenerowany</a:t>
            </a:r>
            <a:r>
              <a:rPr lang="en-US" dirty="0"/>
              <a:t> fragment </a:t>
            </a:r>
            <a:r>
              <a:rPr lang="en-US" dirty="0" err="1"/>
              <a:t>przed</a:t>
            </a:r>
            <a:r>
              <a:rPr lang="en-US" dirty="0"/>
              <a:t> </a:t>
            </a:r>
            <a:r>
              <a:rPr lang="en-US" dirty="0" err="1"/>
              <a:t>użyciem</a:t>
            </a:r>
            <a:r>
              <a:rPr lang="en-US" dirty="0"/>
              <a:t> we </a:t>
            </a:r>
            <a:r>
              <a:rPr lang="en-US" dirty="0" err="1"/>
              <a:t>wniosku</a:t>
            </a:r>
            <a:r>
              <a:rPr lang="en-US" dirty="0"/>
              <a:t>.</a:t>
            </a:r>
            <a:endParaRPr lang="pl-PL" dirty="0"/>
          </a:p>
          <a:p>
            <a:endParaRPr lang="pl-PL" dirty="0"/>
          </a:p>
        </p:txBody>
      </p:sp>
    </p:spTree>
    <p:extLst>
      <p:ext uri="{BB962C8B-B14F-4D97-AF65-F5344CB8AC3E}">
        <p14:creationId xmlns:p14="http://schemas.microsoft.com/office/powerpoint/2010/main" val="22837821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DB9DF55-34A8-12C2-F798-44EA4D1271CB}"/>
              </a:ext>
            </a:extLst>
          </p:cNvPr>
          <p:cNvSpPr>
            <a:spLocks noGrp="1"/>
          </p:cNvSpPr>
          <p:nvPr>
            <p:ph type="title"/>
          </p:nvPr>
        </p:nvSpPr>
        <p:spPr/>
        <p:txBody>
          <a:bodyPr/>
          <a:lstStyle/>
          <a:p>
            <a:r>
              <a:rPr lang="pl-PL" dirty="0"/>
              <a:t>Dziękujemy za uwagę!</a:t>
            </a:r>
          </a:p>
        </p:txBody>
      </p:sp>
      <p:sp>
        <p:nvSpPr>
          <p:cNvPr id="3" name="Symbol zastępczy tekstu 2">
            <a:extLst>
              <a:ext uri="{FF2B5EF4-FFF2-40B4-BE49-F238E27FC236}">
                <a16:creationId xmlns:a16="http://schemas.microsoft.com/office/drawing/2014/main" id="{EFEF99CD-3CA3-E949-B762-DB6040EB5ED5}"/>
              </a:ext>
            </a:extLst>
          </p:cNvPr>
          <p:cNvSpPr>
            <a:spLocks noGrp="1"/>
          </p:cNvSpPr>
          <p:nvPr>
            <p:ph type="body" idx="1"/>
          </p:nvPr>
        </p:nvSpPr>
        <p:spPr/>
        <p:txBody>
          <a:bodyPr/>
          <a:lstStyle/>
          <a:p>
            <a:endParaRPr lang="pl-PL"/>
          </a:p>
        </p:txBody>
      </p:sp>
    </p:spTree>
    <p:extLst>
      <p:ext uri="{BB962C8B-B14F-4D97-AF65-F5344CB8AC3E}">
        <p14:creationId xmlns:p14="http://schemas.microsoft.com/office/powerpoint/2010/main" val="7323202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896" y="3276502"/>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8221" y="3271837"/>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rmAutofit/>
          </a:bodyPr>
          <a:lstStyle/>
          <a:p>
            <a:r>
              <a:rPr kumimoji="0" lang="pl-PL" sz="1800" b="0" i="0" u="none" strike="noStrike" cap="none" normalizeH="0" baseline="0" noProof="0" dirty="0">
                <a:ln>
                  <a:noFill/>
                </a:ln>
                <a:solidFill>
                  <a:srgbClr val="000000"/>
                </a:solidFill>
                <a:effectLst/>
                <a:latin typeface="Arial" panose="020B0604020202020204" pitchFamily="34" charset="0"/>
                <a:ea typeface="Times New Roman" panose="02020603050405020304" pitchFamily="18" charset="0"/>
              </a:rPr>
              <a:t>Autor utworu: Łukasz Czech  </a:t>
            </a:r>
            <a:endParaRPr lang="pl-PL" sz="1800" noProof="0"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7"/>
            <a:ext cx="10515600" cy="1500187"/>
          </a:xfrm>
        </p:spPr>
        <p:txBody>
          <a:bodyPr>
            <a:norm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sz="18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CC BY 4.0</a:t>
            </a:r>
            <a:endParaRPr kumimoji="0" lang="pl-PL"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jest udostępniony na licencji Creative </a:t>
            </a:r>
            <a:r>
              <a:rPr kumimoji="0" lang="pl-PL" sz="1800" b="0" i="0" u="none" strike="noStrike" cap="none" normalizeH="0" baseline="0" noProof="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Commons</a:t>
            </a: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Uznanie autorstwa CC BY 4.0</a:t>
            </a:r>
            <a:endParaRPr kumimoji="0" lang="pl-PL"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https://creativecommons.org/licenses/by/4.0/deed.pl</a:t>
            </a:r>
            <a:endParaRPr kumimoji="0" lang="pl-PL" sz="1800" b="0" i="0" u="none" strike="noStrike" cap="none" normalizeH="0" baseline="0" noProof="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Materiał opracowany w związku z realizacją projektu </a:t>
            </a:r>
            <a:r>
              <a:rPr kumimoji="0" lang="pl-PL" sz="18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Zr</a:t>
            </a:r>
            <a:r>
              <a:rPr kumimoji="0" lang="pl-PL" sz="18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wnoważony Kampus SGGW - kształcenie na rzecz branż kluczowych </a:t>
            </a:r>
            <a:r>
              <a:rPr kumimoji="0" lang="pl-PL" sz="1800" b="0" i="0" u="none" strike="noStrike" cap="none" normalizeH="0" baseline="0" noProof="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kumimoji="0" lang="pl-PL" sz="1800" b="0" i="0" u="none" strike="noStrike" cap="none" normalizeH="0" baseline="0" noProof="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nr FERS.01.05-IP.08-0067/23 </a:t>
            </a:r>
            <a:endParaRPr lang="pl-PL" sz="1800" noProof="0" dirty="0"/>
          </a:p>
        </p:txBody>
      </p:sp>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9C041BE8-D6FB-46E0-A3E6-1E163A1CFF07}" vid="{45ADE798-5FA9-4644-A64D-EF5E1A31DB49}"/>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cb879f7c3f9223ec42ae5423181273e6">
  <xsd:schema xmlns:xsd="http://www.w3.org/2001/XMLSchema" xmlns:xs="http://www.w3.org/2001/XMLSchema" xmlns:p="http://schemas.microsoft.com/office/2006/metadata/properties" xmlns:ns2="51674ba1-e637-49a1-9acf-be75e179f9ea" targetNamespace="http://schemas.microsoft.com/office/2006/metadata/properties" ma:root="true" ma:fieldsID="210db5903c3798a91f2266712abc8a5b"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ACD6F-0090-4B98-A176-A360119E5134}">
  <ds:schemaRefs>
    <ds:schemaRef ds:uri="http://schemas.microsoft.com/office/2006/documentManagement/types"/>
    <ds:schemaRef ds:uri="http://purl.org/dc/dcmitype/"/>
    <ds:schemaRef ds:uri="51674ba1-e637-49a1-9acf-be75e179f9ea"/>
    <ds:schemaRef ds:uri="http://purl.org/dc/elements/1.1/"/>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61C43EB-8BF2-4597-8117-902219A8D534}">
  <ds:schemaRefs>
    <ds:schemaRef ds:uri="http://schemas.microsoft.com/sharepoint/v3/contenttype/forms"/>
  </ds:schemaRefs>
</ds:datastoreItem>
</file>

<file path=customXml/itemProps3.xml><?xml version="1.0" encoding="utf-8"?>
<ds:datastoreItem xmlns:ds="http://schemas.openxmlformats.org/officeDocument/2006/customXml" ds:itemID="{8107A5C6-F57A-41DE-8184-184A833740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74ba1-e637-49a1-9acf-be75e179f9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Motyw pakietu Office</Template>
  <TotalTime>435</TotalTime>
  <Words>9178</Words>
  <Application>Microsoft Office PowerPoint</Application>
  <PresentationFormat>Widescreen</PresentationFormat>
  <Paragraphs>725</Paragraphs>
  <Slides>84</Slides>
  <Notes>47</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Motyw pakietu Office</vt:lpstr>
      <vt:lpstr>Realizacja projektów z zakresu branż kluczowych z wykorzystaniem programów finansowanych ze środków publicznych Dzień 1</vt:lpstr>
      <vt:lpstr>Dla kogo i jak jest zbudowane to szkolenie</vt:lpstr>
      <vt:lpstr>Program dnia 1</vt:lpstr>
      <vt:lpstr>Cele szkolenia</vt:lpstr>
      <vt:lpstr>Pre-test - sprawdzenie punktu startowego</vt:lpstr>
      <vt:lpstr>Pre-test</vt:lpstr>
      <vt:lpstr>MODUŁ 1</vt:lpstr>
      <vt:lpstr>Czym są branże kluczowe?</vt:lpstr>
      <vt:lpstr>Czym są branże kluczowe?</vt:lpstr>
      <vt:lpstr>7 trendów kształujących branże kluczowe​</vt:lpstr>
      <vt:lpstr>Cyfryzacja i zielona transformacja - jak wpływają na projekty?</vt:lpstr>
      <vt:lpstr>Cyfryzacja i zielona transformacja - jak wpływają na projekty?</vt:lpstr>
      <vt:lpstr>Gospodarka Obiegu Zamkniętego. Model 6R </vt:lpstr>
      <vt:lpstr>AI w branżach kluczowych, szczególnie w sektorze rolno-spożywczym​</vt:lpstr>
      <vt:lpstr>AI w branżach kluczowych, szczególnie w sektorze rolno-spożywczym​</vt:lpstr>
      <vt:lpstr>Efektywność energetyczna i automatyzacja - jak je opisywać we wnioskach​</vt:lpstr>
      <vt:lpstr>Bezpieczeństwo żywnościowe jako priorytet projektowy​</vt:lpstr>
      <vt:lpstr>Bezpieczeństwo żywnościowe jako priorytet projektowy​</vt:lpstr>
      <vt:lpstr>Trendy a projekty SGGW - co to oznacza praktycznie?</vt:lpstr>
      <vt:lpstr>Trendy a projekty SGGW - co to oznacza praktycznie?</vt:lpstr>
      <vt:lpstr>Z modułu 1 zapamiętaj przede wszystkim:​</vt:lpstr>
      <vt:lpstr>MODUŁ 2</vt:lpstr>
      <vt:lpstr>Mapa programów - trzy poziomy finansowania</vt:lpstr>
      <vt:lpstr>Uczelnia w projekcie - cztery modele uczestnictwa</vt:lpstr>
      <vt:lpstr>Wspólpraca, Ścieżka SMART, Agrostrateg - dlaczego właśnie te trzy?​</vt:lpstr>
      <vt:lpstr>Wspólpraca, Ścieżka SMART, Agrostrateg - dlaczego właśnie te trzy?​</vt:lpstr>
      <vt:lpstr>Działanie Współpraca - jak działa ten program?​</vt:lpstr>
      <vt:lpstr>Działanie Współpraca - jak działa ten program?​</vt:lpstr>
      <vt:lpstr>Budżet w działaniu Współpraca - logika, ograniczenia i checklista​</vt:lpstr>
      <vt:lpstr>Budżet w działaniu Współpraca - logika, ograniczenia i checklista​</vt:lpstr>
      <vt:lpstr>Ścieżka SMART - jak wejść do tego programu jako uczelnia?​</vt:lpstr>
      <vt:lpstr>Ścieżka SMART - dwa kluczowe wyzwania wniosku​</vt:lpstr>
      <vt:lpstr>Ścieżka SMART - dwa kluczowe wyzwania wniosku​</vt:lpstr>
      <vt:lpstr>Kondycja finansowa i spojność wniosku. Dwa często niedoceniane wymogi SMART​</vt:lpstr>
      <vt:lpstr>SMART: moduł B+R a moduł Wdrożenie i checklista przed złożeniem</vt:lpstr>
      <vt:lpstr>Agrostrateg - projekty strategiczne dla sektora rolno-spożywczego​</vt:lpstr>
      <vt:lpstr>Co znaczy że projekt jest strategiczny? Dlaczego wdrożenie jest kluczowe?​</vt:lpstr>
      <vt:lpstr>Co znaczy że projekt jest strategiczny? Dlaczego wdrożenie jest kluczowe?​</vt:lpstr>
      <vt:lpstr>Agrostrateg - 6 pytań kontrolnych przed zlożeniem wniosku​</vt:lpstr>
      <vt:lpstr>Trzy programy. Co je różni, co łączy?​</vt:lpstr>
      <vt:lpstr>Najważniejsze informacje</vt:lpstr>
      <vt:lpstr>Przerwa 10:30–10:45 </vt:lpstr>
      <vt:lpstr>MODUŁ 3</vt:lpstr>
      <vt:lpstr>Trzy typy partnerów​</vt:lpstr>
      <vt:lpstr>Trzy typy partnerów​</vt:lpstr>
      <vt:lpstr>Trzy typy partnerów​</vt:lpstr>
      <vt:lpstr>Przedsiębiorca i MŚP jako partner projektowy. Oczekiwania i obawy.​</vt:lpstr>
      <vt:lpstr>Rolnik jako partner projektowy. Czego szuka w projekcie?​</vt:lpstr>
      <vt:lpstr>Rolnik jako partner projektowy. Czego szuka w projekcie?​</vt:lpstr>
      <vt:lpstr>5 kroków do trwałej relacji projektowej​</vt:lpstr>
      <vt:lpstr>5 kroków do trwałej relacji projektowej​</vt:lpstr>
      <vt:lpstr>Bariery współpracy po stronie uczelni i jak je ograniczać.​</vt:lpstr>
      <vt:lpstr>Bariery po stronie partnera biznesowego - jak reagować?​</vt:lpstr>
      <vt:lpstr>Bariery po stronie partnera biznesowego - jak reagować?​</vt:lpstr>
      <vt:lpstr>Dwa scenariusze współpracy. Co zadecydowało o sukcesie lub porażce?​</vt:lpstr>
      <vt:lpstr>Podsumowanie modułu 3</vt:lpstr>
      <vt:lpstr>Identyfikacja potrzeb partnerów gospodarczych</vt:lpstr>
      <vt:lpstr>Zanim zaczniesz pisać projekt zidentyfikuj właściwy problem.​</vt:lpstr>
      <vt:lpstr>Zanim zaczniesz pisać projekt zidentyfikuj właściwy problem.​</vt:lpstr>
      <vt:lpstr>Typ problemu wyznacza typ projektu</vt:lpstr>
      <vt:lpstr>Identyfikacja potrzeb partnera​</vt:lpstr>
      <vt:lpstr>6 pytań diagnostycznych, matryca projektowalności</vt:lpstr>
      <vt:lpstr>Przerwa 12:15–12:30 </vt:lpstr>
      <vt:lpstr>MODUŁ 4 </vt:lpstr>
      <vt:lpstr>Wartość projektu. Co to znaczy i dlaczego to ważne?​</vt:lpstr>
      <vt:lpstr>Trójkąt wartości: wynik → zmiana → wskaźnik​</vt:lpstr>
      <vt:lpstr>Jak opisać użyteczność, wdrożalność, skalowalność i trwałość we wniosku.​</vt:lpstr>
      <vt:lpstr>Zaprojektuj wartość projektu - instrukcja​</vt:lpstr>
      <vt:lpstr>Z modułu 4 zapamiętaj przede wszystkim:​</vt:lpstr>
      <vt:lpstr>MODUŁ 5 </vt:lpstr>
      <vt:lpstr>AI w pracy nad projektem. Fundamentalne zasady​</vt:lpstr>
      <vt:lpstr>Pięć obszarów, gdzie AI faktycznie przyspiesza pracę nad projektem​</vt:lpstr>
      <vt:lpstr>Jak promptować AI do pracy projektowej​</vt:lpstr>
      <vt:lpstr>Granice narzędzia</vt:lpstr>
      <vt:lpstr>Analiza trendów w sektorze rolno-spożywczym </vt:lpstr>
      <vt:lpstr>Analiza trendów w sektorze rolno-spożywczym </vt:lpstr>
      <vt:lpstr>Opis problemu dla działania Współpraca​</vt:lpstr>
      <vt:lpstr>Wskaźniki środowiskowe dla Ścieżki SMART​</vt:lpstr>
      <vt:lpstr>Narzędzia cyfrowe w pracy projektowej poza AI​</vt:lpstr>
      <vt:lpstr>Z modulu 5 zapamietaj przede wszystkim​</vt:lpstr>
      <vt:lpstr>Podsumowanie</vt:lpstr>
      <vt:lpstr>6 kluczowych wniosków z Dnia 1</vt:lpstr>
      <vt:lpstr>Dziękujemy za uwagę!</vt:lpstr>
      <vt:lpstr>Autor utworu: Łukasz Czech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Gęsicka</dc:creator>
  <cp:lastModifiedBy>Agrowe Agrowe</cp:lastModifiedBy>
  <cp:revision>17</cp:revision>
  <cp:lastPrinted>2024-05-21T11:11:19Z</cp:lastPrinted>
  <dcterms:created xsi:type="dcterms:W3CDTF">2026-07-08T16:38:17Z</dcterms:created>
  <dcterms:modified xsi:type="dcterms:W3CDTF">2026-09-02T06:26:29Z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