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6"/>
  </p:notesMasterIdLst>
  <p:sldIdLst>
    <p:sldId id="258" r:id="rId3"/>
    <p:sldId id="259" r:id="rId4"/>
    <p:sldId id="266" r:id="rId5"/>
    <p:sldId id="267" r:id="rId6"/>
    <p:sldId id="268" r:id="rId7"/>
    <p:sldId id="264" r:id="rId8"/>
    <p:sldId id="269" r:id="rId9"/>
    <p:sldId id="270" r:id="rId10"/>
    <p:sldId id="325" r:id="rId11"/>
    <p:sldId id="271" r:id="rId12"/>
    <p:sldId id="272" r:id="rId13"/>
    <p:sldId id="273" r:id="rId14"/>
    <p:sldId id="274" r:id="rId15"/>
    <p:sldId id="275" r:id="rId16"/>
    <p:sldId id="276" r:id="rId17"/>
    <p:sldId id="279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7" r:id="rId26"/>
    <p:sldId id="288" r:id="rId27"/>
    <p:sldId id="289" r:id="rId28"/>
    <p:sldId id="291" r:id="rId29"/>
    <p:sldId id="326" r:id="rId30"/>
    <p:sldId id="292" r:id="rId31"/>
    <p:sldId id="293" r:id="rId32"/>
    <p:sldId id="294" r:id="rId33"/>
    <p:sldId id="295" r:id="rId34"/>
    <p:sldId id="296" r:id="rId35"/>
    <p:sldId id="290" r:id="rId36"/>
    <p:sldId id="297" r:id="rId37"/>
    <p:sldId id="298" r:id="rId38"/>
    <p:sldId id="299" r:id="rId39"/>
    <p:sldId id="300" r:id="rId40"/>
    <p:sldId id="301" r:id="rId41"/>
    <p:sldId id="261" r:id="rId42"/>
    <p:sldId id="302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03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20" r:id="rId60"/>
    <p:sldId id="322" r:id="rId61"/>
    <p:sldId id="324" r:id="rId62"/>
    <p:sldId id="323" r:id="rId63"/>
    <p:sldId id="327" r:id="rId64"/>
    <p:sldId id="328" r:id="rId65"/>
    <p:sldId id="329" r:id="rId66"/>
    <p:sldId id="330" r:id="rId67"/>
    <p:sldId id="331" r:id="rId68"/>
    <p:sldId id="332" r:id="rId69"/>
    <p:sldId id="333" r:id="rId70"/>
    <p:sldId id="334" r:id="rId71"/>
    <p:sldId id="335" r:id="rId72"/>
    <p:sldId id="336" r:id="rId73"/>
    <p:sldId id="337" r:id="rId74"/>
    <p:sldId id="260" r:id="rId7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AC953D-3635-D92E-0CED-05A0E741CE25}" name="Julia Gęsicka" initials="JG" userId="S::51129@kozminski.edu.pl::53f216a6-554c-4ecd-a4f7-c79aa78ecd4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B05B"/>
    <a:srgbClr val="6BB1E2"/>
    <a:srgbClr val="C55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0" autoAdjust="0"/>
    <p:restoredTop sz="86431" autoAdjust="0"/>
  </p:normalViewPr>
  <p:slideViewPr>
    <p:cSldViewPr snapToGrid="0" showGuides="1">
      <p:cViewPr varScale="1">
        <p:scale>
          <a:sx n="58" d="100"/>
          <a:sy n="58" d="100"/>
        </p:scale>
        <p:origin x="90" y="15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381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microsoft.com/office/2018/10/relationships/authors" Target="author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66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5406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676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2427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9490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2827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037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01822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27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7025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4145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0016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0201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814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70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775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729385"/>
            <a:ext cx="9144000" cy="948812"/>
          </a:xfrm>
        </p:spPr>
        <p:txBody>
          <a:bodyPr>
            <a:noAutofit/>
          </a:bodyPr>
          <a:lstStyle/>
          <a:p>
            <a:r>
              <a:rPr lang="pl-PL" sz="2400" b="1" dirty="0">
                <a:latin typeface="+mn-lt"/>
              </a:rPr>
              <a:t>Realizacja projektów z zakresu branż kluczowych z wykorzystaniem programów finansowanych ze środków publicznych</a:t>
            </a:r>
            <a:br>
              <a:rPr lang="pl-PL" sz="2400" b="1" dirty="0">
                <a:latin typeface="+mn-lt"/>
              </a:rPr>
            </a:br>
            <a:r>
              <a:rPr lang="pl-PL" sz="2400" b="1" dirty="0">
                <a:latin typeface="+mn-lt"/>
              </a:rPr>
              <a:t>Dzień 2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„Zrównoważony Kampus SGGW – kształcenie na rzecz branż kluczowych” współfinansowany z Europejskiego Funduszu Społecznego Plus  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 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2D869F1-ED48-EEA5-2D9D-A77C2E6B57C7}"/>
              </a:ext>
            </a:extLst>
          </p:cNvPr>
          <p:cNvSpPr txBox="1"/>
          <p:nvPr/>
        </p:nvSpPr>
        <p:spPr>
          <a:xfrm>
            <a:off x="1395166" y="2397721"/>
            <a:ext cx="9700181" cy="5909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ea typeface="Verdan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FBE5170-6393-1A01-5F91-02EC70F0E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904887" y="696477"/>
            <a:ext cx="9144000" cy="1004765"/>
          </a:xfrm>
        </p:spPr>
        <p:txBody>
          <a:bodyPr>
            <a:normAutofit/>
          </a:bodyPr>
          <a:lstStyle/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Program dnia 2</a:t>
            </a:r>
          </a:p>
        </p:txBody>
      </p:sp>
      <p:sp>
        <p:nvSpPr>
          <p:cNvPr id="11" name="Podtytuł 3">
            <a:extLst>
              <a:ext uri="{FF2B5EF4-FFF2-40B4-BE49-F238E27FC236}">
                <a16:creationId xmlns:a16="http://schemas.microsoft.com/office/drawing/2014/main" id="{0FCEDAD4-04FC-8539-5FDC-3C3BA1897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841" y="2218267"/>
            <a:ext cx="9144000" cy="3289833"/>
          </a:xfrm>
        </p:spPr>
        <p:txBody>
          <a:bodyPr>
            <a:noAutofit/>
          </a:bodyPr>
          <a:lstStyle/>
          <a:p>
            <a:pPr algn="l"/>
            <a:r>
              <a:rPr lang="en-US" sz="1600" b="1" dirty="0"/>
              <a:t>09:</a:t>
            </a:r>
            <a:r>
              <a:rPr lang="pl-PL" sz="1600" b="1" dirty="0"/>
              <a:t>0</a:t>
            </a:r>
            <a:r>
              <a:rPr lang="en-US" sz="1600" b="1" dirty="0"/>
              <a:t>0–10:00</a:t>
            </a:r>
            <a:r>
              <a:rPr lang="pl-PL" sz="1600" b="1" dirty="0"/>
              <a:t> </a:t>
            </a:r>
            <a:r>
              <a:rPr lang="en-US" sz="1600" dirty="0" err="1"/>
              <a:t>Moduł</a:t>
            </a:r>
            <a:r>
              <a:rPr lang="en-US" sz="1600" dirty="0"/>
              <a:t> 6 — </a:t>
            </a:r>
            <a:r>
              <a:rPr lang="en-US" sz="1600" dirty="0" err="1"/>
              <a:t>Opłacalność</a:t>
            </a:r>
            <a:r>
              <a:rPr lang="pl-PL" sz="1600" dirty="0"/>
              <a:t>, </a:t>
            </a:r>
            <a:r>
              <a:rPr lang="en-US" sz="1600" dirty="0" err="1"/>
              <a:t>konkurencyjność</a:t>
            </a:r>
            <a:r>
              <a:rPr lang="pl-PL" sz="1600" dirty="0"/>
              <a:t> i dostępność</a:t>
            </a:r>
            <a:r>
              <a:rPr lang="en-US" sz="1600" dirty="0"/>
              <a:t> </a:t>
            </a:r>
            <a:r>
              <a:rPr lang="en-US" sz="1600" dirty="0" err="1"/>
              <a:t>rozwiązań</a:t>
            </a:r>
            <a:r>
              <a:rPr lang="en-US" sz="1600" dirty="0"/>
              <a:t> </a:t>
            </a:r>
            <a:r>
              <a:rPr lang="en-US" sz="1600" dirty="0" err="1"/>
              <a:t>projektowych</a:t>
            </a:r>
            <a:endParaRPr lang="pl-PL" sz="1600" dirty="0"/>
          </a:p>
          <a:p>
            <a:pPr algn="l"/>
            <a:r>
              <a:rPr lang="en-US" sz="1600" b="1" dirty="0"/>
              <a:t>10:00–11:</a:t>
            </a:r>
            <a:r>
              <a:rPr lang="pl-PL" sz="1600" b="1" dirty="0"/>
              <a:t>30 </a:t>
            </a:r>
            <a:r>
              <a:rPr lang="en-US" sz="1600" dirty="0" err="1"/>
              <a:t>Moduł</a:t>
            </a:r>
            <a:r>
              <a:rPr lang="en-US" sz="1600" dirty="0"/>
              <a:t> 7 — </a:t>
            </a:r>
            <a:r>
              <a:rPr lang="en-US" sz="1600" dirty="0" err="1"/>
              <a:t>Partnerstwa</a:t>
            </a:r>
            <a:r>
              <a:rPr lang="en-US" sz="1600" dirty="0"/>
              <a:t> </a:t>
            </a:r>
            <a:r>
              <a:rPr lang="en-US" sz="1600" dirty="0" err="1"/>
              <a:t>projektowe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budowanie</a:t>
            </a:r>
            <a:r>
              <a:rPr lang="en-US" sz="1600" dirty="0"/>
              <a:t> </a:t>
            </a:r>
            <a:r>
              <a:rPr lang="en-US" sz="1600" dirty="0" err="1"/>
              <a:t>sieci</a:t>
            </a:r>
            <a:r>
              <a:rPr lang="en-US" sz="1600" dirty="0"/>
              <a:t> </a:t>
            </a:r>
            <a:r>
              <a:rPr lang="en-US" sz="1600" dirty="0" err="1"/>
              <a:t>współpracy</a:t>
            </a:r>
            <a:endParaRPr lang="pl-PL" sz="1600" dirty="0"/>
          </a:p>
          <a:p>
            <a:pPr algn="l"/>
            <a:r>
              <a:rPr lang="en-US" sz="1600" b="1" dirty="0"/>
              <a:t>1</a:t>
            </a:r>
            <a:r>
              <a:rPr lang="pl-PL" sz="1600" b="1" dirty="0"/>
              <a:t>0:30</a:t>
            </a:r>
            <a:r>
              <a:rPr lang="en-US" sz="1600" b="1" dirty="0"/>
              <a:t>–1</a:t>
            </a:r>
            <a:r>
              <a:rPr lang="pl-PL" sz="1600" b="1" dirty="0"/>
              <a:t>0:45 </a:t>
            </a:r>
            <a:r>
              <a:rPr lang="en-US" sz="1600" dirty="0" err="1"/>
              <a:t>Przerwa</a:t>
            </a:r>
            <a:endParaRPr lang="pl-PL" sz="1600" dirty="0"/>
          </a:p>
          <a:p>
            <a:pPr algn="l"/>
            <a:r>
              <a:rPr lang="en-US" sz="1600" b="1" dirty="0"/>
              <a:t>1</a:t>
            </a:r>
            <a:r>
              <a:rPr lang="pl-PL" sz="1600" b="1" dirty="0"/>
              <a:t>0:45</a:t>
            </a:r>
            <a:r>
              <a:rPr lang="en-US" sz="1600" b="1" dirty="0"/>
              <a:t>–</a:t>
            </a:r>
            <a:r>
              <a:rPr lang="pl-PL" sz="1600" b="1" dirty="0"/>
              <a:t>11:30 </a:t>
            </a:r>
            <a:r>
              <a:rPr lang="en-US" sz="1600" dirty="0" err="1"/>
              <a:t>Warsztat</a:t>
            </a:r>
            <a:r>
              <a:rPr lang="en-US" sz="1600" dirty="0"/>
              <a:t> 2 — </a:t>
            </a:r>
            <a:r>
              <a:rPr lang="en-US" sz="1600" dirty="0" err="1"/>
              <a:t>Opracowanie</a:t>
            </a:r>
            <a:r>
              <a:rPr lang="en-US" sz="1600" dirty="0"/>
              <a:t> </a:t>
            </a:r>
            <a:r>
              <a:rPr lang="en-US" sz="1600" dirty="0" err="1"/>
              <a:t>koncepcji</a:t>
            </a:r>
            <a:r>
              <a:rPr lang="en-US" sz="1600" dirty="0"/>
              <a:t> </a:t>
            </a:r>
            <a:r>
              <a:rPr lang="en-US" sz="1600" dirty="0" err="1"/>
              <a:t>projektu</a:t>
            </a:r>
            <a:r>
              <a:rPr lang="en-US" sz="1600" dirty="0"/>
              <a:t> (</a:t>
            </a:r>
            <a:r>
              <a:rPr lang="en-US" sz="1600" dirty="0" err="1"/>
              <a:t>praca</a:t>
            </a:r>
            <a:r>
              <a:rPr lang="en-US" sz="1600" dirty="0"/>
              <a:t> w </a:t>
            </a:r>
            <a:r>
              <a:rPr lang="en-US" sz="1600" dirty="0" err="1"/>
              <a:t>grupach</a:t>
            </a:r>
            <a:r>
              <a:rPr lang="en-US" sz="1600" dirty="0"/>
              <a:t>)</a:t>
            </a:r>
            <a:endParaRPr lang="pl-PL" sz="1600" dirty="0"/>
          </a:p>
          <a:p>
            <a:pPr algn="l"/>
            <a:r>
              <a:rPr lang="en-US" sz="1600" b="1" dirty="0"/>
              <a:t>1</a:t>
            </a:r>
            <a:r>
              <a:rPr lang="pl-PL" sz="1600" b="1" dirty="0"/>
              <a:t>1:3</a:t>
            </a:r>
            <a:r>
              <a:rPr lang="en-US" sz="1600" b="1" dirty="0"/>
              <a:t>0–1</a:t>
            </a:r>
            <a:r>
              <a:rPr lang="pl-PL" sz="1600" b="1" dirty="0"/>
              <a:t>2:1</a:t>
            </a:r>
            <a:r>
              <a:rPr lang="en-US" sz="1600" b="1" dirty="0"/>
              <a:t>5</a:t>
            </a:r>
            <a:r>
              <a:rPr lang="pl-PL" sz="1600" b="1" dirty="0"/>
              <a:t> </a:t>
            </a:r>
            <a:r>
              <a:rPr lang="en-US" sz="1600" dirty="0" err="1"/>
              <a:t>Moduł</a:t>
            </a:r>
            <a:r>
              <a:rPr lang="en-US" sz="1600" dirty="0"/>
              <a:t> 8 — </a:t>
            </a:r>
            <a:r>
              <a:rPr lang="en-US" sz="1600" dirty="0" err="1"/>
              <a:t>Budżet</a:t>
            </a:r>
            <a:r>
              <a:rPr lang="en-US" sz="1600" dirty="0"/>
              <a:t>, </a:t>
            </a:r>
            <a:r>
              <a:rPr lang="en-US" sz="1600" dirty="0" err="1"/>
              <a:t>harmonogram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analiza</a:t>
            </a:r>
            <a:r>
              <a:rPr lang="en-US" sz="1600" dirty="0"/>
              <a:t> </a:t>
            </a:r>
            <a:r>
              <a:rPr lang="en-US" sz="1600" dirty="0" err="1"/>
              <a:t>ryzyka</a:t>
            </a:r>
            <a:endParaRPr lang="pl-PL" sz="1600" dirty="0"/>
          </a:p>
          <a:p>
            <a:pPr algn="l"/>
            <a:r>
              <a:rPr lang="en-US" sz="1600" b="1" dirty="0"/>
              <a:t>12:</a:t>
            </a:r>
            <a:r>
              <a:rPr lang="pl-PL" sz="1600" b="1" dirty="0"/>
              <a:t>1</a:t>
            </a:r>
            <a:r>
              <a:rPr lang="en-US" sz="1600" b="1" dirty="0"/>
              <a:t>5–1</a:t>
            </a:r>
            <a:r>
              <a:rPr lang="pl-PL" sz="1600" b="1" dirty="0"/>
              <a:t>2</a:t>
            </a:r>
            <a:r>
              <a:rPr lang="en-US" sz="1600" b="1" dirty="0"/>
              <a:t>:</a:t>
            </a:r>
            <a:r>
              <a:rPr lang="pl-PL" sz="1600" b="1" dirty="0"/>
              <a:t>3</a:t>
            </a:r>
            <a:r>
              <a:rPr lang="en-US" sz="1600" b="1" dirty="0"/>
              <a:t>0</a:t>
            </a:r>
            <a:r>
              <a:rPr lang="pl-PL" sz="1600" b="1" dirty="0"/>
              <a:t> </a:t>
            </a:r>
            <a:r>
              <a:rPr lang="en-US" sz="1600" dirty="0" err="1"/>
              <a:t>Przerwa</a:t>
            </a:r>
            <a:endParaRPr lang="pl-PL" sz="1600" dirty="0"/>
          </a:p>
          <a:p>
            <a:pPr algn="l"/>
            <a:r>
              <a:rPr lang="en-US" sz="1600" b="1" dirty="0"/>
              <a:t>1</a:t>
            </a:r>
            <a:r>
              <a:rPr lang="pl-PL" sz="1600" b="1" dirty="0"/>
              <a:t>2:30</a:t>
            </a:r>
            <a:r>
              <a:rPr lang="en-US" sz="1600" b="1" dirty="0"/>
              <a:t>–1</a:t>
            </a:r>
            <a:r>
              <a:rPr lang="pl-PL" sz="1600" b="1" dirty="0"/>
              <a:t>3</a:t>
            </a:r>
            <a:r>
              <a:rPr lang="en-US" sz="1600" b="1" dirty="0"/>
              <a:t>:30</a:t>
            </a:r>
            <a:r>
              <a:rPr lang="pl-PL" sz="1600" b="1" dirty="0"/>
              <a:t> </a:t>
            </a:r>
            <a:r>
              <a:rPr lang="en-US" sz="1600" dirty="0" err="1"/>
              <a:t>Moduł</a:t>
            </a:r>
            <a:r>
              <a:rPr lang="en-US" sz="1600" dirty="0"/>
              <a:t> 9 — </a:t>
            </a:r>
            <a:r>
              <a:rPr lang="en-US" sz="1600" dirty="0" err="1"/>
              <a:t>Wskaźniki</a:t>
            </a:r>
            <a:r>
              <a:rPr lang="en-US" sz="1600" dirty="0"/>
              <a:t>, </a:t>
            </a:r>
            <a:r>
              <a:rPr lang="en-US" sz="1600" dirty="0" err="1"/>
              <a:t>rezultaty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trwałość</a:t>
            </a:r>
            <a:r>
              <a:rPr lang="en-US" sz="1600" dirty="0"/>
              <a:t> </a:t>
            </a:r>
            <a:r>
              <a:rPr lang="en-US" sz="1600" dirty="0" err="1"/>
              <a:t>projektu</a:t>
            </a:r>
            <a:endParaRPr lang="pl-PL" sz="1600" dirty="0"/>
          </a:p>
          <a:p>
            <a:pPr algn="l"/>
            <a:r>
              <a:rPr lang="en-US" sz="1600" b="1" dirty="0"/>
              <a:t>1</a:t>
            </a:r>
            <a:r>
              <a:rPr lang="pl-PL" sz="1600" b="1" dirty="0"/>
              <a:t>3</a:t>
            </a:r>
            <a:r>
              <a:rPr lang="en-US" sz="1600" b="1" dirty="0"/>
              <a:t>:30–1</a:t>
            </a:r>
            <a:r>
              <a:rPr lang="pl-PL" sz="1600" b="1" dirty="0"/>
              <a:t>4</a:t>
            </a:r>
            <a:r>
              <a:rPr lang="en-US" sz="1600" b="1" dirty="0"/>
              <a:t>:00</a:t>
            </a:r>
            <a:r>
              <a:rPr lang="pl-PL" sz="1600" b="1" dirty="0"/>
              <a:t> </a:t>
            </a:r>
            <a:r>
              <a:rPr lang="en-US" sz="1600" dirty="0"/>
              <a:t>Post-test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podsumowanie</a:t>
            </a:r>
            <a:r>
              <a:rPr lang="en-US" sz="1600" dirty="0"/>
              <a:t> </a:t>
            </a:r>
            <a:r>
              <a:rPr lang="en-US" sz="1600" dirty="0" err="1"/>
              <a:t>szkolenia</a:t>
            </a:r>
            <a:endParaRPr lang="pl-PL" sz="1600" dirty="0"/>
          </a:p>
          <a:p>
            <a:pPr algn="l"/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7574"/>
          </a:xfrm>
        </p:spPr>
        <p:txBody>
          <a:bodyPr>
            <a:normAutofit/>
          </a:bodyPr>
          <a:lstStyle/>
          <a:p>
            <a:r>
              <a:rPr lang="pl-PL" b="1" dirty="0">
                <a:latin typeface="+mn-lt"/>
              </a:rPr>
              <a:t>P</a:t>
            </a:r>
            <a:r>
              <a:rPr lang="en-US" b="1" dirty="0" err="1">
                <a:latin typeface="+mn-lt"/>
              </a:rPr>
              <a:t>rzypomnienie</a:t>
            </a:r>
            <a:r>
              <a:rPr lang="en-US" b="1" dirty="0">
                <a:latin typeface="+mn-lt"/>
              </a:rPr>
              <a:t> z 1</a:t>
            </a:r>
            <a:r>
              <a:rPr lang="pl-PL" b="1" dirty="0">
                <a:latin typeface="+mn-lt"/>
              </a:rPr>
              <a:t> dnia szkolenia:</a:t>
            </a:r>
            <a:r>
              <a:rPr lang="en-US" b="1" dirty="0">
                <a:latin typeface="+mn-lt"/>
              </a:rPr>
              <a:t> 6 </a:t>
            </a:r>
            <a:r>
              <a:rPr lang="en-US" b="1" dirty="0" err="1">
                <a:latin typeface="+mn-lt"/>
              </a:rPr>
              <a:t>kluczowych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wniosków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2142699"/>
            <a:ext cx="10516518" cy="403426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Branże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kluczowe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(KIS 1–13)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wyznaczają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kierunki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Sama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nowość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naukowa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powiązania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KIS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wystarczy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program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logiki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Współpraca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rolnikocentryczność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SMART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wskaźniki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fizyczne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kondycja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Agrostrateg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strategiczność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biznesowy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oczekuje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działalności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publikacji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Relacje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złożeniem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Odróżniaj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potrzebę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wyrażoną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od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rzeczywistej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Problem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konkretny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mierzalny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możliwy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zaadresowania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wskaźnik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Skalowalność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ozdobniki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AI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przyspiesza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eksperta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ale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czyta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regulaminów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myli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przekonująco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Weryfikuj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fragment.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2239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7574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PYTANIA DO GRUPY </a:t>
            </a:r>
            <a:br>
              <a:rPr lang="pl-PL" sz="18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pl-PL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Zanim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przejdziemy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dalej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krótka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runda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pytań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Co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wczorajszych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treści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najbardziej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zmieniło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Wasze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postrzeganie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pisania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trzech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wydaje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najbardziej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dopasowany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Waszej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tematyki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Dlaczego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zidentyfikowaliście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już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potencjalnego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problem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operacyjny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75104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/>
              <a:t>Moduł</a:t>
            </a:r>
            <a:r>
              <a:rPr lang="en-US" sz="6000" b="1" dirty="0"/>
              <a:t> 6</a:t>
            </a:r>
            <a:br>
              <a:rPr lang="pl-PL" sz="6000" b="1" dirty="0"/>
            </a:br>
            <a:r>
              <a:rPr lang="en-US" sz="6000" b="1" dirty="0"/>
              <a:t> </a:t>
            </a: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6D0F57A4-A5D3-3ED0-0405-8570589A4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Opłacalność</a:t>
            </a:r>
            <a:r>
              <a:rPr lang="pl-PL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konkurencyjność</a:t>
            </a:r>
            <a:r>
              <a:rPr lang="pl-PL" b="1" dirty="0">
                <a:solidFill>
                  <a:schemeClr val="tx1"/>
                </a:solidFill>
              </a:rPr>
              <a:t> i dostępność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rozwiązań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projektowych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5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latin typeface="+mn-lt"/>
              </a:rPr>
              <a:t>Potencjał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wdrożeniowy</a:t>
            </a:r>
            <a:r>
              <a:rPr lang="en-US" b="1" dirty="0">
                <a:latin typeface="+mn-lt"/>
              </a:rPr>
              <a:t> - </a:t>
            </a:r>
            <a:r>
              <a:rPr lang="en-US" b="1" dirty="0" err="1">
                <a:latin typeface="+mn-lt"/>
              </a:rPr>
              <a:t>czym</a:t>
            </a:r>
            <a:r>
              <a:rPr lang="en-US" b="1" dirty="0">
                <a:latin typeface="+mn-lt"/>
              </a:rPr>
              <a:t> jest?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Zdolność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 do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przełożenia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realną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zmianę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działalności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sektora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określonym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horyzoncie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czasowym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dostępnych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zasobach</a:t>
            </a:r>
            <a:r>
              <a:rPr lang="en-US" sz="1600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a typeface="Arial" panose="020B0604020202020204" pitchFamily="34" charset="0"/>
                <a:cs typeface="Times New Roman" panose="02020603050405020304" pitchFamily="18" charset="0"/>
              </a:rPr>
              <a:t>J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edno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centralnych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merytorycznej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endParaRPr lang="en-US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/>
              <a:t>1. </a:t>
            </a:r>
            <a:r>
              <a:rPr lang="en-US" sz="1600" dirty="0" err="1"/>
              <a:t>Wdrożenie</a:t>
            </a:r>
            <a:r>
              <a:rPr lang="en-US" sz="1600" dirty="0"/>
              <a:t> u </a:t>
            </a:r>
            <a:r>
              <a:rPr lang="en-US" sz="1600" dirty="0" err="1"/>
              <a:t>partnera</a:t>
            </a:r>
            <a:r>
              <a:rPr lang="en-US" sz="1600" dirty="0"/>
              <a:t> - </a:t>
            </a:r>
            <a:r>
              <a:rPr lang="en-US" sz="1600" dirty="0" err="1"/>
              <a:t>Czy</a:t>
            </a:r>
            <a:r>
              <a:rPr lang="en-US" sz="1600" dirty="0"/>
              <a:t> </a:t>
            </a:r>
            <a:r>
              <a:rPr lang="en-US" sz="1600" dirty="0" err="1"/>
              <a:t>rozwiązanie</a:t>
            </a:r>
            <a:r>
              <a:rPr lang="en-US" sz="1600" dirty="0"/>
              <a:t> </a:t>
            </a:r>
            <a:r>
              <a:rPr lang="en-US" sz="1600" dirty="0" err="1"/>
              <a:t>może</a:t>
            </a:r>
            <a:r>
              <a:rPr lang="en-US" sz="1600" dirty="0"/>
              <a:t> </a:t>
            </a:r>
            <a:r>
              <a:rPr lang="en-US" sz="1600" dirty="0" err="1"/>
              <a:t>być</a:t>
            </a:r>
            <a:r>
              <a:rPr lang="en-US" sz="1600" dirty="0"/>
              <a:t> </a:t>
            </a:r>
            <a:r>
              <a:rPr lang="en-US" sz="1600" dirty="0" err="1"/>
              <a:t>wdrożone</a:t>
            </a:r>
            <a:r>
              <a:rPr lang="en-US" sz="1600" dirty="0"/>
              <a:t> w </a:t>
            </a:r>
            <a:r>
              <a:rPr lang="en-US" sz="1600" dirty="0" err="1"/>
              <a:t>jego</a:t>
            </a:r>
            <a:r>
              <a:rPr lang="en-US" sz="1600" dirty="0"/>
              <a:t> </a:t>
            </a:r>
            <a:r>
              <a:rPr lang="en-US" sz="1600" dirty="0" err="1"/>
              <a:t>realnych</a:t>
            </a:r>
            <a:r>
              <a:rPr lang="en-US" sz="1600" dirty="0"/>
              <a:t> </a:t>
            </a:r>
            <a:r>
              <a:rPr lang="en-US" sz="1600" dirty="0" err="1"/>
              <a:t>warunkach</a:t>
            </a:r>
            <a:r>
              <a:rPr lang="en-US" sz="1600" dirty="0"/>
              <a:t>?</a:t>
            </a:r>
            <a:endParaRPr lang="pl-PL" sz="1600" dirty="0"/>
          </a:p>
          <a:p>
            <a:pPr marL="0" indent="0">
              <a:buNone/>
            </a:pPr>
            <a:r>
              <a:rPr lang="en-US" sz="1600" dirty="0"/>
              <a:t>2. </a:t>
            </a:r>
            <a:r>
              <a:rPr lang="en-US" sz="1600" dirty="0" err="1"/>
              <a:t>Ścieżka</a:t>
            </a:r>
            <a:r>
              <a:rPr lang="en-US" sz="1600" dirty="0"/>
              <a:t> do </a:t>
            </a:r>
            <a:r>
              <a:rPr lang="en-US" sz="1600" dirty="0" err="1"/>
              <a:t>rynku</a:t>
            </a:r>
            <a:r>
              <a:rPr lang="en-US" sz="1600" dirty="0"/>
              <a:t> - </a:t>
            </a:r>
            <a:r>
              <a:rPr lang="en-US" sz="1600" dirty="0" err="1"/>
              <a:t>Czy</a:t>
            </a:r>
            <a:r>
              <a:rPr lang="en-US" sz="1600" dirty="0"/>
              <a:t> </a:t>
            </a:r>
            <a:r>
              <a:rPr lang="en-US" sz="1600" dirty="0" err="1"/>
              <a:t>istnieje</a:t>
            </a:r>
            <a:r>
              <a:rPr lang="en-US" sz="1600" dirty="0"/>
              <a:t> </a:t>
            </a:r>
            <a:r>
              <a:rPr lang="en-US" sz="1600" dirty="0" err="1"/>
              <a:t>klarowna</a:t>
            </a:r>
            <a:r>
              <a:rPr lang="en-US" sz="1600" dirty="0"/>
              <a:t> </a:t>
            </a:r>
            <a:r>
              <a:rPr lang="en-US" sz="1600" dirty="0" err="1"/>
              <a:t>ścieżka</a:t>
            </a:r>
            <a:r>
              <a:rPr lang="en-US" sz="1600" dirty="0"/>
              <a:t> od B+R do </a:t>
            </a:r>
            <a:r>
              <a:rPr lang="en-US" sz="1600" dirty="0" err="1"/>
              <a:t>praktyki</a:t>
            </a:r>
            <a:r>
              <a:rPr lang="en-US" sz="1600" dirty="0"/>
              <a:t> </a:t>
            </a:r>
            <a:r>
              <a:rPr lang="en-US" sz="1600" dirty="0" err="1"/>
              <a:t>sektorowej</a:t>
            </a:r>
            <a:r>
              <a:rPr lang="en-US" sz="1600" dirty="0"/>
              <a:t>?</a:t>
            </a:r>
            <a:endParaRPr lang="pl-PL" sz="1600" dirty="0"/>
          </a:p>
          <a:p>
            <a:pPr marL="0" indent="0">
              <a:buNone/>
            </a:pPr>
            <a:r>
              <a:rPr lang="en-US" sz="1600" dirty="0"/>
              <a:t>3. </a:t>
            </a:r>
            <a:r>
              <a:rPr lang="en-US" sz="1600" dirty="0" err="1"/>
              <a:t>Komercjalizacja</a:t>
            </a:r>
            <a:r>
              <a:rPr lang="en-US" sz="1600" dirty="0"/>
              <a:t> - </a:t>
            </a:r>
            <a:r>
              <a:rPr lang="en-US" sz="1600" dirty="0" err="1"/>
              <a:t>Czy</a:t>
            </a:r>
            <a:r>
              <a:rPr lang="en-US" sz="1600" dirty="0"/>
              <a:t> </a:t>
            </a:r>
            <a:r>
              <a:rPr lang="en-US" sz="1600" dirty="0" err="1"/>
              <a:t>opisano</a:t>
            </a:r>
            <a:r>
              <a:rPr lang="en-US" sz="1600" dirty="0"/>
              <a:t> </a:t>
            </a:r>
            <a:r>
              <a:rPr lang="en-US" sz="1600" dirty="0" err="1"/>
              <a:t>mechanizm</a:t>
            </a:r>
            <a:r>
              <a:rPr lang="en-US" sz="1600" dirty="0"/>
              <a:t> z </a:t>
            </a:r>
            <a:r>
              <a:rPr lang="en-US" sz="1600" dirty="0" err="1"/>
              <a:t>podmiotami</a:t>
            </a:r>
            <a:r>
              <a:rPr lang="en-US" sz="1600" dirty="0"/>
              <a:t> </a:t>
            </a:r>
            <a:r>
              <a:rPr lang="en-US" sz="1600" dirty="0" err="1"/>
              <a:t>odpowiedzialnymi</a:t>
            </a:r>
            <a:r>
              <a:rPr lang="en-US" sz="1600" dirty="0"/>
              <a:t>?</a:t>
            </a:r>
          </a:p>
          <a:p>
            <a:pPr marL="0" indent="0">
              <a:buNone/>
            </a:pPr>
            <a:endParaRPr lang="pl-PL" sz="1600" b="1" dirty="0"/>
          </a:p>
          <a:p>
            <a:pPr marL="0" indent="0">
              <a:buNone/>
            </a:pPr>
            <a:r>
              <a:rPr lang="pl-PL" sz="1600" b="1" dirty="0"/>
              <a:t>Kto ocenia wnioski?</a:t>
            </a:r>
            <a:endParaRPr lang="pl-PL" sz="1600" dirty="0"/>
          </a:p>
          <a:p>
            <a:r>
              <a:rPr lang="pl-PL" sz="1600" b="1" dirty="0"/>
              <a:t>PARP</a:t>
            </a:r>
            <a:r>
              <a:rPr lang="pl-PL" sz="1600" dirty="0"/>
              <a:t> (Polska Agencja Rozwoju Przedsiębiorczości) - Agencja rządowa wspierająca rozwój przedsiębiorstw, w tym innowacyjność i konkurencyjność MŚP. Zarządza m.in. Ścieżką SMART w ramach FENG 2021–2027, oceną wniosków, przyznawaniem i rozliczaniem dofinansowania.</a:t>
            </a:r>
          </a:p>
          <a:p>
            <a:r>
              <a:rPr lang="pl-PL" sz="1600" b="1" dirty="0"/>
              <a:t>NCBR</a:t>
            </a:r>
            <a:r>
              <a:rPr lang="pl-PL" sz="1600" dirty="0"/>
              <a:t> (Narodowe Centrum Badań i Rozwoju) - agencja wykonawcza odpowiedzialna za programy sektorowe, w tym </a:t>
            </a:r>
            <a:r>
              <a:rPr lang="pl-PL" sz="1600" dirty="0" err="1"/>
              <a:t>Agrostrateg</a:t>
            </a:r>
            <a:r>
              <a:rPr lang="pl-PL" sz="1600" dirty="0"/>
              <a:t>, dedykowany projektom B+R dla sektora rolno-spożywczego.</a:t>
            </a:r>
          </a:p>
          <a:p>
            <a:pPr marL="0" indent="0">
              <a:buNone/>
            </a:pPr>
            <a:endParaRPr lang="pl-PL" sz="1600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3567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Skala TRL — </a:t>
            </a:r>
            <a:r>
              <a:rPr lang="en-US" b="1" dirty="0" err="1">
                <a:latin typeface="+mn-lt"/>
              </a:rPr>
              <a:t>gotowość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technologiczna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364777"/>
            <a:ext cx="10516518" cy="655092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Standard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przyjęty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Komisję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Europejską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Horyzont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Europa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Schemat schodkowy pokazuje kolejne poziomy gotowości technologicznej: TRL 1–2, TRL 3–4, TRL 5–6, TRL 7–8 oraz TRL 9. Wraz z przejściem w prawo rośnie dojrzałość technologiczna rozwiązania. Pod wykresem wskazano, że badania przemysłowe obejmują zasadniczo poziomy TRL 1–5, a prace rozwojowe poziomy TRL 6–8. Źródłem klasyfikacji jest rozporządzenie Komisji UE nr 651/2014, art. 2 pkt 85–86.">
            <a:extLst>
              <a:ext uri="{FF2B5EF4-FFF2-40B4-BE49-F238E27FC236}">
                <a16:creationId xmlns:a16="http://schemas.microsoft.com/office/drawing/2014/main" id="{0D5BBB98-647D-C83F-49C4-F8A65F38D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282" y="1889928"/>
            <a:ext cx="10136015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39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Analiza kosztów i korzyści (CBA) — kiedy jest wymagana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Cost-Benefit Analysis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(CBA)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narzędzie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ekonomicznej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zasadności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pryzmat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całkowitych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korzyści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korzyści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trudnych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wyceny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infrastrukturalnych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EFRR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FS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powyżej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10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mln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EUR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pełna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CBA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obowiązkowa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SMART) CBA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osobnym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ale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logika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przenika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potencjału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wdrożeniowego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NPV — Net Present Value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BCR —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korzyści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/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&gt; 1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Rozporządzenie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(UE) 2021/1060, art. 101; KE, Guide to Cost-Benefit Analysis of Investment Projects, 2014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4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5679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C582EA-5C7E-398A-0383-C39E9B164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Analiza kosztów i korzyści (CBA) – Wartość bieżąca netto, ROI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99AB7A-0C4E-0B99-521B-0EF00EC37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4761"/>
            <a:ext cx="10515600" cy="3431660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pl-PL" sz="1200" dirty="0"/>
              <a:t>Gdzie:</a:t>
            </a:r>
          </a:p>
          <a:p>
            <a:pPr marL="0" indent="0">
              <a:buNone/>
            </a:pPr>
            <a:r>
              <a:rPr lang="pl-PL" sz="1200" dirty="0" err="1"/>
              <a:t>CF</a:t>
            </a:r>
            <a:r>
              <a:rPr lang="pl-PL" sz="1200" baseline="-25000" dirty="0" err="1"/>
              <a:t>t</a:t>
            </a:r>
            <a:r>
              <a:rPr lang="pl-PL" sz="1200" dirty="0"/>
              <a:t> (Cash </a:t>
            </a:r>
            <a:r>
              <a:rPr lang="pl-PL" sz="1200" dirty="0" err="1"/>
              <a:t>Flow</a:t>
            </a:r>
            <a:r>
              <a:rPr lang="pl-PL" sz="1200" dirty="0"/>
              <a:t>) – przepływy pieniężne netto w danym okresie t</a:t>
            </a:r>
          </a:p>
          <a:p>
            <a:pPr marL="0" indent="0">
              <a:buNone/>
            </a:pPr>
            <a:r>
              <a:rPr lang="pl-PL" sz="1200" dirty="0"/>
              <a:t>r – stopa dyskontowa </a:t>
            </a:r>
          </a:p>
          <a:p>
            <a:pPr marL="0" indent="0">
              <a:buNone/>
            </a:pPr>
            <a:r>
              <a:rPr lang="pl-PL" sz="1200" dirty="0"/>
              <a:t>t – numer okresu </a:t>
            </a:r>
          </a:p>
          <a:p>
            <a:pPr marL="0" indent="0">
              <a:buNone/>
            </a:pPr>
            <a:r>
              <a:rPr lang="pl-PL" sz="1200" dirty="0"/>
              <a:t>n – całkowity czas trwania inwestycji</a:t>
            </a:r>
          </a:p>
          <a:p>
            <a:pPr marL="0" indent="0">
              <a:buNone/>
            </a:pPr>
            <a:r>
              <a:rPr lang="pl-PL" sz="1200" dirty="0"/>
              <a:t>I₀ – początkowe nakłady inwestycyjne </a:t>
            </a:r>
          </a:p>
          <a:p>
            <a:pPr marL="0" indent="0">
              <a:buNone/>
            </a:pPr>
            <a:r>
              <a:rPr lang="pl-PL" sz="1200" b="1" dirty="0"/>
              <a:t>Interpretacja:</a:t>
            </a:r>
            <a:endParaRPr lang="pl-PL" sz="1200" dirty="0"/>
          </a:p>
          <a:p>
            <a:pPr marL="0" indent="0">
              <a:buNone/>
            </a:pPr>
            <a:r>
              <a:rPr lang="pl-PL" sz="1200" b="1" dirty="0"/>
              <a:t>NPV &gt; 0</a:t>
            </a:r>
            <a:r>
              <a:rPr lang="pl-PL" sz="1200" dirty="0"/>
              <a:t>: Inwestycja jest opłacalna i generuje zysk przewyższający koszt kapitału.</a:t>
            </a:r>
          </a:p>
          <a:p>
            <a:pPr marL="0" indent="0">
              <a:buNone/>
            </a:pPr>
            <a:r>
              <a:rPr lang="pl-PL" sz="1200" b="1" dirty="0"/>
              <a:t>NPV &lt; 0</a:t>
            </a:r>
            <a:r>
              <a:rPr lang="pl-PL" sz="1200" dirty="0"/>
              <a:t>: Inwestycja przyniesie stratę.</a:t>
            </a:r>
          </a:p>
          <a:p>
            <a:pPr marL="0" indent="0">
              <a:buNone/>
            </a:pPr>
            <a:r>
              <a:rPr lang="pl-PL" sz="1200" b="1" dirty="0"/>
              <a:t>NPV = 0</a:t>
            </a:r>
            <a:r>
              <a:rPr lang="pl-PL" sz="1200" dirty="0"/>
              <a:t>: Inwestycja nie generuje dodatkowego zysku, a jedynie zwraca zainwestowany kapitał</a:t>
            </a:r>
          </a:p>
          <a:p>
            <a:pPr marL="457200" lvl="1" indent="0">
              <a:buNone/>
            </a:pPr>
            <a:endParaRPr lang="pl-PL" sz="1400" dirty="0"/>
          </a:p>
          <a:p>
            <a:pPr marL="457200" lvl="1" indent="0">
              <a:buNone/>
            </a:pPr>
            <a:r>
              <a:rPr lang="pl-PL" sz="1400" dirty="0"/>
              <a:t>Prosty wskaźnik procentowy, użyteczny do szybkiego porównania opłacalności, ale w przeciwieństwie do NPV, nie uwzględnia wartości pieniądza w czasie.</a:t>
            </a:r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9" name="Obraz 8" descr="Grafika przedstawia wzór finansowy służący do obliczenia rentowności inwestycji (ROI). Wszystkie elementy wzoru zostały zapisane pogrubioną, czarną czcionką.&#10;Zapis matematyczny wzoru wygląda następująco:&#10;ROI= &#10;Koszt inwestycji&#10;Zysk z inwestycji−Koszt inwestycji&#10;​ &#10; ×100%&#10;&#10;Po lewej stronie równania znajduje się skrót ROI. Po prawej stronie znaku równości umieszczono główny ułamek, który za kreską ułamkową jest mnożony przez wartość 100%.&#10;W liczniku tego ułamka znajduje się działanie odejmowania: Zysk z inwestycji minus Koszt inwestycji. W mianowniku ułamka podstawiona jest pojedyncza wartość: Koszt inwestycji.">
            <a:extLst>
              <a:ext uri="{FF2B5EF4-FFF2-40B4-BE49-F238E27FC236}">
                <a16:creationId xmlns:a16="http://schemas.microsoft.com/office/drawing/2014/main" id="{40C41E15-855A-5105-1350-FA08CF6C2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722561"/>
            <a:ext cx="5105400" cy="1092200"/>
          </a:xfrm>
          <a:prstGeom prst="rect">
            <a:avLst/>
          </a:prstGeom>
        </p:spPr>
      </p:pic>
      <p:pic>
        <p:nvPicPr>
          <p:cNvPr id="11" name="Obraz 10" descr="Grafika przedstawia klasyczny wzór finansowy na obliczenie wartości bieżącej netto (NPV).&#10;&#10;Po lewej stronie równania znajduje się skrót NPV. Po prawej stronie znaku równości umieszczono symbol sumy (grecka litera sigma) z indeksem dolnym i=1 oraz indeksem górnym n. Za symbolem sumy znajduje się ułamek: w jego liczniku podstawiono zmienną CF &#10;i, a w mianowniku wyrażenie (1+r) podniesione do potęgi n. Od całej sumy ułamków odejmowana jest wartość I0.">
            <a:extLst>
              <a:ext uri="{FF2B5EF4-FFF2-40B4-BE49-F238E27FC236}">
                <a16:creationId xmlns:a16="http://schemas.microsoft.com/office/drawing/2014/main" id="{A23F1C3F-E776-F73C-704D-3848D3031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9" y="1887538"/>
            <a:ext cx="20955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42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Elementy uproszczonej CBA dla projektu B+R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5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kroków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analizy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Nakłady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 +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stronie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Korzyści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bezpośrednie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Oszczędności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wzrost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przychodów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redukcja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jednostkach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fizycznych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monetarnych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Korzyści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zewnętrzne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Redukcja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emisji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bezpieczeństwo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żywnościowe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miejsca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lang="pl-PL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Horyzont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czasowy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Typowo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5–10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od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zakończenia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5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Wskaźniki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NPV, BCR.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Stopa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dyskontowa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publicznych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5%.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4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845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Stan techniki w opisie projektu — obowiązkowy element wniosku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stanu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techniki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(state of the art)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wykazuje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że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rozwiązanie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odniesieniu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najlepszych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dostępnych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technologii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Komisja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PARP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go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ramach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obligatoryjnego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kryterium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innowacyjności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1800" b="1" dirty="0">
                <a:cs typeface="Times New Roman" panose="02020603050405020304" pitchFamily="18" charset="0"/>
              </a:rPr>
              <a:t>MUSI ZAWIERAĆ: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800" dirty="0">
                <a:cs typeface="Times New Roman" panose="02020603050405020304" pitchFamily="18" charset="0"/>
              </a:rPr>
              <a:t>wskazanie najlepszych rozwiązań dostępnych na rynku wraz z parametrami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800" dirty="0">
                <a:cs typeface="Times New Roman" panose="02020603050405020304" pitchFamily="18" charset="0"/>
              </a:rPr>
              <a:t>wykazanie luki technologicznej lub możliwości poprawy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sz="1800" dirty="0">
                <a:cs typeface="Times New Roman" panose="02020603050405020304" pitchFamily="18" charset="0"/>
              </a:rPr>
              <a:t>umiejscowienie wyniku projektu na osi innowacyjności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sz="1800" dirty="0"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REKOMENDOWANE ŹRÓDŁA: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BAZY PATENTOWE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Espacenet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Google Patents, USPTO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BAZY PROJEKTÓW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NCBR, Horizon Results, CORDIS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BAZY NAUKOWE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Scopus, Web of Science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RAPORTY BRANŻOWE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GUS, Eurostat, KOWR,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IERiGŻ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PARP,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wyboru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moduły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SMART,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kryterium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Innowacyjność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pl-PL" sz="4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3513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err="1">
                <a:latin typeface="+mn-lt"/>
              </a:rPr>
              <a:t>Benchmarking</a:t>
            </a:r>
            <a:r>
              <a:rPr lang="pl-PL" b="1" dirty="0">
                <a:latin typeface="+mn-lt"/>
              </a:rPr>
              <a:t> innowacji — trzy pytania kontrolne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Benchmarking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innowacji — trzy pytania kontrolne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Co istnieje? </a:t>
            </a:r>
            <a:r>
              <a:rPr lang="pl-PL" sz="1800" dirty="0">
                <a:ea typeface="Arial" panose="020B0604020202020204" pitchFamily="34" charset="0"/>
                <a:cs typeface="Times New Roman" panose="02020603050405020304" pitchFamily="18" charset="0"/>
              </a:rPr>
              <a:t>- Parametry najlepszych dostępnych rozwiązań: wydajność, koszty, jakość.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Co </a:t>
            </a:r>
            <a:r>
              <a:rPr lang="pl-PL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ogranicza? </a:t>
            </a:r>
            <a:r>
              <a:rPr lang="pl-PL" sz="1800" dirty="0">
                <a:ea typeface="Arial" panose="020B0604020202020204" pitchFamily="34" charset="0"/>
                <a:cs typeface="Times New Roman" panose="02020603050405020304" pitchFamily="18" charset="0"/>
              </a:rPr>
              <a:t>- Luka technologiczna, której istniejące rozwiązania nie adresują.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 ile </a:t>
            </a:r>
            <a:r>
              <a:rPr lang="pl-PL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lepiej? </a:t>
            </a:r>
            <a:r>
              <a:rPr lang="pl-PL" sz="1800" dirty="0">
                <a:ea typeface="Arial" panose="020B0604020202020204" pitchFamily="34" charset="0"/>
                <a:cs typeface="Times New Roman" panose="02020603050405020304" pitchFamily="18" charset="0"/>
              </a:rPr>
              <a:t>- Wartości docelowe parametrów wobec wartości bazowych.</a:t>
            </a:r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 DOKUMENTOWAĆ</a:t>
            </a: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Benchmarking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dokumentuje się tabelą parametrów — kolumny to co najmniej 3 najlepsze dostępne rozwiązania + planowany wynik projektu; wiersze to kluczowe parametry z jednostkami miary. Ta tabela zastępuje deklaratywne stwierdzenia konkretnymi, weryfikowalnymi liczbami.</a:t>
            </a: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pl-PL" sz="4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85829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Ocena zrównoważenia rozwiązania projektowego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Wszystkie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wymiary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muszą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opisane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B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rakujący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obniża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horyzontalnych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Ekonomiczny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rozwiązanie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opłacalne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horyzoncie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5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lat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?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Wskaźniki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koszt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jednostkę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 payback period.</a:t>
            </a: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Środowiskowy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narusza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zasady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DNSH?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Wskaźniki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emisje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GHG,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zużycie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energii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wody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Społeczny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cs typeface="Times New Roman" panose="02020603050405020304" pitchFamily="18" charset="0"/>
              </a:rPr>
              <a:t>Czy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projekt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respektuje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równość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szans</a:t>
            </a:r>
            <a:r>
              <a:rPr lang="en-US" sz="1800" dirty="0">
                <a:cs typeface="Times New Roman" panose="02020603050405020304" pitchFamily="18" charset="0"/>
              </a:rPr>
              <a:t>? </a:t>
            </a:r>
            <a:r>
              <a:rPr lang="en-US" sz="1800" dirty="0" err="1">
                <a:cs typeface="Times New Roman" panose="02020603050405020304" pitchFamily="18" charset="0"/>
              </a:rPr>
              <a:t>Wskaźniki</a:t>
            </a:r>
            <a:r>
              <a:rPr lang="en-US" sz="1800" dirty="0"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cs typeface="Times New Roman" panose="02020603050405020304" pitchFamily="18" charset="0"/>
              </a:rPr>
              <a:t>nowe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miejsca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pracy</a:t>
            </a:r>
            <a:r>
              <a:rPr lang="en-US" sz="1800" dirty="0"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cs typeface="Times New Roman" panose="02020603050405020304" pitchFamily="18" charset="0"/>
              </a:rPr>
              <a:t>bezpieczeństwo</a:t>
            </a:r>
            <a:r>
              <a:rPr lang="en-US" sz="1800" dirty="0"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cs typeface="Times New Roman" panose="02020603050405020304" pitchFamily="18" charset="0"/>
              </a:rPr>
              <a:t>pracy</a:t>
            </a:r>
            <a:r>
              <a:rPr lang="en-US" sz="1800" dirty="0">
                <a:cs typeface="Times New Roman" panose="02020603050405020304" pitchFamily="18" charset="0"/>
              </a:rPr>
              <a:t>.</a:t>
            </a:r>
            <a:endParaRPr lang="pl-PL" sz="1800" dirty="0"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Rozporządzenie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(UE) 2021/1060, art. 9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73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2 lit. j) —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zasada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DNSH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pl-PL" sz="18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7500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Wartość dla użytkownika końcowego. Value </a:t>
            </a:r>
            <a:r>
              <a:rPr lang="pl-PL" b="1" dirty="0" err="1">
                <a:latin typeface="+mn-lt"/>
              </a:rPr>
              <a:t>Proposition</a:t>
            </a:r>
            <a:r>
              <a:rPr lang="pl-PL" b="1" dirty="0">
                <a:latin typeface="+mn-lt"/>
              </a:rPr>
              <a:t> </a:t>
            </a:r>
            <a:r>
              <a:rPr lang="pl-PL" b="1" dirty="0" err="1">
                <a:latin typeface="+mn-lt"/>
              </a:rPr>
              <a:t>Canvas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PROFIL UŻYTKOWNIKA I MAPA WARTOŚCI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Kanwa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(Osterwalder, Pigneur, 2014)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adaptowana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gdzie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tworzona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użytkownika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końcowego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klienta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PROFIL UŻYTKOWNIKA: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potrzebuje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osiągnąć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zyski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oczekuje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ponad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minimum),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frustracje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(co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MAPA WARTOŚCI: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produkty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usługi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czynniki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łagodzące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frustracje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czynniki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generujące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zyski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FIT: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ma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mapa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adresuje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najważniejsze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frustracje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zyski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użytkownika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PAMIĘTAJ</a:t>
            </a:r>
            <a:r>
              <a:rPr lang="pl-PL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Użytkownikiem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końcowym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rolnik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zakład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przetwórczy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dystrybutor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komisja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oceniająca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wniosek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mierzy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operacyjnych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ekonomicznych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Osterwalder, A., Pigneur, Y., Bernarda, G., Smith, A. (2014). Value Proposition Design. Wiley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pl-PL" sz="4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95241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Value </a:t>
            </a:r>
            <a:r>
              <a:rPr lang="pl-PL" b="1" dirty="0" err="1">
                <a:latin typeface="+mn-lt"/>
              </a:rPr>
              <a:t>Proposition</a:t>
            </a:r>
            <a:r>
              <a:rPr lang="pl-PL" b="1" dirty="0">
                <a:latin typeface="+mn-lt"/>
              </a:rPr>
              <a:t> </a:t>
            </a:r>
            <a:r>
              <a:rPr lang="pl-PL" b="1" dirty="0" err="1">
                <a:latin typeface="+mn-lt"/>
              </a:rPr>
              <a:t>Canvas</a:t>
            </a:r>
            <a:r>
              <a:rPr lang="pl-PL" b="1" dirty="0">
                <a:latin typeface="+mn-lt"/>
              </a:rPr>
              <a:t>. Przykład zastosowania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699"/>
            <a:ext cx="10516518" cy="44142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Projekt: detekcja </a:t>
            </a:r>
            <a:r>
              <a:rPr lang="pl-PL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mikotoksyn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kukurydzy metodą spektroskopii NIR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Zadanie: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Klasyfikacja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jakościowa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ziarna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przyjęciem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Frustracja: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laboratoryjna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24–48h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blokuje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rozładunek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Zysk oczekiwany: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dostępny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minutach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linii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przyjęcia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Produkt: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Zwalidowany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algorytm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kalibracyjny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NIR.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Łagodzenie: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pomiaru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poniżej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2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minut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bez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laboranta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Generowanie zysku: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Redukcja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analityki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ok. 60%.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FIT: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adresuje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najważniejszą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frustrację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użytkownika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generuje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mierzalny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zysk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ekonomiczny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to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poprawny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pl-PL" sz="4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7448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8BF913-4A55-8EC6-980A-AB2DE63F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+mn-lt"/>
              </a:rPr>
              <a:t>Jak opisać innowacyjność we wniosku. Błędy i dobra praktyka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ED0467-068B-3F5F-8116-AA4EAD4B6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TYPOWE BŁĘDY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C10CBBA-8006-C026-E86F-5C558441C3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ograniczony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nowości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naukowej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odniesienia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liczbowych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parametrach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tabeli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benchmarkingowej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tabela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niekompletnymi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wartościami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bazowymi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skupiony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warstwie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technicznej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bez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odniesienia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użytkowej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odbiorcy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pl-PL" sz="1800" dirty="0"/>
              <a:t>Deklaracja innowacyjności bez wskazania skali i bez uzasadnienia źródłami.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EBD2BD7-E9B5-0645-9DD4-9BC0C9C54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>
                <a:solidFill>
                  <a:srgbClr val="4DB05B"/>
                </a:solidFill>
              </a:rPr>
              <a:t>SCHEMAT PRAWIDŁOWY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84CAE56-663F-EA45-ED86-3D5933373D7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 err="1">
                <a:cs typeface="Times New Roman" panose="02020603050405020304" pitchFamily="18" charset="0"/>
              </a:rPr>
              <a:t>Wskaż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3-5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najlepszych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dostępnych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alternatyw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nazwami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producentów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publikacjami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referencyjnymi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pl-PL" sz="1800" dirty="0"/>
              <a:t>Podaj parametry w tabeli porównawczej: alternatywy + wynik projektu, z jednostkami miary.</a:t>
            </a:r>
          </a:p>
          <a:p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Wskaż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parametrach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wynik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będzie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lepszy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ile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dlaczego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umożliwia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Wskaż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innowacyjności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(co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najmniej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krajową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uzasadniając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patentów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literatury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618743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Model finansowy — intensywności pomocy publicznej</a:t>
            </a:r>
          </a:p>
        </p:txBody>
      </p:sp>
      <p:pic>
        <p:nvPicPr>
          <p:cNvPr id="5" name="Obraz 4" descr="Tabela pokazuje maksymalne poziomy dofinansowania prac B+R. Badania podstawowe mogą być finansowane do 100% dla wszystkich typów podmiotów. Badania przemysłowe mają niższą intensywność dla przedsiębiorstw: 70% dla mikro i małych, 60% dla średnich i 50% dla dużych, natomiast organizacje badawcze mogą otrzymać 100%. Prace rozwojowe są finansowane odpowiednio na poziomie 45%, 35%, 25% i 100%.">
            <a:extLst>
              <a:ext uri="{FF2B5EF4-FFF2-40B4-BE49-F238E27FC236}">
                <a16:creationId xmlns:a16="http://schemas.microsoft.com/office/drawing/2014/main" id="{E7286EB3-6D48-8ACC-BC73-76CA015CB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60" y="1717267"/>
            <a:ext cx="11673613" cy="2172345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4126975"/>
            <a:ext cx="10516518" cy="1886214"/>
          </a:xfrm>
        </p:spPr>
        <p:txBody>
          <a:bodyPr numCol="1"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PREMIA ZA WSPÓŁPRACĘ (art. 25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6 GBER):  +15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punktów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procentowych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przedsiębiorstw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realizujących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organizacją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Organizacja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działalności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gospodarczej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uzyskać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100%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kosztów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kwalifikowanych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AGROSTRATEG (NCBR): 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organizacje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100%;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mikro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małe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przedsiębiorstwa</a:t>
            </a:r>
            <a:r>
              <a:rPr lang="en-US" sz="1400" dirty="0"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badania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przemysłowe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80%,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rozwojowe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60%;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średnie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75%/50%;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duże</a:t>
            </a:r>
            <a:r>
              <a:rPr lang="en-US" sz="1400" dirty="0">
                <a:ea typeface="Arial" panose="020B0604020202020204" pitchFamily="34" charset="0"/>
                <a:cs typeface="Times New Roman" panose="02020603050405020304" pitchFamily="18" charset="0"/>
              </a:rPr>
              <a:t> -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65%/40%.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Wkład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wnioskodawcy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pochodzi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wyłącznie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ze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środków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prywatnych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Rozporządzenie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Komisji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(UE) nr 651/2014 (GBER), art. 25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5-6; NCBR, Agrostrateg I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konkurs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(2026)</a:t>
            </a:r>
            <a:endParaRPr lang="pl-PL" sz="14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9424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Analiza ryzyka wdrożeniowego — cztery kategorie barier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828800"/>
            <a:ext cx="10516518" cy="4184389"/>
          </a:xfrm>
        </p:spPr>
        <p:txBody>
          <a:bodyPr numCol="1">
            <a:normAutofit fontScale="92500"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Bariera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techniczna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infrastruktury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umiejętności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których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partner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posiada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partner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pozyskać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horyzoncie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6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Bariera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regulacyjna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certyfikacji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dopuszczenia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obrotu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ścieżka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regulacyjna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w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Bariera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przekraczają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możliwości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realistyczna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Bariera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gotowości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przyjęcie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innowacji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gotowości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udokumentowana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4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920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Czynniki krytyczne sukcesu wdrożenia (CSF)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828800"/>
            <a:ext cx="10516518" cy="4184389"/>
          </a:xfrm>
        </p:spPr>
        <p:txBody>
          <a:bodyPr numCol="1">
            <a:normAutofit fontScale="92500" lnSpcReduction="10000"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Zaangażowanie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wcześnie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uczestniczący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definiowaniu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badawczego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wdraża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skuteczniej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niż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partner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dołączony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gotowego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Jasna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ścieżka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Plan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pisany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post factum. </a:t>
            </a:r>
            <a:r>
              <a:rPr lang="en-US" sz="1600" dirty="0" err="1">
                <a:ea typeface="Arial" panose="020B0604020202020204" pitchFamily="34" charset="0"/>
                <a:cs typeface="Times New Roman" panose="02020603050405020304" pitchFamily="18" charset="0"/>
              </a:rPr>
              <a:t>W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ynika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logiki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w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budżecie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Zarządzanie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IP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Nierozstrzygnięte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kwestie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własności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intelektualnej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blokują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komercjalizację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zakończeniu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Skalowanie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wyników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adresujące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wielu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podmiotów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mają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wyższy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potencjał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trwałości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niż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rozwiązujące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problem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jednego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6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3885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Z modułu 6 zapamiętaj przede wszystkim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828800"/>
            <a:ext cx="10516518" cy="4184389"/>
          </a:xfrm>
        </p:spPr>
        <p:txBody>
          <a:bodyPr numCol="1">
            <a:norm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Potencjał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wdrożeniowy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centralne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kryterium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TRL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standardowym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narzędziem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operacjonalizacji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rojekt w SMART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wykazać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co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najmniej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TRL 6–7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koniec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modułu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Innowacyjność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udowodniona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benchmarking. </a:t>
            </a: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Zrównoważenie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opisuj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trzech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wymiarach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ekonomicznym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środowiskowym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społecznym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Brakujący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wymiar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obniża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horyzontalnych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użytkownika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opisuj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operacyjnych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 np.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Value Proposition Canvas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6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0739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/>
              <a:t>Moduł</a:t>
            </a:r>
            <a:r>
              <a:rPr lang="en-US" sz="6000" b="1" dirty="0"/>
              <a:t> </a:t>
            </a:r>
            <a:r>
              <a:rPr lang="pl-PL" sz="6000" b="1" dirty="0"/>
              <a:t>7</a:t>
            </a:r>
            <a:br>
              <a:rPr lang="pl-PL" sz="6000" b="1" dirty="0"/>
            </a:br>
            <a:r>
              <a:rPr lang="en-US" sz="6000" b="1" dirty="0"/>
              <a:t> </a:t>
            </a: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740F1024-E6B2-E63A-72C0-F7DFA1062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Partnerstwa projektowe i budowanie sieci współpracy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84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Umowa konsorcjum. Zakres minimalny wg wymagań NCBR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828800"/>
            <a:ext cx="10516518" cy="4184389"/>
          </a:xfrm>
        </p:spPr>
        <p:txBody>
          <a:bodyPr numCol="1"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Lider</a:t>
            </a:r>
            <a:r>
              <a:rPr lang="en-US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pl-PL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obowiązki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wobec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NCBR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konsorcjantów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Zadania</a:t>
            </a:r>
            <a:r>
              <a:rPr lang="en-US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konsorcjantów</a:t>
            </a:r>
            <a:r>
              <a:rPr lang="pl-PL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zadań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odpowiedzialności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każdego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nich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Zasady</a:t>
            </a:r>
            <a:r>
              <a:rPr lang="en-US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finansowania</a:t>
            </a:r>
            <a:r>
              <a:rPr lang="pl-PL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Podział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budżetu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między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konsorcjantów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Zarządzanie</a:t>
            </a:r>
            <a:r>
              <a:rPr lang="en-US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projektem</a:t>
            </a:r>
            <a:r>
              <a:rPr lang="pl-PL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Struktura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decyzyjna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rozwiązywanie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sporów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Własność intelektualna: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Podział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praw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licencje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komercjalizacja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Poufność informacji: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Zasady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ochrony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informacji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wrażliwych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Rozwiązanie konsorcjum: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Zasady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wykluczenia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konsorcjanta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: NCBR,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Agrostrateg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konkurs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Załącznik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7: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Zakres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minimalny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umowy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(2026)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32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7616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Kluczowe ryzyka prawne w konsorcjum i jak je minimalizować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828800"/>
            <a:ext cx="10516518" cy="4184389"/>
          </a:xfrm>
        </p:spPr>
        <p:txBody>
          <a:bodyPr numCol="1"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intelektualna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Standardowe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zapisy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uczelniane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mogą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nieakceptowalne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ROZWIĄZANIE: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negocjacja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podziału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IP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złożeniem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Wkład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pochodzić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ze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środków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prywatnych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ROZWIĄZANIE: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kondycji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Kadrowe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Rotacja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personelu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zakłócić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ciągłość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ROZWIĄZANIE: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klauzula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ciągłości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wiedzy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32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8167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Efekt synergii w konsorcjum. Dlaczego 2+2 może dać 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828800"/>
            <a:ext cx="10516518" cy="4184389"/>
          </a:xfrm>
        </p:spPr>
        <p:txBody>
          <a:bodyPr numCol="1"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Dobrze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zaprojektowane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sumuje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wysiłków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partnerów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mnoży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ich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efekt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realizuje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indywidualne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ale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razem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tworzą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wartość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której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żaden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osiągnąłby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samodzielnie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arunek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komplementarność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zadań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tylko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wspólny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budżet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indywidualny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Rolnik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Inwestuje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urządzenie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zbioru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wstępnej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obróbki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surowca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indywidualny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Uczelnia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Prowadzi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optymalizacją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parametrów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procesu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32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5099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Mapowanie interesariuszy. Macierz Power/</a:t>
            </a:r>
            <a:r>
              <a:rPr lang="pl-PL" sz="3600" b="1" dirty="0" err="1">
                <a:latin typeface="+mn-lt"/>
              </a:rPr>
              <a:t>Interest</a:t>
            </a:r>
            <a:endParaRPr lang="pl-PL" sz="3600" b="1" dirty="0">
              <a:latin typeface="+mn-lt"/>
            </a:endParaRPr>
          </a:p>
        </p:txBody>
      </p:sp>
      <p:pic>
        <p:nvPicPr>
          <p:cNvPr id="6" name="Symbol zastępczy zawartości 5" descr="Grafika przedstawia macierz interesariuszy Power/Interest służącą do określania sposobu zarządzania relacjami z partnerami projektu. Macierz jest podzielona na cztery pola. W lewym górnym polu znajduje się strategia „Utrzymuj zadowolenie”, w lewym dolnym „Monitoruj”, w prawym dolnym „Informuj”, a w prawym górnym wyróżniono pole „Kluczowi partnerzy – aktywne angażowanie”. Oś pozioma oznacza poziom zainteresowania interesariuszy projektem. Grafika wskazuje, że najważniejsi partnerzy to ci, którzy mają wysokie zainteresowanie projektem i duży wpływ na jego powodzenie, dlatego wymagają aktywnego angażowania.">
            <a:extLst>
              <a:ext uri="{FF2B5EF4-FFF2-40B4-BE49-F238E27FC236}">
                <a16:creationId xmlns:a16="http://schemas.microsoft.com/office/drawing/2014/main" id="{1349773D-743F-8966-5E16-A5BB4E47A7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2900" y="1431670"/>
            <a:ext cx="5391471" cy="4489180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70726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MACIERZ INTERESARIUSZY (Eden, Ackermann, 1998)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Porządkuje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interesariuszy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wg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dwóch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siła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wpływu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(Power)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poziom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zainteresowania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(Interest).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Cztery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kwadranty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wyznaczają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strategię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zaangażowania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NARZĘDZIA IDENTYFIKACJI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Mapa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Dotacji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UE,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baza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NCBR, Horizon Results Platform, CORDIS,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rejestr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KRS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CEiDG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Eden, C., Ackermann, F. (1998). Making Strategy. SAGE; PMI, PMBOK Guide, 7. wyd., 2021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8159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Narzędzia identyfikacji partnerów projektowych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Mapa Dotacji UE </a:t>
            </a:r>
            <a:r>
              <a:rPr lang="pl-PL" dirty="0"/>
              <a:t>- Beneficjenci programów europejskich — najwiarygodniejsze źródło.</a:t>
            </a:r>
          </a:p>
          <a:p>
            <a:r>
              <a:rPr lang="pl-PL" b="1" dirty="0"/>
              <a:t>Baza NCBR </a:t>
            </a:r>
            <a:r>
              <a:rPr lang="pl-PL" dirty="0"/>
              <a:t>- Projekty </a:t>
            </a:r>
            <a:r>
              <a:rPr lang="pl-PL" dirty="0" err="1"/>
              <a:t>Agrostrateg</a:t>
            </a:r>
            <a:r>
              <a:rPr lang="pl-PL" dirty="0"/>
              <a:t>, BIO-STRATEG, INFOSTRATEG.</a:t>
            </a:r>
          </a:p>
          <a:p>
            <a:r>
              <a:rPr lang="pl-PL" b="1" dirty="0"/>
              <a:t>Horizon </a:t>
            </a:r>
            <a:r>
              <a:rPr lang="pl-PL" b="1" dirty="0" err="1"/>
              <a:t>Results</a:t>
            </a:r>
            <a:r>
              <a:rPr lang="pl-PL" b="1" dirty="0"/>
              <a:t> / CORDIS </a:t>
            </a:r>
            <a:r>
              <a:rPr lang="pl-PL" dirty="0"/>
              <a:t>- Wyniki projektów europejskich B+R.</a:t>
            </a:r>
          </a:p>
          <a:p>
            <a:r>
              <a:rPr lang="pl-PL" b="1" dirty="0"/>
              <a:t>KRS i </a:t>
            </a:r>
            <a:r>
              <a:rPr lang="pl-PL" b="1" dirty="0" err="1"/>
              <a:t>CEiDG</a:t>
            </a:r>
            <a:r>
              <a:rPr lang="pl-PL" b="1" dirty="0"/>
              <a:t> </a:t>
            </a:r>
            <a:r>
              <a:rPr lang="pl-PL" dirty="0"/>
              <a:t>- Weryfikacja formalna i finansowa partnera.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7507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Typy partnerstw w projektach B+R. Modele prawne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MODEL 1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Konsorcjum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Bez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osobowości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prawnej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Lider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odpowiada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rozliczenie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całości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Zalety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prostota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odpowiedzialność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wszystkich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MODEL 2: Podwykonawstwo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Uczelnia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realizuje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zlecenie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Limit 50%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wyników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MODEL 3: PPP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Partnerstwo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publiczno-prywatne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Rzadziej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rolnictwie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ARiMR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KOWR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organizacjami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branżowymi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PARP,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Przewodnik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kwalifikowalności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wydatków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Ścieżka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SMART (od 26.03.2026 r.)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11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0B7D5D-647E-7697-42C5-564DD893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+mn-lt"/>
              </a:rPr>
              <a:t>Warsztat mapowania interesariuszy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813BA84-8CD5-9AE2-CB67-7BD231E63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25209" cy="4159539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ea typeface="Calibri" pitchFamily="34" charset="-122"/>
                <a:cs typeface="Calibri" pitchFamily="34" charset="-120"/>
              </a:rPr>
              <a:t>Każdy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uczestnik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wybiera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jeden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temat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projektu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B+R ze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swojej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specjalności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i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mapuje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jego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interesariuszy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w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dwóch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krokach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ea typeface="Calibri" pitchFamily="34" charset="-122"/>
                <a:cs typeface="Calibri" pitchFamily="34" charset="-120"/>
              </a:rPr>
              <a:t>KROK 1: 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Wypisz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interesariuszy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-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przedsiębiorcy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rolnicy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samorządy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rolnicze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organizacje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branżowe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regulatorzy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(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MRiRW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ARiMR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PIORiN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),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instytucje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finansujące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ea typeface="Calibri" pitchFamily="34" charset="-122"/>
                <a:cs typeface="Calibri" pitchFamily="34" charset="-120"/>
              </a:rPr>
              <a:t>KROK 2: 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Dla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kluczowych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partnerów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określ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czego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potrzebują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i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co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projekt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może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im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zaoferować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2000" dirty="0"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E431FDA-110E-A9BE-DA64-A97928A5DC66}"/>
              </a:ext>
            </a:extLst>
          </p:cNvPr>
          <p:cNvSpPr txBox="1"/>
          <p:nvPr/>
        </p:nvSpPr>
        <p:spPr>
          <a:xfrm>
            <a:off x="7898296" y="2154514"/>
            <a:ext cx="37371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 err="1">
                <a:ea typeface="Calibri" pitchFamily="34" charset="-122"/>
                <a:cs typeface="Calibri" pitchFamily="34" charset="-120"/>
              </a:rPr>
              <a:t>Pytania</a:t>
            </a:r>
            <a:r>
              <a:rPr lang="en-US" sz="2000" b="1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ea typeface="Calibri" pitchFamily="34" charset="-122"/>
                <a:cs typeface="Calibri" pitchFamily="34" charset="-120"/>
              </a:rPr>
              <a:t>pomocnicze</a:t>
            </a:r>
            <a:r>
              <a:rPr lang="en-US" sz="2000" b="1" dirty="0"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dirty="0" err="1">
                <a:ea typeface="Calibri" pitchFamily="34" charset="-122"/>
                <a:cs typeface="Calibri" pitchFamily="34" charset="-120"/>
              </a:rPr>
              <a:t>Kto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może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zablokować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projekt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  <a:p>
            <a:r>
              <a:rPr lang="en-US" sz="2000" dirty="0" err="1">
                <a:ea typeface="Calibri" pitchFamily="34" charset="-122"/>
                <a:cs typeface="Calibri" pitchFamily="34" charset="-120"/>
              </a:rPr>
              <a:t>Kto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musi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zatwierdzić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wyniki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  <a:p>
            <a:r>
              <a:rPr lang="en-US" sz="2000" dirty="0" err="1">
                <a:ea typeface="Calibri" pitchFamily="34" charset="-122"/>
                <a:cs typeface="Calibri" pitchFamily="34" charset="-120"/>
              </a:rPr>
              <a:t>Kto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skorzysta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na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wynikach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  <a:p>
            <a:r>
              <a:rPr lang="en-US" sz="2000" dirty="0" err="1">
                <a:ea typeface="Calibri" pitchFamily="34" charset="-122"/>
                <a:cs typeface="Calibri" pitchFamily="34" charset="-120"/>
              </a:rPr>
              <a:t>Kto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ponosi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ryzyko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ea typeface="Calibri" pitchFamily="34" charset="-122"/>
                <a:cs typeface="Calibri" pitchFamily="34" charset="-120"/>
              </a:rPr>
              <a:t>wdrożenia</a:t>
            </a:r>
            <a:r>
              <a:rPr lang="en-US" sz="2000" dirty="0"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7686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Komunikacja w konsorcjum. Pięć zasad efektywnej współpracy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3600"/>
            <a:ext cx="10515600" cy="3851564"/>
          </a:xfrm>
        </p:spPr>
        <p:txBody>
          <a:bodyPr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osoba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kontaktowa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Rotacja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rozmówców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niszczy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ciągłość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relacji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Dokumentowanie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ustaleń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ustalenie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pisemnego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potwierdzenia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Regularne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spotkania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statusowe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Raz w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miesiącu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I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roku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raz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kwartał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kolejnych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Komunikacja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wcześnie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Informowanie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problemach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tydzień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deadlinem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to za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późno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Procedury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eskalacji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powinna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zawierać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jasne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procedury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sporów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12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Zarządzanie konfliktami w konsorcjum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NAJCZĘSTSZE PRZYCZYNY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Niejednoznaczny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podział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wyników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Opóźnienia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jednej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ze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stron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blokujące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postęp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zakresu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zadań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aneksu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A7EB73-AD35-9BA2-E9FE-03764009EA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2400" dirty="0"/>
              <a:t>Identyfikacja i dokumentacja konfliktu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Negocjacja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bezpośrednia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między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stronami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Mediacja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udziałem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osoby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trzeciej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Arbitraż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rozstrzygnięcie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wg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umowy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Droga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sądowa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ostateczność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pl-PL" sz="2400" dirty="0"/>
          </a:p>
          <a:p>
            <a:pPr marL="514350" indent="-514350">
              <a:buFont typeface="+mj-lt"/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025094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Umowa o poufności (NDA) w projektach B+R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KLUCZOWE ELEMENTY NDA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NDA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powinna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zawarta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pierwszą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merytoryczną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rozmową</a:t>
            </a:r>
            <a:r>
              <a:rPr lang="en-US" sz="16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gdy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partner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dzieli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informacjami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technologii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procesach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danych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rynkowych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DEFINICJA INFORMACJI POUFNYCH: 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precyzyjne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wskazanie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chronionych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ZAKRES PODMIOTOWY: 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obejmuje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pracowników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doktorantów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podwykonawców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 OCHRONY: 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typowo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2-5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lat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zakończeniu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A7EB73-AD35-9BA2-E9FE-03764009EA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POUFNOŚĆ A SPRAWOZDAWCZOŚĆ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Beneficjent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udostępniać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dokumentację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potrzeby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kontroli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ROZWIĄZANIE: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klauzula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zezwalająca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ujawnienie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potrzeby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audytu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PUBLIKACJE: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opóźnienia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zgłoszenia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patentowego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(6–12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.).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400" dirty="0"/>
          </a:p>
          <a:p>
            <a:pPr marL="514350" indent="-514350">
              <a:buFont typeface="+mj-lt"/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1080810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latin typeface="+mn-lt"/>
              </a:rPr>
              <a:t>Własność intelektualna. Modele podziału praw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457"/>
            <a:ext cx="10515600" cy="4504707"/>
          </a:xfrm>
        </p:spPr>
        <p:txBody>
          <a:bodyPr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Własność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uczelni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licencją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Uczelnia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właścicielem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partner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otrzymuje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licencję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Chroni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pozycję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uczelni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Wspólna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własność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Proporcjonalna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wkładu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Kodeks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cywilny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art. 206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nast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.).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Własność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Uczelnia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przenosi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prawa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za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wynagrodzeniem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zgody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organów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uczelni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Spin-off: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Komercjalizacja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przez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spółkę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celową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(art. 148-150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ustawy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PSWiN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).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Ustawa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z 20.07.2018 r.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Prawo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szkolnictwie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wyższym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nauce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art. 148–150;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Kodeks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cywilny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art. 206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476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93F93-0843-4C74-3AFF-B0C57AF5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Jak 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szukać</a:t>
            </a:r>
            <a:r>
              <a:rPr lang="en-US" sz="36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partnerów</a:t>
            </a:r>
            <a:r>
              <a:rPr lang="en-US" sz="36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pięcioetapowa</a:t>
            </a:r>
            <a:r>
              <a:rPr lang="en-US" sz="36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metodologia</a:t>
            </a:r>
            <a:endParaRPr lang="pl-PL" sz="3600" b="1" dirty="0"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2B3459-B311-4CC6-9DC8-624863CD6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457"/>
            <a:ext cx="10515600" cy="4504707"/>
          </a:xfrm>
        </p:spPr>
        <p:txBody>
          <a:bodyPr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Definicja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profilu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Typ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podmiotu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branża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lokalizacja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Wyszukiwanie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bazach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Mapa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Dotacji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UE, NCBR, CORDIS, KRS.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wstępna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Aktywność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kondycja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doświadczenie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Inicjacja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kontaktu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Diagnoza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potrzeb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oferta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uczelni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dopasowania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Kompetencje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zasoby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zgodność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oczekiwań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516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+mn-lt"/>
              </a:rPr>
              <a:t>Z modułu 7 zapamiętaj przede wszystkim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dokumentem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operacyjnym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Precyzja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zapisów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IP,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konfliktach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odpowiedzialności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decyduje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efektywności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współpracy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Synergia w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komplementarności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zadań</a:t>
            </a:r>
            <a:r>
              <a:rPr lang="en-US" sz="2000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ażdy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partner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realizuje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indywidualne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ale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razem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tworzą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efekt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którego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żaden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osiągnąłby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sam.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Mapowanie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interesariuszy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narzędzie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zarządzania</a:t>
            </a:r>
            <a:r>
              <a:rPr lang="en-US" sz="2000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dentyfikuj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wg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macierzy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Power/Interest.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weryfikuj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pięciu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poziomach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relewancja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kondycja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gotowość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doświadczenie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alignment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401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METODA PRACY</a:t>
            </a:r>
            <a:endParaRPr lang="pl-PL" sz="3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 err="1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Narzędzia</a:t>
            </a:r>
            <a:r>
              <a:rPr lang="en-US" sz="2400" dirty="0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AI w </a:t>
            </a:r>
            <a:r>
              <a:rPr lang="en-US" sz="2400" dirty="0" err="1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procesie</a:t>
            </a:r>
            <a:r>
              <a:rPr lang="pl-PL" sz="2400" dirty="0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pisania</a:t>
            </a:r>
            <a:r>
              <a:rPr lang="en-US" sz="2400" dirty="0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dirty="0">
                <a:solidFill>
                  <a:schemeClr val="tx1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 err="1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raca</a:t>
            </a:r>
            <a:r>
              <a:rPr lang="en-US" sz="2400" dirty="0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400" dirty="0" err="1">
                <a:solidFill>
                  <a:schemeClr val="tx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pętli</a:t>
            </a:r>
            <a:endParaRPr lang="pl-PL" sz="2400" dirty="0">
              <a:solidFill>
                <a:schemeClr val="tx1"/>
              </a:solidFill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solidFill>
                <a:schemeClr val="tx1"/>
              </a:solidFill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532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2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Praca w pętli. </a:t>
            </a:r>
            <a:r>
              <a:rPr lang="pl-PL" sz="3200" b="1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D</a:t>
            </a:r>
            <a:r>
              <a:rPr lang="pl-PL" sz="32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laczego to działa lepiej niż jeden duży </a:t>
            </a:r>
            <a:r>
              <a:rPr lang="pl-PL" sz="32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prompt</a:t>
            </a:r>
            <a:endParaRPr lang="pl-PL" sz="3200" b="1" dirty="0"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CA42C9F-F53D-F2BD-F4BA-E7D8ED57D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BŁĄD: JEDNORAZOWY PROMPT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Jeden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obszerny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prompt: „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napisz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mi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X” — AI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ma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wystarczających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informacji</a:t>
            </a:r>
            <a:r>
              <a:rPr lang="pl-PL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pyta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brakujące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dane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tylko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wypełnia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luki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własnymi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założeniami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Tekst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brzmi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dobrze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ale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pasuje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realiów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konkretnego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12BDF92-BB9F-40CF-165E-E329239C0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ROZWIĄZANIE: PRACA W PĘTLI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796D89F-B4DA-2CCA-DCAD-8FE84F5E8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Opisujesz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problem w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skrócie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AI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dopytuje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brakujące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informacje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uzupełniasz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podsumowuje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ustalenia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zatwierdzasz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dopiero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wtedy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generuje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właściwy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tekst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Cykl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powtarza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dla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każdego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elementu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budując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coraz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pełniejszy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kontekst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674963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Schemat</a:t>
            </a:r>
            <a:r>
              <a:rPr lang="en-US" sz="36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pętli</a:t>
            </a:r>
            <a:r>
              <a:rPr lang="en-US" sz="3600" b="1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S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ześć</a:t>
            </a:r>
            <a:r>
              <a:rPr lang="en-US" sz="3600" b="1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kroków</a:t>
            </a:r>
            <a:endParaRPr lang="pl-PL" sz="3600" b="1" dirty="0"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1" dirty="0" err="1">
                <a:ea typeface="Arial" panose="020B0604020202020204" pitchFamily="34" charset="0"/>
                <a:cs typeface="Times New Roman" panose="02020603050405020304" pitchFamily="18" charset="0"/>
              </a:rPr>
              <a:t>Zarys</a:t>
            </a:r>
            <a:r>
              <a:rPr lang="pl-PL" sz="2200" b="1" dirty="0"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200" b="1" dirty="0" err="1">
                <a:ea typeface="Arial" panose="020B0604020202020204" pitchFamily="34" charset="0"/>
                <a:cs typeface="Times New Roman" panose="02020603050405020304" pitchFamily="18" charset="0"/>
              </a:rPr>
              <a:t>Krótki</a:t>
            </a:r>
            <a:r>
              <a:rPr lang="en-US" sz="2200" b="1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2200" b="1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a typeface="Arial" panose="020B0604020202020204" pitchFamily="34" charset="0"/>
                <a:cs typeface="Times New Roman" panose="02020603050405020304" pitchFamily="18" charset="0"/>
              </a:rPr>
              <a:t>zagadnienia</a:t>
            </a:r>
            <a:r>
              <a:rPr lang="en-US" sz="2200" b="1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2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Dopytanie</a:t>
            </a:r>
            <a:r>
              <a:rPr lang="pl-PL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AI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pyta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braki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2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Uzupełnienie</a:t>
            </a:r>
            <a:r>
              <a:rPr lang="pl-PL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Podajesz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konkrety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2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Podsumowanie</a:t>
            </a:r>
            <a:r>
              <a:rPr lang="pl-PL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AI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streszcza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ustalenia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2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Zatwierdzenie</a:t>
            </a:r>
            <a:r>
              <a:rPr lang="pl-PL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Potwierdzasz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korygujesz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2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Generowanie</a:t>
            </a:r>
            <a:r>
              <a:rPr lang="pl-PL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AI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tworzy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tekst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22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2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PRZYKŁAD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definiowanie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badawczego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ZARYS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 "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rolnik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traci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plon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rzepaku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powodu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szkodników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łodygowych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"  →  DOPYTANIE AI: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dotychczasowe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lokalizacja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historyczne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  →  UZUPEŁNIENIE:  8–12%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200 ha, 3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sezony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 →  PODSUMOWANIE → ZATWIERDZENIE → GENEROWANIE: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gotowy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34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Budowanie</a:t>
            </a:r>
            <a:r>
              <a:rPr lang="en-US" sz="28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przestrzeni</a:t>
            </a:r>
            <a:r>
              <a:rPr lang="en-US" sz="28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projektowej</a:t>
            </a:r>
            <a:r>
              <a:rPr lang="en-US" sz="2800" b="1" dirty="0">
                <a:latin typeface="+mn-lt"/>
                <a:cs typeface="Times New Roman" panose="02020603050405020304" pitchFamily="18" charset="0"/>
              </a:rPr>
              <a:t> — </a:t>
            </a: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jedna</a:t>
            </a:r>
            <a:r>
              <a:rPr lang="en-US" sz="28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rozmowa</a:t>
            </a:r>
            <a:r>
              <a:rPr lang="en-US" sz="2800" b="1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cały</a:t>
            </a:r>
            <a:r>
              <a:rPr lang="en-US" sz="28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+mn-lt"/>
                <a:cs typeface="Times New Roman" panose="02020603050405020304" pitchFamily="18" charset="0"/>
              </a:rPr>
              <a:t>projekt</a:t>
            </a:r>
            <a:endParaRPr lang="pl-PL" sz="2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Prowadź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cały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proces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przygotowania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koncepcji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jednej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ciągłej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rozmowie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AI,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osobnych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niepowiązanych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zapytaniach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To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zmniejsza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wewnętrznych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sprzeczności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między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fragmentami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Materiały źródłowe (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Dane od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wcześniejsze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ustalenia</a:t>
            </a:r>
            <a:r>
              <a:rPr lang="pl-PL" sz="1800" dirty="0">
                <a:ea typeface="Arial" panose="020B0604020202020204" pitchFamily="34" charset="0"/>
                <a:cs typeface="Times New Roman" panose="02020603050405020304" pitchFamily="18" charset="0"/>
              </a:rPr>
              <a:t>.)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Karty informacji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Zatwierdzone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podsumowania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kluczowych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elementów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Historia pętli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ustaleń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cyklu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.)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Wersje robocze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Kolejne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iteracje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tekstu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porównania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pl-PL" sz="1800" dirty="0"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75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Granice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metody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Czego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pętla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nie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zastąpi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Pętla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porządkuje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proces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zbierania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informacji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ale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dostarcza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wiedzy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której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AI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posiada</a:t>
            </a:r>
            <a:r>
              <a:rPr lang="en-US" sz="24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Podsumowania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AI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wymagają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krytycznej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każdym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etapie</a:t>
            </a:r>
            <a:r>
              <a:rPr lang="en-US" sz="24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atwierdzanie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sprawdzenia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faktów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odtwarza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błąd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którym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pętla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miała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chronić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przyspiesza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szkice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porządkuje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myślenie</a:t>
            </a:r>
            <a:r>
              <a:rPr lang="en-US" sz="2400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a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stateczna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odpowiedzialność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merytoryczna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za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treść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pozostaje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stronie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autora</a:t>
            </a:r>
            <a:r>
              <a:rPr lang="en-US" sz="2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7746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6759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PRZERWA</a:t>
            </a:r>
            <a:br>
              <a:rPr lang="pl-PL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en-US" sz="6000" b="1" dirty="0"/>
              <a:t>1</a:t>
            </a:r>
            <a:r>
              <a:rPr lang="pl-PL" sz="6000" b="1" dirty="0"/>
              <a:t>0:30</a:t>
            </a:r>
            <a:r>
              <a:rPr lang="en-US" sz="6000" b="1" dirty="0"/>
              <a:t>–1</a:t>
            </a:r>
            <a:r>
              <a:rPr lang="pl-PL" sz="6000" b="1" dirty="0"/>
              <a:t>0:45</a:t>
            </a: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1231F6D1-A36B-B1AD-6D14-FE1A7E6CCF83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405B408-6D6A-741C-5245-1FE08581C1AE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30348216-9CA4-9905-D0D2-5A5A93228A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8B6E5019-0AC8-13D8-3C17-921F2E9309F6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F81C0BAB-5D35-6CB5-F7A6-3128207FDAE8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0A5E5380-2CB6-8BCA-3D17-9FDEFD2F9D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AA862A80-47AB-EB49-D796-716976E7ED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4D89F781-3BBA-AFC8-4AA0-A481B904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1441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6759"/>
            <a:ext cx="9144000" cy="2328447"/>
          </a:xfrm>
        </p:spPr>
        <p:txBody>
          <a:bodyPr>
            <a:normAutofit fontScale="90000"/>
          </a:bodyPr>
          <a:lstStyle/>
          <a:p>
            <a:r>
              <a:rPr lang="pl-PL" sz="6000" b="1" dirty="0"/>
              <a:t>Warsztat 2</a:t>
            </a:r>
            <a:br>
              <a:rPr lang="pl-PL" sz="6000" b="1" dirty="0"/>
            </a:br>
            <a:r>
              <a:rPr lang="en-US" sz="6000" b="1" dirty="0"/>
              <a:t> </a:t>
            </a:r>
            <a:r>
              <a:rPr lang="en-US" sz="6000" b="1" dirty="0" err="1"/>
              <a:t>Opracowanie</a:t>
            </a:r>
            <a:r>
              <a:rPr lang="en-US" sz="6000" b="1" dirty="0"/>
              <a:t> </a:t>
            </a:r>
            <a:r>
              <a:rPr lang="en-US" sz="6000" b="1" dirty="0" err="1"/>
              <a:t>koncepcji</a:t>
            </a:r>
            <a:r>
              <a:rPr lang="en-US" sz="6000" b="1" dirty="0"/>
              <a:t> </a:t>
            </a:r>
            <a:r>
              <a:rPr lang="en-US" sz="6000" b="1" dirty="0" err="1"/>
              <a:t>projektu</a:t>
            </a:r>
            <a:r>
              <a:rPr lang="en-US" sz="6000" b="1" dirty="0"/>
              <a:t> (</a:t>
            </a:r>
            <a:r>
              <a:rPr lang="en-US" sz="6000" b="1" dirty="0" err="1"/>
              <a:t>praca</a:t>
            </a:r>
            <a:r>
              <a:rPr lang="en-US" sz="6000" b="1" dirty="0"/>
              <a:t> w </a:t>
            </a:r>
            <a:r>
              <a:rPr lang="en-US" sz="6000" b="1" dirty="0" err="1"/>
              <a:t>grupach</a:t>
            </a:r>
            <a:r>
              <a:rPr lang="en-US" sz="6000" b="1" dirty="0"/>
              <a:t>)</a:t>
            </a:r>
            <a:br>
              <a:rPr lang="pl-PL" sz="6000" b="1" dirty="0"/>
            </a:b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1231F6D1-A36B-B1AD-6D14-FE1A7E6CCF83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405B408-6D6A-741C-5245-1FE08581C1AE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30348216-9CA4-9905-D0D2-5A5A93228A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8B6E5019-0AC8-13D8-3C17-921F2E9309F6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F81C0BAB-5D35-6CB5-F7A6-3128207FDAE8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0A5E5380-2CB6-8BCA-3D17-9FDEFD2F9D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AA862A80-47AB-EB49-D796-716976E7ED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4D89F781-3BBA-AFC8-4AA0-A481B904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6324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Runda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otwierająca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—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Wasze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przykłady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INSTRUKCJA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grupach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kanwą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koncepcji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uczestnik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krótko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(1–2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zdania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przedstawia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chciałby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opracować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obszar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potencjalnego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problem ze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swojej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naukowej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Zgłoszone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mogą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posłużyć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jako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punkt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wyjścia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grupach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materiał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przypadków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OKIENKO PYTAŃ I ODPOWIEDZI (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wypełniane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żywo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Jaki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obszar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/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/ problem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chcesz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opracować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 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masz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już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zidentyfikowanego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 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Jaki problem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gospodarczy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miałby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adresować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  </a:t>
            </a: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195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Zanim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zaczniesz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pisać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zacznij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od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końca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PRZECZYTAJ UMOWĘ, ZANIM NAPISZESZ WNIOSEK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Zanim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zaczniesz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pisać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wniosek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przeczytaj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wzór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podpiszesz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agencją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płatniczą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(np.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ARiMR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działaniu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Współpraca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jeśli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zostanie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zatwierdzony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precyzuje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zobowiązania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wykonania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zakończeniu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np.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innowacji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oznaczać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osiągnięcie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sprzedaży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określonym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poziomie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określonym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Wzory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umów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publikowane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wraz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dokumentacją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konkursową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czytaj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równolegle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regulaminem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1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Zweryfikuj</a:t>
            </a:r>
            <a:r>
              <a:rPr lang="en-US" sz="1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od </a:t>
            </a:r>
            <a:r>
              <a:rPr lang="en-US" sz="14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razu</a:t>
            </a:r>
            <a:r>
              <a:rPr lang="en-US" sz="14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pl-PL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istnieje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realny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rynek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zbytu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partner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będzie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chętny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zdolny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wdrożyć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odpowiedniej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poziom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sprzedaży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osiągalny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terminie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umowy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Odpowiedzi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zdobądź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PRZED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napisaniem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4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04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Czy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masz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zasoby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do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projektu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Trzy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pytania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kontrolne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PYTANIE 1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masz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zasoby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Kadrowe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infrastrukturalne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czasowe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Brak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zasobów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dyskwalifikuje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zaadresowany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planie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PYTANIE 2: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to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Sprawdź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katalog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kwalifikowalnych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wymogi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wnioskodawcy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zakres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tematyczny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naboru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PYTANIE 3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pasuje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naciągania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Jeśli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trzeba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dorabiać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elementy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których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zawiera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to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sygnał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złego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doboru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4230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+mn-lt"/>
                <a:cs typeface="Times New Roman" panose="02020603050405020304" pitchFamily="18" charset="0"/>
              </a:rPr>
              <a:t>Logika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projektowania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, Logical Framework Approach (LFA)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259286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PIĘĆ POZIOMÓW INTERWENCJI: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1.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nakłady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2.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3.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produkty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4.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rezultaty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→ 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5.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wpływ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KLUCZOWA ZASADA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element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logicznie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poprzedniego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Jeśli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prowadzą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produktów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a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produkty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do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rezultatów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wniosek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spójny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DLA B+R: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nakłady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zasoby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+ partner;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produkty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B+R;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rezultaty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u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wpływ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sektorowa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KE, Project Cycle Management Guidelines, EuropeAid, 2004; USAID, Logical Framework Handbook, 2016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2C74CA-3309-6E59-066F-7FB0987B9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828" y="1825625"/>
            <a:ext cx="3907971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 TREE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Drzewo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pień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problem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główny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korzenie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przyczyny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gałęzie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skutki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OBJECTIVE TREE: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odwrócone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drzewo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negatywne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sformułowania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zamienione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pozytywne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237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+mn-lt"/>
                <a:cs typeface="Times New Roman" panose="02020603050405020304" pitchFamily="18" charset="0"/>
              </a:rPr>
              <a:t>Kanwa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koncepcji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projektu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. 8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elementów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obowiązkowych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b="1" dirty="0"/>
              <a:t>Problem strategiczny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perspektywy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sektora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konsekwencje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Cel projektu (SMART)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Pożądany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stan po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zakończeniu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trakcie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Partnerzy i role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Skład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konsorcjum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kompetencje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doboru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Działania, metodologia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Pakiety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robocze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istota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B+R, problem,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Wyniki i produkty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Technologie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protokoły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wytworzy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posiada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Rezultaty, wskaźniki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u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wartościami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bazowymi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docelowymi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Wdrożenie, trwałość -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Kto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kiedy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jak.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Mechanizm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skalowanie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b="1" dirty="0"/>
          </a:p>
          <a:p>
            <a:pPr marL="514350" indent="-514350">
              <a:buFont typeface="+mj-lt"/>
              <a:buAutoNum type="arabicPeriod"/>
            </a:pPr>
            <a:r>
              <a:rPr lang="pl-PL" b="1" dirty="0"/>
              <a:t>Źródła finansowania - 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uzasadnieniem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budżet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intensywności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103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cs typeface="Times New Roman" panose="02020603050405020304" pitchFamily="18" charset="0"/>
              </a:rPr>
              <a:t>Warsztat 2 - </a:t>
            </a:r>
            <a:r>
              <a:rPr lang="en-US" sz="3200" b="1" dirty="0" err="1">
                <a:cs typeface="Times New Roman" panose="02020603050405020304" pitchFamily="18" charset="0"/>
              </a:rPr>
              <a:t>instrukcja</a:t>
            </a: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792" y="1690688"/>
            <a:ext cx="6620256" cy="44862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ETAPY PRACY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koncepcja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obszaru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specjalności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uczestników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Projekt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wpisywać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co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najmniej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branżę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kluczową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(KIS 2, 3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7).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 1</a:t>
            </a: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Temat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problem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główny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Pole 1.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 2:  Cel,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Pola 2–4.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 3: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rezultaty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wskaźniki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Pola 5–6.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 4: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Pola 7–8.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ETAP 5: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Prezentacja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+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komentarz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2C74CA-3309-6E59-066F-7FB0987B9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828" y="1825625"/>
            <a:ext cx="3907971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 OCENY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Problem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perspektywy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sektora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Cel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zgodny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metodologią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SMART?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Wskaźniki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jednostkach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fizycznych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Plan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konkretny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Wybór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uzasadniony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9360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+mn-lt"/>
                <a:cs typeface="Times New Roman" panose="02020603050405020304" pitchFamily="18" charset="0"/>
              </a:rPr>
              <a:t>Kanwa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koncepcji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projektu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pl-PL" sz="3200" b="1" dirty="0">
                <a:latin typeface="+mn-lt"/>
                <a:cs typeface="Times New Roman" panose="02020603050405020304" pitchFamily="18" charset="0"/>
              </a:rPr>
              <a:t>szablon do pracy</a:t>
            </a:r>
            <a:br>
              <a:rPr lang="pl-PL" sz="1800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Symbol zastępczy zawartości 4" descr="Grafika przedstawia kanwę koncepcji projektu złożoną z ośmiu elementów obowiązkowych. Element 1 to „Problem strategiczny”, opisywany z perspektywy sektora lub partnera, z uwzględnieniem skali i konsekwencji. Element 2 to „Cel projektu (SMART)”, czyli pożądany stan po zakończeniu projektu, a nie opis działań w trakcie. Element 3 to „Partnerzy i role”, obejmujący skład konsorcjum, kompetencje i uzasadnienie doboru partnerów. Element 4 to „Działania, metodologia”, czyli pakiety robocze oraz istota prac B+R: problem, metoda i ryzyko. Element 5 to „Wyniki i produkty”, obejmujące technologie, metody i protokoły oraz wskazanie, kto je wytworzy i będzie posiadał. Element 6 to „Rezultaty, wskaźniki”, czyli zmiana u partnera opisana wartościami bazowymi i docelowymi. Element 7 to „Wdrożenie, trwałość”, obejmujące określenie kto, kiedy i jak wdroży wyniki oraz mechanizm trwałości i skalowania. Element 8 to „Źródła finansowania”, czyli program finansowania wraz z uzasadnieniem, budżetem i intensywnościami pomocy.">
            <a:extLst>
              <a:ext uri="{FF2B5EF4-FFF2-40B4-BE49-F238E27FC236}">
                <a16:creationId xmlns:a16="http://schemas.microsoft.com/office/drawing/2014/main" id="{2F7E7B61-CAC5-D249-502B-EFC71CD4D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018" y="1243584"/>
            <a:ext cx="11393963" cy="4869307"/>
          </a:xfrm>
        </p:spPr>
      </p:pic>
    </p:spTree>
    <p:extLst>
      <p:ext uri="{BB962C8B-B14F-4D97-AF65-F5344CB8AC3E}">
        <p14:creationId xmlns:p14="http://schemas.microsoft.com/office/powerpoint/2010/main" val="290375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Prezentacja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i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omówienie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koncepcji</a:t>
            </a:r>
            <a:r>
              <a:rPr lang="en-US" sz="32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+mn-lt"/>
                <a:cs typeface="Times New Roman" panose="02020603050405020304" pitchFamily="18" charset="0"/>
              </a:rPr>
              <a:t>projektowych</a:t>
            </a:r>
            <a:endParaRPr lang="pl-PL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PYTANIA DO OMÓWIENIA PLENARNEGO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Czy problem jest dostatecznie strategiczny, czy rozwiązanie wzbogaci sektor, czy tylko jednego partnera?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Czy cel projektu jest mierzalny i realizowalny w deklarowanym czasie?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Czy wybór programu finansowania wynika z cech projektu, czy był z góry założony?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 mocno koncepcja wpisuje się w kryteria wybranego programu (Współpraca / SMART / </a:t>
            </a:r>
            <a:r>
              <a:rPr lang="pl-PL" dirty="0" err="1"/>
              <a:t>Agrostrateg</a:t>
            </a:r>
            <a:r>
              <a:rPr lang="pl-PL" dirty="0"/>
              <a:t>)?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Jaka jest największa słabość każdej z koncepcji, co wymagałoby największej pracy przed złożeniem wniosku?</a:t>
            </a:r>
          </a:p>
        </p:txBody>
      </p:sp>
    </p:spTree>
    <p:extLst>
      <p:ext uri="{BB962C8B-B14F-4D97-AF65-F5344CB8AC3E}">
        <p14:creationId xmlns:p14="http://schemas.microsoft.com/office/powerpoint/2010/main" val="1471256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/>
              <a:t>Moduł</a:t>
            </a:r>
            <a:r>
              <a:rPr lang="en-US" sz="6000" b="1" dirty="0"/>
              <a:t> </a:t>
            </a:r>
            <a:r>
              <a:rPr lang="pl-PL" sz="6000" b="1" dirty="0"/>
              <a:t>8</a:t>
            </a:r>
            <a:br>
              <a:rPr lang="pl-PL" sz="6000" b="1" dirty="0"/>
            </a:br>
            <a:r>
              <a:rPr lang="en-US" sz="6000" b="1" dirty="0"/>
              <a:t> </a:t>
            </a: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236383D8-8BDE-E36C-6853-739192B6E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Budżet, harmonogram i analiza ryzyka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1231F6D1-A36B-B1AD-6D14-FE1A7E6CCF83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405B408-6D6A-741C-5245-1FE08581C1AE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30348216-9CA4-9905-D0D2-5A5A93228A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8B6E5019-0AC8-13D8-3C17-921F2E9309F6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F81C0BAB-5D35-6CB5-F7A6-3128207FDAE8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0A5E5380-2CB6-8BCA-3D17-9FDEFD2F9D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AA862A80-47AB-EB49-D796-716976E7ED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4D89F781-3BBA-AFC8-4AA0-A481B904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6774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cs typeface="Times New Roman" panose="02020603050405020304" pitchFamily="18" charset="0"/>
              </a:rPr>
              <a:t>Kategorie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kosztów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kwalifikowalnych</a:t>
            </a:r>
            <a:r>
              <a:rPr lang="en-US" sz="3200" b="1" dirty="0">
                <a:cs typeface="Times New Roman" panose="02020603050405020304" pitchFamily="18" charset="0"/>
              </a:rPr>
              <a:t> — SMART </a:t>
            </a:r>
            <a:r>
              <a:rPr lang="en-US" sz="3200" b="1" dirty="0" err="1">
                <a:cs typeface="Times New Roman" panose="02020603050405020304" pitchFamily="18" charset="0"/>
              </a:rPr>
              <a:t>i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Agrostrateg</a:t>
            </a:r>
            <a:br>
              <a:rPr lang="pl-PL" sz="18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59600"/>
            <a:ext cx="10515600" cy="13255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UWAGA KLUCZOWA:  po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interwencji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Europejskiego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Trybunału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Obrachunkowego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(2024)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aparatura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liniach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pilotażowych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SMART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wyłącznie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amortyzacja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Zawsze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weryfikuj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aktualny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Przewodnik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kwalifikowalności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PARP,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Przewodnik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kwalifikowalności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wydatków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SMART (od 26.03.2026 r.); NCBR,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Agrostrateg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konkurs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(2026)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Obraz 5" descr="Tabela porównuje koszty kwalifikowalne w Ścieżce SMART i Agrostrategu. W obu programach kwalifikowane są wynagrodzenia i podwykonawstwo, przy limitach 50% dla podwykonawstwa. W Ścieżce SMART zakup aparatury rozlicza się wyłącznie przez amortyzację, a leasing operacyjny nie jest kwalifikowany. W Agrostrategu możliwy jest zakup aparatury trwałej oraz rozliczenie rat kapitałowych leasingu. Koszty pośrednie wynoszą 25% w SMART oraz 20% dla firm i 25% dla uczelni w Agrostrategu.">
            <a:extLst>
              <a:ext uri="{FF2B5EF4-FFF2-40B4-BE49-F238E27FC236}">
                <a16:creationId xmlns:a16="http://schemas.microsoft.com/office/drawing/2014/main" id="{4988CA5D-8C5F-C657-FBDE-440C7ADE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43584"/>
            <a:ext cx="10759081" cy="317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58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err="1">
                <a:cs typeface="Times New Roman" panose="02020603050405020304" pitchFamily="18" charset="0"/>
              </a:rPr>
              <a:t>Koszty</a:t>
            </a:r>
            <a:r>
              <a:rPr lang="en-US" sz="2800" b="1" dirty="0"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cs typeface="Times New Roman" panose="02020603050405020304" pitchFamily="18" charset="0"/>
              </a:rPr>
              <a:t>współpracy</a:t>
            </a:r>
            <a:r>
              <a:rPr lang="en-US" sz="2800" dirty="0"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cs typeface="Times New Roman" panose="02020603050405020304" pitchFamily="18" charset="0"/>
              </a:rPr>
              <a:t>T</a:t>
            </a:r>
            <a:r>
              <a:rPr lang="en-US" sz="2800" b="1" dirty="0" err="1">
                <a:cs typeface="Times New Roman" panose="02020603050405020304" pitchFamily="18" charset="0"/>
              </a:rPr>
              <a:t>rzecia</a:t>
            </a:r>
            <a:r>
              <a:rPr lang="en-US" sz="2800" b="1" dirty="0"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cs typeface="Times New Roman" panose="02020603050405020304" pitchFamily="18" charset="0"/>
              </a:rPr>
              <a:t>struktura</a:t>
            </a:r>
            <a:r>
              <a:rPr lang="en-US" sz="2800" b="1" dirty="0"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cs typeface="Times New Roman" panose="02020603050405020304" pitchFamily="18" charset="0"/>
              </a:rPr>
              <a:t>działanie</a:t>
            </a:r>
            <a:r>
              <a:rPr lang="en-US" sz="2800" b="1" dirty="0"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cs typeface="Times New Roman" panose="02020603050405020304" pitchFamily="18" charset="0"/>
              </a:rPr>
              <a:t>Współpraca</a:t>
            </a:r>
            <a:r>
              <a:rPr lang="en-US" sz="2800" b="1" dirty="0">
                <a:cs typeface="Times New Roman" panose="02020603050405020304" pitchFamily="18" charset="0"/>
              </a:rPr>
              <a:t>, PS WPR)</a:t>
            </a:r>
            <a:endParaRPr lang="pl-PL" sz="2800" b="1" dirty="0"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329"/>
            <a:ext cx="10515600" cy="4503836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KATEGORIA 1</a:t>
            </a:r>
            <a:r>
              <a:rPr lang="pl-PL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ogólne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Dofinansowanie 100%, max 10% pozostałych kosztów. Dokumentacja, nadzór, koordynacja.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KATEGORIA 2:</a:t>
            </a:r>
            <a:r>
              <a:rPr lang="pl-PL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badań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100%, max 50%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kwoty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pomocy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jednostki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naukowej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KATEGORIA 3</a:t>
            </a:r>
            <a:r>
              <a:rPr lang="pl-PL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inwestycji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65% (do 100%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nieprodukcyjne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).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Sprzęt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stronie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rolnika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PRAKTYCZNA IMPLIKACJA: 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limity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50%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10%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oznaczają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że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budżet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działaniu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Współpraca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być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zdominowany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przez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inwestycji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materialnych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spójne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zasadą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rolnikocentryczności</a:t>
            </a:r>
            <a:r>
              <a:rPr lang="en-US" sz="16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6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KSOW+, PS WPR 2023–2027,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Interwencja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13.5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Współpraca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GO EPI; </a:t>
            </a:r>
            <a:r>
              <a:rPr lang="en-US" sz="16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Rozporządzenie</a:t>
            </a:r>
            <a:r>
              <a:rPr lang="en-US" sz="16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(UE) 2021/2115, art. 73</a:t>
            </a: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6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6604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cs typeface="Times New Roman" panose="02020603050405020304" pitchFamily="18" charset="0"/>
              </a:rPr>
              <a:t>Planowanie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budżetu</a:t>
            </a:r>
            <a:r>
              <a:rPr lang="en-US" sz="3200" b="1" dirty="0">
                <a:cs typeface="Times New Roman" panose="02020603050405020304" pitchFamily="18" charset="0"/>
              </a:rPr>
              <a:t> — </a:t>
            </a:r>
            <a:r>
              <a:rPr lang="en-US" sz="3200" b="1" dirty="0" err="1">
                <a:cs typeface="Times New Roman" panose="02020603050405020304" pitchFamily="18" charset="0"/>
              </a:rPr>
              <a:t>cztery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zasady</a:t>
            </a: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Racjonalność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wydatek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niezbędny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uzasadniony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Komisja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korelację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budżet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–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Oszczędność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Najniższa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możliwa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wysokość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Zakupy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&gt;50 000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zł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wymagają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rozeznania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Wkład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własny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pochodzić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ze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środków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prywatnych</a:t>
            </a:r>
            <a:r>
              <a:rPr lang="en-US" sz="2000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innych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środków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publicznych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Kwalifikowalność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czasowa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ponoszone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dniu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złożenia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415862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cs typeface="Times New Roman" panose="02020603050405020304" pitchFamily="18" charset="0"/>
              </a:rPr>
              <a:t>Budżet</a:t>
            </a:r>
            <a:r>
              <a:rPr lang="en-US" sz="3200" b="1" dirty="0"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cs typeface="Times New Roman" panose="02020603050405020304" pitchFamily="18" charset="0"/>
              </a:rPr>
              <a:t>Najczęstsze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błędy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i</a:t>
            </a:r>
            <a:r>
              <a:rPr lang="en-US" sz="3200" b="1" dirty="0">
                <a:cs typeface="Times New Roman" panose="02020603050405020304" pitchFamily="18" charset="0"/>
              </a:rPr>
              <a:t> jak ich </a:t>
            </a:r>
            <a:r>
              <a:rPr lang="en-US" sz="3200" b="1" dirty="0" err="1">
                <a:cs typeface="Times New Roman" panose="02020603050405020304" pitchFamily="18" charset="0"/>
              </a:rPr>
              <a:t>unikać</a:t>
            </a:r>
            <a:endParaRPr lang="pl-PL" sz="32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01139" cy="415953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NAJCZĘSTSZE BŁĘDY</a:t>
            </a:r>
            <a:b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wynagrodzeń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niezgodne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polityką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kadrową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wyższe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od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stawek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rynkowych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Kosztorys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podwykonawstwa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bez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wyboru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wykonawcy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Aparatura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zaplanowana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zakup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SMART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niedozwolone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po 2024).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pośrednie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obliczone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od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nieprawidłowej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podstawy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796D89F-B4DA-2CCA-DCAD-8FE84F5E818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008813" y="1825625"/>
            <a:ext cx="5183187" cy="3684588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JAK TEGO UNIKNĄĆ</a:t>
            </a:r>
            <a:endParaRPr lang="en-US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Oprzyj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stawki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aktualnej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polityce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kadrowej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porównaniu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Dołącz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uzasadnienie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wyboru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podwykonawcy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zakres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Zaplanuj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amortyzację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zgodnie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aktualnym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Przewodnikiem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Sprawdź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aktualną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podstawę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naliczania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ryczałtu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złożeniem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5598649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cs typeface="Times New Roman" panose="02020603050405020304" pitchFamily="18" charset="0"/>
              </a:rPr>
              <a:t>Planowanie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harmonogramu</a:t>
            </a:r>
            <a:r>
              <a:rPr lang="en-US" sz="3200" b="1" dirty="0">
                <a:cs typeface="Times New Roman" panose="02020603050405020304" pitchFamily="18" charset="0"/>
              </a:rPr>
              <a:t> - </a:t>
            </a:r>
            <a:r>
              <a:rPr lang="en-US" sz="3200" b="1" dirty="0" err="1">
                <a:cs typeface="Times New Roman" panose="02020603050405020304" pitchFamily="18" charset="0"/>
              </a:rPr>
              <a:t>struktura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i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kamienie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milowe</a:t>
            </a: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792" y="1690688"/>
            <a:ext cx="6620256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STRUKTURA HARMONOGRAMU</a:t>
            </a:r>
            <a:endParaRPr lang="pl-PL" sz="18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WORK BREAKDOWN STRUCTURE (WBS): hierarchiczny podział projektu na pakiety robocze, zadania i działania.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KAMIENIE MILOWE: punkty kontrolne powiązane z raportami cząstkowymi. Typowe: zakończenie badań, walidacja, wdrożenie pilotażowe.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 GANTTA: najczęściej używane narzędzie, pozwala zidentyfikować zależności i ścieżkę krytyczną.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2C74CA-3309-6E59-066F-7FB0987B9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828" y="1825625"/>
            <a:ext cx="3907971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ŚCIEŻKA KRYTYCZNA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a typeface="Arial" panose="020B0604020202020204" pitchFamily="34" charset="0"/>
                <a:cs typeface="Times New Roman" panose="02020603050405020304" pitchFamily="18" charset="0"/>
              </a:rPr>
              <a:t>Sekwencja zadań wyznaczających minimalny czas realizacji.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BUFOR:  10-20%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ANEKS: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odchylenie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&gt;3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miesiące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aneks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wyprzedzeniem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50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cs typeface="Times New Roman" panose="02020603050405020304" pitchFamily="18" charset="0"/>
              </a:rPr>
              <a:t>Analiza </a:t>
            </a:r>
            <a:r>
              <a:rPr lang="en-US" sz="3200" b="1" dirty="0" err="1">
                <a:cs typeface="Times New Roman" panose="02020603050405020304" pitchFamily="18" charset="0"/>
              </a:rPr>
              <a:t>ryzyka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projektowego</a:t>
            </a:r>
            <a:r>
              <a:rPr lang="en-US" sz="3200" b="1" dirty="0">
                <a:cs typeface="Times New Roman" panose="02020603050405020304" pitchFamily="18" charset="0"/>
              </a:rPr>
              <a:t> - </a:t>
            </a:r>
            <a:r>
              <a:rPr lang="en-US" sz="3200" b="1" dirty="0" err="1">
                <a:cs typeface="Times New Roman" panose="02020603050405020304" pitchFamily="18" charset="0"/>
              </a:rPr>
              <a:t>macierz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i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kategorie</a:t>
            </a: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MACIERZ RYZYKA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Rejestr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zawiera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prawdopodobieństwo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wpływ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łączną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prawdopodobieństwo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×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wpływ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oraz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działania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zaradcze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Klasyfikacja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niskie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monitorowanie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umiarkowane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planowanie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zaradcze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wysokie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aktywne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zarządzanie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krytyczne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eliminacja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lub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plan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awaryjny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jako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element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wniosku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Agrostrategu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SMART.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b="1" dirty="0">
                <a:ea typeface="Arial" panose="020B0604020202020204" pitchFamily="34" charset="0"/>
                <a:cs typeface="Times New Roman" panose="02020603050405020304" pitchFamily="18" charset="0"/>
              </a:rPr>
              <a:t>KATEGORIE RYZYK: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Partnerskie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Harmonogramowe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Finansowe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7998188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200" b="1" dirty="0">
                <a:cs typeface="Times New Roman" panose="02020603050405020304" pitchFamily="18" charset="0"/>
              </a:rPr>
              <a:t>Plan zarządzania ryzkiem - przykłady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29447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Ryzyko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badawcze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mogą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potwierdzić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hipotezy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Zaradcze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plan B,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decyzje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go/no-go.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Rotacja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personelu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Kluczowi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pracownicy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mogą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odejść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Zaradcze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dublowanie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ról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dokumentacja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Kondycja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partnera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Pogorszenie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sytuacji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finansowej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Zaradcze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weryfikacja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przed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umową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Zmiana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regulacji</a:t>
            </a:r>
            <a:r>
              <a:rPr lang="pl-PL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Zaradcze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monitoring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regulacyjny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elastyczny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opis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wymagań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pl-PL" sz="24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777875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 err="1">
                <a:cs typeface="Times New Roman" panose="02020603050405020304" pitchFamily="18" charset="0"/>
              </a:rPr>
              <a:t>Trwałość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i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wykonalność</a:t>
            </a:r>
            <a:r>
              <a:rPr lang="en-US" sz="3200" dirty="0"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cs typeface="Times New Roman" panose="02020603050405020304" pitchFamily="18" charset="0"/>
              </a:rPr>
              <a:t>W</a:t>
            </a:r>
            <a:r>
              <a:rPr lang="en-US" sz="3200" b="1" dirty="0" err="1">
                <a:cs typeface="Times New Roman" panose="02020603050405020304" pitchFamily="18" charset="0"/>
              </a:rPr>
              <a:t>eryfikacja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przed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złożeniem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wniosku</a:t>
            </a: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221D7-98B0-02E0-F132-269E237CE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792" y="1690688"/>
            <a:ext cx="5779008" cy="44862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KRYTERIA OCENY TRWAŁOŚCI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podstawie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art. 65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Rozp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(UE) 2021/1060.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Beneficjent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utrzymuje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inwestycję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zazwyczaj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5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lat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NARUSZENIE: 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sprzedaż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likwidacja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przeniesienie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aktywów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poza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UE.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Skutek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zwrot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części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wyników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B+R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oceniana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odrębnie</a:t>
            </a:r>
            <a:r>
              <a:rPr lang="en-US" sz="1800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omisja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plan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komercjalizacji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realistyczny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Źródło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Rozporządzenie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(UE) 2021/1060, art. 65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2C74CA-3309-6E59-066F-7FB0987B9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968" y="1825625"/>
            <a:ext cx="4751831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CHECKLIST</a:t>
            </a:r>
            <a:r>
              <a:rPr lang="pl-PL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18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WYKONALNOŚCI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Budżet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realistyczny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(3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oferty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rynkowe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uwzględnia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sezonowość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badań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Kondycja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partnerów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wystarczająca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Rejestr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obejmuje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wszystkie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kategorie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Plan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wdrożenia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szczegółowy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Mechanizm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trwałości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z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podmiotami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odpowiedzialnymi</a:t>
            </a:r>
            <a:r>
              <a:rPr lang="en-US" sz="18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?</a:t>
            </a: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1800" dirty="0"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18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419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ED237D-5C73-7FF2-6293-43E9D347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cs typeface="Times New Roman" panose="02020603050405020304" pitchFamily="18" charset="0"/>
              </a:rPr>
              <a:t>Z </a:t>
            </a:r>
            <a:r>
              <a:rPr lang="en-US" sz="3200" b="1" dirty="0" err="1">
                <a:cs typeface="Times New Roman" panose="02020603050405020304" pitchFamily="18" charset="0"/>
              </a:rPr>
              <a:t>modułu</a:t>
            </a:r>
            <a:r>
              <a:rPr lang="en-US" sz="3200" b="1" dirty="0">
                <a:cs typeface="Times New Roman" panose="02020603050405020304" pitchFamily="18" charset="0"/>
              </a:rPr>
              <a:t> 8 </a:t>
            </a:r>
            <a:r>
              <a:rPr lang="en-US" sz="3200" b="1" dirty="0" err="1">
                <a:cs typeface="Times New Roman" panose="02020603050405020304" pitchFamily="18" charset="0"/>
              </a:rPr>
              <a:t>zapamiętaj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przede</a:t>
            </a:r>
            <a:r>
              <a:rPr lang="en-US" sz="3200" b="1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wszystkim</a:t>
            </a:r>
            <a:endParaRPr lang="pl-PL" sz="3200" b="1" dirty="0">
              <a:cs typeface="Times New Roman" panose="02020603050405020304" pitchFamily="18" charset="0"/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8272EE9-8C5B-14D8-2300-F62965995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Kategorie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kosztów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różnią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się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między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programami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Współpraca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ma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trzecią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odrębną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strukturę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ogólne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badania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inwestycje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).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musi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uwzględniać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sezonowość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badań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Każde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zadanie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ścieżce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krytycznej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bufora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czasowego</a:t>
            </a:r>
            <a:r>
              <a:rPr lang="pl-PL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Analiza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jest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wymagana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formalnie</a:t>
            </a:r>
            <a:r>
              <a:rPr lang="en-US" sz="2000" dirty="0"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Arial" panose="020B0604020202020204" pitchFamily="34" charset="0"/>
                <a:cs typeface="Times New Roman" panose="02020603050405020304" pitchFamily="18" charset="0"/>
              </a:rPr>
              <a:t>O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bejmuje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ryzyka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badawcze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partnerskie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harmonogramowe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finansowe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Trwałość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ma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wymiar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formalny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merytoryczny</a:t>
            </a:r>
            <a:r>
              <a:rPr lang="en-US" sz="2000" dirty="0"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a typeface="Arial" panose="020B0604020202020204" pitchFamily="34" charset="0"/>
                <a:cs typeface="Times New Roman" panose="02020603050405020304" pitchFamily="18" charset="0"/>
              </a:rPr>
              <a:t>N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aruszenie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skutkuje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obowiązkiem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zwrotu</a:t>
            </a:r>
            <a:r>
              <a:rPr lang="en-US" sz="20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dofinansowania</a:t>
            </a:r>
            <a:r>
              <a:rPr lang="en-US" sz="2000" b="1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pl-PL" sz="2000" b="1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15694950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6759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PRZERWA</a:t>
            </a:r>
            <a:br>
              <a:rPr lang="pl-PL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en-US" sz="6000" b="1" dirty="0"/>
              <a:t>12:</a:t>
            </a:r>
            <a:r>
              <a:rPr lang="pl-PL" sz="6000" b="1" dirty="0"/>
              <a:t>1</a:t>
            </a:r>
            <a:r>
              <a:rPr lang="en-US" sz="6000" b="1" dirty="0"/>
              <a:t>5–1</a:t>
            </a:r>
            <a:r>
              <a:rPr lang="pl-PL" sz="6000" b="1" dirty="0"/>
              <a:t>2</a:t>
            </a:r>
            <a:r>
              <a:rPr lang="en-US" sz="6000" b="1" dirty="0"/>
              <a:t>:</a:t>
            </a:r>
            <a:r>
              <a:rPr lang="pl-PL" sz="6000" b="1" dirty="0"/>
              <a:t>3</a:t>
            </a:r>
            <a:r>
              <a:rPr lang="en-US" sz="6000" b="1" dirty="0"/>
              <a:t>0</a:t>
            </a: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1231F6D1-A36B-B1AD-6D14-FE1A7E6CCF83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405B408-6D6A-741C-5245-1FE08581C1AE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30348216-9CA4-9905-D0D2-5A5A93228A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8B6E5019-0AC8-13D8-3C17-921F2E9309F6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F81C0BAB-5D35-6CB5-F7A6-3128207FDAE8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0A5E5380-2CB6-8BCA-3D17-9FDEFD2F9D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AA862A80-47AB-EB49-D796-716976E7ED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4D89F781-3BBA-AFC8-4AA0-A481B904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87393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C542-95FA-BB50-38D9-439686DF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6F68EC23-22F5-9350-ACFA-105E5DC62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04ABE76-4B88-3EBC-E5CC-52FB75DF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/>
              <a:t>Moduł</a:t>
            </a:r>
            <a:r>
              <a:rPr lang="en-US" sz="6000" b="1" dirty="0"/>
              <a:t> </a:t>
            </a:r>
            <a:r>
              <a:rPr lang="pl-PL" sz="6000" b="1" dirty="0"/>
              <a:t>9</a:t>
            </a:r>
            <a:br>
              <a:rPr lang="pl-PL" sz="6000" b="1" dirty="0"/>
            </a:br>
            <a:r>
              <a:rPr lang="en-US" sz="6000" b="1" dirty="0"/>
              <a:t> </a:t>
            </a:r>
            <a:endParaRPr lang="pl-PL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CA8D96D8-454F-A664-1116-0936A1638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chemeClr val="tx1"/>
                </a:solidFill>
              </a:rPr>
              <a:t>Wskaźniki, rezultaty i trwałość projektu</a:t>
            </a:r>
            <a:endParaRPr lang="pl-PL" dirty="0">
              <a:solidFill>
                <a:schemeClr val="tx1"/>
              </a:solidFill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1231F6D1-A36B-B1AD-6D14-FE1A7E6CCF83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405B408-6D6A-741C-5245-1FE08581C1AE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30348216-9CA4-9905-D0D2-5A5A93228A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8B6E5019-0AC8-13D8-3C17-921F2E9309F6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F81C0BAB-5D35-6CB5-F7A6-3128207FDAE8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0A5E5380-2CB6-8BCA-3D17-9FDEFD2F9D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AA862A80-47AB-EB49-D796-716976E7ED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4D89F781-3BBA-AFC8-4AA0-A481B904B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62379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EB042DE1-FC16-137B-5D8C-680A4E97F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Hierarchia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wskaźników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w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funduszach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UE, 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definicje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oficjalne</a:t>
            </a: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BD18E7-D2E9-3D18-1D3D-B69C3CA47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Definicja</a:t>
            </a: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według</a:t>
            </a: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Rozporządzenia</a:t>
            </a: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UE</a:t>
            </a:r>
            <a:b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b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Wskaźnik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produktu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(output):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mierzy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bezpośrednie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produkty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projektu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Przykłady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liczba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	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opracowanych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technologii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złożonych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patentów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przedsiębiorstw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objętych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wsparciem</a:t>
            </a:r>
            <a:r>
              <a:rPr lang="en-US" sz="2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  <a:r>
              <a:rPr lang="en-US" b="1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Wartość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bazowa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(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Wytyczne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MFiPR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2022).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Bezpośrednio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związane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	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wydatkami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Wskaźnik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rezultatu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(result):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mierzy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bezpośrednie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efekty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adresatów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wsparcia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	Nie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związane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bezpośrednio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wydatkami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 BEZPOŚREDNI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po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zakończeniu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projektu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 DŁUGOTERMINOWY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6–12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mies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po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zakończeniu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(EFS+).</a:t>
            </a:r>
            <a:endParaRPr lang="en-US" dirty="0"/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EC3C9EC-7261-6EC9-F529-E4C2CEC05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4942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8CE717-9292-F974-AC8F-4C1561224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Dobór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wskaźników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Zasady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najczęstsze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błędy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F5D9EA-06AB-8F3B-8A25-E3C35DA89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794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NAJCZĘSTSZE BŁĘDY</a:t>
            </a:r>
            <a:endParaRPr lang="pl-PL" dirty="0"/>
          </a:p>
          <a:p>
            <a:pPr lvl="1"/>
            <a:r>
              <a:rPr lang="pl-PL" dirty="0"/>
              <a:t>Wskaźniki jako działania, nie efekty. Błędnie: „przeprowadzenie 3 eksperymentów”.</a:t>
            </a:r>
          </a:p>
          <a:p>
            <a:pPr lvl="1"/>
            <a:r>
              <a:rPr lang="pl-PL" dirty="0"/>
              <a:t>Brak wartości bazowej dla wskaźników rezultatu.</a:t>
            </a:r>
          </a:p>
          <a:p>
            <a:pPr lvl="1"/>
            <a:r>
              <a:rPr lang="pl-PL" dirty="0"/>
              <a:t>Zbyt wiele wskaźników o niskiej istotności.</a:t>
            </a:r>
          </a:p>
          <a:p>
            <a:pPr lvl="1"/>
            <a:r>
              <a:rPr lang="pl-PL" dirty="0"/>
              <a:t>Wskaźniki środowiskowe w procentach bez wartości absolutnej.</a:t>
            </a:r>
          </a:p>
          <a:p>
            <a:pPr marL="0" indent="0">
              <a:buNone/>
            </a:pPr>
            <a:r>
              <a:rPr lang="pl-PL" b="1" dirty="0"/>
              <a:t>PIĘĆ ZASAD DOBORU</a:t>
            </a:r>
            <a:endParaRPr lang="pl-PL" dirty="0"/>
          </a:p>
          <a:p>
            <a:pPr lvl="1"/>
            <a:r>
              <a:rPr lang="pl-PL" dirty="0"/>
              <a:t>Adekwatność - wskaźnik mierzy to, co projekt bezpośrednio wytworzy.</a:t>
            </a:r>
          </a:p>
          <a:p>
            <a:pPr lvl="1"/>
            <a:r>
              <a:rPr lang="pl-PL" dirty="0"/>
              <a:t>Mierzalność - obiektywna, przez wskazane źródło danych.</a:t>
            </a:r>
          </a:p>
          <a:p>
            <a:pPr lvl="1"/>
            <a:r>
              <a:rPr lang="pl-PL" dirty="0"/>
              <a:t>Jednostki fizyczne dla wskaźników środowiskowych w SMART.</a:t>
            </a:r>
          </a:p>
          <a:p>
            <a:pPr lvl="1"/>
            <a:r>
              <a:rPr lang="pl-PL" dirty="0"/>
              <a:t>Wartość bazowa i docelowa uzasadniona metodologicznie.</a:t>
            </a:r>
          </a:p>
          <a:p>
            <a:pPr lvl="1"/>
            <a:r>
              <a:rPr lang="pl-PL" dirty="0"/>
              <a:t>Spójność z celem projektu.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6FA88F6-A879-6F59-3D81-8B0EB613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935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DA19BB-FD75-34BF-5365-7B2C0148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Lista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Wskaźników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Kluczowych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2021-2027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64AD753-5F14-2A15-5B7F-603EDDFDB7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PRODUKTU: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RCO 002 -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przedsiębiorstwa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objęte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wsparciem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szt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RCO 007 -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przedsiębiorstwa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współpracujące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ośrodkami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badawczymi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szt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RCO 008 -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wartość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inwestycji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prywatnych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(EUR)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RCO 010 -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naukowcy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objętych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wsparciem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ośrodkach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(EPC)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REZULTATU: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RCR 007 -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dodatkowe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zatrudnienie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inwestycji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(EPC)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RCR 029 -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patenty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prawa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IP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złożone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wyniku</a:t>
            </a:r>
            <a:r>
              <a:rPr lang="en-US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wsparcia</a:t>
            </a:r>
            <a:endParaRPr lang="en-US" dirty="0"/>
          </a:p>
          <a:p>
            <a:endParaRPr lang="pl-PL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BCAFFF5A-1714-F115-8078-A783CEC441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WSKAŹNIKI ŚRODOWISKOWE w SMART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sposobów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zmniejszenia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wpływu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środowisko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w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jednostkach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fizycznych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 Energia (kWh/GJ)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Emisje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GHG (kg CO2eq)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3. Woda (m³)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Surowce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(tony/kg)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Odpady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(tony)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6. Inne</a:t>
            </a:r>
            <a:endParaRPr lang="en-US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3F056AE-2102-4408-2436-0FDFC1E31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63087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C6EAF6-3145-1F2F-1344-D236C23C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Trwałość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wyników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B+R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3874B2-4E88-301B-53BD-9AA710E57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2400" b="1" dirty="0"/>
              <a:t>Wdrożenie u partnera: </a:t>
            </a:r>
            <a:r>
              <a:rPr lang="pl-PL" sz="2400" dirty="0"/>
              <a:t>Zmiany procesów, umowy handlowe, zyski ze sprzedaży. </a:t>
            </a:r>
          </a:p>
          <a:p>
            <a:pPr marL="514350" indent="-514350">
              <a:buAutoNum type="arabicPeriod"/>
            </a:pPr>
            <a:r>
              <a:rPr lang="pl-PL" sz="2400" b="1" dirty="0"/>
              <a:t>Licencjonowanie: </a:t>
            </a:r>
            <a:r>
              <a:rPr lang="pl-PL" sz="2400" dirty="0"/>
              <a:t>Umowy licencyjne, wpływy z opłat, skala u licencjobiorców. </a:t>
            </a:r>
            <a:endParaRPr lang="pl-PL" sz="2400" b="1" dirty="0"/>
          </a:p>
          <a:p>
            <a:pPr marL="514350" indent="-514350">
              <a:buAutoNum type="arabicPeriod"/>
            </a:pPr>
            <a:r>
              <a:rPr lang="pl-PL" sz="2400" b="1" dirty="0"/>
              <a:t>Standardy branżowe: </a:t>
            </a:r>
            <a:r>
              <a:rPr lang="pl-PL" sz="2400" dirty="0"/>
              <a:t>Wytyczne branżowe, ich przyjęcie przez sektor. </a:t>
            </a:r>
          </a:p>
          <a:p>
            <a:pPr marL="514350" indent="-514350">
              <a:buAutoNum type="arabicPeriod"/>
            </a:pPr>
            <a:r>
              <a:rPr lang="pl-PL" sz="2400" b="1" dirty="0"/>
              <a:t>Kontynuacja projektu: </a:t>
            </a:r>
            <a:r>
              <a:rPr lang="pl-PL" sz="2400" dirty="0"/>
              <a:t>Punkt wyjścia dla projektu o wyższym TRL. </a:t>
            </a:r>
            <a:endParaRPr lang="pl-PL" sz="2400" b="1" dirty="0"/>
          </a:p>
          <a:p>
            <a:pPr marL="514350" indent="-514350">
              <a:buAutoNum type="arabicPeriod"/>
            </a:pPr>
            <a:r>
              <a:rPr lang="pl-PL" sz="2400" b="1" dirty="0" err="1"/>
              <a:t>Spin-off:</a:t>
            </a:r>
            <a:r>
              <a:rPr lang="pl-PL" sz="2400" dirty="0" err="1"/>
              <a:t>Nowa</a:t>
            </a:r>
            <a:r>
              <a:rPr lang="pl-PL" sz="2400" dirty="0"/>
              <a:t> spółka </a:t>
            </a:r>
            <a:r>
              <a:rPr lang="pl-PL" sz="2400" dirty="0" err="1"/>
              <a:t>celowa,status</a:t>
            </a:r>
            <a:r>
              <a:rPr lang="pl-PL" sz="2400" dirty="0"/>
              <a:t> prawny, przychody.</a:t>
            </a:r>
            <a:br>
              <a:rPr lang="pl-PL" sz="2400" dirty="0"/>
            </a:br>
            <a:endParaRPr lang="pl-PL" sz="2400" dirty="0"/>
          </a:p>
          <a:p>
            <a:pPr marL="0" indent="0">
              <a:buNone/>
            </a:pPr>
            <a:r>
              <a:rPr lang="pl-PL" sz="2000" b="1" dirty="0"/>
              <a:t>JAK DOKUMENTOWAĆ:</a:t>
            </a:r>
            <a:r>
              <a:rPr lang="pl-PL" sz="2000" dirty="0"/>
              <a:t> wskaż model trwałości, podmiot odpowiedzialny, harmonogram działań i koszty utrzymania.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E382B6E-2120-2D45-8349-DE34BC061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7002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6CE6B2-3D72-A2A6-8D75-FE82664E5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Analiza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przykładów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Dobre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złe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opisy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wskaźników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trwałości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4A4973-51ED-F44B-B95F-E11DBF25F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PRZYKŁADY BŁĘDNE</a:t>
            </a:r>
          </a:p>
          <a:p>
            <a:pPr lvl="1"/>
            <a:r>
              <a:rPr lang="pl-PL" b="1" dirty="0"/>
              <a:t>Wskaźnik produktu:</a:t>
            </a:r>
            <a:r>
              <a:rPr lang="pl-PL" dirty="0"/>
              <a:t> przeprowadzenie badań laboratoryjnych (opis działania, nie produktu)</a:t>
            </a:r>
          </a:p>
          <a:p>
            <a:pPr lvl="1"/>
            <a:r>
              <a:rPr lang="pl-PL" b="1" dirty="0"/>
              <a:t>Wskaźnik rezultatu środowiskowego:</a:t>
            </a:r>
            <a:r>
              <a:rPr lang="pl-PL" dirty="0"/>
              <a:t> zmniejszenie zużycia energii (brak jednostki i wartości)</a:t>
            </a:r>
          </a:p>
          <a:p>
            <a:pPr lvl="1"/>
            <a:r>
              <a:rPr lang="pl-PL" b="1" dirty="0"/>
              <a:t>Opis trwałości:</a:t>
            </a:r>
            <a:r>
              <a:rPr lang="pl-PL" dirty="0"/>
              <a:t> wyniki opublikowane i zaprezentowane na konferencjach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>
                <a:solidFill>
                  <a:srgbClr val="4DB05B"/>
                </a:solidFill>
              </a:rPr>
              <a:t>PRZYKŁADY PRAWIDŁOWE</a:t>
            </a:r>
          </a:p>
          <a:p>
            <a:pPr lvl="1"/>
            <a:r>
              <a:rPr lang="pl-PL" b="1" dirty="0"/>
              <a:t>Wskaźnik produktu:</a:t>
            </a:r>
            <a:r>
              <a:rPr lang="pl-PL" dirty="0"/>
              <a:t> opracowanie i walidacja protokołu obniżającego zużycie antybiotyków o min. 40%</a:t>
            </a:r>
          </a:p>
          <a:p>
            <a:pPr lvl="1"/>
            <a:r>
              <a:rPr lang="pl-PL" b="1" dirty="0"/>
              <a:t>Wskaźnik rezultatu środowiskowego:</a:t>
            </a:r>
            <a:r>
              <a:rPr lang="pl-PL" dirty="0"/>
              <a:t> z 580 kWh/tonę (audyt 2024) do 464 kWh/tonę (redukcja 20%)</a:t>
            </a:r>
          </a:p>
          <a:p>
            <a:pPr lvl="1"/>
            <a:r>
              <a:rPr lang="pl-PL" b="1" dirty="0"/>
              <a:t>Opis trwałości:</a:t>
            </a:r>
            <a:r>
              <a:rPr lang="pl-PL" dirty="0"/>
              <a:t> wytyczne przyjęte przez PTZ w 12 mies.; partner wdroży w 5 fermach do 2028 r.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8F67FBC-1F91-1CCD-1AE1-7D3A6FFAF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520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E61CE1-E433-B393-A488-4930C5A8C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Wpływ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projektu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sektor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Trzy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poziomy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FF763D-74EB-08F5-7C85-708778A11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POZIOM 1</a:t>
            </a:r>
            <a:r>
              <a:rPr lang="pl-PL" sz="2400" dirty="0"/>
              <a:t> </a:t>
            </a:r>
            <a:r>
              <a:rPr lang="pl-PL" sz="2400" b="1" dirty="0"/>
              <a:t> Wpływ bezpośredni</a:t>
            </a:r>
            <a:r>
              <a:rPr lang="pl-PL" sz="2400" dirty="0"/>
              <a:t> Zmiana procesów lub wyników finansowych partnera.</a:t>
            </a:r>
          </a:p>
          <a:p>
            <a:pPr marL="0" indent="0">
              <a:buNone/>
            </a:pPr>
            <a:r>
              <a:rPr lang="pl-PL" sz="2400" b="1" dirty="0"/>
              <a:t>POZIOM 2</a:t>
            </a:r>
            <a:r>
              <a:rPr lang="pl-PL" sz="2400" dirty="0"/>
              <a:t> </a:t>
            </a:r>
            <a:r>
              <a:rPr lang="pl-PL" sz="2400" b="1" dirty="0"/>
              <a:t> Dyfuzja do sektora</a:t>
            </a:r>
            <a:r>
              <a:rPr lang="pl-PL" sz="2400" dirty="0"/>
              <a:t> Przeniesienie innowacji do innych podmiotów.</a:t>
            </a:r>
          </a:p>
          <a:p>
            <a:pPr marL="0" indent="0">
              <a:buNone/>
            </a:pPr>
            <a:r>
              <a:rPr lang="pl-PL" sz="2400" b="1" dirty="0"/>
              <a:t>POZIOM 3</a:t>
            </a:r>
            <a:r>
              <a:rPr lang="pl-PL" sz="2400" dirty="0"/>
              <a:t> </a:t>
            </a:r>
            <a:r>
              <a:rPr lang="pl-PL" sz="2400" b="1" dirty="0"/>
              <a:t> Wpływ systemowy</a:t>
            </a:r>
            <a:r>
              <a:rPr lang="pl-PL" sz="2400" dirty="0"/>
              <a:t> Zmiana standardów sektorowych. Premiowany w </a:t>
            </a:r>
            <a:r>
              <a:rPr lang="pl-PL" sz="2400" dirty="0" err="1"/>
              <a:t>Agrostrategu</a:t>
            </a:r>
            <a:r>
              <a:rPr lang="pl-PL" sz="2400" dirty="0"/>
              <a:t>.</a:t>
            </a:r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endParaRPr lang="pl-PL" sz="2400" b="1" dirty="0"/>
          </a:p>
          <a:p>
            <a:pPr marL="0" indent="0">
              <a:buNone/>
            </a:pPr>
            <a:r>
              <a:rPr lang="pl-PL" sz="2400" b="1" dirty="0"/>
              <a:t>NARZĘDZIA POMIARU:</a:t>
            </a:r>
            <a:r>
              <a:rPr lang="pl-PL" sz="2400" dirty="0"/>
              <a:t> Teoria Zmiany (</a:t>
            </a:r>
            <a:r>
              <a:rPr lang="pl-PL" sz="2400" dirty="0" err="1"/>
              <a:t>Theory</a:t>
            </a:r>
            <a:r>
              <a:rPr lang="pl-PL" sz="2400" dirty="0"/>
              <a:t> of </a:t>
            </a:r>
            <a:r>
              <a:rPr lang="pl-PL" sz="2400" dirty="0" err="1"/>
              <a:t>Change</a:t>
            </a:r>
            <a:r>
              <a:rPr lang="pl-PL" sz="2400" dirty="0"/>
              <a:t>) i analiza dyfuzji innowacji (Rogers, 2003). Pomagają opisać tempo rozprzestrzeniania się wyników w sektorze.</a:t>
            </a:r>
          </a:p>
          <a:p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B287152-FC07-C312-CA57-0F3AFB95C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7999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67CDD1F-F0C6-6CFF-962A-7C603E9B4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Samoocena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gotowości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wniosku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pl-PL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7886C23-58FA-8A8F-386F-46D1C266E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3363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MERYTORYKA I WARTOŚĆ 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Problem z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perspektywy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sektora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Wpisuje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się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 co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najmniej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jedną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KIS?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Innowacyjność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udowodniona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benchmarkingiem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Wykazano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istotę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B+R?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Plan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wdrożenia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szczegółowy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Wskaźniki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produktu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opisują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wyniki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działania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Wskaźniki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rezultatu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wartościami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bazowymi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Wskaźniki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środowiskowe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jednostkach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fizycznych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Opis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trwałości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wskazuje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model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podmiot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Projekt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spełnia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zasadę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DNSH?</a:t>
            </a:r>
            <a:endParaRPr lang="en-US" sz="1600" dirty="0"/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F499192-40FF-8305-F976-0D521C0D7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42026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FORMALNOŚĆ I WYKONALNOŚĆ (11–20)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Kondycja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finansowa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partnerów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zweryfikowana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Budżet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oparty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cenach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rynkowych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Umowa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konsorcjum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zawiera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wymagane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Podział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IP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uregulowany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przed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złożeniem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Harmonogram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uwzględnia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sezonowość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bufory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Rejestr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ryzyk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obejmuje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wszystkie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Wszystkie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części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tworzą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spójną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całość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Wniosek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spełnia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zasadę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równości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szans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 Dane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zewnętrzne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mają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wskazane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źródło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Regulamin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naboru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przeczytany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 </a:t>
            </a:r>
            <a:r>
              <a:rPr lang="en-US" sz="1600" dirty="0" err="1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całości</a:t>
            </a:r>
            <a:r>
              <a:rPr lang="en-US" sz="1600" dirty="0">
                <a:solidFill>
                  <a:srgbClr val="2A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endParaRPr lang="pl-PL" sz="16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623A6B9-8A3A-73BF-256A-489790E1A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89080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5B14D79-1B60-BEF3-FE66-E619EAF3E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Z </a:t>
            </a:r>
            <a:r>
              <a:rPr lang="en-US" b="1" dirty="0" err="1">
                <a:latin typeface="+mn-lt"/>
              </a:rPr>
              <a:t>modułu</a:t>
            </a:r>
            <a:r>
              <a:rPr lang="en-US" b="1" dirty="0">
                <a:latin typeface="+mn-lt"/>
              </a:rPr>
              <a:t> 9 </a:t>
            </a:r>
            <a:r>
              <a:rPr lang="en-US" b="1" dirty="0" err="1">
                <a:latin typeface="+mn-lt"/>
              </a:rPr>
              <a:t>zapamiętaj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przede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wszystkim</a:t>
            </a:r>
            <a:r>
              <a:rPr lang="pl-PL" b="1" dirty="0">
                <a:latin typeface="+mn-lt"/>
              </a:rPr>
              <a:t> 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D0CB0845-018B-71EA-083E-0E5143FC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err="1"/>
              <a:t>Wskaźnik</a:t>
            </a:r>
            <a:r>
              <a:rPr lang="en-US" sz="2000" dirty="0"/>
              <a:t> </a:t>
            </a:r>
            <a:r>
              <a:rPr lang="en-US" sz="2000" dirty="0" err="1"/>
              <a:t>produktu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rezultatu</a:t>
            </a:r>
            <a:r>
              <a:rPr lang="en-US" sz="2000" dirty="0"/>
              <a:t> to </a:t>
            </a:r>
            <a:r>
              <a:rPr lang="en-US" sz="2000" dirty="0" err="1"/>
              <a:t>dwie</a:t>
            </a:r>
            <a:r>
              <a:rPr lang="en-US" sz="2000" dirty="0"/>
              <a:t> </a:t>
            </a:r>
            <a:r>
              <a:rPr lang="en-US" sz="2000" dirty="0" err="1"/>
              <a:t>odrębne</a:t>
            </a:r>
            <a:r>
              <a:rPr lang="en-US" sz="2000" dirty="0"/>
              <a:t> </a:t>
            </a:r>
            <a:r>
              <a:rPr lang="en-US" sz="2000" dirty="0" err="1"/>
              <a:t>kategorie</a:t>
            </a:r>
            <a:r>
              <a:rPr lang="en-US" sz="2000" dirty="0"/>
              <a:t>. </a:t>
            </a:r>
            <a:r>
              <a:rPr lang="en-US" sz="2000" dirty="0" err="1"/>
              <a:t>Produkt</a:t>
            </a:r>
            <a:r>
              <a:rPr lang="en-US" sz="2000" dirty="0"/>
              <a:t> ma </a:t>
            </a:r>
            <a:r>
              <a:rPr lang="en-US" sz="2000" dirty="0" err="1"/>
              <a:t>wartość</a:t>
            </a:r>
            <a:r>
              <a:rPr lang="en-US" sz="2000" dirty="0"/>
              <a:t> </a:t>
            </a:r>
            <a:r>
              <a:rPr lang="en-US" sz="2000" dirty="0" err="1"/>
              <a:t>bazową</a:t>
            </a:r>
            <a:r>
              <a:rPr lang="en-US" sz="2000" dirty="0"/>
              <a:t> 0; </a:t>
            </a:r>
            <a:r>
              <a:rPr lang="en-US" sz="2000" dirty="0" err="1"/>
              <a:t>rezultat</a:t>
            </a:r>
            <a:r>
              <a:rPr lang="en-US" sz="2000" dirty="0"/>
              <a:t> </a:t>
            </a:r>
            <a:r>
              <a:rPr lang="en-US" sz="2000" dirty="0" err="1"/>
              <a:t>opisuje</a:t>
            </a:r>
            <a:r>
              <a:rPr lang="en-US" sz="2000" dirty="0"/>
              <a:t> </a:t>
            </a:r>
            <a:r>
              <a:rPr lang="en-US" sz="2000" dirty="0" err="1"/>
              <a:t>zmianę</a:t>
            </a:r>
            <a:r>
              <a:rPr lang="en-US" sz="2000" dirty="0"/>
              <a:t> u </a:t>
            </a:r>
            <a:r>
              <a:rPr lang="en-US" sz="2000" dirty="0" err="1"/>
              <a:t>adresata</a:t>
            </a:r>
            <a:r>
              <a:rPr lang="en-US" sz="2000" dirty="0"/>
              <a:t>.</a:t>
            </a:r>
            <a:endParaRPr lang="pl-PL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 err="1"/>
              <a:t>Wskaźniki</a:t>
            </a:r>
            <a:r>
              <a:rPr lang="en-US" sz="2000" dirty="0"/>
              <a:t> </a:t>
            </a:r>
            <a:r>
              <a:rPr lang="en-US" sz="2000" dirty="0" err="1"/>
              <a:t>środowiskowe</a:t>
            </a:r>
            <a:r>
              <a:rPr lang="en-US" sz="2000" dirty="0"/>
              <a:t> w SMART </a:t>
            </a:r>
            <a:r>
              <a:rPr lang="en-US" sz="2000" dirty="0" err="1"/>
              <a:t>muszą</a:t>
            </a:r>
            <a:r>
              <a:rPr lang="en-US" sz="2000" dirty="0"/>
              <a:t> </a:t>
            </a:r>
            <a:r>
              <a:rPr lang="en-US" sz="2000" dirty="0" err="1"/>
              <a:t>być</a:t>
            </a:r>
            <a:r>
              <a:rPr lang="en-US" sz="2000" dirty="0"/>
              <a:t> w </a:t>
            </a:r>
            <a:r>
              <a:rPr lang="en-US" sz="2000" dirty="0" err="1"/>
              <a:t>jednostkach</a:t>
            </a:r>
            <a:r>
              <a:rPr lang="en-US" sz="2000" dirty="0"/>
              <a:t> </a:t>
            </a:r>
            <a:r>
              <a:rPr lang="en-US" sz="2000" dirty="0" err="1"/>
              <a:t>fizycznych</a:t>
            </a:r>
            <a:r>
              <a:rPr lang="en-US" sz="2000" dirty="0"/>
              <a:t>. </a:t>
            </a:r>
            <a:r>
              <a:rPr lang="en-US" sz="2000" dirty="0" err="1"/>
              <a:t>Procent</a:t>
            </a:r>
            <a:r>
              <a:rPr lang="en-US" sz="2000" dirty="0"/>
              <a:t> bez </a:t>
            </a:r>
            <a:r>
              <a:rPr lang="en-US" sz="2000" dirty="0" err="1"/>
              <a:t>wartości</a:t>
            </a:r>
            <a:r>
              <a:rPr lang="en-US" sz="2000" dirty="0"/>
              <a:t> </a:t>
            </a:r>
            <a:r>
              <a:rPr lang="en-US" sz="2000" dirty="0" err="1"/>
              <a:t>absolutnej</a:t>
            </a:r>
            <a:r>
              <a:rPr lang="en-US" sz="2000" dirty="0"/>
              <a:t> </a:t>
            </a:r>
            <a:r>
              <a:rPr lang="en-US" sz="2000" dirty="0" err="1"/>
              <a:t>nie</a:t>
            </a:r>
            <a:r>
              <a:rPr lang="en-US" sz="2000" dirty="0"/>
              <a:t> jest </a:t>
            </a:r>
            <a:r>
              <a:rPr lang="en-US" sz="2000" dirty="0" err="1"/>
              <a:t>akceptowany</a:t>
            </a:r>
            <a:r>
              <a:rPr lang="en-US" sz="2000" dirty="0"/>
              <a:t>.</a:t>
            </a:r>
            <a:endParaRPr lang="pl-PL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 err="1"/>
              <a:t>Trwałość</a:t>
            </a:r>
            <a:r>
              <a:rPr lang="en-US" sz="2000" dirty="0"/>
              <a:t> </a:t>
            </a:r>
            <a:r>
              <a:rPr lang="en-US" sz="2000" dirty="0" err="1"/>
              <a:t>wyników</a:t>
            </a:r>
            <a:r>
              <a:rPr lang="en-US" sz="2000" dirty="0"/>
              <a:t> B+R ma </a:t>
            </a:r>
            <a:r>
              <a:rPr lang="en-US" sz="2000" dirty="0" err="1"/>
              <a:t>wymiar</a:t>
            </a:r>
            <a:r>
              <a:rPr lang="en-US" sz="2000" dirty="0"/>
              <a:t> </a:t>
            </a:r>
            <a:r>
              <a:rPr lang="en-US" sz="2000" dirty="0" err="1"/>
              <a:t>formalny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merytoryczny</a:t>
            </a:r>
            <a:r>
              <a:rPr lang="en-US" sz="2000" dirty="0"/>
              <a:t>. </a:t>
            </a:r>
            <a:r>
              <a:rPr lang="en-US" sz="2000" dirty="0" err="1"/>
              <a:t>Opis</a:t>
            </a:r>
            <a:r>
              <a:rPr lang="en-US" sz="2000" dirty="0"/>
              <a:t> </a:t>
            </a:r>
            <a:r>
              <a:rPr lang="en-US" sz="2000" dirty="0" err="1"/>
              <a:t>musi</a:t>
            </a:r>
            <a:r>
              <a:rPr lang="en-US" sz="2000" dirty="0"/>
              <a:t> </a:t>
            </a:r>
            <a:r>
              <a:rPr lang="en-US" sz="2000" dirty="0" err="1"/>
              <a:t>wskazywać</a:t>
            </a:r>
            <a:r>
              <a:rPr lang="en-US" sz="2000" dirty="0"/>
              <a:t> model, </a:t>
            </a:r>
            <a:r>
              <a:rPr lang="en-US" sz="2000" dirty="0" err="1"/>
              <a:t>podmiot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harmonogram</a:t>
            </a:r>
            <a:r>
              <a:rPr lang="en-US" sz="2000" dirty="0"/>
              <a:t>.</a:t>
            </a:r>
            <a:endParaRPr lang="pl-PL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 err="1"/>
              <a:t>Wpływ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sektor</a:t>
            </a:r>
            <a:r>
              <a:rPr lang="en-US" sz="2000" dirty="0"/>
              <a:t> </a:t>
            </a:r>
            <a:r>
              <a:rPr lang="en-US" sz="2000" dirty="0" err="1"/>
              <a:t>opisuj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co </a:t>
            </a:r>
            <a:r>
              <a:rPr lang="en-US" sz="2000" dirty="0" err="1"/>
              <a:t>najmniej</a:t>
            </a:r>
            <a:r>
              <a:rPr lang="en-US" sz="2000" dirty="0"/>
              <a:t> </a:t>
            </a:r>
            <a:r>
              <a:rPr lang="en-US" sz="2000" dirty="0" err="1"/>
              <a:t>dwóch</a:t>
            </a:r>
            <a:r>
              <a:rPr lang="en-US" sz="2000" dirty="0"/>
              <a:t> </a:t>
            </a:r>
            <a:r>
              <a:rPr lang="en-US" sz="2000" dirty="0" err="1"/>
              <a:t>poziomach</a:t>
            </a:r>
            <a:r>
              <a:rPr lang="en-US" sz="2000" dirty="0"/>
              <a:t>: </a:t>
            </a:r>
            <a:r>
              <a:rPr lang="en-US" sz="2000" dirty="0" err="1"/>
              <a:t>bezpośrednim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dyfuzji</a:t>
            </a:r>
            <a:r>
              <a:rPr lang="en-US" sz="2000" dirty="0"/>
              <a:t>. </a:t>
            </a:r>
            <a:r>
              <a:rPr lang="en-US" sz="2000" dirty="0" err="1"/>
              <a:t>Poziom</a:t>
            </a:r>
            <a:r>
              <a:rPr lang="en-US" sz="2000" dirty="0"/>
              <a:t> </a:t>
            </a:r>
            <a:r>
              <a:rPr lang="en-US" sz="2000" dirty="0" err="1"/>
              <a:t>systemowy</a:t>
            </a:r>
            <a:r>
              <a:rPr lang="en-US" sz="2000" dirty="0"/>
              <a:t> </a:t>
            </a:r>
            <a:r>
              <a:rPr lang="en-US" sz="2000" dirty="0" err="1"/>
              <a:t>premiowany</a:t>
            </a:r>
            <a:r>
              <a:rPr lang="en-US" sz="2000" dirty="0"/>
              <a:t> w </a:t>
            </a:r>
            <a:r>
              <a:rPr lang="en-US" sz="2000" dirty="0" err="1"/>
              <a:t>Agrostrategu</a:t>
            </a:r>
            <a:r>
              <a:rPr lang="en-US" sz="2000" dirty="0"/>
              <a:t>.</a:t>
            </a:r>
            <a:endParaRPr lang="pl-PL" sz="2000" dirty="0"/>
          </a:p>
          <a:p>
            <a:pPr marL="514350" indent="-514350">
              <a:buFont typeface="+mj-lt"/>
              <a:buAutoNum type="arabicPeriod"/>
            </a:pPr>
            <a:endParaRPr lang="pl-PL" sz="20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EC12616-41FC-C19A-2341-FF2F7B23F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1055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7389C6-500B-5E97-CC61-2E543259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+mn-lt"/>
                <a:ea typeface="Calibri" pitchFamily="34" charset="-122"/>
                <a:cs typeface="Calibri" pitchFamily="34" charset="-120"/>
              </a:rPr>
              <a:t>8 </a:t>
            </a:r>
            <a:r>
              <a:rPr lang="en-US" b="1" dirty="0" err="1">
                <a:latin typeface="+mn-lt"/>
                <a:ea typeface="Calibri" pitchFamily="34" charset="-122"/>
                <a:cs typeface="Calibri" pitchFamily="34" charset="-120"/>
              </a:rPr>
              <a:t>kluczowych</a:t>
            </a:r>
            <a:r>
              <a:rPr lang="en-US" b="1" dirty="0">
                <a:latin typeface="+mn-lt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+mn-lt"/>
                <a:ea typeface="Calibri" pitchFamily="34" charset="-122"/>
                <a:cs typeface="Calibri" pitchFamily="34" charset="-120"/>
              </a:rPr>
              <a:t>rekomendacji</a:t>
            </a:r>
            <a:r>
              <a:rPr lang="en-US" b="1" dirty="0">
                <a:latin typeface="+mn-lt"/>
                <a:ea typeface="Calibri" pitchFamily="34" charset="-122"/>
                <a:cs typeface="Calibri" pitchFamily="34" charset="-120"/>
              </a:rPr>
              <a:t> z </a:t>
            </a:r>
            <a:r>
              <a:rPr lang="en-US" b="1" dirty="0" err="1">
                <a:latin typeface="+mn-lt"/>
                <a:ea typeface="Calibri" pitchFamily="34" charset="-122"/>
                <a:cs typeface="Calibri" pitchFamily="34" charset="-120"/>
              </a:rPr>
              <a:t>całego</a:t>
            </a:r>
            <a:r>
              <a:rPr lang="en-US" b="1" dirty="0">
                <a:latin typeface="+mn-lt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latin typeface="+mn-lt"/>
                <a:ea typeface="Calibri" pitchFamily="34" charset="-122"/>
                <a:cs typeface="Calibri" pitchFamily="34" charset="-120"/>
              </a:rPr>
              <a:t>szkolenia</a:t>
            </a:r>
            <a:endParaRPr lang="pl-PL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92BCEC-7D36-B08B-8346-8C6FF8316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Zanim</a:t>
            </a:r>
            <a:r>
              <a:rPr lang="en-US" dirty="0"/>
              <a:t> </a:t>
            </a:r>
            <a:r>
              <a:rPr lang="en-US" dirty="0" err="1"/>
              <a:t>zaczniesz</a:t>
            </a:r>
            <a:r>
              <a:rPr lang="en-US" dirty="0"/>
              <a:t> </a:t>
            </a:r>
            <a:r>
              <a:rPr lang="en-US" dirty="0" err="1"/>
              <a:t>pisać</a:t>
            </a:r>
            <a:r>
              <a:rPr lang="en-US" dirty="0"/>
              <a:t> </a:t>
            </a:r>
            <a:r>
              <a:rPr lang="en-US" dirty="0" err="1"/>
              <a:t>wniosek</a:t>
            </a:r>
            <a:r>
              <a:rPr lang="en-US" dirty="0"/>
              <a:t> </a:t>
            </a:r>
            <a:r>
              <a:rPr lang="en-US" dirty="0" err="1"/>
              <a:t>zidentyfikuj</a:t>
            </a:r>
            <a:r>
              <a:rPr lang="en-US" dirty="0"/>
              <a:t> </a:t>
            </a:r>
            <a:r>
              <a:rPr lang="en-US" dirty="0" err="1"/>
              <a:t>partnera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jego</a:t>
            </a:r>
            <a:r>
              <a:rPr lang="en-US" dirty="0"/>
              <a:t> </a:t>
            </a:r>
            <a:r>
              <a:rPr lang="en-US" dirty="0" err="1"/>
              <a:t>realny</a:t>
            </a:r>
            <a:r>
              <a:rPr lang="en-US" dirty="0"/>
              <a:t> problem </a:t>
            </a:r>
            <a:r>
              <a:rPr lang="en-US" dirty="0" err="1"/>
              <a:t>operacyjny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Wybierz</a:t>
            </a:r>
            <a:r>
              <a:rPr lang="en-US" dirty="0"/>
              <a:t> program </a:t>
            </a:r>
            <a:r>
              <a:rPr lang="en-US" dirty="0" err="1"/>
              <a:t>przed</a:t>
            </a:r>
            <a:r>
              <a:rPr lang="en-US" dirty="0"/>
              <a:t> </a:t>
            </a:r>
            <a:r>
              <a:rPr lang="en-US" dirty="0" err="1"/>
              <a:t>napisaniem</a:t>
            </a:r>
            <a:r>
              <a:rPr lang="en-US" dirty="0"/>
              <a:t> </a:t>
            </a:r>
            <a:r>
              <a:rPr lang="en-US" dirty="0" err="1"/>
              <a:t>projektu</a:t>
            </a:r>
            <a:r>
              <a:rPr lang="en-US" dirty="0"/>
              <a:t>. </a:t>
            </a:r>
            <a:r>
              <a:rPr lang="en-US" dirty="0" err="1"/>
              <a:t>Każdy</a:t>
            </a:r>
            <a:r>
              <a:rPr lang="en-US" dirty="0"/>
              <a:t> ma </a:t>
            </a:r>
            <a:r>
              <a:rPr lang="en-US" dirty="0" err="1"/>
              <a:t>inną</a:t>
            </a:r>
            <a:r>
              <a:rPr lang="en-US" dirty="0"/>
              <a:t> </a:t>
            </a:r>
            <a:r>
              <a:rPr lang="en-US" dirty="0" err="1"/>
              <a:t>logikę</a:t>
            </a:r>
            <a:r>
              <a:rPr lang="en-US" dirty="0"/>
              <a:t> </a:t>
            </a:r>
            <a:r>
              <a:rPr lang="en-US" dirty="0" err="1"/>
              <a:t>oceny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Przeczytaj</a:t>
            </a:r>
            <a:r>
              <a:rPr lang="en-US" dirty="0"/>
              <a:t> </a:t>
            </a:r>
            <a:r>
              <a:rPr lang="en-US" dirty="0" err="1"/>
              <a:t>aktualny</a:t>
            </a:r>
            <a:r>
              <a:rPr lang="en-US" dirty="0"/>
              <a:t> </a:t>
            </a:r>
            <a:r>
              <a:rPr lang="en-US" dirty="0" err="1"/>
              <a:t>regulamin</a:t>
            </a:r>
            <a:r>
              <a:rPr lang="en-US" dirty="0"/>
              <a:t> </a:t>
            </a:r>
            <a:r>
              <a:rPr lang="en-US" dirty="0" err="1"/>
              <a:t>naboru</a:t>
            </a:r>
            <a:r>
              <a:rPr lang="en-US" dirty="0"/>
              <a:t> w </a:t>
            </a:r>
            <a:r>
              <a:rPr lang="en-US" dirty="0" err="1"/>
              <a:t>całości</a:t>
            </a:r>
            <a:r>
              <a:rPr lang="en-US" dirty="0"/>
              <a:t>. </a:t>
            </a:r>
            <a:r>
              <a:rPr lang="en-US" dirty="0" err="1"/>
              <a:t>Przed</a:t>
            </a:r>
            <a:r>
              <a:rPr lang="en-US" dirty="0"/>
              <a:t> </a:t>
            </a:r>
            <a:r>
              <a:rPr lang="en-US" dirty="0" err="1"/>
              <a:t>napisaniem</a:t>
            </a:r>
            <a:r>
              <a:rPr lang="en-US" dirty="0"/>
              <a:t> </a:t>
            </a:r>
            <a:r>
              <a:rPr lang="en-US" dirty="0" err="1"/>
              <a:t>wniosku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Innowacyjność</a:t>
            </a:r>
            <a:r>
              <a:rPr lang="en-US" dirty="0"/>
              <a:t> </a:t>
            </a:r>
            <a:r>
              <a:rPr lang="en-US" dirty="0" err="1"/>
              <a:t>udowadniaj</a:t>
            </a:r>
            <a:r>
              <a:rPr lang="en-US" dirty="0"/>
              <a:t> </a:t>
            </a:r>
            <a:r>
              <a:rPr lang="en-US" dirty="0" err="1"/>
              <a:t>benchmarkingiem</a:t>
            </a:r>
            <a:r>
              <a:rPr lang="en-US" dirty="0"/>
              <a:t> z </a:t>
            </a:r>
            <a:r>
              <a:rPr lang="en-US" dirty="0" err="1"/>
              <a:t>wartościami</a:t>
            </a:r>
            <a:r>
              <a:rPr lang="en-US" dirty="0"/>
              <a:t> </a:t>
            </a:r>
            <a:r>
              <a:rPr lang="en-US" dirty="0" err="1"/>
              <a:t>liczbowymi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Wskaźniki</a:t>
            </a:r>
            <a:r>
              <a:rPr lang="en-US" dirty="0"/>
              <a:t> </a:t>
            </a:r>
            <a:r>
              <a:rPr lang="en-US" dirty="0" err="1"/>
              <a:t>muszą</a:t>
            </a:r>
            <a:r>
              <a:rPr lang="en-US" dirty="0"/>
              <a:t> </a:t>
            </a:r>
            <a:r>
              <a:rPr lang="en-US" dirty="0" err="1"/>
              <a:t>być</a:t>
            </a:r>
            <a:r>
              <a:rPr lang="en-US" dirty="0"/>
              <a:t> </a:t>
            </a:r>
            <a:r>
              <a:rPr lang="en-US" dirty="0" err="1"/>
              <a:t>mierzalne</a:t>
            </a:r>
            <a:r>
              <a:rPr lang="en-US" dirty="0"/>
              <a:t> </a:t>
            </a:r>
            <a:r>
              <a:rPr lang="en-US" dirty="0" err="1"/>
              <a:t>fizycznie</a:t>
            </a:r>
            <a:r>
              <a:rPr lang="en-US" dirty="0"/>
              <a:t>. </a:t>
            </a:r>
            <a:r>
              <a:rPr lang="en-US" dirty="0" err="1"/>
              <a:t>Jednostka</a:t>
            </a:r>
            <a:r>
              <a:rPr lang="en-US" dirty="0"/>
              <a:t>, </a:t>
            </a:r>
            <a:r>
              <a:rPr lang="en-US" dirty="0" err="1"/>
              <a:t>wartość</a:t>
            </a:r>
            <a:r>
              <a:rPr lang="en-US" dirty="0"/>
              <a:t> </a:t>
            </a:r>
            <a:r>
              <a:rPr lang="en-US" dirty="0" err="1"/>
              <a:t>bazowa</a:t>
            </a:r>
            <a:r>
              <a:rPr lang="en-US" dirty="0"/>
              <a:t>, </a:t>
            </a:r>
            <a:r>
              <a:rPr lang="en-US" dirty="0" err="1"/>
              <a:t>docelowa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Plan </a:t>
            </a:r>
            <a:r>
              <a:rPr lang="en-US" dirty="0" err="1"/>
              <a:t>wdrożenia</a:t>
            </a:r>
            <a:r>
              <a:rPr lang="en-US" dirty="0"/>
              <a:t> to </a:t>
            </a:r>
            <a:r>
              <a:rPr lang="en-US" dirty="0" err="1"/>
              <a:t>kluczowe</a:t>
            </a:r>
            <a:r>
              <a:rPr lang="en-US" dirty="0"/>
              <a:t> </a:t>
            </a:r>
            <a:r>
              <a:rPr lang="en-US" dirty="0" err="1"/>
              <a:t>kryterium</a:t>
            </a:r>
            <a:r>
              <a:rPr lang="en-US" dirty="0"/>
              <a:t> </a:t>
            </a:r>
            <a:r>
              <a:rPr lang="en-US" dirty="0" err="1"/>
              <a:t>oceny</a:t>
            </a:r>
            <a:r>
              <a:rPr lang="en-US" dirty="0"/>
              <a:t>. </a:t>
            </a:r>
            <a:r>
              <a:rPr lang="en-US" dirty="0" err="1"/>
              <a:t>Opisz</a:t>
            </a:r>
            <a:r>
              <a:rPr lang="en-US" dirty="0"/>
              <a:t> go </a:t>
            </a:r>
            <a:r>
              <a:rPr lang="en-US" dirty="0" err="1"/>
              <a:t>konkretnie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Umowa</a:t>
            </a:r>
            <a:r>
              <a:rPr lang="en-US" dirty="0"/>
              <a:t> </a:t>
            </a:r>
            <a:r>
              <a:rPr lang="en-US" dirty="0" err="1"/>
              <a:t>konsorcjum</a:t>
            </a:r>
            <a:r>
              <a:rPr lang="en-US" dirty="0"/>
              <a:t> to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operacyjny</a:t>
            </a:r>
            <a:r>
              <a:rPr lang="en-US" dirty="0"/>
              <a:t>. </a:t>
            </a:r>
            <a:r>
              <a:rPr lang="en-US" dirty="0" err="1"/>
              <a:t>Precyzja</a:t>
            </a:r>
            <a:r>
              <a:rPr lang="en-US" dirty="0"/>
              <a:t> </a:t>
            </a:r>
            <a:r>
              <a:rPr lang="en-US" dirty="0" err="1"/>
              <a:t>decyduje</a:t>
            </a:r>
            <a:r>
              <a:rPr lang="en-US" dirty="0"/>
              <a:t> o </a:t>
            </a:r>
            <a:r>
              <a:rPr lang="en-US" dirty="0" err="1"/>
              <a:t>sukcesie</a:t>
            </a:r>
            <a:r>
              <a:rPr lang="en-US" dirty="0"/>
              <a:t>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AI to </a:t>
            </a:r>
            <a:r>
              <a:rPr lang="en-US" dirty="0" err="1"/>
              <a:t>narzędzie</a:t>
            </a:r>
            <a:r>
              <a:rPr lang="en-US" dirty="0"/>
              <a:t> </a:t>
            </a:r>
            <a:r>
              <a:rPr lang="en-US" dirty="0" err="1"/>
              <a:t>wspierające</a:t>
            </a:r>
            <a:r>
              <a:rPr lang="en-US" dirty="0"/>
              <a:t>,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autor</a:t>
            </a:r>
            <a:r>
              <a:rPr lang="en-US" dirty="0"/>
              <a:t> </a:t>
            </a:r>
            <a:r>
              <a:rPr lang="en-US" dirty="0" err="1"/>
              <a:t>wniosku</a:t>
            </a:r>
            <a:r>
              <a:rPr lang="en-US" dirty="0"/>
              <a:t>. </a:t>
            </a:r>
            <a:r>
              <a:rPr lang="en-US" dirty="0" err="1"/>
              <a:t>Zawsze</a:t>
            </a:r>
            <a:r>
              <a:rPr lang="en-US" dirty="0"/>
              <a:t> </a:t>
            </a:r>
            <a:r>
              <a:rPr lang="en-US" dirty="0" err="1"/>
              <a:t>weryfikuj</a:t>
            </a:r>
            <a:r>
              <a:rPr lang="en-US" dirty="0"/>
              <a:t>.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CB59773-22D4-8C7A-B2A7-6F3B56027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6818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25D100-A792-57E9-F64C-32B49B18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197" y="2559685"/>
            <a:ext cx="10515600" cy="1325563"/>
          </a:xfrm>
        </p:spPr>
        <p:txBody>
          <a:bodyPr/>
          <a:lstStyle/>
          <a:p>
            <a:r>
              <a:rPr lang="pl-PL" b="1" dirty="0">
                <a:latin typeface="+mn-lt"/>
              </a:rPr>
              <a:t>Post-test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035F15E-FDD9-80BA-9457-535ABFA19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2700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25D100-A792-57E9-F64C-32B49B18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197" y="2559685"/>
            <a:ext cx="10515600" cy="1325563"/>
          </a:xfrm>
        </p:spPr>
        <p:txBody>
          <a:bodyPr/>
          <a:lstStyle/>
          <a:p>
            <a:r>
              <a:rPr lang="pl-PL" b="1" dirty="0">
                <a:latin typeface="+mn-lt"/>
              </a:rPr>
              <a:t>Ankieta Ewaluacyjna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035F15E-FDD9-80BA-9457-535ABFA19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5200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93BB-80A5-9377-249A-2D9FF1EAD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876AD9FC-0F91-C712-FFA1-96760EE804DA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AA3568E7-AAB1-CEA6-B353-E28ED23F86D8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D09DB773-BC36-ECE5-03B5-A9E4421571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D2B78B1B-746A-19B8-A493-EF0899D9C4A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1F147F2D-7C30-E6B5-23C1-933C0B46EC86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2BE13B67-00D5-B87B-BCF2-026F8B7A10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5FBB1652-84D7-0C10-221A-05BD546BF2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B4C359F5-4A65-E366-C19F-2F9CD26EA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E35875AF-6150-CC91-B651-7317E7F0A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8103656-3FA2-C48E-D26D-4D1183E19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51248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5EC39358-6BC2-41C3-9526-8325E2915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17820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53AA493A-36B9-61E5-E244-B5ECB569987D}"/>
              </a:ext>
            </a:extLst>
          </p:cNvPr>
          <p:cNvSpPr txBox="1">
            <a:spLocks/>
          </p:cNvSpPr>
          <p:nvPr/>
        </p:nvSpPr>
        <p:spPr>
          <a:xfrm>
            <a:off x="1524000" y="2134491"/>
            <a:ext cx="9144000" cy="10047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Dziękujemy za szkolenie!</a:t>
            </a:r>
          </a:p>
        </p:txBody>
      </p:sp>
    </p:spTree>
    <p:extLst>
      <p:ext uri="{BB962C8B-B14F-4D97-AF65-F5344CB8AC3E}">
        <p14:creationId xmlns:p14="http://schemas.microsoft.com/office/powerpoint/2010/main" val="373672930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5004</TotalTime>
  <Words>5761</Words>
  <Application>Microsoft Office PowerPoint</Application>
  <PresentationFormat>Panoramiczny</PresentationFormat>
  <Paragraphs>600</Paragraphs>
  <Slides>73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73</vt:i4>
      </vt:variant>
    </vt:vector>
  </HeadingPairs>
  <TitlesOfParts>
    <vt:vector size="81" baseType="lpstr">
      <vt:lpstr>Arial</vt:lpstr>
      <vt:lpstr>Calibri</vt:lpstr>
      <vt:lpstr>Calibri Light</vt:lpstr>
      <vt:lpstr>Times New Roman</vt:lpstr>
      <vt:lpstr>Verdana</vt:lpstr>
      <vt:lpstr>Wingdings</vt:lpstr>
      <vt:lpstr>Motyw pakietu Office</vt:lpstr>
      <vt:lpstr>1_Motyw pakietu Office</vt:lpstr>
      <vt:lpstr>Realizacja projektów z zakresu branż kluczowych z wykorzystaniem programów finansowanych ze środków publicznych Dzień 2</vt:lpstr>
      <vt:lpstr>Program dnia 2</vt:lpstr>
      <vt:lpstr>Przypomnienie z 1 dnia szkolenia: 6 kluczowych wniosków</vt:lpstr>
      <vt:lpstr>PYTANIA DO GRUPY  </vt:lpstr>
      <vt:lpstr>Moduł 6  </vt:lpstr>
      <vt:lpstr>Potencjał wdrożeniowy - czym jest?</vt:lpstr>
      <vt:lpstr>Skala TRL — gotowość technologiczna</vt:lpstr>
      <vt:lpstr>Analiza kosztów i korzyści (CBA) — kiedy jest wymagana</vt:lpstr>
      <vt:lpstr>Analiza kosztów i korzyści (CBA) – Wartość bieżąca netto, ROI</vt:lpstr>
      <vt:lpstr>Elementy uproszczonej CBA dla projektu B+R</vt:lpstr>
      <vt:lpstr>Stan techniki w opisie projektu — obowiązkowy element wniosku</vt:lpstr>
      <vt:lpstr>Benchmarking innowacji — trzy pytania kontrolne</vt:lpstr>
      <vt:lpstr>Ocena zrównoważenia rozwiązania projektowego</vt:lpstr>
      <vt:lpstr>Wartość dla użytkownika końcowego. Value Proposition Canvas</vt:lpstr>
      <vt:lpstr>Value Proposition Canvas. Przykład zastosowania</vt:lpstr>
      <vt:lpstr>Jak opisać innowacyjność we wniosku. Błędy i dobra praktyka</vt:lpstr>
      <vt:lpstr>Model finansowy — intensywności pomocy publicznej</vt:lpstr>
      <vt:lpstr>Analiza ryzyka wdrożeniowego — cztery kategorie barier</vt:lpstr>
      <vt:lpstr>Czynniki krytyczne sukcesu wdrożenia (CSF)</vt:lpstr>
      <vt:lpstr>Z modułu 6 zapamiętaj przede wszystkim</vt:lpstr>
      <vt:lpstr>Moduł 7  </vt:lpstr>
      <vt:lpstr>Umowa konsorcjum. Zakres minimalny wg wymagań NCBR</vt:lpstr>
      <vt:lpstr>Kluczowe ryzyka prawne w konsorcjum i jak je minimalizować</vt:lpstr>
      <vt:lpstr>Efekt synergii w konsorcjum. Dlaczego 2+2 może dać 5</vt:lpstr>
      <vt:lpstr>Mapowanie interesariuszy. Macierz Power/Interest</vt:lpstr>
      <vt:lpstr>Narzędzia identyfikacji partnerów projektowych</vt:lpstr>
      <vt:lpstr>Typy partnerstw w projektach B+R. Modele prawne</vt:lpstr>
      <vt:lpstr>Warsztat mapowania interesariuszy</vt:lpstr>
      <vt:lpstr>Komunikacja w konsorcjum. Pięć zasad efektywnej współpracy</vt:lpstr>
      <vt:lpstr>Zarządzanie konfliktami w konsorcjum</vt:lpstr>
      <vt:lpstr>Umowa o poufności (NDA) w projektach B+R</vt:lpstr>
      <vt:lpstr>Własność intelektualna. Modele podziału praw</vt:lpstr>
      <vt:lpstr>Jak szukać partnerów — pięcioetapowa metodologia</vt:lpstr>
      <vt:lpstr>Z modułu 7 zapamiętaj przede wszystkim</vt:lpstr>
      <vt:lpstr>METODA PRACY</vt:lpstr>
      <vt:lpstr>Praca w pętli. Dlaczego to działa lepiej niż jeden duży prompt</vt:lpstr>
      <vt:lpstr>Schemat pętli. Sześć kroków</vt:lpstr>
      <vt:lpstr>Budowanie przestrzeni projektowej — jedna rozmowa, cały projekt</vt:lpstr>
      <vt:lpstr>Granice metody. Czego pętla nie zastąpi</vt:lpstr>
      <vt:lpstr>PRZERWA 10:30–10:45</vt:lpstr>
      <vt:lpstr>Warsztat 2  Opracowanie koncepcji projektu (praca w grupach) </vt:lpstr>
      <vt:lpstr>Runda otwierająca — Wasze przykłady</vt:lpstr>
      <vt:lpstr>Zanim zaczniesz pisać zacznij od końca</vt:lpstr>
      <vt:lpstr>Czy masz zasoby do projektu. Trzy pytania kontrolne</vt:lpstr>
      <vt:lpstr>Logika projektowania, Logical Framework Approach (LFA)</vt:lpstr>
      <vt:lpstr>Kanwa koncepcji projektu. 8 elementów obowiązkowych</vt:lpstr>
      <vt:lpstr>Warsztat 2 - instrukcja</vt:lpstr>
      <vt:lpstr>Kanwa koncepcji projektu, szablon do pracy </vt:lpstr>
      <vt:lpstr>Prezentacja i omówienie koncepcji projektowych</vt:lpstr>
      <vt:lpstr>Moduł 8  </vt:lpstr>
      <vt:lpstr>Kategorie kosztów kwalifikowalnych — SMART i Agrostrateg </vt:lpstr>
      <vt:lpstr>Koszty współpracy. Trzecia struktura (działanie Współpraca, PS WPR)</vt:lpstr>
      <vt:lpstr>Planowanie budżetu — cztery zasady</vt:lpstr>
      <vt:lpstr>Budżet. Najczęstsze błędy i jak ich unikać</vt:lpstr>
      <vt:lpstr>Planowanie harmonogramu - struktura i kamienie milowe</vt:lpstr>
      <vt:lpstr>Analiza ryzyka projektowego - macierz i kategorie</vt:lpstr>
      <vt:lpstr>Plan zarządzania ryzkiem - przykłady</vt:lpstr>
      <vt:lpstr>Trwałość i wykonalność. Weryfikacja przed złożeniem wniosku</vt:lpstr>
      <vt:lpstr>Z modułu 8 zapamiętaj przede wszystkim</vt:lpstr>
      <vt:lpstr>PRZERWA 12:15–12:30</vt:lpstr>
      <vt:lpstr>Moduł 9  </vt:lpstr>
      <vt:lpstr>Hierarchia wskaźników w funduszach UE,  definicje oficjalne</vt:lpstr>
      <vt:lpstr>Dobór wskaźników. Zasady i najczęstsze błędy</vt:lpstr>
      <vt:lpstr>Lista Wskaźników Kluczowych 2021-2027</vt:lpstr>
      <vt:lpstr>Trwałość wyników B+R</vt:lpstr>
      <vt:lpstr>Analiza przykładów. Dobre i złe opisy wskaźników i trwałości</vt:lpstr>
      <vt:lpstr>Wpływ projektu na sektor. Trzy poziomy</vt:lpstr>
      <vt:lpstr>Samoocena gotowości wniosku.</vt:lpstr>
      <vt:lpstr>Z modułu 9 zapamiętaj przede wszystkim </vt:lpstr>
      <vt:lpstr>8 kluczowych rekomendacji z całego szkolenia</vt:lpstr>
      <vt:lpstr>Post-test</vt:lpstr>
      <vt:lpstr>Ankieta Ewaluacyjna</vt:lpstr>
      <vt:lpstr>Zrównoważony Kampus SGGW –  - kształcenie na rzecz branż kluczowych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Agrowe Agrowe</cp:lastModifiedBy>
  <cp:revision>85</cp:revision>
  <cp:lastPrinted>2024-05-21T11:11:19Z</cp:lastPrinted>
  <dcterms:created xsi:type="dcterms:W3CDTF">2024-02-02T12:47:31Z</dcterms:created>
  <dcterms:modified xsi:type="dcterms:W3CDTF">2026-07-09T06:32:43Z</dcterms:modified>
</cp:coreProperties>
</file>