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29"/>
  </p:notesMasterIdLst>
  <p:sldIdLst>
    <p:sldId id="258" r:id="rId6"/>
    <p:sldId id="259" r:id="rId7"/>
    <p:sldId id="260" r:id="rId8"/>
    <p:sldId id="363" r:id="rId9"/>
    <p:sldId id="364" r:id="rId10"/>
    <p:sldId id="365" r:id="rId11"/>
    <p:sldId id="408" r:id="rId12"/>
    <p:sldId id="419" r:id="rId13"/>
    <p:sldId id="420" r:id="rId14"/>
    <p:sldId id="421" r:id="rId15"/>
    <p:sldId id="422" r:id="rId16"/>
    <p:sldId id="423" r:id="rId17"/>
    <p:sldId id="367" r:id="rId18"/>
    <p:sldId id="264" r:id="rId19"/>
    <p:sldId id="265" r:id="rId20"/>
    <p:sldId id="415" r:id="rId21"/>
    <p:sldId id="266" r:id="rId22"/>
    <p:sldId id="262" r:id="rId23"/>
    <p:sldId id="409" r:id="rId24"/>
    <p:sldId id="410" r:id="rId25"/>
    <p:sldId id="267" r:id="rId26"/>
    <p:sldId id="361" r:id="rId27"/>
    <p:sldId id="362" r:id="rId28"/>
    <p:sldId id="354" r:id="rId29"/>
    <p:sldId id="389" r:id="rId30"/>
    <p:sldId id="390" r:id="rId31"/>
    <p:sldId id="283" r:id="rId32"/>
    <p:sldId id="391" r:id="rId33"/>
    <p:sldId id="348" r:id="rId34"/>
    <p:sldId id="392" r:id="rId35"/>
    <p:sldId id="349" r:id="rId36"/>
    <p:sldId id="393" r:id="rId37"/>
    <p:sldId id="394" r:id="rId38"/>
    <p:sldId id="350" r:id="rId39"/>
    <p:sldId id="395" r:id="rId40"/>
    <p:sldId id="291" r:id="rId41"/>
    <p:sldId id="396" r:id="rId42"/>
    <p:sldId id="352" r:id="rId43"/>
    <p:sldId id="397" r:id="rId44"/>
    <p:sldId id="416" r:id="rId45"/>
    <p:sldId id="417" r:id="rId46"/>
    <p:sldId id="269" r:id="rId47"/>
    <p:sldId id="368" r:id="rId48"/>
    <p:sldId id="369" r:id="rId49"/>
    <p:sldId id="370" r:id="rId50"/>
    <p:sldId id="371" r:id="rId51"/>
    <p:sldId id="372" r:id="rId52"/>
    <p:sldId id="398" r:id="rId53"/>
    <p:sldId id="272" r:id="rId54"/>
    <p:sldId id="273" r:id="rId55"/>
    <p:sldId id="274" r:id="rId56"/>
    <p:sldId id="276" r:id="rId57"/>
    <p:sldId id="275" r:id="rId58"/>
    <p:sldId id="277" r:id="rId59"/>
    <p:sldId id="278" r:id="rId60"/>
    <p:sldId id="279" r:id="rId61"/>
    <p:sldId id="280" r:id="rId62"/>
    <p:sldId id="399" r:id="rId63"/>
    <p:sldId id="337" r:id="rId64"/>
    <p:sldId id="400" r:id="rId65"/>
    <p:sldId id="338" r:id="rId66"/>
    <p:sldId id="401" r:id="rId67"/>
    <p:sldId id="339" r:id="rId68"/>
    <p:sldId id="411" r:id="rId69"/>
    <p:sldId id="340" r:id="rId70"/>
    <p:sldId id="402" r:id="rId71"/>
    <p:sldId id="341" r:id="rId72"/>
    <p:sldId id="403" r:id="rId73"/>
    <p:sldId id="342" r:id="rId74"/>
    <p:sldId id="404" r:id="rId75"/>
    <p:sldId id="424" r:id="rId76"/>
    <p:sldId id="425" r:id="rId77"/>
    <p:sldId id="426" r:id="rId78"/>
    <p:sldId id="427" r:id="rId79"/>
    <p:sldId id="428" r:id="rId80"/>
    <p:sldId id="429" r:id="rId81"/>
    <p:sldId id="344" r:id="rId82"/>
    <p:sldId id="373" r:id="rId83"/>
    <p:sldId id="374" r:id="rId84"/>
    <p:sldId id="375" r:id="rId85"/>
    <p:sldId id="376" r:id="rId86"/>
    <p:sldId id="418" r:id="rId87"/>
    <p:sldId id="378" r:id="rId88"/>
    <p:sldId id="379" r:id="rId89"/>
    <p:sldId id="357" r:id="rId90"/>
    <p:sldId id="380" r:id="rId91"/>
    <p:sldId id="412" r:id="rId92"/>
    <p:sldId id="381" r:id="rId93"/>
    <p:sldId id="382" r:id="rId94"/>
    <p:sldId id="383" r:id="rId95"/>
    <p:sldId id="335" r:id="rId96"/>
    <p:sldId id="405" r:id="rId97"/>
    <p:sldId id="384" r:id="rId98"/>
    <p:sldId id="413" r:id="rId99"/>
    <p:sldId id="414" r:id="rId100"/>
    <p:sldId id="385" r:id="rId101"/>
    <p:sldId id="285" r:id="rId102"/>
    <p:sldId id="286" r:id="rId103"/>
    <p:sldId id="406" r:id="rId104"/>
    <p:sldId id="287" r:id="rId105"/>
    <p:sldId id="288" r:id="rId106"/>
    <p:sldId id="358" r:id="rId107"/>
    <p:sldId id="360" r:id="rId108"/>
    <p:sldId id="386" r:id="rId109"/>
    <p:sldId id="387" r:id="rId110"/>
    <p:sldId id="292" r:id="rId111"/>
    <p:sldId id="388" r:id="rId112"/>
    <p:sldId id="293" r:id="rId113"/>
    <p:sldId id="294" r:id="rId114"/>
    <p:sldId id="295" r:id="rId115"/>
    <p:sldId id="296" r:id="rId116"/>
    <p:sldId id="297" r:id="rId117"/>
    <p:sldId id="298" r:id="rId118"/>
    <p:sldId id="299" r:id="rId119"/>
    <p:sldId id="300" r:id="rId120"/>
    <p:sldId id="301" r:id="rId121"/>
    <p:sldId id="302" r:id="rId122"/>
    <p:sldId id="407" r:id="rId123"/>
    <p:sldId id="303" r:id="rId124"/>
    <p:sldId id="304" r:id="rId125"/>
    <p:sldId id="355" r:id="rId126"/>
    <p:sldId id="356" r:id="rId127"/>
    <p:sldId id="313" r:id="rId128"/>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ciej Czubiński" initials="MC" lastIdx="0" clrIdx="0">
    <p:extLst>
      <p:ext uri="{19B8F6BF-5375-455C-9EA6-DF929625EA0E}">
        <p15:presenceInfo xmlns:p15="http://schemas.microsoft.com/office/powerpoint/2012/main" userId="S-1-5-21-1876378279-2925438744-434655709-12553" providerId="AD"/>
      </p:ext>
    </p:extLst>
  </p:cmAuthor>
  <p:cmAuthor id="2" name="Justyna Sienkiewicz" initials="JS" lastIdx="1" clrIdx="1">
    <p:extLst>
      <p:ext uri="{19B8F6BF-5375-455C-9EA6-DF929625EA0E}">
        <p15:presenceInfo xmlns:p15="http://schemas.microsoft.com/office/powerpoint/2012/main" userId="S-1-5-21-1876378279-2925438744-434655709-570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B05B"/>
    <a:srgbClr val="6BB1E2"/>
    <a:srgbClr val="C5521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4" dt="2026-09-08T07:20:34.387"/>
  </p1510:revLst>
</p1510:revInfo>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z stylu, siatka tabeli">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72"/>
    <p:restoredTop sz="86431"/>
  </p:normalViewPr>
  <p:slideViewPr>
    <p:cSldViewPr snapToGrid="0">
      <p:cViewPr varScale="1">
        <p:scale>
          <a:sx n="86" d="100"/>
          <a:sy n="86" d="100"/>
        </p:scale>
        <p:origin x="120" y="300"/>
      </p:cViewPr>
      <p:guideLst>
        <p:guide orient="horz" pos="2137"/>
        <p:guide pos="3840"/>
      </p:guideLst>
    </p:cSldViewPr>
  </p:slideViewPr>
  <p:outlineViewPr>
    <p:cViewPr>
      <p:scale>
        <a:sx n="33" d="100"/>
        <a:sy n="33" d="100"/>
      </p:scale>
      <p:origin x="0" y="-3306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slide" Target="slides/slide123.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openxmlformats.org/officeDocument/2006/relationships/tableStyles" Target="tableStyle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notesMaster" Target="notesMasters/notesMaster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commentAuthors" Target="commentAuthors.xml"/><Relationship Id="rId135" Type="http://schemas.microsoft.com/office/2016/11/relationships/changesInfo" Target="changesInfos/changesInfo1.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presProps" Target="presProps.xml"/><Relationship Id="rId136" Type="http://schemas.microsoft.com/office/2015/10/relationships/revisionInfo" Target="revisionInfo.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viewProps" Target="viewProp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lia.gesicka@agrowe.pl" userId="S::urn:spo:guest#julia.gesicka@agrowe.pl::" providerId="AD" clId="Web-{00000000-0000-0000-0000-000000000000}"/>
    <pc:docChg chg="addSld delSld modSld">
      <pc:chgData name="julia.gesicka@agrowe.pl" userId="S::urn:spo:guest#julia.gesicka@agrowe.pl::" providerId="AD" clId="Web-{00000000-0000-0000-0000-000000000000}" dt="2026-09-08T07:20:33.996" v="34" actId="20577"/>
      <pc:docMkLst>
        <pc:docMk/>
      </pc:docMkLst>
      <pc:sldChg chg="del">
        <pc:chgData name="julia.gesicka@agrowe.pl" userId="S::urn:spo:guest#julia.gesicka@agrowe.pl::" providerId="AD" clId="Web-{00000000-0000-0000-0000-000000000000}" dt="2026-09-08T07:14:47.938" v="0"/>
        <pc:sldMkLst>
          <pc:docMk/>
          <pc:sldMk cId="0" sldId="289"/>
        </pc:sldMkLst>
      </pc:sldChg>
      <pc:sldChg chg="del">
        <pc:chgData name="julia.gesicka@agrowe.pl" userId="S::urn:spo:guest#julia.gesicka@agrowe.pl::" providerId="AD" clId="Web-{00000000-0000-0000-0000-000000000000}" dt="2026-09-08T07:16:57.592" v="10"/>
        <pc:sldMkLst>
          <pc:docMk/>
          <pc:sldMk cId="0" sldId="290"/>
        </pc:sldMkLst>
      </pc:sldChg>
      <pc:sldChg chg="del">
        <pc:chgData name="julia.gesicka@agrowe.pl" userId="S::urn:spo:guest#julia.gesicka@agrowe.pl::" providerId="AD" clId="Web-{00000000-0000-0000-0000-000000000000}" dt="2026-09-08T07:19:40.341" v="22"/>
        <pc:sldMkLst>
          <pc:docMk/>
          <pc:sldMk cId="4018700202" sldId="334"/>
        </pc:sldMkLst>
      </pc:sldChg>
      <pc:sldChg chg="modSp">
        <pc:chgData name="julia.gesicka@agrowe.pl" userId="S::urn:spo:guest#julia.gesicka@agrowe.pl::" providerId="AD" clId="Web-{00000000-0000-0000-0000-000000000000}" dt="2026-09-08T07:16:40.905" v="8" actId="20577"/>
        <pc:sldMkLst>
          <pc:docMk/>
          <pc:sldMk cId="1550821073" sldId="386"/>
        </pc:sldMkLst>
        <pc:spChg chg="mod">
          <ac:chgData name="julia.gesicka@agrowe.pl" userId="S::urn:spo:guest#julia.gesicka@agrowe.pl::" providerId="AD" clId="Web-{00000000-0000-0000-0000-000000000000}" dt="2026-09-08T07:16:40.905" v="8" actId="20577"/>
          <ac:spMkLst>
            <pc:docMk/>
            <pc:sldMk cId="1550821073" sldId="386"/>
            <ac:spMk id="4" creationId="{825CC81B-5A19-FD0B-3540-CCFD5D88B5AC}"/>
          </ac:spMkLst>
        </pc:spChg>
      </pc:sldChg>
      <pc:sldChg chg="modSp new">
        <pc:chgData name="julia.gesicka@agrowe.pl" userId="S::urn:spo:guest#julia.gesicka@agrowe.pl::" providerId="AD" clId="Web-{00000000-0000-0000-0000-000000000000}" dt="2026-09-08T07:17:42.389" v="20" actId="20577"/>
        <pc:sldMkLst>
          <pc:docMk/>
          <pc:sldMk cId="2356886422" sldId="387"/>
        </pc:sldMkLst>
        <pc:spChg chg="mod">
          <ac:chgData name="julia.gesicka@agrowe.pl" userId="S::urn:spo:guest#julia.gesicka@agrowe.pl::" providerId="AD" clId="Web-{00000000-0000-0000-0000-000000000000}" dt="2026-09-08T07:17:04.280" v="12" actId="20577"/>
          <ac:spMkLst>
            <pc:docMk/>
            <pc:sldMk cId="2356886422" sldId="387"/>
            <ac:spMk id="2" creationId="{508D671B-1E8A-90E3-E69D-52529E4D76CF}"/>
          </ac:spMkLst>
        </pc:spChg>
        <pc:spChg chg="mod">
          <ac:chgData name="julia.gesicka@agrowe.pl" userId="S::urn:spo:guest#julia.gesicka@agrowe.pl::" providerId="AD" clId="Web-{00000000-0000-0000-0000-000000000000}" dt="2026-09-08T07:17:42.389" v="20" actId="20577"/>
          <ac:spMkLst>
            <pc:docMk/>
            <pc:sldMk cId="2356886422" sldId="387"/>
            <ac:spMk id="3" creationId="{1CD36522-18DE-03DD-60AC-0868B1096FED}"/>
          </ac:spMkLst>
        </pc:spChg>
      </pc:sldChg>
      <pc:sldChg chg="modSp new">
        <pc:chgData name="julia.gesicka@agrowe.pl" userId="S::urn:spo:guest#julia.gesicka@agrowe.pl::" providerId="AD" clId="Web-{00000000-0000-0000-0000-000000000000}" dt="2026-09-08T07:20:33.996" v="34" actId="20577"/>
        <pc:sldMkLst>
          <pc:docMk/>
          <pc:sldMk cId="3366209240" sldId="388"/>
        </pc:sldMkLst>
        <pc:spChg chg="mod">
          <ac:chgData name="julia.gesicka@agrowe.pl" userId="S::urn:spo:guest#julia.gesicka@agrowe.pl::" providerId="AD" clId="Web-{00000000-0000-0000-0000-000000000000}" dt="2026-09-08T07:19:53.653" v="25" actId="20577"/>
          <ac:spMkLst>
            <pc:docMk/>
            <pc:sldMk cId="3366209240" sldId="388"/>
            <ac:spMk id="2" creationId="{A9F12A6C-2C7A-045C-AF91-C53F0A971BD8}"/>
          </ac:spMkLst>
        </pc:spChg>
        <pc:spChg chg="mod">
          <ac:chgData name="julia.gesicka@agrowe.pl" userId="S::urn:spo:guest#julia.gesicka@agrowe.pl::" providerId="AD" clId="Web-{00000000-0000-0000-0000-000000000000}" dt="2026-09-08T07:20:33.996" v="34" actId="20577"/>
          <ac:spMkLst>
            <pc:docMk/>
            <pc:sldMk cId="3366209240" sldId="388"/>
            <ac:spMk id="3" creationId="{3DC0CA2D-687B-3352-77C5-FA722CBD012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19A1AD-003C-FF47-BBE8-2ECDE51BDC73}" type="datetimeFigureOut">
              <a:rPr lang="pl-PL" smtClean="0"/>
              <a:t>30.09.2026</a:t>
            </a:fld>
            <a:endParaRPr lang="pl-PL"/>
          </a:p>
        </p:txBody>
      </p:sp>
      <p:sp>
        <p:nvSpPr>
          <p:cNvPr id="4" name="Symbol zastępczy obrazu slajd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6" name="Symbol zastępczy stop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1BAEBE-21FB-5E4A-B06E-563616F4358D}" type="slidenum">
              <a:rPr lang="pl-PL" smtClean="0"/>
              <a:t>‹#›</a:t>
            </a:fld>
            <a:endParaRPr lang="pl-PL"/>
          </a:p>
        </p:txBody>
      </p:sp>
    </p:spTree>
    <p:extLst>
      <p:ext uri="{BB962C8B-B14F-4D97-AF65-F5344CB8AC3E}">
        <p14:creationId xmlns:p14="http://schemas.microsoft.com/office/powerpoint/2010/main" val="218854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a:t>
            </a:fld>
            <a:endParaRPr lang="pl-PL"/>
          </a:p>
        </p:txBody>
      </p:sp>
    </p:spTree>
    <p:extLst>
      <p:ext uri="{BB962C8B-B14F-4D97-AF65-F5344CB8AC3E}">
        <p14:creationId xmlns:p14="http://schemas.microsoft.com/office/powerpoint/2010/main" val="16670905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a:t>
            </a:fld>
            <a:endParaRPr lang="pl-PL"/>
          </a:p>
        </p:txBody>
      </p:sp>
    </p:spTree>
    <p:extLst>
      <p:ext uri="{BB962C8B-B14F-4D97-AF65-F5344CB8AC3E}">
        <p14:creationId xmlns:p14="http://schemas.microsoft.com/office/powerpoint/2010/main" val="1400711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a:t>
            </a:fld>
            <a:endParaRPr lang="pl-PL"/>
          </a:p>
        </p:txBody>
      </p:sp>
    </p:spTree>
    <p:extLst>
      <p:ext uri="{BB962C8B-B14F-4D97-AF65-F5344CB8AC3E}">
        <p14:creationId xmlns:p14="http://schemas.microsoft.com/office/powerpoint/2010/main" val="2821819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a:t>
            </a:fld>
            <a:endParaRPr lang="pl-PL"/>
          </a:p>
        </p:txBody>
      </p:sp>
    </p:spTree>
    <p:extLst>
      <p:ext uri="{BB962C8B-B14F-4D97-AF65-F5344CB8AC3E}">
        <p14:creationId xmlns:p14="http://schemas.microsoft.com/office/powerpoint/2010/main" val="2850014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a:t>
            </a:fld>
            <a:endParaRPr lang="pl-PL"/>
          </a:p>
        </p:txBody>
      </p:sp>
    </p:spTree>
    <p:extLst>
      <p:ext uri="{BB962C8B-B14F-4D97-AF65-F5344CB8AC3E}">
        <p14:creationId xmlns:p14="http://schemas.microsoft.com/office/powerpoint/2010/main" val="3577227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a:t>
            </a:fld>
            <a:endParaRPr lang="pl-PL"/>
          </a:p>
        </p:txBody>
      </p:sp>
    </p:spTree>
    <p:extLst>
      <p:ext uri="{BB962C8B-B14F-4D97-AF65-F5344CB8AC3E}">
        <p14:creationId xmlns:p14="http://schemas.microsoft.com/office/powerpoint/2010/main" val="22342420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23</a:t>
            </a:fld>
            <a:endParaRPr lang="pl-PL"/>
          </a:p>
        </p:txBody>
      </p:sp>
    </p:spTree>
    <p:extLst>
      <p:ext uri="{BB962C8B-B14F-4D97-AF65-F5344CB8AC3E}">
        <p14:creationId xmlns:p14="http://schemas.microsoft.com/office/powerpoint/2010/main" val="2984693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24</a:t>
            </a:fld>
            <a:endParaRPr lang="pl-PL"/>
          </a:p>
        </p:txBody>
      </p:sp>
    </p:spTree>
    <p:extLst>
      <p:ext uri="{BB962C8B-B14F-4D97-AF65-F5344CB8AC3E}">
        <p14:creationId xmlns:p14="http://schemas.microsoft.com/office/powerpoint/2010/main" val="1339732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27</a:t>
            </a:fld>
            <a:endParaRPr lang="pl-PL"/>
          </a:p>
        </p:txBody>
      </p:sp>
    </p:spTree>
    <p:extLst>
      <p:ext uri="{BB962C8B-B14F-4D97-AF65-F5344CB8AC3E}">
        <p14:creationId xmlns:p14="http://schemas.microsoft.com/office/powerpoint/2010/main" val="64670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29</a:t>
            </a:fld>
            <a:endParaRPr lang="pl-PL"/>
          </a:p>
        </p:txBody>
      </p:sp>
    </p:spTree>
    <p:extLst>
      <p:ext uri="{BB962C8B-B14F-4D97-AF65-F5344CB8AC3E}">
        <p14:creationId xmlns:p14="http://schemas.microsoft.com/office/powerpoint/2010/main" val="21720568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31</a:t>
            </a:fld>
            <a:endParaRPr lang="pl-PL"/>
          </a:p>
        </p:txBody>
      </p:sp>
    </p:spTree>
    <p:extLst>
      <p:ext uri="{BB962C8B-B14F-4D97-AF65-F5344CB8AC3E}">
        <p14:creationId xmlns:p14="http://schemas.microsoft.com/office/powerpoint/2010/main" val="1666026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34</a:t>
            </a:fld>
            <a:endParaRPr lang="pl-PL"/>
          </a:p>
        </p:txBody>
      </p:sp>
    </p:spTree>
    <p:extLst>
      <p:ext uri="{BB962C8B-B14F-4D97-AF65-F5344CB8AC3E}">
        <p14:creationId xmlns:p14="http://schemas.microsoft.com/office/powerpoint/2010/main" val="9962646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36</a:t>
            </a:fld>
            <a:endParaRPr lang="pl-PL"/>
          </a:p>
        </p:txBody>
      </p:sp>
    </p:spTree>
    <p:extLst>
      <p:ext uri="{BB962C8B-B14F-4D97-AF65-F5344CB8AC3E}">
        <p14:creationId xmlns:p14="http://schemas.microsoft.com/office/powerpoint/2010/main" val="786088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42</a:t>
            </a:fld>
            <a:endParaRPr lang="pl-PL"/>
          </a:p>
        </p:txBody>
      </p:sp>
    </p:spTree>
    <p:extLst>
      <p:ext uri="{BB962C8B-B14F-4D97-AF65-F5344CB8AC3E}">
        <p14:creationId xmlns:p14="http://schemas.microsoft.com/office/powerpoint/2010/main" val="31079276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43</a:t>
            </a:fld>
            <a:endParaRPr lang="pl-PL"/>
          </a:p>
        </p:txBody>
      </p:sp>
    </p:spTree>
    <p:extLst>
      <p:ext uri="{BB962C8B-B14F-4D97-AF65-F5344CB8AC3E}">
        <p14:creationId xmlns:p14="http://schemas.microsoft.com/office/powerpoint/2010/main" val="38893872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44</a:t>
            </a:fld>
            <a:endParaRPr lang="pl-PL"/>
          </a:p>
        </p:txBody>
      </p:sp>
    </p:spTree>
    <p:extLst>
      <p:ext uri="{BB962C8B-B14F-4D97-AF65-F5344CB8AC3E}">
        <p14:creationId xmlns:p14="http://schemas.microsoft.com/office/powerpoint/2010/main" val="1009784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46</a:t>
            </a:fld>
            <a:endParaRPr lang="pl-PL"/>
          </a:p>
        </p:txBody>
      </p:sp>
    </p:spTree>
    <p:extLst>
      <p:ext uri="{BB962C8B-B14F-4D97-AF65-F5344CB8AC3E}">
        <p14:creationId xmlns:p14="http://schemas.microsoft.com/office/powerpoint/2010/main" val="23397022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47</a:t>
            </a:fld>
            <a:endParaRPr lang="pl-PL"/>
          </a:p>
        </p:txBody>
      </p:sp>
    </p:spTree>
    <p:extLst>
      <p:ext uri="{BB962C8B-B14F-4D97-AF65-F5344CB8AC3E}">
        <p14:creationId xmlns:p14="http://schemas.microsoft.com/office/powerpoint/2010/main" val="32289621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49</a:t>
            </a:fld>
            <a:endParaRPr lang="pl-PL"/>
          </a:p>
        </p:txBody>
      </p:sp>
    </p:spTree>
    <p:extLst>
      <p:ext uri="{BB962C8B-B14F-4D97-AF65-F5344CB8AC3E}">
        <p14:creationId xmlns:p14="http://schemas.microsoft.com/office/powerpoint/2010/main" val="13312862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50</a:t>
            </a:fld>
            <a:endParaRPr lang="pl-PL"/>
          </a:p>
        </p:txBody>
      </p:sp>
    </p:spTree>
    <p:extLst>
      <p:ext uri="{BB962C8B-B14F-4D97-AF65-F5344CB8AC3E}">
        <p14:creationId xmlns:p14="http://schemas.microsoft.com/office/powerpoint/2010/main" val="3222040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51</a:t>
            </a:fld>
            <a:endParaRPr lang="pl-PL"/>
          </a:p>
        </p:txBody>
      </p:sp>
    </p:spTree>
    <p:extLst>
      <p:ext uri="{BB962C8B-B14F-4D97-AF65-F5344CB8AC3E}">
        <p14:creationId xmlns:p14="http://schemas.microsoft.com/office/powerpoint/2010/main" val="3434494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52</a:t>
            </a:fld>
            <a:endParaRPr lang="pl-PL"/>
          </a:p>
        </p:txBody>
      </p:sp>
    </p:spTree>
    <p:extLst>
      <p:ext uri="{BB962C8B-B14F-4D97-AF65-F5344CB8AC3E}">
        <p14:creationId xmlns:p14="http://schemas.microsoft.com/office/powerpoint/2010/main" val="18010486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59</a:t>
            </a:fld>
            <a:endParaRPr lang="pl-PL"/>
          </a:p>
        </p:txBody>
      </p:sp>
    </p:spTree>
    <p:extLst>
      <p:ext uri="{BB962C8B-B14F-4D97-AF65-F5344CB8AC3E}">
        <p14:creationId xmlns:p14="http://schemas.microsoft.com/office/powerpoint/2010/main" val="834819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61</a:t>
            </a:fld>
            <a:endParaRPr lang="pl-PL"/>
          </a:p>
        </p:txBody>
      </p:sp>
    </p:spTree>
    <p:extLst>
      <p:ext uri="{BB962C8B-B14F-4D97-AF65-F5344CB8AC3E}">
        <p14:creationId xmlns:p14="http://schemas.microsoft.com/office/powerpoint/2010/main" val="40718417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63</a:t>
            </a:fld>
            <a:endParaRPr lang="pl-PL"/>
          </a:p>
        </p:txBody>
      </p:sp>
    </p:spTree>
    <p:extLst>
      <p:ext uri="{BB962C8B-B14F-4D97-AF65-F5344CB8AC3E}">
        <p14:creationId xmlns:p14="http://schemas.microsoft.com/office/powerpoint/2010/main" val="16905127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65</a:t>
            </a:fld>
            <a:endParaRPr lang="pl-PL"/>
          </a:p>
        </p:txBody>
      </p:sp>
    </p:spTree>
    <p:extLst>
      <p:ext uri="{BB962C8B-B14F-4D97-AF65-F5344CB8AC3E}">
        <p14:creationId xmlns:p14="http://schemas.microsoft.com/office/powerpoint/2010/main" val="37400349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67</a:t>
            </a:fld>
            <a:endParaRPr lang="pl-PL"/>
          </a:p>
        </p:txBody>
      </p:sp>
    </p:spTree>
    <p:extLst>
      <p:ext uri="{BB962C8B-B14F-4D97-AF65-F5344CB8AC3E}">
        <p14:creationId xmlns:p14="http://schemas.microsoft.com/office/powerpoint/2010/main" val="6395504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78</a:t>
            </a:fld>
            <a:endParaRPr lang="pl-PL"/>
          </a:p>
        </p:txBody>
      </p:sp>
    </p:spTree>
    <p:extLst>
      <p:ext uri="{BB962C8B-B14F-4D97-AF65-F5344CB8AC3E}">
        <p14:creationId xmlns:p14="http://schemas.microsoft.com/office/powerpoint/2010/main" val="37714534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81</a:t>
            </a:fld>
            <a:endParaRPr lang="pl-PL"/>
          </a:p>
        </p:txBody>
      </p:sp>
    </p:spTree>
    <p:extLst>
      <p:ext uri="{BB962C8B-B14F-4D97-AF65-F5344CB8AC3E}">
        <p14:creationId xmlns:p14="http://schemas.microsoft.com/office/powerpoint/2010/main" val="24403318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83</a:t>
            </a:fld>
            <a:endParaRPr lang="pl-PL"/>
          </a:p>
        </p:txBody>
      </p:sp>
    </p:spTree>
    <p:extLst>
      <p:ext uri="{BB962C8B-B14F-4D97-AF65-F5344CB8AC3E}">
        <p14:creationId xmlns:p14="http://schemas.microsoft.com/office/powerpoint/2010/main" val="5240064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84</a:t>
            </a:fld>
            <a:endParaRPr lang="pl-PL"/>
          </a:p>
        </p:txBody>
      </p:sp>
    </p:spTree>
    <p:extLst>
      <p:ext uri="{BB962C8B-B14F-4D97-AF65-F5344CB8AC3E}">
        <p14:creationId xmlns:p14="http://schemas.microsoft.com/office/powerpoint/2010/main" val="214361254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85</a:t>
            </a:fld>
            <a:endParaRPr lang="pl-PL"/>
          </a:p>
        </p:txBody>
      </p:sp>
    </p:spTree>
    <p:extLst>
      <p:ext uri="{BB962C8B-B14F-4D97-AF65-F5344CB8AC3E}">
        <p14:creationId xmlns:p14="http://schemas.microsoft.com/office/powerpoint/2010/main" val="221153197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86</a:t>
            </a:fld>
            <a:endParaRPr lang="pl-PL"/>
          </a:p>
        </p:txBody>
      </p:sp>
    </p:spTree>
    <p:extLst>
      <p:ext uri="{BB962C8B-B14F-4D97-AF65-F5344CB8AC3E}">
        <p14:creationId xmlns:p14="http://schemas.microsoft.com/office/powerpoint/2010/main" val="27783917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91</a:t>
            </a:fld>
            <a:endParaRPr lang="pl-PL"/>
          </a:p>
        </p:txBody>
      </p:sp>
    </p:spTree>
    <p:extLst>
      <p:ext uri="{BB962C8B-B14F-4D97-AF65-F5344CB8AC3E}">
        <p14:creationId xmlns:p14="http://schemas.microsoft.com/office/powerpoint/2010/main" val="414924560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93</a:t>
            </a:fld>
            <a:endParaRPr lang="pl-PL"/>
          </a:p>
        </p:txBody>
      </p:sp>
    </p:spTree>
    <p:extLst>
      <p:ext uri="{BB962C8B-B14F-4D97-AF65-F5344CB8AC3E}">
        <p14:creationId xmlns:p14="http://schemas.microsoft.com/office/powerpoint/2010/main" val="2535064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97</a:t>
            </a:fld>
            <a:endParaRPr lang="pl-PL"/>
          </a:p>
        </p:txBody>
      </p:sp>
    </p:spTree>
    <p:extLst>
      <p:ext uri="{BB962C8B-B14F-4D97-AF65-F5344CB8AC3E}">
        <p14:creationId xmlns:p14="http://schemas.microsoft.com/office/powerpoint/2010/main" val="238761206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
        <p:nvSpPr>
          <p:cNvPr id="4" name="Symbol zastępczy numeru slajdu 3"/>
          <p:cNvSpPr>
            <a:spLocks noGrp="1"/>
          </p:cNvSpPr>
          <p:nvPr>
            <p:ph type="sldNum" sz="quarter" idx="5"/>
          </p:nvPr>
        </p:nvSpPr>
        <p:spPr/>
        <p:txBody>
          <a:bodyPr/>
          <a:lstStyle/>
          <a:p>
            <a:fld id="{581BAEBE-21FB-5E4A-B06E-563616F4358D}" type="slidenum">
              <a:rPr lang="pl-PL" smtClean="0"/>
              <a:t>104</a:t>
            </a:fld>
            <a:endParaRPr lang="pl-PL"/>
          </a:p>
        </p:txBody>
      </p:sp>
    </p:spTree>
    <p:extLst>
      <p:ext uri="{BB962C8B-B14F-4D97-AF65-F5344CB8AC3E}">
        <p14:creationId xmlns:p14="http://schemas.microsoft.com/office/powerpoint/2010/main" val="2209716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9C81EC0-296E-4CA3-95B0-B9F83DC48C7C}"/>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ABC56858-AACD-45B6-A955-FBA47DEB70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9A704E96-828A-4762-91B2-D4CA3A2CBF5C}"/>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5" name="Symbol zastępczy stopki 4">
            <a:extLst>
              <a:ext uri="{FF2B5EF4-FFF2-40B4-BE49-F238E27FC236}">
                <a16:creationId xmlns:a16="http://schemas.microsoft.com/office/drawing/2014/main" id="{35DC8BAA-BB49-48D2-AF15-D1C99538AD28}"/>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215BF14-AE1E-4187-AE1F-DA04554550A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0121599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053E39-9620-4C1E-841F-89B740DDECEF}"/>
              </a:ext>
            </a:extLst>
          </p:cNvPr>
          <p:cNvSpPr>
            <a:spLocks noGrp="1"/>
          </p:cNvSpPr>
          <p:nvPr>
            <p:ph type="title"/>
          </p:nvPr>
        </p:nvSpPr>
        <p:spPr/>
        <p:txBody>
          <a:bodyPr/>
          <a:lstStyle>
            <a:lvl1pPr>
              <a:defRPr b="1">
                <a:latin typeface="+mn-lt"/>
              </a:defRPr>
            </a:lvl1pPr>
          </a:lstStyle>
          <a:p>
            <a:r>
              <a:rPr lang="pl-PL"/>
              <a:t>Kliknij, aby edytować styl</a:t>
            </a:r>
          </a:p>
        </p:txBody>
      </p:sp>
      <p:sp>
        <p:nvSpPr>
          <p:cNvPr id="3" name="Symbol zastępczy zawartości 2">
            <a:extLst>
              <a:ext uri="{FF2B5EF4-FFF2-40B4-BE49-F238E27FC236}">
                <a16:creationId xmlns:a16="http://schemas.microsoft.com/office/drawing/2014/main" id="{3E8E9FBE-F993-4393-B443-CEE6814CC4C0}"/>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7F330C8B-FA7C-4226-8419-3AD6BFD5CEEA}"/>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5" name="Symbol zastępczy stopki 4">
            <a:extLst>
              <a:ext uri="{FF2B5EF4-FFF2-40B4-BE49-F238E27FC236}">
                <a16:creationId xmlns:a16="http://schemas.microsoft.com/office/drawing/2014/main" id="{F226F786-909D-44A8-974D-C0248B0507B1}"/>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E1AD5A2D-F598-4D9C-9C67-C9A5AF5343CA}"/>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76678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3D53E99-CA44-4CF9-BF29-624D5581E2CD}"/>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1FF63B57-5E60-4B05-9EFB-02F10D099D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B70BF2C0-5704-4503-BC6E-348D756F4B17}"/>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5" name="Symbol zastępczy stopki 4">
            <a:extLst>
              <a:ext uri="{FF2B5EF4-FFF2-40B4-BE49-F238E27FC236}">
                <a16:creationId xmlns:a16="http://schemas.microsoft.com/office/drawing/2014/main" id="{9453328B-0252-4C19-BDEE-0BC28F736F5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71581BC-77A5-4139-B6BA-B31527B55BC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132026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A1E162F-08C6-4CF7-BC6B-EE992B743D9B}"/>
              </a:ext>
            </a:extLst>
          </p:cNvPr>
          <p:cNvSpPr>
            <a:spLocks noGrp="1"/>
          </p:cNvSpPr>
          <p:nvPr>
            <p:ph type="title"/>
          </p:nvPr>
        </p:nvSpPr>
        <p:spPr/>
        <p:txBody>
          <a:bodyPr/>
          <a:lstStyle>
            <a:lvl1pPr>
              <a:defRPr b="1">
                <a:latin typeface="+mn-lt"/>
              </a:defRPr>
            </a:lvl1pPr>
          </a:lstStyle>
          <a:p>
            <a:r>
              <a:rPr lang="pl-PL"/>
              <a:t>Kliknij, aby edytować styl</a:t>
            </a:r>
          </a:p>
        </p:txBody>
      </p:sp>
      <p:sp>
        <p:nvSpPr>
          <p:cNvPr id="3" name="Symbol zastępczy zawartości 2">
            <a:extLst>
              <a:ext uri="{FF2B5EF4-FFF2-40B4-BE49-F238E27FC236}">
                <a16:creationId xmlns:a16="http://schemas.microsoft.com/office/drawing/2014/main" id="{550DD271-8561-44C5-9594-939931A75E35}"/>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A7C2611A-B135-47BE-B4A1-670185DBBA72}"/>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3DA6C688-8E4D-466D-9EAA-3D7989CB298B}"/>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6" name="Symbol zastępczy stopki 5">
            <a:extLst>
              <a:ext uri="{FF2B5EF4-FFF2-40B4-BE49-F238E27FC236}">
                <a16:creationId xmlns:a16="http://schemas.microsoft.com/office/drawing/2014/main" id="{1609F532-3BCE-40FF-A181-09DDB0593F78}"/>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68D549B-DA17-4515-AB2B-52F2C2FBC7A1}"/>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25588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BAB286-559D-43AE-8706-36473F095CB4}"/>
              </a:ext>
            </a:extLst>
          </p:cNvPr>
          <p:cNvSpPr>
            <a:spLocks noGrp="1"/>
          </p:cNvSpPr>
          <p:nvPr>
            <p:ph type="title"/>
          </p:nvPr>
        </p:nvSpPr>
        <p:spPr>
          <a:xfrm>
            <a:off x="839788" y="365125"/>
            <a:ext cx="10515600" cy="1325563"/>
          </a:xfrm>
        </p:spPr>
        <p:txBody>
          <a:bodyPr/>
          <a:lstStyle>
            <a:lvl1pPr>
              <a:defRPr b="1">
                <a:latin typeface="+mn-lt"/>
              </a:defRPr>
            </a:lvl1pPr>
          </a:lstStyle>
          <a:p>
            <a:r>
              <a:rPr lang="pl-PL"/>
              <a:t>Kliknij, aby edytować styl</a:t>
            </a:r>
          </a:p>
        </p:txBody>
      </p:sp>
      <p:sp>
        <p:nvSpPr>
          <p:cNvPr id="3" name="Symbol zastępczy tekstu 2">
            <a:extLst>
              <a:ext uri="{FF2B5EF4-FFF2-40B4-BE49-F238E27FC236}">
                <a16:creationId xmlns:a16="http://schemas.microsoft.com/office/drawing/2014/main" id="{631F4715-1739-40A5-A5FC-6DC1F875A9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1C130493-828B-43DA-9E72-FEF654AEFA54}"/>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124998CC-AD54-4312-820A-C4F83D844B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D795C483-0E3D-4A98-AF07-2F160368C651}"/>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8499FF69-D6DC-4AE9-87E2-8410F2833A7A}"/>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8" name="Symbol zastępczy stopki 7">
            <a:extLst>
              <a:ext uri="{FF2B5EF4-FFF2-40B4-BE49-F238E27FC236}">
                <a16:creationId xmlns:a16="http://schemas.microsoft.com/office/drawing/2014/main" id="{13D095DB-148D-45A8-9463-299287AD0A41}"/>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BE555F67-BB02-4D55-933A-12C4CC39113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535776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5C12FDD-E3F3-4B0E-8BBD-FF628E65243E}"/>
              </a:ext>
            </a:extLst>
          </p:cNvPr>
          <p:cNvSpPr>
            <a:spLocks noGrp="1"/>
          </p:cNvSpPr>
          <p:nvPr>
            <p:ph type="title"/>
          </p:nvPr>
        </p:nvSpPr>
        <p:spPr/>
        <p:txBody>
          <a:bodyPr/>
          <a:lstStyle>
            <a:lvl1pPr>
              <a:defRPr b="1">
                <a:latin typeface="+mn-lt"/>
              </a:defRPr>
            </a:lvl1pPr>
          </a:lstStyle>
          <a:p>
            <a:r>
              <a:rPr lang="pl-PL"/>
              <a:t>Kliknij, aby edytować styl</a:t>
            </a:r>
          </a:p>
        </p:txBody>
      </p:sp>
      <p:sp>
        <p:nvSpPr>
          <p:cNvPr id="3" name="Symbol zastępczy daty 2">
            <a:extLst>
              <a:ext uri="{FF2B5EF4-FFF2-40B4-BE49-F238E27FC236}">
                <a16:creationId xmlns:a16="http://schemas.microsoft.com/office/drawing/2014/main" id="{A50D26B5-8ED2-4559-B55C-DDC988E9C795}"/>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4" name="Symbol zastępczy stopki 3">
            <a:extLst>
              <a:ext uri="{FF2B5EF4-FFF2-40B4-BE49-F238E27FC236}">
                <a16:creationId xmlns:a16="http://schemas.microsoft.com/office/drawing/2014/main" id="{B493A7AF-594C-4FA2-8876-80F3CE82D235}"/>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42D6CAE6-B394-4ED9-8CFC-6598E875A66B}"/>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119235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AA8B0E18-D900-4290-8670-54F77BC46170}"/>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3" name="Symbol zastępczy stopki 2">
            <a:extLst>
              <a:ext uri="{FF2B5EF4-FFF2-40B4-BE49-F238E27FC236}">
                <a16:creationId xmlns:a16="http://schemas.microsoft.com/office/drawing/2014/main" id="{14C7EC36-94A2-4CBE-BBA5-2C18DB2C1B17}"/>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B65BA40D-1F1C-4AC2-83CD-7545C3483077}"/>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173974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C0CF5CD-DC86-46DC-9814-162A737769DD}"/>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FABA0510-F18D-4370-857F-5328DF565D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56215D13-B28D-495A-927A-8B7C3DEC0C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A37A454E-3446-4ABE-A42E-058B5A7C72B0}"/>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6" name="Symbol zastępczy stopki 5">
            <a:extLst>
              <a:ext uri="{FF2B5EF4-FFF2-40B4-BE49-F238E27FC236}">
                <a16:creationId xmlns:a16="http://schemas.microsoft.com/office/drawing/2014/main" id="{44CB0D6C-2646-4D22-BC3D-D5FC623086EB}"/>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04C0DA24-FF3D-45F1-91AE-31FF2DD4E792}"/>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6623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3A95A4-751B-4856-AAD5-A11E711089CA}"/>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944A44EF-5D00-44C0-973E-19602F648E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p>
        </p:txBody>
      </p:sp>
      <p:sp>
        <p:nvSpPr>
          <p:cNvPr id="4" name="Symbol zastępczy tekstu 3">
            <a:extLst>
              <a:ext uri="{FF2B5EF4-FFF2-40B4-BE49-F238E27FC236}">
                <a16:creationId xmlns:a16="http://schemas.microsoft.com/office/drawing/2014/main" id="{348CF7BD-B699-497B-B72B-1A6CB4F64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D98D69CB-1774-4DB4-94B6-586F704BBF1C}"/>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6" name="Symbol zastępczy stopki 5">
            <a:extLst>
              <a:ext uri="{FF2B5EF4-FFF2-40B4-BE49-F238E27FC236}">
                <a16:creationId xmlns:a16="http://schemas.microsoft.com/office/drawing/2014/main" id="{4F5C05EC-B9FA-4DAC-8F1E-6EF975A0A947}"/>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942F02D0-9081-43C2-91F8-F027F4E6AB36}"/>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142520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2DE2D-DAA0-446E-BC03-BFD6AF04503F}"/>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DF39B4EA-379D-4473-B5FA-ED7355037CBD}"/>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D106A94C-1728-41A6-807F-75EA974346D8}"/>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5" name="Symbol zastępczy stopki 4">
            <a:extLst>
              <a:ext uri="{FF2B5EF4-FFF2-40B4-BE49-F238E27FC236}">
                <a16:creationId xmlns:a16="http://schemas.microsoft.com/office/drawing/2014/main" id="{ACCAAFFC-B204-4D22-A101-53A81CBE1C84}"/>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ADCDD754-B2DF-47EB-A11F-D4F1D08451D9}"/>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378546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43B8E96D-37DD-44BA-B4BA-E17EB890EF1B}"/>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BD0FC10E-44D3-430C-B696-2161E532E21A}"/>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21D3F88-3FD3-47D2-BBE1-D6B437025591}"/>
              </a:ext>
            </a:extLst>
          </p:cNvPr>
          <p:cNvSpPr>
            <a:spLocks noGrp="1"/>
          </p:cNvSpPr>
          <p:nvPr>
            <p:ph type="dt" sz="half" idx="10"/>
          </p:nvPr>
        </p:nvSpPr>
        <p:spPr/>
        <p:txBody>
          <a:bodyPr/>
          <a:lstStyle/>
          <a:p>
            <a:fld id="{1CA80967-AEBE-453C-BD8E-FBE98228696F}" type="datetimeFigureOut">
              <a:rPr lang="pl-PL" smtClean="0"/>
              <a:t>30.09.2026</a:t>
            </a:fld>
            <a:endParaRPr lang="pl-PL"/>
          </a:p>
        </p:txBody>
      </p:sp>
      <p:sp>
        <p:nvSpPr>
          <p:cNvPr id="5" name="Symbol zastępczy stopki 4">
            <a:extLst>
              <a:ext uri="{FF2B5EF4-FFF2-40B4-BE49-F238E27FC236}">
                <a16:creationId xmlns:a16="http://schemas.microsoft.com/office/drawing/2014/main" id="{58E2C852-942D-4806-B67E-548005335EF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36D7B26D-BBE1-42DD-B714-4846A889D7D8}"/>
              </a:ext>
            </a:extLst>
          </p:cNvPr>
          <p:cNvSpPr>
            <a:spLocks noGrp="1"/>
          </p:cNvSpPr>
          <p:nvPr>
            <p:ph type="sldNum" sz="quarter" idx="12"/>
          </p:nvPr>
        </p:nvSpPr>
        <p:spPr/>
        <p:txBody>
          <a:bodyPr/>
          <a:lstStyle/>
          <a:p>
            <a:fld id="{6B642652-620D-44AF-A741-ABE9F78AFEFD}" type="slidenum">
              <a:rPr lang="pl-PL" smtClean="0"/>
              <a:t>‹#›</a:t>
            </a:fld>
            <a:endParaRPr lang="pl-PL"/>
          </a:p>
        </p:txBody>
      </p:sp>
    </p:spTree>
    <p:extLst>
      <p:ext uri="{BB962C8B-B14F-4D97-AF65-F5344CB8AC3E}">
        <p14:creationId xmlns:p14="http://schemas.microsoft.com/office/powerpoint/2010/main" val="4147302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7605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2D065B0-8756-E67F-C5DE-AAACC2A3E5BD}"/>
              </a:ext>
            </a:extLst>
          </p:cNvPr>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p>
        </p:txBody>
      </p:sp>
      <p:sp>
        <p:nvSpPr>
          <p:cNvPr id="3" name="Podtytuł 2">
            <a:extLst>
              <a:ext uri="{FF2B5EF4-FFF2-40B4-BE49-F238E27FC236}">
                <a16:creationId xmlns:a16="http://schemas.microsoft.com/office/drawing/2014/main" id="{5E4AA543-B9F1-52F5-A9B2-058618804E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p>
        </p:txBody>
      </p:sp>
      <p:sp>
        <p:nvSpPr>
          <p:cNvPr id="4" name="Symbol zastępczy daty 3">
            <a:extLst>
              <a:ext uri="{FF2B5EF4-FFF2-40B4-BE49-F238E27FC236}">
                <a16:creationId xmlns:a16="http://schemas.microsoft.com/office/drawing/2014/main" id="{89E951C4-2457-95B7-254A-6A9095742907}"/>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5" name="Symbol zastępczy stopki 4">
            <a:extLst>
              <a:ext uri="{FF2B5EF4-FFF2-40B4-BE49-F238E27FC236}">
                <a16:creationId xmlns:a16="http://schemas.microsoft.com/office/drawing/2014/main" id="{DBEFF04F-A522-3DBD-9AD0-8FAD92C6FC9E}"/>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19F7A591-0962-0227-0175-A1402479CC8F}"/>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1491613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C07A35-ADBC-5305-AC6A-2348E0A1294E}"/>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6D641729-6079-483C-5963-B6990C9D4B7E}"/>
              </a:ext>
            </a:extLst>
          </p:cNvPr>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978D1A4E-4957-540F-DF51-AC14FB5EE47A}"/>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5" name="Symbol zastępczy stopki 4">
            <a:extLst>
              <a:ext uri="{FF2B5EF4-FFF2-40B4-BE49-F238E27FC236}">
                <a16:creationId xmlns:a16="http://schemas.microsoft.com/office/drawing/2014/main" id="{A3B4D464-B809-13BB-1221-5AD8B84C6F1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6B23DD92-F92C-DD98-7823-78FD93742FE6}"/>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1634255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2B019D4-C73D-1624-B604-0978E657B819}"/>
              </a:ext>
            </a:extLst>
          </p:cNvPr>
          <p:cNvSpPr>
            <a:spLocks noGrp="1"/>
          </p:cNvSpPr>
          <p:nvPr>
            <p:ph type="title"/>
          </p:nvPr>
        </p:nvSpPr>
        <p:spPr>
          <a:xfrm>
            <a:off x="831850" y="1709738"/>
            <a:ext cx="10515600" cy="2852737"/>
          </a:xfrm>
        </p:spPr>
        <p:txBody>
          <a:bodyPr anchor="b"/>
          <a:lstStyle>
            <a:lvl1pPr>
              <a:defRPr sz="6000"/>
            </a:lvl1pPr>
          </a:lstStyle>
          <a:p>
            <a:r>
              <a:rPr lang="pl-PL"/>
              <a:t>Kliknij, aby edytować styl</a:t>
            </a:r>
          </a:p>
        </p:txBody>
      </p:sp>
      <p:sp>
        <p:nvSpPr>
          <p:cNvPr id="3" name="Symbol zastępczy tekstu 2">
            <a:extLst>
              <a:ext uri="{FF2B5EF4-FFF2-40B4-BE49-F238E27FC236}">
                <a16:creationId xmlns:a16="http://schemas.microsoft.com/office/drawing/2014/main" id="{AE2B0D05-7C64-69A8-B0B4-E36ACD39D0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B75F56E3-7FD7-AFC1-C10F-7D5DF399D89D}"/>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5" name="Symbol zastępczy stopki 4">
            <a:extLst>
              <a:ext uri="{FF2B5EF4-FFF2-40B4-BE49-F238E27FC236}">
                <a16:creationId xmlns:a16="http://schemas.microsoft.com/office/drawing/2014/main" id="{B8126AA6-D5EC-9B73-4C51-E849D630771B}"/>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D075C53F-167E-B3B3-45C4-90B4F8E8173F}"/>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24643709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3BFCFF-4ED4-FCB5-C3BC-9F3FE8E5ACAC}"/>
              </a:ext>
            </a:extLst>
          </p:cNvPr>
          <p:cNvSpPr>
            <a:spLocks noGrp="1"/>
          </p:cNvSpPr>
          <p:nvPr>
            <p:ph type="title"/>
          </p:nvPr>
        </p:nvSpPr>
        <p:spPr/>
        <p:txBody>
          <a:bodyPr/>
          <a:lstStyle/>
          <a:p>
            <a:r>
              <a:rPr lang="pl-PL"/>
              <a:t>Kliknij, aby edytować styl</a:t>
            </a:r>
          </a:p>
        </p:txBody>
      </p:sp>
      <p:sp>
        <p:nvSpPr>
          <p:cNvPr id="3" name="Symbol zastępczy zawartości 2">
            <a:extLst>
              <a:ext uri="{FF2B5EF4-FFF2-40B4-BE49-F238E27FC236}">
                <a16:creationId xmlns:a16="http://schemas.microsoft.com/office/drawing/2014/main" id="{D6647A49-0693-7657-E1E2-6FE9B35A5D37}"/>
              </a:ext>
            </a:extLst>
          </p:cNvPr>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a:extLst>
              <a:ext uri="{FF2B5EF4-FFF2-40B4-BE49-F238E27FC236}">
                <a16:creationId xmlns:a16="http://schemas.microsoft.com/office/drawing/2014/main" id="{2E5BFD24-3999-2450-731B-6D88F6C8B6DD}"/>
              </a:ext>
            </a:extLst>
          </p:cNvPr>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4">
            <a:extLst>
              <a:ext uri="{FF2B5EF4-FFF2-40B4-BE49-F238E27FC236}">
                <a16:creationId xmlns:a16="http://schemas.microsoft.com/office/drawing/2014/main" id="{8F21747A-77CE-B850-5725-3B110EA12AE1}"/>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6" name="Symbol zastępczy stopki 5">
            <a:extLst>
              <a:ext uri="{FF2B5EF4-FFF2-40B4-BE49-F238E27FC236}">
                <a16:creationId xmlns:a16="http://schemas.microsoft.com/office/drawing/2014/main" id="{E563CF2E-54BD-ACE7-258C-C8BBB88FF07D}"/>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C5422296-4FF1-80EE-78D4-EFA0D1F45050}"/>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23601001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6213D85-1922-4A48-821A-7FA3BECF3EEF}"/>
              </a:ext>
            </a:extLst>
          </p:cNvPr>
          <p:cNvSpPr>
            <a:spLocks noGrp="1"/>
          </p:cNvSpPr>
          <p:nvPr>
            <p:ph type="title"/>
          </p:nvPr>
        </p:nvSpPr>
        <p:spPr>
          <a:xfrm>
            <a:off x="839788" y="365125"/>
            <a:ext cx="10515600" cy="1325563"/>
          </a:xfrm>
        </p:spPr>
        <p:txBody>
          <a:bodyPr/>
          <a:lstStyle/>
          <a:p>
            <a:r>
              <a:rPr lang="pl-PL"/>
              <a:t>Kliknij, aby edytować styl</a:t>
            </a:r>
          </a:p>
        </p:txBody>
      </p:sp>
      <p:sp>
        <p:nvSpPr>
          <p:cNvPr id="3" name="Symbol zastępczy tekstu 2">
            <a:extLst>
              <a:ext uri="{FF2B5EF4-FFF2-40B4-BE49-F238E27FC236}">
                <a16:creationId xmlns:a16="http://schemas.microsoft.com/office/drawing/2014/main" id="{D8FFE6EF-F1A8-C1F5-60EE-38F4A58E25A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Symbol zastępczy zawartości 3">
            <a:extLst>
              <a:ext uri="{FF2B5EF4-FFF2-40B4-BE49-F238E27FC236}">
                <a16:creationId xmlns:a16="http://schemas.microsoft.com/office/drawing/2014/main" id="{A07B3BCA-CEBD-4ABF-4C98-4CFFF276A98C}"/>
              </a:ext>
            </a:extLst>
          </p:cNvPr>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a:extLst>
              <a:ext uri="{FF2B5EF4-FFF2-40B4-BE49-F238E27FC236}">
                <a16:creationId xmlns:a16="http://schemas.microsoft.com/office/drawing/2014/main" id="{81F1C844-5E4F-DDCA-CE3B-AA9D9082B5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Symbol zastępczy zawartości 5">
            <a:extLst>
              <a:ext uri="{FF2B5EF4-FFF2-40B4-BE49-F238E27FC236}">
                <a16:creationId xmlns:a16="http://schemas.microsoft.com/office/drawing/2014/main" id="{A2D95168-9536-307C-D037-E6CD02A81FE6}"/>
              </a:ext>
            </a:extLst>
          </p:cNvPr>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6">
            <a:extLst>
              <a:ext uri="{FF2B5EF4-FFF2-40B4-BE49-F238E27FC236}">
                <a16:creationId xmlns:a16="http://schemas.microsoft.com/office/drawing/2014/main" id="{5150F936-7532-43A1-34A0-DEC36020A117}"/>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8" name="Symbol zastępczy stopki 7">
            <a:extLst>
              <a:ext uri="{FF2B5EF4-FFF2-40B4-BE49-F238E27FC236}">
                <a16:creationId xmlns:a16="http://schemas.microsoft.com/office/drawing/2014/main" id="{2E639BD2-09D7-DCC9-D436-DBD88F371E6F}"/>
              </a:ext>
            </a:extLst>
          </p:cNvPr>
          <p:cNvSpPr>
            <a:spLocks noGrp="1"/>
          </p:cNvSpPr>
          <p:nvPr>
            <p:ph type="ftr" sz="quarter" idx="11"/>
          </p:nvPr>
        </p:nvSpPr>
        <p:spPr/>
        <p:txBody>
          <a:bodyPr/>
          <a:lstStyle/>
          <a:p>
            <a:endParaRPr lang="pl-PL"/>
          </a:p>
        </p:txBody>
      </p:sp>
      <p:sp>
        <p:nvSpPr>
          <p:cNvPr id="9" name="Symbol zastępczy numeru slajdu 8">
            <a:extLst>
              <a:ext uri="{FF2B5EF4-FFF2-40B4-BE49-F238E27FC236}">
                <a16:creationId xmlns:a16="http://schemas.microsoft.com/office/drawing/2014/main" id="{0DEE75C9-8B59-D2FB-6CFA-DE74845955D1}"/>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1133304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0204BF0-AF96-FE58-B4C0-9CEF728699AC}"/>
              </a:ext>
            </a:extLst>
          </p:cNvPr>
          <p:cNvSpPr>
            <a:spLocks noGrp="1"/>
          </p:cNvSpPr>
          <p:nvPr>
            <p:ph type="title"/>
          </p:nvPr>
        </p:nvSpPr>
        <p:spPr/>
        <p:txBody>
          <a:bodyPr/>
          <a:lstStyle/>
          <a:p>
            <a:r>
              <a:rPr lang="pl-PL"/>
              <a:t>Kliknij, aby edytować styl</a:t>
            </a:r>
          </a:p>
        </p:txBody>
      </p:sp>
      <p:sp>
        <p:nvSpPr>
          <p:cNvPr id="3" name="Symbol zastępczy daty 2">
            <a:extLst>
              <a:ext uri="{FF2B5EF4-FFF2-40B4-BE49-F238E27FC236}">
                <a16:creationId xmlns:a16="http://schemas.microsoft.com/office/drawing/2014/main" id="{4B232528-C833-1F1A-6CC0-05EDAA59A840}"/>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4" name="Symbol zastępczy stopki 3">
            <a:extLst>
              <a:ext uri="{FF2B5EF4-FFF2-40B4-BE49-F238E27FC236}">
                <a16:creationId xmlns:a16="http://schemas.microsoft.com/office/drawing/2014/main" id="{FC301D96-A925-8AAB-F832-6760C6F7BD71}"/>
              </a:ext>
            </a:extLst>
          </p:cNvPr>
          <p:cNvSpPr>
            <a:spLocks noGrp="1"/>
          </p:cNvSpPr>
          <p:nvPr>
            <p:ph type="ftr" sz="quarter" idx="11"/>
          </p:nvPr>
        </p:nvSpPr>
        <p:spPr/>
        <p:txBody>
          <a:bodyPr/>
          <a:lstStyle/>
          <a:p>
            <a:endParaRPr lang="pl-PL"/>
          </a:p>
        </p:txBody>
      </p:sp>
      <p:sp>
        <p:nvSpPr>
          <p:cNvPr id="5" name="Symbol zastępczy numeru slajdu 4">
            <a:extLst>
              <a:ext uri="{FF2B5EF4-FFF2-40B4-BE49-F238E27FC236}">
                <a16:creationId xmlns:a16="http://schemas.microsoft.com/office/drawing/2014/main" id="{887348AD-841A-3F91-3510-52C88B0FAD88}"/>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18217333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a:extLst>
              <a:ext uri="{FF2B5EF4-FFF2-40B4-BE49-F238E27FC236}">
                <a16:creationId xmlns:a16="http://schemas.microsoft.com/office/drawing/2014/main" id="{06D78179-51AC-248C-C6C4-DA3230091E20}"/>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3" name="Symbol zastępczy stopki 2">
            <a:extLst>
              <a:ext uri="{FF2B5EF4-FFF2-40B4-BE49-F238E27FC236}">
                <a16:creationId xmlns:a16="http://schemas.microsoft.com/office/drawing/2014/main" id="{9CAC10FE-EBE4-FCC9-77F7-007DE5F8BDBC}"/>
              </a:ext>
            </a:extLst>
          </p:cNvPr>
          <p:cNvSpPr>
            <a:spLocks noGrp="1"/>
          </p:cNvSpPr>
          <p:nvPr>
            <p:ph type="ftr" sz="quarter" idx="11"/>
          </p:nvPr>
        </p:nvSpPr>
        <p:spPr/>
        <p:txBody>
          <a:bodyPr/>
          <a:lstStyle/>
          <a:p>
            <a:endParaRPr lang="pl-PL"/>
          </a:p>
        </p:txBody>
      </p:sp>
      <p:sp>
        <p:nvSpPr>
          <p:cNvPr id="4" name="Symbol zastępczy numeru slajdu 3">
            <a:extLst>
              <a:ext uri="{FF2B5EF4-FFF2-40B4-BE49-F238E27FC236}">
                <a16:creationId xmlns:a16="http://schemas.microsoft.com/office/drawing/2014/main" id="{C2B8660E-B448-D6F8-5340-276D44AD4306}"/>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39703917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9894FF5-2EC0-08FA-BF08-2CD431C4C7EB}"/>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zawartości 2">
            <a:extLst>
              <a:ext uri="{FF2B5EF4-FFF2-40B4-BE49-F238E27FC236}">
                <a16:creationId xmlns:a16="http://schemas.microsoft.com/office/drawing/2014/main" id="{587F9508-171A-78C8-0D36-1CD5DCD1AA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a:extLst>
              <a:ext uri="{FF2B5EF4-FFF2-40B4-BE49-F238E27FC236}">
                <a16:creationId xmlns:a16="http://schemas.microsoft.com/office/drawing/2014/main" id="{0FE2C261-3CEA-04B0-E93A-28847CAD6A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3590EA2C-A229-D302-402F-BEFF18F55ECE}"/>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6" name="Symbol zastępczy stopki 5">
            <a:extLst>
              <a:ext uri="{FF2B5EF4-FFF2-40B4-BE49-F238E27FC236}">
                <a16:creationId xmlns:a16="http://schemas.microsoft.com/office/drawing/2014/main" id="{D3B0477A-7AD3-3136-1D29-B18DA43240FC}"/>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1C63E64F-FC93-8366-5759-A7FEB0AC6279}"/>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2758075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FD0B131-8729-BE12-000F-6F69F2BC10CE}"/>
              </a:ext>
            </a:extLst>
          </p:cNvPr>
          <p:cNvSpPr>
            <a:spLocks noGrp="1"/>
          </p:cNvSpPr>
          <p:nvPr>
            <p:ph type="title"/>
          </p:nvPr>
        </p:nvSpPr>
        <p:spPr>
          <a:xfrm>
            <a:off x="839788" y="457200"/>
            <a:ext cx="3932237" cy="1600200"/>
          </a:xfrm>
        </p:spPr>
        <p:txBody>
          <a:bodyPr anchor="b"/>
          <a:lstStyle>
            <a:lvl1pPr>
              <a:defRPr sz="3200"/>
            </a:lvl1pPr>
          </a:lstStyle>
          <a:p>
            <a:r>
              <a:rPr lang="pl-PL"/>
              <a:t>Kliknij, aby edytować styl</a:t>
            </a:r>
          </a:p>
        </p:txBody>
      </p:sp>
      <p:sp>
        <p:nvSpPr>
          <p:cNvPr id="3" name="Symbol zastępczy obrazu 2">
            <a:extLst>
              <a:ext uri="{FF2B5EF4-FFF2-40B4-BE49-F238E27FC236}">
                <a16:creationId xmlns:a16="http://schemas.microsoft.com/office/drawing/2014/main" id="{29C05631-F944-090F-DB99-8CFC830012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a:extLst>
              <a:ext uri="{FF2B5EF4-FFF2-40B4-BE49-F238E27FC236}">
                <a16:creationId xmlns:a16="http://schemas.microsoft.com/office/drawing/2014/main" id="{217B31AD-3E15-A4F5-5283-C015EB4D02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Symbol zastępczy daty 4">
            <a:extLst>
              <a:ext uri="{FF2B5EF4-FFF2-40B4-BE49-F238E27FC236}">
                <a16:creationId xmlns:a16="http://schemas.microsoft.com/office/drawing/2014/main" id="{8DB437BD-7B55-4D49-2919-376B824BAB2E}"/>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6" name="Symbol zastępczy stopki 5">
            <a:extLst>
              <a:ext uri="{FF2B5EF4-FFF2-40B4-BE49-F238E27FC236}">
                <a16:creationId xmlns:a16="http://schemas.microsoft.com/office/drawing/2014/main" id="{BCA6D5BB-D45B-0C6C-7124-9F47E23F7A03}"/>
              </a:ext>
            </a:extLst>
          </p:cNvPr>
          <p:cNvSpPr>
            <a:spLocks noGrp="1"/>
          </p:cNvSpPr>
          <p:nvPr>
            <p:ph type="ftr" sz="quarter" idx="11"/>
          </p:nvPr>
        </p:nvSpPr>
        <p:spPr/>
        <p:txBody>
          <a:bodyPr/>
          <a:lstStyle/>
          <a:p>
            <a:endParaRPr lang="pl-PL"/>
          </a:p>
        </p:txBody>
      </p:sp>
      <p:sp>
        <p:nvSpPr>
          <p:cNvPr id="7" name="Symbol zastępczy numeru slajdu 6">
            <a:extLst>
              <a:ext uri="{FF2B5EF4-FFF2-40B4-BE49-F238E27FC236}">
                <a16:creationId xmlns:a16="http://schemas.microsoft.com/office/drawing/2014/main" id="{648BBE87-3AB5-7159-A5B2-0393FF2EA526}"/>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20652686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052275-289B-D44F-BE23-56777C87BBA9}"/>
              </a:ext>
            </a:extLst>
          </p:cNvPr>
          <p:cNvSpPr>
            <a:spLocks noGrp="1"/>
          </p:cNvSpPr>
          <p:nvPr>
            <p:ph type="title"/>
          </p:nvPr>
        </p:nvSpPr>
        <p:spPr/>
        <p:txBody>
          <a:bodyPr/>
          <a:lstStyle/>
          <a:p>
            <a:r>
              <a:rPr lang="pl-PL"/>
              <a:t>Kliknij, aby edytować styl</a:t>
            </a:r>
          </a:p>
        </p:txBody>
      </p:sp>
      <p:sp>
        <p:nvSpPr>
          <p:cNvPr id="3" name="Symbol zastępczy tytułu pionowego 2">
            <a:extLst>
              <a:ext uri="{FF2B5EF4-FFF2-40B4-BE49-F238E27FC236}">
                <a16:creationId xmlns:a16="http://schemas.microsoft.com/office/drawing/2014/main" id="{3E33E57C-DD09-C135-9F0A-E055CBA5B2CA}"/>
              </a:ext>
            </a:extLst>
          </p:cNvPr>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99A6C7B-2BA3-F377-E093-71AAF87A0DDA}"/>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5" name="Symbol zastępczy stopki 4">
            <a:extLst>
              <a:ext uri="{FF2B5EF4-FFF2-40B4-BE49-F238E27FC236}">
                <a16:creationId xmlns:a16="http://schemas.microsoft.com/office/drawing/2014/main" id="{0B518192-9CB6-EA78-0875-15C64CB07A70}"/>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C81E88B6-814E-AF39-E96A-A77491AD5DC9}"/>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18719256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a:extLst>
              <a:ext uri="{FF2B5EF4-FFF2-40B4-BE49-F238E27FC236}">
                <a16:creationId xmlns:a16="http://schemas.microsoft.com/office/drawing/2014/main" id="{A8EE80DE-49E7-B54A-462D-DC97A8D0E863}"/>
              </a:ext>
            </a:extLst>
          </p:cNvPr>
          <p:cNvSpPr>
            <a:spLocks noGrp="1"/>
          </p:cNvSpPr>
          <p:nvPr>
            <p:ph type="title" orient="vert"/>
          </p:nvPr>
        </p:nvSpPr>
        <p:spPr>
          <a:xfrm>
            <a:off x="8724900" y="365125"/>
            <a:ext cx="2628900" cy="5811838"/>
          </a:xfrm>
        </p:spPr>
        <p:txBody>
          <a:bodyPr vert="eaVert"/>
          <a:lstStyle/>
          <a:p>
            <a:r>
              <a:rPr lang="pl-PL"/>
              <a:t>Kliknij, aby edytować styl</a:t>
            </a:r>
          </a:p>
        </p:txBody>
      </p:sp>
      <p:sp>
        <p:nvSpPr>
          <p:cNvPr id="3" name="Symbol zastępczy tytułu pionowego 2">
            <a:extLst>
              <a:ext uri="{FF2B5EF4-FFF2-40B4-BE49-F238E27FC236}">
                <a16:creationId xmlns:a16="http://schemas.microsoft.com/office/drawing/2014/main" id="{24504D13-3513-4B9E-361B-9B81B5BE7B37}"/>
              </a:ext>
            </a:extLst>
          </p:cNvPr>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FD9006D3-F2D0-AD5F-D77B-8FAEBFF330AB}"/>
              </a:ext>
            </a:extLst>
          </p:cNvPr>
          <p:cNvSpPr>
            <a:spLocks noGrp="1"/>
          </p:cNvSpPr>
          <p:nvPr>
            <p:ph type="dt" sz="half" idx="10"/>
          </p:nvPr>
        </p:nvSpPr>
        <p:spPr/>
        <p:txBody>
          <a:bodyPr/>
          <a:lstStyle/>
          <a:p>
            <a:fld id="{9E631E0E-9EC9-2D4D-8DA1-A860B4762730}" type="datetimeFigureOut">
              <a:rPr lang="pl-PL" smtClean="0"/>
              <a:t>30.09.2026</a:t>
            </a:fld>
            <a:endParaRPr lang="pl-PL"/>
          </a:p>
        </p:txBody>
      </p:sp>
      <p:sp>
        <p:nvSpPr>
          <p:cNvPr id="5" name="Symbol zastępczy stopki 4">
            <a:extLst>
              <a:ext uri="{FF2B5EF4-FFF2-40B4-BE49-F238E27FC236}">
                <a16:creationId xmlns:a16="http://schemas.microsoft.com/office/drawing/2014/main" id="{7C5D625B-F6E4-B479-F24F-75F75EE92A35}"/>
              </a:ext>
            </a:extLst>
          </p:cNvPr>
          <p:cNvSpPr>
            <a:spLocks noGrp="1"/>
          </p:cNvSpPr>
          <p:nvPr>
            <p:ph type="ftr" sz="quarter" idx="11"/>
          </p:nvPr>
        </p:nvSpPr>
        <p:spPr/>
        <p:txBody>
          <a:bodyPr/>
          <a:lstStyle/>
          <a:p>
            <a:endParaRPr lang="pl-PL"/>
          </a:p>
        </p:txBody>
      </p:sp>
      <p:sp>
        <p:nvSpPr>
          <p:cNvPr id="6" name="Symbol zastępczy numeru slajdu 5">
            <a:extLst>
              <a:ext uri="{FF2B5EF4-FFF2-40B4-BE49-F238E27FC236}">
                <a16:creationId xmlns:a16="http://schemas.microsoft.com/office/drawing/2014/main" id="{251182C7-A2E3-F84A-4448-1EB9AA41BAE8}"/>
              </a:ext>
            </a:extLst>
          </p:cNvPr>
          <p:cNvSpPr>
            <a:spLocks noGrp="1"/>
          </p:cNvSpPr>
          <p:nvPr>
            <p:ph type="sldNum" sz="quarter" idx="12"/>
          </p:nvPr>
        </p:nvSpPr>
        <p:spPr/>
        <p:txBody>
          <a:bodyPr/>
          <a:lstStyle/>
          <a:p>
            <a:fld id="{49F65D11-DE14-1544-9CE3-E8DED2F252C6}" type="slidenum">
              <a:rPr lang="pl-PL" smtClean="0"/>
              <a:t>‹#›</a:t>
            </a:fld>
            <a:endParaRPr lang="pl-PL"/>
          </a:p>
        </p:txBody>
      </p:sp>
    </p:spTree>
    <p:extLst>
      <p:ext uri="{BB962C8B-B14F-4D97-AF65-F5344CB8AC3E}">
        <p14:creationId xmlns:p14="http://schemas.microsoft.com/office/powerpoint/2010/main" val="14794827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8357FF89-0F23-4BE7-B654-92CA20541E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B98091E-1205-4423-A752-1A9015E1330B}"/>
              </a:ext>
            </a:extLst>
          </p:cNvPr>
          <p:cNvSpPr>
            <a:spLocks noGrp="1"/>
          </p:cNvSpPr>
          <p:nvPr>
            <p:ph type="body" idx="1"/>
          </p:nvPr>
        </p:nvSpPr>
        <p:spPr>
          <a:xfrm>
            <a:off x="838200" y="1825625"/>
            <a:ext cx="10515600" cy="4159539"/>
          </a:xfrm>
          <a:prstGeom prst="rect">
            <a:avLst/>
          </a:prstGeom>
        </p:spPr>
        <p:txBody>
          <a:bodyPr vert="horz" lIns="91440" tIns="45720" rIns="91440" bIns="45720" rtlCol="0">
            <a:normAutofit/>
          </a:bodyPr>
          <a:lstStyle/>
          <a:p>
            <a:pPr lvl="0"/>
            <a:r>
              <a:rPr lang="pl-PL"/>
              <a:t>Edytuj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6348BE52-CD60-468D-8371-546908734C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A80967-AEBE-453C-BD8E-FBE98228696F}" type="datetimeFigureOut">
              <a:rPr lang="pl-PL" smtClean="0"/>
              <a:t>30.09.2026</a:t>
            </a:fld>
            <a:endParaRPr lang="pl-PL"/>
          </a:p>
        </p:txBody>
      </p:sp>
      <p:sp>
        <p:nvSpPr>
          <p:cNvPr id="5" name="Symbol zastępczy stopki 4">
            <a:extLst>
              <a:ext uri="{FF2B5EF4-FFF2-40B4-BE49-F238E27FC236}">
                <a16:creationId xmlns:a16="http://schemas.microsoft.com/office/drawing/2014/main" id="{B893FA07-84AA-4595-B55C-D90DCD146D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ymbol zastępczy numeru slajdu 5">
            <a:extLst>
              <a:ext uri="{FF2B5EF4-FFF2-40B4-BE49-F238E27FC236}">
                <a16:creationId xmlns:a16="http://schemas.microsoft.com/office/drawing/2014/main" id="{E1306C3E-64DA-4E2F-8E01-2C7FFDEB50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42652-620D-44AF-A741-ABE9F78AFEFD}" type="slidenum">
              <a:rPr lang="pl-PL" smtClean="0"/>
              <a:t>‹#›</a:t>
            </a:fld>
            <a:endParaRPr lang="pl-PL"/>
          </a:p>
        </p:txBody>
      </p:sp>
      <p:pic>
        <p:nvPicPr>
          <p:cNvPr id="7" name="Obraz 6">
            <a:extLst>
              <a:ext uri="{FF2B5EF4-FFF2-40B4-BE49-F238E27FC236}">
                <a16:creationId xmlns:a16="http://schemas.microsoft.com/office/drawing/2014/main" id="{755376C6-B170-4BAB-817A-47CF8AABBD9F}"/>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51875" y="6081684"/>
            <a:ext cx="11888250" cy="792000"/>
          </a:xfrm>
          <a:prstGeom prst="rect">
            <a:avLst/>
          </a:prstGeom>
          <a:noFill/>
          <a:ln>
            <a:noFill/>
          </a:ln>
        </p:spPr>
      </p:pic>
    </p:spTree>
    <p:extLst>
      <p:ext uri="{BB962C8B-B14F-4D97-AF65-F5344CB8AC3E}">
        <p14:creationId xmlns:p14="http://schemas.microsoft.com/office/powerpoint/2010/main" val="27230532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10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Symbol zastępczy tytułu 1">
            <a:extLst>
              <a:ext uri="{FF2B5EF4-FFF2-40B4-BE49-F238E27FC236}">
                <a16:creationId xmlns:a16="http://schemas.microsoft.com/office/drawing/2014/main" id="{259BEDD2-DFF7-9FD7-DCFF-7D0EB3D8BA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p>
        </p:txBody>
      </p:sp>
      <p:sp>
        <p:nvSpPr>
          <p:cNvPr id="3" name="Symbol zastępczy tekstu 2">
            <a:extLst>
              <a:ext uri="{FF2B5EF4-FFF2-40B4-BE49-F238E27FC236}">
                <a16:creationId xmlns:a16="http://schemas.microsoft.com/office/drawing/2014/main" id="{2280AB24-3CB7-E445-3EC5-BD075CDB98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4A844AC3-3616-65E2-4C75-0A622C9910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631E0E-9EC9-2D4D-8DA1-A860B4762730}" type="datetimeFigureOut">
              <a:rPr lang="pl-PL" smtClean="0"/>
              <a:t>30.09.2026</a:t>
            </a:fld>
            <a:endParaRPr lang="pl-PL"/>
          </a:p>
        </p:txBody>
      </p:sp>
      <p:sp>
        <p:nvSpPr>
          <p:cNvPr id="5" name="Symbol zastępczy stopki 4">
            <a:extLst>
              <a:ext uri="{FF2B5EF4-FFF2-40B4-BE49-F238E27FC236}">
                <a16:creationId xmlns:a16="http://schemas.microsoft.com/office/drawing/2014/main" id="{9C6DE49F-3DB1-8F4E-357A-16D8CBD4E9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pl-PL"/>
          </a:p>
        </p:txBody>
      </p:sp>
      <p:sp>
        <p:nvSpPr>
          <p:cNvPr id="6" name="Symbol zastępczy numeru slajdu 5">
            <a:extLst>
              <a:ext uri="{FF2B5EF4-FFF2-40B4-BE49-F238E27FC236}">
                <a16:creationId xmlns:a16="http://schemas.microsoft.com/office/drawing/2014/main" id="{35AFCA95-0B71-6060-5009-A7C77DF60E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9F65D11-DE14-1544-9CE3-E8DED2F252C6}" type="slidenum">
              <a:rPr lang="pl-PL" smtClean="0"/>
              <a:t>‹#›</a:t>
            </a:fld>
            <a:endParaRPr lang="pl-PL"/>
          </a:p>
        </p:txBody>
      </p:sp>
    </p:spTree>
    <p:extLst>
      <p:ext uri="{BB962C8B-B14F-4D97-AF65-F5344CB8AC3E}">
        <p14:creationId xmlns:p14="http://schemas.microsoft.com/office/powerpoint/2010/main" val="5234439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hyperlink" Target="https://creativecommons.org/licenses/by/4.0/deed.p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upa 11">
            <a:extLst>
              <a:ext uri="{FF2B5EF4-FFF2-40B4-BE49-F238E27FC236}">
                <a16:creationId xmlns:a16="http://schemas.microsoft.com/office/drawing/2014/main" id="{040C5185-EE9F-4004-B36B-5DC219184BC5}"/>
              </a:ext>
              <a:ext uri="{C183D7F6-B498-43B3-948B-1728B52AA6E4}">
                <adec:decorative xmlns:adec="http://schemas.microsoft.com/office/drawing/2017/decorative" val="1"/>
              </a:ext>
            </a:extLst>
          </p:cNvPr>
          <p:cNvGrpSpPr/>
          <p:nvPr/>
        </p:nvGrpSpPr>
        <p:grpSpPr>
          <a:xfrm>
            <a:off x="6227813" y="0"/>
            <a:ext cx="5964187" cy="2098179"/>
            <a:chOff x="6227813" y="0"/>
            <a:chExt cx="5964187" cy="2098179"/>
          </a:xfrm>
        </p:grpSpPr>
        <p:sp>
          <p:nvSpPr>
            <p:cNvPr id="5" name="Prostokąt 4">
              <a:extLst>
                <a:ext uri="{FF2B5EF4-FFF2-40B4-BE49-F238E27FC236}">
                  <a16:creationId xmlns:a16="http://schemas.microsoft.com/office/drawing/2014/main" id="{8AC1354D-EB15-4012-BE61-C56AA921A124}"/>
                </a:ext>
                <a:ext uri="{C183D7F6-B498-43B3-948B-1728B52AA6E4}">
                  <adec:decorative xmlns:adec="http://schemas.microsoft.com/office/drawing/2017/decorative" val="1"/>
                </a:ext>
              </a:extLst>
            </p:cNvPr>
            <p:cNvSpPr/>
            <p:nvPr/>
          </p:nvSpPr>
          <p:spPr>
            <a:xfrm>
              <a:off x="7942694" y="0"/>
              <a:ext cx="4249306" cy="1016350"/>
            </a:xfrm>
            <a:prstGeom prst="rect">
              <a:avLst/>
            </a:prstGeom>
            <a:solidFill>
              <a:srgbClr val="C552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grpSp>
          <p:nvGrpSpPr>
            <p:cNvPr id="6" name="Grupa 5">
              <a:extLst>
                <a:ext uri="{FF2B5EF4-FFF2-40B4-BE49-F238E27FC236}">
                  <a16:creationId xmlns:a16="http://schemas.microsoft.com/office/drawing/2014/main" id="{A8893C89-B497-44D7-9E31-5E376B64F2CE}"/>
                </a:ext>
              </a:extLst>
            </p:cNvPr>
            <p:cNvGrpSpPr>
              <a:grpSpLocks noChangeAspect="1"/>
            </p:cNvGrpSpPr>
            <p:nvPr/>
          </p:nvGrpSpPr>
          <p:grpSpPr>
            <a:xfrm>
              <a:off x="6227813" y="299542"/>
              <a:ext cx="5675694" cy="1798637"/>
              <a:chOff x="1469644" y="187882"/>
              <a:chExt cx="5675694" cy="1798637"/>
            </a:xfrm>
          </p:grpSpPr>
          <p:sp>
            <p:nvSpPr>
              <p:cNvPr id="7" name="Prostokąt 6">
                <a:extLst>
                  <a:ext uri="{FF2B5EF4-FFF2-40B4-BE49-F238E27FC236}">
                    <a16:creationId xmlns:a16="http://schemas.microsoft.com/office/drawing/2014/main" id="{C28A9527-3B4E-428E-9B73-7ECC6AF27961}"/>
                  </a:ext>
                  <a:ext uri="{C183D7F6-B498-43B3-948B-1728B52AA6E4}">
                    <adec:decorative xmlns:adec="http://schemas.microsoft.com/office/drawing/2017/decorative" val="1"/>
                  </a:ext>
                </a:extLst>
              </p:cNvPr>
              <p:cNvSpPr/>
              <p:nvPr/>
            </p:nvSpPr>
            <p:spPr>
              <a:xfrm>
                <a:off x="1469644" y="187882"/>
                <a:ext cx="5675693" cy="1798637"/>
              </a:xfrm>
              <a:prstGeom prst="rect">
                <a:avLst/>
              </a:prstGeom>
              <a:solidFill>
                <a:srgbClr val="A6D3F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15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Arial" panose="020F0502020204030204"/>
                  <a:ea typeface="+mn-ea"/>
                  <a:cs typeface="+mn-cs"/>
                </a:endParaRPr>
              </a:p>
            </p:txBody>
          </p:sp>
          <p:sp>
            <p:nvSpPr>
              <p:cNvPr id="8" name="Prostokąt 7">
                <a:extLst>
                  <a:ext uri="{FF2B5EF4-FFF2-40B4-BE49-F238E27FC236}">
                    <a16:creationId xmlns:a16="http://schemas.microsoft.com/office/drawing/2014/main" id="{5ED5CD58-6C3F-4D03-A480-5C002AEBFE93}"/>
                  </a:ext>
                  <a:ext uri="{C183D7F6-B498-43B3-948B-1728B52AA6E4}">
                    <adec:decorative xmlns:adec="http://schemas.microsoft.com/office/drawing/2017/decorative" val="1"/>
                  </a:ext>
                </a:extLst>
              </p:cNvPr>
              <p:cNvSpPr/>
              <p:nvPr/>
            </p:nvSpPr>
            <p:spPr>
              <a:xfrm>
                <a:off x="3184525" y="187882"/>
                <a:ext cx="3960813" cy="721248"/>
              </a:xfrm>
              <a:prstGeom prst="rect">
                <a:avLst/>
              </a:prstGeom>
              <a:solidFill>
                <a:srgbClr val="0052AF"/>
              </a:solidFill>
              <a:ln w="12700" cap="flat" cmpd="sng" algn="ctr">
                <a:noFill/>
                <a:prstDash val="solid"/>
                <a:miter lim="800000"/>
              </a:ln>
              <a:effectLst/>
            </p:spPr>
            <p:txBody>
              <a:bodyPr rtlCol="0" anchor="ctr"/>
              <a:lstStyle/>
              <a:p>
                <a:pPr marL="0" marR="0" lvl="0" indent="0" algn="ctr" defTabSz="457200" eaLnBrk="1" fontAlgn="auto" latinLnBrk="0" hangingPunct="1">
                  <a:lnSpc>
                    <a:spcPct val="115000"/>
                  </a:lnSpc>
                  <a:spcBef>
                    <a:spcPts val="0"/>
                  </a:spcBef>
                  <a:spcAft>
                    <a:spcPts val="0"/>
                  </a:spcAft>
                  <a:buClrTx/>
                  <a:buSzTx/>
                  <a:buFontTx/>
                  <a:buNone/>
                  <a:tabLst/>
                  <a:defRPr/>
                </a:pPr>
                <a:endParaRPr kumimoji="0" lang="pl-PL" sz="1800" b="0" i="0" u="none" strike="noStrike" kern="0" cap="none" spc="0" normalizeH="0" baseline="0" noProof="0">
                  <a:ln>
                    <a:noFill/>
                  </a:ln>
                  <a:solidFill>
                    <a:srgbClr val="FFFFFF"/>
                  </a:solidFill>
                  <a:effectLst/>
                  <a:uLnTx/>
                  <a:uFillTx/>
                  <a:latin typeface="Arial" panose="020F0502020204030204"/>
                  <a:ea typeface="+mn-ea"/>
                  <a:cs typeface="+mn-cs"/>
                </a:endParaRPr>
              </a:p>
            </p:txBody>
          </p:sp>
          <p:sp>
            <p:nvSpPr>
              <p:cNvPr id="9" name="Tytuł 1">
                <a:extLst>
                  <a:ext uri="{FF2B5EF4-FFF2-40B4-BE49-F238E27FC236}">
                    <a16:creationId xmlns:a16="http://schemas.microsoft.com/office/drawing/2014/main" id="{FD1DD324-8FFE-42DE-8C0F-1E7AEA7D17CC}"/>
                  </a:ext>
                  <a:ext uri="{C183D7F6-B498-43B3-948B-1728B52AA6E4}">
                    <adec:decorative xmlns:adec="http://schemas.microsoft.com/office/drawing/2017/decorative" val="1"/>
                  </a:ext>
                </a:extLst>
              </p:cNvPr>
              <p:cNvSpPr txBox="1">
                <a:spLocks/>
              </p:cNvSpPr>
              <p:nvPr/>
            </p:nvSpPr>
            <p:spPr>
              <a:xfrm>
                <a:off x="1706282" y="1014637"/>
                <a:ext cx="5202415" cy="863707"/>
              </a:xfrm>
              <a:prstGeom prst="rect">
                <a:avLst/>
              </a:prstGeom>
            </p:spPr>
            <p:txBody>
              <a:bodyPr vert="horz" lIns="0" tIns="0" rIns="0" bIns="0" rtlCol="0" anchor="ctr"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lvl="0" algn="ctr">
                  <a:defRPr/>
                </a:pPr>
                <a:r>
                  <a:rPr lang="pl-PL">
                    <a:solidFill>
                      <a:srgbClr val="002073"/>
                    </a:solidFill>
                  </a:rPr>
                  <a:t>dla Rozwoju Społecznego</a:t>
                </a:r>
                <a:endParaRPr kumimoji="0" lang="pl-PL" sz="2800" b="1" i="0" u="none" strike="noStrike" kern="1200" cap="none" spc="0" normalizeH="0" baseline="0" noProof="0">
                  <a:ln>
                    <a:noFill/>
                  </a:ln>
                  <a:solidFill>
                    <a:srgbClr val="002073"/>
                  </a:solidFill>
                  <a:effectLst/>
                  <a:uLnTx/>
                  <a:uFillTx/>
                </a:endParaRPr>
              </a:p>
            </p:txBody>
          </p:sp>
          <p:sp>
            <p:nvSpPr>
              <p:cNvPr id="10" name="Tytuł 1">
                <a:extLst>
                  <a:ext uri="{FF2B5EF4-FFF2-40B4-BE49-F238E27FC236}">
                    <a16:creationId xmlns:a16="http://schemas.microsoft.com/office/drawing/2014/main" id="{EB5C9E51-FC00-41B1-B1C0-28E7AAB81DB7}"/>
                  </a:ext>
                  <a:ext uri="{C183D7F6-B498-43B3-948B-1728B52AA6E4}">
                    <adec:decorative xmlns:adec="http://schemas.microsoft.com/office/drawing/2017/decorative" val="1"/>
                  </a:ext>
                </a:extLst>
              </p:cNvPr>
              <p:cNvSpPr txBox="1">
                <a:spLocks/>
              </p:cNvSpPr>
              <p:nvPr/>
            </p:nvSpPr>
            <p:spPr>
              <a:xfrm>
                <a:off x="4447245" y="267254"/>
                <a:ext cx="2545742" cy="432048"/>
              </a:xfrm>
              <a:prstGeom prst="rect">
                <a:avLst/>
              </a:prstGeom>
            </p:spPr>
            <p:txBody>
              <a:bodyPr vert="horz" lIns="0" tIns="0" rIns="0" bIns="0" rtlCol="0" anchor="t" anchorCtr="0">
                <a:normAutofit/>
              </a:bodyPr>
              <a:lstStyle>
                <a:lvl1pPr algn="l" defTabSz="1007943" rtl="0" eaLnBrk="1" latinLnBrk="0" hangingPunct="1">
                  <a:lnSpc>
                    <a:spcPts val="3500"/>
                  </a:lnSpc>
                  <a:spcBef>
                    <a:spcPct val="0"/>
                  </a:spcBef>
                  <a:buNone/>
                  <a:defRPr sz="2800" b="1" kern="1200">
                    <a:solidFill>
                      <a:schemeClr val="tx2"/>
                    </a:solidFill>
                    <a:latin typeface="Open Sans" pitchFamily="2" charset="0"/>
                    <a:ea typeface="Open Sans" pitchFamily="2" charset="0"/>
                    <a:cs typeface="Open Sans" pitchFamily="2" charset="0"/>
                  </a:defRPr>
                </a:lvl1pPr>
              </a:lstStyle>
              <a:p>
                <a:pPr marL="0" marR="0" lvl="0" indent="0" algn="l" defTabSz="1007943" rtl="0" eaLnBrk="1" fontAlgn="auto" latinLnBrk="0" hangingPunct="1">
                  <a:lnSpc>
                    <a:spcPts val="3500"/>
                  </a:lnSpc>
                  <a:spcBef>
                    <a:spcPct val="0"/>
                  </a:spcBef>
                  <a:spcAft>
                    <a:spcPts val="0"/>
                  </a:spcAft>
                  <a:buClrTx/>
                  <a:buSzTx/>
                  <a:buFontTx/>
                  <a:buNone/>
                  <a:tabLst/>
                  <a:defRPr/>
                </a:pPr>
                <a:r>
                  <a:rPr kumimoji="0" lang="pl-PL" sz="1400" b="1" i="0" u="none" strike="noStrike" kern="1200" cap="none" spc="20" normalizeH="0" baseline="0" noProof="0">
                    <a:ln>
                      <a:noFill/>
                    </a:ln>
                    <a:solidFill>
                      <a:srgbClr val="FFFFFF"/>
                    </a:solidFill>
                    <a:effectLst/>
                    <a:uLnTx/>
                    <a:uFillTx/>
                  </a:rPr>
                  <a:t>Fundusze Europejskie</a:t>
                </a:r>
              </a:p>
            </p:txBody>
          </p:sp>
        </p:grpSp>
        <p:pic>
          <p:nvPicPr>
            <p:cNvPr id="3" name="Obraz 2">
              <a:extLst>
                <a:ext uri="{FF2B5EF4-FFF2-40B4-BE49-F238E27FC236}">
                  <a16:creationId xmlns:a16="http://schemas.microsoft.com/office/drawing/2014/main" id="{C728A1A6-2F13-4BF3-B09B-8B1ABC8801F3}"/>
                </a:ext>
                <a:ext uri="{C183D7F6-B498-43B3-948B-1728B52AA6E4}">
                  <adec:decorative xmlns:adec="http://schemas.microsoft.com/office/drawing/2017/decorative" val="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942693" y="296350"/>
              <a:ext cx="1079492" cy="720000"/>
            </a:xfrm>
            <a:prstGeom prst="rect">
              <a:avLst/>
            </a:prstGeom>
          </p:spPr>
        </p:pic>
      </p:grpSp>
      <p:sp>
        <p:nvSpPr>
          <p:cNvPr id="2" name="Tytuł 1"/>
          <p:cNvSpPr>
            <a:spLocks noGrp="1"/>
          </p:cNvSpPr>
          <p:nvPr>
            <p:ph type="ctrTitle"/>
          </p:nvPr>
        </p:nvSpPr>
        <p:spPr>
          <a:xfrm>
            <a:off x="1524000" y="2517464"/>
            <a:ext cx="9144000" cy="1389184"/>
          </a:xfrm>
        </p:spPr>
        <p:txBody>
          <a:bodyPr>
            <a:noAutofit/>
          </a:bodyPr>
          <a:lstStyle/>
          <a:p>
            <a:pPr>
              <a:lnSpc>
                <a:spcPct val="115000"/>
              </a:lnSpc>
            </a:pPr>
            <a:r>
              <a:rPr lang="pl-PL" sz="2800" b="1" dirty="0">
                <a:latin typeface="Arial"/>
                <a:cs typeface="Arial"/>
              </a:rPr>
              <a:t>PROJEKTOWANIE INNOWACJI I PRZYGOTOWANIE WNIOSKÓW O DOFINANSOWANIE W BRANŻACH KLUCZOWYCH</a:t>
            </a:r>
            <a:r>
              <a:rPr lang="pl-PL" sz="2800" dirty="0">
                <a:latin typeface="Arial"/>
                <a:cs typeface="Arial"/>
              </a:rPr>
              <a:t> – Dzień 2</a:t>
            </a:r>
            <a:endParaRPr lang="pl-PL" sz="2800" b="1" dirty="0">
              <a:latin typeface="+mn-lt"/>
              <a:ea typeface="Verdana" panose="020B0604030504040204" pitchFamily="34" charset="0"/>
              <a:cs typeface="Tahoma" panose="020B0604030504040204" pitchFamily="34" charset="0"/>
            </a:endParaRPr>
          </a:p>
        </p:txBody>
      </p:sp>
      <p:sp>
        <p:nvSpPr>
          <p:cNvPr id="4" name="Podtytuł 3"/>
          <p:cNvSpPr>
            <a:spLocks noGrp="1"/>
          </p:cNvSpPr>
          <p:nvPr>
            <p:ph type="subTitle" idx="1"/>
          </p:nvPr>
        </p:nvSpPr>
        <p:spPr>
          <a:xfrm>
            <a:off x="1524000" y="4109291"/>
            <a:ext cx="9144000" cy="1791305"/>
          </a:xfrm>
        </p:spPr>
        <p:txBody>
          <a:bodyPr>
            <a:noAutofit/>
          </a:bodyPr>
          <a:lstStyle/>
          <a:p>
            <a:pPr>
              <a:lnSpc>
                <a:spcPct val="115000"/>
              </a:lnSpc>
              <a:spcBef>
                <a:spcPts val="600"/>
              </a:spcBef>
            </a:pPr>
            <a:r>
              <a:rPr lang="pl-PL" sz="1800" dirty="0">
                <a:latin typeface="Arial"/>
                <a:cs typeface="Arial"/>
              </a:rPr>
              <a:t>Projekt współfinansowany z Europejskiego Funduszu Społecznego Plus </a:t>
            </a:r>
          </a:p>
          <a:p>
            <a:pPr>
              <a:lnSpc>
                <a:spcPct val="115000"/>
              </a:lnSpc>
              <a:spcBef>
                <a:spcPts val="600"/>
              </a:spcBef>
            </a:pPr>
            <a:r>
              <a:rPr lang="pl-PL" sz="1800" dirty="0">
                <a:latin typeface="Arial"/>
                <a:cs typeface="Arial"/>
              </a:rPr>
              <a:t>w ramach Programu Fundusze Europejskie dla Rozwoju Społecznego 2021-2027</a:t>
            </a:r>
          </a:p>
          <a:p>
            <a:pPr>
              <a:lnSpc>
                <a:spcPct val="115000"/>
              </a:lnSpc>
              <a:spcBef>
                <a:spcPts val="600"/>
              </a:spcBef>
            </a:pPr>
            <a:r>
              <a:rPr lang="pl-PL" sz="1800" dirty="0">
                <a:latin typeface="Arial"/>
                <a:cs typeface="Arial"/>
              </a:rPr>
              <a:t>Priorytet 1 Umiejętności</a:t>
            </a:r>
          </a:p>
          <a:p>
            <a:pPr>
              <a:lnSpc>
                <a:spcPct val="115000"/>
              </a:lnSpc>
              <a:spcBef>
                <a:spcPts val="600"/>
              </a:spcBef>
            </a:pPr>
            <a:r>
              <a:rPr lang="pl-PL" sz="1800" dirty="0">
                <a:latin typeface="Arial"/>
                <a:cs typeface="Arial"/>
              </a:rPr>
              <a:t>Działanie 01.05 Umiejętności w szkolnictwie wyższym</a:t>
            </a:r>
          </a:p>
          <a:p>
            <a:pPr>
              <a:lnSpc>
                <a:spcPct val="115000"/>
              </a:lnSpc>
              <a:spcBef>
                <a:spcPts val="600"/>
              </a:spcBef>
            </a:pPr>
            <a:endParaRPr lang="pl-PL" dirty="0"/>
          </a:p>
        </p:txBody>
      </p:sp>
    </p:spTree>
    <p:extLst>
      <p:ext uri="{BB962C8B-B14F-4D97-AF65-F5344CB8AC3E}">
        <p14:creationId xmlns:p14="http://schemas.microsoft.com/office/powerpoint/2010/main" val="2690554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6D1A50A-79B6-7F55-CED9-4AEDA4672A0D}"/>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Program dnia 2</a:t>
            </a:r>
          </a:p>
        </p:txBody>
      </p:sp>
      <p:sp>
        <p:nvSpPr>
          <p:cNvPr id="3" name="Symbol zastępczy zawartości 2">
            <a:extLst>
              <a:ext uri="{FF2B5EF4-FFF2-40B4-BE49-F238E27FC236}">
                <a16:creationId xmlns:a16="http://schemas.microsoft.com/office/drawing/2014/main" id="{C9F30277-A2C2-C0F2-D4B2-2F8389F24879}"/>
              </a:ext>
            </a:extLst>
          </p:cNvPr>
          <p:cNvSpPr>
            <a:spLocks noGrp="1"/>
          </p:cNvSpPr>
          <p:nvPr>
            <p:ph idx="1"/>
          </p:nvPr>
        </p:nvSpPr>
        <p:spPr>
          <a:xfrm>
            <a:off x="841248" y="1600200"/>
            <a:ext cx="10515600" cy="4389120"/>
          </a:xfrm>
        </p:spPr>
        <p:txBody>
          <a:bodyPr anchor="t">
            <a:noAutofit/>
          </a:bodyPr>
          <a:lstStyle/>
          <a:p>
            <a:pPr>
              <a:lnSpc>
                <a:spcPct val="115000"/>
              </a:lnSpc>
            </a:pPr>
            <a:r>
              <a:rPr lang="pl-PL" sz="2300" dirty="0">
                <a:latin typeface="Arial"/>
                <a:cs typeface="Arial"/>
              </a:rPr>
              <a:t>09:00–9:45 Architektura projektu rozwojowego</a:t>
            </a:r>
          </a:p>
          <a:p>
            <a:pPr>
              <a:lnSpc>
                <a:spcPct val="115000"/>
              </a:lnSpc>
              <a:spcBef>
                <a:spcPts val="600"/>
              </a:spcBef>
            </a:pPr>
            <a:r>
              <a:rPr lang="pl-PL" sz="2300" dirty="0">
                <a:latin typeface="Arial"/>
                <a:cs typeface="Arial"/>
              </a:rPr>
              <a:t>9:45–10:30 Potencjał wdrożeniowy i konkurencyjność rezultatów</a:t>
            </a:r>
          </a:p>
          <a:p>
            <a:pPr>
              <a:lnSpc>
                <a:spcPct val="115000"/>
              </a:lnSpc>
              <a:spcBef>
                <a:spcPts val="600"/>
              </a:spcBef>
            </a:pPr>
            <a:r>
              <a:rPr lang="pl-PL" sz="2300" dirty="0">
                <a:latin typeface="Arial"/>
                <a:cs typeface="Arial"/>
              </a:rPr>
              <a:t>10:30–10:45 Przerwa</a:t>
            </a:r>
          </a:p>
          <a:p>
            <a:pPr>
              <a:lnSpc>
                <a:spcPct val="115000"/>
              </a:lnSpc>
              <a:spcBef>
                <a:spcPts val="600"/>
              </a:spcBef>
            </a:pPr>
            <a:r>
              <a:rPr lang="pl-PL" sz="2300" dirty="0">
                <a:latin typeface="Arial"/>
                <a:cs typeface="Arial"/>
              </a:rPr>
              <a:t>10:45–11:30 Warsztat: opracowanie modelu projektu</a:t>
            </a:r>
          </a:p>
          <a:p>
            <a:pPr>
              <a:lnSpc>
                <a:spcPct val="115000"/>
              </a:lnSpc>
              <a:spcBef>
                <a:spcPts val="600"/>
              </a:spcBef>
            </a:pPr>
            <a:r>
              <a:rPr lang="pl-PL" sz="2300" dirty="0">
                <a:latin typeface="Arial"/>
                <a:cs typeface="Arial"/>
              </a:rPr>
              <a:t>11:30–12:15 Efektywność projektu i mierzenie rezultatów</a:t>
            </a:r>
          </a:p>
          <a:p>
            <a:pPr>
              <a:lnSpc>
                <a:spcPct val="115000"/>
              </a:lnSpc>
              <a:spcBef>
                <a:spcPts val="600"/>
              </a:spcBef>
            </a:pPr>
            <a:r>
              <a:rPr lang="pl-PL" sz="2300" dirty="0">
                <a:latin typeface="Arial"/>
                <a:cs typeface="Arial"/>
              </a:rPr>
              <a:t>12:15–12:30 Przerwa</a:t>
            </a:r>
          </a:p>
          <a:p>
            <a:pPr>
              <a:lnSpc>
                <a:spcPct val="115000"/>
              </a:lnSpc>
              <a:spcBef>
                <a:spcPts val="600"/>
              </a:spcBef>
            </a:pPr>
            <a:r>
              <a:rPr lang="pl-PL" sz="2300" dirty="0">
                <a:latin typeface="Arial"/>
                <a:cs typeface="Arial"/>
              </a:rPr>
              <a:t>12:30–13:30 Czynniki sukcesu i ryzyka przedsięwzięć rozwojowych</a:t>
            </a:r>
          </a:p>
          <a:p>
            <a:pPr>
              <a:lnSpc>
                <a:spcPct val="115000"/>
              </a:lnSpc>
              <a:spcBef>
                <a:spcPts val="600"/>
              </a:spcBef>
            </a:pPr>
            <a:r>
              <a:rPr lang="pl-PL" sz="2300" dirty="0">
                <a:latin typeface="Arial"/>
                <a:cs typeface="Arial"/>
              </a:rPr>
              <a:t>13:30–14:00 Podsumowanie wiedzy i kompetencji nabytych podczas szkolenia</a:t>
            </a:r>
          </a:p>
        </p:txBody>
      </p:sp>
    </p:spTree>
    <p:extLst>
      <p:ext uri="{BB962C8B-B14F-4D97-AF65-F5344CB8AC3E}">
        <p14:creationId xmlns:p14="http://schemas.microsoft.com/office/powerpoint/2010/main" val="41868631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EA34D10-5934-B09A-1A20-AEE738A633C3}"/>
              </a:ext>
            </a:extLst>
          </p:cNvPr>
          <p:cNvSpPr>
            <a:spLocks noGrp="1"/>
          </p:cNvSpPr>
          <p:nvPr>
            <p:ph type="title"/>
          </p:nvPr>
        </p:nvSpPr>
        <p:spPr/>
        <p:txBody>
          <a:bodyPr>
            <a:noAutofit/>
          </a:bodyPr>
          <a:lstStyle/>
          <a:p>
            <a:pPr>
              <a:lnSpc>
                <a:spcPct val="115000"/>
              </a:lnSpc>
            </a:pPr>
            <a:r>
              <a:rPr lang="pl-PL" sz="6000" b="1" dirty="0">
                <a:latin typeface="Arial"/>
                <a:cs typeface="Arial"/>
              </a:rPr>
              <a:t>BLOK 1</a:t>
            </a:r>
            <a:endParaRPr lang="pl-PL" dirty="0"/>
          </a:p>
        </p:txBody>
      </p:sp>
      <p:sp>
        <p:nvSpPr>
          <p:cNvPr id="3" name="Symbol zastępczy tekstu 2">
            <a:extLst>
              <a:ext uri="{FF2B5EF4-FFF2-40B4-BE49-F238E27FC236}">
                <a16:creationId xmlns:a16="http://schemas.microsoft.com/office/drawing/2014/main" id="{D10B0704-81C3-4549-57B1-5A31DFBE38B3}"/>
              </a:ext>
            </a:extLst>
          </p:cNvPr>
          <p:cNvSpPr>
            <a:spLocks noGrp="1"/>
          </p:cNvSpPr>
          <p:nvPr>
            <p:ph type="body" idx="1"/>
          </p:nvPr>
        </p:nvSpPr>
        <p:spPr/>
        <p:txBody>
          <a:bodyPr>
            <a:noAutofit/>
          </a:bodyPr>
          <a:lstStyle/>
          <a:p>
            <a:pPr>
              <a:lnSpc>
                <a:spcPct val="115000"/>
              </a:lnSpc>
            </a:pPr>
            <a:r>
              <a:rPr lang="pl-PL" sz="2400">
                <a:solidFill>
                  <a:srgbClr val="404040"/>
                </a:solidFill>
                <a:latin typeface="Arial"/>
                <a:cs typeface="Arial"/>
              </a:rPr>
              <a:t>Architektura projektu rozwojowego</a:t>
            </a:r>
          </a:p>
        </p:txBody>
      </p:sp>
      <p:pic>
        <p:nvPicPr>
          <p:cNvPr id="5" name="Obraz 4">
            <a:extLst>
              <a:ext uri="{FF2B5EF4-FFF2-40B4-BE49-F238E27FC236}">
                <a16:creationId xmlns:a16="http://schemas.microsoft.com/office/drawing/2014/main" id="{4A942E1A-E552-92B9-E73D-5EF81F0381D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Tree>
    <p:extLst>
      <p:ext uri="{BB962C8B-B14F-4D97-AF65-F5344CB8AC3E}">
        <p14:creationId xmlns:p14="http://schemas.microsoft.com/office/powerpoint/2010/main" val="26257054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8863339-139E-C27B-E90E-247CD3BE7A08}"/>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kern="1200" dirty="0">
                <a:solidFill>
                  <a:srgbClr val="000000"/>
                </a:solidFill>
                <a:effectLst/>
                <a:latin typeface="Arial"/>
                <a:cs typeface="Arial"/>
              </a:rPr>
              <a:t>Logika projektu</a:t>
            </a:r>
          </a:p>
        </p:txBody>
      </p:sp>
      <p:sp>
        <p:nvSpPr>
          <p:cNvPr id="3" name="Symbol zastępczy zawartości 2">
            <a:extLst>
              <a:ext uri="{FF2B5EF4-FFF2-40B4-BE49-F238E27FC236}">
                <a16:creationId xmlns:a16="http://schemas.microsoft.com/office/drawing/2014/main" id="{97A00E6A-2BE1-2013-B176-2D86326ED7B0}"/>
              </a:ext>
            </a:extLst>
          </p:cNvPr>
          <p:cNvSpPr>
            <a:spLocks noGrp="1"/>
          </p:cNvSpPr>
          <p:nvPr>
            <p:ph idx="1"/>
          </p:nvPr>
        </p:nvSpPr>
        <p:spPr>
          <a:xfrm>
            <a:off x="841248" y="1600200"/>
            <a:ext cx="10515600" cy="4389120"/>
          </a:xfrm>
        </p:spPr>
        <p:txBody>
          <a:bodyPr anchor="t">
            <a:noAutofit/>
          </a:bodyPr>
          <a:lstStyle/>
          <a:p>
            <a:pPr marL="360000" indent="-285750">
              <a:lnSpc>
                <a:spcPct val="115000"/>
              </a:lnSpc>
            </a:pPr>
            <a:r>
              <a:rPr lang="en-US" sz="2000" dirty="0">
                <a:solidFill>
                  <a:srgbClr val="000000"/>
                </a:solidFill>
                <a:latin typeface="Arial"/>
                <a:cs typeface="Arial"/>
              </a:rPr>
              <a:t>Projekt </a:t>
            </a:r>
            <a:r>
              <a:rPr lang="en-US" sz="2000" dirty="0" err="1">
                <a:solidFill>
                  <a:srgbClr val="000000"/>
                </a:solidFill>
                <a:latin typeface="Arial"/>
                <a:cs typeface="Arial"/>
              </a:rPr>
              <a:t>zaczyna</a:t>
            </a:r>
            <a:r>
              <a:rPr lang="en-US" sz="2000" dirty="0">
                <a:solidFill>
                  <a:srgbClr val="000000"/>
                </a:solidFill>
                <a:latin typeface="Arial"/>
                <a:cs typeface="Arial"/>
              </a:rPr>
              <a:t> </a:t>
            </a:r>
            <a:r>
              <a:rPr lang="en-US" sz="2000" dirty="0" err="1">
                <a:solidFill>
                  <a:srgbClr val="000000"/>
                </a:solidFill>
                <a:latin typeface="Arial"/>
                <a:cs typeface="Arial"/>
              </a:rPr>
              <a:t>się</a:t>
            </a:r>
            <a:r>
              <a:rPr lang="en-US" sz="2000" dirty="0">
                <a:solidFill>
                  <a:srgbClr val="000000"/>
                </a:solidFill>
                <a:latin typeface="Arial"/>
                <a:cs typeface="Arial"/>
              </a:rPr>
              <a:t> od </a:t>
            </a:r>
            <a:r>
              <a:rPr lang="en-US" sz="2000" dirty="0" err="1">
                <a:solidFill>
                  <a:srgbClr val="000000"/>
                </a:solidFill>
                <a:latin typeface="Arial"/>
                <a:cs typeface="Arial"/>
              </a:rPr>
              <a:t>realnego</a:t>
            </a:r>
            <a:r>
              <a:rPr lang="en-US" sz="2000" dirty="0">
                <a:solidFill>
                  <a:srgbClr val="000000"/>
                </a:solidFill>
                <a:latin typeface="Arial"/>
                <a:cs typeface="Arial"/>
              </a:rPr>
              <a:t> </a:t>
            </a:r>
            <a:r>
              <a:rPr lang="en-US" sz="2000" dirty="0" err="1">
                <a:solidFill>
                  <a:srgbClr val="000000"/>
                </a:solidFill>
                <a:latin typeface="Arial"/>
                <a:cs typeface="Arial"/>
              </a:rPr>
              <a:t>problemu</a:t>
            </a:r>
            <a:r>
              <a:rPr lang="en-US" sz="2000" dirty="0">
                <a:solidFill>
                  <a:srgbClr val="000000"/>
                </a:solidFill>
                <a:latin typeface="Arial"/>
                <a:cs typeface="Arial"/>
              </a:rPr>
              <a:t>, a </a:t>
            </a:r>
            <a:r>
              <a:rPr lang="en-US" sz="2000" dirty="0" err="1">
                <a:solidFill>
                  <a:srgbClr val="000000"/>
                </a:solidFill>
                <a:latin typeface="Arial"/>
                <a:cs typeface="Arial"/>
              </a:rPr>
              <a:t>nie</a:t>
            </a:r>
            <a:r>
              <a:rPr lang="en-US" sz="2000" dirty="0">
                <a:solidFill>
                  <a:srgbClr val="000000"/>
                </a:solidFill>
                <a:latin typeface="Arial"/>
                <a:cs typeface="Arial"/>
              </a:rPr>
              <a:t> od </a:t>
            </a:r>
            <a:r>
              <a:rPr lang="en-US" sz="2000" dirty="0" err="1">
                <a:solidFill>
                  <a:srgbClr val="000000"/>
                </a:solidFill>
                <a:latin typeface="Arial"/>
                <a:cs typeface="Arial"/>
              </a:rPr>
              <a:t>pomysłu</a:t>
            </a:r>
            <a:r>
              <a:rPr lang="en-US" sz="2000" dirty="0">
                <a:solidFill>
                  <a:srgbClr val="000000"/>
                </a:solidFill>
                <a:latin typeface="Arial"/>
                <a:cs typeface="Arial"/>
              </a:rPr>
              <a:t> </a:t>
            </a:r>
            <a:r>
              <a:rPr lang="en-US" sz="2000" dirty="0" err="1">
                <a:solidFill>
                  <a:srgbClr val="000000"/>
                </a:solidFill>
                <a:latin typeface="Arial"/>
                <a:cs typeface="Arial"/>
              </a:rPr>
              <a:t>na</a:t>
            </a:r>
            <a:r>
              <a:rPr lang="en-US" sz="2000" dirty="0">
                <a:solidFill>
                  <a:srgbClr val="000000"/>
                </a:solidFill>
                <a:latin typeface="Arial"/>
                <a:cs typeface="Arial"/>
              </a:rPr>
              <a:t> </a:t>
            </a:r>
            <a:r>
              <a:rPr lang="en-US" sz="2000" dirty="0" err="1">
                <a:solidFill>
                  <a:srgbClr val="000000"/>
                </a:solidFill>
                <a:latin typeface="Arial"/>
                <a:cs typeface="Arial"/>
              </a:rPr>
              <a:t>działanie</a:t>
            </a:r>
            <a:r>
              <a:rPr lang="en-US" sz="2000" dirty="0">
                <a:solidFill>
                  <a:srgbClr val="000000"/>
                </a:solidFill>
                <a:latin typeface="Arial"/>
                <a:cs typeface="Arial"/>
              </a:rPr>
              <a:t>.</a:t>
            </a:r>
          </a:p>
          <a:p>
            <a:pPr marL="360000" indent="-285750">
              <a:lnSpc>
                <a:spcPct val="115000"/>
              </a:lnSpc>
              <a:spcBef>
                <a:spcPts val="1200"/>
              </a:spcBef>
            </a:pPr>
            <a:r>
              <a:rPr lang="en-US" sz="2000" dirty="0">
                <a:solidFill>
                  <a:srgbClr val="000000"/>
                </a:solidFill>
                <a:latin typeface="Arial"/>
                <a:cs typeface="Arial"/>
              </a:rPr>
              <a:t>Cel </a:t>
            </a:r>
            <a:r>
              <a:rPr lang="en-US" sz="2000" dirty="0" err="1">
                <a:solidFill>
                  <a:srgbClr val="000000"/>
                </a:solidFill>
                <a:latin typeface="Arial"/>
                <a:cs typeface="Arial"/>
              </a:rPr>
              <a:t>opisuje</a:t>
            </a:r>
            <a:r>
              <a:rPr lang="en-US" sz="2000" dirty="0">
                <a:solidFill>
                  <a:srgbClr val="000000"/>
                </a:solidFill>
                <a:latin typeface="Arial"/>
                <a:cs typeface="Arial"/>
              </a:rPr>
              <a:t> stan po </a:t>
            </a:r>
            <a:r>
              <a:rPr lang="en-US" sz="2000" dirty="0" err="1">
                <a:solidFill>
                  <a:srgbClr val="000000"/>
                </a:solidFill>
                <a:latin typeface="Arial"/>
                <a:cs typeface="Arial"/>
              </a:rPr>
              <a:t>zmianie</a:t>
            </a:r>
            <a:r>
              <a:rPr lang="en-US" sz="2000" dirty="0">
                <a:solidFill>
                  <a:srgbClr val="000000"/>
                </a:solidFill>
                <a:latin typeface="Arial"/>
                <a:cs typeface="Arial"/>
              </a:rPr>
              <a:t>. Nie jest </a:t>
            </a:r>
            <a:r>
              <a:rPr lang="en-US" sz="2000" dirty="0" err="1">
                <a:solidFill>
                  <a:srgbClr val="000000"/>
                </a:solidFill>
                <a:latin typeface="Arial"/>
                <a:cs typeface="Arial"/>
              </a:rPr>
              <a:t>listą</a:t>
            </a:r>
            <a:r>
              <a:rPr lang="en-US" sz="2000" dirty="0">
                <a:solidFill>
                  <a:srgbClr val="000000"/>
                </a:solidFill>
                <a:latin typeface="Arial"/>
                <a:cs typeface="Arial"/>
              </a:rPr>
              <a:t> </a:t>
            </a:r>
            <a:r>
              <a:rPr lang="en-US" sz="2000" dirty="0" err="1">
                <a:solidFill>
                  <a:srgbClr val="000000"/>
                </a:solidFill>
                <a:latin typeface="Arial"/>
                <a:cs typeface="Arial"/>
              </a:rPr>
              <a:t>czynności</a:t>
            </a:r>
            <a:r>
              <a:rPr lang="en-US" sz="2000" dirty="0">
                <a:solidFill>
                  <a:srgbClr val="000000"/>
                </a:solidFill>
                <a:latin typeface="Arial"/>
                <a:cs typeface="Arial"/>
              </a:rPr>
              <a:t>. </a:t>
            </a:r>
          </a:p>
          <a:p>
            <a:pPr marL="360000" indent="-285750">
              <a:lnSpc>
                <a:spcPct val="115000"/>
              </a:lnSpc>
              <a:spcBef>
                <a:spcPts val="1200"/>
              </a:spcBef>
              <a:spcAft>
                <a:spcPts val="1200"/>
              </a:spcAft>
            </a:pPr>
            <a:r>
              <a:rPr lang="en-US" sz="2000" dirty="0" err="1">
                <a:solidFill>
                  <a:srgbClr val="000000"/>
                </a:solidFill>
                <a:latin typeface="Arial"/>
                <a:cs typeface="Arial"/>
              </a:rPr>
              <a:t>Działania</a:t>
            </a:r>
            <a:r>
              <a:rPr lang="en-US" sz="2000" dirty="0">
                <a:solidFill>
                  <a:srgbClr val="000000"/>
                </a:solidFill>
                <a:latin typeface="Arial"/>
                <a:cs typeface="Arial"/>
              </a:rPr>
              <a:t> </a:t>
            </a:r>
            <a:r>
              <a:rPr lang="en-US" sz="2000" dirty="0" err="1">
                <a:solidFill>
                  <a:srgbClr val="000000"/>
                </a:solidFill>
                <a:latin typeface="Arial"/>
                <a:cs typeface="Arial"/>
              </a:rPr>
              <a:t>są</a:t>
            </a:r>
            <a:r>
              <a:rPr lang="en-US" sz="2000" dirty="0">
                <a:solidFill>
                  <a:srgbClr val="000000"/>
                </a:solidFill>
                <a:latin typeface="Arial"/>
                <a:cs typeface="Arial"/>
              </a:rPr>
              <a:t> </a:t>
            </a:r>
            <a:r>
              <a:rPr lang="en-US" sz="2000" dirty="0" err="1">
                <a:solidFill>
                  <a:srgbClr val="000000"/>
                </a:solidFill>
                <a:latin typeface="Arial"/>
                <a:cs typeface="Arial"/>
              </a:rPr>
              <a:t>potrzebne</a:t>
            </a:r>
            <a:r>
              <a:rPr lang="en-US" sz="2000" dirty="0">
                <a:solidFill>
                  <a:srgbClr val="000000"/>
                </a:solidFill>
                <a:latin typeface="Arial"/>
                <a:cs typeface="Arial"/>
              </a:rPr>
              <a:t> </a:t>
            </a:r>
            <a:r>
              <a:rPr lang="en-US" sz="2000" dirty="0" err="1">
                <a:solidFill>
                  <a:srgbClr val="000000"/>
                </a:solidFill>
                <a:latin typeface="Arial"/>
                <a:cs typeface="Arial"/>
              </a:rPr>
              <a:t>tylko</a:t>
            </a:r>
            <a:r>
              <a:rPr lang="en-US" sz="2000" dirty="0">
                <a:solidFill>
                  <a:srgbClr val="000000"/>
                </a:solidFill>
                <a:latin typeface="Arial"/>
                <a:cs typeface="Arial"/>
              </a:rPr>
              <a:t> </a:t>
            </a:r>
            <a:r>
              <a:rPr lang="en-US" sz="2000" dirty="0" err="1">
                <a:solidFill>
                  <a:srgbClr val="000000"/>
                </a:solidFill>
                <a:latin typeface="Arial"/>
                <a:cs typeface="Arial"/>
              </a:rPr>
              <a:t>wtedy</a:t>
            </a:r>
            <a:r>
              <a:rPr lang="en-US" sz="2000" dirty="0">
                <a:solidFill>
                  <a:srgbClr val="000000"/>
                </a:solidFill>
                <a:latin typeface="Arial"/>
                <a:cs typeface="Arial"/>
              </a:rPr>
              <a:t>, </a:t>
            </a:r>
            <a:r>
              <a:rPr lang="en-US" sz="2000" dirty="0" err="1">
                <a:solidFill>
                  <a:srgbClr val="000000"/>
                </a:solidFill>
                <a:latin typeface="Arial"/>
                <a:cs typeface="Arial"/>
              </a:rPr>
              <a:t>gdy</a:t>
            </a:r>
            <a:r>
              <a:rPr lang="en-US" sz="2000" dirty="0">
                <a:solidFill>
                  <a:srgbClr val="000000"/>
                </a:solidFill>
                <a:latin typeface="Arial"/>
                <a:cs typeface="Arial"/>
              </a:rPr>
              <a:t> </a:t>
            </a:r>
            <a:r>
              <a:rPr lang="en-US" sz="2000" dirty="0" err="1">
                <a:solidFill>
                  <a:srgbClr val="000000"/>
                </a:solidFill>
                <a:latin typeface="Arial"/>
                <a:cs typeface="Arial"/>
              </a:rPr>
              <a:t>prowadzą</a:t>
            </a:r>
            <a:r>
              <a:rPr lang="en-US" sz="2000" dirty="0">
                <a:solidFill>
                  <a:srgbClr val="000000"/>
                </a:solidFill>
                <a:latin typeface="Arial"/>
                <a:cs typeface="Arial"/>
              </a:rPr>
              <a:t> do </a:t>
            </a:r>
            <a:r>
              <a:rPr lang="en-US" sz="2000" dirty="0" err="1">
                <a:solidFill>
                  <a:srgbClr val="000000"/>
                </a:solidFill>
                <a:latin typeface="Arial"/>
                <a:cs typeface="Arial"/>
              </a:rPr>
              <a:t>produktu</a:t>
            </a:r>
            <a:r>
              <a:rPr lang="en-US" sz="2000" dirty="0">
                <a:solidFill>
                  <a:srgbClr val="000000"/>
                </a:solidFill>
                <a:latin typeface="Arial"/>
                <a:cs typeface="Arial"/>
              </a:rPr>
              <a:t> </a:t>
            </a:r>
            <a:r>
              <a:rPr lang="en-US" sz="2000" dirty="0" err="1">
                <a:solidFill>
                  <a:srgbClr val="000000"/>
                </a:solidFill>
                <a:latin typeface="Arial"/>
                <a:cs typeface="Arial"/>
              </a:rPr>
              <a:t>lub</a:t>
            </a:r>
            <a:r>
              <a:rPr lang="en-US" sz="2000" dirty="0">
                <a:solidFill>
                  <a:srgbClr val="000000"/>
                </a:solidFill>
                <a:latin typeface="Arial"/>
                <a:cs typeface="Arial"/>
              </a:rPr>
              <a:t> </a:t>
            </a:r>
            <a:r>
              <a:rPr lang="en-US" sz="2000" dirty="0" err="1">
                <a:solidFill>
                  <a:srgbClr val="000000"/>
                </a:solidFill>
                <a:latin typeface="Arial"/>
                <a:cs typeface="Arial"/>
              </a:rPr>
              <a:t>rezultatu</a:t>
            </a:r>
            <a:r>
              <a:rPr lang="en-US" sz="2000" dirty="0">
                <a:solidFill>
                  <a:srgbClr val="000000"/>
                </a:solidFill>
                <a:latin typeface="Arial"/>
                <a:cs typeface="Arial"/>
              </a:rPr>
              <a:t>.</a:t>
            </a:r>
            <a:endParaRPr lang="en-US" dirty="0"/>
          </a:p>
          <a:p>
            <a:pPr marL="360000" indent="-285750">
              <a:lnSpc>
                <a:spcPct val="115000"/>
              </a:lnSpc>
              <a:spcBef>
                <a:spcPts val="1200"/>
              </a:spcBef>
              <a:spcAft>
                <a:spcPts val="1200"/>
              </a:spcAft>
            </a:pPr>
            <a:r>
              <a:rPr lang="en-US" sz="2000" dirty="0" err="1">
                <a:solidFill>
                  <a:srgbClr val="000000"/>
                </a:solidFill>
                <a:latin typeface="Arial"/>
                <a:cs typeface="Arial"/>
              </a:rPr>
              <a:t>Rezultat</a:t>
            </a:r>
            <a:r>
              <a:rPr lang="en-US" sz="2000" dirty="0">
                <a:solidFill>
                  <a:srgbClr val="000000"/>
                </a:solidFill>
                <a:latin typeface="Arial"/>
                <a:cs typeface="Arial"/>
              </a:rPr>
              <a:t> to </a:t>
            </a:r>
            <a:r>
              <a:rPr lang="en-US" sz="2000" dirty="0" err="1">
                <a:solidFill>
                  <a:srgbClr val="000000"/>
                </a:solidFill>
                <a:latin typeface="Arial"/>
                <a:cs typeface="Arial"/>
              </a:rPr>
              <a:t>zmiana</a:t>
            </a:r>
            <a:r>
              <a:rPr lang="en-US" sz="2000" dirty="0">
                <a:solidFill>
                  <a:srgbClr val="000000"/>
                </a:solidFill>
                <a:latin typeface="Arial"/>
                <a:cs typeface="Arial"/>
              </a:rPr>
              <a:t> u </a:t>
            </a:r>
            <a:r>
              <a:rPr lang="en-US" sz="2000" dirty="0" err="1">
                <a:solidFill>
                  <a:srgbClr val="000000"/>
                </a:solidFill>
                <a:latin typeface="Arial"/>
                <a:cs typeface="Arial"/>
              </a:rPr>
              <a:t>odbiorcy</a:t>
            </a:r>
            <a:r>
              <a:rPr lang="en-US" sz="2000" dirty="0">
                <a:solidFill>
                  <a:srgbClr val="000000"/>
                </a:solidFill>
                <a:latin typeface="Arial"/>
                <a:cs typeface="Arial"/>
              </a:rPr>
              <a:t>. W </a:t>
            </a:r>
            <a:r>
              <a:rPr lang="en-US" sz="2000" dirty="0" err="1">
                <a:solidFill>
                  <a:srgbClr val="000000"/>
                </a:solidFill>
                <a:latin typeface="Arial"/>
                <a:cs typeface="Arial"/>
              </a:rPr>
              <a:t>projekcie</a:t>
            </a:r>
            <a:r>
              <a:rPr lang="en-US" sz="2000" dirty="0">
                <a:solidFill>
                  <a:srgbClr val="000000"/>
                </a:solidFill>
                <a:latin typeface="Arial"/>
                <a:cs typeface="Arial"/>
              </a:rPr>
              <a:t> </a:t>
            </a:r>
            <a:r>
              <a:rPr lang="en-US" sz="2000" dirty="0" err="1">
                <a:solidFill>
                  <a:srgbClr val="000000"/>
                </a:solidFill>
                <a:latin typeface="Arial"/>
                <a:cs typeface="Arial"/>
              </a:rPr>
              <a:t>rolniczym</a:t>
            </a:r>
            <a:r>
              <a:rPr lang="en-US" sz="2000" dirty="0">
                <a:solidFill>
                  <a:srgbClr val="000000"/>
                </a:solidFill>
                <a:latin typeface="Arial"/>
                <a:cs typeface="Arial"/>
              </a:rPr>
              <a:t> </a:t>
            </a:r>
            <a:r>
              <a:rPr lang="en-US" sz="2000" dirty="0" err="1">
                <a:solidFill>
                  <a:srgbClr val="000000"/>
                </a:solidFill>
                <a:latin typeface="Arial"/>
                <a:cs typeface="Arial"/>
              </a:rPr>
              <a:t>może</a:t>
            </a:r>
            <a:r>
              <a:rPr lang="en-US" sz="2000" dirty="0">
                <a:solidFill>
                  <a:srgbClr val="000000"/>
                </a:solidFill>
                <a:latin typeface="Arial"/>
                <a:cs typeface="Arial"/>
              </a:rPr>
              <a:t> to </a:t>
            </a:r>
            <a:r>
              <a:rPr lang="en-US" sz="2000" dirty="0" err="1">
                <a:solidFill>
                  <a:srgbClr val="000000"/>
                </a:solidFill>
                <a:latin typeface="Arial"/>
                <a:cs typeface="Arial"/>
              </a:rPr>
              <a:t>być</a:t>
            </a:r>
            <a:r>
              <a:rPr lang="en-US" sz="2000" dirty="0">
                <a:solidFill>
                  <a:srgbClr val="000000"/>
                </a:solidFill>
                <a:latin typeface="Arial"/>
                <a:cs typeface="Arial"/>
              </a:rPr>
              <a:t> </a:t>
            </a:r>
            <a:r>
              <a:rPr lang="en-US" sz="2000" dirty="0" err="1">
                <a:solidFill>
                  <a:srgbClr val="000000"/>
                </a:solidFill>
                <a:latin typeface="Arial"/>
                <a:cs typeface="Arial"/>
              </a:rPr>
              <a:t>gospodarstwo</a:t>
            </a:r>
            <a:r>
              <a:rPr lang="en-US" sz="2000" dirty="0">
                <a:solidFill>
                  <a:srgbClr val="000000"/>
                </a:solidFill>
                <a:latin typeface="Arial"/>
                <a:cs typeface="Arial"/>
              </a:rPr>
              <a:t>, </a:t>
            </a:r>
            <a:r>
              <a:rPr lang="en-US" sz="2000" dirty="0" err="1">
                <a:solidFill>
                  <a:srgbClr val="000000"/>
                </a:solidFill>
                <a:latin typeface="Arial"/>
                <a:cs typeface="Arial"/>
              </a:rPr>
              <a:t>firma</a:t>
            </a:r>
            <a:r>
              <a:rPr lang="en-US" sz="2000" dirty="0">
                <a:solidFill>
                  <a:srgbClr val="000000"/>
                </a:solidFill>
                <a:latin typeface="Arial"/>
                <a:cs typeface="Arial"/>
              </a:rPr>
              <a:t> </a:t>
            </a:r>
            <a:r>
              <a:rPr lang="en-US" sz="2000" dirty="0" err="1">
                <a:solidFill>
                  <a:srgbClr val="000000"/>
                </a:solidFill>
                <a:latin typeface="Arial"/>
                <a:cs typeface="Arial"/>
              </a:rPr>
              <a:t>lub</a:t>
            </a:r>
            <a:r>
              <a:rPr lang="en-US" sz="2000" dirty="0">
                <a:solidFill>
                  <a:srgbClr val="000000"/>
                </a:solidFill>
                <a:latin typeface="Arial"/>
                <a:cs typeface="Arial"/>
              </a:rPr>
              <a:t> </a:t>
            </a:r>
            <a:r>
              <a:rPr lang="en-US" sz="2000" dirty="0" err="1">
                <a:solidFill>
                  <a:srgbClr val="000000"/>
                </a:solidFill>
                <a:latin typeface="Arial"/>
                <a:cs typeface="Arial"/>
              </a:rPr>
              <a:t>sektor</a:t>
            </a:r>
            <a:r>
              <a:rPr lang="en-US" sz="2000" dirty="0">
                <a:solidFill>
                  <a:srgbClr val="000000"/>
                </a:solidFill>
                <a:latin typeface="Arial"/>
                <a:cs typeface="Arial"/>
              </a:rPr>
              <a:t>.</a:t>
            </a:r>
          </a:p>
          <a:p>
            <a:pPr marL="360000" indent="-285750">
              <a:lnSpc>
                <a:spcPct val="115000"/>
              </a:lnSpc>
              <a:spcBef>
                <a:spcPts val="1200"/>
              </a:spcBef>
              <a:spcAft>
                <a:spcPts val="1200"/>
              </a:spcAft>
            </a:pPr>
            <a:r>
              <a:rPr lang="en-US" sz="2000" dirty="0" err="1">
                <a:solidFill>
                  <a:srgbClr val="000000"/>
                </a:solidFill>
                <a:latin typeface="Arial"/>
                <a:cs typeface="Arial"/>
              </a:rPr>
              <a:t>Wpływ</a:t>
            </a:r>
            <a:r>
              <a:rPr lang="en-US" sz="2000" dirty="0">
                <a:solidFill>
                  <a:srgbClr val="000000"/>
                </a:solidFill>
                <a:latin typeface="Arial"/>
                <a:cs typeface="Arial"/>
              </a:rPr>
              <a:t> to </a:t>
            </a:r>
            <a:r>
              <a:rPr lang="en-US" sz="2000" dirty="0" err="1">
                <a:solidFill>
                  <a:srgbClr val="000000"/>
                </a:solidFill>
                <a:latin typeface="Arial"/>
                <a:cs typeface="Arial"/>
              </a:rPr>
              <a:t>szersza</a:t>
            </a:r>
            <a:r>
              <a:rPr lang="en-US" sz="2000" dirty="0">
                <a:solidFill>
                  <a:srgbClr val="000000"/>
                </a:solidFill>
                <a:latin typeface="Arial"/>
                <a:cs typeface="Arial"/>
              </a:rPr>
              <a:t> </a:t>
            </a:r>
            <a:r>
              <a:rPr lang="en-US" sz="2000" dirty="0" err="1">
                <a:solidFill>
                  <a:srgbClr val="000000"/>
                </a:solidFill>
                <a:latin typeface="Arial"/>
                <a:cs typeface="Arial"/>
              </a:rPr>
              <a:t>zmiana</a:t>
            </a:r>
            <a:r>
              <a:rPr lang="en-US" sz="2000" dirty="0">
                <a:solidFill>
                  <a:srgbClr val="000000"/>
                </a:solidFill>
                <a:latin typeface="Arial"/>
                <a:cs typeface="Arial"/>
              </a:rPr>
              <a:t>, </a:t>
            </a:r>
            <a:r>
              <a:rPr lang="en-US" sz="2000" dirty="0" err="1">
                <a:solidFill>
                  <a:srgbClr val="000000"/>
                </a:solidFill>
                <a:latin typeface="Arial"/>
                <a:cs typeface="Arial"/>
              </a:rPr>
              <a:t>która</a:t>
            </a:r>
            <a:r>
              <a:rPr lang="en-US" sz="2000" dirty="0">
                <a:solidFill>
                  <a:srgbClr val="000000"/>
                </a:solidFill>
                <a:latin typeface="Arial"/>
                <a:cs typeface="Arial"/>
              </a:rPr>
              <a:t> </a:t>
            </a:r>
            <a:r>
              <a:rPr lang="en-US" sz="2000" dirty="0" err="1">
                <a:solidFill>
                  <a:srgbClr val="000000"/>
                </a:solidFill>
                <a:latin typeface="Arial"/>
                <a:cs typeface="Arial"/>
              </a:rPr>
              <a:t>wykracza</a:t>
            </a:r>
            <a:r>
              <a:rPr lang="en-US" sz="2000" dirty="0">
                <a:solidFill>
                  <a:srgbClr val="000000"/>
                </a:solidFill>
                <a:latin typeface="Arial"/>
                <a:cs typeface="Arial"/>
              </a:rPr>
              <a:t> </a:t>
            </a:r>
            <a:r>
              <a:rPr lang="en-US" sz="2000" dirty="0" err="1">
                <a:solidFill>
                  <a:srgbClr val="000000"/>
                </a:solidFill>
                <a:latin typeface="Arial"/>
                <a:cs typeface="Arial"/>
              </a:rPr>
              <a:t>poza</a:t>
            </a:r>
            <a:r>
              <a:rPr lang="en-US" sz="2000" dirty="0">
                <a:solidFill>
                  <a:srgbClr val="000000"/>
                </a:solidFill>
                <a:latin typeface="Arial"/>
                <a:cs typeface="Arial"/>
              </a:rPr>
              <a:t> </a:t>
            </a:r>
            <a:r>
              <a:rPr lang="en-US" sz="2000" dirty="0" err="1">
                <a:solidFill>
                  <a:srgbClr val="000000"/>
                </a:solidFill>
                <a:latin typeface="Arial"/>
                <a:cs typeface="Arial"/>
              </a:rPr>
              <a:t>sam</a:t>
            </a:r>
            <a:r>
              <a:rPr lang="en-US" sz="2000" dirty="0">
                <a:solidFill>
                  <a:srgbClr val="000000"/>
                </a:solidFill>
                <a:latin typeface="Arial"/>
                <a:cs typeface="Arial"/>
              </a:rPr>
              <a:t> </a:t>
            </a:r>
            <a:r>
              <a:rPr lang="en-US" sz="2000" dirty="0" err="1">
                <a:solidFill>
                  <a:srgbClr val="000000"/>
                </a:solidFill>
                <a:latin typeface="Arial"/>
                <a:cs typeface="Arial"/>
              </a:rPr>
              <a:t>projekt</a:t>
            </a:r>
            <a:r>
              <a:rPr lang="en-US" sz="2000" dirty="0">
                <a:solidFill>
                  <a:srgbClr val="000000"/>
                </a:solidFill>
                <a:latin typeface="Arial"/>
                <a:cs typeface="Arial"/>
              </a:rPr>
              <a:t>.</a:t>
            </a:r>
            <a:endParaRPr lang="en-US"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Tree>
    <p:extLst>
      <p:ext uri="{BB962C8B-B14F-4D97-AF65-F5344CB8AC3E}">
        <p14:creationId xmlns:p14="http://schemas.microsoft.com/office/powerpoint/2010/main" val="1763613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F42E627-D71D-B8BA-FA0D-83F2F1BEB9EE}"/>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Logika projektu: prosta ścieżka od problemu do wpływu</a:t>
            </a:r>
            <a:endParaRPr lang="pl-PL" dirty="0"/>
          </a:p>
        </p:txBody>
      </p:sp>
      <p:sp>
        <p:nvSpPr>
          <p:cNvPr id="3" name="Symbol zastępczy zawartości 2">
            <a:extLst>
              <a:ext uri="{FF2B5EF4-FFF2-40B4-BE49-F238E27FC236}">
                <a16:creationId xmlns:a16="http://schemas.microsoft.com/office/drawing/2014/main" id="{F2B0A30F-A45C-865E-A315-C3976481D94F}"/>
              </a:ext>
            </a:extLst>
          </p:cNvPr>
          <p:cNvSpPr>
            <a:spLocks noGrp="1"/>
          </p:cNvSpPr>
          <p:nvPr>
            <p:ph idx="1"/>
          </p:nvPr>
        </p:nvSpPr>
        <p:spPr>
          <a:xfrm>
            <a:off x="1512256" y="4255052"/>
            <a:ext cx="9226826" cy="1325563"/>
          </a:xfrm>
        </p:spPr>
        <p:txBody>
          <a:bodyPr>
            <a:noAutofit/>
          </a:bodyPr>
          <a:lstStyle/>
          <a:p>
            <a:pPr marL="0" indent="0" algn="ctr">
              <a:lnSpc>
                <a:spcPct val="115000"/>
              </a:lnSpc>
              <a:spcBef>
                <a:spcPts val="600"/>
              </a:spcBef>
              <a:buNone/>
            </a:pPr>
            <a:r>
              <a:rPr lang="en-US" sz="2000" b="1" dirty="0" err="1">
                <a:latin typeface="Arial"/>
                <a:cs typeface="Arial"/>
              </a:rPr>
              <a:t>Każde</a:t>
            </a:r>
            <a:r>
              <a:rPr lang="en-US" sz="2000" b="1" dirty="0">
                <a:latin typeface="Arial"/>
                <a:cs typeface="Arial"/>
              </a:rPr>
              <a:t> </a:t>
            </a:r>
            <a:r>
              <a:rPr lang="en-US" sz="2000" b="1" dirty="0" err="1">
                <a:latin typeface="Arial"/>
                <a:cs typeface="Arial"/>
              </a:rPr>
              <a:t>zaplanowane</a:t>
            </a:r>
            <a:r>
              <a:rPr lang="en-US" sz="2000" b="1" dirty="0">
                <a:latin typeface="Arial"/>
                <a:cs typeface="Arial"/>
              </a:rPr>
              <a:t> </a:t>
            </a:r>
            <a:r>
              <a:rPr lang="en-US" sz="2000" b="1" dirty="0" err="1">
                <a:latin typeface="Arial"/>
                <a:cs typeface="Arial"/>
              </a:rPr>
              <a:t>działanie</a:t>
            </a:r>
            <a:r>
              <a:rPr lang="en-US" sz="2000" b="1" dirty="0">
                <a:latin typeface="Arial"/>
                <a:cs typeface="Arial"/>
              </a:rPr>
              <a:t> da </a:t>
            </a:r>
            <a:r>
              <a:rPr lang="en-US" sz="2000" b="1" dirty="0" err="1">
                <a:latin typeface="Arial"/>
                <a:cs typeface="Arial"/>
              </a:rPr>
              <a:t>się</a:t>
            </a:r>
            <a:r>
              <a:rPr lang="en-US" sz="2000" b="1" dirty="0">
                <a:latin typeface="Arial"/>
                <a:cs typeface="Arial"/>
              </a:rPr>
              <a:t> </a:t>
            </a:r>
            <a:r>
              <a:rPr lang="en-US" sz="2000" b="1" dirty="0" err="1">
                <a:latin typeface="Arial"/>
                <a:cs typeface="Arial"/>
              </a:rPr>
              <a:t>jednoznacznie</a:t>
            </a:r>
            <a:r>
              <a:rPr lang="en-US" sz="2000" b="1" dirty="0">
                <a:latin typeface="Arial"/>
                <a:cs typeface="Arial"/>
              </a:rPr>
              <a:t> </a:t>
            </a:r>
            <a:r>
              <a:rPr lang="en-US" sz="2000" b="1" dirty="0" err="1">
                <a:latin typeface="Arial"/>
                <a:cs typeface="Arial"/>
              </a:rPr>
              <a:t>powiązać</a:t>
            </a:r>
            <a:r>
              <a:rPr lang="en-US" sz="2000" b="1" dirty="0">
                <a:latin typeface="Arial"/>
                <a:cs typeface="Arial"/>
              </a:rPr>
              <a:t> ze </a:t>
            </a:r>
            <a:r>
              <a:rPr lang="en-US" sz="2000" b="1" dirty="0" err="1">
                <a:latin typeface="Arial"/>
                <a:cs typeface="Arial"/>
              </a:rPr>
              <a:t>zdiagnozowanym</a:t>
            </a:r>
            <a:r>
              <a:rPr lang="en-US" sz="2000" b="1" dirty="0">
                <a:latin typeface="Arial"/>
                <a:cs typeface="Arial"/>
              </a:rPr>
              <a:t> </a:t>
            </a:r>
            <a:r>
              <a:rPr lang="en-US" sz="2000" b="1" dirty="0" err="1">
                <a:latin typeface="Arial"/>
                <a:cs typeface="Arial"/>
              </a:rPr>
              <a:t>problemem</a:t>
            </a:r>
            <a:r>
              <a:rPr lang="en-US" sz="2000" b="1" dirty="0">
                <a:latin typeface="Arial"/>
                <a:cs typeface="Arial"/>
              </a:rPr>
              <a:t> </a:t>
            </a:r>
            <a:r>
              <a:rPr lang="en-US" sz="2000" b="1" dirty="0" err="1">
                <a:latin typeface="Arial"/>
                <a:cs typeface="Arial"/>
              </a:rPr>
              <a:t>i</a:t>
            </a:r>
            <a:r>
              <a:rPr lang="en-US" sz="2000" b="1" dirty="0">
                <a:latin typeface="Arial"/>
                <a:cs typeface="Arial"/>
              </a:rPr>
              <a:t> </a:t>
            </a:r>
            <a:r>
              <a:rPr lang="en-US" sz="2000" b="1" dirty="0" err="1">
                <a:latin typeface="Arial"/>
                <a:cs typeface="Arial"/>
              </a:rPr>
              <a:t>oczekiwanym</a:t>
            </a:r>
            <a:r>
              <a:rPr lang="en-US" sz="2000" b="1" dirty="0">
                <a:latin typeface="Arial"/>
                <a:cs typeface="Arial"/>
              </a:rPr>
              <a:t> </a:t>
            </a:r>
            <a:r>
              <a:rPr lang="en-US" sz="2000" b="1" dirty="0" err="1">
                <a:latin typeface="Arial"/>
                <a:cs typeface="Arial"/>
              </a:rPr>
              <a:t>efektem</a:t>
            </a:r>
            <a:endParaRPr lang="en-US" b="1" dirty="0"/>
          </a:p>
        </p:txBody>
      </p:sp>
      <p:pic>
        <p:nvPicPr>
          <p:cNvPr id="4" name="Obraz 3" descr="Diagram łańcucha logicznego projektu z sześcioma powiązanymi strzałkami etapami: Problem – co dziś nie działa; Cel – jaki stan chcemy osiągnąć; Działania – co zrobimy; Produkty – co powstanie; Rezultaty – co zmieni się u odbiorcy; Wpływ – co zmieni się szerzej.">
            <a:extLst>
              <a:ext uri="{FF2B5EF4-FFF2-40B4-BE49-F238E27FC236}">
                <a16:creationId xmlns:a16="http://schemas.microsoft.com/office/drawing/2014/main" id="{6BE0B793-2458-3893-A92D-2B4A0DA02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2537750"/>
            <a:ext cx="10574938" cy="1119849"/>
          </a:xfrm>
          <a:prstGeom prst="rect">
            <a:avLst/>
          </a:prstGeom>
        </p:spPr>
      </p:pic>
      <p:pic>
        <p:nvPicPr>
          <p:cNvPr id="5"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0" y="5998249"/>
            <a:ext cx="12192000" cy="859751"/>
          </a:xfrm>
          <a:prstGeom prst="rect">
            <a:avLst/>
          </a:prstGeom>
        </p:spPr>
      </p:pic>
    </p:spTree>
    <p:extLst>
      <p:ext uri="{BB962C8B-B14F-4D97-AF65-F5344CB8AC3E}">
        <p14:creationId xmlns:p14="http://schemas.microsoft.com/office/powerpoint/2010/main" val="2882551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D31905-C8EC-9185-7AE8-AE0E4506D2CC}"/>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err="1">
                <a:solidFill>
                  <a:srgbClr val="000000"/>
                </a:solidFill>
                <a:latin typeface="Arial"/>
                <a:cs typeface="Arial"/>
              </a:rPr>
              <a:t>Logical Framework Approach (LFA) (1/2)</a:t>
            </a:r>
            <a:endParaRPr lang="pl-PL" dirty="0"/>
          </a:p>
        </p:txBody>
      </p:sp>
      <p:sp>
        <p:nvSpPr>
          <p:cNvPr id="3" name="Symbol zastępczy zawartości 2">
            <a:extLst>
              <a:ext uri="{FF2B5EF4-FFF2-40B4-BE49-F238E27FC236}">
                <a16:creationId xmlns:a16="http://schemas.microsoft.com/office/drawing/2014/main" id="{6A3C1007-A5A1-261B-9287-96F89F12582A}"/>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err="1">
                <a:latin typeface="Arial"/>
                <a:cs typeface="Arial"/>
              </a:rPr>
              <a:t>Logical</a:t>
            </a:r>
            <a:r>
              <a:rPr lang="pl-PL" sz="1800" b="1" dirty="0">
                <a:latin typeface="Arial"/>
                <a:cs typeface="Arial"/>
              </a:rPr>
              <a:t> Framework </a:t>
            </a:r>
            <a:r>
              <a:rPr lang="pl-PL" sz="1800" b="1" dirty="0" err="1">
                <a:latin typeface="Arial"/>
                <a:cs typeface="Arial"/>
              </a:rPr>
              <a:t>Approach</a:t>
            </a:r>
            <a:r>
              <a:rPr lang="pl-PL" sz="1800" b="1" dirty="0">
                <a:latin typeface="Arial"/>
                <a:cs typeface="Arial"/>
              </a:rPr>
              <a:t> (LFA)</a:t>
            </a:r>
            <a:r>
              <a:rPr lang="pl-PL" sz="1800" dirty="0">
                <a:latin typeface="Arial"/>
                <a:cs typeface="Arial"/>
              </a:rPr>
              <a:t>, czyli </a:t>
            </a:r>
            <a:r>
              <a:rPr lang="pl-PL" sz="1800" b="1" dirty="0">
                <a:latin typeface="Arial"/>
                <a:cs typeface="Arial"/>
              </a:rPr>
              <a:t>podejście ramy logicznej</a:t>
            </a:r>
            <a:r>
              <a:rPr lang="pl-PL" sz="1800" dirty="0">
                <a:latin typeface="Arial"/>
                <a:cs typeface="Arial"/>
              </a:rPr>
              <a:t>, to metoda planowania, projektowania, monitorowania i oceny projektu, która porządkuje jego logikę </a:t>
            </a:r>
            <a:r>
              <a:rPr lang="pl-PL" sz="1800" dirty="0" err="1">
                <a:latin typeface="Arial"/>
                <a:cs typeface="Arial"/>
              </a:rPr>
              <a:t>przyczynowo-skutkową</a:t>
            </a:r>
            <a:r>
              <a:rPr lang="pl-PL" sz="1800" dirty="0">
                <a:latin typeface="Arial"/>
                <a:cs typeface="Arial"/>
              </a:rPr>
              <a:t> oraz pokazuje, </a:t>
            </a:r>
            <a:r>
              <a:rPr lang="pl-PL" sz="1800" b="1" dirty="0">
                <a:latin typeface="Arial"/>
                <a:cs typeface="Arial"/>
              </a:rPr>
              <a:t>co projekt ma osiągnąć, jak zostanie to zmierzone, na podstawie jakich danych i przy jakich założeniach</a:t>
            </a:r>
            <a:r>
              <a:rPr lang="pl-PL" sz="1800" dirty="0">
                <a:latin typeface="Arial"/>
                <a:cs typeface="Arial"/>
              </a:rPr>
              <a:t>.</a:t>
            </a:r>
          </a:p>
          <a:p>
            <a:pPr marL="0" indent="0">
              <a:lnSpc>
                <a:spcPct val="115000"/>
              </a:lnSpc>
              <a:spcBef>
                <a:spcPts val="1400"/>
              </a:spcBef>
              <a:buNone/>
            </a:pPr>
            <a:r>
              <a:rPr lang="pl-PL" sz="1800" dirty="0">
                <a:latin typeface="Arial"/>
                <a:cs typeface="Arial"/>
              </a:rPr>
              <a:t>Najbardziej charakterystycznym narzędziem LFA jest matryca logiczna, która zwykle ma cztery kolumny:</a:t>
            </a:r>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Tree>
    <p:extLst>
      <p:ext uri="{BB962C8B-B14F-4D97-AF65-F5344CB8AC3E}">
        <p14:creationId xmlns:p14="http://schemas.microsoft.com/office/powerpoint/2010/main" val="965349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CD31905-C8EC-9185-7AE8-AE0E4506D2CC}"/>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err="1">
                <a:solidFill>
                  <a:srgbClr val="000000"/>
                </a:solidFill>
                <a:latin typeface="Arial"/>
                <a:cs typeface="Arial"/>
              </a:rPr>
              <a:t>Logical Framework Approach (LFA) (2/2)</a:t>
            </a:r>
            <a:endParaRPr lang="pl-PL"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4429276"/>
        </p:xfrm>
        <a:graphic>
          <a:graphicData uri="http://schemas.openxmlformats.org/drawingml/2006/table">
            <a:tbl>
              <a:tblPr firstRow="1">
                <a:tableStyleId>{5940675A-B579-460E-94D1-54222C63F5DA}</a:tableStyleId>
              </a:tblPr>
              <a:tblGrid>
                <a:gridCol w="265176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256032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85088">
                <a:tc>
                  <a:txBody>
                    <a:bodyPr/>
                    <a:lstStyle/>
                    <a:p>
                      <a:pPr algn="l">
                        <a:lnSpc>
                          <a:spcPct val="115000"/>
                        </a:lnSpc>
                      </a:pPr>
                      <a:r>
                        <a:rPr sz="1800" b="1">
                          <a:solidFill>
                            <a:srgbClr val="000000"/>
                          </a:solidFill>
                          <a:latin typeface="Arial"/>
                          <a:cs typeface="Arial"/>
                        </a:rPr>
                        <a:t>Logika projektu</a:t>
                      </a:r>
                    </a:p>
                  </a:txBody>
                  <a:tcPr>
                    <a:solidFill>
                      <a:srgbClr val="E7ECF5"/>
                    </a:solidFill>
                  </a:tcPr>
                </a:tc>
                <a:tc>
                  <a:txBody>
                    <a:bodyPr/>
                    <a:lstStyle/>
                    <a:p>
                      <a:pPr algn="l">
                        <a:lnSpc>
                          <a:spcPct val="115000"/>
                        </a:lnSpc>
                      </a:pPr>
                      <a:r>
                        <a:rPr sz="1800" b="1">
                          <a:solidFill>
                            <a:srgbClr val="000000"/>
                          </a:solidFill>
                          <a:latin typeface="Arial"/>
                          <a:cs typeface="Arial"/>
                        </a:rPr>
                        <a:t>Wskaźniki</a:t>
                      </a:r>
                    </a:p>
                  </a:txBody>
                  <a:tcPr>
                    <a:solidFill>
                      <a:srgbClr val="E7ECF5"/>
                    </a:solidFill>
                  </a:tcPr>
                </a:tc>
                <a:tc>
                  <a:txBody>
                    <a:bodyPr/>
                    <a:lstStyle/>
                    <a:p>
                      <a:pPr algn="l">
                        <a:lnSpc>
                          <a:spcPct val="115000"/>
                        </a:lnSpc>
                      </a:pPr>
                      <a:r>
                        <a:rPr sz="1800" b="1">
                          <a:solidFill>
                            <a:srgbClr val="000000"/>
                          </a:solidFill>
                          <a:latin typeface="Arial"/>
                          <a:cs typeface="Arial"/>
                        </a:rPr>
                        <a:t>Źródła weryfikacji</a:t>
                      </a:r>
                    </a:p>
                  </a:txBody>
                  <a:tcPr>
                    <a:solidFill>
                      <a:srgbClr val="E7ECF5"/>
                    </a:solidFill>
                  </a:tcPr>
                </a:tc>
                <a:tc>
                  <a:txBody>
                    <a:bodyPr/>
                    <a:lstStyle/>
                    <a:p>
                      <a:pPr algn="l">
                        <a:lnSpc>
                          <a:spcPct val="115000"/>
                        </a:lnSpc>
                      </a:pPr>
                      <a:r>
                        <a:rPr sz="1800" b="1">
                          <a:solidFill>
                            <a:srgbClr val="000000"/>
                          </a:solidFill>
                          <a:latin typeface="Arial"/>
                          <a:cs typeface="Arial"/>
                        </a:rPr>
                        <a:t>Założenia</a:t>
                      </a:r>
                    </a:p>
                  </a:txBody>
                  <a:tcPr>
                    <a:solidFill>
                      <a:srgbClr val="E7ECF5"/>
                    </a:solidFill>
                  </a:tcPr>
                </a:tc>
                <a:extLst>
                  <a:ext uri="{0D108BD9-81ED-4DB2-BD59-A6C34878D82A}">
                    <a16:rowId xmlns:a16="http://schemas.microsoft.com/office/drawing/2014/main" val="10000"/>
                  </a:ext>
                </a:extLst>
              </a:tr>
              <a:tr h="972384">
                <a:tc>
                  <a:txBody>
                    <a:bodyPr/>
                    <a:lstStyle/>
                    <a:p>
                      <a:pPr algn="l">
                        <a:lnSpc>
                          <a:spcPct val="115000"/>
                        </a:lnSpc>
                      </a:pPr>
                      <a:r>
                        <a:rPr sz="1800" b="1">
                          <a:solidFill>
                            <a:srgbClr val="000000"/>
                          </a:solidFill>
                          <a:latin typeface="Arial"/>
                          <a:cs typeface="Arial"/>
                        </a:rPr>
                        <a:t>Cel ogólny / oddziaływanie</a:t>
                      </a:r>
                    </a:p>
                  </a:txBody>
                  <a:tcPr/>
                </a:tc>
                <a:tc>
                  <a:txBody>
                    <a:bodyPr/>
                    <a:lstStyle/>
                    <a:p>
                      <a:pPr algn="l">
                        <a:lnSpc>
                          <a:spcPct val="115000"/>
                        </a:lnSpc>
                      </a:pPr>
                      <a:r>
                        <a:rPr sz="1800" b="0">
                          <a:solidFill>
                            <a:srgbClr val="000000"/>
                          </a:solidFill>
                          <a:latin typeface="Arial"/>
                          <a:cs typeface="Arial"/>
                        </a:rPr>
                        <a:t>Jak zmierzymy zmianę?</a:t>
                      </a:r>
                    </a:p>
                  </a:txBody>
                  <a:tcPr/>
                </a:tc>
                <a:tc>
                  <a:txBody>
                    <a:bodyPr/>
                    <a:lstStyle/>
                    <a:p>
                      <a:pPr algn="l">
                        <a:lnSpc>
                          <a:spcPct val="115000"/>
                        </a:lnSpc>
                      </a:pPr>
                      <a:r>
                        <a:rPr sz="1800" b="0">
                          <a:solidFill>
                            <a:srgbClr val="000000"/>
                          </a:solidFill>
                          <a:latin typeface="Arial"/>
                          <a:cs typeface="Arial"/>
                        </a:rPr>
                        <a:t>Skąd weźmiemy dane?</a:t>
                      </a:r>
                    </a:p>
                  </a:txBody>
                  <a:tcPr/>
                </a:tc>
                <a:tc>
                  <a:txBody>
                    <a:bodyPr/>
                    <a:lstStyle/>
                    <a:p>
                      <a:pPr algn="l">
                        <a:lnSpc>
                          <a:spcPct val="115000"/>
                        </a:lnSpc>
                      </a:pPr>
                      <a:r>
                        <a:rPr sz="1800" b="0">
                          <a:solidFill>
                            <a:srgbClr val="000000"/>
                          </a:solidFill>
                          <a:latin typeface="Arial"/>
                          <a:cs typeface="Arial"/>
                        </a:rPr>
                        <a:t>Jakie warunki zewnętrzne muszą być spełnione?</a:t>
                      </a:r>
                    </a:p>
                  </a:txBody>
                  <a:tcPr/>
                </a:tc>
                <a:extLst>
                  <a:ext uri="{0D108BD9-81ED-4DB2-BD59-A6C34878D82A}">
                    <a16:rowId xmlns:a16="http://schemas.microsoft.com/office/drawing/2014/main" val="10001"/>
                  </a:ext>
                </a:extLst>
              </a:tr>
              <a:tr h="972384">
                <a:tc>
                  <a:txBody>
                    <a:bodyPr/>
                    <a:lstStyle/>
                    <a:p>
                      <a:pPr algn="l">
                        <a:lnSpc>
                          <a:spcPct val="115000"/>
                        </a:lnSpc>
                      </a:pPr>
                      <a:r>
                        <a:rPr sz="1800" b="1">
                          <a:solidFill>
                            <a:srgbClr val="000000"/>
                          </a:solidFill>
                          <a:latin typeface="Arial"/>
                          <a:cs typeface="Arial"/>
                        </a:rPr>
                        <a:t>Cel projektu / rezultat</a:t>
                      </a:r>
                    </a:p>
                  </a:txBody>
                  <a:tcPr/>
                </a:tc>
                <a:tc>
                  <a:txBody>
                    <a:bodyPr/>
                    <a:lstStyle/>
                    <a:p>
                      <a:pPr algn="l">
                        <a:lnSpc>
                          <a:spcPct val="115000"/>
                        </a:lnSpc>
                      </a:pPr>
                      <a:r>
                        <a:rPr sz="1800" b="0">
                          <a:solidFill>
                            <a:srgbClr val="000000"/>
                          </a:solidFill>
                          <a:latin typeface="Arial"/>
                          <a:cs typeface="Arial"/>
                        </a:rPr>
                        <a:t>Jak poznamy, że cel osiągnięto?</a:t>
                      </a:r>
                    </a:p>
                  </a:txBody>
                  <a:tcPr/>
                </a:tc>
                <a:tc>
                  <a:txBody>
                    <a:bodyPr/>
                    <a:lstStyle/>
                    <a:p>
                      <a:pPr algn="l">
                        <a:lnSpc>
                          <a:spcPct val="115000"/>
                        </a:lnSpc>
                      </a:pPr>
                      <a:r>
                        <a:rPr sz="1800" b="0">
                          <a:solidFill>
                            <a:srgbClr val="000000"/>
                          </a:solidFill>
                          <a:latin typeface="Arial"/>
                          <a:cs typeface="Arial"/>
                        </a:rPr>
                        <a:t>Jak to udokumentujemy?</a:t>
                      </a:r>
                    </a:p>
                  </a:txBody>
                  <a:tcPr/>
                </a:tc>
                <a:tc>
                  <a:txBody>
                    <a:bodyPr/>
                    <a:lstStyle/>
                    <a:p>
                      <a:pPr algn="l">
                        <a:lnSpc>
                          <a:spcPct val="115000"/>
                        </a:lnSpc>
                      </a:pPr>
                      <a:r>
                        <a:rPr sz="1800" b="0">
                          <a:solidFill>
                            <a:srgbClr val="000000"/>
                          </a:solidFill>
                          <a:latin typeface="Arial"/>
                          <a:cs typeface="Arial"/>
                        </a:rPr>
                        <a:t>Co musi się wydarzyć, aby rezultat się utrzymał?</a:t>
                      </a:r>
                    </a:p>
                  </a:txBody>
                  <a:tcPr/>
                </a:tc>
                <a:extLst>
                  <a:ext uri="{0D108BD9-81ED-4DB2-BD59-A6C34878D82A}">
                    <a16:rowId xmlns:a16="http://schemas.microsoft.com/office/drawing/2014/main" val="10002"/>
                  </a:ext>
                </a:extLst>
              </a:tr>
              <a:tr h="972384">
                <a:tc>
                  <a:txBody>
                    <a:bodyPr/>
                    <a:lstStyle/>
                    <a:p>
                      <a:pPr algn="l">
                        <a:lnSpc>
                          <a:spcPct val="115000"/>
                        </a:lnSpc>
                      </a:pPr>
                      <a:r>
                        <a:rPr sz="1800" b="1">
                          <a:solidFill>
                            <a:srgbClr val="000000"/>
                          </a:solidFill>
                          <a:latin typeface="Arial"/>
                          <a:cs typeface="Arial"/>
                        </a:rPr>
                        <a:t>Produkty</a:t>
                      </a:r>
                    </a:p>
                  </a:txBody>
                  <a:tcPr/>
                </a:tc>
                <a:tc>
                  <a:txBody>
                    <a:bodyPr/>
                    <a:lstStyle/>
                    <a:p>
                      <a:pPr algn="l">
                        <a:lnSpc>
                          <a:spcPct val="115000"/>
                        </a:lnSpc>
                      </a:pPr>
                      <a:r>
                        <a:rPr sz="1800" b="0">
                          <a:solidFill>
                            <a:srgbClr val="000000"/>
                          </a:solidFill>
                          <a:latin typeface="Arial"/>
                          <a:cs typeface="Arial"/>
                        </a:rPr>
                        <a:t>Co konkretnie powstanie?</a:t>
                      </a:r>
                    </a:p>
                  </a:txBody>
                  <a:tcPr/>
                </a:tc>
                <a:tc>
                  <a:txBody>
                    <a:bodyPr/>
                    <a:lstStyle/>
                    <a:p>
                      <a:pPr algn="l">
                        <a:lnSpc>
                          <a:spcPct val="115000"/>
                        </a:lnSpc>
                      </a:pPr>
                      <a:r>
                        <a:rPr sz="1800" b="0">
                          <a:solidFill>
                            <a:srgbClr val="000000"/>
                          </a:solidFill>
                          <a:latin typeface="Arial"/>
                          <a:cs typeface="Arial"/>
                        </a:rPr>
                        <a:t>Jak potwierdzimy wykonanie?</a:t>
                      </a:r>
                    </a:p>
                  </a:txBody>
                  <a:tcPr/>
                </a:tc>
                <a:tc>
                  <a:txBody>
                    <a:bodyPr/>
                    <a:lstStyle/>
                    <a:p>
                      <a:pPr algn="l">
                        <a:lnSpc>
                          <a:spcPct val="115000"/>
                        </a:lnSpc>
                      </a:pPr>
                      <a:r>
                        <a:rPr sz="1800" b="0">
                          <a:solidFill>
                            <a:srgbClr val="000000"/>
                          </a:solidFill>
                          <a:latin typeface="Arial"/>
                          <a:cs typeface="Arial"/>
                        </a:rPr>
                        <a:t>Co musi się wydarzyć, aby produkty zostały wykorzystane?</a:t>
                      </a:r>
                    </a:p>
                  </a:txBody>
                  <a:tcPr/>
                </a:tc>
                <a:extLst>
                  <a:ext uri="{0D108BD9-81ED-4DB2-BD59-A6C34878D82A}">
                    <a16:rowId xmlns:a16="http://schemas.microsoft.com/office/drawing/2014/main" val="10003"/>
                  </a:ext>
                </a:extLst>
              </a:tr>
              <a:tr h="972384">
                <a:tc>
                  <a:txBody>
                    <a:bodyPr/>
                    <a:lstStyle/>
                    <a:p>
                      <a:pPr algn="l">
                        <a:lnSpc>
                          <a:spcPct val="115000"/>
                        </a:lnSpc>
                      </a:pPr>
                      <a:r>
                        <a:rPr sz="1800" b="1">
                          <a:solidFill>
                            <a:srgbClr val="000000"/>
                          </a:solidFill>
                          <a:latin typeface="Arial"/>
                          <a:cs typeface="Arial"/>
                        </a:rPr>
                        <a:t>Działania</a:t>
                      </a:r>
                    </a:p>
                  </a:txBody>
                  <a:tcPr/>
                </a:tc>
                <a:tc>
                  <a:txBody>
                    <a:bodyPr/>
                    <a:lstStyle/>
                    <a:p>
                      <a:pPr algn="l">
                        <a:lnSpc>
                          <a:spcPct val="115000"/>
                        </a:lnSpc>
                      </a:pPr>
                      <a:r>
                        <a:rPr sz="1800" b="0">
                          <a:solidFill>
                            <a:srgbClr val="000000"/>
                          </a:solidFill>
                          <a:latin typeface="Arial"/>
                          <a:cs typeface="Arial"/>
                        </a:rPr>
                        <a:t>Co wykonamy?</a:t>
                      </a:r>
                    </a:p>
                  </a:txBody>
                  <a:tcPr/>
                </a:tc>
                <a:tc>
                  <a:txBody>
                    <a:bodyPr/>
                    <a:lstStyle/>
                    <a:p>
                      <a:pPr algn="l">
                        <a:lnSpc>
                          <a:spcPct val="115000"/>
                        </a:lnSpc>
                      </a:pPr>
                      <a:r>
                        <a:rPr sz="1800" b="0">
                          <a:solidFill>
                            <a:srgbClr val="000000"/>
                          </a:solidFill>
                          <a:latin typeface="Arial"/>
                          <a:cs typeface="Arial"/>
                        </a:rPr>
                        <a:t>Jak monitorujemy realizację?</a:t>
                      </a:r>
                    </a:p>
                  </a:txBody>
                  <a:tcPr/>
                </a:tc>
                <a:tc>
                  <a:txBody>
                    <a:bodyPr/>
                    <a:lstStyle/>
                    <a:p>
                      <a:pPr algn="l">
                        <a:lnSpc>
                          <a:spcPct val="115000"/>
                        </a:lnSpc>
                      </a:pPr>
                      <a:r>
                        <a:rPr sz="1800" b="0">
                          <a:solidFill>
                            <a:srgbClr val="000000"/>
                          </a:solidFill>
                          <a:latin typeface="Arial"/>
                          <a:cs typeface="Arial"/>
                        </a:rPr>
                        <a:t>Jakie warunki są potrzebne do wykonania działań?</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F90678-BE44-F89C-9F8A-136A2364C74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Przykład LFA: projekt dla gospodarstw mlecznych (1/5)</a:t>
            </a:r>
            <a:endParaRPr lang="pl-PL"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3482872"/>
        </p:xfrm>
        <a:graphic>
          <a:graphicData uri="http://schemas.openxmlformats.org/drawingml/2006/table">
            <a:tbl>
              <a:tblPr firstRow="1" firstCol="1">
                <a:tableStyleId>{5940675A-B579-460E-94D1-54222C63F5DA}</a:tableStyleId>
              </a:tblPr>
              <a:tblGrid>
                <a:gridCol w="2743200">
                  <a:extLst>
                    <a:ext uri="{9D8B030D-6E8A-4147-A177-3AD203B41FA5}">
                      <a16:colId xmlns:a16="http://schemas.microsoft.com/office/drawing/2014/main" val="20000"/>
                    </a:ext>
                  </a:extLst>
                </a:gridCol>
                <a:gridCol w="777240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Logika projektu</a:t>
                      </a:r>
                    </a:p>
                  </a:txBody>
                  <a:tcPr>
                    <a:solidFill>
                      <a:srgbClr val="E7ECF5"/>
                    </a:solidFill>
                  </a:tcPr>
                </a:tc>
                <a:tc>
                  <a:txBody>
                    <a:bodyPr/>
                    <a:lstStyle/>
                    <a:p>
                      <a:pPr algn="l">
                        <a:lnSpc>
                          <a:spcPct val="115000"/>
                        </a:lnSpc>
                      </a:pPr>
                      <a:r>
                        <a:rPr sz="1800" b="1">
                          <a:solidFill>
                            <a:srgbClr val="000000"/>
                          </a:solidFill>
                          <a:latin typeface="Arial"/>
                          <a:cs typeface="Arial"/>
                        </a:rPr>
                        <a:t>Cel ogólny / oddziaływanie</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Opis</a:t>
                      </a:r>
                    </a:p>
                  </a:txBody>
                  <a:tcPr/>
                </a:tc>
                <a:tc>
                  <a:txBody>
                    <a:bodyPr/>
                    <a:lstStyle/>
                    <a:p>
                      <a:pPr algn="l">
                        <a:lnSpc>
                          <a:spcPct val="115000"/>
                        </a:lnSpc>
                      </a:pPr>
                      <a:r>
                        <a:rPr sz="1800" b="0">
                          <a:solidFill>
                            <a:srgbClr val="000000"/>
                          </a:solidFill>
                          <a:latin typeface="Arial"/>
                          <a:cs typeface="Arial"/>
                        </a:rPr>
                        <a:t>Poprawa efektywności produkcji mleka dzięki szybszemu reagowaniu na zmiany jakości paszy.</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Wskaźniki</a:t>
                      </a:r>
                    </a:p>
                  </a:txBody>
                  <a:tcPr/>
                </a:tc>
                <a:tc>
                  <a:txBody>
                    <a:bodyPr/>
                    <a:lstStyle/>
                    <a:p>
                      <a:pPr algn="l">
                        <a:lnSpc>
                          <a:spcPct val="115000"/>
                        </a:lnSpc>
                      </a:pPr>
                      <a:r>
                        <a:rPr sz="1800" b="0">
                          <a:solidFill>
                            <a:srgbClr val="000000"/>
                          </a:solidFill>
                          <a:latin typeface="Arial"/>
                          <a:cs typeface="Arial"/>
                        </a:rPr>
                        <a:t>Zmniejszenie strat paszy; poprawa stabilności parametrów żywienia; poprawa wybranych wskaźników efektywności produkcji.</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Źródła weryfikacji</a:t>
                      </a:r>
                    </a:p>
                  </a:txBody>
                  <a:tcPr/>
                </a:tc>
                <a:tc>
                  <a:txBody>
                    <a:bodyPr/>
                    <a:lstStyle/>
                    <a:p>
                      <a:pPr algn="l">
                        <a:lnSpc>
                          <a:spcPct val="115000"/>
                        </a:lnSpc>
                      </a:pPr>
                      <a:r>
                        <a:rPr sz="1800" b="0">
                          <a:solidFill>
                            <a:srgbClr val="000000"/>
                          </a:solidFill>
                          <a:latin typeface="Arial"/>
                          <a:cs typeface="Arial"/>
                        </a:rPr>
                        <a:t>Dane produkcyjne gospodarstw, dokumentacja żywieniowa, raport końcowy projektu.</a:t>
                      </a:r>
                    </a:p>
                  </a:txBody>
                  <a:tcPr/>
                </a:tc>
                <a:extLst>
                  <a:ext uri="{0D108BD9-81ED-4DB2-BD59-A6C34878D82A}">
                    <a16:rowId xmlns:a16="http://schemas.microsoft.com/office/drawing/2014/main" val="10003"/>
                  </a:ext>
                </a:extLst>
              </a:tr>
              <a:tr h="972384">
                <a:tc>
                  <a:txBody>
                    <a:bodyPr/>
                    <a:lstStyle/>
                    <a:p>
                      <a:pPr algn="l">
                        <a:lnSpc>
                          <a:spcPct val="115000"/>
                        </a:lnSpc>
                      </a:pPr>
                      <a:r>
                        <a:rPr sz="1800" b="1">
                          <a:solidFill>
                            <a:srgbClr val="000000"/>
                          </a:solidFill>
                          <a:latin typeface="Arial"/>
                          <a:cs typeface="Arial"/>
                        </a:rPr>
                        <a:t>Założenia / warunki</a:t>
                      </a:r>
                    </a:p>
                  </a:txBody>
                  <a:tcPr/>
                </a:tc>
                <a:tc>
                  <a:txBody>
                    <a:bodyPr/>
                    <a:lstStyle/>
                    <a:p>
                      <a:pPr algn="l">
                        <a:lnSpc>
                          <a:spcPct val="115000"/>
                        </a:lnSpc>
                      </a:pPr>
                      <a:r>
                        <a:rPr sz="1800" b="0">
                          <a:solidFill>
                            <a:srgbClr val="000000"/>
                          </a:solidFill>
                          <a:latin typeface="Arial"/>
                          <a:cs typeface="Arial"/>
                        </a:rPr>
                        <a:t>Rolnicy utrzymają stosowanie rozwiązania po zakończeniu pilotażu; warunki produkcyjne nie zmienią się w sposób uniemożliwiający stosowanie modelu.</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F90678-BE44-F89C-9F8A-136A2364C74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Przykład LFA: projekt dla gospodarstw mlecznych (2/5)</a:t>
            </a:r>
            <a:endParaRPr lang="pl-PL"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3100032"/>
        </p:xfrm>
        <a:graphic>
          <a:graphicData uri="http://schemas.openxmlformats.org/drawingml/2006/table">
            <a:tbl>
              <a:tblPr firstRow="1" firstCol="1">
                <a:tableStyleId>{5940675A-B579-460E-94D1-54222C63F5DA}</a:tableStyleId>
              </a:tblPr>
              <a:tblGrid>
                <a:gridCol w="2743200">
                  <a:extLst>
                    <a:ext uri="{9D8B030D-6E8A-4147-A177-3AD203B41FA5}">
                      <a16:colId xmlns:a16="http://schemas.microsoft.com/office/drawing/2014/main" val="20000"/>
                    </a:ext>
                  </a:extLst>
                </a:gridCol>
                <a:gridCol w="777240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Logika projektu</a:t>
                      </a:r>
                    </a:p>
                  </a:txBody>
                  <a:tcPr>
                    <a:solidFill>
                      <a:srgbClr val="E7ECF5"/>
                    </a:solidFill>
                  </a:tcPr>
                </a:tc>
                <a:tc>
                  <a:txBody>
                    <a:bodyPr/>
                    <a:lstStyle/>
                    <a:p>
                      <a:pPr algn="l">
                        <a:lnSpc>
                          <a:spcPct val="115000"/>
                        </a:lnSpc>
                      </a:pPr>
                      <a:r>
                        <a:rPr sz="1800" b="1">
                          <a:solidFill>
                            <a:srgbClr val="000000"/>
                          </a:solidFill>
                          <a:latin typeface="Arial"/>
                          <a:cs typeface="Arial"/>
                        </a:rPr>
                        <a:t>Cel projektu / rezultat</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Opis</a:t>
                      </a:r>
                    </a:p>
                  </a:txBody>
                  <a:tcPr/>
                </a:tc>
                <a:tc>
                  <a:txBody>
                    <a:bodyPr/>
                    <a:lstStyle/>
                    <a:p>
                      <a:pPr algn="l">
                        <a:lnSpc>
                          <a:spcPct val="115000"/>
                        </a:lnSpc>
                      </a:pPr>
                      <a:r>
                        <a:rPr sz="1800" b="0">
                          <a:solidFill>
                            <a:srgbClr val="000000"/>
                          </a:solidFill>
                          <a:latin typeface="Arial"/>
                          <a:cs typeface="Arial"/>
                        </a:rPr>
                        <a:t>Skrócenie czasu reakcji na zmianę jakości paszy do maksymalnie 24 godzin.</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Wskaźniki</a:t>
                      </a:r>
                    </a:p>
                  </a:txBody>
                  <a:tcPr/>
                </a:tc>
                <a:tc>
                  <a:txBody>
                    <a:bodyPr/>
                    <a:lstStyle/>
                    <a:p>
                      <a:pPr algn="l">
                        <a:lnSpc>
                          <a:spcPct val="115000"/>
                        </a:lnSpc>
                      </a:pPr>
                      <a:r>
                        <a:rPr sz="1800" b="0">
                          <a:solidFill>
                            <a:srgbClr val="000000"/>
                          </a:solidFill>
                          <a:latin typeface="Arial"/>
                          <a:cs typeface="Arial"/>
                        </a:rPr>
                        <a:t>Co najmniej 70% decyzji żywieniowych podejmowanych na podstawie wyniku dostępnego w ciągu 24 godzin.</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Źródła weryfikacji</a:t>
                      </a:r>
                    </a:p>
                  </a:txBody>
                  <a:tcPr/>
                </a:tc>
                <a:tc>
                  <a:txBody>
                    <a:bodyPr/>
                    <a:lstStyle/>
                    <a:p>
                      <a:pPr algn="l">
                        <a:lnSpc>
                          <a:spcPct val="115000"/>
                        </a:lnSpc>
                      </a:pPr>
                      <a:r>
                        <a:rPr sz="1800" b="0">
                          <a:solidFill>
                            <a:srgbClr val="000000"/>
                          </a:solidFill>
                          <a:latin typeface="Arial"/>
                          <a:cs typeface="Arial"/>
                        </a:rPr>
                        <a:t>Logi systemu, rejestry decyzji żywieniowych, ankiety doradców i rolników.</a:t>
                      </a:r>
                    </a:p>
                  </a:txBody>
                  <a:tcPr/>
                </a:tc>
                <a:extLst>
                  <a:ext uri="{0D108BD9-81ED-4DB2-BD59-A6C34878D82A}">
                    <a16:rowId xmlns:a16="http://schemas.microsoft.com/office/drawing/2014/main" val="10003"/>
                  </a:ext>
                </a:extLst>
              </a:tr>
              <a:tr h="678736">
                <a:tc>
                  <a:txBody>
                    <a:bodyPr/>
                    <a:lstStyle/>
                    <a:p>
                      <a:pPr algn="l">
                        <a:lnSpc>
                          <a:spcPct val="115000"/>
                        </a:lnSpc>
                      </a:pPr>
                      <a:r>
                        <a:rPr sz="1800" b="1">
                          <a:solidFill>
                            <a:srgbClr val="000000"/>
                          </a:solidFill>
                          <a:latin typeface="Arial"/>
                          <a:cs typeface="Arial"/>
                        </a:rPr>
                        <a:t>Założenia / warunki</a:t>
                      </a:r>
                    </a:p>
                  </a:txBody>
                  <a:tcPr/>
                </a:tc>
                <a:tc>
                  <a:txBody>
                    <a:bodyPr/>
                    <a:lstStyle/>
                    <a:p>
                      <a:pPr algn="l">
                        <a:lnSpc>
                          <a:spcPct val="115000"/>
                        </a:lnSpc>
                      </a:pPr>
                      <a:r>
                        <a:rPr sz="1800" b="0">
                          <a:solidFill>
                            <a:srgbClr val="000000"/>
                          </a:solidFill>
                          <a:latin typeface="Arial"/>
                          <a:cs typeface="Arial"/>
                        </a:rPr>
                        <a:t>Wynik będzie dostępny na czas; użytkownicy będą rozumieli i wykorzystywali wynik przy podejmowaniu decyzji.</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F90678-BE44-F89C-9F8A-136A2364C74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Przykład LFA: projekt dla gospodarstw mlecznych (3/5)</a:t>
            </a:r>
            <a:endParaRPr lang="pl-PL"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3100032"/>
        </p:xfrm>
        <a:graphic>
          <a:graphicData uri="http://schemas.openxmlformats.org/drawingml/2006/table">
            <a:tbl>
              <a:tblPr firstRow="1" firstCol="1">
                <a:tableStyleId>{5940675A-B579-460E-94D1-54222C63F5DA}</a:tableStyleId>
              </a:tblPr>
              <a:tblGrid>
                <a:gridCol w="2743200">
                  <a:extLst>
                    <a:ext uri="{9D8B030D-6E8A-4147-A177-3AD203B41FA5}">
                      <a16:colId xmlns:a16="http://schemas.microsoft.com/office/drawing/2014/main" val="20000"/>
                    </a:ext>
                  </a:extLst>
                </a:gridCol>
                <a:gridCol w="777240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Logika projektu</a:t>
                      </a:r>
                    </a:p>
                  </a:txBody>
                  <a:tcPr>
                    <a:solidFill>
                      <a:srgbClr val="E7ECF5"/>
                    </a:solidFill>
                  </a:tcPr>
                </a:tc>
                <a:tc>
                  <a:txBody>
                    <a:bodyPr/>
                    <a:lstStyle/>
                    <a:p>
                      <a:pPr algn="l">
                        <a:lnSpc>
                          <a:spcPct val="115000"/>
                        </a:lnSpc>
                      </a:pPr>
                      <a:r>
                        <a:rPr sz="1800" b="1">
                          <a:solidFill>
                            <a:srgbClr val="000000"/>
                          </a:solidFill>
                          <a:latin typeface="Arial"/>
                          <a:cs typeface="Arial"/>
                        </a:rPr>
                        <a:t>Produkty</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Opis</a:t>
                      </a:r>
                    </a:p>
                  </a:txBody>
                  <a:tcPr/>
                </a:tc>
                <a:tc>
                  <a:txBody>
                    <a:bodyPr/>
                    <a:lstStyle/>
                    <a:p>
                      <a:pPr algn="l">
                        <a:lnSpc>
                          <a:spcPct val="115000"/>
                        </a:lnSpc>
                      </a:pPr>
                      <a:r>
                        <a:rPr sz="1800" b="0">
                          <a:solidFill>
                            <a:srgbClr val="000000"/>
                          </a:solidFill>
                          <a:latin typeface="Arial"/>
                          <a:cs typeface="Arial"/>
                        </a:rPr>
                        <a:t>Zwalidowana procedura pomiarowa NIR, model predykcyjny, panel wyników dla doradcy i rolnika.</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Wskaźniki</a:t>
                      </a:r>
                    </a:p>
                  </a:txBody>
                  <a:tcPr/>
                </a:tc>
                <a:tc>
                  <a:txBody>
                    <a:bodyPr/>
                    <a:lstStyle/>
                    <a:p>
                      <a:pPr algn="l">
                        <a:lnSpc>
                          <a:spcPct val="115000"/>
                        </a:lnSpc>
                      </a:pPr>
                      <a:r>
                        <a:rPr sz="1800" b="0">
                          <a:solidFill>
                            <a:srgbClr val="000000"/>
                          </a:solidFill>
                          <a:latin typeface="Arial"/>
                          <a:cs typeface="Arial"/>
                        </a:rPr>
                        <a:t>1 procedura pomiarowa; 1 zwalidowany model predykcyjny; 1 panel wyników; pilotaż w 8 gospodarstwach.</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Źródła weryfikacji</a:t>
                      </a:r>
                    </a:p>
                  </a:txBody>
                  <a:tcPr/>
                </a:tc>
                <a:tc>
                  <a:txBody>
                    <a:bodyPr/>
                    <a:lstStyle/>
                    <a:p>
                      <a:pPr algn="l">
                        <a:lnSpc>
                          <a:spcPct val="115000"/>
                        </a:lnSpc>
                      </a:pPr>
                      <a:r>
                        <a:rPr sz="1800" b="0">
                          <a:solidFill>
                            <a:srgbClr val="000000"/>
                          </a:solidFill>
                          <a:latin typeface="Arial"/>
                          <a:cs typeface="Arial"/>
                        </a:rPr>
                        <a:t>Dokumentacja techniczna, raport walidacyjny, protokół odbioru panelu, raport z pilotażu.</a:t>
                      </a:r>
                    </a:p>
                  </a:txBody>
                  <a:tcPr/>
                </a:tc>
                <a:extLst>
                  <a:ext uri="{0D108BD9-81ED-4DB2-BD59-A6C34878D82A}">
                    <a16:rowId xmlns:a16="http://schemas.microsoft.com/office/drawing/2014/main" val="10003"/>
                  </a:ext>
                </a:extLst>
              </a:tr>
              <a:tr h="678736">
                <a:tc>
                  <a:txBody>
                    <a:bodyPr/>
                    <a:lstStyle/>
                    <a:p>
                      <a:pPr algn="l">
                        <a:lnSpc>
                          <a:spcPct val="115000"/>
                        </a:lnSpc>
                      </a:pPr>
                      <a:r>
                        <a:rPr sz="1800" b="1">
                          <a:solidFill>
                            <a:srgbClr val="000000"/>
                          </a:solidFill>
                          <a:latin typeface="Arial"/>
                          <a:cs typeface="Arial"/>
                        </a:rPr>
                        <a:t>Założenia / warunki</a:t>
                      </a:r>
                    </a:p>
                  </a:txBody>
                  <a:tcPr/>
                </a:tc>
                <a:tc>
                  <a:txBody>
                    <a:bodyPr/>
                    <a:lstStyle/>
                    <a:p>
                      <a:pPr algn="l">
                        <a:lnSpc>
                          <a:spcPct val="115000"/>
                        </a:lnSpc>
                      </a:pPr>
                      <a:r>
                        <a:rPr sz="1800" b="0">
                          <a:solidFill>
                            <a:srgbClr val="000000"/>
                          </a:solidFill>
                          <a:latin typeface="Arial"/>
                          <a:cs typeface="Arial"/>
                        </a:rPr>
                        <a:t>Model osiągnie wymaganą dokładność; urządzenia NIR będą prawidłowo skalibrowane; dane wejściowe będą odpowiedniej jakości.</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F90678-BE44-F89C-9F8A-136A2364C74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Przykład LFA: projekt dla gospodarstw mlecznych (4/5)</a:t>
            </a:r>
            <a:endParaRPr lang="pl-PL"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3100032"/>
        </p:xfrm>
        <a:graphic>
          <a:graphicData uri="http://schemas.openxmlformats.org/drawingml/2006/table">
            <a:tbl>
              <a:tblPr firstRow="1" firstCol="1">
                <a:tableStyleId>{5940675A-B579-460E-94D1-54222C63F5DA}</a:tableStyleId>
              </a:tblPr>
              <a:tblGrid>
                <a:gridCol w="2743200">
                  <a:extLst>
                    <a:ext uri="{9D8B030D-6E8A-4147-A177-3AD203B41FA5}">
                      <a16:colId xmlns:a16="http://schemas.microsoft.com/office/drawing/2014/main" val="20000"/>
                    </a:ext>
                  </a:extLst>
                </a:gridCol>
                <a:gridCol w="777240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Logika projektu</a:t>
                      </a:r>
                    </a:p>
                  </a:txBody>
                  <a:tcPr>
                    <a:solidFill>
                      <a:srgbClr val="E7ECF5"/>
                    </a:solidFill>
                  </a:tcPr>
                </a:tc>
                <a:tc>
                  <a:txBody>
                    <a:bodyPr/>
                    <a:lstStyle/>
                    <a:p>
                      <a:pPr algn="l">
                        <a:lnSpc>
                          <a:spcPct val="115000"/>
                        </a:lnSpc>
                      </a:pPr>
                      <a:r>
                        <a:rPr sz="1800" b="1">
                          <a:solidFill>
                            <a:srgbClr val="000000"/>
                          </a:solidFill>
                          <a:latin typeface="Arial"/>
                          <a:cs typeface="Arial"/>
                        </a:rPr>
                        <a:t>Działania</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Opis</a:t>
                      </a:r>
                    </a:p>
                  </a:txBody>
                  <a:tcPr/>
                </a:tc>
                <a:tc>
                  <a:txBody>
                    <a:bodyPr/>
                    <a:lstStyle/>
                    <a:p>
                      <a:pPr algn="l">
                        <a:lnSpc>
                          <a:spcPct val="115000"/>
                        </a:lnSpc>
                      </a:pPr>
                      <a:r>
                        <a:rPr sz="1800" b="0">
                          <a:solidFill>
                            <a:srgbClr val="000000"/>
                          </a:solidFill>
                          <a:latin typeface="Arial"/>
                          <a:cs typeface="Arial"/>
                        </a:rPr>
                        <a:t>Pomiary NIR, pobieranie i analiza próbek, budowa i walidacja modelu, przygotowanie panelu, pilotaż w gospodarstwach.</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Wskaźniki</a:t>
                      </a:r>
                    </a:p>
                  </a:txBody>
                  <a:tcPr/>
                </a:tc>
                <a:tc>
                  <a:txBody>
                    <a:bodyPr/>
                    <a:lstStyle/>
                    <a:p>
                      <a:pPr algn="l">
                        <a:lnSpc>
                          <a:spcPct val="115000"/>
                        </a:lnSpc>
                      </a:pPr>
                      <a:r>
                        <a:rPr sz="1800" b="0">
                          <a:solidFill>
                            <a:srgbClr val="000000"/>
                          </a:solidFill>
                          <a:latin typeface="Arial"/>
                          <a:cs typeface="Arial"/>
                        </a:rPr>
                        <a:t>Liczba wykonanych pomiarów; liczba analizowanych próbek; liczba iteracji modelu; liczba gospodarstw objętych pilotażem.</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Źródła weryfikacji</a:t>
                      </a:r>
                    </a:p>
                  </a:txBody>
                  <a:tcPr/>
                </a:tc>
                <a:tc>
                  <a:txBody>
                    <a:bodyPr/>
                    <a:lstStyle/>
                    <a:p>
                      <a:pPr algn="l">
                        <a:lnSpc>
                          <a:spcPct val="115000"/>
                        </a:lnSpc>
                      </a:pPr>
                      <a:r>
                        <a:rPr sz="1800" b="0">
                          <a:solidFill>
                            <a:srgbClr val="000000"/>
                          </a:solidFill>
                          <a:latin typeface="Arial"/>
                          <a:cs typeface="Arial"/>
                        </a:rPr>
                        <a:t>Dzienniki badań, baza danych pomiarowych, dokumentacja prac programistycznych, harmonogram projektu.</a:t>
                      </a:r>
                    </a:p>
                  </a:txBody>
                  <a:tcPr/>
                </a:tc>
                <a:extLst>
                  <a:ext uri="{0D108BD9-81ED-4DB2-BD59-A6C34878D82A}">
                    <a16:rowId xmlns:a16="http://schemas.microsoft.com/office/drawing/2014/main" val="10003"/>
                  </a:ext>
                </a:extLst>
              </a:tr>
              <a:tr h="678736">
                <a:tc>
                  <a:txBody>
                    <a:bodyPr/>
                    <a:lstStyle/>
                    <a:p>
                      <a:pPr algn="l">
                        <a:lnSpc>
                          <a:spcPct val="115000"/>
                        </a:lnSpc>
                      </a:pPr>
                      <a:r>
                        <a:rPr sz="1800" b="1">
                          <a:solidFill>
                            <a:srgbClr val="000000"/>
                          </a:solidFill>
                          <a:latin typeface="Arial"/>
                          <a:cs typeface="Arial"/>
                        </a:rPr>
                        <a:t>Założenia / warunki</a:t>
                      </a:r>
                    </a:p>
                  </a:txBody>
                  <a:tcPr/>
                </a:tc>
                <a:tc>
                  <a:txBody>
                    <a:bodyPr/>
                    <a:lstStyle/>
                    <a:p>
                      <a:pPr algn="l">
                        <a:lnSpc>
                          <a:spcPct val="115000"/>
                        </a:lnSpc>
                      </a:pPr>
                      <a:r>
                        <a:rPr sz="1800" b="0">
                          <a:solidFill>
                            <a:srgbClr val="000000"/>
                          </a:solidFill>
                          <a:latin typeface="Arial"/>
                          <a:cs typeface="Arial"/>
                        </a:rPr>
                        <a:t>Gospodarstwa zapewnią dostęp do próbek i danych; zespół będzie dysponował personelem i aparaturą zgodnie z harmonogramem.</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6F90678-BE44-F89C-9F8A-136A2364C74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Przykład LFA: projekt dla gospodarstw mlecznych (5/5)</a:t>
            </a:r>
            <a:endParaRPr lang="pl-PL"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3100032"/>
        </p:xfrm>
        <a:graphic>
          <a:graphicData uri="http://schemas.openxmlformats.org/drawingml/2006/table">
            <a:tbl>
              <a:tblPr firstRow="1" firstCol="1">
                <a:tableStyleId>{5940675A-B579-460E-94D1-54222C63F5DA}</a:tableStyleId>
              </a:tblPr>
              <a:tblGrid>
                <a:gridCol w="2743200">
                  <a:extLst>
                    <a:ext uri="{9D8B030D-6E8A-4147-A177-3AD203B41FA5}">
                      <a16:colId xmlns:a16="http://schemas.microsoft.com/office/drawing/2014/main" val="20000"/>
                    </a:ext>
                  </a:extLst>
                </a:gridCol>
                <a:gridCol w="777240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Logika projektu</a:t>
                      </a:r>
                    </a:p>
                  </a:txBody>
                  <a:tcPr>
                    <a:solidFill>
                      <a:srgbClr val="E7ECF5"/>
                    </a:solidFill>
                  </a:tcPr>
                </a:tc>
                <a:tc>
                  <a:txBody>
                    <a:bodyPr/>
                    <a:lstStyle/>
                    <a:p>
                      <a:pPr algn="l">
                        <a:lnSpc>
                          <a:spcPct val="115000"/>
                        </a:lnSpc>
                      </a:pPr>
                      <a:r>
                        <a:rPr sz="1800" b="1">
                          <a:solidFill>
                            <a:srgbClr val="000000"/>
                          </a:solidFill>
                          <a:latin typeface="Arial"/>
                          <a:cs typeface="Arial"/>
                        </a:rPr>
                        <a:t>Nakłady</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Opis</a:t>
                      </a:r>
                    </a:p>
                  </a:txBody>
                  <a:tcPr/>
                </a:tc>
                <a:tc>
                  <a:txBody>
                    <a:bodyPr/>
                    <a:lstStyle/>
                    <a:p>
                      <a:pPr algn="l">
                        <a:lnSpc>
                          <a:spcPct val="115000"/>
                        </a:lnSpc>
                      </a:pPr>
                      <a:r>
                        <a:rPr sz="1800" b="0">
                          <a:solidFill>
                            <a:srgbClr val="000000"/>
                          </a:solidFill>
                          <a:latin typeface="Arial"/>
                          <a:cs typeface="Arial"/>
                        </a:rPr>
                        <a:t>Zespół badawczy, 8 gospodarstw, urządzenia NIR, dane o paszach, wiedza doradcza, budżet projektu.</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Wskaźniki</a:t>
                      </a:r>
                    </a:p>
                  </a:txBody>
                  <a:tcPr/>
                </a:tc>
                <a:tc>
                  <a:txBody>
                    <a:bodyPr/>
                    <a:lstStyle/>
                    <a:p>
                      <a:pPr algn="l">
                        <a:lnSpc>
                          <a:spcPct val="115000"/>
                        </a:lnSpc>
                      </a:pPr>
                      <a:r>
                        <a:rPr sz="1800" b="0">
                          <a:solidFill>
                            <a:srgbClr val="000000"/>
                          </a:solidFill>
                          <a:latin typeface="Arial"/>
                          <a:cs typeface="Arial"/>
                        </a:rPr>
                        <a:t>Dostępność zespołu, aparatury i gospodarstw; wykorzystanie budżetu zgodnie z planem.</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Źródła weryfikacji</a:t>
                      </a:r>
                    </a:p>
                  </a:txBody>
                  <a:tcPr/>
                </a:tc>
                <a:tc>
                  <a:txBody>
                    <a:bodyPr/>
                    <a:lstStyle/>
                    <a:p>
                      <a:pPr algn="l">
                        <a:lnSpc>
                          <a:spcPct val="115000"/>
                        </a:lnSpc>
                      </a:pPr>
                      <a:r>
                        <a:rPr sz="1800" b="0">
                          <a:solidFill>
                            <a:srgbClr val="000000"/>
                          </a:solidFill>
                          <a:latin typeface="Arial"/>
                          <a:cs typeface="Arial"/>
                        </a:rPr>
                        <a:t>Umowy, ewidencja personelu, dokumentacja aparatury, budżet i dokumentacja finansowa.</a:t>
                      </a:r>
                    </a:p>
                  </a:txBody>
                  <a:tcPr/>
                </a:tc>
                <a:extLst>
                  <a:ext uri="{0D108BD9-81ED-4DB2-BD59-A6C34878D82A}">
                    <a16:rowId xmlns:a16="http://schemas.microsoft.com/office/drawing/2014/main" val="10003"/>
                  </a:ext>
                </a:extLst>
              </a:tr>
              <a:tr h="678736">
                <a:tc>
                  <a:txBody>
                    <a:bodyPr/>
                    <a:lstStyle/>
                    <a:p>
                      <a:pPr algn="l">
                        <a:lnSpc>
                          <a:spcPct val="115000"/>
                        </a:lnSpc>
                      </a:pPr>
                      <a:r>
                        <a:rPr sz="1800" b="1">
                          <a:solidFill>
                            <a:srgbClr val="000000"/>
                          </a:solidFill>
                          <a:latin typeface="Arial"/>
                          <a:cs typeface="Arial"/>
                        </a:rPr>
                        <a:t>Założenia / warunki</a:t>
                      </a:r>
                    </a:p>
                  </a:txBody>
                  <a:tcPr/>
                </a:tc>
                <a:tc>
                  <a:txBody>
                    <a:bodyPr/>
                    <a:lstStyle/>
                    <a:p>
                      <a:pPr algn="l">
                        <a:lnSpc>
                          <a:spcPct val="115000"/>
                        </a:lnSpc>
                      </a:pPr>
                      <a:r>
                        <a:rPr sz="1800" b="0">
                          <a:solidFill>
                            <a:srgbClr val="000000"/>
                          </a:solidFill>
                          <a:latin typeface="Arial"/>
                          <a:cs typeface="Arial"/>
                        </a:rPr>
                        <a:t>Partnerzy pozostaną zaangażowani; aparatura będzie dostępna i sprawna; środki finansowe będą dostępne zgodnie z harmonogramem.</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17651C0-4FB3-41B9-6085-F1DD024F104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Co sprawdza oceniający w logice projektu</a:t>
            </a:r>
            <a:endParaRPr lang="pl-PL" dirty="0"/>
          </a:p>
        </p:txBody>
      </p:sp>
      <p:sp>
        <p:nvSpPr>
          <p:cNvPr id="3" name="Symbol zastępczy zawartości 2">
            <a:extLst>
              <a:ext uri="{FF2B5EF4-FFF2-40B4-BE49-F238E27FC236}">
                <a16:creationId xmlns:a16="http://schemas.microsoft.com/office/drawing/2014/main" id="{FECEDB9A-DF40-EE26-2359-8FE9C520A76A}"/>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Czy</a:t>
            </a:r>
            <a:r>
              <a:rPr lang="en-US" sz="2400" dirty="0">
                <a:solidFill>
                  <a:srgbClr val="000000"/>
                </a:solidFill>
                <a:latin typeface="Arial"/>
                <a:cs typeface="Arial"/>
              </a:rPr>
              <a:t> problem jest </a:t>
            </a:r>
            <a:r>
              <a:rPr lang="en-US" sz="2400" dirty="0" err="1">
                <a:solidFill>
                  <a:srgbClr val="000000"/>
                </a:solidFill>
                <a:latin typeface="Arial"/>
                <a:cs typeface="Arial"/>
              </a:rPr>
              <a:t>konkretny</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udokumentowany</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działania</a:t>
            </a:r>
            <a:r>
              <a:rPr lang="en-US" sz="2400" dirty="0">
                <a:solidFill>
                  <a:srgbClr val="000000"/>
                </a:solidFill>
                <a:latin typeface="Arial"/>
                <a:cs typeface="Arial"/>
              </a:rPr>
              <a:t> </a:t>
            </a:r>
            <a:r>
              <a:rPr lang="en-US" sz="2400" dirty="0" err="1">
                <a:solidFill>
                  <a:srgbClr val="000000"/>
                </a:solidFill>
                <a:latin typeface="Arial"/>
                <a:cs typeface="Arial"/>
              </a:rPr>
              <a:t>wynikają</a:t>
            </a:r>
            <a:r>
              <a:rPr lang="en-US" sz="2400" dirty="0">
                <a:solidFill>
                  <a:srgbClr val="000000"/>
                </a:solidFill>
                <a:latin typeface="Arial"/>
                <a:cs typeface="Arial"/>
              </a:rPr>
              <a:t> z </a:t>
            </a:r>
            <a:r>
              <a:rPr lang="en-US" sz="2400" dirty="0" err="1">
                <a:solidFill>
                  <a:srgbClr val="000000"/>
                </a:solidFill>
                <a:latin typeface="Arial"/>
                <a:cs typeface="Arial"/>
              </a:rPr>
              <a:t>przyczyn</a:t>
            </a:r>
            <a:r>
              <a:rPr lang="en-US" sz="2400" dirty="0">
                <a:solidFill>
                  <a:srgbClr val="000000"/>
                </a:solidFill>
                <a:latin typeface="Arial"/>
                <a:cs typeface="Arial"/>
              </a:rPr>
              <a:t> </a:t>
            </a:r>
            <a:r>
              <a:rPr lang="en-US" sz="2400" dirty="0" err="1">
                <a:solidFill>
                  <a:srgbClr val="000000"/>
                </a:solidFill>
                <a:latin typeface="Arial"/>
                <a:cs typeface="Arial"/>
              </a:rPr>
              <a:t>problemu</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produkty</a:t>
            </a:r>
            <a:r>
              <a:rPr lang="en-US" sz="2400" dirty="0">
                <a:solidFill>
                  <a:srgbClr val="000000"/>
                </a:solidFill>
                <a:latin typeface="Arial"/>
                <a:cs typeface="Arial"/>
              </a:rPr>
              <a:t> </a:t>
            </a:r>
            <a:r>
              <a:rPr lang="en-US" sz="2400" dirty="0" err="1">
                <a:solidFill>
                  <a:srgbClr val="000000"/>
                </a:solidFill>
                <a:latin typeface="Arial"/>
                <a:cs typeface="Arial"/>
              </a:rPr>
              <a:t>są</a:t>
            </a:r>
            <a:r>
              <a:rPr lang="en-US" sz="2400" dirty="0">
                <a:solidFill>
                  <a:srgbClr val="000000"/>
                </a:solidFill>
                <a:latin typeface="Arial"/>
                <a:cs typeface="Arial"/>
              </a:rPr>
              <a:t> </a:t>
            </a:r>
            <a:r>
              <a:rPr lang="en-US" sz="2400" dirty="0" err="1">
                <a:solidFill>
                  <a:srgbClr val="000000"/>
                </a:solidFill>
                <a:latin typeface="Arial"/>
                <a:cs typeface="Arial"/>
              </a:rPr>
              <a:t>potrzebne</a:t>
            </a:r>
            <a:r>
              <a:rPr lang="en-US" sz="2400" dirty="0">
                <a:solidFill>
                  <a:srgbClr val="000000"/>
                </a:solidFill>
                <a:latin typeface="Arial"/>
                <a:cs typeface="Arial"/>
              </a:rPr>
              <a:t> do </a:t>
            </a:r>
            <a:r>
              <a:rPr lang="en-US" sz="2400" dirty="0" err="1">
                <a:solidFill>
                  <a:srgbClr val="000000"/>
                </a:solidFill>
                <a:latin typeface="Arial"/>
                <a:cs typeface="Arial"/>
              </a:rPr>
              <a:t>osiągnięcia</a:t>
            </a:r>
            <a:r>
              <a:rPr lang="en-US" sz="2400" dirty="0">
                <a:solidFill>
                  <a:srgbClr val="000000"/>
                </a:solidFill>
                <a:latin typeface="Arial"/>
                <a:cs typeface="Arial"/>
              </a:rPr>
              <a:t> </a:t>
            </a:r>
            <a:r>
              <a:rPr lang="en-US" sz="2400" dirty="0" err="1">
                <a:solidFill>
                  <a:srgbClr val="000000"/>
                </a:solidFill>
                <a:latin typeface="Arial"/>
                <a:cs typeface="Arial"/>
              </a:rPr>
              <a:t>rezultatu</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rezultat</a:t>
            </a:r>
            <a:r>
              <a:rPr lang="en-US" sz="2400" dirty="0">
                <a:solidFill>
                  <a:srgbClr val="000000"/>
                </a:solidFill>
                <a:latin typeface="Arial"/>
                <a:cs typeface="Arial"/>
              </a:rPr>
              <a:t> da </a:t>
            </a:r>
            <a:r>
              <a:rPr lang="en-US" sz="2400" dirty="0" err="1">
                <a:solidFill>
                  <a:srgbClr val="000000"/>
                </a:solidFill>
                <a:latin typeface="Arial"/>
                <a:cs typeface="Arial"/>
              </a:rPr>
              <a:t>się</a:t>
            </a:r>
            <a:r>
              <a:rPr lang="en-US" sz="2400" dirty="0">
                <a:solidFill>
                  <a:srgbClr val="000000"/>
                </a:solidFill>
                <a:latin typeface="Arial"/>
                <a:cs typeface="Arial"/>
              </a:rPr>
              <a:t> </a:t>
            </a:r>
            <a:r>
              <a:rPr lang="en-US" sz="2400" dirty="0" err="1">
                <a:solidFill>
                  <a:srgbClr val="000000"/>
                </a:solidFill>
                <a:latin typeface="Arial"/>
                <a:cs typeface="Arial"/>
              </a:rPr>
              <a:t>zmierzyć</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wpływ</a:t>
            </a:r>
            <a:r>
              <a:rPr lang="en-US" sz="2400" dirty="0">
                <a:solidFill>
                  <a:srgbClr val="000000"/>
                </a:solidFill>
                <a:latin typeface="Arial"/>
                <a:cs typeface="Arial"/>
              </a:rPr>
              <a:t> </a:t>
            </a:r>
            <a:r>
              <a:rPr lang="en-US" sz="2400" dirty="0" err="1">
                <a:solidFill>
                  <a:srgbClr val="000000"/>
                </a:solidFill>
                <a:latin typeface="Arial"/>
                <a:cs typeface="Arial"/>
              </a:rPr>
              <a:t>nie</a:t>
            </a:r>
            <a:r>
              <a:rPr lang="en-US" sz="2400" dirty="0">
                <a:solidFill>
                  <a:srgbClr val="000000"/>
                </a:solidFill>
                <a:latin typeface="Arial"/>
                <a:cs typeface="Arial"/>
              </a:rPr>
              <a:t> jest </a:t>
            </a:r>
            <a:r>
              <a:rPr lang="en-US" sz="2400" dirty="0" err="1">
                <a:solidFill>
                  <a:srgbClr val="000000"/>
                </a:solidFill>
                <a:latin typeface="Arial"/>
                <a:cs typeface="Arial"/>
              </a:rPr>
              <a:t>obietnicą</a:t>
            </a:r>
            <a:r>
              <a:rPr lang="en-US" sz="2400" dirty="0">
                <a:solidFill>
                  <a:srgbClr val="000000"/>
                </a:solidFill>
                <a:latin typeface="Arial"/>
                <a:cs typeface="Arial"/>
              </a:rPr>
              <a:t> bez </a:t>
            </a:r>
            <a:r>
              <a:rPr lang="en-US" sz="2400" dirty="0" err="1">
                <a:solidFill>
                  <a:srgbClr val="000000"/>
                </a:solidFill>
                <a:latin typeface="Arial"/>
                <a:cs typeface="Arial"/>
              </a:rPr>
              <a:t>mechanizmu</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założenia</a:t>
            </a:r>
            <a:r>
              <a:rPr lang="en-US" sz="2400" dirty="0">
                <a:solidFill>
                  <a:srgbClr val="000000"/>
                </a:solidFill>
                <a:latin typeface="Arial"/>
                <a:cs typeface="Arial"/>
              </a:rPr>
              <a:t> </a:t>
            </a:r>
            <a:r>
              <a:rPr lang="en-US" sz="2400" dirty="0" err="1">
                <a:solidFill>
                  <a:srgbClr val="000000"/>
                </a:solidFill>
                <a:latin typeface="Arial"/>
                <a:cs typeface="Arial"/>
              </a:rPr>
              <a:t>są</a:t>
            </a:r>
            <a:r>
              <a:rPr lang="en-US" sz="2400" dirty="0">
                <a:solidFill>
                  <a:srgbClr val="000000"/>
                </a:solidFill>
                <a:latin typeface="Arial"/>
                <a:cs typeface="Arial"/>
              </a:rPr>
              <a:t> </a:t>
            </a:r>
            <a:r>
              <a:rPr lang="en-US" sz="2400" dirty="0" err="1">
                <a:solidFill>
                  <a:srgbClr val="000000"/>
                </a:solidFill>
                <a:latin typeface="Arial"/>
                <a:cs typeface="Arial"/>
              </a:rPr>
              <a:t>nazwane</a:t>
            </a:r>
            <a:r>
              <a:rPr lang="en-US" sz="2400" dirty="0">
                <a:solidFill>
                  <a:srgbClr val="000000"/>
                </a:solidFill>
                <a:latin typeface="Arial"/>
                <a:cs typeface="Arial"/>
              </a:rPr>
              <a:t> </a:t>
            </a:r>
            <a:r>
              <a:rPr lang="en-US" sz="2400" dirty="0" err="1">
                <a:solidFill>
                  <a:srgbClr val="000000"/>
                </a:solidFill>
                <a:latin typeface="Arial"/>
                <a:cs typeface="Arial"/>
              </a:rPr>
              <a:t>wprost</a:t>
            </a:r>
            <a:r>
              <a:rPr lang="en-US" sz="2400" dirty="0">
                <a:solidFill>
                  <a:srgbClr val="000000"/>
                </a:solidFill>
                <a:latin typeface="Arial"/>
                <a:cs typeface="Arial"/>
              </a:rPr>
              <a:t>, a </a:t>
            </a:r>
            <a:r>
              <a:rPr lang="en-US" sz="2400" dirty="0" err="1">
                <a:solidFill>
                  <a:srgbClr val="000000"/>
                </a:solidFill>
                <a:latin typeface="Arial"/>
                <a:cs typeface="Arial"/>
              </a:rPr>
              <a:t>nie</a:t>
            </a:r>
            <a:r>
              <a:rPr lang="en-US" sz="2400" dirty="0">
                <a:solidFill>
                  <a:srgbClr val="000000"/>
                </a:solidFill>
                <a:latin typeface="Arial"/>
                <a:cs typeface="Arial"/>
              </a:rPr>
              <a:t> </a:t>
            </a:r>
            <a:r>
              <a:rPr lang="en-US" sz="2400" dirty="0" err="1">
                <a:solidFill>
                  <a:srgbClr val="000000"/>
                </a:solidFill>
                <a:latin typeface="Arial"/>
                <a:cs typeface="Arial"/>
              </a:rPr>
              <a:t>ukryte</a:t>
            </a:r>
            <a:r>
              <a:rPr lang="en-US" sz="2400" dirty="0">
                <a:solidFill>
                  <a:srgbClr val="000000"/>
                </a:solidFill>
                <a:latin typeface="Arial"/>
                <a:cs typeface="Arial"/>
              </a:rPr>
              <a:t> </a:t>
            </a:r>
            <a:r>
              <a:rPr lang="en-US" sz="2400" dirty="0" err="1">
                <a:solidFill>
                  <a:srgbClr val="000000"/>
                </a:solidFill>
                <a:latin typeface="Arial"/>
                <a:cs typeface="Arial"/>
              </a:rPr>
              <a:t>między</a:t>
            </a:r>
            <a:r>
              <a:rPr lang="en-US" sz="2400" dirty="0">
                <a:solidFill>
                  <a:srgbClr val="000000"/>
                </a:solidFill>
                <a:latin typeface="Arial"/>
                <a:cs typeface="Arial"/>
              </a:rPr>
              <a:t> </a:t>
            </a:r>
            <a:r>
              <a:rPr lang="en-US" sz="2400" dirty="0" err="1">
                <a:solidFill>
                  <a:srgbClr val="000000"/>
                </a:solidFill>
                <a:latin typeface="Arial"/>
                <a:cs typeface="Arial"/>
              </a:rPr>
              <a:t>zdaniami</a:t>
            </a:r>
            <a:r>
              <a:rPr lang="en-US" sz="2400" dirty="0">
                <a:solidFill>
                  <a:srgbClr val="000000"/>
                </a:solidFill>
                <a:latin typeface="Arial"/>
                <a:cs typeface="Arial"/>
              </a:rPr>
              <a:t>.</a:t>
            </a:r>
            <a:endParaRPr lang="en-US" dirty="0"/>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2738805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8C6B8D-F352-216E-ABF6-94814194F72C}"/>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Teoria Zmiany (1/2)</a:t>
            </a:r>
            <a:endParaRPr lang="pl-PL"/>
          </a:p>
        </p:txBody>
      </p:sp>
      <p:sp>
        <p:nvSpPr>
          <p:cNvPr id="3" name="Symbol zastępczy zawartości 2">
            <a:extLst>
              <a:ext uri="{FF2B5EF4-FFF2-40B4-BE49-F238E27FC236}">
                <a16:creationId xmlns:a16="http://schemas.microsoft.com/office/drawing/2014/main" id="{F5620FFF-4D15-6BE1-4A1E-CECEB920ECD3}"/>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latin typeface="Arial"/>
                <a:cs typeface="Arial"/>
              </a:rPr>
              <a:t>KLUCZOWA TEZA</a:t>
            </a:r>
          </a:p>
          <a:p>
            <a:pPr marL="0" indent="0">
              <a:lnSpc>
                <a:spcPct val="115000"/>
              </a:lnSpc>
              <a:spcBef>
                <a:spcPts val="600"/>
              </a:spcBef>
              <a:buNone/>
            </a:pPr>
            <a:r>
              <a:rPr lang="pl-PL" sz="1800" dirty="0">
                <a:latin typeface="Arial"/>
                <a:cs typeface="Arial"/>
              </a:rPr>
              <a:t>Złożone przedsięwzięcia trudno ewaluować, ponieważ założenia leżące u ich podstaw są słabo zwerbalizowane. Interesariusze rzadko precyzują „mini-kroki” prowadzące do celu długoterminowego, przez co poświęca się zbyt mało uwagi zmianom wczesnym i pośrednim, koniecznym, by cel długoterminowy został osiągnięty.</a:t>
            </a:r>
          </a:p>
          <a:p>
            <a:pPr marL="0" indent="0">
              <a:lnSpc>
                <a:spcPct val="115000"/>
              </a:lnSpc>
              <a:spcBef>
                <a:spcPts val="600"/>
              </a:spcBef>
              <a:buNone/>
            </a:pPr>
            <a:r>
              <a:rPr lang="pl-PL" sz="1800" dirty="0">
                <a:latin typeface="Arial"/>
                <a:cs typeface="Arial"/>
              </a:rPr>
              <a:t>Teoria Zmiany to zbiór jawnie wypowiedzianych założeń wyjaśniających zarówno te mini-kroki, jak i powiązania między działaniami programu a jego rezultatami na każdym etapie.</a:t>
            </a:r>
          </a:p>
        </p:txBody>
      </p:sp>
      <p:pic>
        <p:nvPicPr>
          <p:cNvPr id="4" name="Obraz 3">
            <a:extLst>
              <a:ext uri="{FF2B5EF4-FFF2-40B4-BE49-F238E27FC236}">
                <a16:creationId xmlns:a16="http://schemas.microsoft.com/office/drawing/2014/main" id="{87428135-8BF4-FF3F-07B4-F2A0654AC00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1101349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4EA69A3-F218-47BD-5E7B-0EAA287AFB17}"/>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Teoria Zmiany (2/2)</a:t>
            </a:r>
            <a:endParaRPr lang="pl-PL"/>
          </a:p>
        </p:txBody>
      </p:sp>
      <p:sp>
        <p:nvSpPr>
          <p:cNvPr id="3" name="Symbol zastępczy zawartości 2">
            <a:extLst>
              <a:ext uri="{FF2B5EF4-FFF2-40B4-BE49-F238E27FC236}">
                <a16:creationId xmlns:a16="http://schemas.microsoft.com/office/drawing/2014/main" id="{F2133D07-CCC6-B65B-2CA6-63C3FAA1E030}"/>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dirty="0">
                <a:latin typeface="Arial"/>
                <a:cs typeface="Arial"/>
              </a:rPr>
              <a:t>Konstrukcja Teorii Zmiany przebiega odwrotnie niż w klasycznym planowaniu „od działania do celu”, zaczyna się od końca:</a:t>
            </a:r>
          </a:p>
          <a:p>
            <a:pPr marL="514350" indent="-514350">
              <a:lnSpc>
                <a:spcPct val="115000"/>
              </a:lnSpc>
              <a:spcBef>
                <a:spcPts val="1400"/>
              </a:spcBef>
              <a:spcAft>
                <a:spcPts val="600"/>
              </a:spcAft>
              <a:buFont typeface="+mj-lt"/>
              <a:buAutoNum type="arabicPeriod"/>
            </a:pPr>
            <a:r>
              <a:rPr lang="pl-PL" sz="2000" dirty="0">
                <a:latin typeface="Arial"/>
                <a:cs typeface="Arial"/>
              </a:rPr>
              <a:t>zdefiniowanie długoterminowego celu, do którego dąży projekt,</a:t>
            </a:r>
          </a:p>
          <a:p>
            <a:pPr marL="514350" indent="-514350">
              <a:lnSpc>
                <a:spcPct val="115000"/>
              </a:lnSpc>
              <a:spcBef>
                <a:spcPts val="600"/>
              </a:spcBef>
              <a:spcAft>
                <a:spcPts val="600"/>
              </a:spcAft>
              <a:buFont typeface="+mj-lt"/>
              <a:buAutoNum type="arabicPeriod" startAt="2"/>
            </a:pPr>
            <a:r>
              <a:rPr lang="pl-PL" sz="2000" dirty="0">
                <a:latin typeface="Arial"/>
                <a:cs typeface="Arial"/>
              </a:rPr>
              <a:t>zmapowanie warunków wstępnych i pośrednich rezultatów koniecznych, by ten cel osiągnąć, tworzących ścieżkę zmiany, </a:t>
            </a:r>
          </a:p>
          <a:p>
            <a:pPr marL="514350" indent="-514350">
              <a:lnSpc>
                <a:spcPct val="115000"/>
              </a:lnSpc>
              <a:spcBef>
                <a:spcPts val="600"/>
              </a:spcBef>
              <a:spcAft>
                <a:spcPts val="600"/>
              </a:spcAft>
              <a:buFont typeface="+mj-lt"/>
              <a:buAutoNum type="arabicPeriod" startAt="3"/>
            </a:pPr>
            <a:r>
              <a:rPr lang="pl-PL" sz="2000" dirty="0">
                <a:latin typeface="Arial"/>
                <a:cs typeface="Arial"/>
              </a:rPr>
              <a:t>przypisanie do każdego etapu ścieżki konkretnych działań (</a:t>
            </a:r>
            <a:r>
              <a:rPr lang="pl-PL" sz="2000" dirty="0" err="1">
                <a:latin typeface="Arial"/>
                <a:cs typeface="Arial"/>
              </a:rPr>
              <a:t>interventions</a:t>
            </a:r>
            <a:r>
              <a:rPr lang="pl-PL" sz="2000" dirty="0">
                <a:latin typeface="Arial"/>
                <a:cs typeface="Arial"/>
              </a:rPr>
              <a:t>),</a:t>
            </a:r>
          </a:p>
          <a:p>
            <a:pPr marL="514350" indent="-514350">
              <a:lnSpc>
                <a:spcPct val="115000"/>
              </a:lnSpc>
              <a:spcBef>
                <a:spcPts val="600"/>
              </a:spcBef>
              <a:spcAft>
                <a:spcPts val="600"/>
              </a:spcAft>
              <a:buFont typeface="+mj-lt"/>
              <a:buAutoNum type="arabicPeriod" startAt="4"/>
            </a:pPr>
            <a:r>
              <a:rPr lang="pl-PL" sz="2000" dirty="0">
                <a:latin typeface="Arial"/>
                <a:cs typeface="Arial"/>
              </a:rPr>
              <a:t>jawne wypisanie założeń, leżących u podstaw każdego powiązania przyczynowego</a:t>
            </a:r>
          </a:p>
        </p:txBody>
      </p:sp>
      <p:pic>
        <p:nvPicPr>
          <p:cNvPr id="4" name="Obraz 3">
            <a:extLst>
              <a:ext uri="{FF2B5EF4-FFF2-40B4-BE49-F238E27FC236}">
                <a16:creationId xmlns:a16="http://schemas.microsoft.com/office/drawing/2014/main" id="{69ED2FB3-4CDA-88B4-525B-B52CFBC866C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1381065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19DBD59-836D-148C-FC73-FB015739101D}"/>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Przykład: projekt dla gospodarstw mlecznych w konstrukcji teorii zmiany</a:t>
            </a:r>
            <a:endParaRPr lang="pl-PL" sz="3600" dirty="0"/>
          </a:p>
        </p:txBody>
      </p:sp>
      <p:pic>
        <p:nvPicPr>
          <p:cNvPr id="4" name="Obraz 3">
            <a:extLst>
              <a:ext uri="{FF2B5EF4-FFF2-40B4-BE49-F238E27FC236}">
                <a16:creationId xmlns:a16="http://schemas.microsoft.com/office/drawing/2014/main" id="{0B4DC4F8-9DDD-70B8-338E-C45C2D5FE26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3393680"/>
        </p:xfrm>
        <a:graphic>
          <a:graphicData uri="http://schemas.openxmlformats.org/drawingml/2006/table">
            <a:tbl>
              <a:tblPr firstRow="1">
                <a:tableStyleId>{5940675A-B579-460E-94D1-54222C63F5DA}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Krok Teorii Zmiany</a:t>
                      </a:r>
                    </a:p>
                  </a:txBody>
                  <a:tcPr>
                    <a:solidFill>
                      <a:srgbClr val="E7ECF5"/>
                    </a:solidFill>
                  </a:tcPr>
                </a:tc>
                <a:tc>
                  <a:txBody>
                    <a:bodyPr/>
                    <a:lstStyle/>
                    <a:p>
                      <a:pPr algn="l">
                        <a:lnSpc>
                          <a:spcPct val="115000"/>
                        </a:lnSpc>
                      </a:pPr>
                      <a:r>
                        <a:rPr sz="1800" b="1">
                          <a:solidFill>
                            <a:srgbClr val="000000"/>
                          </a:solidFill>
                          <a:latin typeface="Arial"/>
                          <a:cs typeface="Arial"/>
                        </a:rPr>
                        <a:t>Przykład dla projektu gospodarstw mlecznych</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1. Długoterminowy cel/wpływ</a:t>
                      </a:r>
                    </a:p>
                  </a:txBody>
                  <a:tcPr/>
                </a:tc>
                <a:tc>
                  <a:txBody>
                    <a:bodyPr/>
                    <a:lstStyle/>
                    <a:p>
                      <a:pPr algn="l">
                        <a:lnSpc>
                          <a:spcPct val="115000"/>
                        </a:lnSpc>
                      </a:pPr>
                      <a:r>
                        <a:rPr sz="1800" b="0">
                          <a:solidFill>
                            <a:srgbClr val="000000"/>
                          </a:solidFill>
                          <a:latin typeface="Arial"/>
                          <a:cs typeface="Arial"/>
                        </a:rPr>
                        <a:t>Stabilniejsze żywienie stada, mniejsze straty paszy i lepsza efektywność produkcji mleka.</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2. Rezultaty pośrednie</a:t>
                      </a:r>
                    </a:p>
                  </a:txBody>
                  <a:tcPr/>
                </a:tc>
                <a:tc>
                  <a:txBody>
                    <a:bodyPr/>
                    <a:lstStyle/>
                    <a:p>
                      <a:pPr algn="l">
                        <a:lnSpc>
                          <a:spcPct val="115000"/>
                        </a:lnSpc>
                      </a:pPr>
                      <a:r>
                        <a:rPr sz="1800" b="0">
                          <a:solidFill>
                            <a:srgbClr val="000000"/>
                          </a:solidFill>
                          <a:latin typeface="Arial"/>
                          <a:cs typeface="Arial"/>
                        </a:rPr>
                        <a:t>Rolnik szybciej otrzymuje informację o jakości paszy i podejmuje decyzje żywieniowe w ciągu 24 godzin.</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3. Działania potrzebne do osiągnięcia rezultatów</a:t>
                      </a:r>
                    </a:p>
                  </a:txBody>
                  <a:tcPr/>
                </a:tc>
                <a:tc>
                  <a:txBody>
                    <a:bodyPr/>
                    <a:lstStyle/>
                    <a:p>
                      <a:pPr algn="l">
                        <a:lnSpc>
                          <a:spcPct val="115000"/>
                        </a:lnSpc>
                      </a:pPr>
                      <a:r>
                        <a:rPr sz="1800" b="0">
                          <a:solidFill>
                            <a:srgbClr val="000000"/>
                          </a:solidFill>
                          <a:latin typeface="Arial"/>
                          <a:cs typeface="Arial"/>
                        </a:rPr>
                        <a:t>Pomiary NIR, budowa i walidacja modelu predykcyjnego, opracowanie panelu wyników, pilotaż w 8 gospodarstwach.</a:t>
                      </a:r>
                    </a:p>
                  </a:txBody>
                  <a:tcPr/>
                </a:tc>
                <a:extLst>
                  <a:ext uri="{0D108BD9-81ED-4DB2-BD59-A6C34878D82A}">
                    <a16:rowId xmlns:a16="http://schemas.microsoft.com/office/drawing/2014/main" val="10003"/>
                  </a:ext>
                </a:extLst>
              </a:tr>
              <a:tr h="972384">
                <a:tc>
                  <a:txBody>
                    <a:bodyPr/>
                    <a:lstStyle/>
                    <a:p>
                      <a:pPr algn="l">
                        <a:lnSpc>
                          <a:spcPct val="115000"/>
                        </a:lnSpc>
                      </a:pPr>
                      <a:r>
                        <a:rPr sz="1800" b="1">
                          <a:solidFill>
                            <a:srgbClr val="000000"/>
                          </a:solidFill>
                          <a:latin typeface="Arial"/>
                          <a:cs typeface="Arial"/>
                        </a:rPr>
                        <a:t>4. Założenia</a:t>
                      </a:r>
                    </a:p>
                  </a:txBody>
                  <a:tcPr/>
                </a:tc>
                <a:tc>
                  <a:txBody>
                    <a:bodyPr/>
                    <a:lstStyle/>
                    <a:p>
                      <a:pPr algn="l">
                        <a:lnSpc>
                          <a:spcPct val="115000"/>
                        </a:lnSpc>
                      </a:pPr>
                      <a:r>
                        <a:rPr sz="1800" b="0">
                          <a:solidFill>
                            <a:srgbClr val="000000"/>
                          </a:solidFill>
                          <a:latin typeface="Arial"/>
                          <a:cs typeface="Arial"/>
                        </a:rPr>
                        <a:t>Rolnicy będą korzystać z wyników; model będzie wystarczająco dokładny; pomiar będzie dostępny szybko; doradca potrafi przełożyć wynik na decyzję żywieniową.</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D15F870-9563-A00D-9C00-03BA53F0572E}"/>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err="1">
                <a:solidFill>
                  <a:srgbClr val="000000"/>
                </a:solidFill>
                <a:latin typeface="Arial"/>
                <a:cs typeface="Arial"/>
              </a:rPr>
              <a:t>Logical Framework Approach (LFA) a Teoria Zmiany</a:t>
            </a:r>
            <a:endParaRPr lang="pl-PL" dirty="0"/>
          </a:p>
        </p:txBody>
      </p:sp>
      <p:sp>
        <p:nvSpPr>
          <p:cNvPr id="3" name="Symbol zastępczy zawartości 2">
            <a:extLst>
              <a:ext uri="{FF2B5EF4-FFF2-40B4-BE49-F238E27FC236}">
                <a16:creationId xmlns:a16="http://schemas.microsoft.com/office/drawing/2014/main" id="{3CE35BDE-D697-A707-C4A1-D9B0831B7A9B}"/>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dirty="0">
                <a:latin typeface="Arial"/>
                <a:cs typeface="Arial"/>
              </a:rPr>
              <a:t>LFA i Teoria Zmiany odpowiadają na to samo pytanie: </a:t>
            </a:r>
            <a:r>
              <a:rPr lang="pl-PL" sz="1800" b="1" dirty="0">
                <a:latin typeface="Arial"/>
                <a:cs typeface="Arial"/>
              </a:rPr>
              <a:t>jak uporządkować logikę projektu,</a:t>
            </a:r>
            <a:r>
              <a:rPr lang="pl-PL" sz="1800" dirty="0">
                <a:latin typeface="Arial"/>
                <a:cs typeface="Arial"/>
              </a:rPr>
              <a:t> ale w różny sposób:</a:t>
            </a:r>
          </a:p>
          <a:p>
            <a:pPr marL="0" indent="0">
              <a:lnSpc>
                <a:spcPct val="115000"/>
              </a:lnSpc>
              <a:spcBef>
                <a:spcPts val="1400"/>
              </a:spcBef>
              <a:buNone/>
            </a:pPr>
            <a:r>
              <a:rPr lang="pl-PL" sz="1800" b="1" dirty="0">
                <a:latin typeface="Arial"/>
                <a:cs typeface="Arial"/>
              </a:rPr>
              <a:t>LFA</a:t>
            </a:r>
          </a:p>
          <a:p>
            <a:pPr marL="0" indent="0">
              <a:lnSpc>
                <a:spcPct val="115000"/>
              </a:lnSpc>
              <a:spcBef>
                <a:spcPts val="600"/>
              </a:spcBef>
              <a:buNone/>
            </a:pPr>
            <a:r>
              <a:rPr lang="pl-PL" sz="1800" dirty="0">
                <a:latin typeface="Arial"/>
                <a:cs typeface="Arial"/>
              </a:rPr>
              <a:t>Statyczna macierz logiczna, logika pionowa (cel–rezultaty–produkty–działania) ustalana na starcie, z kolumną założeń i wskaźnikami przypisanymi z góry.</a:t>
            </a:r>
          </a:p>
          <a:p>
            <a:pPr marL="0" indent="0">
              <a:lnSpc>
                <a:spcPct val="115000"/>
              </a:lnSpc>
              <a:spcBef>
                <a:spcPts val="1400"/>
              </a:spcBef>
              <a:buNone/>
            </a:pPr>
            <a:r>
              <a:rPr lang="pl-PL" sz="1800" b="1" dirty="0">
                <a:latin typeface="Arial"/>
                <a:cs typeface="Arial"/>
              </a:rPr>
              <a:t>TEORIA ZMIANY</a:t>
            </a:r>
          </a:p>
          <a:p>
            <a:pPr marL="0" indent="0">
              <a:lnSpc>
                <a:spcPct val="115000"/>
              </a:lnSpc>
              <a:spcBef>
                <a:spcPts val="600"/>
              </a:spcBef>
              <a:buNone/>
            </a:pPr>
            <a:r>
              <a:rPr lang="pl-PL" sz="1800" dirty="0">
                <a:latin typeface="Arial"/>
                <a:cs typeface="Arial"/>
              </a:rPr>
              <a:t>Mapa ścieżki przyczynowej budowana od celu wstecz, z założeniami traktowanymi jako hipotezy do sprawdzenia w trakcie realizacji, a nie jako formalność do wypełnienia raz na starcie.</a:t>
            </a:r>
          </a:p>
          <a:p>
            <a:pPr marL="0" indent="0">
              <a:lnSpc>
                <a:spcPct val="115000"/>
              </a:lnSpc>
              <a:spcBef>
                <a:spcPts val="1400"/>
              </a:spcBef>
              <a:buNone/>
            </a:pPr>
            <a:r>
              <a:rPr lang="pl-PL" sz="1800" dirty="0">
                <a:latin typeface="Arial"/>
                <a:cs typeface="Arial"/>
              </a:rPr>
              <a:t>Oba podejścia są komplementarne: LFA dobrze porządkuje projekt do formularza wniosku, Teoria Zmiany lepiej wychwytuje złożoność mechanizmu zmiany i wymusza refleksję nad tym, czy założenia w ogóle są prawdopodobne.</a:t>
            </a:r>
          </a:p>
        </p:txBody>
      </p:sp>
      <p:pic>
        <p:nvPicPr>
          <p:cNvPr id="4" name="Obraz 3">
            <a:extLst>
              <a:ext uri="{FF2B5EF4-FFF2-40B4-BE49-F238E27FC236}">
                <a16:creationId xmlns:a16="http://schemas.microsoft.com/office/drawing/2014/main" id="{0C176B14-F576-7AA1-44F0-F3CFE9622156}"/>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2289815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9AFE95-F0C2-B463-271C-D8B5E41D3F4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Wspólny język: łańcuch rezultatów i model logiczny (1/3)</a:t>
            </a:r>
            <a:endParaRPr lang="pl-PL" sz="3600" dirty="0"/>
          </a:p>
        </p:txBody>
      </p:sp>
      <p:sp>
        <p:nvSpPr>
          <p:cNvPr id="3" name="Symbol zastępczy zawartości 2">
            <a:extLst>
              <a:ext uri="{FF2B5EF4-FFF2-40B4-BE49-F238E27FC236}">
                <a16:creationId xmlns:a16="http://schemas.microsoft.com/office/drawing/2014/main" id="{A33EB4D6-39DA-B535-2A58-A68898B80EE7}"/>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dirty="0">
                <a:latin typeface="Arial"/>
                <a:cs typeface="Arial"/>
              </a:rPr>
              <a:t>Model logiczny (</a:t>
            </a:r>
            <a:r>
              <a:rPr lang="pl-PL" sz="1800" dirty="0" err="1">
                <a:latin typeface="Arial"/>
                <a:cs typeface="Arial"/>
              </a:rPr>
              <a:t>logic</a:t>
            </a:r>
            <a:r>
              <a:rPr lang="pl-PL" sz="1800" dirty="0">
                <a:latin typeface="Arial"/>
                <a:cs typeface="Arial"/>
              </a:rPr>
              <a:t> model) porządkuje elementy projektu w łańcuch:</a:t>
            </a:r>
          </a:p>
          <a:p>
            <a:pPr marL="0" indent="0">
              <a:lnSpc>
                <a:spcPct val="115000"/>
              </a:lnSpc>
              <a:spcBef>
                <a:spcPts val="600"/>
              </a:spcBef>
              <a:buNone/>
            </a:pPr>
            <a:r>
              <a:rPr lang="pl-PL" sz="1800" b="1" dirty="0">
                <a:latin typeface="Arial"/>
                <a:cs typeface="Arial"/>
              </a:rPr>
              <a:t>nakłady (</a:t>
            </a:r>
            <a:r>
              <a:rPr lang="pl-PL" sz="1800" b="1" dirty="0" err="1">
                <a:latin typeface="Arial"/>
                <a:cs typeface="Arial"/>
              </a:rPr>
              <a:t>inputs</a:t>
            </a:r>
            <a:r>
              <a:rPr lang="pl-PL" sz="1800" b="1" dirty="0">
                <a:latin typeface="Arial"/>
                <a:cs typeface="Arial"/>
              </a:rPr>
              <a:t>) → działania (</a:t>
            </a:r>
            <a:r>
              <a:rPr lang="pl-PL" sz="1800" b="1" dirty="0" err="1">
                <a:latin typeface="Arial"/>
                <a:cs typeface="Arial"/>
              </a:rPr>
              <a:t>activities</a:t>
            </a:r>
            <a:r>
              <a:rPr lang="pl-PL" sz="1800" b="1" dirty="0">
                <a:latin typeface="Arial"/>
                <a:cs typeface="Arial"/>
              </a:rPr>
              <a:t>) → produkty (</a:t>
            </a:r>
            <a:r>
              <a:rPr lang="pl-PL" sz="1800" b="1" dirty="0" err="1">
                <a:latin typeface="Arial"/>
                <a:cs typeface="Arial"/>
              </a:rPr>
              <a:t>outputs</a:t>
            </a:r>
            <a:r>
              <a:rPr lang="pl-PL" sz="1800" b="1" dirty="0">
                <a:latin typeface="Arial"/>
                <a:cs typeface="Arial"/>
              </a:rPr>
              <a:t>) → rezultaty (</a:t>
            </a:r>
            <a:r>
              <a:rPr lang="pl-PL" sz="1800" b="1" dirty="0" err="1">
                <a:latin typeface="Arial"/>
                <a:cs typeface="Arial"/>
              </a:rPr>
              <a:t>outcomes</a:t>
            </a:r>
            <a:r>
              <a:rPr lang="pl-PL" sz="1800" b="1" dirty="0">
                <a:latin typeface="Arial"/>
                <a:cs typeface="Arial"/>
              </a:rPr>
              <a:t>) → oddziaływanie (</a:t>
            </a:r>
            <a:r>
              <a:rPr lang="pl-PL" sz="1800" b="1" dirty="0" err="1">
                <a:latin typeface="Arial"/>
                <a:cs typeface="Arial"/>
              </a:rPr>
              <a:t>impact</a:t>
            </a:r>
            <a:r>
              <a:rPr lang="pl-PL" sz="1800" b="1" dirty="0">
                <a:latin typeface="Arial"/>
                <a:cs typeface="Arial"/>
              </a:rPr>
              <a:t>).</a:t>
            </a:r>
          </a:p>
          <a:p>
            <a:pPr marL="0" indent="0">
              <a:lnSpc>
                <a:spcPct val="115000"/>
              </a:lnSpc>
              <a:spcBef>
                <a:spcPts val="600"/>
              </a:spcBef>
              <a:buNone/>
            </a:pPr>
            <a:r>
              <a:rPr lang="pl-PL" sz="1800" dirty="0">
                <a:latin typeface="Arial"/>
                <a:cs typeface="Arial"/>
              </a:rPr>
              <a:t>Ta terminologia, powszechna w dokumentach strategicznych i programach grantowych na całym świecie, jest wspólnym punktem odniesienia zarówno dla LFA, jak i dla Teorii Zmiany.</a:t>
            </a:r>
          </a:p>
        </p:txBody>
      </p:sp>
      <p:pic>
        <p:nvPicPr>
          <p:cNvPr id="4" name="Obraz 3">
            <a:extLst>
              <a:ext uri="{FF2B5EF4-FFF2-40B4-BE49-F238E27FC236}">
                <a16:creationId xmlns:a16="http://schemas.microsoft.com/office/drawing/2014/main" id="{824F0578-8C3A-AFF9-000D-D22BDD0A5BC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274297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9AFE95-F0C2-B463-271C-D8B5E41D3F4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Wspólny język: łańcuch rezultatów i model logiczny (2/3)</a:t>
            </a:r>
            <a:endParaRPr lang="pl-PL" sz="3600" dirty="0"/>
          </a:p>
        </p:txBody>
      </p:sp>
      <p:pic>
        <p:nvPicPr>
          <p:cNvPr id="4" name="Obraz 3">
            <a:extLst>
              <a:ext uri="{FF2B5EF4-FFF2-40B4-BE49-F238E27FC236}">
                <a16:creationId xmlns:a16="http://schemas.microsoft.com/office/drawing/2014/main" id="{824F0578-8C3A-AFF9-000D-D22BDD0A5BC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3008592"/>
        </p:xfrm>
        <a:graphic>
          <a:graphicData uri="http://schemas.openxmlformats.org/drawingml/2006/table">
            <a:tbl>
              <a:tblPr firstRow="1">
                <a:tableStyleId>{5940675A-B579-460E-94D1-54222C63F5DA}</a:tableStyleId>
              </a:tblPr>
              <a:tblGrid>
                <a:gridCol w="2926080">
                  <a:extLst>
                    <a:ext uri="{9D8B030D-6E8A-4147-A177-3AD203B41FA5}">
                      <a16:colId xmlns:a16="http://schemas.microsoft.com/office/drawing/2014/main" val="20000"/>
                    </a:ext>
                  </a:extLst>
                </a:gridCol>
                <a:gridCol w="7589520">
                  <a:extLst>
                    <a:ext uri="{9D8B030D-6E8A-4147-A177-3AD203B41FA5}">
                      <a16:colId xmlns:a16="http://schemas.microsoft.com/office/drawing/2014/main" val="20001"/>
                    </a:ext>
                  </a:extLst>
                </a:gridCol>
              </a:tblGrid>
              <a:tr h="678736">
                <a:tc>
                  <a:txBody>
                    <a:bodyPr/>
                    <a:lstStyle/>
                    <a:p>
                      <a:pPr algn="l">
                        <a:lnSpc>
                          <a:spcPct val="115000"/>
                        </a:lnSpc>
                      </a:pPr>
                      <a:r>
                        <a:rPr sz="1800" b="1">
                          <a:solidFill>
                            <a:srgbClr val="000000"/>
                          </a:solidFill>
                          <a:latin typeface="Arial"/>
                          <a:cs typeface="Arial"/>
                        </a:rPr>
                        <a:t>Element modelu logicznego</a:t>
                      </a:r>
                    </a:p>
                  </a:txBody>
                  <a:tcPr>
                    <a:solidFill>
                      <a:srgbClr val="E7ECF5"/>
                    </a:solidFill>
                  </a:tcPr>
                </a:tc>
                <a:tc>
                  <a:txBody>
                    <a:bodyPr/>
                    <a:lstStyle/>
                    <a:p>
                      <a:pPr algn="l">
                        <a:lnSpc>
                          <a:spcPct val="115000"/>
                        </a:lnSpc>
                      </a:pPr>
                      <a:r>
                        <a:rPr sz="1800" b="1">
                          <a:solidFill>
                            <a:srgbClr val="000000"/>
                          </a:solidFill>
                          <a:latin typeface="Arial"/>
                          <a:cs typeface="Arial"/>
                        </a:rPr>
                        <a:t>Przykład dla projektu gospodarstw mlecznych</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Nakłady (inputs)</a:t>
                      </a:r>
                    </a:p>
                  </a:txBody>
                  <a:tcPr/>
                </a:tc>
                <a:tc>
                  <a:txBody>
                    <a:bodyPr/>
                    <a:lstStyle/>
                    <a:p>
                      <a:pPr algn="l">
                        <a:lnSpc>
                          <a:spcPct val="115000"/>
                        </a:lnSpc>
                      </a:pPr>
                      <a:r>
                        <a:rPr sz="1800" b="0">
                          <a:solidFill>
                            <a:srgbClr val="000000"/>
                          </a:solidFill>
                          <a:latin typeface="Arial"/>
                          <a:cs typeface="Arial"/>
                        </a:rPr>
                        <a:t>Zespół badawczy, gospodarstwa mleczne, spektrometr NIR, dane o jakości pasz, budżet projektu, wiedza doradcy żywieniowego.</a:t>
                      </a:r>
                    </a:p>
                  </a:txBody>
                  <a:tcPr/>
                </a:tc>
                <a:extLst>
                  <a:ext uri="{0D108BD9-81ED-4DB2-BD59-A6C34878D82A}">
                    <a16:rowId xmlns:a16="http://schemas.microsoft.com/office/drawing/2014/main" val="10001"/>
                  </a:ext>
                </a:extLst>
              </a:tr>
              <a:tr h="972384">
                <a:tc>
                  <a:txBody>
                    <a:bodyPr/>
                    <a:lstStyle/>
                    <a:p>
                      <a:pPr algn="l">
                        <a:lnSpc>
                          <a:spcPct val="115000"/>
                        </a:lnSpc>
                      </a:pPr>
                      <a:r>
                        <a:rPr sz="1800" b="1">
                          <a:solidFill>
                            <a:srgbClr val="000000"/>
                          </a:solidFill>
                          <a:latin typeface="Arial"/>
                          <a:cs typeface="Arial"/>
                        </a:rPr>
                        <a:t>Działania (activities)</a:t>
                      </a:r>
                    </a:p>
                  </a:txBody>
                  <a:tcPr/>
                </a:tc>
                <a:tc>
                  <a:txBody>
                    <a:bodyPr/>
                    <a:lstStyle/>
                    <a:p>
                      <a:pPr algn="l">
                        <a:lnSpc>
                          <a:spcPct val="115000"/>
                        </a:lnSpc>
                      </a:pPr>
                      <a:r>
                        <a:rPr sz="1800" b="0">
                          <a:solidFill>
                            <a:srgbClr val="000000"/>
                          </a:solidFill>
                          <a:latin typeface="Arial"/>
                          <a:cs typeface="Arial"/>
                        </a:rPr>
                        <a:t>Pobieranie i analiza próbek pasz metodą NIR, budowa modelu predykcyjnego, przygotowanie panelu wyników, pilotaż w 8 gospodarstwach.</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Produkty (outputs)</a:t>
                      </a:r>
                    </a:p>
                  </a:txBody>
                  <a:tcPr/>
                </a:tc>
                <a:tc>
                  <a:txBody>
                    <a:bodyPr/>
                    <a:lstStyle/>
                    <a:p>
                      <a:pPr algn="l">
                        <a:lnSpc>
                          <a:spcPct val="115000"/>
                        </a:lnSpc>
                      </a:pPr>
                      <a:r>
                        <a:rPr sz="1800" b="0">
                          <a:solidFill>
                            <a:srgbClr val="000000"/>
                          </a:solidFill>
                          <a:latin typeface="Arial"/>
                          <a:cs typeface="Arial"/>
                        </a:rPr>
                        <a:t>Opracowana procedura pomiarowa, model predykcyjny oraz panel prezentujący wyniki dla doradcy i rolnika.</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9AFE95-F0C2-B463-271C-D8B5E41D3F4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Wspólny język: łańcuch rezultatów i model logiczny (3/3)</a:t>
            </a:r>
            <a:endParaRPr lang="pl-PL" sz="3600" dirty="0"/>
          </a:p>
        </p:txBody>
      </p:sp>
      <p:pic>
        <p:nvPicPr>
          <p:cNvPr id="4" name="Obraz 3">
            <a:extLst>
              <a:ext uri="{FF2B5EF4-FFF2-40B4-BE49-F238E27FC236}">
                <a16:creationId xmlns:a16="http://schemas.microsoft.com/office/drawing/2014/main" id="{824F0578-8C3A-AFF9-000D-D22BDD0A5BC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2329856"/>
        </p:xfrm>
        <a:graphic>
          <a:graphicData uri="http://schemas.openxmlformats.org/drawingml/2006/table">
            <a:tbl>
              <a:tblPr firstRow="1">
                <a:tableStyleId>{5940675A-B579-460E-94D1-54222C63F5DA}</a:tableStyleId>
              </a:tblPr>
              <a:tblGrid>
                <a:gridCol w="2926080">
                  <a:extLst>
                    <a:ext uri="{9D8B030D-6E8A-4147-A177-3AD203B41FA5}">
                      <a16:colId xmlns:a16="http://schemas.microsoft.com/office/drawing/2014/main" val="20000"/>
                    </a:ext>
                  </a:extLst>
                </a:gridCol>
                <a:gridCol w="7589520">
                  <a:extLst>
                    <a:ext uri="{9D8B030D-6E8A-4147-A177-3AD203B41FA5}">
                      <a16:colId xmlns:a16="http://schemas.microsoft.com/office/drawing/2014/main" val="20001"/>
                    </a:ext>
                  </a:extLst>
                </a:gridCol>
              </a:tblGrid>
              <a:tr h="678736">
                <a:tc>
                  <a:txBody>
                    <a:bodyPr/>
                    <a:lstStyle/>
                    <a:p>
                      <a:pPr algn="l">
                        <a:lnSpc>
                          <a:spcPct val="115000"/>
                        </a:lnSpc>
                      </a:pPr>
                      <a:r>
                        <a:rPr sz="1800" b="1">
                          <a:solidFill>
                            <a:srgbClr val="000000"/>
                          </a:solidFill>
                          <a:latin typeface="Arial"/>
                          <a:cs typeface="Arial"/>
                        </a:rPr>
                        <a:t>Element modelu logicznego</a:t>
                      </a:r>
                    </a:p>
                  </a:txBody>
                  <a:tcPr>
                    <a:solidFill>
                      <a:srgbClr val="E7ECF5"/>
                    </a:solidFill>
                  </a:tcPr>
                </a:tc>
                <a:tc>
                  <a:txBody>
                    <a:bodyPr/>
                    <a:lstStyle/>
                    <a:p>
                      <a:pPr algn="l">
                        <a:lnSpc>
                          <a:spcPct val="115000"/>
                        </a:lnSpc>
                      </a:pPr>
                      <a:r>
                        <a:rPr sz="1800" b="1">
                          <a:solidFill>
                            <a:srgbClr val="000000"/>
                          </a:solidFill>
                          <a:latin typeface="Arial"/>
                          <a:cs typeface="Arial"/>
                        </a:rPr>
                        <a:t>Przykład dla projektu gospodarstw mlecznych</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Rezultaty (outcomes)</a:t>
                      </a:r>
                    </a:p>
                  </a:txBody>
                  <a:tcPr/>
                </a:tc>
                <a:tc>
                  <a:txBody>
                    <a:bodyPr/>
                    <a:lstStyle/>
                    <a:p>
                      <a:pPr algn="l">
                        <a:lnSpc>
                          <a:spcPct val="115000"/>
                        </a:lnSpc>
                      </a:pPr>
                      <a:r>
                        <a:rPr sz="1800" b="0">
                          <a:solidFill>
                            <a:srgbClr val="000000"/>
                          </a:solidFill>
                          <a:latin typeface="Arial"/>
                          <a:cs typeface="Arial"/>
                        </a:rPr>
                        <a:t>Co najmniej 70% decyzji żywieniowych jest podejmowanych na podstawie wyniku dostępnego w ciągu 24 godzin.</a:t>
                      </a:r>
                    </a:p>
                  </a:txBody>
                  <a:tcPr/>
                </a:tc>
                <a:extLst>
                  <a:ext uri="{0D108BD9-81ED-4DB2-BD59-A6C34878D82A}">
                    <a16:rowId xmlns:a16="http://schemas.microsoft.com/office/drawing/2014/main" val="10001"/>
                  </a:ext>
                </a:extLst>
              </a:tr>
              <a:tr h="972384">
                <a:tc>
                  <a:txBody>
                    <a:bodyPr/>
                    <a:lstStyle/>
                    <a:p>
                      <a:pPr algn="l">
                        <a:lnSpc>
                          <a:spcPct val="115000"/>
                        </a:lnSpc>
                      </a:pPr>
                      <a:r>
                        <a:rPr sz="1800" b="1">
                          <a:solidFill>
                            <a:srgbClr val="000000"/>
                          </a:solidFill>
                          <a:latin typeface="Arial"/>
                          <a:cs typeface="Arial"/>
                        </a:rPr>
                        <a:t>Oddziaływanie (impact)</a:t>
                      </a:r>
                    </a:p>
                  </a:txBody>
                  <a:tcPr/>
                </a:tc>
                <a:tc>
                  <a:txBody>
                    <a:bodyPr/>
                    <a:lstStyle/>
                    <a:p>
                      <a:pPr algn="l">
                        <a:lnSpc>
                          <a:spcPct val="115000"/>
                        </a:lnSpc>
                      </a:pPr>
                      <a:r>
                        <a:rPr sz="1800" b="0">
                          <a:solidFill>
                            <a:srgbClr val="000000"/>
                          </a:solidFill>
                          <a:latin typeface="Arial"/>
                          <a:cs typeface="Arial"/>
                        </a:rPr>
                        <a:t>Szybsze reagowanie na zmiany jakości paszy, stabilniejsze żywienie stada, ograniczenie strat paszy i poprawa efektywności produkcji mleka.</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3638488-C674-B4FF-B8E5-82198DCC68AD}"/>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Projekt jako organizacja tymczasowa</a:t>
            </a:r>
            <a:endParaRPr lang="pl-PL"/>
          </a:p>
        </p:txBody>
      </p:sp>
      <p:sp>
        <p:nvSpPr>
          <p:cNvPr id="3" name="Symbol zastępczy zawartości 2">
            <a:extLst>
              <a:ext uri="{FF2B5EF4-FFF2-40B4-BE49-F238E27FC236}">
                <a16:creationId xmlns:a16="http://schemas.microsoft.com/office/drawing/2014/main" id="{4397AB63-ADE5-0B66-554F-4ECE134AF74B}"/>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latin typeface="Arial"/>
                <a:cs typeface="Arial"/>
              </a:rPr>
              <a:t>CZTERY POJĘCIA DEFINIUJĄCE ORGANIZACJĘ TYMCZASOWĄ (4T)</a:t>
            </a:r>
          </a:p>
          <a:p>
            <a:pPr marL="0" indent="0">
              <a:lnSpc>
                <a:spcPct val="115000"/>
              </a:lnSpc>
              <a:spcBef>
                <a:spcPts val="1400"/>
              </a:spcBef>
              <a:buNone/>
            </a:pPr>
            <a:r>
              <a:rPr lang="pl-PL" sz="1800" b="1" dirty="0">
                <a:latin typeface="Arial"/>
                <a:cs typeface="Arial"/>
              </a:rPr>
              <a:t>Time</a:t>
            </a:r>
            <a:r>
              <a:rPr lang="pl-PL" sz="1800" dirty="0">
                <a:latin typeface="Arial"/>
                <a:cs typeface="Arial"/>
              </a:rPr>
              <a:t> (czas): skończony, liniowy, z wyraźnym początkiem i końcem; </a:t>
            </a:r>
          </a:p>
          <a:p>
            <a:pPr marL="0" indent="0">
              <a:lnSpc>
                <a:spcPct val="115000"/>
              </a:lnSpc>
              <a:spcBef>
                <a:spcPts val="600"/>
              </a:spcBef>
              <a:buNone/>
            </a:pPr>
            <a:r>
              <a:rPr lang="pl-PL" sz="1800" b="1" dirty="0" err="1">
                <a:latin typeface="Arial"/>
                <a:cs typeface="Arial"/>
              </a:rPr>
              <a:t>Task</a:t>
            </a:r>
            <a:r>
              <a:rPr lang="pl-PL" sz="1800" dirty="0">
                <a:latin typeface="Arial"/>
                <a:cs typeface="Arial"/>
              </a:rPr>
              <a:t> (zadanie): unikalne, bardziej precyzyjne i złożone niż zadania organizacji stałej; </a:t>
            </a:r>
          </a:p>
          <a:p>
            <a:pPr marL="0" indent="0">
              <a:lnSpc>
                <a:spcPct val="115000"/>
              </a:lnSpc>
              <a:spcBef>
                <a:spcPts val="600"/>
              </a:spcBef>
              <a:buNone/>
            </a:pPr>
            <a:r>
              <a:rPr lang="pl-PL" sz="1800" b="1" dirty="0">
                <a:latin typeface="Arial"/>
                <a:cs typeface="Arial"/>
              </a:rPr>
              <a:t>Team</a:t>
            </a:r>
            <a:r>
              <a:rPr lang="pl-PL" sz="1800" dirty="0">
                <a:latin typeface="Arial"/>
                <a:cs typeface="Arial"/>
              </a:rPr>
              <a:t> (zespół): osoby o różnych doświadczeniach, skoncentrowane na współzależnych zadaniach w krótkim horyzoncie czasowym; </a:t>
            </a:r>
          </a:p>
          <a:p>
            <a:pPr marL="0" indent="0">
              <a:lnSpc>
                <a:spcPct val="115000"/>
              </a:lnSpc>
              <a:spcBef>
                <a:spcPts val="600"/>
              </a:spcBef>
              <a:buNone/>
            </a:pPr>
            <a:r>
              <a:rPr lang="pl-PL" sz="1800" b="1" dirty="0" err="1">
                <a:latin typeface="Arial"/>
                <a:cs typeface="Arial"/>
              </a:rPr>
              <a:t>Transition</a:t>
            </a:r>
            <a:r>
              <a:rPr lang="pl-PL" sz="1800" dirty="0">
                <a:latin typeface="Arial"/>
                <a:cs typeface="Arial"/>
              </a:rPr>
              <a:t> (przejście): oczekiwana zmiana stanu, do której projekt ma doprowadzić po zakończeniu.</a:t>
            </a:r>
          </a:p>
          <a:p>
            <a:pPr marL="0" indent="0">
              <a:lnSpc>
                <a:spcPct val="115000"/>
              </a:lnSpc>
              <a:spcBef>
                <a:spcPts val="1400"/>
              </a:spcBef>
              <a:buNone/>
            </a:pPr>
            <a:r>
              <a:rPr lang="pl-PL" sz="1800" dirty="0">
                <a:latin typeface="Arial"/>
                <a:cs typeface="Arial"/>
              </a:rPr>
              <a:t>Dla porównania: organizację stałą definiują odpowiednio cele (zamiast zadania), przetrwanie (zamiast czasu), organizacja pracy (zamiast zespołu) i ciągły rozwój (zamiast przejścia).</a:t>
            </a:r>
          </a:p>
        </p:txBody>
      </p:sp>
      <p:pic>
        <p:nvPicPr>
          <p:cNvPr id="4" name="Obraz 3">
            <a:extLst>
              <a:ext uri="{FF2B5EF4-FFF2-40B4-BE49-F238E27FC236}">
                <a16:creationId xmlns:a16="http://schemas.microsoft.com/office/drawing/2014/main" id="{E87A692D-8296-DC61-8FEC-67D1F2BFC8F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3834045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8DA4F-37C6-D62D-48DE-2CD293EFD751}"/>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2963AA4C-0E02-A775-58CE-4476C2EC7FE9}"/>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Projekt jako narzędzie zmiany społeczno-gospodarczej (1/2)</a:t>
            </a:r>
            <a:endParaRPr lang="pl-PL" dirty="0"/>
          </a:p>
        </p:txBody>
      </p:sp>
      <p:sp>
        <p:nvSpPr>
          <p:cNvPr id="3" name="Symbol zastępczy zawartości 2">
            <a:extLst>
              <a:ext uri="{FF2B5EF4-FFF2-40B4-BE49-F238E27FC236}">
                <a16:creationId xmlns:a16="http://schemas.microsoft.com/office/drawing/2014/main" id="{F6252B2A-E006-37D6-8413-131D79A03766}"/>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buNone/>
            </a:pPr>
            <a:r>
              <a:rPr lang="pl-PL" sz="1800" dirty="0">
                <a:latin typeface="Arial"/>
                <a:cs typeface="Arial"/>
              </a:rPr>
              <a:t>Projekt nie jest tylko zbiorem działań i wydatków. Jest narzędziem, które </a:t>
            </a:r>
            <a:r>
              <a:rPr lang="pl-PL" sz="1800" b="1" dirty="0">
                <a:latin typeface="Arial"/>
                <a:cs typeface="Arial"/>
              </a:rPr>
              <a:t>ma doprowadzić do trwałej zmiany u odbiorców, w organizacji lub w całym sektorze.</a:t>
            </a:r>
            <a:endParaRPr lang="en-US" dirty="0"/>
          </a:p>
          <a:p>
            <a:pPr>
              <a:lnSpc>
                <a:spcPct val="115000"/>
              </a:lnSpc>
              <a:spcBef>
                <a:spcPts val="600"/>
              </a:spcBef>
              <a:buFont typeface="Arial"/>
              <a:buChar char="•"/>
            </a:pPr>
            <a:r>
              <a:rPr lang="pl-PL" sz="1800" b="1" dirty="0">
                <a:latin typeface="Arial"/>
                <a:cs typeface="Arial"/>
              </a:rPr>
              <a:t>Punktem wyjścia jest realny problem lub potrzeba</a:t>
            </a:r>
            <a:r>
              <a:rPr lang="pl-PL" sz="1800" dirty="0">
                <a:latin typeface="Arial"/>
                <a:cs typeface="Arial"/>
              </a:rPr>
              <a:t> – projekt powinien odpowiadać na konkretną barierę rozwojową, a nie tylko realizować dostępne działania. </a:t>
            </a:r>
          </a:p>
          <a:p>
            <a:pPr>
              <a:lnSpc>
                <a:spcPct val="115000"/>
              </a:lnSpc>
              <a:spcBef>
                <a:spcPts val="600"/>
              </a:spcBef>
              <a:buFont typeface="Arial"/>
              <a:buChar char="•"/>
            </a:pPr>
            <a:r>
              <a:rPr lang="pl-PL" sz="1800" b="1" dirty="0">
                <a:latin typeface="Arial"/>
                <a:cs typeface="Arial"/>
              </a:rPr>
              <a:t>Działania prowadzą do rezultatów, a rezultaty do zmiany</a:t>
            </a:r>
            <a:r>
              <a:rPr lang="pl-PL" sz="1800" dirty="0">
                <a:latin typeface="Arial"/>
                <a:cs typeface="Arial"/>
              </a:rPr>
              <a:t> – wartość projektu powstaje wtedy, gdy opracowane rozwiązanie jest wykorzystane w praktyce. </a:t>
            </a:r>
          </a:p>
          <a:p>
            <a:pPr>
              <a:lnSpc>
                <a:spcPct val="115000"/>
              </a:lnSpc>
              <a:spcBef>
                <a:spcPts val="600"/>
              </a:spcBef>
              <a:buFont typeface="Arial"/>
              <a:buChar char="•"/>
            </a:pPr>
            <a:r>
              <a:rPr lang="pl-PL" sz="1800" dirty="0">
                <a:latin typeface="Arial"/>
                <a:cs typeface="Arial"/>
              </a:rPr>
              <a:t>Określenie </a:t>
            </a:r>
            <a:r>
              <a:rPr lang="pl-PL" sz="1800" b="1" dirty="0">
                <a:latin typeface="Arial"/>
                <a:cs typeface="Arial"/>
              </a:rPr>
              <a:t>„zmiana społeczno-gospodarcza”</a:t>
            </a:r>
            <a:r>
              <a:rPr lang="pl-PL" sz="1800" dirty="0">
                <a:latin typeface="Arial"/>
                <a:cs typeface="Arial"/>
              </a:rPr>
              <a:t> wynika z tego, że projekty finansowane ze środków publicznych (szczególnie UE) nie mają być wyłącznie przedsięwzięciami technicznymi lub naukowymi. Ich celem jest wywołanie szerszej zmiany, która dotyczy zarówno </a:t>
            </a:r>
            <a:r>
              <a:rPr lang="pl-PL" sz="1800" b="1" dirty="0">
                <a:latin typeface="Arial"/>
                <a:cs typeface="Arial"/>
              </a:rPr>
              <a:t>gospodarki</a:t>
            </a:r>
            <a:r>
              <a:rPr lang="pl-PL" sz="1800" dirty="0">
                <a:latin typeface="Arial"/>
                <a:cs typeface="Arial"/>
              </a:rPr>
              <a:t>, jak i </a:t>
            </a:r>
            <a:r>
              <a:rPr lang="pl-PL" sz="1800" b="1" dirty="0">
                <a:latin typeface="Arial"/>
                <a:cs typeface="Arial"/>
              </a:rPr>
              <a:t>ludzi oraz ich funkcjonowania w społeczeństwie</a:t>
            </a:r>
            <a:r>
              <a:rPr lang="pl-PL" sz="1800" dirty="0">
                <a:latin typeface="Arial"/>
                <a:cs typeface="Arial"/>
              </a:rPr>
              <a:t>.</a:t>
            </a:r>
            <a:endParaRPr lang="pl-PL" dirty="0"/>
          </a:p>
        </p:txBody>
      </p:sp>
      <p:pic>
        <p:nvPicPr>
          <p:cNvPr id="4" name="Obraz 3">
            <a:extLst>
              <a:ext uri="{FF2B5EF4-FFF2-40B4-BE49-F238E27FC236}">
                <a16:creationId xmlns:a16="http://schemas.microsoft.com/office/drawing/2014/main" id="{91EF01CC-4A66-C394-D165-F2F3A7A6D02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39740377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4FDC8-777A-9B8A-595B-5BB60233463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C8AC3D53-5AF1-7D59-B286-D2E5EE4D6FAF}"/>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Projekt jako narzędzie zmiany społeczno-gospodarczej (2/2)</a:t>
            </a:r>
            <a:endParaRPr lang="pl-PL" dirty="0"/>
          </a:p>
        </p:txBody>
      </p:sp>
      <p:sp>
        <p:nvSpPr>
          <p:cNvPr id="3" name="Symbol zastępczy zawartości 2">
            <a:extLst>
              <a:ext uri="{FF2B5EF4-FFF2-40B4-BE49-F238E27FC236}">
                <a16:creationId xmlns:a16="http://schemas.microsoft.com/office/drawing/2014/main" id="{8282E8D5-14DE-800F-6DEB-D6CD513D04D9}"/>
              </a:ext>
            </a:extLst>
          </p:cNvPr>
          <p:cNvSpPr>
            <a:spLocks noGrp="1"/>
          </p:cNvSpPr>
          <p:nvPr>
            <p:ph sz="half" idx="1"/>
          </p:nvPr>
        </p:nvSpPr>
        <p:spPr>
          <a:xfrm>
            <a:off x="841248" y="1600200"/>
            <a:ext cx="5120640" cy="4389120"/>
          </a:xfrm>
        </p:spPr>
        <p:txBody>
          <a:bodyPr vert="horz" lIns="91440" tIns="45720" rIns="91440" bIns="45720" rtlCol="0" anchor="t">
            <a:noAutofit/>
          </a:bodyPr>
          <a:lstStyle/>
          <a:p>
            <a:pPr marL="457200" indent="-457200">
              <a:lnSpc>
                <a:spcPct val="115000"/>
              </a:lnSpc>
              <a:spcBef>
                <a:spcPts val="600"/>
              </a:spcBef>
              <a:buAutoNum type="arabicPeriod"/>
            </a:pPr>
            <a:r>
              <a:rPr lang="pl-PL" sz="1800" b="1" dirty="0">
                <a:latin typeface="Arial"/>
                <a:cs typeface="Arial"/>
              </a:rPr>
              <a:t>Poziom gospodarczy – zmiana w sposobie działania podmiotów</a:t>
            </a:r>
            <a:endParaRPr lang="en-US" b="1" dirty="0"/>
          </a:p>
          <a:p>
            <a:pPr>
              <a:lnSpc>
                <a:spcPct val="115000"/>
              </a:lnSpc>
              <a:spcBef>
                <a:spcPts val="600"/>
              </a:spcBef>
              <a:buNone/>
            </a:pPr>
            <a:r>
              <a:rPr lang="pl-PL" sz="1800" dirty="0">
                <a:latin typeface="Arial"/>
                <a:cs typeface="Arial"/>
              </a:rPr>
              <a:t>Projekt może prowadzić do:</a:t>
            </a:r>
            <a:endParaRPr lang="pl-PL" dirty="0"/>
          </a:p>
          <a:p>
            <a:pPr>
              <a:lnSpc>
                <a:spcPct val="115000"/>
              </a:lnSpc>
              <a:spcBef>
                <a:spcPts val="600"/>
              </a:spcBef>
              <a:buFont typeface="Arial"/>
              <a:buChar char="•"/>
            </a:pPr>
            <a:r>
              <a:rPr lang="pl-PL" sz="1800" dirty="0">
                <a:latin typeface="Arial"/>
                <a:cs typeface="Arial"/>
              </a:rPr>
              <a:t>powstania nowych produktów lub usług, </a:t>
            </a:r>
            <a:endParaRPr lang="pl-PL" dirty="0"/>
          </a:p>
          <a:p>
            <a:pPr>
              <a:lnSpc>
                <a:spcPct val="115000"/>
              </a:lnSpc>
              <a:spcBef>
                <a:spcPts val="600"/>
              </a:spcBef>
              <a:buFont typeface="Arial"/>
              <a:buChar char="•"/>
            </a:pPr>
            <a:r>
              <a:rPr lang="pl-PL" sz="1800" dirty="0">
                <a:latin typeface="Arial"/>
                <a:cs typeface="Arial"/>
              </a:rPr>
              <a:t>zwiększenia efektywności produkcji, </a:t>
            </a:r>
            <a:endParaRPr lang="pl-PL" dirty="0"/>
          </a:p>
          <a:p>
            <a:pPr>
              <a:lnSpc>
                <a:spcPct val="115000"/>
              </a:lnSpc>
              <a:spcBef>
                <a:spcPts val="600"/>
              </a:spcBef>
              <a:buFont typeface="Arial"/>
              <a:buChar char="•"/>
            </a:pPr>
            <a:r>
              <a:rPr lang="pl-PL" sz="1800" dirty="0">
                <a:latin typeface="Arial"/>
                <a:cs typeface="Arial"/>
              </a:rPr>
              <a:t>obniżenia kosztów, </a:t>
            </a:r>
            <a:endParaRPr lang="pl-PL" dirty="0"/>
          </a:p>
          <a:p>
            <a:pPr>
              <a:lnSpc>
                <a:spcPct val="115000"/>
              </a:lnSpc>
              <a:spcBef>
                <a:spcPts val="600"/>
              </a:spcBef>
              <a:buFont typeface="Arial"/>
              <a:buChar char="•"/>
            </a:pPr>
            <a:r>
              <a:rPr lang="pl-PL" sz="1800" dirty="0">
                <a:latin typeface="Arial"/>
                <a:cs typeface="Arial"/>
              </a:rPr>
              <a:t>poprawy konkurencyjności przedsiębiorstw i gospodarstw, </a:t>
            </a:r>
            <a:endParaRPr lang="pl-PL" dirty="0"/>
          </a:p>
          <a:p>
            <a:pPr>
              <a:lnSpc>
                <a:spcPct val="115000"/>
              </a:lnSpc>
              <a:spcBef>
                <a:spcPts val="600"/>
              </a:spcBef>
              <a:buFont typeface="Arial"/>
              <a:buChar char="•"/>
            </a:pPr>
            <a:r>
              <a:rPr lang="pl-PL" sz="1800" dirty="0">
                <a:latin typeface="Arial"/>
                <a:cs typeface="Arial"/>
              </a:rPr>
              <a:t>stworzenia nowych miejsc pracy, </a:t>
            </a:r>
            <a:endParaRPr lang="pl-PL" dirty="0"/>
          </a:p>
          <a:p>
            <a:pPr>
              <a:lnSpc>
                <a:spcPct val="115000"/>
              </a:lnSpc>
              <a:spcBef>
                <a:spcPts val="600"/>
              </a:spcBef>
              <a:buFont typeface="Arial"/>
              <a:buChar char="•"/>
            </a:pPr>
            <a:r>
              <a:rPr lang="pl-PL" sz="1800" dirty="0">
                <a:latin typeface="Arial"/>
                <a:cs typeface="Arial"/>
              </a:rPr>
              <a:t>rozwoju nowych modeli biznesowych, </a:t>
            </a:r>
            <a:endParaRPr lang="pl-PL" dirty="0"/>
          </a:p>
          <a:p>
            <a:pPr>
              <a:lnSpc>
                <a:spcPct val="115000"/>
              </a:lnSpc>
              <a:spcBef>
                <a:spcPts val="600"/>
              </a:spcBef>
              <a:buFont typeface="Arial"/>
              <a:buChar char="•"/>
            </a:pPr>
            <a:r>
              <a:rPr lang="pl-PL" sz="1800" dirty="0">
                <a:latin typeface="Arial"/>
                <a:cs typeface="Arial"/>
              </a:rPr>
              <a:t>zwiększenia wartości dodanej w sektorze.</a:t>
            </a:r>
            <a:endParaRPr lang="pl-PL" dirty="0"/>
          </a:p>
        </p:txBody>
      </p:sp>
      <p:sp>
        <p:nvSpPr>
          <p:cNvPr id="5" name="Content Placeholder 4">
            <a:extLst>
              <a:ext uri="{FF2B5EF4-FFF2-40B4-BE49-F238E27FC236}">
                <a16:creationId xmlns:a16="http://schemas.microsoft.com/office/drawing/2014/main" id="{0B392078-BBAA-4E28-9445-A575A6211722}"/>
              </a:ext>
            </a:extLst>
          </p:cNvPr>
          <p:cNvSpPr>
            <a:spLocks noGrp="1"/>
          </p:cNvSpPr>
          <p:nvPr>
            <p:ph sz="half" idx="2"/>
          </p:nvPr>
        </p:nvSpPr>
        <p:spPr>
          <a:xfrm>
            <a:off x="6281928" y="1600200"/>
            <a:ext cx="5120640" cy="4389120"/>
          </a:xfrm>
        </p:spPr>
        <p:txBody>
          <a:bodyPr vert="horz" lIns="91440" tIns="45720" rIns="91440" bIns="45720" rtlCol="0" anchor="t">
            <a:noAutofit/>
          </a:bodyPr>
          <a:lstStyle/>
          <a:p>
            <a:pPr marL="457200" indent="-457200">
              <a:lnSpc>
                <a:spcPct val="115000"/>
              </a:lnSpc>
              <a:spcBef>
                <a:spcPts val="600"/>
              </a:spcBef>
              <a:buAutoNum type="arabicPeriod" startAt="2"/>
            </a:pPr>
            <a:r>
              <a:rPr lang="en-US" sz="1800" b="1" dirty="0" err="1">
                <a:latin typeface="Arial"/>
                <a:cs typeface="Arial"/>
              </a:rPr>
              <a:t>Poziom</a:t>
            </a:r>
            <a:r>
              <a:rPr lang="en-US" sz="1800" b="1" dirty="0">
                <a:latin typeface="Arial"/>
                <a:cs typeface="Arial"/>
              </a:rPr>
              <a:t> </a:t>
            </a:r>
            <a:r>
              <a:rPr lang="en-US" sz="1800" b="1" dirty="0" err="1">
                <a:latin typeface="Arial"/>
                <a:cs typeface="Arial"/>
              </a:rPr>
              <a:t>społeczny</a:t>
            </a:r>
            <a:r>
              <a:rPr lang="en-US" sz="1800" b="1" dirty="0">
                <a:latin typeface="Arial"/>
                <a:cs typeface="Arial"/>
              </a:rPr>
              <a:t> – </a:t>
            </a:r>
            <a:r>
              <a:rPr lang="en-US" sz="1800" b="1" dirty="0" err="1">
                <a:latin typeface="Arial"/>
                <a:cs typeface="Arial"/>
              </a:rPr>
              <a:t>zmiana</a:t>
            </a:r>
            <a:r>
              <a:rPr lang="en-US" sz="1800" b="1" dirty="0">
                <a:latin typeface="Arial"/>
                <a:cs typeface="Arial"/>
              </a:rPr>
              <a:t> </a:t>
            </a:r>
            <a:r>
              <a:rPr lang="en-US" sz="1800" b="1" dirty="0" err="1">
                <a:latin typeface="Arial"/>
                <a:cs typeface="Arial"/>
              </a:rPr>
              <a:t>dotycząca</a:t>
            </a:r>
            <a:r>
              <a:rPr lang="en-US" sz="1800" b="1" dirty="0">
                <a:latin typeface="Arial"/>
                <a:cs typeface="Arial"/>
              </a:rPr>
              <a:t> </a:t>
            </a:r>
            <a:r>
              <a:rPr lang="en-US" sz="1800" b="1" dirty="0" err="1">
                <a:latin typeface="Arial"/>
                <a:cs typeface="Arial"/>
              </a:rPr>
              <a:t>ludzi</a:t>
            </a:r>
            <a:r>
              <a:rPr lang="en-US" sz="1800" b="1" dirty="0">
                <a:latin typeface="Arial"/>
                <a:cs typeface="Arial"/>
              </a:rPr>
              <a:t> </a:t>
            </a:r>
            <a:r>
              <a:rPr lang="en-US" sz="1800" b="1" dirty="0" err="1">
                <a:latin typeface="Arial"/>
                <a:cs typeface="Arial"/>
              </a:rPr>
              <a:t>i</a:t>
            </a:r>
            <a:r>
              <a:rPr lang="en-US" sz="1800" b="1" dirty="0">
                <a:latin typeface="Arial"/>
                <a:cs typeface="Arial"/>
              </a:rPr>
              <a:t> </a:t>
            </a:r>
            <a:r>
              <a:rPr lang="en-US" sz="1800" b="1" dirty="0" err="1">
                <a:latin typeface="Arial"/>
                <a:cs typeface="Arial"/>
              </a:rPr>
              <a:t>relacji</a:t>
            </a:r>
            <a:endParaRPr lang="en-US" b="1" dirty="0"/>
          </a:p>
          <a:p>
            <a:pPr marL="0" indent="0">
              <a:lnSpc>
                <a:spcPct val="115000"/>
              </a:lnSpc>
              <a:spcBef>
                <a:spcPts val="600"/>
              </a:spcBef>
              <a:buNone/>
            </a:pPr>
            <a:r>
              <a:rPr lang="en-US" sz="1800" dirty="0">
                <a:latin typeface="Arial"/>
                <a:cs typeface="Arial"/>
              </a:rPr>
              <a:t>Projekt </a:t>
            </a:r>
            <a:r>
              <a:rPr lang="en-US" sz="1800" dirty="0" err="1">
                <a:latin typeface="Arial"/>
                <a:cs typeface="Arial"/>
              </a:rPr>
              <a:t>może</a:t>
            </a:r>
            <a:r>
              <a:rPr lang="en-US" sz="1800" dirty="0">
                <a:latin typeface="Arial"/>
                <a:cs typeface="Arial"/>
              </a:rPr>
              <a:t> </a:t>
            </a:r>
            <a:r>
              <a:rPr lang="en-US" sz="1800" dirty="0" err="1">
                <a:latin typeface="Arial"/>
                <a:cs typeface="Arial"/>
              </a:rPr>
              <a:t>wpływać</a:t>
            </a:r>
            <a:r>
              <a:rPr lang="en-US" sz="1800" dirty="0">
                <a:latin typeface="Arial"/>
                <a:cs typeface="Arial"/>
              </a:rPr>
              <a:t> </a:t>
            </a:r>
            <a:r>
              <a:rPr lang="en-US" sz="1800" dirty="0" err="1">
                <a:latin typeface="Arial"/>
                <a:cs typeface="Arial"/>
              </a:rPr>
              <a:t>na</a:t>
            </a:r>
            <a:r>
              <a:rPr lang="en-US" sz="1800" dirty="0">
                <a:latin typeface="Arial"/>
                <a:cs typeface="Arial"/>
              </a:rPr>
              <a:t>:</a:t>
            </a:r>
          </a:p>
          <a:p>
            <a:pPr>
              <a:lnSpc>
                <a:spcPct val="115000"/>
              </a:lnSpc>
              <a:spcBef>
                <a:spcPts val="600"/>
              </a:spcBef>
            </a:pPr>
            <a:r>
              <a:rPr lang="en-US" sz="1800" dirty="0" err="1">
                <a:latin typeface="Arial"/>
                <a:cs typeface="Arial"/>
              </a:rPr>
              <a:t>dostępność</a:t>
            </a:r>
            <a:r>
              <a:rPr lang="en-US" sz="1800" dirty="0">
                <a:latin typeface="Arial"/>
                <a:cs typeface="Arial"/>
              </a:rPr>
              <a:t> </a:t>
            </a:r>
            <a:r>
              <a:rPr lang="en-US" sz="1800" dirty="0" err="1">
                <a:latin typeface="Arial"/>
                <a:cs typeface="Arial"/>
              </a:rPr>
              <a:t>nowych</a:t>
            </a:r>
            <a:r>
              <a:rPr lang="en-US" sz="1800" dirty="0">
                <a:latin typeface="Arial"/>
                <a:cs typeface="Arial"/>
              </a:rPr>
              <a:t> </a:t>
            </a:r>
            <a:r>
              <a:rPr lang="en-US" sz="1800" dirty="0" err="1">
                <a:latin typeface="Arial"/>
                <a:cs typeface="Arial"/>
              </a:rPr>
              <a:t>produktów</a:t>
            </a:r>
            <a:r>
              <a:rPr lang="en-US" sz="1800" dirty="0">
                <a:latin typeface="Arial"/>
                <a:cs typeface="Arial"/>
              </a:rPr>
              <a:t> </a:t>
            </a:r>
            <a:r>
              <a:rPr lang="en-US" sz="1800" dirty="0" err="1">
                <a:latin typeface="Arial"/>
                <a:cs typeface="Arial"/>
              </a:rPr>
              <a:t>i</a:t>
            </a:r>
            <a:r>
              <a:rPr lang="en-US" sz="1800" dirty="0">
                <a:latin typeface="Arial"/>
                <a:cs typeface="Arial"/>
              </a:rPr>
              <a:t> </a:t>
            </a:r>
            <a:r>
              <a:rPr lang="en-US" sz="1800" dirty="0" err="1">
                <a:latin typeface="Arial"/>
                <a:cs typeface="Arial"/>
              </a:rPr>
              <a:t>usług</a:t>
            </a:r>
            <a:r>
              <a:rPr lang="en-US" sz="1800" dirty="0">
                <a:latin typeface="Arial"/>
                <a:cs typeface="Arial"/>
              </a:rPr>
              <a:t>, </a:t>
            </a:r>
          </a:p>
          <a:p>
            <a:pPr>
              <a:lnSpc>
                <a:spcPct val="115000"/>
              </a:lnSpc>
              <a:spcBef>
                <a:spcPts val="600"/>
              </a:spcBef>
            </a:pPr>
            <a:r>
              <a:rPr lang="en-US" sz="1800" dirty="0" err="1">
                <a:latin typeface="Arial"/>
                <a:cs typeface="Arial"/>
              </a:rPr>
              <a:t>poprawę</a:t>
            </a:r>
            <a:r>
              <a:rPr lang="en-US" sz="1800" dirty="0">
                <a:latin typeface="Arial"/>
                <a:cs typeface="Arial"/>
              </a:rPr>
              <a:t> </a:t>
            </a:r>
            <a:r>
              <a:rPr lang="en-US" sz="1800" dirty="0" err="1">
                <a:latin typeface="Arial"/>
                <a:cs typeface="Arial"/>
              </a:rPr>
              <a:t>jakości</a:t>
            </a:r>
            <a:r>
              <a:rPr lang="en-US" sz="1800" dirty="0">
                <a:latin typeface="Arial"/>
                <a:cs typeface="Arial"/>
              </a:rPr>
              <a:t> </a:t>
            </a:r>
            <a:r>
              <a:rPr lang="en-US" sz="1800" dirty="0" err="1">
                <a:latin typeface="Arial"/>
                <a:cs typeface="Arial"/>
              </a:rPr>
              <a:t>życia</a:t>
            </a:r>
            <a:r>
              <a:rPr lang="en-US" sz="1800" dirty="0">
                <a:latin typeface="Arial"/>
                <a:cs typeface="Arial"/>
              </a:rPr>
              <a:t> </a:t>
            </a:r>
            <a:r>
              <a:rPr lang="en-US" sz="1800" dirty="0" err="1">
                <a:latin typeface="Arial"/>
                <a:cs typeface="Arial"/>
              </a:rPr>
              <a:t>odbiorców</a:t>
            </a:r>
            <a:r>
              <a:rPr lang="en-US" sz="1800" dirty="0">
                <a:latin typeface="Arial"/>
                <a:cs typeface="Arial"/>
              </a:rPr>
              <a:t>, </a:t>
            </a:r>
          </a:p>
          <a:p>
            <a:pPr>
              <a:lnSpc>
                <a:spcPct val="115000"/>
              </a:lnSpc>
              <a:spcBef>
                <a:spcPts val="600"/>
              </a:spcBef>
            </a:pPr>
            <a:r>
              <a:rPr lang="en-US" sz="1800" dirty="0" err="1">
                <a:latin typeface="Arial"/>
                <a:cs typeface="Arial"/>
              </a:rPr>
              <a:t>rozwój</a:t>
            </a:r>
            <a:r>
              <a:rPr lang="en-US" sz="1800" dirty="0">
                <a:latin typeface="Arial"/>
                <a:cs typeface="Arial"/>
              </a:rPr>
              <a:t> </a:t>
            </a:r>
            <a:r>
              <a:rPr lang="en-US" sz="1800" dirty="0" err="1">
                <a:latin typeface="Arial"/>
                <a:cs typeface="Arial"/>
              </a:rPr>
              <a:t>kompetencji</a:t>
            </a:r>
            <a:r>
              <a:rPr lang="en-US" sz="1800" dirty="0">
                <a:latin typeface="Arial"/>
                <a:cs typeface="Arial"/>
              </a:rPr>
              <a:t>, </a:t>
            </a:r>
          </a:p>
          <a:p>
            <a:pPr>
              <a:lnSpc>
                <a:spcPct val="115000"/>
              </a:lnSpc>
              <a:spcBef>
                <a:spcPts val="600"/>
              </a:spcBef>
            </a:pPr>
            <a:r>
              <a:rPr lang="en-US" sz="1800" dirty="0" err="1">
                <a:latin typeface="Arial"/>
                <a:cs typeface="Arial"/>
              </a:rPr>
              <a:t>współpracę</a:t>
            </a:r>
            <a:r>
              <a:rPr lang="en-US" sz="1800" dirty="0">
                <a:latin typeface="Arial"/>
                <a:cs typeface="Arial"/>
              </a:rPr>
              <a:t> </a:t>
            </a:r>
            <a:r>
              <a:rPr lang="en-US" sz="1800" dirty="0" err="1">
                <a:latin typeface="Arial"/>
                <a:cs typeface="Arial"/>
              </a:rPr>
              <a:t>między</a:t>
            </a:r>
            <a:r>
              <a:rPr lang="en-US" sz="1800" dirty="0">
                <a:latin typeface="Arial"/>
                <a:cs typeface="Arial"/>
              </a:rPr>
              <a:t> </a:t>
            </a:r>
            <a:r>
              <a:rPr lang="en-US" sz="1800" dirty="0" err="1">
                <a:latin typeface="Arial"/>
                <a:cs typeface="Arial"/>
              </a:rPr>
              <a:t>nauką</a:t>
            </a:r>
            <a:r>
              <a:rPr lang="en-US" sz="1800" dirty="0">
                <a:latin typeface="Arial"/>
                <a:cs typeface="Arial"/>
              </a:rPr>
              <a:t>, </a:t>
            </a:r>
            <a:r>
              <a:rPr lang="en-US" sz="1800" dirty="0" err="1">
                <a:latin typeface="Arial"/>
                <a:cs typeface="Arial"/>
              </a:rPr>
              <a:t>biznesem</a:t>
            </a:r>
            <a:r>
              <a:rPr lang="en-US" sz="1800" dirty="0">
                <a:latin typeface="Arial"/>
                <a:cs typeface="Arial"/>
              </a:rPr>
              <a:t> </a:t>
            </a:r>
            <a:r>
              <a:rPr lang="en-US" sz="1800" dirty="0" err="1">
                <a:latin typeface="Arial"/>
                <a:cs typeface="Arial"/>
              </a:rPr>
              <a:t>i</a:t>
            </a:r>
            <a:r>
              <a:rPr lang="en-US" sz="1800" dirty="0">
                <a:latin typeface="Arial"/>
                <a:cs typeface="Arial"/>
              </a:rPr>
              <a:t> </a:t>
            </a:r>
            <a:r>
              <a:rPr lang="en-US" sz="1800" dirty="0" err="1">
                <a:latin typeface="Arial"/>
                <a:cs typeface="Arial"/>
              </a:rPr>
              <a:t>społeczeństwem</a:t>
            </a:r>
            <a:r>
              <a:rPr lang="en-US" sz="1800" dirty="0">
                <a:latin typeface="Arial"/>
                <a:cs typeface="Arial"/>
              </a:rPr>
              <a:t>, </a:t>
            </a:r>
          </a:p>
          <a:p>
            <a:pPr>
              <a:lnSpc>
                <a:spcPct val="115000"/>
              </a:lnSpc>
              <a:spcBef>
                <a:spcPts val="600"/>
              </a:spcBef>
            </a:pPr>
            <a:r>
              <a:rPr lang="en-US" sz="1800" dirty="0" err="1">
                <a:latin typeface="Arial"/>
                <a:cs typeface="Arial"/>
              </a:rPr>
              <a:t>wzmacnianie</a:t>
            </a:r>
            <a:r>
              <a:rPr lang="en-US" sz="1800" dirty="0">
                <a:latin typeface="Arial"/>
                <a:cs typeface="Arial"/>
              </a:rPr>
              <a:t> </a:t>
            </a:r>
            <a:r>
              <a:rPr lang="en-US" sz="1800" dirty="0" err="1">
                <a:latin typeface="Arial"/>
                <a:cs typeface="Arial"/>
              </a:rPr>
              <a:t>lokalnych</a:t>
            </a:r>
            <a:r>
              <a:rPr lang="en-US" sz="1800" dirty="0">
                <a:latin typeface="Arial"/>
                <a:cs typeface="Arial"/>
              </a:rPr>
              <a:t> </a:t>
            </a:r>
            <a:r>
              <a:rPr lang="en-US" sz="1800" dirty="0" err="1">
                <a:latin typeface="Arial"/>
                <a:cs typeface="Arial"/>
              </a:rPr>
              <a:t>społeczności</a:t>
            </a:r>
            <a:r>
              <a:rPr lang="en-US" sz="1800" dirty="0">
                <a:latin typeface="Arial"/>
                <a:cs typeface="Arial"/>
              </a:rPr>
              <a:t>, </a:t>
            </a:r>
          </a:p>
          <a:p>
            <a:pPr>
              <a:lnSpc>
                <a:spcPct val="115000"/>
              </a:lnSpc>
              <a:spcBef>
                <a:spcPts val="600"/>
              </a:spcBef>
            </a:pPr>
            <a:r>
              <a:rPr lang="en-US" sz="1800" dirty="0" err="1">
                <a:latin typeface="Arial"/>
                <a:cs typeface="Arial"/>
              </a:rPr>
              <a:t>zmianę</a:t>
            </a:r>
            <a:r>
              <a:rPr lang="en-US" sz="1800" dirty="0">
                <a:latin typeface="Arial"/>
                <a:cs typeface="Arial"/>
              </a:rPr>
              <a:t> </a:t>
            </a:r>
            <a:r>
              <a:rPr lang="en-US" sz="1800" dirty="0" err="1">
                <a:latin typeface="Arial"/>
                <a:cs typeface="Arial"/>
              </a:rPr>
              <a:t>zachowań</a:t>
            </a:r>
            <a:r>
              <a:rPr lang="en-US" sz="1800" dirty="0">
                <a:latin typeface="Arial"/>
                <a:cs typeface="Arial"/>
              </a:rPr>
              <a:t> </a:t>
            </a:r>
            <a:r>
              <a:rPr lang="en-US" sz="1800" dirty="0" err="1">
                <a:latin typeface="Arial"/>
                <a:cs typeface="Arial"/>
              </a:rPr>
              <a:t>i</a:t>
            </a:r>
            <a:r>
              <a:rPr lang="en-US" sz="1800" dirty="0">
                <a:latin typeface="Arial"/>
                <a:cs typeface="Arial"/>
              </a:rPr>
              <a:t> </a:t>
            </a:r>
            <a:r>
              <a:rPr lang="en-US" sz="1800" dirty="0" err="1">
                <a:latin typeface="Arial"/>
                <a:cs typeface="Arial"/>
              </a:rPr>
              <a:t>praktyk</a:t>
            </a:r>
            <a:r>
              <a:rPr lang="en-US" sz="1800" dirty="0">
                <a:latin typeface="Arial"/>
                <a:cs typeface="Arial"/>
              </a:rPr>
              <a:t>.</a:t>
            </a:r>
          </a:p>
        </p:txBody>
      </p:sp>
      <p:pic>
        <p:nvPicPr>
          <p:cNvPr id="4" name="Obraz 3">
            <a:extLst>
              <a:ext uri="{FF2B5EF4-FFF2-40B4-BE49-F238E27FC236}">
                <a16:creationId xmlns:a16="http://schemas.microsoft.com/office/drawing/2014/main" id="{73B7912E-270A-95F5-F035-EB5DD9E8ADC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Tree>
    <p:extLst>
      <p:ext uri="{BB962C8B-B14F-4D97-AF65-F5344CB8AC3E}">
        <p14:creationId xmlns:p14="http://schemas.microsoft.com/office/powerpoint/2010/main" val="42059449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F27AE86-F299-FF18-C06F-F90424E98707}"/>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Mając wstępnie opisaną logikę projektu, możemy szukać finansowania na 3 poziomach (1/3)</a:t>
            </a:r>
          </a:p>
        </p:txBody>
      </p:sp>
      <p:sp>
        <p:nvSpPr>
          <p:cNvPr id="5" name="Symbol zastępczy zawartości 4">
            <a:extLst>
              <a:ext uri="{FF2B5EF4-FFF2-40B4-BE49-F238E27FC236}">
                <a16:creationId xmlns:a16="http://schemas.microsoft.com/office/drawing/2014/main" id="{D0BA5906-0A52-E759-D781-3414506432B2}"/>
              </a:ext>
            </a:extLst>
          </p:cNvPr>
          <p:cNvSpPr>
            <a:spLocks noGrp="1"/>
          </p:cNvSpPr>
          <p:nvPr>
            <p:ph idx="1"/>
          </p:nvPr>
        </p:nvSpPr>
        <p:spPr>
          <a:xfrm>
            <a:off x="841248" y="1600200"/>
            <a:ext cx="10515600" cy="4389120"/>
          </a:xfrm>
        </p:spPr>
        <p:txBody>
          <a:bodyPr anchor="t">
            <a:noAutofit/>
          </a:bodyPr>
          <a:lstStyle/>
          <a:p>
            <a:pPr marL="514350" indent="-514350">
              <a:lnSpc>
                <a:spcPct val="115000"/>
              </a:lnSpc>
              <a:buFont typeface="+mj-lt"/>
              <a:buAutoNum type="arabicPeriod"/>
            </a:pPr>
            <a:r>
              <a:rPr lang="pl-PL" sz="1800" b="1" dirty="0">
                <a:latin typeface="Arial"/>
                <a:cs typeface="Arial"/>
              </a:rPr>
              <a:t>POZIOM MIEDZYNARODOWY</a:t>
            </a:r>
          </a:p>
          <a:p>
            <a:pPr lvl="1">
              <a:lnSpc>
                <a:spcPct val="115000"/>
              </a:lnSpc>
              <a:spcBef>
                <a:spcPts val="600"/>
              </a:spcBef>
            </a:pPr>
            <a:r>
              <a:rPr lang="pl-PL" sz="1800" dirty="0">
                <a:latin typeface="Arial"/>
                <a:cs typeface="Arial"/>
              </a:rPr>
              <a:t>Horyzont Europa (2021-2027): budżet 95,5 mld EUR. Konsorcja międzynarodowe. Wysoka poprzeczka innowacyjności - TRL 1-4 na wejściu, nacisk na przełomowe rozwiązania.</a:t>
            </a:r>
          </a:p>
          <a:p>
            <a:pPr lvl="1">
              <a:lnSpc>
                <a:spcPct val="115000"/>
              </a:lnSpc>
              <a:spcBef>
                <a:spcPts val="600"/>
              </a:spcBef>
            </a:pPr>
            <a:r>
              <a:rPr lang="pl-PL" sz="1800" dirty="0">
                <a:latin typeface="Arial"/>
                <a:cs typeface="Arial"/>
              </a:rPr>
              <a:t>LIFE: program środowiskowy i klimatyczny UE. Dla projektów demonstracyjnych i innowacyjnych. Uczelnia może być liderem.</a:t>
            </a:r>
          </a:p>
          <a:p>
            <a:pPr lvl="1">
              <a:lnSpc>
                <a:spcPct val="115000"/>
              </a:lnSpc>
              <a:spcBef>
                <a:spcPts val="600"/>
              </a:spcBef>
            </a:pPr>
            <a:r>
              <a:rPr lang="pl-PL" sz="1800" dirty="0">
                <a:latin typeface="Arial"/>
                <a:cs typeface="Arial"/>
              </a:rPr>
              <a:t>Erasmus+: projekty edukacyjne, mobilność, partnerstwa strategiczne. Dla SGGW: projekty dydaktyczne modernizujące programy studiów.</a:t>
            </a:r>
          </a:p>
        </p:txBody>
      </p:sp>
      <p:pic>
        <p:nvPicPr>
          <p:cNvPr id="2" name="Obraz 1">
            <a:extLst>
              <a:ext uri="{FF2B5EF4-FFF2-40B4-BE49-F238E27FC236}">
                <a16:creationId xmlns:a16="http://schemas.microsoft.com/office/drawing/2014/main" id="{CA690FDD-8E4D-2CAC-A84C-61564AF7B64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Tree>
    <p:extLst>
      <p:ext uri="{BB962C8B-B14F-4D97-AF65-F5344CB8AC3E}">
        <p14:creationId xmlns:p14="http://schemas.microsoft.com/office/powerpoint/2010/main" val="42263832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F27AE86-F299-FF18-C06F-F90424E98707}"/>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Mając wstępnie opisaną logikę projektu, możemy szukać finansowania na 3 poziomach (2/3)</a:t>
            </a:r>
          </a:p>
        </p:txBody>
      </p:sp>
      <p:sp>
        <p:nvSpPr>
          <p:cNvPr id="5" name="Symbol zastępczy zawartości 4">
            <a:extLst>
              <a:ext uri="{FF2B5EF4-FFF2-40B4-BE49-F238E27FC236}">
                <a16:creationId xmlns:a16="http://schemas.microsoft.com/office/drawing/2014/main" id="{D0BA5906-0A52-E759-D781-3414506432B2}"/>
              </a:ext>
            </a:extLst>
          </p:cNvPr>
          <p:cNvSpPr>
            <a:spLocks noGrp="1"/>
          </p:cNvSpPr>
          <p:nvPr>
            <p:ph idx="1"/>
          </p:nvPr>
        </p:nvSpPr>
        <p:spPr>
          <a:xfrm>
            <a:off x="841248" y="1600200"/>
            <a:ext cx="10515600" cy="4389120"/>
          </a:xfrm>
        </p:spPr>
        <p:txBody>
          <a:bodyPr anchor="t">
            <a:noAutofit/>
          </a:bodyPr>
          <a:lstStyle/>
          <a:p>
            <a:pPr marL="514350" indent="-514350">
              <a:lnSpc>
                <a:spcPct val="115000"/>
              </a:lnSpc>
              <a:buFont typeface="+mj-lt"/>
              <a:buAutoNum type="arabicPeriod" startAt="2"/>
            </a:pPr>
            <a:r>
              <a:rPr lang="pl-PL" sz="1800" b="1" dirty="0">
                <a:latin typeface="Arial"/>
                <a:cs typeface="Arial"/>
              </a:rPr>
              <a:t>POZIOM KRAJOWY</a:t>
            </a:r>
          </a:p>
          <a:p>
            <a:pPr lvl="1">
              <a:lnSpc>
                <a:spcPct val="115000"/>
              </a:lnSpc>
              <a:spcBef>
                <a:spcPts val="600"/>
              </a:spcBef>
            </a:pPr>
            <a:r>
              <a:rPr lang="pl-PL" sz="1800" dirty="0">
                <a:latin typeface="Arial"/>
                <a:cs typeface="Arial"/>
              </a:rPr>
              <a:t>Ścieżka SMART (FENG): wnioskodawca = przedsiębiorca (MŚP lub duże), uczelnia jako podwykonawca lub konsorcjant. Silny nacisk na B+R i wdrożenie.</a:t>
            </a:r>
          </a:p>
          <a:p>
            <a:pPr lvl="1">
              <a:lnSpc>
                <a:spcPct val="115000"/>
              </a:lnSpc>
              <a:spcBef>
                <a:spcPts val="600"/>
              </a:spcBef>
            </a:pPr>
            <a:r>
              <a:rPr lang="pl-PL" sz="1800" dirty="0" err="1">
                <a:latin typeface="Arial"/>
                <a:cs typeface="Arial"/>
              </a:rPr>
              <a:t>Agrostrateg</a:t>
            </a:r>
            <a:r>
              <a:rPr lang="pl-PL" sz="1800" dirty="0">
                <a:latin typeface="Arial"/>
                <a:cs typeface="Arial"/>
              </a:rPr>
              <a:t>: program NCBR dla strategicznych projektów B+R sektora rolno-spożywczego. Długie, wielowymiarowe. Typowy podział budżetu: 60% uczelnia, 40% przedsiębiorca.</a:t>
            </a:r>
          </a:p>
          <a:p>
            <a:pPr lvl="1">
              <a:lnSpc>
                <a:spcPct val="115000"/>
              </a:lnSpc>
              <a:spcBef>
                <a:spcPts val="600"/>
              </a:spcBef>
            </a:pPr>
            <a:r>
              <a:rPr lang="pl-PL" sz="1800" dirty="0">
                <a:latin typeface="Arial"/>
                <a:cs typeface="Arial"/>
              </a:rPr>
              <a:t>Działanie Współpraca (PS WPR): konsorcjum rolnik + jednostka naukowa. Projekt musi być „</a:t>
            </a:r>
            <a:r>
              <a:rPr lang="pl-PL" sz="1800" dirty="0" err="1">
                <a:latin typeface="Arial"/>
                <a:cs typeface="Arial"/>
              </a:rPr>
              <a:t>rolnikocentryczny</a:t>
            </a:r>
            <a:r>
              <a:rPr lang="pl-PL" sz="1800" dirty="0">
                <a:latin typeface="Arial"/>
                <a:cs typeface="Arial"/>
              </a:rPr>
              <a:t>”.</a:t>
            </a:r>
          </a:p>
        </p:txBody>
      </p:sp>
      <p:pic>
        <p:nvPicPr>
          <p:cNvPr id="2" name="Obraz 1">
            <a:extLst>
              <a:ext uri="{FF2B5EF4-FFF2-40B4-BE49-F238E27FC236}">
                <a16:creationId xmlns:a16="http://schemas.microsoft.com/office/drawing/2014/main" id="{CA690FDD-8E4D-2CAC-A84C-61564AF7B64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7F27AE86-F299-FF18-C06F-F90424E98707}"/>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Mając wstępnie opisaną logikę projektu, możemy szukać finansowania na 3 poziomach (3/3)</a:t>
            </a:r>
          </a:p>
        </p:txBody>
      </p:sp>
      <p:sp>
        <p:nvSpPr>
          <p:cNvPr id="5" name="Symbol zastępczy zawartości 4">
            <a:extLst>
              <a:ext uri="{FF2B5EF4-FFF2-40B4-BE49-F238E27FC236}">
                <a16:creationId xmlns:a16="http://schemas.microsoft.com/office/drawing/2014/main" id="{D0BA5906-0A52-E759-D781-3414506432B2}"/>
              </a:ext>
            </a:extLst>
          </p:cNvPr>
          <p:cNvSpPr>
            <a:spLocks noGrp="1"/>
          </p:cNvSpPr>
          <p:nvPr>
            <p:ph idx="1"/>
          </p:nvPr>
        </p:nvSpPr>
        <p:spPr>
          <a:xfrm>
            <a:off x="841248" y="1600200"/>
            <a:ext cx="10515600" cy="4389120"/>
          </a:xfrm>
        </p:spPr>
        <p:txBody>
          <a:bodyPr anchor="t">
            <a:noAutofit/>
          </a:bodyPr>
          <a:lstStyle/>
          <a:p>
            <a:pPr marL="514350" indent="-514350">
              <a:lnSpc>
                <a:spcPct val="115000"/>
              </a:lnSpc>
              <a:buFont typeface="+mj-lt"/>
              <a:buAutoNum type="arabicPeriod" startAt="3"/>
            </a:pPr>
            <a:r>
              <a:rPr lang="pl-PL" sz="1800" b="1" dirty="0">
                <a:latin typeface="Arial"/>
                <a:cs typeface="Arial"/>
              </a:rPr>
              <a:t>POZIOM REGIONALNY</a:t>
            </a:r>
          </a:p>
          <a:p>
            <a:pPr lvl="1">
              <a:lnSpc>
                <a:spcPct val="115000"/>
              </a:lnSpc>
              <a:spcBef>
                <a:spcPts val="600"/>
              </a:spcBef>
            </a:pPr>
            <a:r>
              <a:rPr lang="pl-PL" sz="1800" dirty="0">
                <a:latin typeface="Arial"/>
                <a:cs typeface="Arial"/>
              </a:rPr>
              <a:t>Regionalne Programy Operacyjne: finansowane z EFRR i EFS. Priorytety różne w zależności od województwa i jego Regionalnej Strategii Innowacji.</a:t>
            </a:r>
          </a:p>
          <a:p>
            <a:pPr lvl="1">
              <a:lnSpc>
                <a:spcPct val="115000"/>
              </a:lnSpc>
              <a:spcBef>
                <a:spcPts val="600"/>
              </a:spcBef>
            </a:pPr>
            <a:r>
              <a:rPr lang="pl-PL" sz="1800" dirty="0">
                <a:latin typeface="Arial"/>
                <a:cs typeface="Arial"/>
              </a:rPr>
              <a:t>Inteligentne Specjalizacje Regionalne (ISR): każde województwo ma własne. Projekt musi się w nie wpisywać.</a:t>
            </a:r>
          </a:p>
          <a:p>
            <a:pPr lvl="1">
              <a:lnSpc>
                <a:spcPct val="115000"/>
              </a:lnSpc>
              <a:spcBef>
                <a:spcPts val="600"/>
              </a:spcBef>
            </a:pPr>
            <a:r>
              <a:rPr lang="pl-PL" sz="1800" dirty="0">
                <a:latin typeface="Arial"/>
                <a:cs typeface="Arial"/>
              </a:rPr>
              <a:t>Regionalne programy </a:t>
            </a:r>
            <a:r>
              <a:rPr lang="pl-PL" sz="1800" dirty="0" err="1">
                <a:latin typeface="Arial"/>
                <a:cs typeface="Arial"/>
              </a:rPr>
              <a:t>sa</a:t>
            </a:r>
            <a:r>
              <a:rPr lang="pl-PL" sz="1800" dirty="0">
                <a:latin typeface="Arial"/>
                <a:cs typeface="Arial"/>
              </a:rPr>
              <a:t> </a:t>
            </a:r>
            <a:r>
              <a:rPr lang="pl-PL" sz="1800" dirty="0" err="1">
                <a:latin typeface="Arial"/>
                <a:cs typeface="Arial"/>
              </a:rPr>
              <a:t>czesto</a:t>
            </a:r>
            <a:r>
              <a:rPr lang="pl-PL" sz="1800" dirty="0">
                <a:latin typeface="Arial"/>
                <a:cs typeface="Arial"/>
              </a:rPr>
              <a:t> mniej konkurencyjne od krajowych. Mniejsza liczba wnioskodawców, niższe wymogi innowacyjności. Dobry punkt startowy dla uczelni budujących pierwsze doświadczenia projektowe.</a:t>
            </a:r>
          </a:p>
        </p:txBody>
      </p:sp>
      <p:pic>
        <p:nvPicPr>
          <p:cNvPr id="2" name="Obraz 1">
            <a:extLst>
              <a:ext uri="{FF2B5EF4-FFF2-40B4-BE49-F238E27FC236}">
                <a16:creationId xmlns:a16="http://schemas.microsoft.com/office/drawing/2014/main" id="{CA690FDD-8E4D-2CAC-A84C-61564AF7B64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1BF61FB-1DBA-D82E-462C-A5969F1F5958}"/>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Rozwijanie innowacji w ramach krajowych programów (1/2)</a:t>
            </a:r>
          </a:p>
        </p:txBody>
      </p:sp>
      <p:sp>
        <p:nvSpPr>
          <p:cNvPr id="3" name="Symbol zastępczy zawartości 2">
            <a:extLst>
              <a:ext uri="{FF2B5EF4-FFF2-40B4-BE49-F238E27FC236}">
                <a16:creationId xmlns:a16="http://schemas.microsoft.com/office/drawing/2014/main" id="{DED41C0B-D090-F311-6DAC-C8CD00D52341}"/>
              </a:ext>
            </a:extLst>
          </p:cNvPr>
          <p:cNvSpPr>
            <a:spLocks noGrp="1"/>
          </p:cNvSpPr>
          <p:nvPr>
            <p:ph idx="1"/>
          </p:nvPr>
        </p:nvSpPr>
        <p:spPr>
          <a:xfrm>
            <a:off x="841248" y="1600200"/>
            <a:ext cx="10515600" cy="4389120"/>
          </a:xfrm>
        </p:spPr>
        <p:txBody>
          <a:bodyPr anchor="t">
            <a:noAutofit/>
          </a:bodyPr>
          <a:lstStyle/>
          <a:p>
            <a:pPr marL="514350" indent="-514350">
              <a:lnSpc>
                <a:spcPct val="115000"/>
              </a:lnSpc>
              <a:buFont typeface="+mj-lt"/>
              <a:buAutoNum type="arabicPeriod"/>
            </a:pPr>
            <a:r>
              <a:rPr lang="pl-PL" sz="2000" b="1" dirty="0">
                <a:latin typeface="Arial"/>
                <a:cs typeface="Arial"/>
              </a:rPr>
              <a:t>WSPÓŁPRACA</a:t>
            </a:r>
          </a:p>
          <a:p>
            <a:pPr lvl="2">
              <a:lnSpc>
                <a:spcPct val="115000"/>
              </a:lnSpc>
              <a:spcBef>
                <a:spcPts val="600"/>
              </a:spcBef>
            </a:pPr>
            <a:r>
              <a:rPr lang="pl-PL" sz="1800" dirty="0">
                <a:latin typeface="Arial"/>
                <a:cs typeface="Arial"/>
              </a:rPr>
              <a:t>Program dedykowany konsorcjom: jednostka naukowa + rolnik lub grupa producencka.</a:t>
            </a:r>
          </a:p>
          <a:p>
            <a:pPr lvl="2">
              <a:lnSpc>
                <a:spcPct val="115000"/>
              </a:lnSpc>
              <a:spcBef>
                <a:spcPts val="600"/>
              </a:spcBef>
            </a:pPr>
            <a:r>
              <a:rPr lang="pl-PL" sz="1800" dirty="0">
                <a:latin typeface="Arial"/>
                <a:cs typeface="Arial"/>
              </a:rPr>
              <a:t>Projekt jest pisany z perspektywy potrzeb rolnika, uczelnia jest narzędziem rozwiązania jego problemu, nie odwrotnie.</a:t>
            </a:r>
          </a:p>
          <a:p>
            <a:pPr lvl="2">
              <a:lnSpc>
                <a:spcPct val="115000"/>
              </a:lnSpc>
              <a:spcBef>
                <a:spcPts val="600"/>
              </a:spcBef>
            </a:pPr>
            <a:r>
              <a:rPr lang="pl-PL" sz="1800" dirty="0">
                <a:latin typeface="Arial"/>
                <a:cs typeface="Arial"/>
              </a:rPr>
              <a:t>Kluczowe: </a:t>
            </a:r>
            <a:r>
              <a:rPr lang="pl-PL" sz="1800" dirty="0" err="1">
                <a:latin typeface="Arial"/>
                <a:cs typeface="Arial"/>
              </a:rPr>
              <a:t>rolnikocentryczność</a:t>
            </a:r>
            <a:r>
              <a:rPr lang="pl-PL" sz="1800" dirty="0">
                <a:latin typeface="Arial"/>
                <a:cs typeface="Arial"/>
              </a:rPr>
              <a:t>, doświadczenie rolnika, doświadczenie uczelni, inwestycje w środki trwałe w gospodarstwie.</a:t>
            </a:r>
          </a:p>
          <a:p>
            <a:pPr marL="514350" indent="-514350">
              <a:lnSpc>
                <a:spcPct val="115000"/>
              </a:lnSpc>
              <a:spcBef>
                <a:spcPts val="600"/>
              </a:spcBef>
              <a:buFont typeface="+mj-lt"/>
              <a:buAutoNum type="arabicPeriod" startAt="2"/>
            </a:pPr>
            <a:r>
              <a:rPr lang="pl-PL" sz="2000" b="1" dirty="0">
                <a:latin typeface="Arial"/>
                <a:cs typeface="Arial"/>
              </a:rPr>
              <a:t>ŚCIEŻKA SMART</a:t>
            </a:r>
          </a:p>
          <a:p>
            <a:pPr lvl="2">
              <a:lnSpc>
                <a:spcPct val="115000"/>
              </a:lnSpc>
              <a:spcBef>
                <a:spcPts val="600"/>
              </a:spcBef>
            </a:pPr>
            <a:r>
              <a:rPr lang="pl-PL" sz="1800" dirty="0">
                <a:latin typeface="Arial"/>
                <a:cs typeface="Arial"/>
              </a:rPr>
              <a:t>Wnioskodawca = przedsiębiorca (MŚP lub duże). Uczelnia jako podwykonawca lub konsorcjant.</a:t>
            </a:r>
          </a:p>
          <a:p>
            <a:pPr lvl="2">
              <a:lnSpc>
                <a:spcPct val="115000"/>
              </a:lnSpc>
              <a:spcBef>
                <a:spcPts val="600"/>
              </a:spcBef>
            </a:pPr>
            <a:r>
              <a:rPr lang="pl-PL" sz="1800" dirty="0">
                <a:latin typeface="Arial"/>
                <a:cs typeface="Arial"/>
              </a:rPr>
              <a:t>Bardzo popularny program, silna konkurencja.</a:t>
            </a:r>
          </a:p>
          <a:p>
            <a:pPr lvl="2">
              <a:lnSpc>
                <a:spcPct val="115000"/>
              </a:lnSpc>
              <a:spcBef>
                <a:spcPts val="600"/>
              </a:spcBef>
            </a:pPr>
            <a:r>
              <a:rPr lang="pl-PL" sz="1800" dirty="0">
                <a:latin typeface="Arial"/>
                <a:cs typeface="Arial"/>
              </a:rPr>
              <a:t>Kluczowe: wskaźniki środowiskowe w jednostkach fizycznych, prawidłowe wykazanie istoty B+R, kondycja finansowa przedsiębiorcy</a:t>
            </a:r>
          </a:p>
        </p:txBody>
      </p:sp>
    </p:spTree>
    <p:extLst>
      <p:ext uri="{BB962C8B-B14F-4D97-AF65-F5344CB8AC3E}">
        <p14:creationId xmlns:p14="http://schemas.microsoft.com/office/powerpoint/2010/main" val="12611004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1BF61FB-1DBA-D82E-462C-A5969F1F5958}"/>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Rozwijanie innowacji w ramach krajowych programów (2/2)</a:t>
            </a:r>
          </a:p>
        </p:txBody>
      </p:sp>
      <p:sp>
        <p:nvSpPr>
          <p:cNvPr id="3" name="Symbol zastępczy zawartości 2">
            <a:extLst>
              <a:ext uri="{FF2B5EF4-FFF2-40B4-BE49-F238E27FC236}">
                <a16:creationId xmlns:a16="http://schemas.microsoft.com/office/drawing/2014/main" id="{DED41C0B-D090-F311-6DAC-C8CD00D52341}"/>
              </a:ext>
            </a:extLst>
          </p:cNvPr>
          <p:cNvSpPr>
            <a:spLocks noGrp="1"/>
          </p:cNvSpPr>
          <p:nvPr>
            <p:ph idx="1"/>
          </p:nvPr>
        </p:nvSpPr>
        <p:spPr>
          <a:xfrm>
            <a:off x="841248" y="1600200"/>
            <a:ext cx="10515600" cy="4389120"/>
          </a:xfrm>
        </p:spPr>
        <p:txBody>
          <a:bodyPr anchor="t">
            <a:noAutofit/>
          </a:bodyPr>
          <a:lstStyle/>
          <a:p>
            <a:pPr marL="514350" indent="-514350">
              <a:lnSpc>
                <a:spcPct val="115000"/>
              </a:lnSpc>
              <a:buFont typeface="+mj-lt"/>
              <a:buAutoNum type="arabicPeriod" startAt="3"/>
            </a:pPr>
            <a:r>
              <a:rPr lang="pl-PL" sz="2000" b="1" dirty="0">
                <a:latin typeface="Arial"/>
                <a:cs typeface="Arial"/>
              </a:rPr>
              <a:t>AGROSTRATEG</a:t>
            </a:r>
          </a:p>
          <a:p>
            <a:pPr lvl="2">
              <a:lnSpc>
                <a:spcPct val="115000"/>
              </a:lnSpc>
              <a:spcBef>
                <a:spcPts val="600"/>
              </a:spcBef>
            </a:pPr>
            <a:r>
              <a:rPr lang="pl-PL" sz="1800" dirty="0">
                <a:latin typeface="Arial"/>
                <a:cs typeface="Arial"/>
              </a:rPr>
              <a:t>Program NCBR finansujący projekty badawcze o strategicznym znaczeniu dla polskiego sektora rolno-spożywczego.</a:t>
            </a:r>
          </a:p>
          <a:p>
            <a:pPr lvl="2">
              <a:lnSpc>
                <a:spcPct val="115000"/>
              </a:lnSpc>
              <a:spcBef>
                <a:spcPts val="600"/>
              </a:spcBef>
            </a:pPr>
            <a:r>
              <a:rPr lang="pl-PL" sz="1800" dirty="0">
                <a:latin typeface="Arial"/>
                <a:cs typeface="Arial"/>
              </a:rPr>
              <a:t>Duże, wieloletnie projekty.</a:t>
            </a:r>
          </a:p>
          <a:p>
            <a:pPr lvl="2">
              <a:lnSpc>
                <a:spcPct val="115000"/>
              </a:lnSpc>
              <a:spcBef>
                <a:spcPts val="600"/>
              </a:spcBef>
            </a:pPr>
            <a:r>
              <a:rPr lang="pl-PL" sz="1800" dirty="0">
                <a:latin typeface="Arial"/>
                <a:cs typeface="Arial"/>
              </a:rPr>
              <a:t>Kluczowe: strategiczność tematu, spójność wniosku od problemu do wdrożenia, wielowymiarowość (techniczne + ekonomiczne + środowiskowe + społeczne).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C77F0E-557D-6245-9711-EBCA7BEA797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1. Działanie Współpraca Grup Operacyjnych EPI (1/2)</a:t>
            </a:r>
            <a:endParaRPr lang="pl-PL" dirty="0"/>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buFont typeface="Arial" panose="020B0604020202020204" pitchFamily="34" charset="0"/>
              <a:buChar char="•"/>
            </a:pPr>
            <a:r>
              <a:rPr lang="pl-PL" sz="1800" b="1" dirty="0">
                <a:latin typeface="Arial"/>
                <a:cs typeface="Arial"/>
              </a:rPr>
              <a:t>Projekt powstaje wokół realnej potrzeby rolnika lub grupy producentów</a:t>
            </a:r>
            <a:r>
              <a:rPr lang="pl-PL" sz="1800" dirty="0">
                <a:latin typeface="Arial"/>
                <a:cs typeface="Arial"/>
              </a:rPr>
              <a:t> – punktem wyjścia powinien być konkretny problem produkcyjny, technologiczny lub rynkowy, a nie sam temat badawczy uczelni. </a:t>
            </a:r>
          </a:p>
          <a:p>
            <a:pPr>
              <a:lnSpc>
                <a:spcPct val="115000"/>
              </a:lnSpc>
              <a:spcBef>
                <a:spcPts val="600"/>
              </a:spcBef>
              <a:buFont typeface="Arial" panose="020B0604020202020204" pitchFamily="34" charset="0"/>
              <a:buChar char="•"/>
            </a:pPr>
            <a:r>
              <a:rPr lang="pl-PL" sz="1800" b="1" dirty="0">
                <a:latin typeface="Arial"/>
                <a:cs typeface="Arial"/>
              </a:rPr>
              <a:t>Projekt realizuje partnerstwo, w którym łączą się kompetencje praktyczne i naukowe</a:t>
            </a:r>
            <a:r>
              <a:rPr lang="pl-PL" sz="1800" dirty="0">
                <a:latin typeface="Arial"/>
                <a:cs typeface="Arial"/>
              </a:rPr>
              <a:t> – typowym układem jest współpraca rolnika z jednostką naukową, ewentualnie także z innymi partnerami potrzebnymi do wdrożenia rozwiązania. </a:t>
            </a:r>
          </a:p>
          <a:p>
            <a:pPr>
              <a:lnSpc>
                <a:spcPct val="115000"/>
              </a:lnSpc>
              <a:spcBef>
                <a:spcPts val="600"/>
              </a:spcBef>
              <a:buFont typeface="Arial" panose="020B0604020202020204" pitchFamily="34" charset="0"/>
              <a:buChar char="•"/>
            </a:pPr>
            <a:r>
              <a:rPr lang="pl-PL" sz="1800" b="1" dirty="0">
                <a:latin typeface="Arial"/>
                <a:cs typeface="Arial"/>
              </a:rPr>
              <a:t>Wniosek powinien być „</a:t>
            </a:r>
            <a:r>
              <a:rPr lang="pl-PL" sz="1800" b="1" dirty="0" err="1">
                <a:latin typeface="Arial"/>
                <a:cs typeface="Arial"/>
              </a:rPr>
              <a:t>rolnikocentryczny</a:t>
            </a:r>
            <a:r>
              <a:rPr lang="pl-PL" sz="1800" b="1" dirty="0">
                <a:latin typeface="Arial"/>
                <a:cs typeface="Arial"/>
              </a:rPr>
              <a:t>”</a:t>
            </a:r>
            <a:r>
              <a:rPr lang="pl-PL" sz="1800" dirty="0">
                <a:latin typeface="Arial"/>
                <a:cs typeface="Arial"/>
              </a:rPr>
              <a:t> – trzeba pokazać, na czym polega problem w gospodarstwie, jaka jest jego skala i dlaczego rozwiązanie wymaga prac rozwojowych, badań lub testów. </a:t>
            </a:r>
          </a:p>
          <a:p>
            <a:pPr>
              <a:lnSpc>
                <a:spcPct val="115000"/>
              </a:lnSpc>
              <a:spcBef>
                <a:spcPts val="600"/>
              </a:spcBef>
              <a:buFont typeface="Arial" panose="020B0604020202020204" pitchFamily="34" charset="0"/>
              <a:buChar char="•"/>
            </a:pPr>
            <a:r>
              <a:rPr lang="pl-PL" sz="1800" b="1" dirty="0">
                <a:latin typeface="Arial"/>
                <a:cs typeface="Arial"/>
              </a:rPr>
              <a:t>Rola uczelni polega na dostarczeniu wiedzy, metod badawczych i wsparcia w opracowaniu rozwiązania</a:t>
            </a:r>
            <a:r>
              <a:rPr lang="pl-PL" sz="1800" dirty="0">
                <a:latin typeface="Arial"/>
                <a:cs typeface="Arial"/>
              </a:rPr>
              <a:t> – działania naukowe mają służyć rozwiązaniu konkretnego problemu rolnika, a nie funkcjonować jako odrębny cel projektu. </a:t>
            </a:r>
          </a:p>
        </p:txBody>
      </p:sp>
    </p:spTree>
    <p:extLst>
      <p:ext uri="{BB962C8B-B14F-4D97-AF65-F5344CB8AC3E}">
        <p14:creationId xmlns:p14="http://schemas.microsoft.com/office/powerpoint/2010/main" val="4244669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C77F0E-557D-6245-9711-EBCA7BEA797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1. Działanie Współpraca Grup Operacyjnych EPI (2/2)</a:t>
            </a:r>
            <a:endParaRPr lang="pl-PL" dirty="0"/>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buFont typeface="Arial" panose="020B0604020202020204" pitchFamily="34" charset="0"/>
              <a:buChar char="•"/>
            </a:pPr>
            <a:r>
              <a:rPr lang="pl-PL" sz="1800" b="1" dirty="0">
                <a:latin typeface="Arial"/>
                <a:cs typeface="Arial"/>
              </a:rPr>
              <a:t>Budżet powinien odzwierciedlać praktyczny charakter projektu</a:t>
            </a:r>
            <a:r>
              <a:rPr lang="pl-PL" sz="1800" dirty="0">
                <a:latin typeface="Arial"/>
                <a:cs typeface="Arial"/>
              </a:rPr>
              <a:t> – środki nie są przeznaczane wyłącznie na badania, ale także na elementy potrzebne do wdrożenia rozwiązania w gospodarstwie. </a:t>
            </a:r>
          </a:p>
          <a:p>
            <a:pPr>
              <a:lnSpc>
                <a:spcPct val="115000"/>
              </a:lnSpc>
              <a:spcBef>
                <a:spcPts val="600"/>
              </a:spcBef>
              <a:buFont typeface="Arial" panose="020B0604020202020204" pitchFamily="34" charset="0"/>
              <a:buChar char="•"/>
            </a:pPr>
            <a:r>
              <a:rPr lang="pl-PL" sz="1800" b="1" dirty="0">
                <a:latin typeface="Arial"/>
                <a:cs typeface="Arial"/>
              </a:rPr>
              <a:t>Inwestycje u rolnika mogą stanowić istotną część projektu</a:t>
            </a:r>
            <a:r>
              <a:rPr lang="pl-PL" sz="1800" dirty="0">
                <a:latin typeface="Arial"/>
                <a:cs typeface="Arial"/>
              </a:rPr>
              <a:t> – np. urządzenia, wyposażenie, infrastruktura lub rozwiązania techniczne konieczne do przetestowania i wdrożenia innowacji. </a:t>
            </a:r>
          </a:p>
          <a:p>
            <a:pPr>
              <a:lnSpc>
                <a:spcPct val="115000"/>
              </a:lnSpc>
              <a:spcBef>
                <a:spcPts val="600"/>
              </a:spcBef>
              <a:buFont typeface="Arial" panose="020B0604020202020204" pitchFamily="34" charset="0"/>
              <a:buChar char="•"/>
            </a:pPr>
            <a:r>
              <a:rPr lang="pl-PL" sz="1800" b="1" dirty="0">
                <a:latin typeface="Arial"/>
                <a:cs typeface="Arial"/>
              </a:rPr>
              <a:t>Finansowanie pochodzi ze środków Planu Strategicznego dla Wspólnej Polityki Rolnej 2023–2027</a:t>
            </a:r>
            <a:endParaRPr lang="pl-PL" dirty="0">
              <a:latin typeface="Arial" panose="020B0004020202020204" pitchFamily="34" charset="0"/>
            </a:endParaRPr>
          </a:p>
          <a:p>
            <a:pPr marL="0" indent="0">
              <a:lnSpc>
                <a:spcPct val="115000"/>
              </a:lnSpc>
              <a:spcBef>
                <a:spcPts val="1400"/>
              </a:spcBef>
              <a:buNone/>
            </a:pPr>
            <a:r>
              <a:rPr lang="pl-PL" sz="1800" b="1" dirty="0">
                <a:solidFill>
                  <a:srgbClr val="C00000"/>
                </a:solidFill>
                <a:latin typeface="Arial"/>
                <a:cs typeface="Arial"/>
              </a:rPr>
              <a:t>Najważniejsze pytanie oceniającego brzmi:</a:t>
            </a:r>
            <a:r>
              <a:rPr lang="pl-PL" sz="1800" dirty="0">
                <a:solidFill>
                  <a:srgbClr val="C00000"/>
                </a:solidFill>
                <a:latin typeface="Arial"/>
                <a:cs typeface="Arial"/>
              </a:rPr>
              <a:t> czy projekt rzeczywiście rozwiązuje problem rolnika i czy bez współpracy z partnerem naukowym lub technologicznym nie dałoby się osiągnąć zakładanego efektu?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a:extLst>
              <a:ext uri="{FF2B5EF4-FFF2-40B4-BE49-F238E27FC236}">
                <a16:creationId xmlns:a16="http://schemas.microsoft.com/office/drawing/2014/main" id="{8B7BE8FF-EB6D-0CD9-90BF-626B839D010A}"/>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2. Ścieżka SMART (1/5)</a:t>
            </a:r>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solidFill>
                  <a:schemeClr val="accent1"/>
                </a:solidFill>
                <a:latin typeface="Arial"/>
                <a:cs typeface="Arial"/>
              </a:rPr>
              <a:t>Rola uczelni w projekcie</a:t>
            </a:r>
          </a:p>
          <a:p>
            <a:pPr>
              <a:lnSpc>
                <a:spcPct val="115000"/>
              </a:lnSpc>
              <a:spcBef>
                <a:spcPts val="600"/>
              </a:spcBef>
              <a:buFont typeface="Arial" panose="020B0604020202020204" pitchFamily="34" charset="0"/>
              <a:buChar char="•"/>
            </a:pPr>
            <a:r>
              <a:rPr lang="pl-PL" sz="1800" b="1" dirty="0">
                <a:latin typeface="Arial"/>
                <a:cs typeface="Arial"/>
              </a:rPr>
              <a:t>Partner konsorcjum</a:t>
            </a:r>
            <a:r>
              <a:rPr lang="pl-PL" sz="1800" dirty="0">
                <a:latin typeface="Arial"/>
                <a:cs typeface="Arial"/>
              </a:rPr>
              <a:t> </a:t>
            </a:r>
          </a:p>
          <a:p>
            <a:pPr marL="742950" lvl="1" indent="-285750">
              <a:lnSpc>
                <a:spcPct val="115000"/>
              </a:lnSpc>
              <a:spcBef>
                <a:spcPts val="600"/>
              </a:spcBef>
              <a:buFont typeface="Arial" panose="020B0604020202020204" pitchFamily="34" charset="0"/>
              <a:buChar char="•"/>
            </a:pPr>
            <a:r>
              <a:rPr lang="pl-PL" sz="1800" dirty="0">
                <a:latin typeface="Arial"/>
                <a:cs typeface="Arial"/>
              </a:rPr>
              <a:t>uczelnia realizuje własny zakres prac B+R, </a:t>
            </a:r>
          </a:p>
          <a:p>
            <a:pPr marL="742950" lvl="1" indent="-285750">
              <a:lnSpc>
                <a:spcPct val="115000"/>
              </a:lnSpc>
              <a:spcBef>
                <a:spcPts val="600"/>
              </a:spcBef>
              <a:buFont typeface="Arial" panose="020B0604020202020204" pitchFamily="34" charset="0"/>
              <a:buChar char="•"/>
            </a:pPr>
            <a:r>
              <a:rPr lang="pl-PL" sz="1800" dirty="0">
                <a:latin typeface="Arial"/>
                <a:cs typeface="Arial"/>
              </a:rPr>
              <a:t>posiada własny budżet i odpowiedzialność za zadania, </a:t>
            </a:r>
          </a:p>
          <a:p>
            <a:pPr marL="742950" lvl="1" indent="-285750">
              <a:lnSpc>
                <a:spcPct val="115000"/>
              </a:lnSpc>
              <a:spcBef>
                <a:spcPts val="600"/>
              </a:spcBef>
              <a:buFont typeface="Arial" panose="020B0604020202020204" pitchFamily="34" charset="0"/>
              <a:buChar char="•"/>
            </a:pPr>
            <a:r>
              <a:rPr lang="pl-PL" sz="1800" dirty="0">
                <a:latin typeface="Arial"/>
                <a:cs typeface="Arial"/>
              </a:rPr>
              <a:t>współtworzy rozwiązanie razem z przedsiębiorstwem, </a:t>
            </a:r>
          </a:p>
          <a:p>
            <a:pPr marL="742950" lvl="1" indent="-285750">
              <a:lnSpc>
                <a:spcPct val="115000"/>
              </a:lnSpc>
              <a:spcBef>
                <a:spcPts val="600"/>
              </a:spcBef>
              <a:buFont typeface="Arial" panose="020B0604020202020204" pitchFamily="34" charset="0"/>
              <a:buChar char="•"/>
            </a:pPr>
            <a:r>
              <a:rPr lang="pl-PL" sz="1800" dirty="0">
                <a:latin typeface="Arial"/>
                <a:cs typeface="Arial"/>
              </a:rPr>
              <a:t>uczestniczy w opracowaniu i walidacji innowacji. </a:t>
            </a:r>
          </a:p>
        </p:txBody>
      </p:sp>
    </p:spTree>
    <p:extLst>
      <p:ext uri="{BB962C8B-B14F-4D97-AF65-F5344CB8AC3E}">
        <p14:creationId xmlns:p14="http://schemas.microsoft.com/office/powerpoint/2010/main" val="16320569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a:extLst>
              <a:ext uri="{FF2B5EF4-FFF2-40B4-BE49-F238E27FC236}">
                <a16:creationId xmlns:a16="http://schemas.microsoft.com/office/drawing/2014/main" id="{8B7BE8FF-EB6D-0CD9-90BF-626B839D010A}"/>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2. Ścieżka SMART (2/5)</a:t>
            </a:r>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a:xfrm>
            <a:off x="841248" y="1600200"/>
            <a:ext cx="10515600" cy="4389120"/>
          </a:xfrm>
        </p:spPr>
        <p:txBody>
          <a:bodyPr anchor="t">
            <a:noAutofit/>
          </a:bodyPr>
          <a:lstStyle/>
          <a:p>
            <a:pPr>
              <a:lnSpc>
                <a:spcPct val="115000"/>
              </a:lnSpc>
              <a:buFont typeface="Arial" panose="020B0604020202020204" pitchFamily="34" charset="0"/>
              <a:buChar char="•"/>
            </a:pPr>
            <a:r>
              <a:rPr lang="pl-PL" sz="1800" b="1" dirty="0">
                <a:latin typeface="Arial"/>
                <a:cs typeface="Arial"/>
              </a:rPr>
              <a:t>Podwykonawca prac B+R</a:t>
            </a:r>
            <a:r>
              <a:rPr lang="pl-PL" sz="1800" dirty="0">
                <a:latin typeface="Arial"/>
                <a:cs typeface="Arial"/>
              </a:rPr>
              <a:t> </a:t>
            </a:r>
          </a:p>
          <a:p>
            <a:pPr marL="742950" lvl="1" indent="-285750">
              <a:lnSpc>
                <a:spcPct val="115000"/>
              </a:lnSpc>
              <a:spcBef>
                <a:spcPts val="600"/>
              </a:spcBef>
              <a:buFont typeface="Arial" panose="020B0604020202020204" pitchFamily="34" charset="0"/>
              <a:buChar char="•"/>
            </a:pPr>
            <a:r>
              <a:rPr lang="pl-PL" sz="1800" dirty="0">
                <a:latin typeface="Arial"/>
                <a:cs typeface="Arial"/>
              </a:rPr>
              <a:t>uczelnia wykonuje określone zadania badawcze na zlecenie przedsiębiorcy, </a:t>
            </a:r>
          </a:p>
          <a:p>
            <a:pPr marL="742950" lvl="1" indent="-285750">
              <a:lnSpc>
                <a:spcPct val="115000"/>
              </a:lnSpc>
              <a:spcBef>
                <a:spcPts val="600"/>
              </a:spcBef>
              <a:buFont typeface="Arial" panose="020B0604020202020204" pitchFamily="34" charset="0"/>
              <a:buChar char="•"/>
            </a:pPr>
            <a:r>
              <a:rPr lang="pl-PL" sz="1800" dirty="0">
                <a:latin typeface="Arial"/>
                <a:cs typeface="Arial"/>
              </a:rPr>
              <a:t>nie jest formalnym uczestnikiem projektu, </a:t>
            </a:r>
          </a:p>
          <a:p>
            <a:pPr marL="742950" lvl="1" indent="-285750">
              <a:lnSpc>
                <a:spcPct val="115000"/>
              </a:lnSpc>
              <a:spcBef>
                <a:spcPts val="600"/>
              </a:spcBef>
              <a:buFont typeface="Arial" panose="020B0604020202020204" pitchFamily="34" charset="0"/>
              <a:buChar char="•"/>
            </a:pPr>
            <a:r>
              <a:rPr lang="pl-PL" sz="1800" dirty="0">
                <a:latin typeface="Arial"/>
                <a:cs typeface="Arial"/>
              </a:rPr>
              <a:t>jej zakres prac jest ujęty w budżecie przedsiębiorcy. </a:t>
            </a:r>
          </a:p>
          <a:p>
            <a:pPr marL="457200" lvl="1" indent="0">
              <a:lnSpc>
                <a:spcPct val="115000"/>
              </a:lnSpc>
              <a:spcBef>
                <a:spcPts val="1400"/>
              </a:spcBef>
              <a:buNone/>
            </a:pPr>
            <a:r>
              <a:rPr lang="pl-PL" sz="1800" b="1" dirty="0">
                <a:solidFill>
                  <a:schemeClr val="accent1"/>
                </a:solidFill>
                <a:latin typeface="Arial"/>
                <a:cs typeface="Arial"/>
              </a:rPr>
              <a:t>Co musi wykazać projekt?</a:t>
            </a:r>
          </a:p>
          <a:p>
            <a:pPr>
              <a:lnSpc>
                <a:spcPct val="115000"/>
              </a:lnSpc>
              <a:spcBef>
                <a:spcPts val="600"/>
              </a:spcBef>
              <a:buFont typeface="Arial" panose="020B0604020202020204" pitchFamily="34" charset="0"/>
              <a:buChar char="•"/>
            </a:pPr>
            <a:r>
              <a:rPr lang="pl-PL" sz="1800" b="1" dirty="0">
                <a:latin typeface="Arial"/>
                <a:cs typeface="Arial"/>
              </a:rPr>
              <a:t>Realny problem biznesowy lub technologiczny przedsiębiorstwa</a:t>
            </a:r>
            <a:r>
              <a:rPr lang="pl-PL" sz="1800" dirty="0">
                <a:latin typeface="Arial"/>
                <a:cs typeface="Arial"/>
              </a:rPr>
              <a:t> – projekt nie może być wyłącznie badaniem naukowym.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a:extLst>
              <a:ext uri="{FF2B5EF4-FFF2-40B4-BE49-F238E27FC236}">
                <a16:creationId xmlns:a16="http://schemas.microsoft.com/office/drawing/2014/main" id="{8B7BE8FF-EB6D-0CD9-90BF-626B839D010A}"/>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2. Ścieżka SMART (3/5)</a:t>
            </a:r>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a:xfrm>
            <a:off x="841248" y="1600200"/>
            <a:ext cx="10515600" cy="4389120"/>
          </a:xfrm>
        </p:spPr>
        <p:txBody>
          <a:bodyPr anchor="t">
            <a:noAutofit/>
          </a:bodyPr>
          <a:lstStyle/>
          <a:p>
            <a:pPr>
              <a:lnSpc>
                <a:spcPct val="115000"/>
              </a:lnSpc>
              <a:buFont typeface="Arial" panose="020B0604020202020204" pitchFamily="34" charset="0"/>
              <a:buChar char="•"/>
            </a:pPr>
            <a:r>
              <a:rPr lang="pl-PL" sz="1800" b="1" dirty="0">
                <a:latin typeface="Arial"/>
                <a:cs typeface="Arial"/>
              </a:rPr>
              <a:t>Istotę prac B+R</a:t>
            </a:r>
            <a:r>
              <a:rPr lang="pl-PL" sz="1800" dirty="0">
                <a:latin typeface="Arial"/>
                <a:cs typeface="Arial"/>
              </a:rPr>
              <a:t> – konieczne jest wykazanie, że rozwiązanie wymaga badań przemysłowych lub prac rozwojowych. </a:t>
            </a:r>
          </a:p>
          <a:p>
            <a:pPr>
              <a:lnSpc>
                <a:spcPct val="115000"/>
              </a:lnSpc>
              <a:spcBef>
                <a:spcPts val="600"/>
              </a:spcBef>
              <a:buFont typeface="Arial" panose="020B0604020202020204" pitchFamily="34" charset="0"/>
              <a:buChar char="•"/>
            </a:pPr>
            <a:r>
              <a:rPr lang="pl-PL" sz="1800" b="1" dirty="0">
                <a:latin typeface="Arial"/>
                <a:cs typeface="Arial"/>
              </a:rPr>
              <a:t>Innowacyjność rozwiązania</a:t>
            </a:r>
            <a:r>
              <a:rPr lang="pl-PL" sz="1800" dirty="0">
                <a:latin typeface="Arial"/>
                <a:cs typeface="Arial"/>
              </a:rPr>
              <a:t> – rezultat projektu powinien wnosić nową wartość co najmniej w skali kraju. </a:t>
            </a:r>
          </a:p>
          <a:p>
            <a:pPr>
              <a:lnSpc>
                <a:spcPct val="115000"/>
              </a:lnSpc>
              <a:spcBef>
                <a:spcPts val="600"/>
              </a:spcBef>
              <a:buFont typeface="Arial" panose="020B0604020202020204" pitchFamily="34" charset="0"/>
              <a:buChar char="•"/>
            </a:pPr>
            <a:r>
              <a:rPr lang="pl-PL" sz="1800" b="1" dirty="0">
                <a:latin typeface="Arial"/>
                <a:cs typeface="Arial"/>
              </a:rPr>
              <a:t>Potencjał wdrożeniowy</a:t>
            </a:r>
            <a:r>
              <a:rPr lang="pl-PL" sz="1800" dirty="0">
                <a:latin typeface="Arial"/>
                <a:cs typeface="Arial"/>
              </a:rPr>
              <a:t> – trzeba wskazać, kto wykorzysta wynik projektu i w jaki sposób zostanie on wdrożony.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C77F0E-557D-6245-9711-EBCA7BEA797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2. Ścieżka SMART (4/5)</a:t>
            </a:r>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solidFill>
                  <a:schemeClr val="accent1"/>
                </a:solidFill>
                <a:latin typeface="Arial"/>
                <a:cs typeface="Arial"/>
              </a:rPr>
              <a:t>Typowe obszary modułów SMART</a:t>
            </a:r>
          </a:p>
          <a:p>
            <a:pPr>
              <a:lnSpc>
                <a:spcPct val="115000"/>
              </a:lnSpc>
              <a:spcBef>
                <a:spcPts val="600"/>
              </a:spcBef>
              <a:buFont typeface="Arial" panose="020B0604020202020204" pitchFamily="34" charset="0"/>
              <a:buChar char="•"/>
            </a:pPr>
            <a:r>
              <a:rPr lang="pl-PL" sz="1800" b="1" dirty="0">
                <a:latin typeface="Arial"/>
                <a:cs typeface="Arial"/>
              </a:rPr>
              <a:t>Moduł B+R</a:t>
            </a:r>
            <a:r>
              <a:rPr lang="pl-PL" sz="1800" dirty="0">
                <a:latin typeface="Arial"/>
                <a:cs typeface="Arial"/>
              </a:rPr>
              <a:t> – najważniejszy dla współpracy z uczelnią. </a:t>
            </a:r>
          </a:p>
          <a:p>
            <a:pPr>
              <a:lnSpc>
                <a:spcPct val="115000"/>
              </a:lnSpc>
              <a:spcBef>
                <a:spcPts val="600"/>
              </a:spcBef>
              <a:buFont typeface="Arial" panose="020B0604020202020204" pitchFamily="34" charset="0"/>
              <a:buChar char="•"/>
            </a:pPr>
            <a:r>
              <a:rPr lang="pl-PL" sz="1800" b="1" dirty="0">
                <a:latin typeface="Arial"/>
                <a:cs typeface="Arial"/>
              </a:rPr>
              <a:t>Wdrożenie innowacji</a:t>
            </a:r>
            <a:r>
              <a:rPr lang="pl-PL" sz="1800" dirty="0">
                <a:latin typeface="Arial"/>
                <a:cs typeface="Arial"/>
              </a:rPr>
              <a:t> – przełożenie wyników na praktykę gospodarczą. </a:t>
            </a:r>
          </a:p>
          <a:p>
            <a:pPr>
              <a:lnSpc>
                <a:spcPct val="115000"/>
              </a:lnSpc>
              <a:spcBef>
                <a:spcPts val="600"/>
              </a:spcBef>
              <a:buFont typeface="Arial" panose="020B0604020202020204" pitchFamily="34" charset="0"/>
              <a:buChar char="•"/>
            </a:pPr>
            <a:r>
              <a:rPr lang="pl-PL" sz="1800" b="1" dirty="0">
                <a:latin typeface="Arial"/>
                <a:cs typeface="Arial"/>
              </a:rPr>
              <a:t>Infrastruktura B+R</a:t>
            </a:r>
            <a:r>
              <a:rPr lang="pl-PL" sz="1800" dirty="0">
                <a:latin typeface="Arial"/>
                <a:cs typeface="Arial"/>
              </a:rPr>
              <a:t> – rozwój zaplecza badawczego. </a:t>
            </a:r>
          </a:p>
          <a:p>
            <a:pPr>
              <a:lnSpc>
                <a:spcPct val="115000"/>
              </a:lnSpc>
              <a:spcBef>
                <a:spcPts val="600"/>
              </a:spcBef>
              <a:buFont typeface="Arial" panose="020B0604020202020204" pitchFamily="34" charset="0"/>
              <a:buChar char="•"/>
            </a:pPr>
            <a:r>
              <a:rPr lang="pl-PL" sz="1800" b="1" dirty="0">
                <a:latin typeface="Arial"/>
                <a:cs typeface="Arial"/>
              </a:rPr>
              <a:t>Cyfryzacja, zazielenienie, internacjonalizacja, kompetencje</a:t>
            </a:r>
            <a:r>
              <a:rPr lang="pl-PL" sz="1800" dirty="0">
                <a:latin typeface="Arial"/>
                <a:cs typeface="Arial"/>
              </a:rPr>
              <a:t> – dodatkowe obszary wspierające rozwój firmy.</a:t>
            </a:r>
          </a:p>
        </p:txBody>
      </p:sp>
    </p:spTree>
    <p:extLst>
      <p:ext uri="{BB962C8B-B14F-4D97-AF65-F5344CB8AC3E}">
        <p14:creationId xmlns:p14="http://schemas.microsoft.com/office/powerpoint/2010/main" val="23226103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8C77F0E-557D-6245-9711-EBCA7BEA797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2. Ścieżka SMART (5/5)</a:t>
            </a:r>
          </a:p>
        </p:txBody>
      </p:sp>
      <p:sp>
        <p:nvSpPr>
          <p:cNvPr id="3" name="Symbol zastępczy zawartości 2">
            <a:extLst>
              <a:ext uri="{FF2B5EF4-FFF2-40B4-BE49-F238E27FC236}">
                <a16:creationId xmlns:a16="http://schemas.microsoft.com/office/drawing/2014/main" id="{959ED2C6-909F-91D0-F4FF-44B0D57F82AD}"/>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solidFill>
                  <a:srgbClr val="000000"/>
                </a:solidFill>
                <a:latin typeface="Arial"/>
                <a:cs typeface="Arial"/>
              </a:rPr>
              <a:t>TYPOWY BŁĄD:</a:t>
            </a:r>
          </a:p>
          <a:p>
            <a:pPr marL="0" indent="0">
              <a:lnSpc>
                <a:spcPct val="115000"/>
              </a:lnSpc>
              <a:spcBef>
                <a:spcPts val="600"/>
              </a:spcBef>
              <a:buNone/>
            </a:pPr>
            <a:r>
              <a:rPr lang="pl-PL" sz="1800" dirty="0">
                <a:latin typeface="Arial"/>
                <a:cs typeface="Arial"/>
              </a:rPr>
              <a:t>Projekt nie opisuje konkretnego problemu badawczego ani metody. Skupia się wyłącznie na tym, co chce osiągnąć, bez wyjaśnienia, jak tego dokona naukowo. Firmy, które chcą wyłącznie rozbudować zaplecze produkcyjne lub doposażyć się w sprzęt bez realizacji prac badawczych, nie spełniają wymogów modułu B+R.</a:t>
            </a:r>
          </a:p>
          <a:p>
            <a:pPr marL="0" indent="0">
              <a:lnSpc>
                <a:spcPct val="115000"/>
              </a:lnSpc>
              <a:spcBef>
                <a:spcPts val="1400"/>
              </a:spcBef>
              <a:buNone/>
            </a:pPr>
            <a:r>
              <a:rPr lang="pl-PL" sz="1800" b="1" dirty="0">
                <a:solidFill>
                  <a:srgbClr val="000000"/>
                </a:solidFill>
                <a:latin typeface="Arial"/>
                <a:cs typeface="Arial"/>
              </a:rPr>
              <a:t>PRAWIDŁOWY OPIS MODUŁU B+R zawiera:</a:t>
            </a:r>
          </a:p>
          <a:p>
            <a:pPr marL="0" indent="0">
              <a:lnSpc>
                <a:spcPct val="115000"/>
              </a:lnSpc>
              <a:spcBef>
                <a:spcPts val="600"/>
              </a:spcBef>
              <a:buNone/>
            </a:pPr>
            <a:r>
              <a:rPr lang="pl-PL" sz="1800" dirty="0">
                <a:latin typeface="Arial"/>
                <a:cs typeface="Arial"/>
              </a:rPr>
              <a:t>zidentyfikowany problem badawczy lub technologiczny, zaplanowane prace rozwojowe lub badania przemysłowe. Istotna jest adekwatna metoda badawcza oraz opis planowanego produktu lub procesu z konkretnymi parametrami potwierdzającymi innowacyjność w odniesieniu do najlepszych rozwiązań dostępnych na rynku.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97B82D-1944-7BB3-90EE-8622EE0B4112}"/>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2. Na co warto zwrócić uwagę przy SMART? (1/2)</a:t>
            </a:r>
            <a:endParaRPr lang="pl-PL" dirty="0"/>
          </a:p>
        </p:txBody>
      </p:sp>
      <p:sp>
        <p:nvSpPr>
          <p:cNvPr id="3" name="Symbol zastępczy zawartości 2">
            <a:extLst>
              <a:ext uri="{FF2B5EF4-FFF2-40B4-BE49-F238E27FC236}">
                <a16:creationId xmlns:a16="http://schemas.microsoft.com/office/drawing/2014/main" id="{6A0B0EF5-DD30-7346-0BAC-9E6D9B9B2767}"/>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latin typeface="Arial"/>
                <a:cs typeface="Arial"/>
              </a:rPr>
              <a:t>KONDYCJA FINANSOWA PRZEDSIĘBIORCY</a:t>
            </a:r>
          </a:p>
          <a:p>
            <a:pPr marL="457200" lvl="1" indent="0">
              <a:lnSpc>
                <a:spcPct val="115000"/>
              </a:lnSpc>
              <a:spcBef>
                <a:spcPts val="600"/>
              </a:spcBef>
              <a:buNone/>
            </a:pPr>
            <a:r>
              <a:rPr lang="pl-PL" sz="1800" dirty="0">
                <a:latin typeface="Arial"/>
                <a:cs typeface="Arial"/>
              </a:rPr>
              <a:t>Instytucja wdrażająca (PARP/BGK) weryfikuje zdolność finansową wnioskodawcy do realizacji projektu i współfinansowania z własnych środków. Nawet najlepszy projekt merytorycznie może zostać odrzucony, </a:t>
            </a:r>
            <a:r>
              <a:rPr lang="pl-PL" sz="1800" dirty="0" err="1">
                <a:latin typeface="Arial"/>
                <a:cs typeface="Arial"/>
              </a:rPr>
              <a:t>jesli</a:t>
            </a:r>
            <a:r>
              <a:rPr lang="pl-PL" sz="1800" dirty="0">
                <a:latin typeface="Arial"/>
                <a:cs typeface="Arial"/>
              </a:rPr>
              <a:t> przedsiębiorca nie spełnia kryteriów finansowych.</a:t>
            </a:r>
          </a:p>
          <a:p>
            <a:pPr marL="457200" lvl="1" indent="0">
              <a:lnSpc>
                <a:spcPct val="115000"/>
              </a:lnSpc>
              <a:spcBef>
                <a:spcPts val="1400"/>
              </a:spcBef>
              <a:buNone/>
            </a:pPr>
            <a:r>
              <a:rPr lang="pl-PL" sz="1800" dirty="0">
                <a:latin typeface="Arial"/>
                <a:cs typeface="Arial"/>
              </a:rPr>
              <a:t>CO JEST SPRAWDZANE:</a:t>
            </a:r>
          </a:p>
          <a:p>
            <a:pPr lvl="1">
              <a:lnSpc>
                <a:spcPct val="115000"/>
              </a:lnSpc>
              <a:spcBef>
                <a:spcPts val="600"/>
              </a:spcBef>
            </a:pPr>
            <a:r>
              <a:rPr lang="pl-PL" sz="1800" dirty="0">
                <a:latin typeface="Arial"/>
                <a:cs typeface="Arial"/>
              </a:rPr>
              <a:t>wyniki finansowe z ostatnich 3 lat (przychody, zysk/strata, zadłużenie)</a:t>
            </a:r>
          </a:p>
          <a:p>
            <a:pPr lvl="1">
              <a:lnSpc>
                <a:spcPct val="115000"/>
              </a:lnSpc>
              <a:spcBef>
                <a:spcPts val="600"/>
              </a:spcBef>
            </a:pPr>
            <a:r>
              <a:rPr lang="pl-PL" sz="1800" dirty="0">
                <a:latin typeface="Arial"/>
                <a:cs typeface="Arial"/>
              </a:rPr>
              <a:t>wskaźniki </a:t>
            </a:r>
            <a:r>
              <a:rPr lang="pl-PL" sz="1800" dirty="0" err="1">
                <a:latin typeface="Arial"/>
                <a:cs typeface="Arial"/>
              </a:rPr>
              <a:t>plynności</a:t>
            </a:r>
            <a:r>
              <a:rPr lang="pl-PL" sz="1800" dirty="0">
                <a:latin typeface="Arial"/>
                <a:cs typeface="Arial"/>
              </a:rPr>
              <a:t> finansowej</a:t>
            </a:r>
          </a:p>
        </p:txBody>
      </p:sp>
    </p:spTree>
    <p:extLst>
      <p:ext uri="{BB962C8B-B14F-4D97-AF65-F5344CB8AC3E}">
        <p14:creationId xmlns:p14="http://schemas.microsoft.com/office/powerpoint/2010/main" val="23048409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97B82D-1944-7BB3-90EE-8622EE0B4112}"/>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2. Na co warto zwrócić uwagę przy SMART? (2/2)</a:t>
            </a:r>
            <a:endParaRPr lang="pl-PL" dirty="0"/>
          </a:p>
        </p:txBody>
      </p:sp>
      <p:sp>
        <p:nvSpPr>
          <p:cNvPr id="3" name="Symbol zastępczy zawartości 2">
            <a:extLst>
              <a:ext uri="{FF2B5EF4-FFF2-40B4-BE49-F238E27FC236}">
                <a16:creationId xmlns:a16="http://schemas.microsoft.com/office/drawing/2014/main" id="{6A0B0EF5-DD30-7346-0BAC-9E6D9B9B2767}"/>
              </a:ext>
            </a:extLst>
          </p:cNvPr>
          <p:cNvSpPr>
            <a:spLocks noGrp="1"/>
          </p:cNvSpPr>
          <p:nvPr>
            <p:ph idx="1"/>
          </p:nvPr>
        </p:nvSpPr>
        <p:spPr>
          <a:xfrm>
            <a:off x="841248" y="1600200"/>
            <a:ext cx="10515600" cy="4389120"/>
          </a:xfrm>
        </p:spPr>
        <p:txBody>
          <a:bodyPr anchor="t">
            <a:noAutofit/>
          </a:bodyPr>
          <a:lstStyle/>
          <a:p>
            <a:pPr lvl="1">
              <a:lnSpc>
                <a:spcPct val="115000"/>
              </a:lnSpc>
            </a:pPr>
            <a:r>
              <a:rPr lang="pl-PL" sz="1800" dirty="0">
                <a:latin typeface="Arial"/>
                <a:cs typeface="Arial"/>
              </a:rPr>
              <a:t>brak </a:t>
            </a:r>
            <a:r>
              <a:rPr lang="pl-PL" sz="1800" dirty="0" err="1">
                <a:latin typeface="Arial"/>
                <a:cs typeface="Arial"/>
              </a:rPr>
              <a:t>zaleglości</a:t>
            </a:r>
            <a:r>
              <a:rPr lang="pl-PL" sz="1800" dirty="0">
                <a:latin typeface="Arial"/>
                <a:cs typeface="Arial"/>
              </a:rPr>
              <a:t> w ZUS i US</a:t>
            </a:r>
          </a:p>
          <a:p>
            <a:pPr lvl="1">
              <a:lnSpc>
                <a:spcPct val="115000"/>
              </a:lnSpc>
              <a:spcBef>
                <a:spcPts val="600"/>
              </a:spcBef>
            </a:pPr>
            <a:r>
              <a:rPr lang="pl-PL" sz="1800" dirty="0">
                <a:latin typeface="Arial"/>
                <a:cs typeface="Arial"/>
              </a:rPr>
              <a:t>brak postępowania upadłościowego lub restrukturyzacyjnego</a:t>
            </a:r>
            <a:endParaRPr lang="pl-PL" b="1" dirty="0">
              <a:latin typeface="Arial" panose="020B0004020202020204" pitchFamily="34" charset="0"/>
            </a:endParaRPr>
          </a:p>
          <a:p>
            <a:pPr marL="0" indent="0">
              <a:lnSpc>
                <a:spcPct val="115000"/>
              </a:lnSpc>
              <a:spcBef>
                <a:spcPts val="1400"/>
              </a:spcBef>
              <a:buNone/>
            </a:pPr>
            <a:r>
              <a:rPr lang="pl-PL" sz="1800" b="1" dirty="0">
                <a:latin typeface="Arial"/>
                <a:cs typeface="Arial"/>
              </a:rPr>
              <a:t>SPOJNOŚĆ WNIOSKU</a:t>
            </a:r>
          </a:p>
          <a:p>
            <a:pPr marL="457200" lvl="1" indent="0">
              <a:lnSpc>
                <a:spcPct val="115000"/>
              </a:lnSpc>
              <a:spcBef>
                <a:spcPts val="600"/>
              </a:spcBef>
              <a:buNone/>
            </a:pPr>
            <a:r>
              <a:rPr lang="pl-PL" sz="1800" dirty="0">
                <a:latin typeface="Arial"/>
                <a:cs typeface="Arial"/>
              </a:rPr>
              <a:t>Wniosek SMART jest oceniany jako całość. Każdy moduł musi wynikać z poprzedniego i być z nim logicznie powiązany. Komisja sprawdza czy cele </a:t>
            </a:r>
            <a:r>
              <a:rPr lang="pl-PL" sz="1800" dirty="0" err="1">
                <a:latin typeface="Arial"/>
                <a:cs typeface="Arial"/>
              </a:rPr>
              <a:t>modulu</a:t>
            </a:r>
            <a:r>
              <a:rPr lang="pl-PL" sz="1800" dirty="0">
                <a:latin typeface="Arial"/>
                <a:cs typeface="Arial"/>
              </a:rPr>
              <a:t> B+R przekładają się na plany wdrożeniowe oraz czy budżet odzwierciedla zaplanowane działania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45EF97-AED0-BD1A-85AE-AD69FF2B6B5E}"/>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3. Agrostrateg (1/2)</a:t>
            </a:r>
            <a:endParaRPr lang="pl-PL" dirty="0"/>
          </a:p>
        </p:txBody>
      </p:sp>
      <p:sp>
        <p:nvSpPr>
          <p:cNvPr id="3" name="Symbol zastępczy zawartości 2">
            <a:extLst>
              <a:ext uri="{FF2B5EF4-FFF2-40B4-BE49-F238E27FC236}">
                <a16:creationId xmlns:a16="http://schemas.microsoft.com/office/drawing/2014/main" id="{B3915408-A46A-04D8-0E2B-67FDC438A2C3}"/>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latin typeface="Arial"/>
                <a:cs typeface="Arial"/>
              </a:rPr>
              <a:t>CHARAKTERYSTYKA PROGRAMU</a:t>
            </a:r>
          </a:p>
          <a:p>
            <a:pPr marL="457200" lvl="1" indent="0">
              <a:lnSpc>
                <a:spcPct val="115000"/>
              </a:lnSpc>
              <a:spcBef>
                <a:spcPts val="600"/>
              </a:spcBef>
              <a:buNone/>
            </a:pPr>
            <a:r>
              <a:rPr lang="pl-PL" sz="1800" dirty="0">
                <a:latin typeface="Arial"/>
                <a:cs typeface="Arial"/>
              </a:rPr>
              <a:t>Program finansuje projekty badawcze o strategicznym znaczeniu dla polskiego sektora rolno-spożywczego. Projekty wieloletnie, zwykle 3-4 lata, wielowymiarowe, wymagające konsorcjum z co najmniej jednym partnerem gospodarczym.</a:t>
            </a:r>
          </a:p>
          <a:p>
            <a:pPr marL="457200" lvl="1" indent="0">
              <a:lnSpc>
                <a:spcPct val="115000"/>
              </a:lnSpc>
              <a:spcBef>
                <a:spcPts val="1400"/>
              </a:spcBef>
              <a:buNone/>
            </a:pPr>
            <a:r>
              <a:rPr lang="pl-PL" sz="1800" b="1" dirty="0">
                <a:latin typeface="Arial"/>
                <a:cs typeface="Arial"/>
              </a:rPr>
              <a:t>STRUKTURA KONSORCJUM: </a:t>
            </a:r>
            <a:r>
              <a:rPr lang="pl-PL" sz="1800" dirty="0">
                <a:latin typeface="Arial"/>
                <a:cs typeface="Arial"/>
              </a:rPr>
              <a:t>liderem jest uczelnia lub instytut badawczy (60% budżetu). Przedsiębiorca lub organizacja branżowa uczestniczy jako partner z własnym wkładem (40% budżetu). Kondycja finansowa wszystkich partnerów jest weryfikowana.</a:t>
            </a:r>
          </a:p>
          <a:p>
            <a:pPr marL="457200" lvl="1" indent="0">
              <a:lnSpc>
                <a:spcPct val="115000"/>
              </a:lnSpc>
              <a:spcBef>
                <a:spcPts val="1400"/>
              </a:spcBef>
              <a:buNone/>
            </a:pPr>
            <a:r>
              <a:rPr lang="pl-PL" sz="1800" b="1" dirty="0">
                <a:latin typeface="Arial"/>
                <a:cs typeface="Arial"/>
              </a:rPr>
              <a:t>WYNIKI PROJEKTU MUSZA BYC WDROŻONE. </a:t>
            </a:r>
            <a:r>
              <a:rPr lang="pl-PL" sz="1800" dirty="0" err="1">
                <a:latin typeface="Arial"/>
                <a:cs typeface="Arial"/>
              </a:rPr>
              <a:t>Agrostrateg</a:t>
            </a:r>
            <a:r>
              <a:rPr lang="pl-PL" sz="1800" dirty="0">
                <a:latin typeface="Arial"/>
                <a:cs typeface="Arial"/>
              </a:rPr>
              <a:t> nie finansuje wyłącznie badań kończących </a:t>
            </a:r>
            <a:r>
              <a:rPr lang="pl-PL" sz="1800" dirty="0" err="1">
                <a:latin typeface="Arial"/>
                <a:cs typeface="Arial"/>
              </a:rPr>
              <a:t>sie</a:t>
            </a:r>
            <a:r>
              <a:rPr lang="pl-PL" sz="1800" dirty="0">
                <a:latin typeface="Arial"/>
                <a:cs typeface="Arial"/>
              </a:rPr>
              <a:t> publikacjami. Komisja weryfikuje realność i szczegółowość planu wdrożenia.</a:t>
            </a:r>
          </a:p>
        </p:txBody>
      </p:sp>
    </p:spTree>
    <p:extLst>
      <p:ext uri="{BB962C8B-B14F-4D97-AF65-F5344CB8AC3E}">
        <p14:creationId xmlns:p14="http://schemas.microsoft.com/office/powerpoint/2010/main" val="8929177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45EF97-AED0-BD1A-85AE-AD69FF2B6B5E}"/>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3. Agrostrateg (2/2)</a:t>
            </a:r>
            <a:endParaRPr lang="pl-PL" dirty="0"/>
          </a:p>
        </p:txBody>
      </p:sp>
      <p:sp>
        <p:nvSpPr>
          <p:cNvPr id="3" name="Symbol zastępczy zawartości 2">
            <a:extLst>
              <a:ext uri="{FF2B5EF4-FFF2-40B4-BE49-F238E27FC236}">
                <a16:creationId xmlns:a16="http://schemas.microsoft.com/office/drawing/2014/main" id="{B3915408-A46A-04D8-0E2B-67FDC438A2C3}"/>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latin typeface="Arial"/>
                <a:cs typeface="Arial"/>
              </a:rPr>
              <a:t>CO DECYDUJE O SUKCESIE WNIOSKU</a:t>
            </a:r>
            <a:r>
              <a:rPr lang="pl-PL" sz="1800" dirty="0">
                <a:latin typeface="Arial"/>
                <a:cs typeface="Arial"/>
              </a:rPr>
              <a:t> </a:t>
            </a:r>
          </a:p>
          <a:p>
            <a:pPr marL="457200" lvl="1" indent="0">
              <a:lnSpc>
                <a:spcPct val="115000"/>
              </a:lnSpc>
              <a:spcBef>
                <a:spcPts val="600"/>
              </a:spcBef>
              <a:buNone/>
            </a:pPr>
            <a:r>
              <a:rPr lang="pl-PL" sz="1800" b="1" dirty="0">
                <a:latin typeface="Arial"/>
                <a:cs typeface="Arial"/>
              </a:rPr>
              <a:t>STRATEGICZNOŚĆ TEMATU:</a:t>
            </a:r>
            <a:r>
              <a:rPr lang="pl-PL" sz="1800" dirty="0">
                <a:latin typeface="Arial"/>
                <a:cs typeface="Arial"/>
              </a:rPr>
              <a:t> problem musi mieć znaczenie dla całego sektora.</a:t>
            </a:r>
          </a:p>
          <a:p>
            <a:pPr marL="457200" lvl="1" indent="0">
              <a:lnSpc>
                <a:spcPct val="115000"/>
              </a:lnSpc>
              <a:spcBef>
                <a:spcPts val="600"/>
              </a:spcBef>
              <a:buNone/>
            </a:pPr>
            <a:r>
              <a:rPr lang="pl-PL" sz="1800" b="1" dirty="0">
                <a:latin typeface="Arial"/>
                <a:cs typeface="Arial"/>
              </a:rPr>
              <a:t>WIELOWYMIAROWOŚĆ: </a:t>
            </a:r>
            <a:r>
              <a:rPr lang="pl-PL" sz="1800" dirty="0">
                <a:latin typeface="Arial"/>
                <a:cs typeface="Arial"/>
              </a:rPr>
              <a:t>projekt musi opisać aspekty techniczne, ekonomiczne, środowiskowe i społeczne jednocześnie. Każdy wymiar musi mieć wskaźniki.</a:t>
            </a:r>
            <a:br>
              <a:rPr lang="pl-PL" sz="1400" dirty="0"/>
            </a:br>
            <a:r>
              <a:rPr lang="pl-PL" sz="1800" dirty="0">
                <a:latin typeface="Arial"/>
                <a:cs typeface="Arial"/>
              </a:rPr>
              <a:t>Brakujący wymiar może skutkować obniżoną oceną.</a:t>
            </a:r>
          </a:p>
          <a:p>
            <a:pPr marL="457200" lvl="1" indent="0">
              <a:lnSpc>
                <a:spcPct val="115000"/>
              </a:lnSpc>
              <a:spcBef>
                <a:spcPts val="600"/>
              </a:spcBef>
              <a:buNone/>
            </a:pPr>
            <a:r>
              <a:rPr lang="pl-PL" sz="1800" b="1" dirty="0">
                <a:latin typeface="Arial"/>
                <a:cs typeface="Arial"/>
              </a:rPr>
              <a:t>PRZEJŚCIE OD PROBLEMU DO WDROŻENIA: </a:t>
            </a:r>
            <a:r>
              <a:rPr lang="pl-PL" sz="1800" dirty="0">
                <a:latin typeface="Arial"/>
                <a:cs typeface="Arial"/>
              </a:rPr>
              <a:t>komisja ocenia, czy wdrożenie wynika logicznie z wyników badań. Brak spójności między sekcją B+R a sekcja wdrożenia to najczęstszy powód niższej oceny projektów </a:t>
            </a:r>
            <a:r>
              <a:rPr lang="pl-PL" sz="1800" dirty="0" err="1">
                <a:latin typeface="Arial"/>
                <a:cs typeface="Arial"/>
              </a:rPr>
              <a:t>Agrostrateg</a:t>
            </a:r>
            <a:r>
              <a:rPr lang="pl-PL" sz="1800" dirty="0">
                <a:latin typeface="Arial"/>
                <a:cs typeface="Arial"/>
              </a:rPr>
              <a:t>.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FA110E-59EE-82FB-91E7-F554FBEAA4A9}"/>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Trzy programy. Co je różni, co łączy? (1/2)</a:t>
            </a:r>
            <a:endParaRPr lang="pl-PL" dirty="0"/>
          </a:p>
        </p:txBody>
      </p:sp>
      <p:graphicFrame>
        <p:nvGraphicFramePr>
          <p:cNvPr id="3" name="Tabela"/>
          <p:cNvGraphicFramePr>
            <a:graphicFrameLocks noGrp="1"/>
          </p:cNvGraphicFramePr>
          <p:nvPr/>
        </p:nvGraphicFramePr>
        <p:xfrm>
          <a:off x="841248" y="1600200"/>
          <a:ext cx="10515600" cy="2787293"/>
        </p:xfrm>
        <a:graphic>
          <a:graphicData uri="http://schemas.openxmlformats.org/drawingml/2006/table">
            <a:tbl>
              <a:tblPr firstRow="1" firstCol="1">
                <a:tableStyleId>{5940675A-B579-460E-94D1-54222C63F5DA}</a:tableStyleId>
              </a:tblPr>
              <a:tblGrid>
                <a:gridCol w="2286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85088">
                <a:tc>
                  <a:txBody>
                    <a:bodyPr/>
                    <a:lstStyle/>
                    <a:p>
                      <a:pPr algn="l">
                        <a:lnSpc>
                          <a:spcPct val="115000"/>
                        </a:lnSpc>
                      </a:pPr>
                      <a:r>
                        <a:rPr sz="1800" b="1">
                          <a:solidFill>
                            <a:srgbClr val="000000"/>
                          </a:solidFill>
                          <a:latin typeface="Arial"/>
                          <a:cs typeface="Arial"/>
                        </a:rPr>
                        <a:t>Kryterium</a:t>
                      </a:r>
                    </a:p>
                  </a:txBody>
                  <a:tcPr>
                    <a:solidFill>
                      <a:srgbClr val="E7ECF5"/>
                    </a:solidFill>
                  </a:tcPr>
                </a:tc>
                <a:tc>
                  <a:txBody>
                    <a:bodyPr/>
                    <a:lstStyle/>
                    <a:p>
                      <a:pPr algn="l">
                        <a:lnSpc>
                          <a:spcPct val="115000"/>
                        </a:lnSpc>
                      </a:pPr>
                      <a:r>
                        <a:rPr sz="1800" b="1">
                          <a:solidFill>
                            <a:srgbClr val="000000"/>
                          </a:solidFill>
                          <a:latin typeface="Arial"/>
                          <a:cs typeface="Arial"/>
                        </a:rPr>
                        <a:t>Współpraca</a:t>
                      </a:r>
                    </a:p>
                  </a:txBody>
                  <a:tcPr>
                    <a:solidFill>
                      <a:srgbClr val="E7ECF5"/>
                    </a:solidFill>
                  </a:tcPr>
                </a:tc>
                <a:tc>
                  <a:txBody>
                    <a:bodyPr/>
                    <a:lstStyle/>
                    <a:p>
                      <a:pPr algn="l">
                        <a:lnSpc>
                          <a:spcPct val="115000"/>
                        </a:lnSpc>
                      </a:pPr>
                      <a:r>
                        <a:rPr sz="1800" b="1">
                          <a:solidFill>
                            <a:srgbClr val="000000"/>
                          </a:solidFill>
                          <a:latin typeface="Arial"/>
                          <a:cs typeface="Arial"/>
                        </a:rPr>
                        <a:t>Ścieżka SMART</a:t>
                      </a:r>
                    </a:p>
                  </a:txBody>
                  <a:tcPr>
                    <a:solidFill>
                      <a:srgbClr val="E7ECF5"/>
                    </a:solidFill>
                  </a:tcPr>
                </a:tc>
                <a:tc>
                  <a:txBody>
                    <a:bodyPr/>
                    <a:lstStyle/>
                    <a:p>
                      <a:pPr algn="l">
                        <a:lnSpc>
                          <a:spcPct val="115000"/>
                        </a:lnSpc>
                      </a:pPr>
                      <a:r>
                        <a:rPr sz="1800" b="1">
                          <a:solidFill>
                            <a:srgbClr val="000000"/>
                          </a:solidFill>
                          <a:latin typeface="Arial"/>
                          <a:cs typeface="Arial"/>
                        </a:rPr>
                        <a:t>Agrostrateg</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Wnioskodawca</a:t>
                      </a:r>
                    </a:p>
                  </a:txBody>
                  <a:tcPr/>
                </a:tc>
                <a:tc>
                  <a:txBody>
                    <a:bodyPr/>
                    <a:lstStyle/>
                    <a:p>
                      <a:pPr algn="l">
                        <a:lnSpc>
                          <a:spcPct val="115000"/>
                        </a:lnSpc>
                      </a:pPr>
                      <a:r>
                        <a:rPr sz="1800" b="0">
                          <a:solidFill>
                            <a:srgbClr val="000000"/>
                          </a:solidFill>
                          <a:latin typeface="Arial"/>
                          <a:cs typeface="Arial"/>
                        </a:rPr>
                        <a:t>Konsorcjum rolnik + uczelnia</a:t>
                      </a:r>
                    </a:p>
                  </a:txBody>
                  <a:tcPr/>
                </a:tc>
                <a:tc>
                  <a:txBody>
                    <a:bodyPr/>
                    <a:lstStyle/>
                    <a:p>
                      <a:pPr algn="l">
                        <a:lnSpc>
                          <a:spcPct val="115000"/>
                        </a:lnSpc>
                      </a:pPr>
                      <a:r>
                        <a:rPr sz="1800" b="0">
                          <a:solidFill>
                            <a:srgbClr val="000000"/>
                          </a:solidFill>
                          <a:latin typeface="Arial"/>
                          <a:cs typeface="Arial"/>
                        </a:rPr>
                        <a:t>Przedsiębiorca (MŚP lub duże)</a:t>
                      </a:r>
                    </a:p>
                  </a:txBody>
                  <a:tcPr/>
                </a:tc>
                <a:tc>
                  <a:txBody>
                    <a:bodyPr/>
                    <a:lstStyle/>
                    <a:p>
                      <a:pPr algn="l">
                        <a:lnSpc>
                          <a:spcPct val="115000"/>
                        </a:lnSpc>
                      </a:pPr>
                      <a:r>
                        <a:rPr sz="1800" b="0">
                          <a:solidFill>
                            <a:srgbClr val="000000"/>
                          </a:solidFill>
                          <a:latin typeface="Arial"/>
                          <a:cs typeface="Arial"/>
                        </a:rPr>
                        <a:t>Konsorcjum uczelnia + przedsiębiorca</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Rola uczelni</a:t>
                      </a:r>
                    </a:p>
                  </a:txBody>
                  <a:tcPr/>
                </a:tc>
                <a:tc>
                  <a:txBody>
                    <a:bodyPr/>
                    <a:lstStyle/>
                    <a:p>
                      <a:pPr algn="l">
                        <a:lnSpc>
                          <a:spcPct val="115000"/>
                        </a:lnSpc>
                      </a:pPr>
                      <a:r>
                        <a:rPr sz="1800" b="0">
                          <a:solidFill>
                            <a:srgbClr val="000000"/>
                          </a:solidFill>
                          <a:latin typeface="Arial"/>
                          <a:cs typeface="Arial"/>
                        </a:rPr>
                        <a:t>Partner/lider, realizuje badania</a:t>
                      </a:r>
                    </a:p>
                  </a:txBody>
                  <a:tcPr/>
                </a:tc>
                <a:tc>
                  <a:txBody>
                    <a:bodyPr/>
                    <a:lstStyle/>
                    <a:p>
                      <a:pPr algn="l">
                        <a:lnSpc>
                          <a:spcPct val="115000"/>
                        </a:lnSpc>
                      </a:pPr>
                      <a:r>
                        <a:rPr sz="1800" b="0">
                          <a:solidFill>
                            <a:srgbClr val="000000"/>
                          </a:solidFill>
                          <a:latin typeface="Arial"/>
                          <a:cs typeface="Arial"/>
                        </a:rPr>
                        <a:t>Podwykonawca lub konsorcjant</a:t>
                      </a:r>
                    </a:p>
                  </a:txBody>
                  <a:tcPr/>
                </a:tc>
                <a:tc>
                  <a:txBody>
                    <a:bodyPr/>
                    <a:lstStyle/>
                    <a:p>
                      <a:pPr algn="l">
                        <a:lnSpc>
                          <a:spcPct val="115000"/>
                        </a:lnSpc>
                      </a:pPr>
                      <a:r>
                        <a:rPr sz="1800" b="0">
                          <a:solidFill>
                            <a:srgbClr val="000000"/>
                          </a:solidFill>
                          <a:latin typeface="Arial"/>
                          <a:cs typeface="Arial"/>
                        </a:rPr>
                        <a:t>Lider (60% budżetu)</a:t>
                      </a:r>
                    </a:p>
                  </a:txBody>
                  <a:tcPr/>
                </a:tc>
                <a:extLst>
                  <a:ext uri="{0D108BD9-81ED-4DB2-BD59-A6C34878D82A}">
                    <a16:rowId xmlns:a16="http://schemas.microsoft.com/office/drawing/2014/main" val="10002"/>
                  </a:ext>
                </a:extLst>
              </a:tr>
              <a:tr h="972384">
                <a:tc>
                  <a:txBody>
                    <a:bodyPr/>
                    <a:lstStyle/>
                    <a:p>
                      <a:pPr algn="l">
                        <a:lnSpc>
                          <a:spcPct val="115000"/>
                        </a:lnSpc>
                      </a:pPr>
                      <a:r>
                        <a:rPr sz="1800" b="1">
                          <a:solidFill>
                            <a:srgbClr val="000000"/>
                          </a:solidFill>
                          <a:latin typeface="Arial"/>
                          <a:cs typeface="Arial"/>
                        </a:rPr>
                        <a:t>Kluczowe kryterium</a:t>
                      </a:r>
                    </a:p>
                  </a:txBody>
                  <a:tcPr/>
                </a:tc>
                <a:tc>
                  <a:txBody>
                    <a:bodyPr/>
                    <a:lstStyle/>
                    <a:p>
                      <a:pPr algn="l">
                        <a:lnSpc>
                          <a:spcPct val="115000"/>
                        </a:lnSpc>
                      </a:pPr>
                      <a:r>
                        <a:rPr sz="1800" b="0">
                          <a:solidFill>
                            <a:srgbClr val="000000"/>
                          </a:solidFill>
                          <a:latin typeface="Arial"/>
                          <a:cs typeface="Arial"/>
                        </a:rPr>
                        <a:t>Rolnikocentryczność, inwestycje u rolnika</a:t>
                      </a:r>
                    </a:p>
                  </a:txBody>
                  <a:tcPr/>
                </a:tc>
                <a:tc>
                  <a:txBody>
                    <a:bodyPr/>
                    <a:lstStyle/>
                    <a:p>
                      <a:pPr algn="l">
                        <a:lnSpc>
                          <a:spcPct val="115000"/>
                        </a:lnSpc>
                      </a:pPr>
                      <a:r>
                        <a:rPr sz="1800" b="0">
                          <a:solidFill>
                            <a:srgbClr val="000000"/>
                          </a:solidFill>
                          <a:latin typeface="Arial"/>
                          <a:cs typeface="Arial"/>
                        </a:rPr>
                        <a:t>Wskaźniki fizyczne, istota B+R, kondycja</a:t>
                      </a:r>
                    </a:p>
                  </a:txBody>
                  <a:tcPr/>
                </a:tc>
                <a:tc>
                  <a:txBody>
                    <a:bodyPr/>
                    <a:lstStyle/>
                    <a:p>
                      <a:pPr algn="l">
                        <a:lnSpc>
                          <a:spcPct val="115000"/>
                        </a:lnSpc>
                      </a:pPr>
                      <a:r>
                        <a:rPr sz="1800" b="0">
                          <a:solidFill>
                            <a:srgbClr val="000000"/>
                          </a:solidFill>
                          <a:latin typeface="Arial"/>
                          <a:cs typeface="Arial"/>
                        </a:rPr>
                        <a:t>Strategiczność, spójność od problemu do wdrożenia</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BFA110E-59EE-82FB-91E7-F554FBEAA4A9}"/>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Trzy programy. Co je różni, co łączy? (2/2)</a:t>
            </a:r>
            <a:endParaRPr lang="pl-PL" dirty="0"/>
          </a:p>
        </p:txBody>
      </p:sp>
      <p:graphicFrame>
        <p:nvGraphicFramePr>
          <p:cNvPr id="3" name="Tabela"/>
          <p:cNvGraphicFramePr>
            <a:graphicFrameLocks noGrp="1"/>
          </p:cNvGraphicFramePr>
          <p:nvPr/>
        </p:nvGraphicFramePr>
        <p:xfrm>
          <a:off x="841248" y="1600200"/>
          <a:ext cx="10515600" cy="2091714"/>
        </p:xfrm>
        <a:graphic>
          <a:graphicData uri="http://schemas.openxmlformats.org/drawingml/2006/table">
            <a:tbl>
              <a:tblPr firstRow="1" firstCol="1">
                <a:tableStyleId>{5940675A-B579-460E-94D1-54222C63F5DA}</a:tableStyleId>
              </a:tblPr>
              <a:tblGrid>
                <a:gridCol w="22860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385088">
                <a:tc>
                  <a:txBody>
                    <a:bodyPr/>
                    <a:lstStyle/>
                    <a:p>
                      <a:pPr algn="l">
                        <a:lnSpc>
                          <a:spcPct val="115000"/>
                        </a:lnSpc>
                      </a:pPr>
                      <a:r>
                        <a:rPr sz="1800" b="1">
                          <a:solidFill>
                            <a:srgbClr val="000000"/>
                          </a:solidFill>
                          <a:latin typeface="Arial"/>
                          <a:cs typeface="Arial"/>
                        </a:rPr>
                        <a:t>Kryterium</a:t>
                      </a:r>
                    </a:p>
                  </a:txBody>
                  <a:tcPr>
                    <a:solidFill>
                      <a:srgbClr val="E7ECF5"/>
                    </a:solidFill>
                  </a:tcPr>
                </a:tc>
                <a:tc>
                  <a:txBody>
                    <a:bodyPr/>
                    <a:lstStyle/>
                    <a:p>
                      <a:pPr algn="l">
                        <a:lnSpc>
                          <a:spcPct val="115000"/>
                        </a:lnSpc>
                      </a:pPr>
                      <a:r>
                        <a:rPr sz="1800" b="1">
                          <a:solidFill>
                            <a:srgbClr val="000000"/>
                          </a:solidFill>
                          <a:latin typeface="Arial"/>
                          <a:cs typeface="Arial"/>
                        </a:rPr>
                        <a:t>Współpraca</a:t>
                      </a:r>
                    </a:p>
                  </a:txBody>
                  <a:tcPr>
                    <a:solidFill>
                      <a:srgbClr val="E7ECF5"/>
                    </a:solidFill>
                  </a:tcPr>
                </a:tc>
                <a:tc>
                  <a:txBody>
                    <a:bodyPr/>
                    <a:lstStyle/>
                    <a:p>
                      <a:pPr algn="l">
                        <a:lnSpc>
                          <a:spcPct val="115000"/>
                        </a:lnSpc>
                      </a:pPr>
                      <a:r>
                        <a:rPr sz="1800" b="1">
                          <a:solidFill>
                            <a:srgbClr val="000000"/>
                          </a:solidFill>
                          <a:latin typeface="Arial"/>
                          <a:cs typeface="Arial"/>
                        </a:rPr>
                        <a:t>Ścieżka SMART</a:t>
                      </a:r>
                    </a:p>
                  </a:txBody>
                  <a:tcPr>
                    <a:solidFill>
                      <a:srgbClr val="E7ECF5"/>
                    </a:solidFill>
                  </a:tcPr>
                </a:tc>
                <a:tc>
                  <a:txBody>
                    <a:bodyPr/>
                    <a:lstStyle/>
                    <a:p>
                      <a:pPr algn="l">
                        <a:lnSpc>
                          <a:spcPct val="115000"/>
                        </a:lnSpc>
                      </a:pPr>
                      <a:r>
                        <a:rPr sz="1800" b="1">
                          <a:solidFill>
                            <a:srgbClr val="000000"/>
                          </a:solidFill>
                          <a:latin typeface="Arial"/>
                          <a:cs typeface="Arial"/>
                        </a:rPr>
                        <a:t>Agrostrateg</a:t>
                      </a:r>
                    </a:p>
                  </a:txBody>
                  <a:tcPr>
                    <a:solidFill>
                      <a:srgbClr val="E7ECF5"/>
                    </a:solidFill>
                  </a:tcPr>
                </a:tc>
                <a:extLst>
                  <a:ext uri="{0D108BD9-81ED-4DB2-BD59-A6C34878D82A}">
                    <a16:rowId xmlns:a16="http://schemas.microsoft.com/office/drawing/2014/main" val="10000"/>
                  </a:ext>
                </a:extLst>
              </a:tr>
              <a:tr h="972384">
                <a:tc>
                  <a:txBody>
                    <a:bodyPr/>
                    <a:lstStyle/>
                    <a:p>
                      <a:pPr algn="l">
                        <a:lnSpc>
                          <a:spcPct val="115000"/>
                        </a:lnSpc>
                      </a:pPr>
                      <a:r>
                        <a:rPr sz="1800" b="1">
                          <a:solidFill>
                            <a:srgbClr val="000000"/>
                          </a:solidFill>
                          <a:latin typeface="Arial"/>
                          <a:cs typeface="Arial"/>
                        </a:rPr>
                        <a:t>Typ projektu</a:t>
                      </a:r>
                    </a:p>
                  </a:txBody>
                  <a:tcPr/>
                </a:tc>
                <a:tc>
                  <a:txBody>
                    <a:bodyPr/>
                    <a:lstStyle/>
                    <a:p>
                      <a:pPr algn="l">
                        <a:lnSpc>
                          <a:spcPct val="115000"/>
                        </a:lnSpc>
                      </a:pPr>
                      <a:r>
                        <a:rPr sz="1800" b="0">
                          <a:solidFill>
                            <a:srgbClr val="000000"/>
                          </a:solidFill>
                          <a:latin typeface="Arial"/>
                          <a:cs typeface="Arial"/>
                        </a:rPr>
                        <a:t>B+R z inwestycją u rolnika</a:t>
                      </a:r>
                    </a:p>
                  </a:txBody>
                  <a:tcPr/>
                </a:tc>
                <a:tc>
                  <a:txBody>
                    <a:bodyPr/>
                    <a:lstStyle/>
                    <a:p>
                      <a:pPr algn="l">
                        <a:lnSpc>
                          <a:spcPct val="115000"/>
                        </a:lnSpc>
                      </a:pPr>
                      <a:r>
                        <a:rPr sz="1800" b="0">
                          <a:solidFill>
                            <a:srgbClr val="000000"/>
                          </a:solidFill>
                          <a:latin typeface="Arial"/>
                          <a:cs typeface="Arial"/>
                        </a:rPr>
                        <a:t>B+R i/lub wdrożenie innowacji</a:t>
                      </a:r>
                    </a:p>
                  </a:txBody>
                  <a:tcPr/>
                </a:tc>
                <a:tc>
                  <a:txBody>
                    <a:bodyPr/>
                    <a:lstStyle/>
                    <a:p>
                      <a:pPr algn="l">
                        <a:lnSpc>
                          <a:spcPct val="115000"/>
                        </a:lnSpc>
                      </a:pPr>
                      <a:r>
                        <a:rPr sz="1800" b="0">
                          <a:solidFill>
                            <a:srgbClr val="000000"/>
                          </a:solidFill>
                          <a:latin typeface="Arial"/>
                          <a:cs typeface="Arial"/>
                        </a:rPr>
                        <a:t>Strategiczne B+R z obowiązkowym wdrożeniem</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Wspólny mianownik</a:t>
                      </a:r>
                    </a:p>
                  </a:txBody>
                  <a:tcPr/>
                </a:tc>
                <a:tc>
                  <a:txBody>
                    <a:bodyPr/>
                    <a:lstStyle/>
                    <a:p>
                      <a:pPr algn="l">
                        <a:lnSpc>
                          <a:spcPct val="115000"/>
                        </a:lnSpc>
                      </a:pPr>
                      <a:r>
                        <a:rPr sz="1800" b="0">
                          <a:solidFill>
                            <a:srgbClr val="000000"/>
                          </a:solidFill>
                          <a:latin typeface="Arial"/>
                          <a:cs typeface="Arial"/>
                        </a:rPr>
                        <a:t>Wdrożenie wyników jest kluczowe</a:t>
                      </a:r>
                    </a:p>
                  </a:txBody>
                  <a:tcPr/>
                </a:tc>
                <a:tc>
                  <a:txBody>
                    <a:bodyPr/>
                    <a:lstStyle/>
                    <a:p>
                      <a:pPr algn="l">
                        <a:lnSpc>
                          <a:spcPct val="115000"/>
                        </a:lnSpc>
                      </a:pPr>
                      <a:r>
                        <a:rPr sz="1800" b="0">
                          <a:solidFill>
                            <a:srgbClr val="000000"/>
                          </a:solidFill>
                          <a:latin typeface="Arial"/>
                          <a:cs typeface="Arial"/>
                        </a:rPr>
                        <a:t>Kondycja finansowa weryfikowana</a:t>
                      </a:r>
                    </a:p>
                  </a:txBody>
                  <a:tcPr/>
                </a:tc>
                <a:tc>
                  <a:txBody>
                    <a:bodyPr/>
                    <a:lstStyle/>
                    <a:p>
                      <a:pPr algn="l">
                        <a:lnSpc>
                          <a:spcPct val="115000"/>
                        </a:lnSpc>
                      </a:pPr>
                      <a:r>
                        <a:rPr sz="1800" b="0">
                          <a:solidFill>
                            <a:srgbClr val="000000"/>
                          </a:solidFill>
                          <a:latin typeface="Arial"/>
                          <a:cs typeface="Arial"/>
                        </a:rPr>
                        <a:t>Spójność wniosku decyduje o ocenie</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4B721FF2-B348-93A0-8372-61D28FF22161}"/>
              </a:ext>
            </a:extLst>
          </p:cNvPr>
          <p:cNvSpPr>
            <a:spLocks noGrp="1"/>
          </p:cNvSpPr>
          <p:nvPr>
            <p:ph type="title"/>
          </p:nvPr>
        </p:nvSpPr>
        <p:spPr/>
        <p:txBody>
          <a:bodyPr>
            <a:noAutofit/>
          </a:bodyPr>
          <a:lstStyle/>
          <a:p>
            <a:pPr>
              <a:lnSpc>
                <a:spcPct val="115000"/>
              </a:lnSpc>
            </a:pPr>
            <a:r>
              <a:rPr lang="pl-PL" sz="6000" dirty="0">
                <a:latin typeface="Arial"/>
                <a:cs typeface="Arial"/>
              </a:rPr>
              <a:t>BLOK 2</a:t>
            </a:r>
          </a:p>
        </p:txBody>
      </p:sp>
      <p:sp>
        <p:nvSpPr>
          <p:cNvPr id="5" name="Symbol zastępczy tekstu 4">
            <a:extLst>
              <a:ext uri="{FF2B5EF4-FFF2-40B4-BE49-F238E27FC236}">
                <a16:creationId xmlns:a16="http://schemas.microsoft.com/office/drawing/2014/main" id="{E94205A0-CE4D-9F15-449D-847BC60D9840}"/>
              </a:ext>
            </a:extLst>
          </p:cNvPr>
          <p:cNvSpPr>
            <a:spLocks noGrp="1"/>
          </p:cNvSpPr>
          <p:nvPr>
            <p:ph type="body" idx="1"/>
          </p:nvPr>
        </p:nvSpPr>
        <p:spPr/>
        <p:txBody>
          <a:bodyPr>
            <a:noAutofit/>
          </a:bodyPr>
          <a:lstStyle/>
          <a:p>
            <a:pPr>
              <a:lnSpc>
                <a:spcPct val="115000"/>
              </a:lnSpc>
            </a:pPr>
            <a:r>
              <a:rPr lang="pl-PL" sz="2400" dirty="0">
                <a:solidFill>
                  <a:srgbClr val="404040"/>
                </a:solidFill>
                <a:latin typeface="Arial"/>
                <a:cs typeface="Arial"/>
              </a:rPr>
              <a:t>Potencjał wdrożeniowy i konkurencyjność rezultatów</a:t>
            </a:r>
          </a:p>
        </p:txBody>
      </p:sp>
    </p:spTree>
    <p:extLst>
      <p:ext uri="{BB962C8B-B14F-4D97-AF65-F5344CB8AC3E}">
        <p14:creationId xmlns:p14="http://schemas.microsoft.com/office/powerpoint/2010/main" val="16368641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40AEB09-9EAE-DA09-7088-550480B13100}"/>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Potencjał wdrożeniowy — co to znaczy</a:t>
            </a:r>
            <a:endParaRPr lang="pl-PL" dirty="0"/>
          </a:p>
        </p:txBody>
      </p:sp>
      <p:sp>
        <p:nvSpPr>
          <p:cNvPr id="3" name="Symbol zastępczy zawartości 2">
            <a:extLst>
              <a:ext uri="{FF2B5EF4-FFF2-40B4-BE49-F238E27FC236}">
                <a16:creationId xmlns:a16="http://schemas.microsoft.com/office/drawing/2014/main" id="{18A0A20A-C14C-59B2-7078-FEB61930D860}"/>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Rezultat</a:t>
            </a:r>
            <a:r>
              <a:rPr lang="en-US" sz="2400" dirty="0">
                <a:solidFill>
                  <a:srgbClr val="000000"/>
                </a:solidFill>
                <a:latin typeface="Arial"/>
                <a:cs typeface="Arial"/>
              </a:rPr>
              <a:t> ma </a:t>
            </a:r>
            <a:r>
              <a:rPr lang="en-US" sz="2400" dirty="0" err="1">
                <a:solidFill>
                  <a:srgbClr val="000000"/>
                </a:solidFill>
                <a:latin typeface="Arial"/>
                <a:cs typeface="Arial"/>
              </a:rPr>
              <a:t>odbiorcę</a:t>
            </a:r>
            <a:r>
              <a:rPr lang="en-US" sz="2400" dirty="0">
                <a:solidFill>
                  <a:srgbClr val="000000"/>
                </a:solidFill>
                <a:latin typeface="Arial"/>
                <a:cs typeface="Arial"/>
              </a:rPr>
              <a:t>, </a:t>
            </a:r>
            <a:r>
              <a:rPr lang="en-US" sz="2400" dirty="0" err="1">
                <a:solidFill>
                  <a:srgbClr val="000000"/>
                </a:solidFill>
                <a:latin typeface="Arial"/>
                <a:cs typeface="Arial"/>
              </a:rPr>
              <a:t>który</a:t>
            </a:r>
            <a:r>
              <a:rPr lang="en-US" sz="2400" dirty="0">
                <a:solidFill>
                  <a:srgbClr val="000000"/>
                </a:solidFill>
                <a:latin typeface="Arial"/>
                <a:cs typeface="Arial"/>
              </a:rPr>
              <a:t> go </a:t>
            </a:r>
            <a:r>
              <a:rPr lang="en-US" sz="2400" dirty="0" err="1">
                <a:solidFill>
                  <a:srgbClr val="000000"/>
                </a:solidFill>
                <a:latin typeface="Arial"/>
                <a:cs typeface="Arial"/>
              </a:rPr>
              <a:t>potrzebuje</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Odbiorca</a:t>
            </a:r>
            <a:r>
              <a:rPr lang="en-US" sz="2400" dirty="0">
                <a:solidFill>
                  <a:srgbClr val="000000"/>
                </a:solidFill>
                <a:latin typeface="Arial"/>
                <a:cs typeface="Arial"/>
              </a:rPr>
              <a:t> ma </a:t>
            </a:r>
            <a:r>
              <a:rPr lang="en-US" sz="2400" dirty="0" err="1">
                <a:solidFill>
                  <a:srgbClr val="000000"/>
                </a:solidFill>
                <a:latin typeface="Arial"/>
                <a:cs typeface="Arial"/>
              </a:rPr>
              <a:t>zasoby</a:t>
            </a:r>
            <a:r>
              <a:rPr lang="en-US" sz="2400" dirty="0">
                <a:solidFill>
                  <a:srgbClr val="000000"/>
                </a:solidFill>
                <a:latin typeface="Arial"/>
                <a:cs typeface="Arial"/>
              </a:rPr>
              <a:t>, </a:t>
            </a:r>
            <a:r>
              <a:rPr lang="en-US" sz="2400" dirty="0" err="1">
                <a:solidFill>
                  <a:srgbClr val="000000"/>
                </a:solidFill>
                <a:latin typeface="Arial"/>
                <a:cs typeface="Arial"/>
              </a:rPr>
              <a:t>żeby</a:t>
            </a:r>
            <a:r>
              <a:rPr lang="en-US" sz="2400" dirty="0">
                <a:solidFill>
                  <a:srgbClr val="000000"/>
                </a:solidFill>
                <a:latin typeface="Arial"/>
                <a:cs typeface="Arial"/>
              </a:rPr>
              <a:t> go </a:t>
            </a:r>
            <a:r>
              <a:rPr lang="en-US" sz="2400" dirty="0" err="1">
                <a:solidFill>
                  <a:srgbClr val="000000"/>
                </a:solidFill>
                <a:latin typeface="Arial"/>
                <a:cs typeface="Arial"/>
              </a:rPr>
              <a:t>użyć</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Wdrożenie</a:t>
            </a:r>
            <a:r>
              <a:rPr lang="en-US" sz="2400" dirty="0">
                <a:solidFill>
                  <a:srgbClr val="000000"/>
                </a:solidFill>
                <a:latin typeface="Arial"/>
                <a:cs typeface="Arial"/>
              </a:rPr>
              <a:t> </a:t>
            </a:r>
            <a:r>
              <a:rPr lang="en-US" sz="2400" dirty="0" err="1">
                <a:solidFill>
                  <a:srgbClr val="000000"/>
                </a:solidFill>
                <a:latin typeface="Arial"/>
                <a:cs typeface="Arial"/>
              </a:rPr>
              <a:t>mieści</a:t>
            </a:r>
            <a:r>
              <a:rPr lang="en-US" sz="2400" dirty="0">
                <a:solidFill>
                  <a:srgbClr val="000000"/>
                </a:solidFill>
                <a:latin typeface="Arial"/>
                <a:cs typeface="Arial"/>
              </a:rPr>
              <a:t> </a:t>
            </a:r>
            <a:r>
              <a:rPr lang="en-US" sz="2400" dirty="0" err="1">
                <a:solidFill>
                  <a:srgbClr val="000000"/>
                </a:solidFill>
                <a:latin typeface="Arial"/>
                <a:cs typeface="Arial"/>
              </a:rPr>
              <a:t>się</a:t>
            </a:r>
            <a:r>
              <a:rPr lang="en-US" sz="2400" dirty="0">
                <a:solidFill>
                  <a:srgbClr val="000000"/>
                </a:solidFill>
                <a:latin typeface="Arial"/>
                <a:cs typeface="Arial"/>
              </a:rPr>
              <a:t> w </a:t>
            </a:r>
            <a:r>
              <a:rPr lang="en-US" sz="2400" dirty="0" err="1">
                <a:solidFill>
                  <a:srgbClr val="000000"/>
                </a:solidFill>
                <a:latin typeface="Arial"/>
                <a:cs typeface="Arial"/>
              </a:rPr>
              <a:t>czasie</a:t>
            </a:r>
            <a:r>
              <a:rPr lang="en-US" sz="2400" dirty="0">
                <a:solidFill>
                  <a:srgbClr val="000000"/>
                </a:solidFill>
                <a:latin typeface="Arial"/>
                <a:cs typeface="Arial"/>
              </a:rPr>
              <a:t>, </a:t>
            </a:r>
            <a:r>
              <a:rPr lang="en-US" sz="2400" dirty="0" err="1">
                <a:solidFill>
                  <a:srgbClr val="000000"/>
                </a:solidFill>
                <a:latin typeface="Arial"/>
                <a:cs typeface="Arial"/>
              </a:rPr>
              <a:t>budżecie</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przepisach</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Efekt</a:t>
            </a:r>
            <a:r>
              <a:rPr lang="en-US" sz="2400" dirty="0">
                <a:solidFill>
                  <a:srgbClr val="000000"/>
                </a:solidFill>
                <a:latin typeface="Arial"/>
                <a:cs typeface="Arial"/>
              </a:rPr>
              <a:t> jest </a:t>
            </a:r>
            <a:r>
              <a:rPr lang="en-US" sz="2400" dirty="0" err="1">
                <a:solidFill>
                  <a:srgbClr val="000000"/>
                </a:solidFill>
                <a:latin typeface="Arial"/>
                <a:cs typeface="Arial"/>
              </a:rPr>
              <a:t>lepszy</a:t>
            </a:r>
            <a:r>
              <a:rPr lang="en-US" sz="2400" dirty="0">
                <a:solidFill>
                  <a:srgbClr val="000000"/>
                </a:solidFill>
                <a:latin typeface="Arial"/>
                <a:cs typeface="Arial"/>
              </a:rPr>
              <a:t> od </a:t>
            </a:r>
            <a:r>
              <a:rPr lang="en-US" sz="2400" dirty="0" err="1">
                <a:solidFill>
                  <a:srgbClr val="000000"/>
                </a:solidFill>
                <a:latin typeface="Arial"/>
                <a:cs typeface="Arial"/>
              </a:rPr>
              <a:t>dostępnych</a:t>
            </a:r>
            <a:r>
              <a:rPr lang="en-US" sz="2400" dirty="0">
                <a:solidFill>
                  <a:srgbClr val="000000"/>
                </a:solidFill>
                <a:latin typeface="Arial"/>
                <a:cs typeface="Arial"/>
              </a:rPr>
              <a:t> </a:t>
            </a:r>
            <a:r>
              <a:rPr lang="en-US" sz="2400" dirty="0" err="1">
                <a:solidFill>
                  <a:srgbClr val="000000"/>
                </a:solidFill>
                <a:latin typeface="Arial"/>
                <a:cs typeface="Arial"/>
              </a:rPr>
              <a:t>alternatyw</a:t>
            </a:r>
            <a:r>
              <a:rPr lang="en-US" sz="2400" dirty="0">
                <a:solidFill>
                  <a:srgbClr val="000000"/>
                </a:solidFill>
                <a:latin typeface="Arial"/>
                <a:cs typeface="Arial"/>
              </a:rPr>
              <a:t>.</a:t>
            </a:r>
            <a:endParaRPr lang="en-US" dirty="0"/>
          </a:p>
          <a:p>
            <a:pPr>
              <a:lnSpc>
                <a:spcPct val="115000"/>
              </a:lnSpc>
              <a:spcBef>
                <a:spcPts val="1200"/>
              </a:spcBef>
            </a:pPr>
            <a:r>
              <a:rPr lang="en-US" sz="2400" dirty="0">
                <a:solidFill>
                  <a:srgbClr val="000000"/>
                </a:solidFill>
                <a:latin typeface="Arial"/>
                <a:cs typeface="Arial"/>
              </a:rPr>
              <a:t>Po </a:t>
            </a:r>
            <a:r>
              <a:rPr lang="en-US" sz="2400" dirty="0" err="1">
                <a:solidFill>
                  <a:srgbClr val="000000"/>
                </a:solidFill>
                <a:latin typeface="Arial"/>
                <a:cs typeface="Arial"/>
              </a:rPr>
              <a:t>projekcie</a:t>
            </a:r>
            <a:r>
              <a:rPr lang="en-US" sz="2400" dirty="0">
                <a:solidFill>
                  <a:srgbClr val="000000"/>
                </a:solidFill>
                <a:latin typeface="Arial"/>
                <a:cs typeface="Arial"/>
              </a:rPr>
              <a:t> </a:t>
            </a:r>
            <a:r>
              <a:rPr lang="en-US" sz="2400" dirty="0" err="1">
                <a:solidFill>
                  <a:srgbClr val="000000"/>
                </a:solidFill>
                <a:latin typeface="Arial"/>
                <a:cs typeface="Arial"/>
              </a:rPr>
              <a:t>wiadomo</a:t>
            </a:r>
            <a:r>
              <a:rPr lang="en-US" sz="2400" dirty="0">
                <a:solidFill>
                  <a:srgbClr val="000000"/>
                </a:solidFill>
                <a:latin typeface="Arial"/>
                <a:cs typeface="Arial"/>
              </a:rPr>
              <a:t>, </a:t>
            </a:r>
            <a:r>
              <a:rPr lang="en-US" sz="2400" dirty="0" err="1">
                <a:solidFill>
                  <a:srgbClr val="000000"/>
                </a:solidFill>
                <a:latin typeface="Arial"/>
                <a:cs typeface="Arial"/>
              </a:rPr>
              <a:t>kto</a:t>
            </a:r>
            <a:r>
              <a:rPr lang="en-US" sz="2400" dirty="0">
                <a:solidFill>
                  <a:srgbClr val="000000"/>
                </a:solidFill>
                <a:latin typeface="Arial"/>
                <a:cs typeface="Arial"/>
              </a:rPr>
              <a:t> </a:t>
            </a:r>
            <a:r>
              <a:rPr lang="en-US" sz="2400" dirty="0" err="1">
                <a:solidFill>
                  <a:srgbClr val="000000"/>
                </a:solidFill>
                <a:latin typeface="Arial"/>
                <a:cs typeface="Arial"/>
              </a:rPr>
              <a:t>utrzyma</a:t>
            </a:r>
            <a:r>
              <a:rPr lang="en-US" sz="2400" dirty="0">
                <a:solidFill>
                  <a:srgbClr val="000000"/>
                </a:solidFill>
                <a:latin typeface="Arial"/>
                <a:cs typeface="Arial"/>
              </a:rPr>
              <a:t> </a:t>
            </a:r>
            <a:r>
              <a:rPr lang="en-US" sz="2400" dirty="0" err="1">
                <a:solidFill>
                  <a:srgbClr val="000000"/>
                </a:solidFill>
                <a:latin typeface="Arial"/>
                <a:cs typeface="Arial"/>
              </a:rPr>
              <a:t>rezultat</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za co.</a:t>
            </a:r>
            <a:endParaRPr lang="en-US" dirty="0"/>
          </a:p>
        </p:txBody>
      </p:sp>
    </p:spTree>
    <p:extLst>
      <p:ext uri="{BB962C8B-B14F-4D97-AF65-F5344CB8AC3E}">
        <p14:creationId xmlns:p14="http://schemas.microsoft.com/office/powerpoint/2010/main" val="37742746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5164664-CA60-29FF-3567-E28E70C60574}"/>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Wartość dla użytkownika końcowego</a:t>
            </a:r>
            <a:endParaRPr lang="pl-PL" dirty="0"/>
          </a:p>
        </p:txBody>
      </p:sp>
      <p:sp>
        <p:nvSpPr>
          <p:cNvPr id="3" name="Symbol zastępczy zawartości 2">
            <a:extLst>
              <a:ext uri="{FF2B5EF4-FFF2-40B4-BE49-F238E27FC236}">
                <a16:creationId xmlns:a16="http://schemas.microsoft.com/office/drawing/2014/main" id="{7116B8AB-54D7-1517-DC0C-6FCB21A3B5B8}"/>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Użytkownikiem</a:t>
            </a:r>
            <a:r>
              <a:rPr lang="en-US" sz="2400" dirty="0">
                <a:solidFill>
                  <a:srgbClr val="000000"/>
                </a:solidFill>
                <a:latin typeface="Arial"/>
                <a:cs typeface="Arial"/>
              </a:rPr>
              <a:t> </a:t>
            </a:r>
            <a:r>
              <a:rPr lang="en-US" sz="2400" dirty="0" err="1">
                <a:solidFill>
                  <a:srgbClr val="000000"/>
                </a:solidFill>
                <a:latin typeface="Arial"/>
                <a:cs typeface="Arial"/>
              </a:rPr>
              <a:t>nie</a:t>
            </a:r>
            <a:r>
              <a:rPr lang="en-US" sz="2400" dirty="0">
                <a:solidFill>
                  <a:srgbClr val="000000"/>
                </a:solidFill>
                <a:latin typeface="Arial"/>
                <a:cs typeface="Arial"/>
              </a:rPr>
              <a:t> jest </a:t>
            </a:r>
            <a:r>
              <a:rPr lang="en-US" sz="2400" dirty="0" err="1">
                <a:solidFill>
                  <a:srgbClr val="000000"/>
                </a:solidFill>
                <a:latin typeface="Arial"/>
                <a:cs typeface="Arial"/>
              </a:rPr>
              <a:t>komisja</a:t>
            </a:r>
            <a:r>
              <a:rPr lang="en-US" sz="2400" dirty="0">
                <a:solidFill>
                  <a:srgbClr val="000000"/>
                </a:solidFill>
                <a:latin typeface="Arial"/>
                <a:cs typeface="Arial"/>
              </a:rPr>
              <a:t> </a:t>
            </a:r>
            <a:r>
              <a:rPr lang="en-US" sz="2400" dirty="0" err="1">
                <a:solidFill>
                  <a:srgbClr val="000000"/>
                </a:solidFill>
                <a:latin typeface="Arial"/>
                <a:cs typeface="Arial"/>
              </a:rPr>
              <a:t>oceniająca</a:t>
            </a:r>
            <a:r>
              <a:rPr lang="en-US" sz="2400" dirty="0">
                <a:solidFill>
                  <a:srgbClr val="000000"/>
                </a:solidFill>
                <a:latin typeface="Arial"/>
                <a:cs typeface="Arial"/>
              </a:rPr>
              <a:t> </a:t>
            </a:r>
            <a:r>
              <a:rPr lang="en-US" sz="2400" dirty="0" err="1">
                <a:solidFill>
                  <a:srgbClr val="000000"/>
                </a:solidFill>
                <a:latin typeface="Arial"/>
                <a:cs typeface="Arial"/>
              </a:rPr>
              <a:t>wniosek</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Użytkownikiem</a:t>
            </a:r>
            <a:r>
              <a:rPr lang="en-US" sz="2400" dirty="0">
                <a:solidFill>
                  <a:srgbClr val="000000"/>
                </a:solidFill>
                <a:latin typeface="Arial"/>
                <a:cs typeface="Arial"/>
              </a:rPr>
              <a:t> </a:t>
            </a:r>
            <a:r>
              <a:rPr lang="en-US" sz="2400" dirty="0" err="1">
                <a:solidFill>
                  <a:srgbClr val="000000"/>
                </a:solidFill>
                <a:latin typeface="Arial"/>
                <a:cs typeface="Arial"/>
              </a:rPr>
              <a:t>może</a:t>
            </a:r>
            <a:r>
              <a:rPr lang="en-US" sz="2400" dirty="0">
                <a:solidFill>
                  <a:srgbClr val="000000"/>
                </a:solidFill>
                <a:latin typeface="Arial"/>
                <a:cs typeface="Arial"/>
              </a:rPr>
              <a:t> </a:t>
            </a:r>
            <a:r>
              <a:rPr lang="en-US" sz="2400" dirty="0" err="1">
                <a:solidFill>
                  <a:srgbClr val="000000"/>
                </a:solidFill>
                <a:latin typeface="Arial"/>
                <a:cs typeface="Arial"/>
              </a:rPr>
              <a:t>być</a:t>
            </a:r>
            <a:r>
              <a:rPr lang="en-US" sz="2400" dirty="0">
                <a:solidFill>
                  <a:srgbClr val="000000"/>
                </a:solidFill>
                <a:latin typeface="Arial"/>
                <a:cs typeface="Arial"/>
              </a:rPr>
              <a:t> </a:t>
            </a:r>
            <a:r>
              <a:rPr lang="en-US" sz="2400" dirty="0" err="1">
                <a:solidFill>
                  <a:srgbClr val="000000"/>
                </a:solidFill>
                <a:latin typeface="Arial"/>
                <a:cs typeface="Arial"/>
              </a:rPr>
              <a:t>rolnik</a:t>
            </a:r>
            <a:r>
              <a:rPr lang="en-US" sz="2400" dirty="0">
                <a:solidFill>
                  <a:srgbClr val="000000"/>
                </a:solidFill>
                <a:latin typeface="Arial"/>
                <a:cs typeface="Arial"/>
              </a:rPr>
              <a:t>, </a:t>
            </a:r>
            <a:r>
              <a:rPr lang="en-US" sz="2400" dirty="0" err="1">
                <a:solidFill>
                  <a:srgbClr val="000000"/>
                </a:solidFill>
                <a:latin typeface="Arial"/>
                <a:cs typeface="Arial"/>
              </a:rPr>
              <a:t>doradca</a:t>
            </a:r>
            <a:r>
              <a:rPr lang="en-US" sz="2400" dirty="0">
                <a:solidFill>
                  <a:srgbClr val="000000"/>
                </a:solidFill>
                <a:latin typeface="Arial"/>
                <a:cs typeface="Arial"/>
              </a:rPr>
              <a:t>, </a:t>
            </a:r>
            <a:r>
              <a:rPr lang="en-US" sz="2400" dirty="0" err="1">
                <a:solidFill>
                  <a:srgbClr val="000000"/>
                </a:solidFill>
                <a:latin typeface="Arial"/>
                <a:cs typeface="Arial"/>
              </a:rPr>
              <a:t>zakład</a:t>
            </a:r>
            <a:r>
              <a:rPr lang="en-US" sz="2400" dirty="0">
                <a:solidFill>
                  <a:srgbClr val="000000"/>
                </a:solidFill>
                <a:latin typeface="Arial"/>
                <a:cs typeface="Arial"/>
              </a:rPr>
              <a:t> </a:t>
            </a:r>
            <a:r>
              <a:rPr lang="en-US" sz="2400" dirty="0" err="1">
                <a:solidFill>
                  <a:srgbClr val="000000"/>
                </a:solidFill>
                <a:latin typeface="Arial"/>
                <a:cs typeface="Arial"/>
              </a:rPr>
              <a:t>przetwórczy</a:t>
            </a:r>
            <a:r>
              <a:rPr lang="en-US" sz="2400" dirty="0">
                <a:solidFill>
                  <a:srgbClr val="000000"/>
                </a:solidFill>
                <a:latin typeface="Arial"/>
                <a:cs typeface="Arial"/>
              </a:rPr>
              <a:t> </a:t>
            </a:r>
            <a:r>
              <a:rPr lang="en-US" sz="2400" dirty="0" err="1">
                <a:solidFill>
                  <a:srgbClr val="000000"/>
                </a:solidFill>
                <a:latin typeface="Arial"/>
                <a:cs typeface="Arial"/>
              </a:rPr>
              <a:t>lub</a:t>
            </a:r>
            <a:r>
              <a:rPr lang="en-US" sz="2400" dirty="0">
                <a:solidFill>
                  <a:srgbClr val="000000"/>
                </a:solidFill>
                <a:latin typeface="Arial"/>
                <a:cs typeface="Arial"/>
              </a:rPr>
              <a:t> </a:t>
            </a:r>
            <a:r>
              <a:rPr lang="en-US" sz="2400" dirty="0" err="1">
                <a:solidFill>
                  <a:srgbClr val="000000"/>
                </a:solidFill>
                <a:latin typeface="Arial"/>
                <a:cs typeface="Arial"/>
              </a:rPr>
              <a:t>instytucja</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opisuj</a:t>
            </a:r>
            <a:r>
              <a:rPr lang="en-US" sz="2400" dirty="0">
                <a:solidFill>
                  <a:srgbClr val="000000"/>
                </a:solidFill>
                <a:latin typeface="Arial"/>
                <a:cs typeface="Arial"/>
              </a:rPr>
              <a:t> w </a:t>
            </a:r>
            <a:r>
              <a:rPr lang="en-US" sz="2400" dirty="0" err="1">
                <a:solidFill>
                  <a:srgbClr val="000000"/>
                </a:solidFill>
                <a:latin typeface="Arial"/>
                <a:cs typeface="Arial"/>
              </a:rPr>
              <a:t>jego</a:t>
            </a:r>
            <a:r>
              <a:rPr lang="en-US" sz="2400" dirty="0">
                <a:solidFill>
                  <a:srgbClr val="000000"/>
                </a:solidFill>
                <a:latin typeface="Arial"/>
                <a:cs typeface="Arial"/>
              </a:rPr>
              <a:t> </a:t>
            </a:r>
            <a:r>
              <a:rPr lang="en-US" sz="2400" dirty="0" err="1">
                <a:solidFill>
                  <a:srgbClr val="000000"/>
                </a:solidFill>
                <a:latin typeface="Arial"/>
                <a:cs typeface="Arial"/>
              </a:rPr>
              <a:t>języku</a:t>
            </a:r>
            <a:r>
              <a:rPr lang="en-US" sz="2400" dirty="0">
                <a:solidFill>
                  <a:srgbClr val="000000"/>
                </a:solidFill>
                <a:latin typeface="Arial"/>
                <a:cs typeface="Arial"/>
              </a:rPr>
              <a:t>: </a:t>
            </a:r>
            <a:r>
              <a:rPr lang="en-US" sz="2400" dirty="0" err="1">
                <a:solidFill>
                  <a:srgbClr val="000000"/>
                </a:solidFill>
                <a:latin typeface="Arial"/>
                <a:cs typeface="Arial"/>
              </a:rPr>
              <a:t>czas</a:t>
            </a:r>
            <a:r>
              <a:rPr lang="en-US" sz="2400" dirty="0">
                <a:solidFill>
                  <a:srgbClr val="000000"/>
                </a:solidFill>
                <a:latin typeface="Arial"/>
                <a:cs typeface="Arial"/>
              </a:rPr>
              <a:t>, </a:t>
            </a:r>
            <a:r>
              <a:rPr lang="en-US" sz="2400" dirty="0" err="1">
                <a:solidFill>
                  <a:srgbClr val="000000"/>
                </a:solidFill>
                <a:latin typeface="Arial"/>
                <a:cs typeface="Arial"/>
              </a:rPr>
              <a:t>koszt</a:t>
            </a:r>
            <a:r>
              <a:rPr lang="en-US" sz="2400" dirty="0">
                <a:solidFill>
                  <a:srgbClr val="000000"/>
                </a:solidFill>
                <a:latin typeface="Arial"/>
                <a:cs typeface="Arial"/>
              </a:rPr>
              <a:t>, </a:t>
            </a:r>
            <a:r>
              <a:rPr lang="en-US" sz="2400" dirty="0" err="1">
                <a:solidFill>
                  <a:srgbClr val="000000"/>
                </a:solidFill>
                <a:latin typeface="Arial"/>
                <a:cs typeface="Arial"/>
              </a:rPr>
              <a:t>ryzyko</a:t>
            </a:r>
            <a:r>
              <a:rPr lang="en-US" sz="2400" dirty="0">
                <a:solidFill>
                  <a:srgbClr val="000000"/>
                </a:solidFill>
                <a:latin typeface="Arial"/>
                <a:cs typeface="Arial"/>
              </a:rPr>
              <a:t>, </a:t>
            </a:r>
            <a:r>
              <a:rPr lang="en-US" sz="2400" dirty="0" err="1">
                <a:solidFill>
                  <a:srgbClr val="000000"/>
                </a:solidFill>
                <a:latin typeface="Arial"/>
                <a:cs typeface="Arial"/>
              </a:rPr>
              <a:t>jakość</a:t>
            </a:r>
            <a:r>
              <a:rPr lang="en-US" sz="2400" dirty="0">
                <a:solidFill>
                  <a:srgbClr val="000000"/>
                </a:solidFill>
                <a:latin typeface="Arial"/>
                <a:cs typeface="Arial"/>
              </a:rPr>
              <a:t>, </a:t>
            </a:r>
            <a:r>
              <a:rPr lang="en-US" sz="2400" dirty="0" err="1">
                <a:solidFill>
                  <a:srgbClr val="000000"/>
                </a:solidFill>
                <a:latin typeface="Arial"/>
                <a:cs typeface="Arial"/>
              </a:rPr>
              <a:t>prostota</a:t>
            </a:r>
            <a:r>
              <a:rPr lang="en-US" sz="2400" dirty="0">
                <a:solidFill>
                  <a:srgbClr val="000000"/>
                </a:solidFill>
                <a:latin typeface="Arial"/>
                <a:cs typeface="Arial"/>
              </a:rPr>
              <a:t> </a:t>
            </a:r>
            <a:r>
              <a:rPr lang="en-US" sz="2400" dirty="0" err="1">
                <a:solidFill>
                  <a:srgbClr val="000000"/>
                </a:solidFill>
                <a:latin typeface="Arial"/>
                <a:cs typeface="Arial"/>
              </a:rPr>
              <a:t>pracy</a:t>
            </a:r>
            <a:r>
              <a:rPr lang="en-US" sz="2400" dirty="0">
                <a:solidFill>
                  <a:srgbClr val="000000"/>
                </a:solidFill>
                <a:latin typeface="Arial"/>
                <a:cs typeface="Arial"/>
              </a:rPr>
              <a:t>.</a:t>
            </a:r>
            <a:endParaRPr lang="en-US" dirty="0"/>
          </a:p>
          <a:p>
            <a:pPr>
              <a:lnSpc>
                <a:spcPct val="115000"/>
              </a:lnSpc>
              <a:spcBef>
                <a:spcPts val="1200"/>
              </a:spcBef>
            </a:pPr>
            <a:r>
              <a:rPr lang="en-US" sz="2400" dirty="0">
                <a:solidFill>
                  <a:srgbClr val="000000"/>
                </a:solidFill>
                <a:latin typeface="Arial"/>
                <a:cs typeface="Arial"/>
              </a:rPr>
              <a:t>Dobry </a:t>
            </a:r>
            <a:r>
              <a:rPr lang="en-US" sz="2400" dirty="0" err="1">
                <a:solidFill>
                  <a:srgbClr val="000000"/>
                </a:solidFill>
                <a:latin typeface="Arial"/>
                <a:cs typeface="Arial"/>
              </a:rPr>
              <a:t>opis</a:t>
            </a:r>
            <a:r>
              <a:rPr lang="en-US" sz="2400" dirty="0">
                <a:solidFill>
                  <a:srgbClr val="000000"/>
                </a:solidFill>
                <a:latin typeface="Arial"/>
                <a:cs typeface="Arial"/>
              </a:rPr>
              <a:t> </a:t>
            </a:r>
            <a:r>
              <a:rPr lang="en-US" sz="2400" dirty="0" err="1">
                <a:solidFill>
                  <a:srgbClr val="000000"/>
                </a:solidFill>
                <a:latin typeface="Arial"/>
                <a:cs typeface="Arial"/>
              </a:rPr>
              <a:t>wartości</a:t>
            </a:r>
            <a:r>
              <a:rPr lang="en-US" sz="2400" dirty="0">
                <a:solidFill>
                  <a:srgbClr val="000000"/>
                </a:solidFill>
                <a:latin typeface="Arial"/>
                <a:cs typeface="Arial"/>
              </a:rPr>
              <a:t> </a:t>
            </a:r>
            <a:r>
              <a:rPr lang="en-US" sz="2400" dirty="0" err="1">
                <a:solidFill>
                  <a:srgbClr val="000000"/>
                </a:solidFill>
                <a:latin typeface="Arial"/>
                <a:cs typeface="Arial"/>
              </a:rPr>
              <a:t>pokazuje</a:t>
            </a:r>
            <a:r>
              <a:rPr lang="en-US" sz="2400" dirty="0">
                <a:solidFill>
                  <a:srgbClr val="000000"/>
                </a:solidFill>
                <a:latin typeface="Arial"/>
                <a:cs typeface="Arial"/>
              </a:rPr>
              <a:t> </a:t>
            </a:r>
            <a:r>
              <a:rPr lang="en-US" sz="2400" dirty="0" err="1">
                <a:solidFill>
                  <a:srgbClr val="000000"/>
                </a:solidFill>
                <a:latin typeface="Arial"/>
                <a:cs typeface="Arial"/>
              </a:rPr>
              <a:t>frustrację</a:t>
            </a:r>
            <a:r>
              <a:rPr lang="en-US" sz="2400" dirty="0">
                <a:solidFill>
                  <a:srgbClr val="000000"/>
                </a:solidFill>
                <a:latin typeface="Arial"/>
                <a:cs typeface="Arial"/>
              </a:rPr>
              <a:t> </a:t>
            </a:r>
            <a:r>
              <a:rPr lang="en-US" sz="2400" dirty="0" err="1">
                <a:solidFill>
                  <a:srgbClr val="000000"/>
                </a:solidFill>
                <a:latin typeface="Arial"/>
                <a:cs typeface="Arial"/>
              </a:rPr>
              <a:t>użytkownika</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konkretną</a:t>
            </a:r>
            <a:r>
              <a:rPr lang="en-US" sz="2400" dirty="0">
                <a:solidFill>
                  <a:srgbClr val="000000"/>
                </a:solidFill>
                <a:latin typeface="Arial"/>
                <a:cs typeface="Arial"/>
              </a:rPr>
              <a:t> </a:t>
            </a:r>
            <a:r>
              <a:rPr lang="en-US" sz="2400" dirty="0" err="1">
                <a:solidFill>
                  <a:srgbClr val="000000"/>
                </a:solidFill>
                <a:latin typeface="Arial"/>
                <a:cs typeface="Arial"/>
              </a:rPr>
              <a:t>ulgę</a:t>
            </a:r>
            <a:r>
              <a:rPr lang="en-US" sz="2400" dirty="0">
                <a:solidFill>
                  <a:srgbClr val="000000"/>
                </a:solidFill>
                <a:latin typeface="Arial"/>
                <a:cs typeface="Arial"/>
              </a:rPr>
              <a:t>, </a:t>
            </a:r>
            <a:r>
              <a:rPr lang="en-US" sz="2400" dirty="0" err="1">
                <a:solidFill>
                  <a:srgbClr val="000000"/>
                </a:solidFill>
                <a:latin typeface="Arial"/>
                <a:cs typeface="Arial"/>
              </a:rPr>
              <a:t>jaką</a:t>
            </a:r>
            <a:r>
              <a:rPr lang="en-US" sz="2400" dirty="0">
                <a:solidFill>
                  <a:srgbClr val="000000"/>
                </a:solidFill>
                <a:latin typeface="Arial"/>
                <a:cs typeface="Arial"/>
              </a:rPr>
              <a:t> </a:t>
            </a:r>
            <a:r>
              <a:rPr lang="en-US" sz="2400" dirty="0" err="1">
                <a:solidFill>
                  <a:srgbClr val="000000"/>
                </a:solidFill>
                <a:latin typeface="Arial"/>
                <a:cs typeface="Arial"/>
              </a:rPr>
              <a:t>daje</a:t>
            </a:r>
            <a:r>
              <a:rPr lang="en-US" sz="2400" dirty="0">
                <a:solidFill>
                  <a:srgbClr val="000000"/>
                </a:solidFill>
                <a:latin typeface="Arial"/>
                <a:cs typeface="Arial"/>
              </a:rPr>
              <a:t> </a:t>
            </a:r>
            <a:r>
              <a:rPr lang="en-US" sz="2400" dirty="0" err="1">
                <a:solidFill>
                  <a:srgbClr val="000000"/>
                </a:solidFill>
                <a:latin typeface="Arial"/>
                <a:cs typeface="Arial"/>
              </a:rPr>
              <a:t>rezultat</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7640426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8597426-90D8-0CC9-07D2-78C39009CB66}"/>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a:solidFill>
                  <a:srgbClr val="000000"/>
                </a:solidFill>
                <a:latin typeface="Arial"/>
                <a:cs typeface="Arial"/>
              </a:rPr>
              <a:t>Benchmarking: pokaż, o ile lepiej</a:t>
            </a:r>
            <a:endParaRPr lang="pl-PL" dirty="0"/>
          </a:p>
        </p:txBody>
      </p:sp>
      <p:sp>
        <p:nvSpPr>
          <p:cNvPr id="3" name="Symbol zastępczy zawartości 2">
            <a:extLst>
              <a:ext uri="{FF2B5EF4-FFF2-40B4-BE49-F238E27FC236}">
                <a16:creationId xmlns:a16="http://schemas.microsoft.com/office/drawing/2014/main" id="{73E04D3C-3D62-7099-FC93-28750BF4A17A}"/>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Porównaj</a:t>
            </a:r>
            <a:r>
              <a:rPr lang="en-US" sz="2400" dirty="0">
                <a:solidFill>
                  <a:srgbClr val="000000"/>
                </a:solidFill>
                <a:latin typeface="Arial"/>
                <a:cs typeface="Arial"/>
              </a:rPr>
              <a:t> wynik </a:t>
            </a:r>
            <a:r>
              <a:rPr lang="en-US" sz="2400" dirty="0" err="1">
                <a:solidFill>
                  <a:srgbClr val="000000"/>
                </a:solidFill>
                <a:latin typeface="Arial"/>
                <a:cs typeface="Arial"/>
              </a:rPr>
              <a:t>projektu</a:t>
            </a:r>
            <a:r>
              <a:rPr lang="en-US" sz="2400" dirty="0">
                <a:solidFill>
                  <a:srgbClr val="000000"/>
                </a:solidFill>
                <a:latin typeface="Arial"/>
                <a:cs typeface="Arial"/>
              </a:rPr>
              <a:t> z 3–5 </a:t>
            </a:r>
            <a:r>
              <a:rPr lang="en-US" sz="2400" dirty="0" err="1">
                <a:solidFill>
                  <a:srgbClr val="000000"/>
                </a:solidFill>
                <a:latin typeface="Arial"/>
                <a:cs typeface="Arial"/>
              </a:rPr>
              <a:t>najlepszymi</a:t>
            </a:r>
            <a:r>
              <a:rPr lang="en-US" sz="2400" dirty="0">
                <a:solidFill>
                  <a:srgbClr val="000000"/>
                </a:solidFill>
                <a:latin typeface="Arial"/>
                <a:cs typeface="Arial"/>
              </a:rPr>
              <a:t> </a:t>
            </a:r>
            <a:r>
              <a:rPr lang="en-US" sz="2400" dirty="0" err="1">
                <a:solidFill>
                  <a:srgbClr val="000000"/>
                </a:solidFill>
                <a:latin typeface="Arial"/>
                <a:cs typeface="Arial"/>
              </a:rPr>
              <a:t>alternatywami</a:t>
            </a:r>
            <a:r>
              <a:rPr lang="en-US" sz="2400" dirty="0">
                <a:solidFill>
                  <a:srgbClr val="000000"/>
                </a:solidFill>
                <a:latin typeface="Arial"/>
                <a:cs typeface="Arial"/>
              </a:rPr>
              <a:t>.</a:t>
            </a:r>
            <a:endParaRPr lang="en-US" dirty="0"/>
          </a:p>
          <a:p>
            <a:pPr>
              <a:lnSpc>
                <a:spcPct val="115000"/>
              </a:lnSpc>
              <a:spcBef>
                <a:spcPts val="1200"/>
              </a:spcBef>
            </a:pPr>
            <a:r>
              <a:rPr lang="en-US" sz="2400" dirty="0" err="1">
                <a:solidFill>
                  <a:srgbClr val="000000"/>
                </a:solidFill>
                <a:latin typeface="Arial"/>
                <a:cs typeface="Arial"/>
              </a:rPr>
              <a:t>Podaj</a:t>
            </a:r>
            <a:r>
              <a:rPr lang="en-US" sz="2400" dirty="0">
                <a:solidFill>
                  <a:srgbClr val="000000"/>
                </a:solidFill>
                <a:latin typeface="Arial"/>
                <a:cs typeface="Arial"/>
              </a:rPr>
              <a:t> </a:t>
            </a:r>
            <a:r>
              <a:rPr lang="en-US" sz="2400" dirty="0" err="1">
                <a:solidFill>
                  <a:srgbClr val="000000"/>
                </a:solidFill>
                <a:latin typeface="Arial"/>
                <a:cs typeface="Arial"/>
              </a:rPr>
              <a:t>parametry</a:t>
            </a:r>
            <a:r>
              <a:rPr lang="en-US" sz="2400" dirty="0">
                <a:solidFill>
                  <a:srgbClr val="000000"/>
                </a:solidFill>
                <a:latin typeface="Arial"/>
                <a:cs typeface="Arial"/>
              </a:rPr>
              <a:t> z </a:t>
            </a:r>
            <a:r>
              <a:rPr lang="en-US" sz="2400" dirty="0" err="1">
                <a:solidFill>
                  <a:srgbClr val="000000"/>
                </a:solidFill>
                <a:latin typeface="Arial"/>
                <a:cs typeface="Arial"/>
              </a:rPr>
              <a:t>jednostkami</a:t>
            </a:r>
            <a:r>
              <a:rPr lang="en-US" sz="2400" dirty="0">
                <a:solidFill>
                  <a:srgbClr val="000000"/>
                </a:solidFill>
                <a:latin typeface="Arial"/>
                <a:cs typeface="Arial"/>
              </a:rPr>
              <a:t>, </a:t>
            </a:r>
            <a:r>
              <a:rPr lang="en-US" sz="2400" dirty="0" err="1">
                <a:solidFill>
                  <a:srgbClr val="000000"/>
                </a:solidFill>
                <a:latin typeface="Arial"/>
                <a:cs typeface="Arial"/>
              </a:rPr>
              <a:t>na</a:t>
            </a:r>
            <a:r>
              <a:rPr lang="en-US" sz="2400" dirty="0">
                <a:solidFill>
                  <a:srgbClr val="000000"/>
                </a:solidFill>
                <a:latin typeface="Arial"/>
                <a:cs typeface="Arial"/>
              </a:rPr>
              <a:t> </a:t>
            </a:r>
            <a:r>
              <a:rPr lang="en-US" sz="2400" dirty="0" err="1">
                <a:solidFill>
                  <a:srgbClr val="000000"/>
                </a:solidFill>
                <a:latin typeface="Arial"/>
                <a:cs typeface="Arial"/>
              </a:rPr>
              <a:t>przykład</a:t>
            </a:r>
            <a:r>
              <a:rPr lang="en-US" sz="2400" dirty="0">
                <a:solidFill>
                  <a:srgbClr val="000000"/>
                </a:solidFill>
                <a:latin typeface="Arial"/>
                <a:cs typeface="Arial"/>
              </a:rPr>
              <a:t> kWh/t, kg CO2e, h, %, </a:t>
            </a:r>
            <a:r>
              <a:rPr lang="en-US" sz="2400" dirty="0" err="1">
                <a:solidFill>
                  <a:srgbClr val="000000"/>
                </a:solidFill>
                <a:latin typeface="Arial"/>
                <a:cs typeface="Arial"/>
              </a:rPr>
              <a:t>zł</a:t>
            </a:r>
            <a:r>
              <a:rPr lang="en-US" sz="2400" dirty="0">
                <a:solidFill>
                  <a:srgbClr val="000000"/>
                </a:solidFill>
                <a:latin typeface="Arial"/>
                <a:cs typeface="Arial"/>
              </a:rPr>
              <a:t>/t.</a:t>
            </a:r>
            <a:endParaRPr lang="en-US" dirty="0"/>
          </a:p>
          <a:p>
            <a:pPr>
              <a:lnSpc>
                <a:spcPct val="115000"/>
              </a:lnSpc>
              <a:spcBef>
                <a:spcPts val="1200"/>
              </a:spcBef>
            </a:pPr>
            <a:r>
              <a:rPr lang="en-US" sz="2400" dirty="0" err="1">
                <a:solidFill>
                  <a:srgbClr val="000000"/>
                </a:solidFill>
                <a:latin typeface="Arial"/>
                <a:cs typeface="Arial"/>
              </a:rPr>
              <a:t>Wskaż</a:t>
            </a:r>
            <a:r>
              <a:rPr lang="en-US" sz="2400" dirty="0">
                <a:solidFill>
                  <a:srgbClr val="000000"/>
                </a:solidFill>
                <a:latin typeface="Arial"/>
                <a:cs typeface="Arial"/>
              </a:rPr>
              <a:t> </a:t>
            </a: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bazową</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docelową</a:t>
            </a:r>
            <a:r>
              <a:rPr lang="en-US" sz="2400" dirty="0">
                <a:solidFill>
                  <a:srgbClr val="000000"/>
                </a:solidFill>
                <a:latin typeface="Arial"/>
                <a:cs typeface="Arial"/>
              </a:rPr>
              <a:t>.</a:t>
            </a:r>
            <a:endParaRPr lang="en-US" dirty="0"/>
          </a:p>
          <a:p>
            <a:pPr>
              <a:lnSpc>
                <a:spcPct val="115000"/>
              </a:lnSpc>
              <a:spcBef>
                <a:spcPts val="1200"/>
              </a:spcBef>
            </a:pPr>
            <a:r>
              <a:rPr lang="en-US" sz="2400" dirty="0">
                <a:solidFill>
                  <a:srgbClr val="000000"/>
                </a:solidFill>
                <a:latin typeface="Arial"/>
                <a:cs typeface="Arial"/>
              </a:rPr>
              <a:t>Nie </a:t>
            </a:r>
            <a:r>
              <a:rPr lang="en-US" sz="2400" dirty="0" err="1">
                <a:solidFill>
                  <a:srgbClr val="000000"/>
                </a:solidFill>
                <a:latin typeface="Arial"/>
                <a:cs typeface="Arial"/>
              </a:rPr>
              <a:t>pisz</a:t>
            </a:r>
            <a:r>
              <a:rPr lang="en-US" sz="2400" dirty="0">
                <a:solidFill>
                  <a:srgbClr val="000000"/>
                </a:solidFill>
                <a:latin typeface="Arial"/>
                <a:cs typeface="Arial"/>
              </a:rPr>
              <a:t> </a:t>
            </a:r>
            <a:r>
              <a:rPr lang="en-US" sz="2400" dirty="0" err="1">
                <a:solidFill>
                  <a:srgbClr val="000000"/>
                </a:solidFill>
                <a:latin typeface="Arial"/>
                <a:cs typeface="Arial"/>
              </a:rPr>
              <a:t>tylko</a:t>
            </a:r>
            <a:r>
              <a:rPr lang="en-US" sz="2400" dirty="0">
                <a:solidFill>
                  <a:srgbClr val="000000"/>
                </a:solidFill>
                <a:latin typeface="Arial"/>
                <a:cs typeface="Arial"/>
              </a:rPr>
              <a:t> „</a:t>
            </a:r>
            <a:r>
              <a:rPr lang="en-US" sz="2400" dirty="0" err="1">
                <a:solidFill>
                  <a:srgbClr val="000000"/>
                </a:solidFill>
                <a:latin typeface="Arial"/>
                <a:cs typeface="Arial"/>
              </a:rPr>
              <a:t>innowacyjne</a:t>
            </a:r>
            <a:r>
              <a:rPr lang="en-US" sz="2400" dirty="0">
                <a:solidFill>
                  <a:srgbClr val="000000"/>
                </a:solidFill>
                <a:latin typeface="Arial"/>
                <a:cs typeface="Arial"/>
              </a:rPr>
              <a:t>”. </a:t>
            </a:r>
            <a:r>
              <a:rPr lang="en-US" sz="2400" dirty="0" err="1">
                <a:solidFill>
                  <a:srgbClr val="000000"/>
                </a:solidFill>
                <a:latin typeface="Arial"/>
                <a:cs typeface="Arial"/>
              </a:rPr>
              <a:t>Pokaż</a:t>
            </a:r>
            <a:r>
              <a:rPr lang="en-US" sz="2400" dirty="0">
                <a:solidFill>
                  <a:srgbClr val="000000"/>
                </a:solidFill>
                <a:latin typeface="Arial"/>
                <a:cs typeface="Arial"/>
              </a:rPr>
              <a:t>, w </a:t>
            </a:r>
            <a:r>
              <a:rPr lang="en-US" sz="2400" dirty="0" err="1">
                <a:solidFill>
                  <a:srgbClr val="000000"/>
                </a:solidFill>
                <a:latin typeface="Arial"/>
                <a:cs typeface="Arial"/>
              </a:rPr>
              <a:t>czym</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o </a:t>
            </a:r>
            <a:r>
              <a:rPr lang="en-US" sz="2400" dirty="0" err="1">
                <a:solidFill>
                  <a:srgbClr val="000000"/>
                </a:solidFill>
                <a:latin typeface="Arial"/>
                <a:cs typeface="Arial"/>
              </a:rPr>
              <a:t>ile</a:t>
            </a:r>
            <a:r>
              <a:rPr lang="en-US" sz="2400" dirty="0">
                <a:solidFill>
                  <a:srgbClr val="000000"/>
                </a:solidFill>
                <a:latin typeface="Arial"/>
                <a:cs typeface="Arial"/>
              </a:rPr>
              <a:t> wynik </a:t>
            </a:r>
            <a:r>
              <a:rPr lang="en-US" sz="2400" dirty="0" err="1">
                <a:solidFill>
                  <a:srgbClr val="000000"/>
                </a:solidFill>
                <a:latin typeface="Arial"/>
                <a:cs typeface="Arial"/>
              </a:rPr>
              <a:t>będzie</a:t>
            </a:r>
            <a:r>
              <a:rPr lang="en-US" sz="2400" dirty="0">
                <a:solidFill>
                  <a:srgbClr val="000000"/>
                </a:solidFill>
                <a:latin typeface="Arial"/>
                <a:cs typeface="Arial"/>
              </a:rPr>
              <a:t> </a:t>
            </a:r>
            <a:r>
              <a:rPr lang="en-US" sz="2400" dirty="0" err="1">
                <a:solidFill>
                  <a:srgbClr val="000000"/>
                </a:solidFill>
                <a:latin typeface="Arial"/>
                <a:cs typeface="Arial"/>
              </a:rPr>
              <a:t>lepszy</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10253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4E45B7A-7098-619E-9645-45727DDAB8AC}"/>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Potencjał konkurencyjny rozwiązania / przedsięwzięcia</a:t>
            </a:r>
            <a:endParaRPr lang="pl-PL" dirty="0"/>
          </a:p>
        </p:txBody>
      </p:sp>
      <p:sp>
        <p:nvSpPr>
          <p:cNvPr id="3" name="Symbol zastępczy zawartości 2">
            <a:extLst>
              <a:ext uri="{FF2B5EF4-FFF2-40B4-BE49-F238E27FC236}">
                <a16:creationId xmlns:a16="http://schemas.microsoft.com/office/drawing/2014/main" id="{3F9A483C-64DE-09F8-195A-199DAED3DCA4}"/>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en-US" sz="2000" b="1" dirty="0" err="1">
                <a:latin typeface="Arial"/>
                <a:cs typeface="Arial"/>
              </a:rPr>
              <a:t>Potencjał</a:t>
            </a:r>
            <a:r>
              <a:rPr lang="en-US" sz="2000" b="1" dirty="0">
                <a:latin typeface="Arial"/>
                <a:cs typeface="Arial"/>
              </a:rPr>
              <a:t> </a:t>
            </a:r>
            <a:r>
              <a:rPr lang="en-US" sz="2000" b="1" dirty="0" err="1">
                <a:latin typeface="Arial"/>
                <a:cs typeface="Arial"/>
              </a:rPr>
              <a:t>konkurencyjny</a:t>
            </a:r>
            <a:r>
              <a:rPr lang="en-US" sz="2000" b="1" dirty="0">
                <a:latin typeface="Arial"/>
                <a:cs typeface="Arial"/>
              </a:rPr>
              <a:t> </a:t>
            </a:r>
            <a:r>
              <a:rPr lang="en-US" sz="2000" b="1" dirty="0" err="1">
                <a:latin typeface="Arial"/>
                <a:cs typeface="Arial"/>
              </a:rPr>
              <a:t>rozwiązania</a:t>
            </a:r>
            <a:r>
              <a:rPr lang="en-US" sz="2000" b="1" dirty="0">
                <a:latin typeface="Arial"/>
                <a:cs typeface="Arial"/>
              </a:rPr>
              <a:t> / </a:t>
            </a:r>
            <a:r>
              <a:rPr lang="en-US" sz="2000" b="1" dirty="0" err="1">
                <a:latin typeface="Arial"/>
                <a:cs typeface="Arial"/>
              </a:rPr>
              <a:t>przedsięwzięcia</a:t>
            </a:r>
            <a:r>
              <a:rPr lang="en-US" sz="2000" dirty="0">
                <a:latin typeface="Arial"/>
                <a:cs typeface="Arial"/>
              </a:rPr>
              <a:t> </a:t>
            </a:r>
            <a:r>
              <a:rPr lang="en-US" sz="2000" dirty="0" err="1">
                <a:latin typeface="Arial"/>
                <a:cs typeface="Arial"/>
              </a:rPr>
              <a:t>oznacza</a:t>
            </a:r>
            <a:r>
              <a:rPr lang="en-US" sz="2000" dirty="0">
                <a:latin typeface="Arial"/>
                <a:cs typeface="Arial"/>
              </a:rPr>
              <a:t> </a:t>
            </a:r>
            <a:r>
              <a:rPr lang="en-US" sz="2000" dirty="0" err="1">
                <a:latin typeface="Arial"/>
                <a:cs typeface="Arial"/>
              </a:rPr>
              <a:t>ocenę</a:t>
            </a:r>
            <a:r>
              <a:rPr lang="en-US" sz="2000" dirty="0">
                <a:latin typeface="Arial"/>
                <a:cs typeface="Arial"/>
              </a:rPr>
              <a:t>, </a:t>
            </a:r>
            <a:r>
              <a:rPr lang="en-US" sz="2000" dirty="0" err="1">
                <a:latin typeface="Arial"/>
                <a:cs typeface="Arial"/>
              </a:rPr>
              <a:t>czy</a:t>
            </a:r>
            <a:r>
              <a:rPr lang="en-US" sz="2000" dirty="0">
                <a:latin typeface="Arial"/>
                <a:cs typeface="Arial"/>
              </a:rPr>
              <a:t> </a:t>
            </a:r>
            <a:r>
              <a:rPr lang="en-US" sz="2000" dirty="0" err="1">
                <a:latin typeface="Arial"/>
                <a:cs typeface="Arial"/>
              </a:rPr>
              <a:t>opracowane</a:t>
            </a:r>
            <a:r>
              <a:rPr lang="en-US" sz="2000" dirty="0">
                <a:latin typeface="Arial"/>
                <a:cs typeface="Arial"/>
              </a:rPr>
              <a:t> </a:t>
            </a:r>
            <a:r>
              <a:rPr lang="en-US" sz="2000" dirty="0" err="1">
                <a:latin typeface="Arial"/>
                <a:cs typeface="Arial"/>
              </a:rPr>
              <a:t>rozwiązanie</a:t>
            </a:r>
            <a:r>
              <a:rPr lang="en-US" sz="2000" dirty="0">
                <a:latin typeface="Arial"/>
                <a:cs typeface="Arial"/>
              </a:rPr>
              <a:t> ma </a:t>
            </a:r>
            <a:r>
              <a:rPr lang="en-US" sz="2000" dirty="0" err="1">
                <a:latin typeface="Arial"/>
                <a:cs typeface="Arial"/>
              </a:rPr>
              <a:t>szansę</a:t>
            </a:r>
            <a:r>
              <a:rPr lang="en-US" sz="2000" dirty="0">
                <a:latin typeface="Arial"/>
                <a:cs typeface="Arial"/>
              </a:rPr>
              <a:t> </a:t>
            </a:r>
            <a:r>
              <a:rPr lang="en-US" sz="2000" dirty="0" err="1">
                <a:latin typeface="Arial"/>
                <a:cs typeface="Arial"/>
              </a:rPr>
              <a:t>wyróżnić</a:t>
            </a:r>
            <a:r>
              <a:rPr lang="en-US" sz="2000" dirty="0">
                <a:latin typeface="Arial"/>
                <a:cs typeface="Arial"/>
              </a:rPr>
              <a:t> </a:t>
            </a:r>
            <a:r>
              <a:rPr lang="en-US" sz="2000" dirty="0" err="1">
                <a:latin typeface="Arial"/>
                <a:cs typeface="Arial"/>
              </a:rPr>
              <a:t>się</a:t>
            </a:r>
            <a:r>
              <a:rPr lang="en-US" sz="2000" dirty="0">
                <a:latin typeface="Arial"/>
                <a:cs typeface="Arial"/>
              </a:rPr>
              <a:t> </a:t>
            </a:r>
            <a:r>
              <a:rPr lang="en-US" sz="2000" dirty="0" err="1">
                <a:latin typeface="Arial"/>
                <a:cs typeface="Arial"/>
              </a:rPr>
              <a:t>na</a:t>
            </a:r>
            <a:r>
              <a:rPr lang="en-US" sz="2000" dirty="0">
                <a:latin typeface="Arial"/>
                <a:cs typeface="Arial"/>
              </a:rPr>
              <a:t> </a:t>
            </a:r>
            <a:r>
              <a:rPr lang="en-US" sz="2000" dirty="0" err="1">
                <a:latin typeface="Arial"/>
                <a:cs typeface="Arial"/>
              </a:rPr>
              <a:t>rynku</a:t>
            </a:r>
            <a:r>
              <a:rPr lang="en-US" sz="2000" dirty="0">
                <a:latin typeface="Arial"/>
                <a:cs typeface="Arial"/>
              </a:rPr>
              <a:t>, </a:t>
            </a:r>
            <a:r>
              <a:rPr lang="en-US" sz="2000" dirty="0" err="1">
                <a:latin typeface="Arial"/>
                <a:cs typeface="Arial"/>
              </a:rPr>
              <a:t>zostać</a:t>
            </a:r>
            <a:r>
              <a:rPr lang="en-US" sz="2000" dirty="0">
                <a:latin typeface="Arial"/>
                <a:cs typeface="Arial"/>
              </a:rPr>
              <a:t> </a:t>
            </a:r>
            <a:r>
              <a:rPr lang="en-US" sz="2000" dirty="0" err="1">
                <a:latin typeface="Arial"/>
                <a:cs typeface="Arial"/>
              </a:rPr>
              <a:t>przyjęte</a:t>
            </a:r>
            <a:r>
              <a:rPr lang="en-US" sz="2000" dirty="0">
                <a:latin typeface="Arial"/>
                <a:cs typeface="Arial"/>
              </a:rPr>
              <a:t> </a:t>
            </a:r>
            <a:r>
              <a:rPr lang="en-US" sz="2000" dirty="0" err="1">
                <a:latin typeface="Arial"/>
                <a:cs typeface="Arial"/>
              </a:rPr>
              <a:t>przez</a:t>
            </a:r>
            <a:r>
              <a:rPr lang="en-US" sz="2000" dirty="0">
                <a:latin typeface="Arial"/>
                <a:cs typeface="Arial"/>
              </a:rPr>
              <a:t> </a:t>
            </a:r>
            <a:r>
              <a:rPr lang="en-US" sz="2000" dirty="0" err="1">
                <a:latin typeface="Arial"/>
                <a:cs typeface="Arial"/>
              </a:rPr>
              <a:t>odbiorców</a:t>
            </a:r>
            <a:r>
              <a:rPr lang="en-US" sz="2000" dirty="0">
                <a:latin typeface="Arial"/>
                <a:cs typeface="Arial"/>
              </a:rPr>
              <a:t> </a:t>
            </a:r>
            <a:r>
              <a:rPr lang="en-US" sz="2000" dirty="0" err="1">
                <a:latin typeface="Arial"/>
                <a:cs typeface="Arial"/>
              </a:rPr>
              <a:t>i</a:t>
            </a:r>
            <a:r>
              <a:rPr lang="en-US" sz="2000" dirty="0">
                <a:latin typeface="Arial"/>
                <a:cs typeface="Arial"/>
              </a:rPr>
              <a:t> </a:t>
            </a:r>
            <a:r>
              <a:rPr lang="en-US" sz="2000" dirty="0" err="1">
                <a:latin typeface="Arial"/>
                <a:cs typeface="Arial"/>
              </a:rPr>
              <a:t>utrzymać</a:t>
            </a:r>
            <a:r>
              <a:rPr lang="en-US" sz="2000" dirty="0">
                <a:latin typeface="Arial"/>
                <a:cs typeface="Arial"/>
              </a:rPr>
              <a:t> </a:t>
            </a:r>
            <a:r>
              <a:rPr lang="en-US" sz="2000" dirty="0" err="1">
                <a:latin typeface="Arial"/>
                <a:cs typeface="Arial"/>
              </a:rPr>
              <a:t>swoją</a:t>
            </a:r>
            <a:r>
              <a:rPr lang="en-US" sz="2000" dirty="0">
                <a:latin typeface="Arial"/>
                <a:cs typeface="Arial"/>
              </a:rPr>
              <a:t> </a:t>
            </a:r>
            <a:r>
              <a:rPr lang="en-US" sz="2000" dirty="0" err="1">
                <a:latin typeface="Arial"/>
                <a:cs typeface="Arial"/>
              </a:rPr>
              <a:t>wartość</a:t>
            </a:r>
            <a:r>
              <a:rPr lang="en-US" sz="2000" dirty="0">
                <a:latin typeface="Arial"/>
                <a:cs typeface="Arial"/>
              </a:rPr>
              <a:t> w </a:t>
            </a:r>
            <a:r>
              <a:rPr lang="en-US" sz="2000" dirty="0" err="1">
                <a:latin typeface="Arial"/>
                <a:cs typeface="Arial"/>
              </a:rPr>
              <a:t>czasie</a:t>
            </a:r>
            <a:r>
              <a:rPr lang="en-US" sz="2000" dirty="0">
                <a:latin typeface="Arial"/>
                <a:cs typeface="Arial"/>
              </a:rPr>
              <a:t>.</a:t>
            </a:r>
          </a:p>
          <a:p>
            <a:pPr marL="285750" indent="-285750">
              <a:lnSpc>
                <a:spcPct val="115000"/>
              </a:lnSpc>
              <a:spcBef>
                <a:spcPts val="600"/>
              </a:spcBef>
              <a:buFont typeface="Arial"/>
              <a:buChar char="•"/>
            </a:pPr>
            <a:r>
              <a:rPr lang="en-US" sz="2000" dirty="0" err="1">
                <a:latin typeface="Arial"/>
                <a:cs typeface="Arial"/>
              </a:rPr>
              <a:t>realna</a:t>
            </a:r>
            <a:r>
              <a:rPr lang="en-US" sz="2000" dirty="0">
                <a:latin typeface="Arial"/>
                <a:cs typeface="Arial"/>
              </a:rPr>
              <a:t> </a:t>
            </a:r>
            <a:r>
              <a:rPr lang="en-US" sz="2000" dirty="0" err="1">
                <a:latin typeface="Arial"/>
                <a:cs typeface="Arial"/>
              </a:rPr>
              <a:t>wartość</a:t>
            </a:r>
            <a:r>
              <a:rPr lang="en-US" sz="2000" dirty="0">
                <a:latin typeface="Arial"/>
                <a:cs typeface="Arial"/>
              </a:rPr>
              <a:t> </a:t>
            </a:r>
            <a:r>
              <a:rPr lang="en-US" sz="2000" dirty="0" err="1">
                <a:latin typeface="Arial"/>
                <a:cs typeface="Arial"/>
              </a:rPr>
              <a:t>dla</a:t>
            </a:r>
            <a:r>
              <a:rPr lang="en-US" sz="2000" dirty="0">
                <a:latin typeface="Arial"/>
                <a:cs typeface="Arial"/>
              </a:rPr>
              <a:t> </a:t>
            </a:r>
            <a:r>
              <a:rPr lang="en-US" sz="2000" dirty="0" err="1">
                <a:latin typeface="Arial"/>
                <a:cs typeface="Arial"/>
              </a:rPr>
              <a:t>użytkownika</a:t>
            </a:r>
            <a:r>
              <a:rPr lang="en-US" sz="2000" dirty="0">
                <a:latin typeface="Arial"/>
                <a:cs typeface="Arial"/>
              </a:rPr>
              <a:t>, </a:t>
            </a:r>
          </a:p>
          <a:p>
            <a:pPr marL="285750" indent="-285750">
              <a:lnSpc>
                <a:spcPct val="115000"/>
              </a:lnSpc>
              <a:spcBef>
                <a:spcPts val="600"/>
              </a:spcBef>
              <a:buFont typeface="Arial"/>
              <a:buChar char="•"/>
            </a:pPr>
            <a:r>
              <a:rPr lang="en-US" sz="2000" dirty="0" err="1">
                <a:latin typeface="Arial"/>
                <a:cs typeface="Arial"/>
              </a:rPr>
              <a:t>wyróżnienie</a:t>
            </a:r>
            <a:r>
              <a:rPr lang="en-US" sz="2000" dirty="0">
                <a:latin typeface="Arial"/>
                <a:cs typeface="Arial"/>
              </a:rPr>
              <a:t> </a:t>
            </a:r>
            <a:r>
              <a:rPr lang="en-US" sz="2000" dirty="0" err="1">
                <a:latin typeface="Arial"/>
                <a:cs typeface="Arial"/>
              </a:rPr>
              <a:t>względem</a:t>
            </a:r>
            <a:r>
              <a:rPr lang="en-US" sz="2000" dirty="0">
                <a:latin typeface="Arial"/>
                <a:cs typeface="Arial"/>
              </a:rPr>
              <a:t> </a:t>
            </a:r>
            <a:r>
              <a:rPr lang="en-US" sz="2000" dirty="0" err="1">
                <a:latin typeface="Arial"/>
                <a:cs typeface="Arial"/>
              </a:rPr>
              <a:t>istniejących</a:t>
            </a:r>
            <a:r>
              <a:rPr lang="en-US" sz="2000" dirty="0">
                <a:latin typeface="Arial"/>
                <a:cs typeface="Arial"/>
              </a:rPr>
              <a:t> </a:t>
            </a:r>
            <a:r>
              <a:rPr lang="en-US" sz="2000" dirty="0" err="1">
                <a:latin typeface="Arial"/>
                <a:cs typeface="Arial"/>
              </a:rPr>
              <a:t>rozwiązań</a:t>
            </a:r>
            <a:r>
              <a:rPr lang="en-US" sz="2000" dirty="0">
                <a:latin typeface="Arial"/>
                <a:cs typeface="Arial"/>
              </a:rPr>
              <a:t>, </a:t>
            </a:r>
            <a:endParaRPr lang="en-US" dirty="0">
              <a:ea typeface="Arial" panose="020F0502020204030204"/>
              <a:cs typeface="Arial" panose="020F0502020204030204"/>
            </a:endParaRPr>
          </a:p>
          <a:p>
            <a:pPr marL="285750" indent="-285750">
              <a:lnSpc>
                <a:spcPct val="115000"/>
              </a:lnSpc>
              <a:spcBef>
                <a:spcPts val="600"/>
              </a:spcBef>
              <a:buFont typeface="Arial"/>
              <a:buChar char="•"/>
            </a:pPr>
            <a:r>
              <a:rPr lang="en-US" sz="2000" dirty="0" err="1">
                <a:latin typeface="Arial"/>
                <a:cs typeface="Arial"/>
              </a:rPr>
              <a:t>trudność</a:t>
            </a:r>
            <a:r>
              <a:rPr lang="en-US" sz="2000" dirty="0">
                <a:latin typeface="Arial"/>
                <a:cs typeface="Arial"/>
              </a:rPr>
              <a:t> </a:t>
            </a:r>
            <a:r>
              <a:rPr lang="en-US" sz="2000" dirty="0" err="1">
                <a:latin typeface="Arial"/>
                <a:cs typeface="Arial"/>
              </a:rPr>
              <a:t>skopiowania</a:t>
            </a:r>
            <a:r>
              <a:rPr lang="en-US" sz="2000" dirty="0">
                <a:latin typeface="Arial"/>
                <a:cs typeface="Arial"/>
              </a:rPr>
              <a:t>, </a:t>
            </a:r>
            <a:endParaRPr lang="en-US" dirty="0">
              <a:ea typeface="Arial" panose="020F0502020204030204"/>
              <a:cs typeface="Arial" panose="020F0502020204030204"/>
            </a:endParaRPr>
          </a:p>
          <a:p>
            <a:pPr marL="285750" indent="-285750">
              <a:lnSpc>
                <a:spcPct val="115000"/>
              </a:lnSpc>
              <a:spcBef>
                <a:spcPts val="600"/>
              </a:spcBef>
              <a:buFont typeface="Arial"/>
              <a:buChar char="•"/>
            </a:pPr>
            <a:r>
              <a:rPr lang="en-US" sz="2000" dirty="0" err="1">
                <a:latin typeface="Arial"/>
                <a:cs typeface="Arial"/>
              </a:rPr>
              <a:t>zdolność</a:t>
            </a:r>
            <a:r>
              <a:rPr lang="en-US" sz="2000" dirty="0">
                <a:latin typeface="Arial"/>
                <a:cs typeface="Arial"/>
              </a:rPr>
              <a:t> </a:t>
            </a:r>
            <a:r>
              <a:rPr lang="en-US" sz="2000" dirty="0" err="1">
                <a:latin typeface="Arial"/>
                <a:cs typeface="Arial"/>
              </a:rPr>
              <a:t>organizacji</a:t>
            </a:r>
            <a:r>
              <a:rPr lang="en-US" sz="2000" dirty="0">
                <a:latin typeface="Arial"/>
                <a:cs typeface="Arial"/>
              </a:rPr>
              <a:t> do </a:t>
            </a:r>
            <a:r>
              <a:rPr lang="en-US" sz="2000" dirty="0" err="1">
                <a:latin typeface="Arial"/>
                <a:cs typeface="Arial"/>
              </a:rPr>
              <a:t>wdrożenia</a:t>
            </a:r>
            <a:r>
              <a:rPr lang="en-US" sz="2000" dirty="0">
                <a:latin typeface="Arial"/>
                <a:cs typeface="Arial"/>
              </a:rPr>
              <a:t>, </a:t>
            </a:r>
            <a:endParaRPr lang="en-US" dirty="0">
              <a:ea typeface="Arial" panose="020F0502020204030204"/>
              <a:cs typeface="Arial" panose="020F0502020204030204"/>
            </a:endParaRPr>
          </a:p>
          <a:p>
            <a:pPr marL="285750" indent="-285750">
              <a:lnSpc>
                <a:spcPct val="115000"/>
              </a:lnSpc>
              <a:spcBef>
                <a:spcPts val="600"/>
              </a:spcBef>
              <a:buFont typeface="Arial"/>
              <a:buChar char="•"/>
            </a:pPr>
            <a:r>
              <a:rPr lang="en-US" sz="2000" dirty="0" err="1">
                <a:latin typeface="Arial"/>
                <a:cs typeface="Arial"/>
              </a:rPr>
              <a:t>możliwość</a:t>
            </a:r>
            <a:r>
              <a:rPr lang="en-US" sz="2000" dirty="0">
                <a:latin typeface="Arial"/>
                <a:cs typeface="Arial"/>
              </a:rPr>
              <a:t> </a:t>
            </a:r>
            <a:r>
              <a:rPr lang="en-US" sz="2000" dirty="0" err="1">
                <a:latin typeface="Arial"/>
                <a:cs typeface="Arial"/>
              </a:rPr>
              <a:t>skalowania</a:t>
            </a:r>
            <a:r>
              <a:rPr lang="en-US" sz="2000" dirty="0">
                <a:latin typeface="Arial"/>
                <a:cs typeface="Arial"/>
              </a:rPr>
              <a:t> </a:t>
            </a:r>
            <a:r>
              <a:rPr lang="en-US" sz="2000" dirty="0" err="1">
                <a:latin typeface="Arial"/>
                <a:cs typeface="Arial"/>
              </a:rPr>
              <a:t>i</a:t>
            </a:r>
            <a:r>
              <a:rPr lang="en-US" sz="2000" dirty="0">
                <a:latin typeface="Arial"/>
                <a:cs typeface="Arial"/>
              </a:rPr>
              <a:t> </a:t>
            </a:r>
            <a:r>
              <a:rPr lang="en-US" sz="2000" dirty="0" err="1">
                <a:latin typeface="Arial"/>
                <a:cs typeface="Arial"/>
              </a:rPr>
              <a:t>utrzymania</a:t>
            </a:r>
            <a:r>
              <a:rPr lang="en-US" sz="2000" dirty="0">
                <a:latin typeface="Arial"/>
                <a:cs typeface="Arial"/>
              </a:rPr>
              <a:t> </a:t>
            </a:r>
            <a:r>
              <a:rPr lang="en-US" sz="2000" dirty="0" err="1">
                <a:latin typeface="Arial"/>
                <a:cs typeface="Arial"/>
              </a:rPr>
              <a:t>przewagi</a:t>
            </a:r>
            <a:r>
              <a:rPr lang="en-US" sz="2000" dirty="0">
                <a:latin typeface="Arial"/>
                <a:cs typeface="Arial"/>
              </a:rPr>
              <a:t>.</a:t>
            </a:r>
            <a:endParaRPr lang="en-US" dirty="0">
              <a:ea typeface="Arial" panose="020F0502020204030204"/>
              <a:cs typeface="Arial" panose="020F0502020204030204"/>
            </a:endParaRPr>
          </a:p>
        </p:txBody>
      </p:sp>
    </p:spTree>
    <p:extLst>
      <p:ext uri="{BB962C8B-B14F-4D97-AF65-F5344CB8AC3E}">
        <p14:creationId xmlns:p14="http://schemas.microsoft.com/office/powerpoint/2010/main" val="31306076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D49298-FFF5-4F49-DF49-9B7C3D857EB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Model VRIN/VRIO – narzędzia do oceny konkurencyjności (1/2)</a:t>
            </a:r>
          </a:p>
        </p:txBody>
      </p:sp>
      <p:sp>
        <p:nvSpPr>
          <p:cNvPr id="3" name="Symbol zastępczy zawartości 2">
            <a:extLst>
              <a:ext uri="{FF2B5EF4-FFF2-40B4-BE49-F238E27FC236}">
                <a16:creationId xmlns:a16="http://schemas.microsoft.com/office/drawing/2014/main" id="{34B12601-3D02-F7CE-01FF-0D8A7970556B}"/>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latin typeface="Arial"/>
                <a:cs typeface="Arial"/>
              </a:rPr>
              <a:t>VRIN/VRIO</a:t>
            </a:r>
            <a:r>
              <a:rPr lang="pl-PL" sz="1800" dirty="0">
                <a:latin typeface="Arial"/>
                <a:cs typeface="Arial"/>
              </a:rPr>
              <a:t> to modele służące do oceny, czy dany zasób, kompetencja albo rezultat projektu może dawać </a:t>
            </a:r>
            <a:r>
              <a:rPr lang="pl-PL" sz="1800" b="1" dirty="0">
                <a:latin typeface="Arial"/>
                <a:cs typeface="Arial"/>
              </a:rPr>
              <a:t>przewagę konkurencyjną</a:t>
            </a:r>
            <a:r>
              <a:rPr lang="pl-PL" sz="1800" dirty="0">
                <a:latin typeface="Arial"/>
                <a:cs typeface="Arial"/>
              </a:rPr>
              <a:t> i czy ta przewaga ma szansę się utrzymać.</a:t>
            </a:r>
          </a:p>
          <a:p>
            <a:pPr marL="0" indent="0">
              <a:lnSpc>
                <a:spcPct val="115000"/>
              </a:lnSpc>
              <a:spcBef>
                <a:spcPts val="600"/>
              </a:spcBef>
              <a:buNone/>
            </a:pPr>
            <a:r>
              <a:rPr lang="pl-PL" sz="1800" b="1" dirty="0">
                <a:solidFill>
                  <a:schemeClr val="accent1"/>
                </a:solidFill>
                <a:latin typeface="Arial"/>
                <a:cs typeface="Arial"/>
              </a:rPr>
              <a:t>VRIN</a:t>
            </a:r>
            <a:r>
              <a:rPr lang="pl-PL" sz="1800" dirty="0">
                <a:solidFill>
                  <a:schemeClr val="accent1"/>
                </a:solidFill>
                <a:latin typeface="Arial"/>
                <a:cs typeface="Arial"/>
              </a:rPr>
              <a:t> pyta, czy zasób jest:</a:t>
            </a:r>
          </a:p>
          <a:p>
            <a:pPr>
              <a:lnSpc>
                <a:spcPct val="115000"/>
              </a:lnSpc>
              <a:spcBef>
                <a:spcPts val="600"/>
              </a:spcBef>
            </a:pPr>
            <a:r>
              <a:rPr lang="pl-PL" sz="1800" b="1" dirty="0">
                <a:latin typeface="Arial"/>
                <a:cs typeface="Arial"/>
              </a:rPr>
              <a:t>V – </a:t>
            </a:r>
            <a:r>
              <a:rPr lang="pl-PL" sz="1800" b="1" dirty="0" err="1">
                <a:latin typeface="Arial"/>
                <a:cs typeface="Arial"/>
              </a:rPr>
              <a:t>Valuable</a:t>
            </a:r>
            <a:r>
              <a:rPr lang="pl-PL" sz="1800" b="1" dirty="0">
                <a:latin typeface="Arial"/>
                <a:cs typeface="Arial"/>
              </a:rPr>
              <a:t>, wartościowy</a:t>
            </a:r>
            <a:r>
              <a:rPr lang="pl-PL" sz="1800" dirty="0">
                <a:latin typeface="Arial"/>
                <a:cs typeface="Arial"/>
              </a:rPr>
              <a:t> – czy daje realną korzyść, rozwiązuje problem, obniża koszty, zwiększa wydajność itp.; </a:t>
            </a:r>
          </a:p>
          <a:p>
            <a:pPr>
              <a:lnSpc>
                <a:spcPct val="115000"/>
              </a:lnSpc>
              <a:spcBef>
                <a:spcPts val="600"/>
              </a:spcBef>
            </a:pPr>
            <a:r>
              <a:rPr lang="pl-PL" sz="1800" b="1" dirty="0">
                <a:latin typeface="Arial"/>
                <a:cs typeface="Arial"/>
              </a:rPr>
              <a:t>R – </a:t>
            </a:r>
            <a:r>
              <a:rPr lang="pl-PL" sz="1800" b="1" dirty="0" err="1">
                <a:latin typeface="Arial"/>
                <a:cs typeface="Arial"/>
              </a:rPr>
              <a:t>Rare</a:t>
            </a:r>
            <a:r>
              <a:rPr lang="pl-PL" sz="1800" b="1" dirty="0">
                <a:latin typeface="Arial"/>
                <a:cs typeface="Arial"/>
              </a:rPr>
              <a:t>, rzadki</a:t>
            </a:r>
            <a:r>
              <a:rPr lang="pl-PL" sz="1800" dirty="0">
                <a:latin typeface="Arial"/>
                <a:cs typeface="Arial"/>
              </a:rPr>
              <a:t> – czy niewielu konkurentów ma podobny zasób lub rozwiązanie; </a:t>
            </a:r>
          </a:p>
          <a:p>
            <a:pPr>
              <a:lnSpc>
                <a:spcPct val="115000"/>
              </a:lnSpc>
              <a:spcBef>
                <a:spcPts val="600"/>
              </a:spcBef>
            </a:pPr>
            <a:r>
              <a:rPr lang="pl-PL" sz="1800" b="1" dirty="0">
                <a:latin typeface="Arial"/>
                <a:cs typeface="Arial"/>
              </a:rPr>
              <a:t>I – </a:t>
            </a:r>
            <a:r>
              <a:rPr lang="pl-PL" sz="1800" b="1" dirty="0" err="1">
                <a:latin typeface="Arial"/>
                <a:cs typeface="Arial"/>
              </a:rPr>
              <a:t>Inimitable</a:t>
            </a:r>
            <a:r>
              <a:rPr lang="pl-PL" sz="1800" b="1" dirty="0">
                <a:latin typeface="Arial"/>
                <a:cs typeface="Arial"/>
              </a:rPr>
              <a:t>, trudny do naśladowania</a:t>
            </a:r>
            <a:r>
              <a:rPr lang="pl-PL" sz="1800" dirty="0">
                <a:latin typeface="Arial"/>
                <a:cs typeface="Arial"/>
              </a:rPr>
              <a:t> – czy konkurenci nie mogą go łatwo i tanio skopiować; </a:t>
            </a:r>
          </a:p>
          <a:p>
            <a:pPr>
              <a:lnSpc>
                <a:spcPct val="115000"/>
              </a:lnSpc>
              <a:spcBef>
                <a:spcPts val="600"/>
              </a:spcBef>
            </a:pPr>
            <a:r>
              <a:rPr lang="pl-PL" sz="1800" b="1" dirty="0">
                <a:latin typeface="Arial"/>
                <a:cs typeface="Arial"/>
              </a:rPr>
              <a:t>N – Non-</a:t>
            </a:r>
            <a:r>
              <a:rPr lang="pl-PL" sz="1800" b="1" dirty="0" err="1">
                <a:latin typeface="Arial"/>
                <a:cs typeface="Arial"/>
              </a:rPr>
              <a:t>substitutable</a:t>
            </a:r>
            <a:r>
              <a:rPr lang="pl-PL" sz="1800" b="1" dirty="0">
                <a:latin typeface="Arial"/>
                <a:cs typeface="Arial"/>
              </a:rPr>
              <a:t>, trudny do zastąpienia</a:t>
            </a:r>
            <a:r>
              <a:rPr lang="pl-PL" sz="1800" dirty="0">
                <a:latin typeface="Arial"/>
                <a:cs typeface="Arial"/>
              </a:rPr>
              <a:t> – czy nie ma prostego zamiennika dającego podobny efekt. </a:t>
            </a:r>
          </a:p>
        </p:txBody>
      </p:sp>
    </p:spTree>
    <p:extLst>
      <p:ext uri="{BB962C8B-B14F-4D97-AF65-F5344CB8AC3E}">
        <p14:creationId xmlns:p14="http://schemas.microsoft.com/office/powerpoint/2010/main" val="9209788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D49298-FFF5-4F49-DF49-9B7C3D857EB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Model VRIN/VRIO – narzędzia do oceny konkurencyjności (2/2)</a:t>
            </a:r>
          </a:p>
        </p:txBody>
      </p:sp>
      <p:sp>
        <p:nvSpPr>
          <p:cNvPr id="3" name="Symbol zastępczy zawartości 2">
            <a:extLst>
              <a:ext uri="{FF2B5EF4-FFF2-40B4-BE49-F238E27FC236}">
                <a16:creationId xmlns:a16="http://schemas.microsoft.com/office/drawing/2014/main" id="{34B12601-3D02-F7CE-01FF-0D8A7970556B}"/>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solidFill>
                  <a:schemeClr val="accent1"/>
                </a:solidFill>
                <a:latin typeface="Arial"/>
                <a:cs typeface="Arial"/>
              </a:rPr>
              <a:t>VRIO to nowsze rozwinięcie tego podejścia:</a:t>
            </a:r>
          </a:p>
          <a:p>
            <a:pPr>
              <a:lnSpc>
                <a:spcPct val="115000"/>
              </a:lnSpc>
              <a:spcBef>
                <a:spcPts val="600"/>
              </a:spcBef>
            </a:pPr>
            <a:r>
              <a:rPr lang="pl-PL" sz="1800" b="1" dirty="0">
                <a:latin typeface="Arial"/>
                <a:cs typeface="Arial"/>
              </a:rPr>
              <a:t>V – Value</a:t>
            </a:r>
            <a:r>
              <a:rPr lang="pl-PL" sz="1800" dirty="0">
                <a:latin typeface="Arial"/>
                <a:cs typeface="Arial"/>
              </a:rPr>
              <a:t> – wartość, </a:t>
            </a:r>
          </a:p>
          <a:p>
            <a:pPr>
              <a:lnSpc>
                <a:spcPct val="115000"/>
              </a:lnSpc>
              <a:spcBef>
                <a:spcPts val="600"/>
              </a:spcBef>
            </a:pPr>
            <a:r>
              <a:rPr lang="pl-PL" sz="1800" b="1" dirty="0">
                <a:latin typeface="Arial"/>
                <a:cs typeface="Arial"/>
              </a:rPr>
              <a:t>R – </a:t>
            </a:r>
            <a:r>
              <a:rPr lang="pl-PL" sz="1800" b="1" dirty="0" err="1">
                <a:latin typeface="Arial"/>
                <a:cs typeface="Arial"/>
              </a:rPr>
              <a:t>Rarity</a:t>
            </a:r>
            <a:r>
              <a:rPr lang="pl-PL" sz="1800" dirty="0">
                <a:latin typeface="Arial"/>
                <a:cs typeface="Arial"/>
              </a:rPr>
              <a:t> – rzadkość, </a:t>
            </a:r>
          </a:p>
          <a:p>
            <a:pPr>
              <a:lnSpc>
                <a:spcPct val="115000"/>
              </a:lnSpc>
              <a:spcBef>
                <a:spcPts val="600"/>
              </a:spcBef>
            </a:pPr>
            <a:r>
              <a:rPr lang="pl-PL" sz="1800" b="1" dirty="0">
                <a:latin typeface="Arial"/>
                <a:cs typeface="Arial"/>
              </a:rPr>
              <a:t>I – </a:t>
            </a:r>
            <a:r>
              <a:rPr lang="pl-PL" sz="1800" b="1" dirty="0" err="1">
                <a:latin typeface="Arial"/>
                <a:cs typeface="Arial"/>
              </a:rPr>
              <a:t>Imitability</a:t>
            </a:r>
            <a:r>
              <a:rPr lang="pl-PL" sz="1800" dirty="0">
                <a:latin typeface="Arial"/>
                <a:cs typeface="Arial"/>
              </a:rPr>
              <a:t> – trudność naśladowania, </a:t>
            </a:r>
          </a:p>
          <a:p>
            <a:pPr>
              <a:lnSpc>
                <a:spcPct val="115000"/>
              </a:lnSpc>
              <a:spcBef>
                <a:spcPts val="600"/>
              </a:spcBef>
            </a:pPr>
            <a:r>
              <a:rPr lang="pl-PL" sz="1800" b="1" dirty="0">
                <a:latin typeface="Arial"/>
                <a:cs typeface="Arial"/>
              </a:rPr>
              <a:t>O – Organization</a:t>
            </a:r>
            <a:r>
              <a:rPr lang="pl-PL" sz="1800" dirty="0">
                <a:latin typeface="Arial"/>
                <a:cs typeface="Arial"/>
              </a:rPr>
              <a:t> – czy organizacja jest rzeczywiście przygotowana, aby ten zasób wykorzystać. </a:t>
            </a:r>
          </a:p>
          <a:p>
            <a:pPr marL="0" indent="0">
              <a:lnSpc>
                <a:spcPct val="115000"/>
              </a:lnSpc>
              <a:spcBef>
                <a:spcPts val="600"/>
              </a:spcBef>
              <a:buNone/>
            </a:pPr>
            <a:r>
              <a:rPr lang="pl-PL" sz="1800" b="1" dirty="0">
                <a:latin typeface="Arial"/>
                <a:cs typeface="Arial"/>
              </a:rPr>
              <a:t>To ostatnie „O” jest bardzo ważne w projektach B+R. Można mieć świetny wynik badań, patent albo algorytm, ale jeśli nikt nie ma ludzi, budżetu, infrastruktury, praw do wyników albo planu wdrożenia, przewaga pozostaje tylko „na papierze”.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0D90B9F-D652-C489-5E1D-87FADC5B4AA9}"/>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VRIO w praktyce projektu badawczego</a:t>
            </a:r>
          </a:p>
        </p:txBody>
      </p:sp>
      <p:sp>
        <p:nvSpPr>
          <p:cNvPr id="3" name="Symbol zastępczy zawartości 2">
            <a:extLst>
              <a:ext uri="{FF2B5EF4-FFF2-40B4-BE49-F238E27FC236}">
                <a16:creationId xmlns:a16="http://schemas.microsoft.com/office/drawing/2014/main" id="{281E676A-FDF6-0680-4F97-8BF39C3E2CAC}"/>
              </a:ext>
            </a:extLst>
          </p:cNvPr>
          <p:cNvSpPr>
            <a:spLocks noGrp="1"/>
          </p:cNvSpPr>
          <p:nvPr>
            <p:ph idx="1"/>
          </p:nvPr>
        </p:nvSpPr>
        <p:spPr>
          <a:xfrm>
            <a:off x="841248" y="1600200"/>
            <a:ext cx="10515600" cy="4389120"/>
          </a:xfrm>
        </p:spPr>
        <p:txBody>
          <a:bodyPr vert="horz" lIns="91440" tIns="45720" rIns="91440" bIns="45720" rtlCol="0" anchor="t">
            <a:noAutofit/>
          </a:bodyPr>
          <a:lstStyle/>
          <a:p>
            <a:pPr marL="0" indent="0">
              <a:lnSpc>
                <a:spcPct val="115000"/>
              </a:lnSpc>
              <a:buNone/>
            </a:pPr>
            <a:r>
              <a:rPr lang="pl-PL" sz="1800" dirty="0">
                <a:latin typeface="Arial"/>
                <a:cs typeface="Arial"/>
              </a:rPr>
              <a:t>Przykład zastosowania: unikalny, autorski algorytm lub baza danych wypracowana w projekcie B+R.</a:t>
            </a:r>
            <a:endParaRPr lang="en-US">
              <a:latin typeface="Arial"/>
            </a:endParaRPr>
          </a:p>
          <a:p>
            <a:pPr marL="0" indent="0">
              <a:lnSpc>
                <a:spcPct val="115000"/>
              </a:lnSpc>
              <a:spcBef>
                <a:spcPts val="1400"/>
              </a:spcBef>
              <a:buNone/>
            </a:pPr>
            <a:r>
              <a:rPr lang="pl-PL" sz="1800" b="1" dirty="0">
                <a:latin typeface="Arial"/>
                <a:cs typeface="Arial"/>
              </a:rPr>
              <a:t>VALUE</a:t>
            </a:r>
            <a:r>
              <a:rPr lang="pl-PL" sz="1800" dirty="0">
                <a:latin typeface="Arial"/>
                <a:cs typeface="Arial"/>
              </a:rPr>
              <a:t>: czy rozwiązuje realny problem odbiorcy?</a:t>
            </a:r>
            <a:endParaRPr lang="pl-PL" dirty="0">
              <a:latin typeface="Arial"/>
              <a:ea typeface="Arial" panose="020F0502020204030204"/>
              <a:cs typeface="Arial" panose="020F0502020204030204"/>
            </a:endParaRPr>
          </a:p>
          <a:p>
            <a:pPr marL="0" indent="0">
              <a:lnSpc>
                <a:spcPct val="115000"/>
              </a:lnSpc>
              <a:spcBef>
                <a:spcPts val="600"/>
              </a:spcBef>
              <a:buNone/>
            </a:pPr>
            <a:r>
              <a:rPr lang="pl-PL" sz="1800" b="1" dirty="0">
                <a:latin typeface="Arial"/>
                <a:cs typeface="Arial"/>
              </a:rPr>
              <a:t>RARITY</a:t>
            </a:r>
            <a:r>
              <a:rPr lang="pl-PL" sz="1800" dirty="0">
                <a:latin typeface="Arial"/>
                <a:cs typeface="Arial"/>
              </a:rPr>
              <a:t>: czy podobne rozwiązanie jest już dostępne komercyjnie? </a:t>
            </a:r>
            <a:endParaRPr lang="pl-PL" dirty="0">
              <a:latin typeface="Arial"/>
              <a:ea typeface="Arial" panose="020F0502020204030204"/>
              <a:cs typeface="Arial" panose="020F0502020204030204"/>
            </a:endParaRPr>
          </a:p>
          <a:p>
            <a:pPr marL="0" indent="0">
              <a:lnSpc>
                <a:spcPct val="115000"/>
              </a:lnSpc>
              <a:spcBef>
                <a:spcPts val="600"/>
              </a:spcBef>
              <a:buNone/>
            </a:pPr>
            <a:r>
              <a:rPr lang="pl-PL" sz="1800" b="1" dirty="0">
                <a:latin typeface="Arial"/>
                <a:cs typeface="Arial"/>
              </a:rPr>
              <a:t>IMITABILITY</a:t>
            </a:r>
            <a:r>
              <a:rPr lang="pl-PL" sz="1800" dirty="0">
                <a:latin typeface="Arial"/>
                <a:cs typeface="Arial"/>
              </a:rPr>
              <a:t>: czy odtworzenie wymaga unikalnej wiedzy zespołu, danych zebranych latami, czy zgłoszonego patentu, czy wręcz przeciwnie, wystarczy publicznie dostępna publikacja? </a:t>
            </a:r>
            <a:endParaRPr lang="pl-PL" dirty="0">
              <a:latin typeface="Arial"/>
              <a:ea typeface="Arial" panose="020F0502020204030204"/>
              <a:cs typeface="Arial" panose="020F0502020204030204"/>
            </a:endParaRPr>
          </a:p>
          <a:p>
            <a:pPr marL="0" indent="0">
              <a:lnSpc>
                <a:spcPct val="115000"/>
              </a:lnSpc>
              <a:spcBef>
                <a:spcPts val="600"/>
              </a:spcBef>
              <a:buNone/>
            </a:pPr>
            <a:r>
              <a:rPr lang="pl-PL" sz="1800" b="1" dirty="0">
                <a:latin typeface="Arial"/>
                <a:cs typeface="Arial"/>
              </a:rPr>
              <a:t>ORGANIZATION</a:t>
            </a:r>
            <a:r>
              <a:rPr lang="pl-PL" sz="1800" dirty="0">
                <a:latin typeface="Arial"/>
                <a:cs typeface="Arial"/>
              </a:rPr>
              <a:t>: czy uczelnia lub partner ma zaplecze (kadrowe, prawne, finansowe), by faktycznie wdrożyć i utrzymać to rozwiązanie na rynku?</a:t>
            </a:r>
            <a:endParaRPr lang="pl-PL" dirty="0">
              <a:latin typeface="Arial"/>
              <a:ea typeface="Arial" panose="020F0502020204030204"/>
              <a:cs typeface="Arial" panose="020F0502020204030204"/>
            </a:endParaRPr>
          </a:p>
          <a:p>
            <a:pPr marL="0" indent="0">
              <a:lnSpc>
                <a:spcPct val="115000"/>
              </a:lnSpc>
              <a:spcBef>
                <a:spcPts val="1400"/>
              </a:spcBef>
              <a:buNone/>
            </a:pPr>
            <a:r>
              <a:rPr lang="pl-PL" sz="1800" b="1" dirty="0">
                <a:latin typeface="Arial"/>
                <a:cs typeface="Arial"/>
              </a:rPr>
              <a:t>Wniosek praktyczny</a:t>
            </a:r>
            <a:r>
              <a:rPr lang="pl-PL" sz="1800" dirty="0">
                <a:latin typeface="Arial"/>
                <a:cs typeface="Arial"/>
              </a:rPr>
              <a:t>: rezultat projektu, który przechodzi trzy pierwsze kryteria, ale nie ma zaplecza organizacyjnego do wdrożenia (kryterium O), pozostaje „niewykorzystaną przewagą konkurencyjną”</a:t>
            </a:r>
            <a:endParaRPr lang="pl-PL" dirty="0">
              <a:latin typeface="Arial"/>
              <a:ea typeface="Arial" panose="020F0502020204030204"/>
              <a:cs typeface="Arial" panose="020F0502020204030204"/>
            </a:endParaRPr>
          </a:p>
        </p:txBody>
      </p:sp>
    </p:spTree>
    <p:extLst>
      <p:ext uri="{BB962C8B-B14F-4D97-AF65-F5344CB8AC3E}">
        <p14:creationId xmlns:p14="http://schemas.microsoft.com/office/powerpoint/2010/main" val="23343343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058706D-6F39-DA2C-FFDF-CDAADC0D794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VRIO – przykład rolniczy</a:t>
            </a:r>
          </a:p>
        </p:txBody>
      </p:sp>
      <p:sp>
        <p:nvSpPr>
          <p:cNvPr id="3" name="Symbol zastępczy zawartości 2">
            <a:extLst>
              <a:ext uri="{FF2B5EF4-FFF2-40B4-BE49-F238E27FC236}">
                <a16:creationId xmlns:a16="http://schemas.microsoft.com/office/drawing/2014/main" id="{DF459C5F-F770-2607-6F47-62EA4504CF46}"/>
              </a:ext>
            </a:extLst>
          </p:cNvPr>
          <p:cNvSpPr>
            <a:spLocks noGrp="1"/>
          </p:cNvSpPr>
          <p:nvPr>
            <p:ph idx="1"/>
          </p:nvPr>
        </p:nvSpPr>
        <p:spPr>
          <a:xfrm>
            <a:off x="841248" y="1600200"/>
            <a:ext cx="10515600" cy="4389120"/>
          </a:xfrm>
        </p:spPr>
        <p:txBody>
          <a:bodyPr vert="horz" lIns="91440" tIns="45720" rIns="91440" bIns="45720" rtlCol="0" anchor="t">
            <a:noAutofit/>
          </a:bodyPr>
          <a:lstStyle/>
          <a:p>
            <a:pPr marL="0" indent="0">
              <a:lnSpc>
                <a:spcPct val="115000"/>
              </a:lnSpc>
              <a:buNone/>
            </a:pPr>
            <a:r>
              <a:rPr lang="pl-PL" sz="1800" dirty="0">
                <a:latin typeface="Arial"/>
                <a:cs typeface="Arial"/>
              </a:rPr>
              <a:t>Projekt opracowuje </a:t>
            </a:r>
            <a:r>
              <a:rPr lang="pl-PL" sz="1800" b="1" dirty="0">
                <a:latin typeface="Arial"/>
                <a:cs typeface="Arial"/>
              </a:rPr>
              <a:t>system AI do wczesnego wykrywania chorób zbóż</a:t>
            </a:r>
            <a:r>
              <a:rPr lang="pl-PL" sz="1800" dirty="0">
                <a:latin typeface="Arial"/>
                <a:cs typeface="Arial"/>
              </a:rPr>
              <a:t>.</a:t>
            </a:r>
            <a:endParaRPr lang="en-US"/>
          </a:p>
          <a:p>
            <a:pPr>
              <a:lnSpc>
                <a:spcPct val="115000"/>
              </a:lnSpc>
              <a:spcBef>
                <a:spcPts val="600"/>
              </a:spcBef>
              <a:buFont typeface="Arial" panose="020B0604020202020204" pitchFamily="34" charset="0"/>
              <a:buChar char="•"/>
            </a:pPr>
            <a:r>
              <a:rPr lang="pl-PL" sz="1800" b="1" dirty="0">
                <a:latin typeface="Arial"/>
                <a:cs typeface="Arial"/>
              </a:rPr>
              <a:t>V:</a:t>
            </a:r>
            <a:r>
              <a:rPr lang="pl-PL" sz="1800" dirty="0">
                <a:latin typeface="Arial"/>
                <a:cs typeface="Arial"/>
              </a:rPr>
              <a:t> ogranicza straty plonu i zużycie środków ochrony roślin; </a:t>
            </a:r>
            <a:endParaRPr lang="pl-PL" dirty="0">
              <a:ea typeface="Arial" panose="020F0502020204030204"/>
              <a:cs typeface="Arial" panose="020F0502020204030204"/>
            </a:endParaRPr>
          </a:p>
          <a:p>
            <a:pPr>
              <a:lnSpc>
                <a:spcPct val="115000"/>
              </a:lnSpc>
              <a:spcBef>
                <a:spcPts val="600"/>
              </a:spcBef>
              <a:buFont typeface="Arial" panose="020B0604020202020204" pitchFamily="34" charset="0"/>
              <a:buChar char="•"/>
            </a:pPr>
            <a:r>
              <a:rPr lang="pl-PL" sz="1800" b="1" dirty="0">
                <a:latin typeface="Arial"/>
                <a:cs typeface="Arial"/>
              </a:rPr>
              <a:t>R:</a:t>
            </a:r>
            <a:r>
              <a:rPr lang="pl-PL" sz="1800" dirty="0">
                <a:latin typeface="Arial"/>
                <a:cs typeface="Arial"/>
              </a:rPr>
              <a:t> podobne rozwiązania nie są powszechnie dostępne dla lokalnych warunków; </a:t>
            </a:r>
            <a:endParaRPr lang="pl-PL" dirty="0">
              <a:ea typeface="Arial" panose="020F0502020204030204"/>
              <a:cs typeface="Arial" panose="020F0502020204030204"/>
            </a:endParaRPr>
          </a:p>
          <a:p>
            <a:pPr>
              <a:lnSpc>
                <a:spcPct val="115000"/>
              </a:lnSpc>
              <a:spcBef>
                <a:spcPts val="600"/>
              </a:spcBef>
              <a:buFont typeface="Arial" panose="020B0604020202020204" pitchFamily="34" charset="0"/>
              <a:buChar char="•"/>
            </a:pPr>
            <a:r>
              <a:rPr lang="pl-PL" sz="1800" b="1" dirty="0">
                <a:latin typeface="Arial"/>
                <a:cs typeface="Arial"/>
              </a:rPr>
              <a:t>I:</a:t>
            </a:r>
            <a:r>
              <a:rPr lang="pl-PL" sz="1800" dirty="0">
                <a:latin typeface="Arial"/>
                <a:cs typeface="Arial"/>
              </a:rPr>
              <a:t> model powstał na unikalnej bazie danych z kilku sezonów i setek pól; </a:t>
            </a:r>
            <a:endParaRPr lang="pl-PL" dirty="0">
              <a:ea typeface="Arial" panose="020F0502020204030204"/>
              <a:cs typeface="Arial" panose="020F0502020204030204"/>
            </a:endParaRPr>
          </a:p>
          <a:p>
            <a:pPr>
              <a:lnSpc>
                <a:spcPct val="115000"/>
              </a:lnSpc>
              <a:spcBef>
                <a:spcPts val="600"/>
              </a:spcBef>
              <a:buFont typeface="Arial" panose="020B0604020202020204" pitchFamily="34" charset="0"/>
              <a:buChar char="•"/>
            </a:pPr>
            <a:r>
              <a:rPr lang="pl-PL" sz="1800" b="1" dirty="0">
                <a:latin typeface="Arial"/>
                <a:cs typeface="Arial"/>
              </a:rPr>
              <a:t>O:</a:t>
            </a:r>
            <a:r>
              <a:rPr lang="pl-PL" sz="1800" dirty="0">
                <a:latin typeface="Arial"/>
                <a:cs typeface="Arial"/>
              </a:rPr>
              <a:t> partner ma aplikację, zespół IT, sieć gospodarstw i budżet na wdrożenie. </a:t>
            </a:r>
            <a:endParaRPr lang="pl-PL" dirty="0">
              <a:ea typeface="Arial" panose="020F0502020204030204"/>
              <a:cs typeface="Arial" panose="020F0502020204030204"/>
            </a:endParaRPr>
          </a:p>
          <a:p>
            <a:pPr marL="0" indent="0">
              <a:lnSpc>
                <a:spcPct val="115000"/>
              </a:lnSpc>
              <a:spcBef>
                <a:spcPts val="600"/>
              </a:spcBef>
              <a:buNone/>
            </a:pPr>
            <a:r>
              <a:rPr lang="pl-PL" sz="1800" dirty="0">
                <a:latin typeface="Arial"/>
                <a:cs typeface="Arial"/>
              </a:rPr>
              <a:t>Jeżeli wszystkie cztery elementy są spełnione, rezultat ma większą szansę przełożyć się na </a:t>
            </a:r>
            <a:r>
              <a:rPr lang="pl-PL" sz="1800" b="1" dirty="0">
                <a:latin typeface="Arial"/>
                <a:cs typeface="Arial"/>
              </a:rPr>
              <a:t>realną i trwałą przewagę konkurencyjną</a:t>
            </a:r>
            <a:r>
              <a:rPr lang="pl-PL" sz="1800" dirty="0">
                <a:latin typeface="Arial"/>
                <a:cs typeface="Arial"/>
              </a:rPr>
              <a:t>.</a:t>
            </a:r>
            <a:endParaRPr lang="pl-PL" dirty="0">
              <a:ea typeface="Arial" panose="020F0502020204030204"/>
              <a:cs typeface="Arial" panose="020F0502020204030204"/>
            </a:endParaRPr>
          </a:p>
          <a:p>
            <a:pPr marL="0" indent="0">
              <a:lnSpc>
                <a:spcPct val="115000"/>
              </a:lnSpc>
              <a:spcBef>
                <a:spcPts val="1400"/>
              </a:spcBef>
              <a:buNone/>
            </a:pPr>
            <a:r>
              <a:rPr lang="pl-PL" sz="2000" b="1" dirty="0">
                <a:latin typeface="Arial"/>
                <a:cs typeface="Arial"/>
              </a:rPr>
              <a:t>VRIO pomaga odpowiedzieć na pytanie: czy rezultat projektu jest nie tylko ciekawy i innowacyjny, ale też ma realną wartość rynkową i czy partner potrafi ją wykorzystać.</a:t>
            </a:r>
            <a:endParaRPr lang="pl-PL" b="1" dirty="0">
              <a:ea typeface="Arial" panose="020F0502020204030204"/>
              <a:cs typeface="Arial" panose="020F0502020204030204"/>
            </a:endParaRPr>
          </a:p>
        </p:txBody>
      </p:sp>
    </p:spTree>
    <p:extLst>
      <p:ext uri="{BB962C8B-B14F-4D97-AF65-F5344CB8AC3E}">
        <p14:creationId xmlns:p14="http://schemas.microsoft.com/office/powerpoint/2010/main" val="1992553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48D7DDD-D205-DBC0-3533-C28D945FA82E}"/>
              </a:ext>
              <a:ext uri="{C183D7F6-B498-43B3-948B-1728B52AA6E4}">
                <adec:decorative xmlns:adec="http://schemas.microsoft.com/office/drawing/2017/decorative" val="0"/>
              </a:ext>
            </a:extLst>
          </p:cNvPr>
          <p:cNvSpPr>
            <a:spLocks noGrp="1"/>
          </p:cNvSpPr>
          <p:nvPr>
            <p:ph type="title"/>
          </p:nvPr>
        </p:nvSpPr>
        <p:spPr>
          <a:xfrm>
            <a:off x="4242816" y="365125"/>
            <a:ext cx="7110984" cy="1325563"/>
          </a:xfrm>
        </p:spPr>
        <p:txBody>
          <a:bodyPr anchor="b">
            <a:noAutofit/>
          </a:bodyPr>
          <a:lstStyle/>
          <a:p>
            <a:pPr algn="l">
              <a:lnSpc>
                <a:spcPct val="115000"/>
              </a:lnSpc>
            </a:pPr>
            <a:r>
              <a:rPr lang="pl-PL" sz="2800" b="1" dirty="0">
                <a:solidFill>
                  <a:srgbClr val="000000"/>
                </a:solidFill>
                <a:latin typeface="Arial"/>
                <a:cs typeface="Arial"/>
              </a:rPr>
              <a:t>Techniczna gotowość (TRL) to nie to samo co gotowość rynkowa</a:t>
            </a:r>
          </a:p>
        </p:txBody>
      </p:sp>
      <p:pic>
        <p:nvPicPr>
          <p:cNvPr id="5" name="Obraz 4" descr="Diagram skali gotowości technologicznej TRL, poziomy od 1 do 9, pogrupowane w trzy etapy.&#10;Badania podstawowe: TRL 1 – zaobserwowano i opisano podstawowe zasady zjawiska; TRL 2 – określono koncepcję technologii lub jej przyszłe zastosowanie.&#10;Badania przemysłowe: TRL 3 – potwierdzono analitycznie i eksperymentalnie krytyczne funkcje lub koncepcje technologii; TRL 4 – zweryfikowano komponenty technologii lub podstawowe jej podsystemy w warunkach laboratoryjnych; TRL 5 – zweryfikowano komponenty lub podstawowe podsystemy technologii w środowisku zbliżonym do rzeczywistego; TRL 6 – dokonano demonstracji prototypu lub modelu systemu albo podsystemu technologii w warunkach zbliżonych do rzeczywistych.&#10;Prace rozwojowe: TRL 7 – dokonano demonstracji prototypu technologii w warunkach operacyjnych; TRL 8 – zakończono badania i demonstrację ostatecznej formy technologii; TRL 9 – sprawdzenie technologii w warunkach rzeczywistych odniosło zamierzony efekt.">
            <a:extLst>
              <a:ext uri="{FF2B5EF4-FFF2-40B4-BE49-F238E27FC236}">
                <a16:creationId xmlns:a16="http://schemas.microsoft.com/office/drawing/2014/main" id="{8402FBAF-333A-D714-8A6D-81F2E6BA1AD6}"/>
              </a:ext>
            </a:extLst>
          </p:cNvPr>
          <p:cNvPicPr>
            <a:picLocks noChangeAspect="1"/>
          </p:cNvPicPr>
          <p:nvPr/>
        </p:nvPicPr>
        <p:blipFill>
          <a:blip r:embed="rId3"/>
          <a:stretch>
            <a:fillRect/>
          </a:stretch>
        </p:blipFill>
        <p:spPr>
          <a:xfrm>
            <a:off x="319623" y="319366"/>
            <a:ext cx="3740313" cy="5665798"/>
          </a:xfrm>
          <a:prstGeom prst="rect">
            <a:avLst/>
          </a:prstGeom>
        </p:spPr>
      </p:pic>
      <p:sp>
        <p:nvSpPr>
          <p:cNvPr id="3" name="Symbol zastępczy zawartości 2">
            <a:extLst>
              <a:ext uri="{FF2B5EF4-FFF2-40B4-BE49-F238E27FC236}">
                <a16:creationId xmlns:a16="http://schemas.microsoft.com/office/drawing/2014/main" id="{1FAE16AB-67BB-580D-724C-5765C87BBC5F}"/>
              </a:ext>
              <a:ext uri="{C183D7F6-B498-43B3-948B-1728B52AA6E4}">
                <adec:decorative xmlns:adec="http://schemas.microsoft.com/office/drawing/2017/decorative" val="0"/>
              </a:ext>
            </a:extLst>
          </p:cNvPr>
          <p:cNvSpPr>
            <a:spLocks noGrp="1"/>
          </p:cNvSpPr>
          <p:nvPr>
            <p:ph idx="1"/>
          </p:nvPr>
        </p:nvSpPr>
        <p:spPr>
          <a:xfrm>
            <a:off x="4242816" y="1825625"/>
            <a:ext cx="6050280" cy="4159539"/>
          </a:xfrm>
        </p:spPr>
        <p:txBody>
          <a:bodyPr vert="horz" lIns="91440" tIns="45720" rIns="91440" bIns="45720" rtlCol="0" anchor="t">
            <a:noAutofit/>
          </a:bodyPr>
          <a:lstStyle/>
          <a:p>
            <a:pPr marL="0" indent="0">
              <a:lnSpc>
                <a:spcPct val="115000"/>
              </a:lnSpc>
              <a:spcBef>
                <a:spcPts val="600"/>
              </a:spcBef>
              <a:buNone/>
            </a:pPr>
            <a:r>
              <a:rPr lang="pl-PL" sz="2000" dirty="0">
                <a:latin typeface="Arial"/>
                <a:cs typeface="Arial"/>
              </a:rPr>
              <a:t>Skala TRL opisuje dojrzałość technologiczną rozwiązania. Nie mówi nic o tym, czy odbiorcy faktycznie zechcą je przyjąć.</a:t>
            </a:r>
            <a:endParaRPr lang="pl-PL" dirty="0">
              <a:latin typeface="Arial"/>
              <a:ea typeface="Arial" panose="020F0502020204030204"/>
              <a:cs typeface="Arial" panose="020F0502020204030204"/>
            </a:endParaRPr>
          </a:p>
          <a:p>
            <a:pPr marL="0" indent="0">
              <a:lnSpc>
                <a:spcPct val="115000"/>
              </a:lnSpc>
              <a:spcBef>
                <a:spcPts val="1400"/>
              </a:spcBef>
              <a:buNone/>
            </a:pPr>
            <a:r>
              <a:rPr lang="pl-PL" sz="2000" dirty="0">
                <a:latin typeface="Arial"/>
                <a:cs typeface="Arial"/>
              </a:rPr>
              <a:t>Wysoki poziom TRL i pozytywny wynik VRIO nie gwarantują jeszcze adopcji rynkowej. To zagadnienie opisuje odrębna, uzupełniająca teoria: </a:t>
            </a:r>
            <a:r>
              <a:rPr lang="pl-PL" sz="2000" b="1" dirty="0">
                <a:latin typeface="Arial"/>
                <a:cs typeface="Arial"/>
              </a:rPr>
              <a:t>dyfuzja innowacji.</a:t>
            </a:r>
            <a:endParaRPr lang="pl-PL" b="1" dirty="0">
              <a:latin typeface="Arial"/>
              <a:ea typeface="Arial" panose="020F0502020204030204"/>
              <a:cs typeface="Arial" panose="020F0502020204030204"/>
            </a:endParaRPr>
          </a:p>
        </p:txBody>
      </p:sp>
    </p:spTree>
    <p:extLst>
      <p:ext uri="{BB962C8B-B14F-4D97-AF65-F5344CB8AC3E}">
        <p14:creationId xmlns:p14="http://schemas.microsoft.com/office/powerpoint/2010/main" val="194692847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B676628-D6E6-EF52-F076-D39183446E04}"/>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Krzywa adopcji innowacji – pięć kategorii odbiorców</a:t>
            </a:r>
          </a:p>
        </p:txBody>
      </p:sp>
      <p:sp>
        <p:nvSpPr>
          <p:cNvPr id="3" name="Symbol zastępczy zawartości 2">
            <a:extLst>
              <a:ext uri="{FF2B5EF4-FFF2-40B4-BE49-F238E27FC236}">
                <a16:creationId xmlns:a16="http://schemas.microsoft.com/office/drawing/2014/main" id="{97CB99EC-15C4-124A-EFE4-CCE30B244D9F}"/>
              </a:ext>
            </a:extLst>
          </p:cNvPr>
          <p:cNvSpPr>
            <a:spLocks noGrp="1"/>
          </p:cNvSpPr>
          <p:nvPr>
            <p:ph idx="1"/>
          </p:nvPr>
        </p:nvSpPr>
        <p:spPr>
          <a:xfrm>
            <a:off x="841248" y="4572000"/>
            <a:ext cx="10515600" cy="1417319"/>
          </a:xfrm>
        </p:spPr>
        <p:txBody>
          <a:bodyPr anchor="t">
            <a:noAutofit/>
          </a:bodyPr>
          <a:lstStyle/>
          <a:p>
            <a:pPr marL="0" indent="0">
              <a:lnSpc>
                <a:spcPct val="115000"/>
              </a:lnSpc>
              <a:spcBef>
                <a:spcPts val="600"/>
              </a:spcBef>
              <a:buNone/>
            </a:pPr>
            <a:r>
              <a:rPr lang="pl-PL" sz="1800" b="1" dirty="0">
                <a:latin typeface="Arial"/>
                <a:cs typeface="Arial"/>
              </a:rPr>
              <a:t>Znaczenie praktyczne: strategia komunikacji i wdrożenia skuteczna wobec innowatorów i wczesnych naśladowców (otwartość na ryzyko, nowość jako wartość samą w sobie) zwykle zawodzi wobec wczesnej i późnej większości, którzy oczekują dowodów skuteczności i rekomendacji od osób im podobnych.</a:t>
            </a:r>
          </a:p>
        </p:txBody>
      </p:sp>
      <p:pic>
        <p:nvPicPr>
          <p:cNvPr id="86" name="Obraz 85" descr="Krzywa dyfuzji innowacji (rozkład normalny) z podziałem na pięć segmentów: innowatorzy 2,5%, wcześni naśladowcy 13,5%, wczesna większość 34%, późna większość 34%, maruderzy 16%">
            <a:extLst>
              <a:ext uri="{FF2B5EF4-FFF2-40B4-BE49-F238E27FC236}">
                <a16:creationId xmlns:a16="http://schemas.microsoft.com/office/drawing/2014/main" id="{B5954B87-1912-D1CB-4B43-FD723D8324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9949" y="1554480"/>
            <a:ext cx="9418197" cy="2926080"/>
          </a:xfrm>
          <a:prstGeom prst="rect">
            <a:avLst/>
          </a:prstGeom>
        </p:spPr>
      </p:pic>
    </p:spTree>
    <p:extLst>
      <p:ext uri="{BB962C8B-B14F-4D97-AF65-F5344CB8AC3E}">
        <p14:creationId xmlns:p14="http://schemas.microsoft.com/office/powerpoint/2010/main" val="11420375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43724F3-980A-106D-6866-70751EFE87A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Teoria dyfuzji innowacji – pięć atrybutów</a:t>
            </a:r>
          </a:p>
        </p:txBody>
      </p:sp>
      <p:sp>
        <p:nvSpPr>
          <p:cNvPr id="3" name="Symbol zastępczy zawartości 2">
            <a:extLst>
              <a:ext uri="{FF2B5EF4-FFF2-40B4-BE49-F238E27FC236}">
                <a16:creationId xmlns:a16="http://schemas.microsoft.com/office/drawing/2014/main" id="{488900AA-29B4-1E6D-793D-1C32D006B24E}"/>
              </a:ext>
            </a:extLst>
          </p:cNvPr>
          <p:cNvSpPr>
            <a:spLocks noGrp="1"/>
          </p:cNvSpPr>
          <p:nvPr>
            <p:ph idx="1"/>
          </p:nvPr>
        </p:nvSpPr>
        <p:spPr>
          <a:xfrm>
            <a:off x="841248" y="1600200"/>
            <a:ext cx="10515600" cy="4389120"/>
          </a:xfrm>
        </p:spPr>
        <p:txBody>
          <a:bodyPr vert="horz" lIns="91440" tIns="45720" rIns="91440" bIns="45720" rtlCol="0" anchor="t">
            <a:noAutofit/>
          </a:bodyPr>
          <a:lstStyle/>
          <a:p>
            <a:pPr marL="0" indent="0">
              <a:lnSpc>
                <a:spcPct val="115000"/>
              </a:lnSpc>
              <a:buNone/>
            </a:pPr>
            <a:r>
              <a:rPr lang="pl-PL" sz="1800" b="1">
                <a:latin typeface="Arial"/>
                <a:cs typeface="Arial"/>
              </a:rPr>
              <a:t>PIĘĆ ATRYBUTÓW</a:t>
            </a:r>
            <a:endParaRPr lang="en-US">
              <a:latin typeface="Arial"/>
            </a:endParaRPr>
          </a:p>
          <a:p>
            <a:pPr marL="514350" indent="-514350">
              <a:lnSpc>
                <a:spcPct val="115000"/>
              </a:lnSpc>
              <a:spcBef>
                <a:spcPts val="1400"/>
              </a:spcBef>
              <a:buFont typeface="+mj-lt"/>
              <a:buAutoNum type="arabicPeriod"/>
            </a:pPr>
            <a:r>
              <a:rPr lang="pl-PL" sz="1800" b="1">
                <a:latin typeface="Arial"/>
                <a:cs typeface="Arial"/>
              </a:rPr>
              <a:t>Relative </a:t>
            </a:r>
            <a:r>
              <a:rPr lang="pl-PL" sz="1800" b="1" err="1">
                <a:latin typeface="Arial"/>
                <a:cs typeface="Arial"/>
              </a:rPr>
              <a:t>advantage</a:t>
            </a:r>
            <a:r>
              <a:rPr lang="pl-PL" sz="1800" b="1">
                <a:latin typeface="Arial"/>
                <a:cs typeface="Arial"/>
              </a:rPr>
              <a:t> </a:t>
            </a:r>
            <a:r>
              <a:rPr lang="pl-PL" sz="1800">
                <a:latin typeface="Arial"/>
                <a:cs typeface="Arial"/>
              </a:rPr>
              <a:t>(przewaga względna) — na ile innowacja jest postrzegana jako lepsza od dotychczasowego rozwiązania. </a:t>
            </a:r>
            <a:endParaRPr lang="pl-PL">
              <a:latin typeface="Arial"/>
              <a:ea typeface="Arial" panose="020F0502020204030204"/>
              <a:cs typeface="Arial" panose="020F0502020204030204"/>
            </a:endParaRPr>
          </a:p>
          <a:p>
            <a:pPr marL="514350" indent="-514350">
              <a:lnSpc>
                <a:spcPct val="115000"/>
              </a:lnSpc>
              <a:spcBef>
                <a:spcPts val="600"/>
              </a:spcBef>
              <a:buFont typeface="+mj-lt"/>
              <a:buAutoNum type="arabicPeriod" startAt="2"/>
            </a:pPr>
            <a:r>
              <a:rPr lang="pl-PL" sz="1800" b="1">
                <a:latin typeface="Arial"/>
                <a:cs typeface="Arial"/>
              </a:rPr>
              <a:t>Compatibility</a:t>
            </a:r>
            <a:r>
              <a:rPr lang="pl-PL" sz="1800">
                <a:latin typeface="Arial"/>
                <a:cs typeface="Arial"/>
              </a:rPr>
              <a:t> (zgodność) — na ile pasuje do istniejących wartości, praktyk i infrastruktury odbiorcy. </a:t>
            </a:r>
            <a:endParaRPr lang="pl-PL">
              <a:latin typeface="Arial"/>
              <a:ea typeface="Arial" panose="020F0502020204030204"/>
              <a:cs typeface="Arial" panose="020F0502020204030204"/>
            </a:endParaRPr>
          </a:p>
          <a:p>
            <a:pPr marL="514350" indent="-514350">
              <a:lnSpc>
                <a:spcPct val="115000"/>
              </a:lnSpc>
              <a:spcBef>
                <a:spcPts val="600"/>
              </a:spcBef>
              <a:buFont typeface="+mj-lt"/>
              <a:buAutoNum type="arabicPeriod" startAt="3"/>
            </a:pPr>
            <a:r>
              <a:rPr lang="pl-PL" sz="1800" b="1" err="1">
                <a:latin typeface="Arial"/>
                <a:cs typeface="Arial"/>
              </a:rPr>
              <a:t>Complexity</a:t>
            </a:r>
            <a:r>
              <a:rPr lang="pl-PL" sz="1800">
                <a:latin typeface="Arial"/>
                <a:cs typeface="Arial"/>
              </a:rPr>
              <a:t> (złożoność) — jak trudna jest do zrozumienia i użycia (im niższa złożoność, tym szybsza adopcja). </a:t>
            </a:r>
            <a:endParaRPr lang="pl-PL">
              <a:latin typeface="Arial"/>
              <a:ea typeface="Arial" panose="020F0502020204030204"/>
              <a:cs typeface="Arial" panose="020F0502020204030204"/>
            </a:endParaRPr>
          </a:p>
          <a:p>
            <a:pPr marL="514350" indent="-514350">
              <a:lnSpc>
                <a:spcPct val="115000"/>
              </a:lnSpc>
              <a:spcBef>
                <a:spcPts val="600"/>
              </a:spcBef>
              <a:buFont typeface="+mj-lt"/>
              <a:buAutoNum type="arabicPeriod" startAt="4"/>
            </a:pPr>
            <a:r>
              <a:rPr lang="pl-PL" sz="1800" b="1" err="1">
                <a:latin typeface="Arial"/>
                <a:cs typeface="Arial"/>
              </a:rPr>
              <a:t>Trialability</a:t>
            </a:r>
            <a:r>
              <a:rPr lang="pl-PL" sz="1800">
                <a:latin typeface="Arial"/>
                <a:cs typeface="Arial"/>
              </a:rPr>
              <a:t> (możliwość przetestowania) — czy odbiorca może wypróbować innowację na małą skalę przed pełnym wdrożeniem. </a:t>
            </a:r>
            <a:endParaRPr lang="pl-PL">
              <a:latin typeface="Arial"/>
              <a:ea typeface="Arial" panose="020F0502020204030204"/>
              <a:cs typeface="Arial" panose="020F0502020204030204"/>
            </a:endParaRPr>
          </a:p>
          <a:p>
            <a:pPr marL="514350" indent="-514350">
              <a:lnSpc>
                <a:spcPct val="115000"/>
              </a:lnSpc>
              <a:spcBef>
                <a:spcPts val="600"/>
              </a:spcBef>
              <a:buFont typeface="+mj-lt"/>
              <a:buAutoNum type="arabicPeriod" startAt="5"/>
            </a:pPr>
            <a:r>
              <a:rPr lang="pl-PL" sz="1800" b="1" err="1">
                <a:latin typeface="Arial"/>
                <a:cs typeface="Arial"/>
              </a:rPr>
              <a:t>Observability</a:t>
            </a:r>
            <a:r>
              <a:rPr lang="pl-PL" sz="1800">
                <a:latin typeface="Arial"/>
                <a:cs typeface="Arial"/>
              </a:rPr>
              <a:t> (obserwowalność) — na ile efekty stosowania innowacji są widoczne dla innych.</a:t>
            </a:r>
            <a:endParaRPr lang="pl-PL">
              <a:latin typeface="Arial"/>
              <a:ea typeface="Arial" panose="020F0502020204030204"/>
              <a:cs typeface="Arial" panose="020F0502020204030204"/>
            </a:endParaRPr>
          </a:p>
        </p:txBody>
      </p:sp>
    </p:spTree>
    <p:extLst>
      <p:ext uri="{BB962C8B-B14F-4D97-AF65-F5344CB8AC3E}">
        <p14:creationId xmlns:p14="http://schemas.microsoft.com/office/powerpoint/2010/main" val="35136396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05994C2-F5B4-C96D-8E3B-FF6653BCC019}"/>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Jak wykorzystać dyfuzję innowacji przy planowaniu wdrożenia</a:t>
            </a:r>
          </a:p>
        </p:txBody>
      </p:sp>
      <p:sp>
        <p:nvSpPr>
          <p:cNvPr id="3" name="Symbol zastępczy zawartości 2">
            <a:extLst>
              <a:ext uri="{FF2B5EF4-FFF2-40B4-BE49-F238E27FC236}">
                <a16:creationId xmlns:a16="http://schemas.microsoft.com/office/drawing/2014/main" id="{02A5ACCD-D83F-414C-4458-65F7F5A72659}"/>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a:latin typeface="Arial"/>
                <a:cs typeface="Arial"/>
              </a:rPr>
              <a:t>Praktyczne zastosowanie pięciu atrybutów przy opisie potencjału skalowania rozwiązania we wniosku: </a:t>
            </a:r>
          </a:p>
          <a:p>
            <a:pPr>
              <a:lnSpc>
                <a:spcPct val="115000"/>
              </a:lnSpc>
              <a:spcBef>
                <a:spcPts val="1400"/>
              </a:spcBef>
            </a:pPr>
            <a:r>
              <a:rPr lang="pl-PL" sz="2000">
                <a:latin typeface="Arial"/>
                <a:cs typeface="Arial"/>
              </a:rPr>
              <a:t>czy opisano przewagę względną w konkretnych, mierzalnych terminach</a:t>
            </a:r>
          </a:p>
          <a:p>
            <a:pPr>
              <a:lnSpc>
                <a:spcPct val="115000"/>
              </a:lnSpc>
              <a:spcBef>
                <a:spcPts val="600"/>
              </a:spcBef>
            </a:pPr>
            <a:r>
              <a:rPr lang="pl-PL" sz="2000">
                <a:latin typeface="Arial"/>
                <a:cs typeface="Arial"/>
              </a:rPr>
              <a:t>czy rozwiązanie da się przetestować przez odbiorcę na małą skalę przed pełnym wdrożeniem</a:t>
            </a:r>
          </a:p>
          <a:p>
            <a:pPr>
              <a:lnSpc>
                <a:spcPct val="115000"/>
              </a:lnSpc>
              <a:spcBef>
                <a:spcPts val="600"/>
              </a:spcBef>
            </a:pPr>
            <a:r>
              <a:rPr lang="pl-PL" sz="2000">
                <a:latin typeface="Arial"/>
                <a:cs typeface="Arial"/>
              </a:rPr>
              <a:t>czy efekty jego stosowania będą widoczne dla sąsiednich gospodarstw lub firm w branży </a:t>
            </a:r>
          </a:p>
        </p:txBody>
      </p:sp>
    </p:spTree>
    <p:extLst>
      <p:ext uri="{BB962C8B-B14F-4D97-AF65-F5344CB8AC3E}">
        <p14:creationId xmlns:p14="http://schemas.microsoft.com/office/powerpoint/2010/main" val="7229965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A9B092E0-C69D-366B-EFE9-9BD8B0A194ED}"/>
              </a:ext>
            </a:extLst>
          </p:cNvPr>
          <p:cNvSpPr>
            <a:spLocks noGrp="1"/>
          </p:cNvSpPr>
          <p:nvPr>
            <p:ph type="title"/>
          </p:nvPr>
        </p:nvSpPr>
        <p:spPr/>
        <p:txBody>
          <a:bodyPr>
            <a:noAutofit/>
          </a:bodyPr>
          <a:lstStyle/>
          <a:p>
            <a:pPr>
              <a:lnSpc>
                <a:spcPct val="115000"/>
              </a:lnSpc>
            </a:pPr>
            <a:r>
              <a:rPr lang="pl-PL" sz="6000" b="1">
                <a:latin typeface="Arial"/>
                <a:cs typeface="Arial"/>
              </a:rPr>
              <a:t>BLOK 3</a:t>
            </a:r>
            <a:endParaRPr lang="pl-PL"/>
          </a:p>
        </p:txBody>
      </p:sp>
      <p:sp>
        <p:nvSpPr>
          <p:cNvPr id="5" name="Symbol zastępczy tekstu 4">
            <a:extLst>
              <a:ext uri="{FF2B5EF4-FFF2-40B4-BE49-F238E27FC236}">
                <a16:creationId xmlns:a16="http://schemas.microsoft.com/office/drawing/2014/main" id="{8F5277CB-0AE9-BB99-A3EF-88EE0517289C}"/>
              </a:ext>
            </a:extLst>
          </p:cNvPr>
          <p:cNvSpPr>
            <a:spLocks noGrp="1"/>
          </p:cNvSpPr>
          <p:nvPr>
            <p:ph type="body" idx="1"/>
          </p:nvPr>
        </p:nvSpPr>
        <p:spPr/>
        <p:txBody>
          <a:bodyPr>
            <a:noAutofit/>
          </a:bodyPr>
          <a:lstStyle/>
          <a:p>
            <a:pPr>
              <a:lnSpc>
                <a:spcPct val="115000"/>
              </a:lnSpc>
            </a:pPr>
            <a:r>
              <a:rPr lang="pl-PL" sz="2400">
                <a:solidFill>
                  <a:srgbClr val="404040"/>
                </a:solidFill>
                <a:latin typeface="Arial"/>
                <a:cs typeface="Arial"/>
              </a:rPr>
              <a:t>Warsztat: opracowanie modelu projektu</a:t>
            </a:r>
          </a:p>
        </p:txBody>
      </p:sp>
      <p:pic>
        <p:nvPicPr>
          <p:cNvPr id="2" name="Obraz 1">
            <a:extLst>
              <a:ext uri="{FF2B5EF4-FFF2-40B4-BE49-F238E27FC236}">
                <a16:creationId xmlns:a16="http://schemas.microsoft.com/office/drawing/2014/main" id="{250DE693-E0F0-2076-33CC-DF0716C84DB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4062934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9D23D23-82B0-7D01-7F56-6FBA396C3B65}"/>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Struktura pracy – elementy modelu na ścieżce zmiany</a:t>
            </a:r>
            <a:endParaRPr lang="pl-PL"/>
          </a:p>
        </p:txBody>
      </p:sp>
      <p:sp>
        <p:nvSpPr>
          <p:cNvPr id="3" name="Symbol zastępczy zawartości 2">
            <a:extLst>
              <a:ext uri="{FF2B5EF4-FFF2-40B4-BE49-F238E27FC236}">
                <a16:creationId xmlns:a16="http://schemas.microsoft.com/office/drawing/2014/main" id="{9DB2DB2B-5D29-E9D0-C55D-6637487E1283}"/>
              </a:ext>
            </a:extLst>
          </p:cNvPr>
          <p:cNvSpPr>
            <a:spLocks noGrp="1"/>
          </p:cNvSpPr>
          <p:nvPr>
            <p:ph idx="1"/>
          </p:nvPr>
        </p:nvSpPr>
        <p:spPr>
          <a:xfrm>
            <a:off x="841248" y="1600200"/>
            <a:ext cx="10515600" cy="4389120"/>
          </a:xfrm>
        </p:spPr>
        <p:txBody>
          <a:bodyPr vert="horz" lIns="91440" tIns="45720" rIns="91440" bIns="45720" rtlCol="0" anchor="t">
            <a:noAutofit/>
          </a:bodyPr>
          <a:lstStyle/>
          <a:p>
            <a:pPr marL="0" indent="0">
              <a:lnSpc>
                <a:spcPct val="115000"/>
              </a:lnSpc>
              <a:buNone/>
            </a:pPr>
            <a:r>
              <a:rPr lang="pl-PL" sz="1800" b="1" dirty="0">
                <a:solidFill>
                  <a:srgbClr val="0070C0"/>
                </a:solidFill>
                <a:latin typeface="Arial"/>
                <a:cs typeface="Arial"/>
              </a:rPr>
              <a:t>Kolejność opracowania modelu dla wybranego przykładu: </a:t>
            </a:r>
          </a:p>
          <a:p>
            <a:pPr marL="342900" indent="-342900">
              <a:lnSpc>
                <a:spcPct val="115000"/>
              </a:lnSpc>
              <a:spcBef>
                <a:spcPts val="600"/>
              </a:spcBef>
              <a:spcAft>
                <a:spcPts val="600"/>
              </a:spcAft>
              <a:buAutoNum type="arabicParenBoth"/>
            </a:pPr>
            <a:r>
              <a:rPr lang="pl-PL" sz="1800" dirty="0">
                <a:latin typeface="Arial"/>
                <a:cs typeface="Arial"/>
              </a:rPr>
              <a:t>długoterminowy WPŁYW projektu (impact) — punkt wyjścia; </a:t>
            </a:r>
          </a:p>
          <a:p>
            <a:pPr marL="342900" indent="-342900">
              <a:lnSpc>
                <a:spcPct val="115000"/>
              </a:lnSpc>
              <a:spcBef>
                <a:spcPts val="600"/>
              </a:spcBef>
              <a:spcAft>
                <a:spcPts val="600"/>
              </a:spcAft>
              <a:buAutoNum type="arabicParenBoth" startAt="2"/>
            </a:pPr>
            <a:r>
              <a:rPr lang="pl-PL" sz="1800" dirty="0">
                <a:latin typeface="Arial"/>
                <a:cs typeface="Arial"/>
              </a:rPr>
              <a:t>REZULTATY pośrednie konieczne, by ten wpływ osiągnąć;</a:t>
            </a:r>
          </a:p>
          <a:p>
            <a:pPr marL="342900" indent="-342900">
              <a:lnSpc>
                <a:spcPct val="115000"/>
              </a:lnSpc>
              <a:spcBef>
                <a:spcPts val="600"/>
              </a:spcBef>
              <a:spcAft>
                <a:spcPts val="600"/>
              </a:spcAft>
              <a:buAutoNum type="arabicParenBoth" startAt="3"/>
            </a:pPr>
            <a:r>
              <a:rPr lang="pl-PL" sz="1800" dirty="0">
                <a:latin typeface="Arial"/>
                <a:cs typeface="Arial"/>
              </a:rPr>
              <a:t>DZIAŁANIA i PARTNERZY niezbędni do wygenerowania tych rezultatów; </a:t>
            </a:r>
          </a:p>
          <a:p>
            <a:pPr marL="342900" indent="-342900">
              <a:lnSpc>
                <a:spcPct val="115000"/>
              </a:lnSpc>
              <a:spcBef>
                <a:spcPts val="600"/>
              </a:spcBef>
              <a:spcAft>
                <a:spcPts val="600"/>
              </a:spcAft>
              <a:buAutoNum type="arabicParenBoth" startAt="4"/>
            </a:pPr>
            <a:r>
              <a:rPr lang="pl-PL" sz="1800" dirty="0">
                <a:latin typeface="Arial"/>
                <a:cs typeface="Arial"/>
              </a:rPr>
              <a:t>ODBIORCY na każdym etapie ścieżki;</a:t>
            </a:r>
          </a:p>
          <a:p>
            <a:pPr marL="342900" indent="-342900">
              <a:lnSpc>
                <a:spcPct val="115000"/>
              </a:lnSpc>
              <a:spcBef>
                <a:spcPts val="600"/>
              </a:spcBef>
              <a:spcAft>
                <a:spcPts val="600"/>
              </a:spcAft>
              <a:buAutoNum type="arabicParenBoth" startAt="5"/>
            </a:pPr>
            <a:r>
              <a:rPr lang="pl-PL" sz="1800" dirty="0">
                <a:latin typeface="Arial"/>
                <a:cs typeface="Arial"/>
              </a:rPr>
              <a:t>ZAŁOŻENIA - co musi być prawdą, żeby przejście z jednego etapu do kolejnego faktycznie zadziałało;</a:t>
            </a:r>
          </a:p>
          <a:p>
            <a:pPr marL="342900" indent="-342900">
              <a:lnSpc>
                <a:spcPct val="115000"/>
              </a:lnSpc>
              <a:spcBef>
                <a:spcPts val="600"/>
              </a:spcBef>
              <a:spcAft>
                <a:spcPts val="600"/>
              </a:spcAft>
              <a:buAutoNum type="arabicParenBoth" startAt="6"/>
            </a:pPr>
            <a:r>
              <a:rPr lang="pl-PL" sz="1800" dirty="0">
                <a:latin typeface="Arial"/>
                <a:cs typeface="Arial"/>
              </a:rPr>
              <a:t>POTENCJAŁ WDROŻENIOWY każdego rezultatu (szybka ocena VRIO + atrybuty); </a:t>
            </a:r>
          </a:p>
          <a:p>
            <a:pPr marL="342900" indent="-342900">
              <a:lnSpc>
                <a:spcPct val="115000"/>
              </a:lnSpc>
              <a:spcBef>
                <a:spcPts val="600"/>
              </a:spcBef>
              <a:spcAft>
                <a:spcPts val="600"/>
              </a:spcAft>
              <a:buAutoNum type="arabicParenBoth" startAt="7"/>
            </a:pPr>
            <a:r>
              <a:rPr lang="pl-PL" sz="1800" dirty="0">
                <a:latin typeface="Arial"/>
                <a:cs typeface="Arial"/>
              </a:rPr>
              <a:t>ŹRÓDŁA FINANSOWANIA odpowiednie do etapu ścieżki.</a:t>
            </a:r>
          </a:p>
        </p:txBody>
      </p:sp>
      <p:pic>
        <p:nvPicPr>
          <p:cNvPr id="4" name="Obraz 3">
            <a:extLst>
              <a:ext uri="{FF2B5EF4-FFF2-40B4-BE49-F238E27FC236}">
                <a16:creationId xmlns:a16="http://schemas.microsoft.com/office/drawing/2014/main" id="{0524AA6F-3DBD-C5D6-2AFC-5D5A4F7289F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28781358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C4DFD6E-9909-51DD-BEC1-ED31B216919A}"/>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Budowanie ścieżki zmiany krok po kroku z użyciem AI (1/2)</a:t>
            </a:r>
            <a:endParaRPr lang="pl-PL" dirty="0"/>
          </a:p>
        </p:txBody>
      </p:sp>
      <p:sp>
        <p:nvSpPr>
          <p:cNvPr id="3" name="Symbol zastępczy zawartości 2">
            <a:extLst>
              <a:ext uri="{FF2B5EF4-FFF2-40B4-BE49-F238E27FC236}">
                <a16:creationId xmlns:a16="http://schemas.microsoft.com/office/drawing/2014/main" id="{90A4CE2A-B0BE-4B00-DFF3-0E93C200669F}"/>
              </a:ext>
            </a:extLst>
          </p:cNvPr>
          <p:cNvSpPr>
            <a:spLocks noGrp="1"/>
          </p:cNvSpPr>
          <p:nvPr>
            <p:ph idx="1"/>
          </p:nvPr>
        </p:nvSpPr>
        <p:spPr>
          <a:xfrm>
            <a:off x="841248" y="1600200"/>
            <a:ext cx="10515600" cy="4389120"/>
          </a:xfrm>
        </p:spPr>
        <p:txBody>
          <a:bodyPr anchor="t">
            <a:noAutofit/>
          </a:bodyPr>
          <a:lstStyle/>
          <a:p>
            <a:pPr marL="0" indent="0">
              <a:lnSpc>
                <a:spcPct val="115000"/>
              </a:lnSpc>
              <a:spcAft>
                <a:spcPts val="600"/>
              </a:spcAft>
              <a:buNone/>
            </a:pPr>
            <a:br>
              <a:rPr lang="pl-PL" dirty="0"/>
            </a:br>
            <a:r>
              <a:rPr lang="pl-PL" sz="1800" b="1" dirty="0">
                <a:latin typeface="Arial"/>
                <a:cs typeface="Arial"/>
              </a:rPr>
              <a:t>Narzędzia:</a:t>
            </a:r>
            <a:r>
              <a:rPr lang="pl-PL" sz="1800" dirty="0">
                <a:latin typeface="Arial"/>
                <a:cs typeface="Arial"/>
              </a:rPr>
              <a:t> Claude / </a:t>
            </a:r>
            <a:r>
              <a:rPr lang="pl-PL" sz="1800" dirty="0" err="1">
                <a:latin typeface="Arial"/>
                <a:cs typeface="Arial"/>
              </a:rPr>
              <a:t>ChatGPT</a:t>
            </a:r>
            <a:r>
              <a:rPr lang="pl-PL" sz="1800" dirty="0">
                <a:latin typeface="Arial"/>
                <a:cs typeface="Arial"/>
              </a:rPr>
              <a:t> / </a:t>
            </a:r>
            <a:r>
              <a:rPr lang="pl-PL" sz="1800" dirty="0" err="1">
                <a:latin typeface="Arial"/>
                <a:cs typeface="Arial"/>
              </a:rPr>
              <a:t>Gemini</a:t>
            </a:r>
            <a:r>
              <a:rPr lang="pl-PL" sz="1800" dirty="0">
                <a:latin typeface="Arial"/>
                <a:cs typeface="Arial"/>
              </a:rPr>
              <a:t> + Google </a:t>
            </a:r>
            <a:r>
              <a:rPr lang="pl-PL" sz="1800" dirty="0" err="1">
                <a:latin typeface="Arial"/>
                <a:cs typeface="Arial"/>
              </a:rPr>
              <a:t>Docs</a:t>
            </a:r>
            <a:r>
              <a:rPr lang="pl-PL" sz="1800" dirty="0">
                <a:latin typeface="Arial"/>
                <a:cs typeface="Arial"/>
              </a:rPr>
              <a:t> / Word.</a:t>
            </a:r>
          </a:p>
          <a:p>
            <a:pPr marL="0" indent="0">
              <a:lnSpc>
                <a:spcPct val="115000"/>
              </a:lnSpc>
              <a:spcBef>
                <a:spcPts val="600"/>
              </a:spcBef>
              <a:spcAft>
                <a:spcPts val="600"/>
              </a:spcAft>
              <a:buNone/>
            </a:pPr>
            <a:r>
              <a:rPr lang="pl-PL" sz="1800" b="1" dirty="0">
                <a:latin typeface="Arial"/>
                <a:cs typeface="Arial"/>
              </a:rPr>
              <a:t>Krok 1.</a:t>
            </a:r>
            <a:r>
              <a:rPr lang="pl-PL" sz="1800" dirty="0">
                <a:latin typeface="Arial"/>
                <a:cs typeface="Arial"/>
              </a:rPr>
              <a:t> Zespół wkleja do rozmowy z AI swoją koncepcję z dnia 1 (problem, odbiorcy, rozwiązanie, modyfikacje dostępności, partnerzy).</a:t>
            </a:r>
          </a:p>
          <a:p>
            <a:pPr marL="0" indent="0">
              <a:lnSpc>
                <a:spcPct val="115000"/>
              </a:lnSpc>
              <a:spcBef>
                <a:spcPts val="600"/>
              </a:spcBef>
              <a:spcAft>
                <a:spcPts val="600"/>
              </a:spcAft>
              <a:buNone/>
            </a:pPr>
            <a:r>
              <a:rPr lang="pl-PL" sz="1800" b="1" dirty="0">
                <a:latin typeface="Arial"/>
                <a:cs typeface="Arial"/>
              </a:rPr>
              <a:t>Krok 2. </a:t>
            </a:r>
            <a:r>
              <a:rPr lang="pl-PL" sz="1800" b="1" dirty="0" err="1">
                <a:latin typeface="Arial"/>
                <a:cs typeface="Arial"/>
              </a:rPr>
              <a:t>Prompt</a:t>
            </a:r>
            <a:r>
              <a:rPr lang="pl-PL" sz="1800" b="1" dirty="0">
                <a:latin typeface="Arial"/>
                <a:cs typeface="Arial"/>
              </a:rPr>
              <a:t> startowy:</a:t>
            </a:r>
            <a:endParaRPr lang="pl-PL" dirty="0"/>
          </a:p>
          <a:p>
            <a:pPr marL="0" indent="0">
              <a:lnSpc>
                <a:spcPct val="115000"/>
              </a:lnSpc>
              <a:spcBef>
                <a:spcPts val="600"/>
              </a:spcBef>
              <a:spcAft>
                <a:spcPts val="600"/>
              </a:spcAft>
              <a:buNone/>
            </a:pPr>
            <a:r>
              <a:rPr lang="pl-PL" sz="1800" dirty="0">
                <a:latin typeface="Arial"/>
                <a:cs typeface="Arial"/>
              </a:rPr>
              <a:t>„Pomóż mi zbudować ścieżkę zmiany (</a:t>
            </a:r>
            <a:r>
              <a:rPr lang="pl-PL" sz="1800" dirty="0" err="1">
                <a:latin typeface="Arial"/>
                <a:cs typeface="Arial"/>
              </a:rPr>
              <a:t>Theory</a:t>
            </a:r>
            <a:r>
              <a:rPr lang="pl-PL" sz="1800" dirty="0">
                <a:latin typeface="Arial"/>
                <a:cs typeface="Arial"/>
              </a:rPr>
              <a:t> of </a:t>
            </a:r>
            <a:r>
              <a:rPr lang="pl-PL" sz="1800" dirty="0" err="1">
                <a:latin typeface="Arial"/>
                <a:cs typeface="Arial"/>
              </a:rPr>
              <a:t>Change</a:t>
            </a:r>
            <a:r>
              <a:rPr lang="pl-PL" sz="1800" dirty="0">
                <a:latin typeface="Arial"/>
                <a:cs typeface="Arial"/>
              </a:rPr>
              <a:t>) dla poniższego projektu, metodą </a:t>
            </a:r>
            <a:r>
              <a:rPr lang="pl-PL" sz="1800" dirty="0" err="1">
                <a:latin typeface="Arial"/>
                <a:cs typeface="Arial"/>
              </a:rPr>
              <a:t>backward</a:t>
            </a:r>
            <a:r>
              <a:rPr lang="pl-PL" sz="1800" dirty="0">
                <a:latin typeface="Arial"/>
                <a:cs typeface="Arial"/>
              </a:rPr>
              <a:t> </a:t>
            </a:r>
            <a:r>
              <a:rPr lang="pl-PL" sz="1800" dirty="0" err="1">
                <a:latin typeface="Arial"/>
                <a:cs typeface="Arial"/>
              </a:rPr>
              <a:t>mapping</a:t>
            </a:r>
            <a:r>
              <a:rPr lang="pl-PL" sz="1800" dirty="0">
                <a:latin typeface="Arial"/>
                <a:cs typeface="Arial"/>
              </a:rPr>
              <a:t>. Zacznij od zadania mi pytania o długoterminowy wpływ (</a:t>
            </a:r>
            <a:r>
              <a:rPr lang="pl-PL" sz="1800" dirty="0" err="1">
                <a:latin typeface="Arial"/>
                <a:cs typeface="Arial"/>
              </a:rPr>
              <a:t>impact</a:t>
            </a:r>
            <a:r>
              <a:rPr lang="pl-PL" sz="1800" dirty="0">
                <a:latin typeface="Arial"/>
                <a:cs typeface="Arial"/>
              </a:rPr>
              <a:t>) — jak wygląda świat, w którym ten projekt się udał? Dopiero potem pytaj o rezultaty pośrednie, cofając się krok po kroku do działań. Zadawaj pytania po jednym elemencie naraz. Oto koncepcja projektu: [wklej]."</a:t>
            </a:r>
          </a:p>
        </p:txBody>
      </p:sp>
      <p:pic>
        <p:nvPicPr>
          <p:cNvPr id="4" name="Obraz 3">
            <a:extLst>
              <a:ext uri="{FF2B5EF4-FFF2-40B4-BE49-F238E27FC236}">
                <a16:creationId xmlns:a16="http://schemas.microsoft.com/office/drawing/2014/main" id="{68BB7CCB-776B-69DE-1315-B2054B74258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18359213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C4DFD6E-9909-51DD-BEC1-ED31B216919A}"/>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Budowanie ścieżki zmiany krok po kroku z użyciem AI (2/2)</a:t>
            </a:r>
            <a:endParaRPr lang="pl-PL" dirty="0"/>
          </a:p>
        </p:txBody>
      </p:sp>
      <p:sp>
        <p:nvSpPr>
          <p:cNvPr id="3" name="Symbol zastępczy zawartości 2">
            <a:extLst>
              <a:ext uri="{FF2B5EF4-FFF2-40B4-BE49-F238E27FC236}">
                <a16:creationId xmlns:a16="http://schemas.microsoft.com/office/drawing/2014/main" id="{90A4CE2A-B0BE-4B00-DFF3-0E93C200669F}"/>
              </a:ext>
            </a:extLst>
          </p:cNvPr>
          <p:cNvSpPr>
            <a:spLocks noGrp="1"/>
          </p:cNvSpPr>
          <p:nvPr>
            <p:ph idx="1"/>
          </p:nvPr>
        </p:nvSpPr>
        <p:spPr>
          <a:xfrm>
            <a:off x="841248" y="1600200"/>
            <a:ext cx="10515600" cy="4389120"/>
          </a:xfrm>
        </p:spPr>
        <p:txBody>
          <a:bodyPr anchor="t">
            <a:noAutofit/>
          </a:bodyPr>
          <a:lstStyle/>
          <a:p>
            <a:pPr marL="0" indent="0">
              <a:lnSpc>
                <a:spcPct val="115000"/>
              </a:lnSpc>
              <a:spcAft>
                <a:spcPts val="600"/>
              </a:spcAft>
              <a:buNone/>
            </a:pPr>
            <a:r>
              <a:rPr lang="pl-PL" sz="1800" b="1" dirty="0">
                <a:latin typeface="Arial"/>
                <a:cs typeface="Arial"/>
              </a:rPr>
              <a:t>Krok 3.</a:t>
            </a:r>
            <a:r>
              <a:rPr lang="pl-PL" sz="1800" dirty="0">
                <a:latin typeface="Arial"/>
                <a:cs typeface="Arial"/>
              </a:rPr>
              <a:t> Zespół odpowiada na kolejne pytania modelu, budując w ten sposób łańcuch: wpływ → rezultaty pośrednie → działania i partnerzy → odbiorcy na każdym etapie.</a:t>
            </a:r>
          </a:p>
          <a:p>
            <a:pPr marL="0" indent="0">
              <a:lnSpc>
                <a:spcPct val="115000"/>
              </a:lnSpc>
              <a:spcBef>
                <a:spcPts val="600"/>
              </a:spcBef>
              <a:spcAft>
                <a:spcPts val="600"/>
              </a:spcAft>
              <a:buNone/>
            </a:pPr>
            <a:r>
              <a:rPr lang="pl-PL" sz="1800" b="1" dirty="0">
                <a:latin typeface="Arial"/>
                <a:cs typeface="Arial"/>
              </a:rPr>
              <a:t>Krok 4. Zapis roboczy.</a:t>
            </a:r>
            <a:r>
              <a:rPr lang="pl-PL" sz="1800" dirty="0">
                <a:latin typeface="Arial"/>
                <a:cs typeface="Arial"/>
              </a:rPr>
              <a:t> Efekt tej części zapisywany jest w jednym dokumencie (Google </a:t>
            </a:r>
            <a:r>
              <a:rPr lang="pl-PL" sz="1800" dirty="0" err="1">
                <a:latin typeface="Arial"/>
                <a:cs typeface="Arial"/>
              </a:rPr>
              <a:t>Docs</a:t>
            </a:r>
            <a:r>
              <a:rPr lang="pl-PL" sz="1800" dirty="0">
                <a:latin typeface="Arial"/>
                <a:cs typeface="Arial"/>
              </a:rPr>
              <a:t>/Word) jako uporządkowana lista czterech poziomów — to na niej pracują dalsze części warsztatu (2 — testowanie założeń, 3 — ocena potencjału wdrożeniowego).</a:t>
            </a:r>
          </a:p>
          <a:p>
            <a:pPr marL="0" indent="0">
              <a:lnSpc>
                <a:spcPct val="115000"/>
              </a:lnSpc>
              <a:spcBef>
                <a:spcPts val="600"/>
              </a:spcBef>
              <a:spcAft>
                <a:spcPts val="600"/>
              </a:spcAft>
              <a:buNone/>
            </a:pPr>
            <a:r>
              <a:rPr lang="pl-PL" sz="1800" b="1" dirty="0">
                <a:latin typeface="Arial"/>
                <a:cs typeface="Arial"/>
              </a:rPr>
              <a:t>Krytyczna ocena:</a:t>
            </a:r>
            <a:r>
              <a:rPr lang="pl-PL" sz="1800" dirty="0">
                <a:latin typeface="Arial"/>
                <a:cs typeface="Arial"/>
              </a:rPr>
              <a:t> model może zaproponować logicznie brzmiący, lecz merytorycznie nietrafny krok pośredni — zespół weryfikuje każdy poziom pod kątem tego, czy rzeczywiście wynika z ich wiedzy o projekcie, a nie z ogólnikowej wiedzy modelu o „typowych" projektach badawczych.</a:t>
            </a:r>
          </a:p>
        </p:txBody>
      </p:sp>
      <p:pic>
        <p:nvPicPr>
          <p:cNvPr id="4" name="Obraz 3">
            <a:extLst>
              <a:ext uri="{FF2B5EF4-FFF2-40B4-BE49-F238E27FC236}">
                <a16:creationId xmlns:a16="http://schemas.microsoft.com/office/drawing/2014/main" id="{68BB7CCB-776B-69DE-1315-B2054B74258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0" indent="0" algn="ctr">
              <a:lnSpc>
                <a:spcPct val="115000"/>
              </a:lnSpc>
              <a:buNone/>
            </a:pPr>
            <a:r>
              <a:rPr lang="pl-PL" sz="1800" b="1" u="none" dirty="0">
                <a:solidFill>
                  <a:srgbClr val="000000"/>
                </a:solidFill>
                <a:latin typeface="Arial"/>
                <a:cs typeface="Arial"/>
              </a:rPr>
              <a:t>Tematyka projektu: Opracowanie funkcjonalnych mieszanek ziołowych z gospodarstwa</a:t>
            </a:r>
            <a:endParaRPr lang="en-US" b="1" u="sng" dirty="0">
              <a:solidFill>
                <a:schemeClr val="accent3"/>
              </a:solidFill>
            </a:endParaRPr>
          </a:p>
          <a:p>
            <a:pPr marL="0" indent="0">
              <a:lnSpc>
                <a:spcPct val="115000"/>
              </a:lnSpc>
              <a:spcBef>
                <a:spcPts val="1400"/>
              </a:spcBef>
              <a:buNone/>
            </a:pPr>
            <a:r>
              <a:rPr lang="en-US" sz="1800" b="1" dirty="0">
                <a:solidFill>
                  <a:srgbClr val="111111"/>
                </a:solidFill>
                <a:latin typeface="Arial"/>
                <a:cs typeface="Arial"/>
              </a:rPr>
              <a:t>Krok 1. </a:t>
            </a:r>
            <a:r>
              <a:rPr lang="en-US" sz="1800" b="1" dirty="0" err="1">
                <a:solidFill>
                  <a:srgbClr val="111111"/>
                </a:solidFill>
                <a:latin typeface="Arial"/>
                <a:cs typeface="Arial"/>
              </a:rPr>
              <a:t>długoterminowy</a:t>
            </a:r>
            <a:r>
              <a:rPr lang="en-US" sz="1800" b="1" dirty="0">
                <a:solidFill>
                  <a:srgbClr val="111111"/>
                </a:solidFill>
                <a:latin typeface="Arial"/>
                <a:cs typeface="Arial"/>
              </a:rPr>
              <a:t> WPŁYW projektu (impact) </a:t>
            </a:r>
            <a:endParaRPr lang="pl-PL" b="1" dirty="0">
              <a:solidFill>
                <a:srgbClr val="111111"/>
              </a:solidFill>
              <a:latin typeface="Arial"/>
              <a:ea typeface="Arial" pitchFamily="34" charset="-122"/>
              <a:cs typeface="Arial"/>
            </a:endParaRPr>
          </a:p>
          <a:p>
            <a:pPr marL="0" indent="0">
              <a:lnSpc>
                <a:spcPct val="115000"/>
              </a:lnSpc>
              <a:spcBef>
                <a:spcPts val="600"/>
              </a:spcBef>
              <a:buNone/>
            </a:pPr>
            <a:r>
              <a:rPr lang="en-US" sz="1800" dirty="0">
                <a:solidFill>
                  <a:srgbClr val="111111"/>
                </a:solidFill>
                <a:latin typeface="Arial"/>
                <a:cs typeface="Arial"/>
              </a:rPr>
              <a:t>Pytanie </a:t>
            </a:r>
            <a:r>
              <a:rPr lang="en-US" sz="1800" dirty="0" err="1">
                <a:solidFill>
                  <a:srgbClr val="111111"/>
                </a:solidFill>
                <a:latin typeface="Arial"/>
                <a:cs typeface="Arial"/>
              </a:rPr>
              <a:t>dla</a:t>
            </a:r>
            <a:r>
              <a:rPr lang="en-US" sz="1800" dirty="0">
                <a:solidFill>
                  <a:srgbClr val="111111"/>
                </a:solidFill>
                <a:latin typeface="Arial"/>
                <a:cs typeface="Arial"/>
              </a:rPr>
              <a:t> </a:t>
            </a:r>
            <a:r>
              <a:rPr lang="en-US" sz="1800" dirty="0" err="1">
                <a:solidFill>
                  <a:srgbClr val="111111"/>
                </a:solidFill>
                <a:latin typeface="Arial"/>
                <a:cs typeface="Arial"/>
              </a:rPr>
              <a:t>grupy</a:t>
            </a:r>
            <a:r>
              <a:rPr lang="en-US" sz="1800" dirty="0">
                <a:solidFill>
                  <a:srgbClr val="111111"/>
                </a:solidFill>
                <a:latin typeface="Arial"/>
                <a:cs typeface="Arial"/>
              </a:rPr>
              <a:t>:</a:t>
            </a:r>
            <a:endParaRPr lang="en-US" dirty="0">
              <a:latin typeface="Arial"/>
              <a:cs typeface="Arial"/>
            </a:endParaRPr>
          </a:p>
          <a:p>
            <a:pPr marL="342900" indent="-342900">
              <a:lnSpc>
                <a:spcPct val="115000"/>
              </a:lnSpc>
              <a:spcBef>
                <a:spcPts val="600"/>
              </a:spcBef>
              <a:buFont typeface="Arial"/>
              <a:buChar char="•"/>
            </a:pPr>
            <a:r>
              <a:rPr lang="en-US" sz="1800" dirty="0">
                <a:solidFill>
                  <a:srgbClr val="111111"/>
                </a:solidFill>
                <a:latin typeface="Arial"/>
                <a:cs typeface="Arial"/>
              </a:rPr>
              <a:t>Jak ma wyglądać sytuacja za 3–5 lat, jeśli projekt się powiedzie?</a:t>
            </a:r>
            <a:endParaRPr lang="en-US" dirty="0"/>
          </a:p>
          <a:p>
            <a:pPr marL="0" indent="0">
              <a:lnSpc>
                <a:spcPct val="115000"/>
              </a:lnSpc>
              <a:spcBef>
                <a:spcPts val="1400"/>
              </a:spcBef>
              <a:buNone/>
            </a:pPr>
            <a:r>
              <a:rPr lang="en-US" sz="1800" dirty="0">
                <a:solidFill>
                  <a:srgbClr val="111111"/>
                </a:solidFill>
                <a:latin typeface="Arial"/>
                <a:cs typeface="Arial"/>
              </a:rPr>
              <a:t>Proponowany wpływ długoterminowy:</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gospodarstwo zwiększa wartość dodaną własnej produkcji rolnej,</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na rynku pojawia się lokalna oferta ziół o powtarzalnej jakości,</a:t>
            </a:r>
            <a:endParaRPr lang="en-US" dirty="0"/>
          </a:p>
        </p:txBody>
      </p:sp>
    </p:spTree>
    <p:extLst>
      <p:ext uri="{BB962C8B-B14F-4D97-AF65-F5344CB8AC3E}">
        <p14:creationId xmlns:p14="http://schemas.microsoft.com/office/powerpoint/2010/main" val="34170187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(2/18)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342900" indent="-342900">
              <a:lnSpc>
                <a:spcPct val="115000"/>
              </a:lnSpc>
              <a:buFont typeface="Arial"/>
              <a:buChar char="•"/>
            </a:pPr>
            <a:r>
              <a:rPr lang="en-US" sz="1800" dirty="0">
                <a:solidFill>
                  <a:srgbClr val="111111"/>
                </a:solidFill>
                <a:latin typeface="Arial"/>
                <a:cs typeface="Arial"/>
              </a:rPr>
              <a:t>konsumenci otrzymują prosty, zrozumiały i bezpieczny produkt,</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rośnie znaczenie krótkich łańcuchów dostaw i lokalnego przetwórstwa.</a:t>
            </a:r>
            <a:endParaRPr lang="en-US" dirty="0"/>
          </a:p>
          <a:p>
            <a:pPr marL="0" indent="0">
              <a:lnSpc>
                <a:spcPct val="115000"/>
              </a:lnSpc>
              <a:spcBef>
                <a:spcPts val="1400"/>
              </a:spcBef>
              <a:buNone/>
            </a:pPr>
            <a:r>
              <a:rPr lang="en-US" sz="1800" dirty="0">
                <a:solidFill>
                  <a:srgbClr val="111111"/>
                </a:solidFill>
                <a:latin typeface="Arial"/>
                <a:cs typeface="Arial"/>
              </a:rPr>
              <a:t>Megatrendy i dokumenty strategiczne do sprawdzenia:</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zdrowie i profilaktyka, żywność funkcjonalna, lokalność, cyfryzacja sprzedaży, skracanie łańcuchów dostaw, zrównoważone rolnictwo.</a:t>
            </a:r>
            <a:endParaRPr lang="en-US" dirty="0">
              <a:latin typeface="Arial"/>
              <a:cs typeface="Arial"/>
            </a:endParaRPr>
          </a:p>
          <a:p>
            <a:pPr marL="0" indent="0">
              <a:lnSpc>
                <a:spcPct val="115000"/>
              </a:lnSpc>
              <a:spcBef>
                <a:spcPts val="600"/>
              </a:spcBef>
              <a:buNone/>
            </a:pPr>
            <a:r>
              <a:rPr lang="en-US" sz="1800" dirty="0">
                <a:solidFill>
                  <a:srgbClr val="111111"/>
                </a:solidFill>
                <a:latin typeface="Arial"/>
                <a:cs typeface="Arial"/>
              </a:rPr>
              <a:t>Narzędzia: Google Trends, raporty branżowe, dokumenty PS WPR, Krajowe Inteligentne Specjalizacje, ChatGPT/Claude do przygotowania listy pytań kontrolnych.</a:t>
            </a:r>
            <a:endParaRPr lang="en-US" dirty="0">
              <a:latin typeface="Arial"/>
              <a:cs typeface="Aria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(3/18)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0" indent="0">
              <a:lnSpc>
                <a:spcPct val="115000"/>
              </a:lnSpc>
              <a:buNone/>
            </a:pPr>
            <a:r>
              <a:rPr lang="en-US" sz="1800" b="1" dirty="0" err="1">
                <a:solidFill>
                  <a:srgbClr val="111111"/>
                </a:solidFill>
                <a:latin typeface="Arial"/>
                <a:cs typeface="Arial"/>
              </a:rPr>
              <a:t>Krok</a:t>
            </a:r>
            <a:r>
              <a:rPr lang="en-US" sz="1800" b="1" dirty="0">
                <a:solidFill>
                  <a:srgbClr val="111111"/>
                </a:solidFill>
                <a:latin typeface="Arial"/>
                <a:cs typeface="Arial"/>
              </a:rPr>
              <a:t> 2. </a:t>
            </a:r>
            <a:r>
              <a:rPr lang="en-US" sz="1800" b="1" dirty="0" err="1">
                <a:solidFill>
                  <a:srgbClr val="111111"/>
                </a:solidFill>
                <a:latin typeface="Arial"/>
                <a:cs typeface="Arial"/>
              </a:rPr>
              <a:t>Rezultaty</a:t>
            </a:r>
            <a:r>
              <a:rPr lang="en-US" sz="1800" b="1" dirty="0">
                <a:solidFill>
                  <a:srgbClr val="111111"/>
                </a:solidFill>
                <a:latin typeface="Arial"/>
                <a:cs typeface="Arial"/>
              </a:rPr>
              <a:t> </a:t>
            </a:r>
            <a:r>
              <a:rPr lang="en-US" sz="1800" b="1" dirty="0" err="1">
                <a:solidFill>
                  <a:srgbClr val="111111"/>
                </a:solidFill>
                <a:latin typeface="Arial"/>
                <a:cs typeface="Arial"/>
              </a:rPr>
              <a:t>pośrednie</a:t>
            </a:r>
            <a:r>
              <a:rPr lang="en-US" sz="1800" b="1" dirty="0">
                <a:solidFill>
                  <a:srgbClr val="111111"/>
                </a:solidFill>
                <a:latin typeface="Arial"/>
                <a:cs typeface="Arial"/>
              </a:rPr>
              <a:t> </a:t>
            </a:r>
            <a:r>
              <a:rPr lang="pl-PL" sz="1800" b="1" dirty="0">
                <a:solidFill>
                  <a:srgbClr val="111111"/>
                </a:solidFill>
                <a:latin typeface="Arial"/>
                <a:cs typeface="Arial"/>
              </a:rPr>
              <a:t>konieczne, by ten wpływ osiągnąć;</a:t>
            </a:r>
          </a:p>
          <a:p>
            <a:pPr marL="0" indent="0">
              <a:lnSpc>
                <a:spcPct val="115000"/>
              </a:lnSpc>
              <a:spcBef>
                <a:spcPts val="600"/>
              </a:spcBef>
              <a:buNone/>
            </a:pPr>
            <a:r>
              <a:rPr lang="en-US" sz="1800" dirty="0" err="1">
                <a:solidFill>
                  <a:srgbClr val="111111"/>
                </a:solidFill>
                <a:latin typeface="Arial"/>
                <a:cs typeface="Arial"/>
              </a:rPr>
              <a:t>Pracujemy</a:t>
            </a:r>
            <a:r>
              <a:rPr lang="en-US" sz="1800" dirty="0">
                <a:solidFill>
                  <a:srgbClr val="111111"/>
                </a:solidFill>
                <a:latin typeface="Arial"/>
                <a:cs typeface="Arial"/>
              </a:rPr>
              <a:t> </a:t>
            </a:r>
            <a:r>
              <a:rPr lang="en-US" sz="1800" dirty="0" err="1">
                <a:solidFill>
                  <a:srgbClr val="111111"/>
                </a:solidFill>
                <a:latin typeface="Arial"/>
                <a:cs typeface="Arial"/>
              </a:rPr>
              <a:t>wstecz</a:t>
            </a:r>
            <a:r>
              <a:rPr lang="en-US" sz="1800" dirty="0">
                <a:solidFill>
                  <a:srgbClr val="111111"/>
                </a:solidFill>
                <a:latin typeface="Arial"/>
                <a:cs typeface="Arial"/>
              </a:rPr>
              <a:t> od </a:t>
            </a:r>
            <a:r>
              <a:rPr lang="en-US" sz="1800" dirty="0" err="1">
                <a:solidFill>
                  <a:srgbClr val="111111"/>
                </a:solidFill>
                <a:latin typeface="Arial"/>
                <a:cs typeface="Arial"/>
              </a:rPr>
              <a:t>wpływu</a:t>
            </a:r>
            <a:r>
              <a:rPr lang="en-US" sz="1800" dirty="0">
                <a:solidFill>
                  <a:srgbClr val="111111"/>
                </a:solidFill>
                <a:latin typeface="Arial"/>
                <a:cs typeface="Arial"/>
              </a:rPr>
              <a:t> do </a:t>
            </a:r>
            <a:r>
              <a:rPr lang="en-US" sz="1800" dirty="0" err="1">
                <a:solidFill>
                  <a:srgbClr val="111111"/>
                </a:solidFill>
                <a:latin typeface="Arial"/>
                <a:cs typeface="Arial"/>
              </a:rPr>
              <a:t>rezultatów</a:t>
            </a:r>
            <a:r>
              <a:rPr lang="en-US" sz="1800" dirty="0">
                <a:solidFill>
                  <a:srgbClr val="111111"/>
                </a:solidFill>
                <a:latin typeface="Arial"/>
                <a:cs typeface="Arial"/>
              </a:rPr>
              <a:t>. </a:t>
            </a:r>
            <a:r>
              <a:rPr lang="en-US" sz="1800" dirty="0" err="1">
                <a:solidFill>
                  <a:srgbClr val="111111"/>
                </a:solidFill>
                <a:latin typeface="Arial"/>
                <a:cs typeface="Arial"/>
              </a:rPr>
              <a:t>Nie</a:t>
            </a:r>
            <a:r>
              <a:rPr lang="en-US" sz="1800" dirty="0">
                <a:solidFill>
                  <a:srgbClr val="111111"/>
                </a:solidFill>
                <a:latin typeface="Arial"/>
                <a:cs typeface="Arial"/>
              </a:rPr>
              <a:t> </a:t>
            </a:r>
            <a:r>
              <a:rPr lang="en-US" sz="1800" dirty="0" err="1">
                <a:solidFill>
                  <a:srgbClr val="111111"/>
                </a:solidFill>
                <a:latin typeface="Arial"/>
                <a:cs typeface="Arial"/>
              </a:rPr>
              <a:t>zaczynamy</a:t>
            </a:r>
            <a:r>
              <a:rPr lang="en-US" sz="1800" dirty="0">
                <a:solidFill>
                  <a:srgbClr val="111111"/>
                </a:solidFill>
                <a:latin typeface="Arial"/>
                <a:cs typeface="Arial"/>
              </a:rPr>
              <a:t> od </a:t>
            </a:r>
            <a:r>
              <a:rPr lang="en-US" sz="1800" dirty="0" err="1">
                <a:solidFill>
                  <a:srgbClr val="111111"/>
                </a:solidFill>
                <a:latin typeface="Arial"/>
                <a:cs typeface="Arial"/>
              </a:rPr>
              <a:t>zakupu</a:t>
            </a:r>
            <a:r>
              <a:rPr lang="en-US" sz="1800" dirty="0">
                <a:solidFill>
                  <a:srgbClr val="111111"/>
                </a:solidFill>
                <a:latin typeface="Arial"/>
                <a:cs typeface="Arial"/>
              </a:rPr>
              <a:t> </a:t>
            </a:r>
            <a:r>
              <a:rPr lang="en-US" sz="1800" dirty="0" err="1">
                <a:solidFill>
                  <a:srgbClr val="111111"/>
                </a:solidFill>
                <a:latin typeface="Arial"/>
                <a:cs typeface="Arial"/>
              </a:rPr>
              <a:t>suszarni</a:t>
            </a:r>
            <a:r>
              <a:rPr lang="en-US" sz="1800" dirty="0">
                <a:solidFill>
                  <a:srgbClr val="111111"/>
                </a:solidFill>
                <a:latin typeface="Arial"/>
                <a:cs typeface="Arial"/>
              </a:rPr>
              <a:t> ani od </a:t>
            </a:r>
            <a:r>
              <a:rPr lang="en-US" sz="1800" dirty="0" err="1">
                <a:solidFill>
                  <a:srgbClr val="111111"/>
                </a:solidFill>
                <a:latin typeface="Arial"/>
                <a:cs typeface="Arial"/>
              </a:rPr>
              <a:t>opakowań</a:t>
            </a:r>
            <a:r>
              <a:rPr lang="en-US" sz="1800" dirty="0">
                <a:solidFill>
                  <a:srgbClr val="111111"/>
                </a:solidFill>
                <a:latin typeface="Arial"/>
                <a:cs typeface="Arial"/>
              </a:rPr>
              <a:t>. </a:t>
            </a:r>
            <a:r>
              <a:rPr lang="en-US" sz="1800" dirty="0" err="1">
                <a:solidFill>
                  <a:srgbClr val="111111"/>
                </a:solidFill>
                <a:latin typeface="Arial"/>
                <a:cs typeface="Arial"/>
              </a:rPr>
              <a:t>Najpierw</a:t>
            </a:r>
            <a:r>
              <a:rPr lang="en-US" sz="1800" dirty="0">
                <a:solidFill>
                  <a:srgbClr val="111111"/>
                </a:solidFill>
                <a:latin typeface="Arial"/>
                <a:cs typeface="Arial"/>
              </a:rPr>
              <a:t> </a:t>
            </a:r>
            <a:r>
              <a:rPr lang="en-US" sz="1800" dirty="0" err="1">
                <a:solidFill>
                  <a:srgbClr val="111111"/>
                </a:solidFill>
                <a:latin typeface="Arial"/>
                <a:cs typeface="Arial"/>
              </a:rPr>
              <a:t>ustalamy</a:t>
            </a:r>
            <a:r>
              <a:rPr lang="en-US" sz="1800" dirty="0">
                <a:solidFill>
                  <a:srgbClr val="111111"/>
                </a:solidFill>
                <a:latin typeface="Arial"/>
                <a:cs typeface="Arial"/>
              </a:rPr>
              <a:t>, </a:t>
            </a:r>
            <a:r>
              <a:rPr lang="en-US" sz="1800" dirty="0" err="1">
                <a:solidFill>
                  <a:srgbClr val="111111"/>
                </a:solidFill>
                <a:latin typeface="Arial"/>
                <a:cs typeface="Arial"/>
              </a:rPr>
              <a:t>jakie</a:t>
            </a:r>
            <a:r>
              <a:rPr lang="en-US" sz="1800" dirty="0">
                <a:solidFill>
                  <a:srgbClr val="111111"/>
                </a:solidFill>
                <a:latin typeface="Arial"/>
                <a:cs typeface="Arial"/>
              </a:rPr>
              <a:t> </a:t>
            </a:r>
            <a:r>
              <a:rPr lang="en-US" sz="1800" dirty="0" err="1">
                <a:solidFill>
                  <a:srgbClr val="111111"/>
                </a:solidFill>
                <a:latin typeface="Arial"/>
                <a:cs typeface="Arial"/>
              </a:rPr>
              <a:t>zmiany</a:t>
            </a:r>
            <a:r>
              <a:rPr lang="en-US" sz="1800" dirty="0">
                <a:solidFill>
                  <a:srgbClr val="111111"/>
                </a:solidFill>
                <a:latin typeface="Arial"/>
                <a:cs typeface="Arial"/>
              </a:rPr>
              <a:t> </a:t>
            </a:r>
            <a:r>
              <a:rPr lang="en-US" sz="1800" dirty="0" err="1">
                <a:solidFill>
                  <a:srgbClr val="111111"/>
                </a:solidFill>
                <a:latin typeface="Arial"/>
                <a:cs typeface="Arial"/>
              </a:rPr>
              <a:t>muszą</a:t>
            </a:r>
            <a:r>
              <a:rPr lang="en-US" sz="1800" dirty="0">
                <a:solidFill>
                  <a:srgbClr val="111111"/>
                </a:solidFill>
                <a:latin typeface="Arial"/>
                <a:cs typeface="Arial"/>
              </a:rPr>
              <a:t> </a:t>
            </a:r>
            <a:r>
              <a:rPr lang="pl-PL" sz="1800" dirty="0">
                <a:solidFill>
                  <a:srgbClr val="111111"/>
                </a:solidFill>
                <a:latin typeface="Arial"/>
                <a:cs typeface="Arial"/>
              </a:rPr>
              <a:t>zaistnieć</a:t>
            </a:r>
            <a:r>
              <a:rPr lang="en-US" sz="1800" dirty="0">
                <a:solidFill>
                  <a:srgbClr val="111111"/>
                </a:solidFill>
                <a:latin typeface="Arial"/>
                <a:cs typeface="Arial"/>
              </a:rPr>
              <a:t>.</a:t>
            </a:r>
            <a:endParaRPr lang="en-US" dirty="0"/>
          </a:p>
          <a:p>
            <a:pPr marL="0" indent="0">
              <a:lnSpc>
                <a:spcPct val="115000"/>
              </a:lnSpc>
              <a:spcBef>
                <a:spcPts val="1400"/>
              </a:spcBef>
              <a:buNone/>
            </a:pPr>
            <a:r>
              <a:rPr lang="en-US" sz="1800" dirty="0" err="1">
                <a:solidFill>
                  <a:srgbClr val="111111"/>
                </a:solidFill>
                <a:latin typeface="Arial"/>
                <a:cs typeface="Arial"/>
              </a:rPr>
              <a:t>Przykładowa</a:t>
            </a:r>
            <a:r>
              <a:rPr lang="en-US" sz="1800" dirty="0">
                <a:solidFill>
                  <a:srgbClr val="111111"/>
                </a:solidFill>
                <a:latin typeface="Arial"/>
                <a:cs typeface="Arial"/>
              </a:rPr>
              <a:t> </a:t>
            </a:r>
            <a:r>
              <a:rPr lang="en-US" sz="1800" dirty="0" err="1">
                <a:solidFill>
                  <a:srgbClr val="111111"/>
                </a:solidFill>
                <a:latin typeface="Arial"/>
                <a:cs typeface="Arial"/>
              </a:rPr>
              <a:t>ścieżka</a:t>
            </a:r>
            <a:r>
              <a:rPr lang="en-US" sz="1800" dirty="0">
                <a:solidFill>
                  <a:srgbClr val="111111"/>
                </a:solidFill>
                <a:latin typeface="Arial"/>
                <a:cs typeface="Arial"/>
              </a:rPr>
              <a:t> </a:t>
            </a:r>
            <a:r>
              <a:rPr lang="en-US" sz="1800" dirty="0" err="1">
                <a:solidFill>
                  <a:srgbClr val="111111"/>
                </a:solidFill>
                <a:latin typeface="Arial"/>
                <a:cs typeface="Arial"/>
              </a:rPr>
              <a:t>rezultatów</a:t>
            </a:r>
            <a:r>
              <a:rPr lang="en-US" sz="1800" dirty="0">
                <a:solidFill>
                  <a:srgbClr val="111111"/>
                </a:solidFill>
                <a:latin typeface="Arial"/>
                <a:cs typeface="Arial"/>
              </a:rPr>
              <a:t>:</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R1: </a:t>
            </a:r>
            <a:r>
              <a:rPr lang="en-US" sz="1800" dirty="0" err="1">
                <a:solidFill>
                  <a:srgbClr val="111111"/>
                </a:solidFill>
                <a:latin typeface="Arial"/>
                <a:cs typeface="Arial"/>
              </a:rPr>
              <a:t>rolnik</a:t>
            </a:r>
            <a:r>
              <a:rPr lang="en-US" sz="1800" dirty="0">
                <a:solidFill>
                  <a:srgbClr val="111111"/>
                </a:solidFill>
                <a:latin typeface="Arial"/>
                <a:cs typeface="Arial"/>
              </a:rPr>
              <a:t> ma </a:t>
            </a:r>
            <a:r>
              <a:rPr lang="en-US" sz="1800" dirty="0" err="1">
                <a:solidFill>
                  <a:srgbClr val="111111"/>
                </a:solidFill>
                <a:latin typeface="Arial"/>
                <a:cs typeface="Arial"/>
              </a:rPr>
              <a:t>dobrane</a:t>
            </a:r>
            <a:r>
              <a:rPr lang="en-US" sz="1800" dirty="0">
                <a:solidFill>
                  <a:srgbClr val="111111"/>
                </a:solidFill>
                <a:latin typeface="Arial"/>
                <a:cs typeface="Arial"/>
              </a:rPr>
              <a:t> </a:t>
            </a:r>
            <a:r>
              <a:rPr lang="en-US" sz="1800" dirty="0" err="1">
                <a:solidFill>
                  <a:srgbClr val="111111"/>
                </a:solidFill>
                <a:latin typeface="Arial"/>
                <a:cs typeface="Arial"/>
              </a:rPr>
              <a:t>gatunki</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odmiany</a:t>
            </a:r>
            <a:r>
              <a:rPr lang="en-US" sz="1800" dirty="0">
                <a:solidFill>
                  <a:srgbClr val="111111"/>
                </a:solidFill>
                <a:latin typeface="Arial"/>
                <a:cs typeface="Arial"/>
              </a:rPr>
              <a:t> </a:t>
            </a:r>
            <a:r>
              <a:rPr lang="en-US" sz="1800" dirty="0" err="1">
                <a:solidFill>
                  <a:srgbClr val="111111"/>
                </a:solidFill>
                <a:latin typeface="Arial"/>
                <a:cs typeface="Arial"/>
              </a:rPr>
              <a:t>ziół</a:t>
            </a:r>
            <a:r>
              <a:rPr lang="en-US" sz="1800" dirty="0">
                <a:solidFill>
                  <a:srgbClr val="111111"/>
                </a:solidFill>
                <a:latin typeface="Arial"/>
                <a:cs typeface="Arial"/>
              </a:rPr>
              <a:t> </a:t>
            </a:r>
            <a:r>
              <a:rPr lang="en-US" sz="1800" dirty="0" err="1">
                <a:solidFill>
                  <a:srgbClr val="111111"/>
                </a:solidFill>
                <a:latin typeface="Arial"/>
                <a:cs typeface="Arial"/>
              </a:rPr>
              <a:t>możliwe</a:t>
            </a:r>
            <a:r>
              <a:rPr lang="en-US" sz="1800" dirty="0">
                <a:solidFill>
                  <a:srgbClr val="111111"/>
                </a:solidFill>
                <a:latin typeface="Arial"/>
                <a:cs typeface="Arial"/>
              </a:rPr>
              <a:t> do </a:t>
            </a:r>
            <a:r>
              <a:rPr lang="en-US" sz="1800" dirty="0" err="1">
                <a:solidFill>
                  <a:srgbClr val="111111"/>
                </a:solidFill>
                <a:latin typeface="Arial"/>
                <a:cs typeface="Arial"/>
              </a:rPr>
              <a:t>uprawy</a:t>
            </a:r>
            <a:r>
              <a:rPr lang="en-US" sz="1800" dirty="0">
                <a:solidFill>
                  <a:srgbClr val="111111"/>
                </a:solidFill>
                <a:latin typeface="Arial"/>
                <a:cs typeface="Arial"/>
              </a:rPr>
              <a:t> w </a:t>
            </a:r>
            <a:r>
              <a:rPr lang="en-US" sz="1800" dirty="0" err="1">
                <a:solidFill>
                  <a:srgbClr val="111111"/>
                </a:solidFill>
                <a:latin typeface="Arial"/>
                <a:cs typeface="Arial"/>
              </a:rPr>
              <a:t>lokalnych</a:t>
            </a:r>
            <a:r>
              <a:rPr lang="en-US" sz="1800" dirty="0">
                <a:solidFill>
                  <a:srgbClr val="111111"/>
                </a:solidFill>
                <a:latin typeface="Arial"/>
                <a:cs typeface="Arial"/>
              </a:rPr>
              <a:t> </a:t>
            </a:r>
            <a:r>
              <a:rPr lang="en-US" sz="1800" dirty="0" err="1">
                <a:solidFill>
                  <a:srgbClr val="111111"/>
                </a:solidFill>
                <a:latin typeface="Arial"/>
                <a:cs typeface="Arial"/>
              </a:rPr>
              <a:t>warunkach</a:t>
            </a:r>
            <a:r>
              <a:rPr lang="en-US" sz="1800" dirty="0">
                <a:solidFill>
                  <a:srgbClr val="111111"/>
                </a:solidFill>
                <a:latin typeface="Arial"/>
                <a:cs typeface="Arial"/>
              </a:rPr>
              <a:t>.</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R2: </a:t>
            </a:r>
            <a:r>
              <a:rPr lang="en-US" sz="1800" dirty="0" err="1">
                <a:solidFill>
                  <a:srgbClr val="111111"/>
                </a:solidFill>
                <a:latin typeface="Arial"/>
                <a:cs typeface="Arial"/>
              </a:rPr>
              <a:t>powstaje</a:t>
            </a:r>
            <a:r>
              <a:rPr lang="en-US" sz="1800" dirty="0">
                <a:solidFill>
                  <a:srgbClr val="111111"/>
                </a:solidFill>
                <a:latin typeface="Arial"/>
                <a:cs typeface="Arial"/>
              </a:rPr>
              <a:t> </a:t>
            </a:r>
            <a:r>
              <a:rPr lang="en-US" sz="1800" dirty="0" err="1">
                <a:solidFill>
                  <a:srgbClr val="111111"/>
                </a:solidFill>
                <a:latin typeface="Arial"/>
                <a:cs typeface="Arial"/>
              </a:rPr>
              <a:t>procedura</a:t>
            </a:r>
            <a:r>
              <a:rPr lang="en-US" sz="1800" dirty="0">
                <a:solidFill>
                  <a:srgbClr val="111111"/>
                </a:solidFill>
                <a:latin typeface="Arial"/>
                <a:cs typeface="Arial"/>
              </a:rPr>
              <a:t> </a:t>
            </a:r>
            <a:r>
              <a:rPr lang="en-US" sz="1800" dirty="0" err="1">
                <a:solidFill>
                  <a:srgbClr val="111111"/>
                </a:solidFill>
                <a:latin typeface="Arial"/>
                <a:cs typeface="Arial"/>
              </a:rPr>
              <a:t>zbioru</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suszenia</a:t>
            </a:r>
            <a:r>
              <a:rPr lang="en-US" sz="1800" dirty="0">
                <a:solidFill>
                  <a:srgbClr val="111111"/>
                </a:solidFill>
                <a:latin typeface="Arial"/>
                <a:cs typeface="Arial"/>
              </a:rPr>
              <a:t> </a:t>
            </a:r>
            <a:r>
              <a:rPr lang="en-US" sz="1800" dirty="0" err="1">
                <a:solidFill>
                  <a:srgbClr val="111111"/>
                </a:solidFill>
                <a:latin typeface="Arial"/>
                <a:cs typeface="Arial"/>
              </a:rPr>
              <a:t>zapewniająca</a:t>
            </a:r>
            <a:r>
              <a:rPr lang="en-US" sz="1800" dirty="0">
                <a:solidFill>
                  <a:srgbClr val="111111"/>
                </a:solidFill>
                <a:latin typeface="Arial"/>
                <a:cs typeface="Arial"/>
              </a:rPr>
              <a:t> </a:t>
            </a:r>
            <a:r>
              <a:rPr lang="en-US" sz="1800" dirty="0" err="1">
                <a:solidFill>
                  <a:srgbClr val="111111"/>
                </a:solidFill>
                <a:latin typeface="Arial"/>
                <a:cs typeface="Arial"/>
              </a:rPr>
              <a:t>powtarzalną</a:t>
            </a:r>
            <a:r>
              <a:rPr lang="en-US" sz="1800" dirty="0">
                <a:solidFill>
                  <a:srgbClr val="111111"/>
                </a:solidFill>
                <a:latin typeface="Arial"/>
                <a:cs typeface="Arial"/>
              </a:rPr>
              <a:t> </a:t>
            </a:r>
            <a:r>
              <a:rPr lang="en-US" sz="1800" dirty="0" err="1">
                <a:solidFill>
                  <a:srgbClr val="111111"/>
                </a:solidFill>
                <a:latin typeface="Arial"/>
                <a:cs typeface="Arial"/>
              </a:rPr>
              <a:t>jakość</a:t>
            </a:r>
            <a:r>
              <a:rPr lang="en-US" sz="1800" dirty="0">
                <a:solidFill>
                  <a:srgbClr val="111111"/>
                </a:solidFill>
                <a:latin typeface="Arial"/>
                <a:cs typeface="Arial"/>
              </a:rPr>
              <a:t> </a:t>
            </a:r>
            <a:r>
              <a:rPr lang="en-US" sz="1800" dirty="0" err="1">
                <a:solidFill>
                  <a:srgbClr val="111111"/>
                </a:solidFill>
                <a:latin typeface="Arial"/>
                <a:cs typeface="Arial"/>
              </a:rPr>
              <a:t>suszu</a:t>
            </a:r>
            <a:r>
              <a:rPr lang="en-US" sz="1800" dirty="0">
                <a:solidFill>
                  <a:srgbClr val="111111"/>
                </a:solidFill>
                <a:latin typeface="Arial"/>
                <a:cs typeface="Arial"/>
              </a:rPr>
              <a:t>.</a:t>
            </a:r>
            <a:endParaRPr lang="en-US" dirty="0"/>
          </a:p>
        </p:txBody>
      </p:sp>
    </p:spTree>
    <p:extLst>
      <p:ext uri="{BB962C8B-B14F-4D97-AF65-F5344CB8AC3E}">
        <p14:creationId xmlns:p14="http://schemas.microsoft.com/office/powerpoint/2010/main" val="33665592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(4/18)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342900" indent="-342900">
              <a:lnSpc>
                <a:spcPct val="115000"/>
              </a:lnSpc>
              <a:buFont typeface="Arial"/>
              <a:buChar char="•"/>
            </a:pPr>
            <a:r>
              <a:rPr lang="en-US" sz="1800" dirty="0">
                <a:solidFill>
                  <a:srgbClr val="111111"/>
                </a:solidFill>
                <a:latin typeface="Arial"/>
                <a:cs typeface="Arial"/>
              </a:rPr>
              <a:t>R3: </a:t>
            </a:r>
            <a:r>
              <a:rPr lang="en-US" sz="1800" dirty="0" err="1">
                <a:solidFill>
                  <a:srgbClr val="111111"/>
                </a:solidFill>
                <a:latin typeface="Arial"/>
                <a:cs typeface="Arial"/>
              </a:rPr>
              <a:t>laboratorium</a:t>
            </a:r>
            <a:r>
              <a:rPr lang="en-US" sz="1800" dirty="0">
                <a:solidFill>
                  <a:srgbClr val="111111"/>
                </a:solidFill>
                <a:latin typeface="Arial"/>
                <a:cs typeface="Arial"/>
              </a:rPr>
              <a:t> </a:t>
            </a:r>
            <a:r>
              <a:rPr lang="en-US" sz="1800" dirty="0" err="1">
                <a:solidFill>
                  <a:srgbClr val="111111"/>
                </a:solidFill>
                <a:latin typeface="Arial"/>
                <a:cs typeface="Arial"/>
              </a:rPr>
              <a:t>potwierdza</a:t>
            </a:r>
            <a:r>
              <a:rPr lang="en-US" sz="1800" dirty="0">
                <a:solidFill>
                  <a:srgbClr val="111111"/>
                </a:solidFill>
                <a:latin typeface="Arial"/>
                <a:cs typeface="Arial"/>
              </a:rPr>
              <a:t> </a:t>
            </a:r>
            <a:r>
              <a:rPr lang="en-US" sz="1800" dirty="0" err="1">
                <a:solidFill>
                  <a:srgbClr val="111111"/>
                </a:solidFill>
                <a:latin typeface="Arial"/>
                <a:cs typeface="Arial"/>
              </a:rPr>
              <a:t>jakość</a:t>
            </a:r>
            <a:r>
              <a:rPr lang="en-US" sz="1800" dirty="0">
                <a:solidFill>
                  <a:srgbClr val="111111"/>
                </a:solidFill>
                <a:latin typeface="Arial"/>
                <a:cs typeface="Arial"/>
              </a:rPr>
              <a:t>, </a:t>
            </a:r>
            <a:r>
              <a:rPr lang="en-US" sz="1800" dirty="0" err="1">
                <a:solidFill>
                  <a:srgbClr val="111111"/>
                </a:solidFill>
                <a:latin typeface="Arial"/>
                <a:cs typeface="Arial"/>
              </a:rPr>
              <a:t>czystość</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stabilność</a:t>
            </a:r>
            <a:r>
              <a:rPr lang="en-US" sz="1800" dirty="0">
                <a:solidFill>
                  <a:srgbClr val="111111"/>
                </a:solidFill>
                <a:latin typeface="Arial"/>
                <a:cs typeface="Arial"/>
              </a:rPr>
              <a:t> </a:t>
            </a:r>
            <a:r>
              <a:rPr lang="en-US" sz="1800" dirty="0" err="1">
                <a:solidFill>
                  <a:srgbClr val="111111"/>
                </a:solidFill>
                <a:latin typeface="Arial"/>
                <a:cs typeface="Arial"/>
              </a:rPr>
              <a:t>wybranych</a:t>
            </a:r>
            <a:r>
              <a:rPr lang="en-US" sz="1800" dirty="0">
                <a:solidFill>
                  <a:srgbClr val="111111"/>
                </a:solidFill>
                <a:latin typeface="Arial"/>
                <a:cs typeface="Arial"/>
              </a:rPr>
              <a:t> </a:t>
            </a:r>
            <a:r>
              <a:rPr lang="en-US" sz="1800" dirty="0" err="1">
                <a:solidFill>
                  <a:srgbClr val="111111"/>
                </a:solidFill>
                <a:latin typeface="Arial"/>
                <a:cs typeface="Arial"/>
              </a:rPr>
              <a:t>partii</a:t>
            </a:r>
            <a:r>
              <a:rPr lang="en-US" sz="1800" dirty="0">
                <a:solidFill>
                  <a:srgbClr val="111111"/>
                </a:solidFill>
                <a:latin typeface="Arial"/>
                <a:cs typeface="Arial"/>
              </a:rPr>
              <a:t> </a:t>
            </a:r>
            <a:r>
              <a:rPr lang="en-US" sz="1800" dirty="0" err="1">
                <a:solidFill>
                  <a:srgbClr val="111111"/>
                </a:solidFill>
                <a:latin typeface="Arial"/>
                <a:cs typeface="Arial"/>
              </a:rPr>
              <a:t>ziół</a:t>
            </a:r>
            <a:r>
              <a:rPr lang="en-US" sz="1800" dirty="0">
                <a:solidFill>
                  <a:srgbClr val="111111"/>
                </a:solidFill>
                <a:latin typeface="Arial"/>
                <a:cs typeface="Arial"/>
              </a:rPr>
              <a:t>.</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R4: </a:t>
            </a:r>
            <a:r>
              <a:rPr lang="en-US" sz="1800" dirty="0" err="1">
                <a:solidFill>
                  <a:srgbClr val="111111"/>
                </a:solidFill>
                <a:latin typeface="Arial"/>
                <a:cs typeface="Arial"/>
              </a:rPr>
              <a:t>powstają</a:t>
            </a:r>
            <a:r>
              <a:rPr lang="en-US" sz="1800" dirty="0">
                <a:solidFill>
                  <a:srgbClr val="111111"/>
                </a:solidFill>
                <a:latin typeface="Arial"/>
                <a:cs typeface="Arial"/>
              </a:rPr>
              <a:t> 2–3 </a:t>
            </a:r>
            <a:r>
              <a:rPr lang="en-US" sz="1800" dirty="0" err="1">
                <a:solidFill>
                  <a:srgbClr val="111111"/>
                </a:solidFill>
                <a:latin typeface="Arial"/>
                <a:cs typeface="Arial"/>
              </a:rPr>
              <a:t>prototypy</a:t>
            </a:r>
            <a:r>
              <a:rPr lang="en-US" sz="1800" dirty="0">
                <a:solidFill>
                  <a:srgbClr val="111111"/>
                </a:solidFill>
                <a:latin typeface="Arial"/>
                <a:cs typeface="Arial"/>
              </a:rPr>
              <a:t> </a:t>
            </a:r>
            <a:r>
              <a:rPr lang="en-US" sz="1800" dirty="0" err="1">
                <a:solidFill>
                  <a:srgbClr val="111111"/>
                </a:solidFill>
                <a:latin typeface="Arial"/>
                <a:cs typeface="Arial"/>
              </a:rPr>
              <a:t>mieszanek</a:t>
            </a:r>
            <a:r>
              <a:rPr lang="en-US" sz="1800" dirty="0">
                <a:solidFill>
                  <a:srgbClr val="111111"/>
                </a:solidFill>
                <a:latin typeface="Arial"/>
                <a:cs typeface="Arial"/>
              </a:rPr>
              <a:t> z </a:t>
            </a:r>
            <a:r>
              <a:rPr lang="en-US" sz="1800" dirty="0" err="1">
                <a:solidFill>
                  <a:srgbClr val="111111"/>
                </a:solidFill>
                <a:latin typeface="Arial"/>
                <a:cs typeface="Arial"/>
              </a:rPr>
              <a:t>czytelną</a:t>
            </a:r>
            <a:r>
              <a:rPr lang="en-US" sz="1800" dirty="0">
                <a:solidFill>
                  <a:srgbClr val="111111"/>
                </a:solidFill>
                <a:latin typeface="Arial"/>
                <a:cs typeface="Arial"/>
              </a:rPr>
              <a:t> </a:t>
            </a:r>
            <a:r>
              <a:rPr lang="en-US" sz="1800" dirty="0" err="1">
                <a:solidFill>
                  <a:srgbClr val="111111"/>
                </a:solidFill>
                <a:latin typeface="Arial"/>
                <a:cs typeface="Arial"/>
              </a:rPr>
              <a:t>instrukcją</a:t>
            </a:r>
            <a:r>
              <a:rPr lang="en-US" sz="1800" dirty="0">
                <a:solidFill>
                  <a:srgbClr val="111111"/>
                </a:solidFill>
                <a:latin typeface="Arial"/>
                <a:cs typeface="Arial"/>
              </a:rPr>
              <a:t> </a:t>
            </a:r>
            <a:r>
              <a:rPr lang="en-US" sz="1800" dirty="0" err="1">
                <a:solidFill>
                  <a:srgbClr val="111111"/>
                </a:solidFill>
                <a:latin typeface="Arial"/>
                <a:cs typeface="Arial"/>
              </a:rPr>
              <a:t>użycia</a:t>
            </a:r>
            <a:r>
              <a:rPr lang="en-US" sz="1800" dirty="0">
                <a:solidFill>
                  <a:srgbClr val="111111"/>
                </a:solidFill>
                <a:latin typeface="Arial"/>
                <a:cs typeface="Arial"/>
              </a:rPr>
              <a:t>.</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R5: </a:t>
            </a:r>
            <a:r>
              <a:rPr lang="en-US" sz="1800" dirty="0" err="1">
                <a:solidFill>
                  <a:srgbClr val="111111"/>
                </a:solidFill>
                <a:latin typeface="Arial"/>
                <a:cs typeface="Arial"/>
              </a:rPr>
              <a:t>konsumenci</a:t>
            </a:r>
            <a:r>
              <a:rPr lang="en-US" sz="1800" dirty="0">
                <a:solidFill>
                  <a:srgbClr val="111111"/>
                </a:solidFill>
                <a:latin typeface="Arial"/>
                <a:cs typeface="Arial"/>
              </a:rPr>
              <a:t> </a:t>
            </a:r>
            <a:r>
              <a:rPr lang="en-US" sz="1800" dirty="0" err="1">
                <a:solidFill>
                  <a:srgbClr val="111111"/>
                </a:solidFill>
                <a:latin typeface="Arial"/>
                <a:cs typeface="Arial"/>
              </a:rPr>
              <a:t>testowi</a:t>
            </a:r>
            <a:r>
              <a:rPr lang="en-US" sz="1800" dirty="0">
                <a:solidFill>
                  <a:srgbClr val="111111"/>
                </a:solidFill>
                <a:latin typeface="Arial"/>
                <a:cs typeface="Arial"/>
              </a:rPr>
              <a:t> </a:t>
            </a:r>
            <a:r>
              <a:rPr lang="en-US" sz="1800" dirty="0" err="1">
                <a:solidFill>
                  <a:srgbClr val="111111"/>
                </a:solidFill>
                <a:latin typeface="Arial"/>
                <a:cs typeface="Arial"/>
              </a:rPr>
              <a:t>rozumieją</a:t>
            </a:r>
            <a:r>
              <a:rPr lang="en-US" sz="1800" dirty="0">
                <a:solidFill>
                  <a:srgbClr val="111111"/>
                </a:solidFill>
                <a:latin typeface="Arial"/>
                <a:cs typeface="Arial"/>
              </a:rPr>
              <a:t> </a:t>
            </a:r>
            <a:r>
              <a:rPr lang="en-US" sz="1800" dirty="0" err="1">
                <a:solidFill>
                  <a:srgbClr val="111111"/>
                </a:solidFill>
                <a:latin typeface="Arial"/>
                <a:cs typeface="Arial"/>
              </a:rPr>
              <a:t>produkt</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akceptują</a:t>
            </a:r>
            <a:r>
              <a:rPr lang="en-US" sz="1800" dirty="0">
                <a:solidFill>
                  <a:srgbClr val="111111"/>
                </a:solidFill>
                <a:latin typeface="Arial"/>
                <a:cs typeface="Arial"/>
              </a:rPr>
              <a:t> </a:t>
            </a:r>
            <a:r>
              <a:rPr lang="en-US" sz="1800" dirty="0" err="1">
                <a:solidFill>
                  <a:srgbClr val="111111"/>
                </a:solidFill>
                <a:latin typeface="Arial"/>
                <a:cs typeface="Arial"/>
              </a:rPr>
              <a:t>smak</a:t>
            </a:r>
            <a:r>
              <a:rPr lang="en-US" sz="1800" dirty="0">
                <a:solidFill>
                  <a:srgbClr val="111111"/>
                </a:solidFill>
                <a:latin typeface="Arial"/>
                <a:cs typeface="Arial"/>
              </a:rPr>
              <a:t>, </a:t>
            </a:r>
            <a:r>
              <a:rPr lang="en-US" sz="1800" dirty="0" err="1">
                <a:solidFill>
                  <a:srgbClr val="111111"/>
                </a:solidFill>
                <a:latin typeface="Arial"/>
                <a:cs typeface="Arial"/>
              </a:rPr>
              <a:t>cenę</a:t>
            </a:r>
            <a:r>
              <a:rPr lang="en-US" sz="1800" dirty="0">
                <a:solidFill>
                  <a:srgbClr val="111111"/>
                </a:solidFill>
                <a:latin typeface="Arial"/>
                <a:cs typeface="Arial"/>
              </a:rPr>
              <a:t> </a:t>
            </a:r>
            <a:r>
              <a:rPr lang="en-US" sz="1800" dirty="0" err="1">
                <a:solidFill>
                  <a:srgbClr val="111111"/>
                </a:solidFill>
                <a:latin typeface="Arial"/>
                <a:cs typeface="Arial"/>
              </a:rPr>
              <a:t>oraz</a:t>
            </a:r>
            <a:r>
              <a:rPr lang="en-US" sz="1800" dirty="0">
                <a:solidFill>
                  <a:srgbClr val="111111"/>
                </a:solidFill>
                <a:latin typeface="Arial"/>
                <a:cs typeface="Arial"/>
              </a:rPr>
              <a:t> </a:t>
            </a:r>
            <a:r>
              <a:rPr lang="en-US" sz="1800" dirty="0" err="1">
                <a:solidFill>
                  <a:srgbClr val="111111"/>
                </a:solidFill>
                <a:latin typeface="Arial"/>
                <a:cs typeface="Arial"/>
              </a:rPr>
              <a:t>sposób</a:t>
            </a:r>
            <a:r>
              <a:rPr lang="en-US" sz="1800" dirty="0">
                <a:solidFill>
                  <a:srgbClr val="111111"/>
                </a:solidFill>
                <a:latin typeface="Arial"/>
                <a:cs typeface="Arial"/>
              </a:rPr>
              <a:t> </a:t>
            </a:r>
            <a:r>
              <a:rPr lang="en-US" sz="1800" dirty="0" err="1">
                <a:solidFill>
                  <a:srgbClr val="111111"/>
                </a:solidFill>
                <a:latin typeface="Arial"/>
                <a:cs typeface="Arial"/>
              </a:rPr>
              <a:t>stosowania</a:t>
            </a:r>
            <a:r>
              <a:rPr lang="en-US" sz="1800" dirty="0">
                <a:solidFill>
                  <a:srgbClr val="111111"/>
                </a:solidFill>
                <a:latin typeface="Arial"/>
                <a:cs typeface="Arial"/>
              </a:rPr>
              <a:t>.</a:t>
            </a:r>
            <a:endParaRPr lang="en-US" dirty="0"/>
          </a:p>
          <a:p>
            <a:pPr marL="342900" indent="-342900">
              <a:lnSpc>
                <a:spcPct val="115000"/>
              </a:lnSpc>
              <a:spcBef>
                <a:spcPts val="600"/>
              </a:spcBef>
              <a:buFont typeface="Arial"/>
              <a:buChar char="•"/>
            </a:pPr>
            <a:r>
              <a:rPr lang="en-US" sz="1800" dirty="0">
                <a:solidFill>
                  <a:srgbClr val="111111"/>
                </a:solidFill>
                <a:latin typeface="Arial"/>
                <a:cs typeface="Arial"/>
              </a:rPr>
              <a:t>R6: </a:t>
            </a:r>
            <a:r>
              <a:rPr lang="en-US" sz="1800" dirty="0" err="1">
                <a:solidFill>
                  <a:srgbClr val="111111"/>
                </a:solidFill>
                <a:latin typeface="Arial"/>
                <a:cs typeface="Arial"/>
              </a:rPr>
              <a:t>gospodarstwo</a:t>
            </a:r>
            <a:r>
              <a:rPr lang="en-US" sz="1800" dirty="0">
                <a:solidFill>
                  <a:srgbClr val="111111"/>
                </a:solidFill>
                <a:latin typeface="Arial"/>
                <a:cs typeface="Arial"/>
              </a:rPr>
              <a:t> ma </a:t>
            </a:r>
            <a:r>
              <a:rPr lang="en-US" sz="1800" dirty="0" err="1">
                <a:solidFill>
                  <a:srgbClr val="111111"/>
                </a:solidFill>
                <a:latin typeface="Arial"/>
                <a:cs typeface="Arial"/>
              </a:rPr>
              <a:t>realny</a:t>
            </a:r>
            <a:r>
              <a:rPr lang="en-US" sz="1800" dirty="0">
                <a:solidFill>
                  <a:srgbClr val="111111"/>
                </a:solidFill>
                <a:latin typeface="Arial"/>
                <a:cs typeface="Arial"/>
              </a:rPr>
              <a:t> </a:t>
            </a:r>
            <a:r>
              <a:rPr lang="en-US" sz="1800" dirty="0" err="1">
                <a:solidFill>
                  <a:srgbClr val="111111"/>
                </a:solidFill>
                <a:latin typeface="Arial"/>
                <a:cs typeface="Arial"/>
              </a:rPr>
              <a:t>kanał</a:t>
            </a:r>
            <a:r>
              <a:rPr lang="en-US" sz="1800" dirty="0">
                <a:solidFill>
                  <a:srgbClr val="111111"/>
                </a:solidFill>
                <a:latin typeface="Arial"/>
                <a:cs typeface="Arial"/>
              </a:rPr>
              <a:t> </a:t>
            </a:r>
            <a:r>
              <a:rPr lang="en-US" sz="1800" dirty="0" err="1">
                <a:solidFill>
                  <a:srgbClr val="111111"/>
                </a:solidFill>
                <a:latin typeface="Arial"/>
                <a:cs typeface="Arial"/>
              </a:rPr>
              <a:t>sprzedaży</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plan </a:t>
            </a:r>
            <a:r>
              <a:rPr lang="en-US" sz="1800" dirty="0" err="1">
                <a:solidFill>
                  <a:srgbClr val="111111"/>
                </a:solidFill>
                <a:latin typeface="Arial"/>
                <a:cs typeface="Arial"/>
              </a:rPr>
              <a:t>utrzymania</a:t>
            </a:r>
            <a:r>
              <a:rPr lang="en-US" sz="1800" dirty="0">
                <a:solidFill>
                  <a:srgbClr val="111111"/>
                </a:solidFill>
                <a:latin typeface="Arial"/>
                <a:cs typeface="Arial"/>
              </a:rPr>
              <a:t> </a:t>
            </a:r>
            <a:r>
              <a:rPr lang="en-US" sz="1800" dirty="0" err="1">
                <a:solidFill>
                  <a:srgbClr val="111111"/>
                </a:solidFill>
                <a:latin typeface="Arial"/>
                <a:cs typeface="Arial"/>
              </a:rPr>
              <a:t>jakości</a:t>
            </a:r>
            <a:r>
              <a:rPr lang="en-US" sz="1800" dirty="0">
                <a:solidFill>
                  <a:srgbClr val="111111"/>
                </a:solidFill>
                <a:latin typeface="Arial"/>
                <a:cs typeface="Arial"/>
              </a:rPr>
              <a:t> po </a:t>
            </a:r>
            <a:r>
              <a:rPr lang="en-US" sz="1800" dirty="0" err="1">
                <a:solidFill>
                  <a:srgbClr val="111111"/>
                </a:solidFill>
                <a:latin typeface="Arial"/>
                <a:cs typeface="Arial"/>
              </a:rPr>
              <a:t>projekcie</a:t>
            </a:r>
            <a:r>
              <a:rPr lang="en-US" sz="1800" dirty="0">
                <a:solidFill>
                  <a:srgbClr val="111111"/>
                </a:solidFill>
                <a:latin typeface="Arial"/>
                <a:cs typeface="Arial"/>
              </a:rPr>
              <a:t>.</a:t>
            </a:r>
            <a:endParaRPr lang="en-US" dirty="0"/>
          </a:p>
          <a:p>
            <a:pPr marL="0" indent="0">
              <a:lnSpc>
                <a:spcPct val="115000"/>
              </a:lnSpc>
              <a:spcBef>
                <a:spcPts val="1400"/>
              </a:spcBef>
              <a:buNone/>
            </a:pPr>
            <a:r>
              <a:rPr lang="en-US" sz="1800" dirty="0" err="1">
                <a:solidFill>
                  <a:srgbClr val="111111"/>
                </a:solidFill>
                <a:latin typeface="Arial"/>
                <a:cs typeface="Arial"/>
              </a:rPr>
              <a:t>Narzędzia</a:t>
            </a:r>
            <a:r>
              <a:rPr lang="en-US" sz="1800" dirty="0">
                <a:solidFill>
                  <a:srgbClr val="111111"/>
                </a:solidFill>
                <a:latin typeface="Arial"/>
                <a:cs typeface="Arial"/>
              </a:rPr>
              <a:t>: </a:t>
            </a:r>
            <a:r>
              <a:rPr lang="en-US" sz="1800" dirty="0" err="1">
                <a:solidFill>
                  <a:srgbClr val="111111"/>
                </a:solidFill>
                <a:latin typeface="Arial"/>
                <a:cs typeface="Arial"/>
              </a:rPr>
              <a:t>arkusz</a:t>
            </a:r>
            <a:r>
              <a:rPr lang="en-US" sz="1800" dirty="0">
                <a:solidFill>
                  <a:srgbClr val="111111"/>
                </a:solidFill>
                <a:latin typeface="Arial"/>
                <a:cs typeface="Arial"/>
              </a:rPr>
              <a:t> </a:t>
            </a:r>
            <a:r>
              <a:rPr lang="en-US" sz="1800" dirty="0" err="1">
                <a:solidFill>
                  <a:srgbClr val="111111"/>
                </a:solidFill>
                <a:latin typeface="Arial"/>
                <a:cs typeface="Arial"/>
              </a:rPr>
              <a:t>kalkulacyjny</a:t>
            </a:r>
            <a:r>
              <a:rPr lang="en-US" sz="1800" dirty="0">
                <a:solidFill>
                  <a:srgbClr val="111111"/>
                </a:solidFill>
                <a:latin typeface="Arial"/>
                <a:cs typeface="Arial"/>
              </a:rPr>
              <a:t> do </a:t>
            </a:r>
            <a:r>
              <a:rPr lang="en-US" sz="1800" dirty="0" err="1">
                <a:solidFill>
                  <a:srgbClr val="111111"/>
                </a:solidFill>
                <a:latin typeface="Arial"/>
                <a:cs typeface="Arial"/>
              </a:rPr>
              <a:t>mapowania</a:t>
            </a:r>
            <a:r>
              <a:rPr lang="en-US" sz="1800" dirty="0">
                <a:solidFill>
                  <a:srgbClr val="111111"/>
                </a:solidFill>
                <a:latin typeface="Arial"/>
                <a:cs typeface="Arial"/>
              </a:rPr>
              <a:t> </a:t>
            </a:r>
            <a:r>
              <a:rPr lang="en-US" sz="1800" dirty="0" err="1">
                <a:solidFill>
                  <a:srgbClr val="111111"/>
                </a:solidFill>
                <a:latin typeface="Arial"/>
                <a:cs typeface="Arial"/>
              </a:rPr>
              <a:t>rezultatów</a:t>
            </a:r>
            <a:r>
              <a:rPr lang="en-US" sz="1800" dirty="0">
                <a:solidFill>
                  <a:srgbClr val="111111"/>
                </a:solidFill>
                <a:latin typeface="Arial"/>
                <a:cs typeface="Arial"/>
              </a:rPr>
              <a:t>, AI do </a:t>
            </a:r>
            <a:r>
              <a:rPr lang="en-US" sz="1800" dirty="0" err="1">
                <a:solidFill>
                  <a:srgbClr val="111111"/>
                </a:solidFill>
                <a:latin typeface="Arial"/>
                <a:cs typeface="Arial"/>
              </a:rPr>
              <a:t>porządkowania</a:t>
            </a:r>
            <a:r>
              <a:rPr lang="en-US" sz="1800" dirty="0">
                <a:solidFill>
                  <a:srgbClr val="111111"/>
                </a:solidFill>
                <a:latin typeface="Arial"/>
                <a:cs typeface="Arial"/>
              </a:rPr>
              <a:t> </a:t>
            </a:r>
            <a:r>
              <a:rPr lang="en-US" sz="1800" dirty="0" err="1">
                <a:solidFill>
                  <a:srgbClr val="111111"/>
                </a:solidFill>
                <a:latin typeface="Arial"/>
                <a:cs typeface="Arial"/>
              </a:rPr>
              <a:t>ścieżki</a:t>
            </a:r>
            <a:r>
              <a:rPr lang="en-US" sz="1800" dirty="0">
                <a:solidFill>
                  <a:srgbClr val="111111"/>
                </a:solidFill>
                <a:latin typeface="Arial"/>
                <a:cs typeface="Arial"/>
              </a:rPr>
              <a:t>, ale </a:t>
            </a:r>
            <a:r>
              <a:rPr lang="en-US" sz="1800" dirty="0" err="1">
                <a:solidFill>
                  <a:srgbClr val="111111"/>
                </a:solidFill>
                <a:latin typeface="Arial"/>
                <a:cs typeface="Arial"/>
              </a:rPr>
              <a:t>każdy</a:t>
            </a:r>
            <a:r>
              <a:rPr lang="en-US" sz="1800" dirty="0">
                <a:solidFill>
                  <a:srgbClr val="111111"/>
                </a:solidFill>
                <a:latin typeface="Arial"/>
                <a:cs typeface="Arial"/>
              </a:rPr>
              <a:t> </a:t>
            </a:r>
            <a:r>
              <a:rPr lang="en-US" sz="1800" dirty="0" err="1">
                <a:solidFill>
                  <a:srgbClr val="111111"/>
                </a:solidFill>
                <a:latin typeface="Arial"/>
                <a:cs typeface="Arial"/>
              </a:rPr>
              <a:t>rezultat</a:t>
            </a:r>
            <a:r>
              <a:rPr lang="en-US" sz="1800" dirty="0">
                <a:solidFill>
                  <a:srgbClr val="111111"/>
                </a:solidFill>
                <a:latin typeface="Arial"/>
                <a:cs typeface="Arial"/>
              </a:rPr>
              <a:t> </a:t>
            </a:r>
            <a:r>
              <a:rPr lang="en-US" sz="1800" dirty="0" err="1">
                <a:solidFill>
                  <a:srgbClr val="111111"/>
                </a:solidFill>
                <a:latin typeface="Arial"/>
                <a:cs typeface="Arial"/>
              </a:rPr>
              <a:t>musi</a:t>
            </a:r>
            <a:r>
              <a:rPr lang="en-US" sz="1800" dirty="0">
                <a:solidFill>
                  <a:srgbClr val="111111"/>
                </a:solidFill>
                <a:latin typeface="Arial"/>
                <a:cs typeface="Arial"/>
              </a:rPr>
              <a:t> </a:t>
            </a:r>
            <a:r>
              <a:rPr lang="en-US" sz="1800" dirty="0" err="1">
                <a:solidFill>
                  <a:srgbClr val="111111"/>
                </a:solidFill>
                <a:latin typeface="Arial"/>
                <a:cs typeface="Arial"/>
              </a:rPr>
              <a:t>być</a:t>
            </a:r>
            <a:r>
              <a:rPr lang="en-US" sz="1800" dirty="0">
                <a:solidFill>
                  <a:srgbClr val="111111"/>
                </a:solidFill>
                <a:latin typeface="Arial"/>
                <a:cs typeface="Arial"/>
              </a:rPr>
              <a:t> </a:t>
            </a:r>
            <a:r>
              <a:rPr lang="en-US" sz="1800" dirty="0" err="1">
                <a:solidFill>
                  <a:srgbClr val="111111"/>
                </a:solidFill>
                <a:latin typeface="Arial"/>
                <a:cs typeface="Arial"/>
              </a:rPr>
              <a:t>sprawdzony</a:t>
            </a:r>
            <a:r>
              <a:rPr lang="en-US" sz="1800" dirty="0">
                <a:solidFill>
                  <a:srgbClr val="111111"/>
                </a:solidFill>
                <a:latin typeface="Arial"/>
                <a:cs typeface="Arial"/>
              </a:rPr>
              <a:t> </a:t>
            </a:r>
            <a:r>
              <a:rPr lang="en-US" sz="1800" dirty="0" err="1">
                <a:solidFill>
                  <a:srgbClr val="111111"/>
                </a:solidFill>
                <a:latin typeface="Arial"/>
                <a:cs typeface="Arial"/>
              </a:rPr>
              <a:t>przez</a:t>
            </a:r>
            <a:r>
              <a:rPr lang="en-US" sz="1800" dirty="0">
                <a:solidFill>
                  <a:srgbClr val="111111"/>
                </a:solidFill>
                <a:latin typeface="Arial"/>
                <a:cs typeface="Arial"/>
              </a:rPr>
              <a:t> </a:t>
            </a:r>
            <a:r>
              <a:rPr lang="en-US" sz="1800" dirty="0" err="1">
                <a:solidFill>
                  <a:srgbClr val="111111"/>
                </a:solidFill>
                <a:latin typeface="Arial"/>
                <a:cs typeface="Arial"/>
              </a:rPr>
              <a:t>zespół</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(5/18)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0" indent="0">
              <a:lnSpc>
                <a:spcPct val="115000"/>
              </a:lnSpc>
              <a:buNone/>
            </a:pPr>
            <a:r>
              <a:rPr lang="en-US" sz="2000" b="1" dirty="0" err="1">
                <a:solidFill>
                  <a:srgbClr val="111111"/>
                </a:solidFill>
                <a:latin typeface="Arial"/>
                <a:cs typeface="Arial"/>
              </a:rPr>
              <a:t>Krok</a:t>
            </a:r>
            <a:r>
              <a:rPr lang="en-US" sz="2000" b="1" dirty="0">
                <a:solidFill>
                  <a:srgbClr val="111111"/>
                </a:solidFill>
                <a:latin typeface="Arial"/>
                <a:cs typeface="Arial"/>
              </a:rPr>
              <a:t> 3. </a:t>
            </a:r>
            <a:r>
              <a:rPr lang="en-US" sz="2000" b="1" dirty="0" err="1">
                <a:solidFill>
                  <a:srgbClr val="111111"/>
                </a:solidFill>
                <a:latin typeface="Arial"/>
                <a:cs typeface="Arial"/>
              </a:rPr>
              <a:t>Działania</a:t>
            </a:r>
            <a:r>
              <a:rPr lang="en-US" sz="2000" b="1" dirty="0">
                <a:solidFill>
                  <a:srgbClr val="111111"/>
                </a:solidFill>
                <a:latin typeface="Arial"/>
                <a:cs typeface="Arial"/>
              </a:rPr>
              <a:t> </a:t>
            </a:r>
            <a:r>
              <a:rPr lang="en-US" sz="2000" b="1" dirty="0" err="1">
                <a:solidFill>
                  <a:srgbClr val="111111"/>
                </a:solidFill>
                <a:latin typeface="Arial"/>
                <a:cs typeface="Arial"/>
              </a:rPr>
              <a:t>i</a:t>
            </a:r>
            <a:r>
              <a:rPr lang="en-US" sz="2000" b="1" dirty="0">
                <a:solidFill>
                  <a:srgbClr val="111111"/>
                </a:solidFill>
                <a:latin typeface="Arial"/>
                <a:cs typeface="Arial"/>
              </a:rPr>
              <a:t> </a:t>
            </a:r>
            <a:r>
              <a:rPr lang="en-US" sz="2000" b="1" dirty="0" err="1">
                <a:solidFill>
                  <a:srgbClr val="111111"/>
                </a:solidFill>
                <a:latin typeface="Arial"/>
                <a:cs typeface="Arial"/>
              </a:rPr>
              <a:t>partnerzy</a:t>
            </a:r>
            <a:r>
              <a:rPr lang="en-US" sz="2000" b="1" dirty="0">
                <a:solidFill>
                  <a:srgbClr val="111111"/>
                </a:solidFill>
                <a:latin typeface="Arial"/>
                <a:cs typeface="Arial"/>
              </a:rPr>
              <a:t>: </a:t>
            </a:r>
            <a:r>
              <a:rPr lang="en-US" sz="2000" b="1" dirty="0" err="1">
                <a:solidFill>
                  <a:srgbClr val="111111"/>
                </a:solidFill>
                <a:latin typeface="Arial"/>
                <a:cs typeface="Arial"/>
              </a:rPr>
              <a:t>kto</a:t>
            </a:r>
            <a:r>
              <a:rPr lang="en-US" sz="2000" b="1" dirty="0">
                <a:solidFill>
                  <a:srgbClr val="111111"/>
                </a:solidFill>
                <a:latin typeface="Arial"/>
                <a:cs typeface="Arial"/>
              </a:rPr>
              <a:t> </a:t>
            </a:r>
            <a:r>
              <a:rPr lang="en-US" sz="2000" b="1" dirty="0" err="1">
                <a:solidFill>
                  <a:srgbClr val="111111"/>
                </a:solidFill>
                <a:latin typeface="Arial"/>
                <a:cs typeface="Arial"/>
              </a:rPr>
              <a:t>wypełnia</a:t>
            </a:r>
            <a:r>
              <a:rPr lang="en-US" sz="2000" b="1" dirty="0">
                <a:solidFill>
                  <a:srgbClr val="111111"/>
                </a:solidFill>
                <a:latin typeface="Arial"/>
                <a:cs typeface="Arial"/>
              </a:rPr>
              <a:t> </a:t>
            </a:r>
            <a:r>
              <a:rPr lang="en-US" sz="2000" b="1" dirty="0" err="1">
                <a:solidFill>
                  <a:srgbClr val="111111"/>
                </a:solidFill>
                <a:latin typeface="Arial"/>
                <a:cs typeface="Arial"/>
              </a:rPr>
              <a:t>luki</a:t>
            </a:r>
            <a:r>
              <a:rPr lang="en-US" sz="2000" b="1" dirty="0">
                <a:solidFill>
                  <a:srgbClr val="111111"/>
                </a:solidFill>
                <a:latin typeface="Arial"/>
                <a:cs typeface="Arial"/>
              </a:rPr>
              <a:t>?</a:t>
            </a:r>
            <a:r>
              <a:rPr lang="en-US" sz="1800" b="1" dirty="0">
                <a:solidFill>
                  <a:srgbClr val="111111"/>
                </a:solidFill>
                <a:latin typeface="Arial"/>
                <a:cs typeface="Arial"/>
              </a:rPr>
              <a:t>
</a:t>
            </a:r>
            <a:r>
              <a:rPr lang="en-US" sz="1800" dirty="0" err="1">
                <a:solidFill>
                  <a:srgbClr val="111111"/>
                </a:solidFill>
                <a:latin typeface="Arial"/>
                <a:cs typeface="Arial"/>
              </a:rPr>
              <a:t>Zasada</a:t>
            </a:r>
            <a:r>
              <a:rPr lang="en-US" sz="1800" dirty="0">
                <a:solidFill>
                  <a:srgbClr val="111111"/>
                </a:solidFill>
                <a:latin typeface="Arial"/>
                <a:cs typeface="Arial"/>
              </a:rPr>
              <a:t>: partner </a:t>
            </a:r>
            <a:r>
              <a:rPr lang="en-US" sz="1800" dirty="0" err="1">
                <a:solidFill>
                  <a:srgbClr val="111111"/>
                </a:solidFill>
                <a:latin typeface="Arial"/>
                <a:cs typeface="Arial"/>
              </a:rPr>
              <a:t>nie</a:t>
            </a:r>
            <a:r>
              <a:rPr lang="en-US" sz="1800" dirty="0">
                <a:solidFill>
                  <a:srgbClr val="111111"/>
                </a:solidFill>
                <a:latin typeface="Arial"/>
                <a:cs typeface="Arial"/>
              </a:rPr>
              <a:t> jest </a:t>
            </a:r>
            <a:r>
              <a:rPr lang="en-US" sz="1800" dirty="0" err="1">
                <a:solidFill>
                  <a:srgbClr val="111111"/>
                </a:solidFill>
                <a:latin typeface="Arial"/>
                <a:cs typeface="Arial"/>
              </a:rPr>
              <a:t>ozdobą</a:t>
            </a:r>
            <a:r>
              <a:rPr lang="en-US" sz="1800" dirty="0">
                <a:solidFill>
                  <a:srgbClr val="111111"/>
                </a:solidFill>
                <a:latin typeface="Arial"/>
                <a:cs typeface="Arial"/>
              </a:rPr>
              <a:t> </a:t>
            </a:r>
            <a:r>
              <a:rPr lang="en-US" sz="1800" dirty="0" err="1">
                <a:solidFill>
                  <a:srgbClr val="111111"/>
                </a:solidFill>
                <a:latin typeface="Arial"/>
                <a:cs typeface="Arial"/>
              </a:rPr>
              <a:t>wniosku</a:t>
            </a:r>
            <a:r>
              <a:rPr lang="en-US" sz="1800" dirty="0">
                <a:solidFill>
                  <a:srgbClr val="111111"/>
                </a:solidFill>
                <a:latin typeface="Arial"/>
                <a:cs typeface="Arial"/>
              </a:rPr>
              <a:t>. Partner </a:t>
            </a:r>
            <a:r>
              <a:rPr lang="en-US" sz="1800" dirty="0" err="1">
                <a:solidFill>
                  <a:srgbClr val="111111"/>
                </a:solidFill>
                <a:latin typeface="Arial"/>
                <a:cs typeface="Arial"/>
              </a:rPr>
              <a:t>powinien</a:t>
            </a:r>
            <a:r>
              <a:rPr lang="en-US" sz="1800" dirty="0">
                <a:solidFill>
                  <a:srgbClr val="111111"/>
                </a:solidFill>
                <a:latin typeface="Arial"/>
                <a:cs typeface="Arial"/>
              </a:rPr>
              <a:t> </a:t>
            </a:r>
            <a:r>
              <a:rPr lang="en-US" sz="1800" dirty="0" err="1">
                <a:solidFill>
                  <a:srgbClr val="111111"/>
                </a:solidFill>
                <a:latin typeface="Arial"/>
                <a:cs typeface="Arial"/>
              </a:rPr>
              <a:t>odpowiadać</a:t>
            </a:r>
            <a:r>
              <a:rPr lang="en-US" sz="1800" dirty="0">
                <a:solidFill>
                  <a:srgbClr val="111111"/>
                </a:solidFill>
                <a:latin typeface="Arial"/>
                <a:cs typeface="Arial"/>
              </a:rPr>
              <a:t> za </a:t>
            </a:r>
            <a:r>
              <a:rPr lang="en-US" sz="1800" dirty="0" err="1">
                <a:solidFill>
                  <a:srgbClr val="111111"/>
                </a:solidFill>
                <a:latin typeface="Arial"/>
                <a:cs typeface="Arial"/>
              </a:rPr>
              <a:t>konkretną</a:t>
            </a:r>
            <a:r>
              <a:rPr lang="en-US" sz="1800" dirty="0">
                <a:solidFill>
                  <a:srgbClr val="111111"/>
                </a:solidFill>
                <a:latin typeface="Arial"/>
                <a:cs typeface="Arial"/>
              </a:rPr>
              <a:t> </a:t>
            </a:r>
            <a:r>
              <a:rPr lang="en-US" sz="1800" dirty="0" err="1">
                <a:solidFill>
                  <a:srgbClr val="111111"/>
                </a:solidFill>
                <a:latin typeface="Arial"/>
                <a:cs typeface="Arial"/>
              </a:rPr>
              <a:t>lukę</a:t>
            </a:r>
            <a:r>
              <a:rPr lang="en-US" sz="1800" dirty="0">
                <a:solidFill>
                  <a:srgbClr val="111111"/>
                </a:solidFill>
                <a:latin typeface="Arial"/>
                <a:cs typeface="Arial"/>
              </a:rPr>
              <a:t> w </a:t>
            </a:r>
            <a:r>
              <a:rPr lang="en-US" sz="1800" dirty="0" err="1">
                <a:solidFill>
                  <a:srgbClr val="111111"/>
                </a:solidFill>
                <a:latin typeface="Arial"/>
                <a:cs typeface="Arial"/>
              </a:rPr>
              <a:t>ścieżce</a:t>
            </a:r>
            <a:r>
              <a:rPr lang="en-US" sz="1800" dirty="0">
                <a:solidFill>
                  <a:srgbClr val="111111"/>
                </a:solidFill>
                <a:latin typeface="Arial"/>
                <a:cs typeface="Arial"/>
              </a:rPr>
              <a:t> </a:t>
            </a:r>
            <a:r>
              <a:rPr lang="pl-PL" sz="1800" dirty="0">
                <a:solidFill>
                  <a:srgbClr val="111111"/>
                </a:solidFill>
                <a:latin typeface="Arial"/>
                <a:cs typeface="Arial"/>
              </a:rPr>
              <a:t>z</a:t>
            </a:r>
            <a:r>
              <a:rPr lang="en-US" sz="1800" dirty="0" err="1">
                <a:solidFill>
                  <a:srgbClr val="111111"/>
                </a:solidFill>
                <a:latin typeface="Arial"/>
                <a:cs typeface="Arial"/>
              </a:rPr>
              <a:t>miany</a:t>
            </a:r>
            <a:r>
              <a:rPr lang="en-US" sz="1800" dirty="0">
                <a:solidFill>
                  <a:srgbClr val="111111"/>
                </a:solidFill>
                <a:latin typeface="Arial"/>
                <a:cs typeface="Arial"/>
              </a:rPr>
              <a:t>: </a:t>
            </a:r>
            <a:r>
              <a:rPr lang="en-US" sz="1800" dirty="0" err="1">
                <a:solidFill>
                  <a:srgbClr val="111111"/>
                </a:solidFill>
                <a:latin typeface="Arial"/>
                <a:cs typeface="Arial"/>
              </a:rPr>
              <a:t>wiedzę</a:t>
            </a:r>
            <a:r>
              <a:rPr lang="en-US" sz="1800" dirty="0">
                <a:solidFill>
                  <a:srgbClr val="111111"/>
                </a:solidFill>
                <a:latin typeface="Arial"/>
                <a:cs typeface="Arial"/>
              </a:rPr>
              <a:t>, </a:t>
            </a:r>
            <a:r>
              <a:rPr lang="en-US" sz="1800" dirty="0" err="1">
                <a:solidFill>
                  <a:srgbClr val="111111"/>
                </a:solidFill>
                <a:latin typeface="Arial"/>
                <a:cs typeface="Arial"/>
              </a:rPr>
              <a:t>badania</a:t>
            </a:r>
            <a:r>
              <a:rPr lang="en-US" sz="1800" dirty="0">
                <a:solidFill>
                  <a:srgbClr val="111111"/>
                </a:solidFill>
                <a:latin typeface="Arial"/>
                <a:cs typeface="Arial"/>
              </a:rPr>
              <a:t>, </a:t>
            </a:r>
            <a:r>
              <a:rPr lang="en-US" sz="1800" dirty="0" err="1">
                <a:solidFill>
                  <a:srgbClr val="111111"/>
                </a:solidFill>
                <a:latin typeface="Arial"/>
                <a:cs typeface="Arial"/>
              </a:rPr>
              <a:t>technologię</a:t>
            </a:r>
            <a:r>
              <a:rPr lang="en-US" sz="1800" dirty="0">
                <a:solidFill>
                  <a:srgbClr val="111111"/>
                </a:solidFill>
                <a:latin typeface="Arial"/>
                <a:cs typeface="Arial"/>
              </a:rPr>
              <a:t>, </a:t>
            </a:r>
            <a:r>
              <a:rPr lang="en-US" sz="1800" dirty="0" err="1">
                <a:solidFill>
                  <a:srgbClr val="111111"/>
                </a:solidFill>
                <a:latin typeface="Arial"/>
                <a:cs typeface="Arial"/>
              </a:rPr>
              <a:t>rynek</a:t>
            </a:r>
            <a:r>
              <a:rPr lang="en-US" sz="1800" dirty="0">
                <a:solidFill>
                  <a:srgbClr val="111111"/>
                </a:solidFill>
                <a:latin typeface="Arial"/>
                <a:cs typeface="Arial"/>
              </a:rPr>
              <a:t>, </a:t>
            </a:r>
            <a:r>
              <a:rPr lang="en-US" sz="1800" dirty="0" err="1">
                <a:solidFill>
                  <a:srgbClr val="111111"/>
                </a:solidFill>
                <a:latin typeface="Arial"/>
                <a:cs typeface="Arial"/>
              </a:rPr>
              <a:t>dostęp</a:t>
            </a:r>
            <a:r>
              <a:rPr lang="en-US" sz="1800" dirty="0">
                <a:solidFill>
                  <a:srgbClr val="111111"/>
                </a:solidFill>
                <a:latin typeface="Arial"/>
                <a:cs typeface="Arial"/>
              </a:rPr>
              <a:t> do </a:t>
            </a:r>
            <a:r>
              <a:rPr lang="en-US" sz="1800" dirty="0" err="1">
                <a:solidFill>
                  <a:srgbClr val="111111"/>
                </a:solidFill>
                <a:latin typeface="Arial"/>
                <a:cs typeface="Arial"/>
              </a:rPr>
              <a:t>odbiorców</a:t>
            </a:r>
            <a:r>
              <a:rPr lang="en-US" sz="1800" dirty="0">
                <a:solidFill>
                  <a:srgbClr val="111111"/>
                </a:solidFill>
                <a:latin typeface="Arial"/>
                <a:cs typeface="Arial"/>
              </a:rPr>
              <a:t> </a:t>
            </a:r>
            <a:r>
              <a:rPr lang="en-US" sz="1800" dirty="0" err="1">
                <a:solidFill>
                  <a:srgbClr val="111111"/>
                </a:solidFill>
                <a:latin typeface="Arial"/>
                <a:cs typeface="Arial"/>
              </a:rPr>
              <a:t>albo</a:t>
            </a:r>
            <a:r>
              <a:rPr lang="en-US" sz="1800" dirty="0">
                <a:solidFill>
                  <a:srgbClr val="111111"/>
                </a:solidFill>
                <a:latin typeface="Arial"/>
                <a:cs typeface="Arial"/>
              </a:rPr>
              <a:t> </a:t>
            </a:r>
            <a:r>
              <a:rPr lang="en-US" sz="1800" dirty="0" err="1">
                <a:solidFill>
                  <a:srgbClr val="111111"/>
                </a:solidFill>
                <a:latin typeface="Arial"/>
                <a:cs typeface="Arial"/>
              </a:rPr>
              <a:t>wdrożenie</a:t>
            </a:r>
            <a:r>
              <a:rPr lang="en-US" sz="1800" dirty="0">
                <a:solidFill>
                  <a:srgbClr val="111111"/>
                </a:solidFill>
                <a:latin typeface="Arial"/>
                <a:cs typeface="Arial"/>
              </a:rPr>
              <a:t>.</a:t>
            </a:r>
            <a:endParaRPr lang="en-US" kern="1200" dirty="0">
              <a:solidFill>
                <a:schemeClr val="tx1"/>
              </a:solidFill>
              <a:effectLst/>
              <a:latin typeface="+mn-lt"/>
              <a:ea typeface="+mn-ea"/>
              <a:cs typeface="+mn-cs"/>
            </a:endParaRPr>
          </a:p>
          <a:p>
            <a:pPr marL="0" marR="0" lvl="0" indent="0" algn="l" defTabSz="914400" rtl="0" eaLnBrk="1" fontAlgn="auto" latinLnBrk="0" hangingPunct="1">
              <a:lnSpc>
                <a:spcPct val="115000"/>
              </a:lnSpc>
              <a:spcBef>
                <a:spcPts val="1400"/>
              </a:spcBef>
              <a:spcAft>
                <a:spcPts val="0"/>
              </a:spcAft>
              <a:buClrTx/>
              <a:buSzTx/>
              <a:buFont typeface="Arial" panose="020B0604020202020204" pitchFamily="34" charset="0"/>
              <a:buNone/>
              <a:tabLst/>
              <a:defRPr/>
            </a:pPr>
            <a:r>
              <a:rPr lang="en-US" sz="1800" kern="1200" dirty="0" err="1">
                <a:solidFill>
                  <a:schemeClr val="tx1"/>
                </a:solidFill>
                <a:effectLst/>
                <a:latin typeface="Arial"/>
                <a:cs typeface="Arial"/>
              </a:rPr>
              <a:t>Narzędzia</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mapa</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interesariuszy</a:t>
            </a:r>
            <a:r>
              <a:rPr lang="en-US" sz="1800" kern="1200" dirty="0">
                <a:solidFill>
                  <a:schemeClr val="tx1"/>
                </a:solidFill>
                <a:effectLst/>
                <a:latin typeface="Arial"/>
                <a:cs typeface="Arial"/>
              </a:rPr>
              <a:t> w </a:t>
            </a:r>
            <a:r>
              <a:rPr lang="en-US" sz="1800" kern="1200" dirty="0" err="1">
                <a:solidFill>
                  <a:schemeClr val="tx1"/>
                </a:solidFill>
                <a:effectLst/>
                <a:latin typeface="Arial"/>
                <a:cs typeface="Arial"/>
              </a:rPr>
              <a:t>arkuszu</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rejestry</a:t>
            </a:r>
            <a:r>
              <a:rPr lang="en-US" sz="1800" kern="1200" dirty="0">
                <a:solidFill>
                  <a:schemeClr val="tx1"/>
                </a:solidFill>
                <a:effectLst/>
                <a:latin typeface="Arial"/>
                <a:cs typeface="Arial"/>
              </a:rPr>
              <a:t> firm </a:t>
            </a:r>
            <a:r>
              <a:rPr lang="en-US" sz="1800" kern="1200" dirty="0" err="1">
                <a:solidFill>
                  <a:schemeClr val="tx1"/>
                </a:solidFill>
                <a:effectLst/>
                <a:latin typeface="Arial"/>
                <a:cs typeface="Arial"/>
              </a:rPr>
              <a:t>i</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organizacji</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branżowych</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baza</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projektów</a:t>
            </a:r>
            <a:r>
              <a:rPr lang="en-US" sz="1800" kern="1200" dirty="0">
                <a:solidFill>
                  <a:schemeClr val="tx1"/>
                </a:solidFill>
                <a:effectLst/>
                <a:latin typeface="Arial"/>
                <a:cs typeface="Arial"/>
              </a:rPr>
              <a:t>, AI do </a:t>
            </a:r>
            <a:r>
              <a:rPr lang="en-US" sz="1800" kern="1200" dirty="0" err="1">
                <a:solidFill>
                  <a:schemeClr val="tx1"/>
                </a:solidFill>
                <a:effectLst/>
                <a:latin typeface="Arial"/>
                <a:cs typeface="Arial"/>
              </a:rPr>
              <a:t>przygotowania</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listy</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potencjalnych</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partnerów</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i</a:t>
            </a:r>
            <a:r>
              <a:rPr lang="en-US" sz="1800" kern="1200" dirty="0">
                <a:solidFill>
                  <a:schemeClr val="tx1"/>
                </a:solidFill>
                <a:effectLst/>
                <a:latin typeface="Arial"/>
                <a:cs typeface="Arial"/>
              </a:rPr>
              <a:t> </a:t>
            </a:r>
            <a:r>
              <a:rPr lang="en-US" sz="1800" kern="1200" dirty="0" err="1">
                <a:solidFill>
                  <a:schemeClr val="tx1"/>
                </a:solidFill>
                <a:effectLst/>
                <a:latin typeface="Arial"/>
                <a:cs typeface="Arial"/>
              </a:rPr>
              <a:t>pytań</a:t>
            </a:r>
            <a:r>
              <a:rPr lang="en-US" sz="1800" kern="1200" dirty="0">
                <a:solidFill>
                  <a:schemeClr val="tx1"/>
                </a:solidFill>
                <a:effectLst/>
                <a:latin typeface="Arial"/>
                <a:cs typeface="Arial"/>
              </a:rPr>
              <a:t> do </a:t>
            </a:r>
            <a:r>
              <a:rPr lang="en-US" sz="1800" kern="1200" dirty="0" err="1">
                <a:solidFill>
                  <a:schemeClr val="tx1"/>
                </a:solidFill>
                <a:effectLst/>
                <a:latin typeface="Arial"/>
                <a:cs typeface="Arial"/>
              </a:rPr>
              <a:t>rozmów</a:t>
            </a:r>
            <a:r>
              <a:rPr lang="en-US" sz="1800" kern="1200" dirty="0">
                <a:solidFill>
                  <a:schemeClr val="tx1"/>
                </a:solidFill>
                <a:effectLst/>
                <a:latin typeface="Arial"/>
                <a:cs typeface="Arial"/>
              </a:rPr>
              <a:t>.</a:t>
            </a:r>
            <a:endParaRPr lang="pl-PL" dirty="0">
              <a:effectLst/>
            </a:endParaRPr>
          </a:p>
        </p:txBody>
      </p:sp>
    </p:spTree>
    <p:extLst>
      <p:ext uri="{BB962C8B-B14F-4D97-AF65-F5344CB8AC3E}">
        <p14:creationId xmlns:p14="http://schemas.microsoft.com/office/powerpoint/2010/main" val="38347205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(6/18)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1600200"/>
          <a:ext cx="10515600" cy="2989264"/>
        </p:xfrm>
        <a:graphic>
          <a:graphicData uri="http://schemas.openxmlformats.org/drawingml/2006/table">
            <a:tbl>
              <a:tblPr firstRow="1">
                <a:tableStyleId>{5940675A-B579-460E-94D1-54222C63F5DA}</a:tableStyleId>
              </a:tblPr>
              <a:tblGrid>
                <a:gridCol w="301752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385088">
                <a:tc>
                  <a:txBody>
                    <a:bodyPr/>
                    <a:lstStyle/>
                    <a:p>
                      <a:pPr algn="l">
                        <a:lnSpc>
                          <a:spcPct val="115000"/>
                        </a:lnSpc>
                      </a:pPr>
                      <a:r>
                        <a:rPr sz="1800" b="1">
                          <a:solidFill>
                            <a:srgbClr val="000000"/>
                          </a:solidFill>
                          <a:latin typeface="Arial"/>
                          <a:cs typeface="Arial"/>
                        </a:rPr>
                        <a:t>Rezultat</a:t>
                      </a:r>
                    </a:p>
                  </a:txBody>
                  <a:tcPr>
                    <a:solidFill>
                      <a:srgbClr val="E7ECF5"/>
                    </a:solidFill>
                  </a:tcPr>
                </a:tc>
                <a:tc>
                  <a:txBody>
                    <a:bodyPr/>
                    <a:lstStyle/>
                    <a:p>
                      <a:pPr algn="l">
                        <a:lnSpc>
                          <a:spcPct val="115000"/>
                        </a:lnSpc>
                      </a:pPr>
                      <a:r>
                        <a:rPr sz="1800" b="1">
                          <a:solidFill>
                            <a:srgbClr val="000000"/>
                          </a:solidFill>
                          <a:latin typeface="Arial"/>
                          <a:cs typeface="Arial"/>
                        </a:rPr>
                        <a:t>Działania</a:t>
                      </a:r>
                    </a:p>
                  </a:txBody>
                  <a:tcPr>
                    <a:solidFill>
                      <a:srgbClr val="E7ECF5"/>
                    </a:solidFill>
                  </a:tcPr>
                </a:tc>
                <a:tc>
                  <a:txBody>
                    <a:bodyPr/>
                    <a:lstStyle/>
                    <a:p>
                      <a:pPr algn="l">
                        <a:lnSpc>
                          <a:spcPct val="115000"/>
                        </a:lnSpc>
                      </a:pPr>
                      <a:r>
                        <a:rPr sz="1800" b="1">
                          <a:solidFill>
                            <a:srgbClr val="000000"/>
                          </a:solidFill>
                          <a:latin typeface="Arial"/>
                          <a:cs typeface="Arial"/>
                        </a:rPr>
                        <a:t>Partnerzy</a:t>
                      </a:r>
                    </a:p>
                  </a:txBody>
                  <a:tcPr>
                    <a:solidFill>
                      <a:srgbClr val="E7ECF5"/>
                    </a:solidFill>
                  </a:tcPr>
                </a:tc>
                <a:extLst>
                  <a:ext uri="{0D108BD9-81ED-4DB2-BD59-A6C34878D82A}">
                    <a16:rowId xmlns:a16="http://schemas.microsoft.com/office/drawing/2014/main" val="10000"/>
                  </a:ext>
                </a:extLst>
              </a:tr>
              <a:tr h="385088">
                <a:tc>
                  <a:txBody>
                    <a:bodyPr/>
                    <a:lstStyle/>
                    <a:p>
                      <a:pPr algn="l">
                        <a:lnSpc>
                          <a:spcPct val="115000"/>
                        </a:lnSpc>
                      </a:pPr>
                      <a:r>
                        <a:rPr sz="1800" b="1">
                          <a:solidFill>
                            <a:srgbClr val="000000"/>
                          </a:solidFill>
                          <a:latin typeface="Arial"/>
                          <a:cs typeface="Arial"/>
                        </a:rPr>
                        <a:t>Dobry surowiec</a:t>
                      </a:r>
                    </a:p>
                  </a:txBody>
                  <a:tcPr/>
                </a:tc>
                <a:tc>
                  <a:txBody>
                    <a:bodyPr/>
                    <a:lstStyle/>
                    <a:p>
                      <a:pPr algn="l">
                        <a:lnSpc>
                          <a:spcPct val="115000"/>
                        </a:lnSpc>
                      </a:pPr>
                      <a:r>
                        <a:rPr sz="1800" b="0">
                          <a:solidFill>
                            <a:srgbClr val="000000"/>
                          </a:solidFill>
                          <a:latin typeface="Arial"/>
                          <a:cs typeface="Arial"/>
                        </a:rPr>
                        <a:t>dobór odmian, próby uprawy</a:t>
                      </a:r>
                    </a:p>
                  </a:txBody>
                  <a:tcPr/>
                </a:tc>
                <a:tc>
                  <a:txBody>
                    <a:bodyPr/>
                    <a:lstStyle/>
                    <a:p>
                      <a:pPr algn="l">
                        <a:lnSpc>
                          <a:spcPct val="115000"/>
                        </a:lnSpc>
                      </a:pPr>
                      <a:r>
                        <a:rPr sz="1800" b="0">
                          <a:solidFill>
                            <a:srgbClr val="000000"/>
                          </a:solidFill>
                          <a:latin typeface="Arial"/>
                          <a:cs typeface="Arial"/>
                        </a:rPr>
                        <a:t>rolnik, uczelnia</a:t>
                      </a:r>
                    </a:p>
                  </a:txBody>
                  <a:tcPr/>
                </a:tc>
                <a:extLst>
                  <a:ext uri="{0D108BD9-81ED-4DB2-BD59-A6C34878D82A}">
                    <a16:rowId xmlns:a16="http://schemas.microsoft.com/office/drawing/2014/main" val="10001"/>
                  </a:ext>
                </a:extLst>
              </a:tr>
              <a:tr h="385088">
                <a:tc>
                  <a:txBody>
                    <a:bodyPr/>
                    <a:lstStyle/>
                    <a:p>
                      <a:pPr algn="l">
                        <a:lnSpc>
                          <a:spcPct val="115000"/>
                        </a:lnSpc>
                      </a:pPr>
                      <a:r>
                        <a:rPr sz="1800" b="1">
                          <a:solidFill>
                            <a:srgbClr val="000000"/>
                          </a:solidFill>
                          <a:latin typeface="Arial"/>
                          <a:cs typeface="Arial"/>
                        </a:rPr>
                        <a:t>Powtarzalny susz</a:t>
                      </a:r>
                    </a:p>
                  </a:txBody>
                  <a:tcPr/>
                </a:tc>
                <a:tc>
                  <a:txBody>
                    <a:bodyPr/>
                    <a:lstStyle/>
                    <a:p>
                      <a:pPr algn="l">
                        <a:lnSpc>
                          <a:spcPct val="115000"/>
                        </a:lnSpc>
                      </a:pPr>
                      <a:r>
                        <a:rPr sz="1800" b="0">
                          <a:solidFill>
                            <a:srgbClr val="000000"/>
                          </a:solidFill>
                          <a:latin typeface="Arial"/>
                          <a:cs typeface="Arial"/>
                        </a:rPr>
                        <a:t>test czasu i temperatury suszenia</a:t>
                      </a:r>
                    </a:p>
                  </a:txBody>
                  <a:tcPr/>
                </a:tc>
                <a:tc>
                  <a:txBody>
                    <a:bodyPr/>
                    <a:lstStyle/>
                    <a:p>
                      <a:pPr algn="l">
                        <a:lnSpc>
                          <a:spcPct val="115000"/>
                        </a:lnSpc>
                      </a:pPr>
                      <a:r>
                        <a:rPr sz="1800" b="0">
                          <a:solidFill>
                            <a:srgbClr val="000000"/>
                          </a:solidFill>
                          <a:latin typeface="Arial"/>
                          <a:cs typeface="Arial"/>
                        </a:rPr>
                        <a:t>technolog żywności</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Potwierdzona jakość</a:t>
                      </a:r>
                    </a:p>
                  </a:txBody>
                  <a:tcPr/>
                </a:tc>
                <a:tc>
                  <a:txBody>
                    <a:bodyPr/>
                    <a:lstStyle/>
                    <a:p>
                      <a:pPr algn="l">
                        <a:lnSpc>
                          <a:spcPct val="115000"/>
                        </a:lnSpc>
                      </a:pPr>
                      <a:r>
                        <a:rPr sz="1800" b="0">
                          <a:solidFill>
                            <a:srgbClr val="000000"/>
                          </a:solidFill>
                          <a:latin typeface="Arial"/>
                          <a:cs typeface="Arial"/>
                        </a:rPr>
                        <a:t>badania wilgotności, składu, czystości</a:t>
                      </a:r>
                    </a:p>
                  </a:txBody>
                  <a:tcPr/>
                </a:tc>
                <a:tc>
                  <a:txBody>
                    <a:bodyPr/>
                    <a:lstStyle/>
                    <a:p>
                      <a:pPr algn="l">
                        <a:lnSpc>
                          <a:spcPct val="115000"/>
                        </a:lnSpc>
                      </a:pPr>
                      <a:r>
                        <a:rPr sz="1800" b="0">
                          <a:solidFill>
                            <a:srgbClr val="000000"/>
                          </a:solidFill>
                          <a:latin typeface="Arial"/>
                          <a:cs typeface="Arial"/>
                        </a:rPr>
                        <a:t>laboratorium</a:t>
                      </a:r>
                    </a:p>
                  </a:txBody>
                  <a:tcPr/>
                </a:tc>
                <a:extLst>
                  <a:ext uri="{0D108BD9-81ED-4DB2-BD59-A6C34878D82A}">
                    <a16:rowId xmlns:a16="http://schemas.microsoft.com/office/drawing/2014/main" val="10003"/>
                  </a:ext>
                </a:extLst>
              </a:tr>
              <a:tr h="385088">
                <a:tc>
                  <a:txBody>
                    <a:bodyPr/>
                    <a:lstStyle/>
                    <a:p>
                      <a:pPr algn="l">
                        <a:lnSpc>
                          <a:spcPct val="115000"/>
                        </a:lnSpc>
                      </a:pPr>
                      <a:r>
                        <a:rPr sz="1800" b="1">
                          <a:solidFill>
                            <a:srgbClr val="000000"/>
                          </a:solidFill>
                          <a:latin typeface="Arial"/>
                          <a:cs typeface="Arial"/>
                        </a:rPr>
                        <a:t>Receptury mieszanek</a:t>
                      </a:r>
                    </a:p>
                  </a:txBody>
                  <a:tcPr/>
                </a:tc>
                <a:tc>
                  <a:txBody>
                    <a:bodyPr/>
                    <a:lstStyle/>
                    <a:p>
                      <a:pPr algn="l">
                        <a:lnSpc>
                          <a:spcPct val="115000"/>
                        </a:lnSpc>
                      </a:pPr>
                      <a:r>
                        <a:rPr sz="1800" b="0">
                          <a:solidFill>
                            <a:srgbClr val="000000"/>
                          </a:solidFill>
                          <a:latin typeface="Arial"/>
                          <a:cs typeface="Arial"/>
                        </a:rPr>
                        <a:t>dobór składu, ocena literatury</a:t>
                      </a:r>
                    </a:p>
                  </a:txBody>
                  <a:tcPr/>
                </a:tc>
                <a:tc>
                  <a:txBody>
                    <a:bodyPr/>
                    <a:lstStyle/>
                    <a:p>
                      <a:pPr algn="l">
                        <a:lnSpc>
                          <a:spcPct val="115000"/>
                        </a:lnSpc>
                      </a:pPr>
                      <a:r>
                        <a:rPr sz="1800" b="0">
                          <a:solidFill>
                            <a:srgbClr val="000000"/>
                          </a:solidFill>
                          <a:latin typeface="Arial"/>
                          <a:cs typeface="Arial"/>
                        </a:rPr>
                        <a:t>dietetyk, technolog</a:t>
                      </a:r>
                    </a:p>
                  </a:txBody>
                  <a:tcPr/>
                </a:tc>
                <a:extLst>
                  <a:ext uri="{0D108BD9-81ED-4DB2-BD59-A6C34878D82A}">
                    <a16:rowId xmlns:a16="http://schemas.microsoft.com/office/drawing/2014/main" val="10004"/>
                  </a:ext>
                </a:extLst>
              </a:tr>
              <a:tr h="385088">
                <a:tc>
                  <a:txBody>
                    <a:bodyPr/>
                    <a:lstStyle/>
                    <a:p>
                      <a:pPr algn="l">
                        <a:lnSpc>
                          <a:spcPct val="115000"/>
                        </a:lnSpc>
                      </a:pPr>
                      <a:r>
                        <a:rPr sz="1800" b="1">
                          <a:solidFill>
                            <a:srgbClr val="000000"/>
                          </a:solidFill>
                          <a:latin typeface="Arial"/>
                          <a:cs typeface="Arial"/>
                        </a:rPr>
                        <a:t>Produkt dla klienta</a:t>
                      </a:r>
                    </a:p>
                  </a:txBody>
                  <a:tcPr/>
                </a:tc>
                <a:tc>
                  <a:txBody>
                    <a:bodyPr/>
                    <a:lstStyle/>
                    <a:p>
                      <a:pPr algn="l">
                        <a:lnSpc>
                          <a:spcPct val="115000"/>
                        </a:lnSpc>
                      </a:pPr>
                      <a:r>
                        <a:rPr sz="1800" b="0">
                          <a:solidFill>
                            <a:srgbClr val="000000"/>
                          </a:solidFill>
                          <a:latin typeface="Arial"/>
                          <a:cs typeface="Arial"/>
                        </a:rPr>
                        <a:t>etykieta, opakowanie, instrukcja</a:t>
                      </a:r>
                    </a:p>
                  </a:txBody>
                  <a:tcPr/>
                </a:tc>
                <a:tc>
                  <a:txBody>
                    <a:bodyPr/>
                    <a:lstStyle/>
                    <a:p>
                      <a:pPr algn="l">
                        <a:lnSpc>
                          <a:spcPct val="115000"/>
                        </a:lnSpc>
                      </a:pPr>
                      <a:r>
                        <a:rPr sz="1800" b="0">
                          <a:solidFill>
                            <a:srgbClr val="000000"/>
                          </a:solidFill>
                          <a:latin typeface="Arial"/>
                          <a:cs typeface="Arial"/>
                        </a:rPr>
                        <a:t>dietetyk, grafik, konsumenci</a:t>
                      </a:r>
                    </a:p>
                  </a:txBody>
                  <a:tcPr/>
                </a:tc>
                <a:extLst>
                  <a:ext uri="{0D108BD9-81ED-4DB2-BD59-A6C34878D82A}">
                    <a16:rowId xmlns:a16="http://schemas.microsoft.com/office/drawing/2014/main" val="10005"/>
                  </a:ext>
                </a:extLst>
              </a:tr>
              <a:tr h="385088">
                <a:tc>
                  <a:txBody>
                    <a:bodyPr/>
                    <a:lstStyle/>
                    <a:p>
                      <a:pPr algn="l">
                        <a:lnSpc>
                          <a:spcPct val="115000"/>
                        </a:lnSpc>
                      </a:pPr>
                      <a:r>
                        <a:rPr sz="1800" b="1">
                          <a:solidFill>
                            <a:srgbClr val="000000"/>
                          </a:solidFill>
                          <a:latin typeface="Arial"/>
                          <a:cs typeface="Arial"/>
                        </a:rPr>
                        <a:t>Wejście na rynek</a:t>
                      </a:r>
                    </a:p>
                  </a:txBody>
                  <a:tcPr/>
                </a:tc>
                <a:tc>
                  <a:txBody>
                    <a:bodyPr/>
                    <a:lstStyle/>
                    <a:p>
                      <a:pPr algn="l">
                        <a:lnSpc>
                          <a:spcPct val="115000"/>
                        </a:lnSpc>
                      </a:pPr>
                      <a:r>
                        <a:rPr sz="1800" b="0">
                          <a:solidFill>
                            <a:srgbClr val="000000"/>
                          </a:solidFill>
                          <a:latin typeface="Arial"/>
                          <a:cs typeface="Arial"/>
                        </a:rPr>
                        <a:t>pilotaż sprzedaży, kanały dystrybucji</a:t>
                      </a:r>
                    </a:p>
                  </a:txBody>
                  <a:tcPr/>
                </a:tc>
                <a:tc>
                  <a:txBody>
                    <a:bodyPr/>
                    <a:lstStyle/>
                    <a:p>
                      <a:pPr algn="l">
                        <a:lnSpc>
                          <a:spcPct val="115000"/>
                        </a:lnSpc>
                      </a:pPr>
                      <a:r>
                        <a:rPr sz="1800" b="0">
                          <a:solidFill>
                            <a:srgbClr val="000000"/>
                          </a:solidFill>
                          <a:latin typeface="Arial"/>
                          <a:cs typeface="Arial"/>
                        </a:rPr>
                        <a:t>sklep, e-commerce</a:t>
                      </a:r>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(7/18)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0" indent="0">
              <a:lnSpc>
                <a:spcPct val="115000"/>
              </a:lnSpc>
              <a:buNone/>
            </a:pPr>
            <a:r>
              <a:rPr lang="en-US" sz="1800" b="1" dirty="0" err="1">
                <a:solidFill>
                  <a:srgbClr val="111111"/>
                </a:solidFill>
                <a:latin typeface="Arial"/>
                <a:cs typeface="Arial"/>
              </a:rPr>
              <a:t>Krok</a:t>
            </a:r>
            <a:r>
              <a:rPr lang="en-US" sz="1800" b="1" dirty="0">
                <a:solidFill>
                  <a:srgbClr val="111111"/>
                </a:solidFill>
                <a:latin typeface="Arial"/>
                <a:cs typeface="Arial"/>
              </a:rPr>
              <a:t> 4. </a:t>
            </a:r>
            <a:r>
              <a:rPr lang="en-US" sz="1800" b="1" dirty="0" err="1">
                <a:solidFill>
                  <a:srgbClr val="111111"/>
                </a:solidFill>
                <a:latin typeface="Arial"/>
                <a:cs typeface="Arial"/>
              </a:rPr>
              <a:t>Odbiorcy</a:t>
            </a:r>
            <a:r>
              <a:rPr lang="en-US" sz="1800" b="1" dirty="0">
                <a:solidFill>
                  <a:srgbClr val="111111"/>
                </a:solidFill>
                <a:latin typeface="Arial"/>
                <a:cs typeface="Arial"/>
              </a:rPr>
              <a:t> </a:t>
            </a:r>
            <a:r>
              <a:rPr lang="en-US" sz="1800" b="1" dirty="0" err="1">
                <a:solidFill>
                  <a:srgbClr val="111111"/>
                </a:solidFill>
                <a:latin typeface="Arial"/>
                <a:cs typeface="Arial"/>
              </a:rPr>
              <a:t>i</a:t>
            </a:r>
            <a:r>
              <a:rPr lang="en-US" sz="1800" b="1" dirty="0">
                <a:solidFill>
                  <a:srgbClr val="111111"/>
                </a:solidFill>
                <a:latin typeface="Arial"/>
                <a:cs typeface="Arial"/>
              </a:rPr>
              <a:t> </a:t>
            </a:r>
            <a:r>
              <a:rPr lang="en-US" sz="1800" b="1" dirty="0" err="1">
                <a:solidFill>
                  <a:srgbClr val="111111"/>
                </a:solidFill>
                <a:latin typeface="Arial"/>
                <a:cs typeface="Arial"/>
              </a:rPr>
              <a:t>projektowanie</a:t>
            </a:r>
            <a:r>
              <a:rPr lang="en-US" sz="1800" b="1" dirty="0">
                <a:solidFill>
                  <a:srgbClr val="111111"/>
                </a:solidFill>
                <a:latin typeface="Arial"/>
                <a:cs typeface="Arial"/>
              </a:rPr>
              <a:t> </a:t>
            </a:r>
            <a:r>
              <a:rPr lang="en-US" sz="1800" b="1" dirty="0" err="1">
                <a:solidFill>
                  <a:srgbClr val="111111"/>
                </a:solidFill>
                <a:latin typeface="Arial"/>
                <a:cs typeface="Arial"/>
              </a:rPr>
              <a:t>rozwiązania</a:t>
            </a:r>
            <a:r>
              <a:rPr lang="en-US" sz="1800" b="1" dirty="0">
                <a:solidFill>
                  <a:srgbClr val="111111"/>
                </a:solidFill>
                <a:latin typeface="Arial"/>
                <a:cs typeface="Arial"/>
              </a:rPr>
              <a:t> </a:t>
            </a:r>
            <a:r>
              <a:rPr lang="en-US" sz="1800" b="1" dirty="0" err="1">
                <a:solidFill>
                  <a:srgbClr val="111111"/>
                </a:solidFill>
                <a:latin typeface="Arial"/>
                <a:cs typeface="Arial"/>
              </a:rPr>
              <a:t>dla</a:t>
            </a:r>
            <a:r>
              <a:rPr lang="en-US" sz="1800" b="1" dirty="0">
                <a:solidFill>
                  <a:srgbClr val="111111"/>
                </a:solidFill>
                <a:latin typeface="Arial"/>
                <a:cs typeface="Arial"/>
              </a:rPr>
              <a:t> </a:t>
            </a:r>
            <a:r>
              <a:rPr lang="en-US" sz="1800" b="1" dirty="0" err="1">
                <a:solidFill>
                  <a:srgbClr val="111111"/>
                </a:solidFill>
                <a:latin typeface="Arial"/>
                <a:cs typeface="Arial"/>
              </a:rPr>
              <a:t>rynku</a:t>
            </a:r>
            <a:r>
              <a:rPr lang="en-US" sz="1800" b="1" dirty="0">
                <a:solidFill>
                  <a:srgbClr val="111111"/>
                </a:solidFill>
                <a:latin typeface="Arial"/>
                <a:cs typeface="Arial"/>
              </a:rPr>
              <a:t>
</a:t>
            </a:r>
            <a:r>
              <a:rPr lang="en-US" sz="1800" dirty="0">
                <a:solidFill>
                  <a:srgbClr val="111111"/>
                </a:solidFill>
                <a:latin typeface="Arial"/>
                <a:cs typeface="Arial"/>
              </a:rPr>
              <a:t>Na </a:t>
            </a:r>
            <a:r>
              <a:rPr lang="en-US" sz="1800" dirty="0" err="1">
                <a:solidFill>
                  <a:srgbClr val="111111"/>
                </a:solidFill>
                <a:latin typeface="Arial"/>
                <a:cs typeface="Arial"/>
              </a:rPr>
              <a:t>każdym</a:t>
            </a:r>
            <a:r>
              <a:rPr lang="en-US" sz="1800" dirty="0">
                <a:solidFill>
                  <a:srgbClr val="111111"/>
                </a:solidFill>
                <a:latin typeface="Arial"/>
                <a:cs typeface="Arial"/>
              </a:rPr>
              <a:t> </a:t>
            </a:r>
            <a:r>
              <a:rPr lang="en-US" sz="1800" dirty="0" err="1">
                <a:solidFill>
                  <a:srgbClr val="111111"/>
                </a:solidFill>
                <a:latin typeface="Arial"/>
                <a:cs typeface="Arial"/>
              </a:rPr>
              <a:t>etapie</a:t>
            </a:r>
            <a:r>
              <a:rPr lang="en-US" sz="1800" dirty="0">
                <a:solidFill>
                  <a:srgbClr val="111111"/>
                </a:solidFill>
                <a:latin typeface="Arial"/>
                <a:cs typeface="Arial"/>
              </a:rPr>
              <a:t> </a:t>
            </a:r>
            <a:r>
              <a:rPr lang="en-US" sz="1800" dirty="0" err="1">
                <a:solidFill>
                  <a:srgbClr val="111111"/>
                </a:solidFill>
                <a:latin typeface="Arial"/>
                <a:cs typeface="Arial"/>
              </a:rPr>
              <a:t>ścieżki</a:t>
            </a:r>
            <a:r>
              <a:rPr lang="en-US" sz="1800" dirty="0">
                <a:solidFill>
                  <a:srgbClr val="111111"/>
                </a:solidFill>
                <a:latin typeface="Arial"/>
                <a:cs typeface="Arial"/>
              </a:rPr>
              <a:t> jest </a:t>
            </a:r>
            <a:r>
              <a:rPr lang="en-US" sz="1800" dirty="0" err="1">
                <a:solidFill>
                  <a:srgbClr val="111111"/>
                </a:solidFill>
                <a:latin typeface="Arial"/>
                <a:cs typeface="Arial"/>
              </a:rPr>
              <a:t>inny</a:t>
            </a:r>
            <a:r>
              <a:rPr lang="en-US" sz="1800" dirty="0">
                <a:solidFill>
                  <a:srgbClr val="111111"/>
                </a:solidFill>
                <a:latin typeface="Arial"/>
                <a:cs typeface="Arial"/>
              </a:rPr>
              <a:t> </a:t>
            </a:r>
            <a:r>
              <a:rPr lang="en-US" sz="1800" dirty="0" err="1">
                <a:solidFill>
                  <a:srgbClr val="111111"/>
                </a:solidFill>
                <a:latin typeface="Arial"/>
                <a:cs typeface="Arial"/>
              </a:rPr>
              <a:t>odbiorca</a:t>
            </a:r>
            <a:r>
              <a:rPr lang="en-US" sz="1800" dirty="0">
                <a:solidFill>
                  <a:srgbClr val="111111"/>
                </a:solidFill>
                <a:latin typeface="Arial"/>
                <a:cs typeface="Arial"/>
              </a:rPr>
              <a:t>. </a:t>
            </a:r>
            <a:r>
              <a:rPr lang="en-US" sz="1800" dirty="0" err="1">
                <a:solidFill>
                  <a:srgbClr val="111111"/>
                </a:solidFill>
                <a:latin typeface="Arial"/>
                <a:cs typeface="Arial"/>
              </a:rPr>
              <a:t>Trzeba</a:t>
            </a:r>
            <a:r>
              <a:rPr lang="en-US" sz="1800" dirty="0">
                <a:solidFill>
                  <a:srgbClr val="111111"/>
                </a:solidFill>
                <a:latin typeface="Arial"/>
                <a:cs typeface="Arial"/>
              </a:rPr>
              <a:t> </a:t>
            </a:r>
            <a:r>
              <a:rPr lang="en-US" sz="1800" dirty="0" err="1">
                <a:solidFill>
                  <a:srgbClr val="111111"/>
                </a:solidFill>
                <a:latin typeface="Arial"/>
                <a:cs typeface="Arial"/>
              </a:rPr>
              <a:t>sprawdzić</a:t>
            </a:r>
            <a:r>
              <a:rPr lang="en-US" sz="1800" dirty="0">
                <a:solidFill>
                  <a:srgbClr val="111111"/>
                </a:solidFill>
                <a:latin typeface="Arial"/>
                <a:cs typeface="Arial"/>
              </a:rPr>
              <a:t>, </a:t>
            </a:r>
            <a:r>
              <a:rPr lang="en-US" sz="1800" dirty="0" err="1">
                <a:solidFill>
                  <a:srgbClr val="111111"/>
                </a:solidFill>
                <a:latin typeface="Arial"/>
                <a:cs typeface="Arial"/>
              </a:rPr>
              <a:t>czy</a:t>
            </a:r>
            <a:r>
              <a:rPr lang="en-US" sz="1800" dirty="0">
                <a:solidFill>
                  <a:srgbClr val="111111"/>
                </a:solidFill>
                <a:latin typeface="Arial"/>
                <a:cs typeface="Arial"/>
              </a:rPr>
              <a:t> </a:t>
            </a:r>
            <a:r>
              <a:rPr lang="en-US" sz="1800" dirty="0" err="1">
                <a:solidFill>
                  <a:srgbClr val="111111"/>
                </a:solidFill>
                <a:latin typeface="Arial"/>
                <a:cs typeface="Arial"/>
              </a:rPr>
              <a:t>rezultat</a:t>
            </a:r>
            <a:r>
              <a:rPr lang="en-US" sz="1800" dirty="0">
                <a:solidFill>
                  <a:srgbClr val="111111"/>
                </a:solidFill>
                <a:latin typeface="Arial"/>
                <a:cs typeface="Arial"/>
              </a:rPr>
              <a:t> jest </a:t>
            </a:r>
            <a:r>
              <a:rPr lang="en-US" sz="1800" dirty="0" err="1">
                <a:solidFill>
                  <a:srgbClr val="111111"/>
                </a:solidFill>
                <a:latin typeface="Arial"/>
                <a:cs typeface="Arial"/>
              </a:rPr>
              <a:t>dla</a:t>
            </a:r>
            <a:r>
              <a:rPr lang="en-US" sz="1800" dirty="0">
                <a:solidFill>
                  <a:srgbClr val="111111"/>
                </a:solidFill>
                <a:latin typeface="Arial"/>
                <a:cs typeface="Arial"/>
              </a:rPr>
              <a:t> </a:t>
            </a:r>
            <a:r>
              <a:rPr lang="en-US" sz="1800" dirty="0" err="1">
                <a:solidFill>
                  <a:srgbClr val="111111"/>
                </a:solidFill>
                <a:latin typeface="Arial"/>
                <a:cs typeface="Arial"/>
              </a:rPr>
              <a:t>niego</a:t>
            </a:r>
            <a:r>
              <a:rPr lang="en-US" sz="1800" dirty="0">
                <a:solidFill>
                  <a:srgbClr val="111111"/>
                </a:solidFill>
                <a:latin typeface="Arial"/>
                <a:cs typeface="Arial"/>
              </a:rPr>
              <a:t> </a:t>
            </a:r>
            <a:r>
              <a:rPr lang="en-US" sz="1800" dirty="0" err="1">
                <a:solidFill>
                  <a:srgbClr val="111111"/>
                </a:solidFill>
                <a:latin typeface="Arial"/>
                <a:cs typeface="Arial"/>
              </a:rPr>
              <a:t>zrozumiały</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użyteczny</a:t>
            </a:r>
            <a:r>
              <a:rPr lang="en-US" sz="1800" dirty="0">
                <a:solidFill>
                  <a:srgbClr val="111111"/>
                </a:solidFill>
                <a:latin typeface="Arial"/>
                <a:cs typeface="Arial"/>
              </a:rPr>
              <a:t>.</a:t>
            </a:r>
            <a:endParaRPr lang="en-US" dirty="0">
              <a:latin typeface="Arial" panose="020B0004020202020204" pitchFamily="34" charset="0"/>
            </a:endParaRPr>
          </a:p>
          <a:p>
            <a:pPr marL="0" indent="0">
              <a:lnSpc>
                <a:spcPct val="115000"/>
              </a:lnSpc>
              <a:spcBef>
                <a:spcPts val="600"/>
              </a:spcBef>
              <a:buNone/>
            </a:pPr>
            <a:r>
              <a:rPr lang="en-US" sz="1800" dirty="0" err="1">
                <a:solidFill>
                  <a:srgbClr val="111111"/>
                </a:solidFill>
                <a:latin typeface="Arial"/>
                <a:cs typeface="Arial"/>
              </a:rPr>
              <a:t>Odbiorcy</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rolnik</a:t>
            </a:r>
            <a:r>
              <a:rPr lang="en-US" sz="1800" dirty="0">
                <a:solidFill>
                  <a:srgbClr val="111111"/>
                </a:solidFill>
                <a:latin typeface="Arial"/>
                <a:cs typeface="Arial"/>
              </a:rPr>
              <a:t>: </a:t>
            </a:r>
            <a:r>
              <a:rPr lang="en-US" sz="1800" dirty="0" err="1">
                <a:solidFill>
                  <a:srgbClr val="111111"/>
                </a:solidFill>
                <a:latin typeface="Arial"/>
                <a:cs typeface="Arial"/>
              </a:rPr>
              <a:t>potrzebuje</a:t>
            </a:r>
            <a:r>
              <a:rPr lang="en-US" sz="1800" dirty="0">
                <a:solidFill>
                  <a:srgbClr val="111111"/>
                </a:solidFill>
                <a:latin typeface="Arial"/>
                <a:cs typeface="Arial"/>
              </a:rPr>
              <a:t> </a:t>
            </a:r>
            <a:r>
              <a:rPr lang="en-US" sz="1800" dirty="0" err="1">
                <a:solidFill>
                  <a:srgbClr val="111111"/>
                </a:solidFill>
                <a:latin typeface="Arial"/>
                <a:cs typeface="Arial"/>
              </a:rPr>
              <a:t>technologii</a:t>
            </a:r>
            <a:r>
              <a:rPr lang="en-US" sz="1800" dirty="0">
                <a:solidFill>
                  <a:srgbClr val="111111"/>
                </a:solidFill>
                <a:latin typeface="Arial"/>
                <a:cs typeface="Arial"/>
              </a:rPr>
              <a:t> </a:t>
            </a:r>
            <a:r>
              <a:rPr lang="en-US" sz="1800" dirty="0" err="1">
                <a:solidFill>
                  <a:srgbClr val="111111"/>
                </a:solidFill>
                <a:latin typeface="Arial"/>
                <a:cs typeface="Arial"/>
              </a:rPr>
              <a:t>możliwej</a:t>
            </a:r>
            <a:r>
              <a:rPr lang="en-US" sz="1800" dirty="0">
                <a:solidFill>
                  <a:srgbClr val="111111"/>
                </a:solidFill>
                <a:latin typeface="Arial"/>
                <a:cs typeface="Arial"/>
              </a:rPr>
              <a:t> do </a:t>
            </a:r>
            <a:r>
              <a:rPr lang="en-US" sz="1800" dirty="0" err="1">
                <a:solidFill>
                  <a:srgbClr val="111111"/>
                </a:solidFill>
                <a:latin typeface="Arial"/>
                <a:cs typeface="Arial"/>
              </a:rPr>
              <a:t>zastosowania</a:t>
            </a:r>
            <a:r>
              <a:rPr lang="en-US" sz="1800" dirty="0">
                <a:solidFill>
                  <a:srgbClr val="111111"/>
                </a:solidFill>
                <a:latin typeface="Arial"/>
                <a:cs typeface="Arial"/>
              </a:rPr>
              <a:t> w </a:t>
            </a:r>
            <a:r>
              <a:rPr lang="en-US" sz="1800" dirty="0" err="1">
                <a:solidFill>
                  <a:srgbClr val="111111"/>
                </a:solidFill>
                <a:latin typeface="Arial"/>
                <a:cs typeface="Arial"/>
              </a:rPr>
              <a:t>gospodarstwie</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laboratorium</a:t>
            </a:r>
            <a:r>
              <a:rPr lang="en-US" sz="1800" dirty="0">
                <a:solidFill>
                  <a:srgbClr val="111111"/>
                </a:solidFill>
                <a:latin typeface="Arial"/>
                <a:cs typeface="Arial"/>
              </a:rPr>
              <a:t>: </a:t>
            </a:r>
            <a:r>
              <a:rPr lang="en-US" sz="1800" dirty="0" err="1">
                <a:solidFill>
                  <a:srgbClr val="111111"/>
                </a:solidFill>
                <a:latin typeface="Arial"/>
                <a:cs typeface="Arial"/>
              </a:rPr>
              <a:t>potrzebuje</a:t>
            </a:r>
            <a:r>
              <a:rPr lang="en-US" sz="1800" dirty="0">
                <a:solidFill>
                  <a:srgbClr val="111111"/>
                </a:solidFill>
                <a:latin typeface="Arial"/>
                <a:cs typeface="Arial"/>
              </a:rPr>
              <a:t> </a:t>
            </a:r>
            <a:r>
              <a:rPr lang="en-US" sz="1800" dirty="0" err="1">
                <a:solidFill>
                  <a:srgbClr val="111111"/>
                </a:solidFill>
                <a:latin typeface="Arial"/>
                <a:cs typeface="Arial"/>
              </a:rPr>
              <a:t>próbek</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jasnych</a:t>
            </a:r>
            <a:r>
              <a:rPr lang="en-US" sz="1800" dirty="0">
                <a:solidFill>
                  <a:srgbClr val="111111"/>
                </a:solidFill>
                <a:latin typeface="Arial"/>
                <a:cs typeface="Arial"/>
              </a:rPr>
              <a:t> </a:t>
            </a:r>
            <a:r>
              <a:rPr lang="en-US" sz="1800" dirty="0" err="1">
                <a:solidFill>
                  <a:srgbClr val="111111"/>
                </a:solidFill>
                <a:latin typeface="Arial"/>
                <a:cs typeface="Arial"/>
              </a:rPr>
              <a:t>parametrów</a:t>
            </a:r>
            <a:r>
              <a:rPr lang="en-US" sz="1800" dirty="0">
                <a:solidFill>
                  <a:srgbClr val="111111"/>
                </a:solidFill>
                <a:latin typeface="Arial"/>
                <a:cs typeface="Arial"/>
              </a:rPr>
              <a:t> </a:t>
            </a:r>
            <a:r>
              <a:rPr lang="en-US" sz="1800" dirty="0" err="1">
                <a:solidFill>
                  <a:srgbClr val="111111"/>
                </a:solidFill>
                <a:latin typeface="Arial"/>
                <a:cs typeface="Arial"/>
              </a:rPr>
              <a:t>jakości</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dystrybutor</a:t>
            </a:r>
            <a:r>
              <a:rPr lang="en-US" sz="1800" dirty="0">
                <a:solidFill>
                  <a:srgbClr val="111111"/>
                </a:solidFill>
                <a:latin typeface="Arial"/>
                <a:cs typeface="Arial"/>
              </a:rPr>
              <a:t>: </a:t>
            </a:r>
            <a:r>
              <a:rPr lang="en-US" sz="1800" dirty="0" err="1">
                <a:solidFill>
                  <a:srgbClr val="111111"/>
                </a:solidFill>
                <a:latin typeface="Arial"/>
                <a:cs typeface="Arial"/>
              </a:rPr>
              <a:t>potrzebuje</a:t>
            </a:r>
            <a:r>
              <a:rPr lang="en-US" sz="1800" dirty="0">
                <a:solidFill>
                  <a:srgbClr val="111111"/>
                </a:solidFill>
                <a:latin typeface="Arial"/>
                <a:cs typeface="Arial"/>
              </a:rPr>
              <a:t> </a:t>
            </a:r>
            <a:r>
              <a:rPr lang="en-US" sz="1800" dirty="0" err="1">
                <a:solidFill>
                  <a:srgbClr val="111111"/>
                </a:solidFill>
                <a:latin typeface="Arial"/>
                <a:cs typeface="Arial"/>
              </a:rPr>
              <a:t>produktu</a:t>
            </a:r>
            <a:r>
              <a:rPr lang="en-US" sz="1800" dirty="0">
                <a:solidFill>
                  <a:srgbClr val="111111"/>
                </a:solidFill>
                <a:latin typeface="Arial"/>
                <a:cs typeface="Arial"/>
              </a:rPr>
              <a:t> </a:t>
            </a:r>
            <a:r>
              <a:rPr lang="en-US" sz="1800" dirty="0" err="1">
                <a:solidFill>
                  <a:srgbClr val="111111"/>
                </a:solidFill>
                <a:latin typeface="Arial"/>
                <a:cs typeface="Arial"/>
              </a:rPr>
              <a:t>stabilnego</a:t>
            </a:r>
            <a:r>
              <a:rPr lang="en-US" sz="1800" dirty="0">
                <a:solidFill>
                  <a:srgbClr val="111111"/>
                </a:solidFill>
                <a:latin typeface="Arial"/>
                <a:cs typeface="Arial"/>
              </a:rPr>
              <a:t>, </a:t>
            </a:r>
            <a:r>
              <a:rPr lang="en-US" sz="1800" dirty="0" err="1">
                <a:solidFill>
                  <a:srgbClr val="111111"/>
                </a:solidFill>
                <a:latin typeface="Arial"/>
                <a:cs typeface="Arial"/>
              </a:rPr>
              <a:t>legalnie</a:t>
            </a:r>
            <a:r>
              <a:rPr lang="en-US" sz="1800" dirty="0">
                <a:solidFill>
                  <a:srgbClr val="111111"/>
                </a:solidFill>
                <a:latin typeface="Arial"/>
                <a:cs typeface="Arial"/>
              </a:rPr>
              <a:t> </a:t>
            </a:r>
            <a:r>
              <a:rPr lang="en-US" sz="1800" dirty="0" err="1">
                <a:solidFill>
                  <a:srgbClr val="111111"/>
                </a:solidFill>
                <a:latin typeface="Arial"/>
                <a:cs typeface="Arial"/>
              </a:rPr>
              <a:t>opisanego</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regularnie</a:t>
            </a:r>
            <a:r>
              <a:rPr lang="en-US" sz="1800" dirty="0">
                <a:solidFill>
                  <a:srgbClr val="111111"/>
                </a:solidFill>
                <a:latin typeface="Arial"/>
                <a:cs typeface="Arial"/>
              </a:rPr>
              <a:t> </a:t>
            </a:r>
            <a:r>
              <a:rPr lang="en-US" sz="1800" dirty="0" err="1">
                <a:solidFill>
                  <a:srgbClr val="111111"/>
                </a:solidFill>
                <a:latin typeface="Arial"/>
                <a:cs typeface="Arial"/>
              </a:rPr>
              <a:t>dostępnego</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konsument</a:t>
            </a:r>
            <a:r>
              <a:rPr lang="en-US" sz="1800" dirty="0">
                <a:solidFill>
                  <a:srgbClr val="111111"/>
                </a:solidFill>
                <a:latin typeface="Arial"/>
                <a:cs typeface="Arial"/>
              </a:rPr>
              <a:t>: </a:t>
            </a:r>
            <a:r>
              <a:rPr lang="en-US" sz="1800" dirty="0" err="1">
                <a:solidFill>
                  <a:srgbClr val="111111"/>
                </a:solidFill>
                <a:latin typeface="Arial"/>
                <a:cs typeface="Arial"/>
              </a:rPr>
              <a:t>potrzebuje</a:t>
            </a:r>
            <a:r>
              <a:rPr lang="en-US" sz="1800" dirty="0">
                <a:solidFill>
                  <a:srgbClr val="111111"/>
                </a:solidFill>
                <a:latin typeface="Arial"/>
                <a:cs typeface="Arial"/>
              </a:rPr>
              <a:t> </a:t>
            </a:r>
            <a:r>
              <a:rPr lang="en-US" sz="1800" dirty="0" err="1">
                <a:solidFill>
                  <a:srgbClr val="111111"/>
                </a:solidFill>
                <a:latin typeface="Arial"/>
                <a:cs typeface="Arial"/>
              </a:rPr>
              <a:t>produktu</a:t>
            </a:r>
            <a:r>
              <a:rPr lang="en-US" sz="1800" dirty="0">
                <a:solidFill>
                  <a:srgbClr val="111111"/>
                </a:solidFill>
                <a:latin typeface="Arial"/>
                <a:cs typeface="Arial"/>
              </a:rPr>
              <a:t> </a:t>
            </a:r>
            <a:r>
              <a:rPr lang="en-US" sz="1800" dirty="0" err="1">
                <a:solidFill>
                  <a:srgbClr val="111111"/>
                </a:solidFill>
                <a:latin typeface="Arial"/>
                <a:cs typeface="Arial"/>
              </a:rPr>
              <a:t>czytelnego</a:t>
            </a:r>
            <a:r>
              <a:rPr lang="en-US" sz="1800" dirty="0">
                <a:solidFill>
                  <a:srgbClr val="111111"/>
                </a:solidFill>
                <a:latin typeface="Arial"/>
                <a:cs typeface="Arial"/>
              </a:rPr>
              <a:t>, </a:t>
            </a:r>
            <a:r>
              <a:rPr lang="en-US" sz="1800" dirty="0" err="1">
                <a:solidFill>
                  <a:srgbClr val="111111"/>
                </a:solidFill>
                <a:latin typeface="Arial"/>
                <a:cs typeface="Arial"/>
              </a:rPr>
              <a:t>prostego</a:t>
            </a:r>
            <a:r>
              <a:rPr lang="en-US" sz="1800" dirty="0">
                <a:solidFill>
                  <a:srgbClr val="111111"/>
                </a:solidFill>
                <a:latin typeface="Arial"/>
                <a:cs typeface="Arial"/>
              </a:rPr>
              <a:t> w </a:t>
            </a:r>
            <a:r>
              <a:rPr lang="en-US" sz="1800" dirty="0" err="1">
                <a:solidFill>
                  <a:srgbClr val="111111"/>
                </a:solidFill>
                <a:latin typeface="Arial"/>
                <a:cs typeface="Arial"/>
              </a:rPr>
              <a:t>użyciu</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bezpiecznego</a:t>
            </a:r>
            <a:r>
              <a:rPr lang="en-US" sz="1800" dirty="0">
                <a:solidFill>
                  <a:srgbClr val="111111"/>
                </a:solidFill>
                <a:latin typeface="Arial"/>
                <a:cs typeface="Arial"/>
              </a:rPr>
              <a:t>.</a:t>
            </a:r>
            <a:endParaRPr lang="en-US" dirty="0">
              <a:latin typeface="Arial" panose="020B0004020202020204" pitchFamily="34" charset="0"/>
            </a:endParaRPr>
          </a:p>
        </p:txBody>
      </p:sp>
    </p:spTree>
    <p:extLst>
      <p:ext uri="{BB962C8B-B14F-4D97-AF65-F5344CB8AC3E}">
        <p14:creationId xmlns:p14="http://schemas.microsoft.com/office/powerpoint/2010/main" val="72971468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(8/18)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0" indent="0">
              <a:lnSpc>
                <a:spcPct val="115000"/>
              </a:lnSpc>
              <a:buNone/>
            </a:pPr>
            <a:r>
              <a:rPr lang="en-US" sz="1800" dirty="0" err="1">
                <a:solidFill>
                  <a:srgbClr val="111111"/>
                </a:solidFill>
                <a:latin typeface="Arial"/>
                <a:cs typeface="Arial"/>
              </a:rPr>
              <a:t>Dostępność</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projektowanie</a:t>
            </a:r>
            <a:r>
              <a:rPr lang="en-US" sz="1800" dirty="0">
                <a:solidFill>
                  <a:srgbClr val="111111"/>
                </a:solidFill>
                <a:latin typeface="Arial"/>
                <a:cs typeface="Arial"/>
              </a:rPr>
              <a:t> </a:t>
            </a:r>
            <a:r>
              <a:rPr lang="en-US" sz="1800" dirty="0" err="1">
                <a:solidFill>
                  <a:srgbClr val="111111"/>
                </a:solidFill>
                <a:latin typeface="Arial"/>
                <a:cs typeface="Arial"/>
              </a:rPr>
              <a:t>uniwersalne</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duża</a:t>
            </a:r>
            <a:r>
              <a:rPr lang="en-US" sz="1800" dirty="0">
                <a:solidFill>
                  <a:srgbClr val="111111"/>
                </a:solidFill>
                <a:latin typeface="Arial"/>
                <a:cs typeface="Arial"/>
              </a:rPr>
              <a:t>, </a:t>
            </a:r>
            <a:r>
              <a:rPr lang="en-US" sz="1800" dirty="0" err="1">
                <a:solidFill>
                  <a:srgbClr val="111111"/>
                </a:solidFill>
                <a:latin typeface="Arial"/>
                <a:cs typeface="Arial"/>
              </a:rPr>
              <a:t>czytelna</a:t>
            </a:r>
            <a:r>
              <a:rPr lang="en-US" sz="1800" dirty="0">
                <a:solidFill>
                  <a:srgbClr val="111111"/>
                </a:solidFill>
                <a:latin typeface="Arial"/>
                <a:cs typeface="Arial"/>
              </a:rPr>
              <a:t> </a:t>
            </a:r>
            <a:r>
              <a:rPr lang="en-US" sz="1800" dirty="0" err="1">
                <a:solidFill>
                  <a:srgbClr val="111111"/>
                </a:solidFill>
                <a:latin typeface="Arial"/>
                <a:cs typeface="Arial"/>
              </a:rPr>
              <a:t>czcionka</a:t>
            </a:r>
            <a:r>
              <a:rPr lang="en-US" sz="1800" dirty="0">
                <a:solidFill>
                  <a:srgbClr val="111111"/>
                </a:solidFill>
                <a:latin typeface="Arial"/>
                <a:cs typeface="Arial"/>
              </a:rPr>
              <a:t> </a:t>
            </a:r>
            <a:r>
              <a:rPr lang="en-US" sz="1800" dirty="0" err="1">
                <a:solidFill>
                  <a:srgbClr val="111111"/>
                </a:solidFill>
                <a:latin typeface="Arial"/>
                <a:cs typeface="Arial"/>
              </a:rPr>
              <a:t>na</a:t>
            </a:r>
            <a:r>
              <a:rPr lang="en-US" sz="1800" dirty="0">
                <a:solidFill>
                  <a:srgbClr val="111111"/>
                </a:solidFill>
                <a:latin typeface="Arial"/>
                <a:cs typeface="Arial"/>
              </a:rPr>
              <a:t> </a:t>
            </a:r>
            <a:r>
              <a:rPr lang="en-US" sz="1800" dirty="0" err="1">
                <a:solidFill>
                  <a:srgbClr val="111111"/>
                </a:solidFill>
                <a:latin typeface="Arial"/>
                <a:cs typeface="Arial"/>
              </a:rPr>
              <a:t>opakowaniu</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dobry</a:t>
            </a:r>
            <a:r>
              <a:rPr lang="en-US" sz="1800" dirty="0">
                <a:solidFill>
                  <a:srgbClr val="111111"/>
                </a:solidFill>
                <a:latin typeface="Arial"/>
                <a:cs typeface="Arial"/>
              </a:rPr>
              <a:t> </a:t>
            </a:r>
            <a:r>
              <a:rPr lang="en-US" sz="1800" dirty="0" err="1">
                <a:solidFill>
                  <a:srgbClr val="111111"/>
                </a:solidFill>
                <a:latin typeface="Arial"/>
                <a:cs typeface="Arial"/>
              </a:rPr>
              <a:t>kontrast</a:t>
            </a:r>
            <a:r>
              <a:rPr lang="en-US" sz="1800" dirty="0">
                <a:solidFill>
                  <a:srgbClr val="111111"/>
                </a:solidFill>
                <a:latin typeface="Arial"/>
                <a:cs typeface="Arial"/>
              </a:rPr>
              <a:t> </a:t>
            </a:r>
            <a:r>
              <a:rPr lang="en-US" sz="1800" dirty="0" err="1">
                <a:solidFill>
                  <a:srgbClr val="111111"/>
                </a:solidFill>
                <a:latin typeface="Arial"/>
                <a:cs typeface="Arial"/>
              </a:rPr>
              <a:t>tekstu</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tła</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prosty</a:t>
            </a:r>
            <a:r>
              <a:rPr lang="en-US" sz="1800" dirty="0">
                <a:solidFill>
                  <a:srgbClr val="111111"/>
                </a:solidFill>
                <a:latin typeface="Arial"/>
                <a:cs typeface="Arial"/>
              </a:rPr>
              <a:t> </a:t>
            </a:r>
            <a:r>
              <a:rPr lang="en-US" sz="1800" dirty="0" err="1">
                <a:solidFill>
                  <a:srgbClr val="111111"/>
                </a:solidFill>
                <a:latin typeface="Arial"/>
                <a:cs typeface="Arial"/>
              </a:rPr>
              <a:t>język</a:t>
            </a:r>
            <a:r>
              <a:rPr lang="en-US" sz="1800" dirty="0">
                <a:solidFill>
                  <a:srgbClr val="111111"/>
                </a:solidFill>
                <a:latin typeface="Arial"/>
                <a:cs typeface="Arial"/>
              </a:rPr>
              <a:t> </a:t>
            </a:r>
            <a:r>
              <a:rPr lang="en-US" sz="1800" dirty="0" err="1">
                <a:solidFill>
                  <a:srgbClr val="111111"/>
                </a:solidFill>
                <a:latin typeface="Arial"/>
                <a:cs typeface="Arial"/>
              </a:rPr>
              <a:t>instrukcji</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jasna</a:t>
            </a:r>
            <a:r>
              <a:rPr lang="en-US" sz="1800" dirty="0">
                <a:solidFill>
                  <a:srgbClr val="111111"/>
                </a:solidFill>
                <a:latin typeface="Arial"/>
                <a:cs typeface="Arial"/>
              </a:rPr>
              <a:t> </a:t>
            </a:r>
            <a:r>
              <a:rPr lang="en-US" sz="1800" dirty="0" err="1">
                <a:solidFill>
                  <a:srgbClr val="111111"/>
                </a:solidFill>
                <a:latin typeface="Arial"/>
                <a:cs typeface="Arial"/>
              </a:rPr>
              <a:t>informacja</a:t>
            </a:r>
            <a:r>
              <a:rPr lang="en-US" sz="1800" dirty="0">
                <a:solidFill>
                  <a:srgbClr val="111111"/>
                </a:solidFill>
                <a:latin typeface="Arial"/>
                <a:cs typeface="Arial"/>
              </a:rPr>
              <a:t> o </a:t>
            </a:r>
            <a:r>
              <a:rPr lang="en-US" sz="1800" dirty="0" err="1">
                <a:solidFill>
                  <a:srgbClr val="111111"/>
                </a:solidFill>
                <a:latin typeface="Arial"/>
                <a:cs typeface="Arial"/>
              </a:rPr>
              <a:t>składzie</a:t>
            </a:r>
            <a:r>
              <a:rPr lang="en-US" sz="1800" dirty="0">
                <a:solidFill>
                  <a:srgbClr val="111111"/>
                </a:solidFill>
                <a:latin typeface="Arial"/>
                <a:cs typeface="Arial"/>
              </a:rPr>
              <a:t>, </a:t>
            </a:r>
            <a:r>
              <a:rPr lang="en-US" sz="1800" dirty="0" err="1">
                <a:solidFill>
                  <a:srgbClr val="111111"/>
                </a:solidFill>
                <a:latin typeface="Arial"/>
                <a:cs typeface="Arial"/>
              </a:rPr>
              <a:t>alergenach</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sposobie</a:t>
            </a:r>
            <a:r>
              <a:rPr lang="en-US" sz="1800" dirty="0">
                <a:solidFill>
                  <a:srgbClr val="111111"/>
                </a:solidFill>
                <a:latin typeface="Arial"/>
                <a:cs typeface="Arial"/>
              </a:rPr>
              <a:t> </a:t>
            </a:r>
            <a:r>
              <a:rPr lang="en-US" sz="1800" dirty="0" err="1">
                <a:solidFill>
                  <a:srgbClr val="111111"/>
                </a:solidFill>
                <a:latin typeface="Arial"/>
                <a:cs typeface="Arial"/>
              </a:rPr>
              <a:t>przygotowania</a:t>
            </a:r>
            <a:r>
              <a:rPr lang="en-US" sz="1800" dirty="0">
                <a:solidFill>
                  <a:srgbClr val="111111"/>
                </a:solidFill>
                <a:latin typeface="Arial"/>
                <a:cs typeface="Arial"/>
              </a:rPr>
              <a:t>,</a:t>
            </a:r>
            <a:endParaRPr lang="en-US" dirty="0">
              <a:latin typeface="Arial" panose="020B0004020202020204" pitchFamily="34" charset="0"/>
            </a:endParaRPr>
          </a:p>
          <a:p>
            <a:pPr marL="685800" lvl="1" indent="-342900">
              <a:lnSpc>
                <a:spcPct val="115000"/>
              </a:lnSpc>
              <a:spcBef>
                <a:spcPts val="600"/>
              </a:spcBef>
              <a:buFont typeface="Arial"/>
              <a:buChar char="•"/>
            </a:pPr>
            <a:r>
              <a:rPr lang="en-US" sz="1800" dirty="0" err="1">
                <a:solidFill>
                  <a:srgbClr val="111111"/>
                </a:solidFill>
                <a:latin typeface="Arial"/>
                <a:cs typeface="Arial"/>
              </a:rPr>
              <a:t>możliwość</a:t>
            </a:r>
            <a:r>
              <a:rPr lang="en-US" sz="1800" dirty="0">
                <a:solidFill>
                  <a:srgbClr val="111111"/>
                </a:solidFill>
                <a:latin typeface="Arial"/>
                <a:cs typeface="Arial"/>
              </a:rPr>
              <a:t> </a:t>
            </a:r>
            <a:r>
              <a:rPr lang="en-US" sz="1800" dirty="0" err="1">
                <a:solidFill>
                  <a:srgbClr val="111111"/>
                </a:solidFill>
                <a:latin typeface="Arial"/>
                <a:cs typeface="Arial"/>
              </a:rPr>
              <a:t>dodania</a:t>
            </a:r>
            <a:r>
              <a:rPr lang="en-US" sz="1800" dirty="0">
                <a:solidFill>
                  <a:srgbClr val="111111"/>
                </a:solidFill>
                <a:latin typeface="Arial"/>
                <a:cs typeface="Arial"/>
              </a:rPr>
              <a:t> </a:t>
            </a:r>
            <a:r>
              <a:rPr lang="en-US" sz="1800" dirty="0" err="1">
                <a:solidFill>
                  <a:srgbClr val="111111"/>
                </a:solidFill>
                <a:latin typeface="Arial"/>
                <a:cs typeface="Arial"/>
              </a:rPr>
              <a:t>kodu</a:t>
            </a:r>
            <a:r>
              <a:rPr lang="en-US" sz="1800" dirty="0">
                <a:solidFill>
                  <a:srgbClr val="111111"/>
                </a:solidFill>
                <a:latin typeface="Arial"/>
                <a:cs typeface="Arial"/>
              </a:rPr>
              <a:t> QR z </a:t>
            </a:r>
            <a:r>
              <a:rPr lang="en-US" sz="1800" dirty="0" err="1">
                <a:solidFill>
                  <a:srgbClr val="111111"/>
                </a:solidFill>
                <a:latin typeface="Arial"/>
                <a:cs typeface="Arial"/>
              </a:rPr>
              <a:t>wersją</a:t>
            </a:r>
            <a:r>
              <a:rPr lang="en-US" sz="1800" dirty="0">
                <a:solidFill>
                  <a:srgbClr val="111111"/>
                </a:solidFill>
                <a:latin typeface="Arial"/>
                <a:cs typeface="Arial"/>
              </a:rPr>
              <a:t> </a:t>
            </a:r>
            <a:r>
              <a:rPr lang="en-US" sz="1800" dirty="0" err="1">
                <a:solidFill>
                  <a:srgbClr val="111111"/>
                </a:solidFill>
                <a:latin typeface="Arial"/>
                <a:cs typeface="Arial"/>
              </a:rPr>
              <a:t>cyfrową</a:t>
            </a:r>
            <a:r>
              <a:rPr lang="en-US" sz="1800" dirty="0">
                <a:solidFill>
                  <a:srgbClr val="111111"/>
                </a:solidFill>
                <a:latin typeface="Arial"/>
                <a:cs typeface="Arial"/>
              </a:rPr>
              <a:t> </a:t>
            </a:r>
            <a:r>
              <a:rPr lang="en-US" sz="1800" dirty="0" err="1">
                <a:solidFill>
                  <a:srgbClr val="111111"/>
                </a:solidFill>
                <a:latin typeface="Arial"/>
                <a:cs typeface="Arial"/>
              </a:rPr>
              <a:t>informacji</a:t>
            </a:r>
            <a:r>
              <a:rPr lang="en-US" sz="1800" dirty="0">
                <a:solidFill>
                  <a:srgbClr val="111111"/>
                </a:solidFill>
                <a:latin typeface="Arial"/>
                <a:cs typeface="Arial"/>
              </a:rPr>
              <a:t>.</a:t>
            </a:r>
            <a:endParaRPr lang="en-US" dirty="0">
              <a:latin typeface="Arial" panose="020B0004020202020204" pitchFamily="34" charset="0"/>
            </a:endParaRPr>
          </a:p>
          <a:p>
            <a:pPr marL="0" indent="0">
              <a:lnSpc>
                <a:spcPct val="115000"/>
              </a:lnSpc>
              <a:spcBef>
                <a:spcPts val="1400"/>
              </a:spcBef>
              <a:buNone/>
            </a:pPr>
            <a:r>
              <a:rPr lang="en-US" sz="1800" dirty="0" err="1">
                <a:solidFill>
                  <a:srgbClr val="111111"/>
                </a:solidFill>
                <a:latin typeface="Arial"/>
                <a:cs typeface="Arial"/>
              </a:rPr>
              <a:t>Narzędzia</a:t>
            </a:r>
            <a:r>
              <a:rPr lang="en-US" sz="1800" dirty="0">
                <a:solidFill>
                  <a:srgbClr val="111111"/>
                </a:solidFill>
                <a:latin typeface="Arial"/>
                <a:cs typeface="Arial"/>
              </a:rPr>
              <a:t>: </a:t>
            </a:r>
            <a:r>
              <a:rPr lang="en-US" sz="1800" dirty="0" err="1">
                <a:solidFill>
                  <a:srgbClr val="111111"/>
                </a:solidFill>
                <a:latin typeface="Arial"/>
                <a:cs typeface="Arial"/>
              </a:rPr>
              <a:t>ankieta</a:t>
            </a:r>
            <a:r>
              <a:rPr lang="en-US" sz="1800" dirty="0">
                <a:solidFill>
                  <a:srgbClr val="111111"/>
                </a:solidFill>
                <a:latin typeface="Arial"/>
                <a:cs typeface="Arial"/>
              </a:rPr>
              <a:t> online, test </a:t>
            </a:r>
            <a:r>
              <a:rPr lang="en-US" sz="1800" dirty="0" err="1">
                <a:solidFill>
                  <a:srgbClr val="111111"/>
                </a:solidFill>
                <a:latin typeface="Arial"/>
                <a:cs typeface="Arial"/>
              </a:rPr>
              <a:t>opakowania</a:t>
            </a:r>
            <a:r>
              <a:rPr lang="en-US" sz="1800" dirty="0">
                <a:solidFill>
                  <a:srgbClr val="111111"/>
                </a:solidFill>
                <a:latin typeface="Arial"/>
                <a:cs typeface="Arial"/>
              </a:rPr>
              <a:t> z </a:t>
            </a:r>
            <a:r>
              <a:rPr lang="en-US" sz="1800" dirty="0" err="1">
                <a:solidFill>
                  <a:srgbClr val="111111"/>
                </a:solidFill>
                <a:latin typeface="Arial"/>
                <a:cs typeface="Arial"/>
              </a:rPr>
              <a:t>użytkownikami</a:t>
            </a:r>
            <a:r>
              <a:rPr lang="en-US" sz="1800" dirty="0">
                <a:solidFill>
                  <a:srgbClr val="111111"/>
                </a:solidFill>
                <a:latin typeface="Arial"/>
                <a:cs typeface="Arial"/>
              </a:rPr>
              <a:t>, AI do </a:t>
            </a:r>
            <a:r>
              <a:rPr lang="en-US" sz="1800" dirty="0" err="1">
                <a:solidFill>
                  <a:srgbClr val="111111"/>
                </a:solidFill>
                <a:latin typeface="Arial"/>
                <a:cs typeface="Arial"/>
              </a:rPr>
              <a:t>uproszczenia</a:t>
            </a:r>
            <a:r>
              <a:rPr lang="en-US" sz="1800" dirty="0">
                <a:solidFill>
                  <a:srgbClr val="111111"/>
                </a:solidFill>
                <a:latin typeface="Arial"/>
                <a:cs typeface="Arial"/>
              </a:rPr>
              <a:t> </a:t>
            </a:r>
            <a:r>
              <a:rPr lang="en-US" sz="1800" dirty="0" err="1">
                <a:solidFill>
                  <a:srgbClr val="111111"/>
                </a:solidFill>
                <a:latin typeface="Arial"/>
                <a:cs typeface="Arial"/>
              </a:rPr>
              <a:t>języka</a:t>
            </a:r>
            <a:r>
              <a:rPr lang="en-US" sz="1800" dirty="0">
                <a:solidFill>
                  <a:srgbClr val="111111"/>
                </a:solidFill>
                <a:latin typeface="Arial"/>
                <a:cs typeface="Arial"/>
              </a:rPr>
              <a:t> </a:t>
            </a:r>
            <a:r>
              <a:rPr lang="en-US" sz="1800" dirty="0" err="1">
                <a:solidFill>
                  <a:srgbClr val="111111"/>
                </a:solidFill>
                <a:latin typeface="Arial"/>
                <a:cs typeface="Arial"/>
              </a:rPr>
              <a:t>etykiety</a:t>
            </a:r>
            <a:r>
              <a:rPr lang="en-US" sz="1800" dirty="0">
                <a:solidFill>
                  <a:srgbClr val="111111"/>
                </a:solidFill>
                <a:latin typeface="Arial"/>
                <a:cs typeface="Arial"/>
              </a:rPr>
              <a:t>, ale po </a:t>
            </a:r>
            <a:r>
              <a:rPr lang="en-US" sz="1800" dirty="0" err="1">
                <a:solidFill>
                  <a:srgbClr val="111111"/>
                </a:solidFill>
                <a:latin typeface="Arial"/>
                <a:cs typeface="Arial"/>
              </a:rPr>
              <a:t>weryfikacji</a:t>
            </a:r>
            <a:r>
              <a:rPr lang="en-US" sz="1800" dirty="0">
                <a:solidFill>
                  <a:srgbClr val="111111"/>
                </a:solidFill>
                <a:latin typeface="Arial"/>
                <a:cs typeface="Arial"/>
              </a:rPr>
              <a:t> </a:t>
            </a:r>
            <a:r>
              <a:rPr lang="en-US" sz="1800" dirty="0" err="1">
                <a:solidFill>
                  <a:srgbClr val="111111"/>
                </a:solidFill>
                <a:latin typeface="Arial"/>
                <a:cs typeface="Arial"/>
              </a:rPr>
              <a:t>prawnej</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merytorycznej</a:t>
            </a:r>
            <a:endParaRPr lang="en-US" dirty="0">
              <a:latin typeface="Arial" panose="020B0004020202020204" pitchFamily="34" charset="0"/>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(9/18)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0" indent="0">
              <a:lnSpc>
                <a:spcPct val="115000"/>
              </a:lnSpc>
              <a:buNone/>
            </a:pPr>
            <a:r>
              <a:rPr lang="en-US" sz="1800" b="1" dirty="0" err="1">
                <a:solidFill>
                  <a:srgbClr val="111111"/>
                </a:solidFill>
                <a:latin typeface="Arial"/>
                <a:cs typeface="Arial"/>
              </a:rPr>
              <a:t>Krok</a:t>
            </a:r>
            <a:r>
              <a:rPr lang="en-US" sz="1800" b="1" dirty="0">
                <a:solidFill>
                  <a:srgbClr val="111111"/>
                </a:solidFill>
                <a:latin typeface="Arial"/>
                <a:cs typeface="Arial"/>
              </a:rPr>
              <a:t> 5. </a:t>
            </a:r>
            <a:r>
              <a:rPr lang="en-US" sz="1800" b="1" dirty="0" err="1">
                <a:solidFill>
                  <a:srgbClr val="111111"/>
                </a:solidFill>
                <a:latin typeface="Arial"/>
                <a:cs typeface="Arial"/>
              </a:rPr>
              <a:t>Założenia</a:t>
            </a:r>
            <a:r>
              <a:rPr lang="en-US" sz="1800" b="1" dirty="0">
                <a:solidFill>
                  <a:srgbClr val="111111"/>
                </a:solidFill>
                <a:latin typeface="Arial"/>
                <a:cs typeface="Arial"/>
              </a:rPr>
              <a:t>: co </a:t>
            </a:r>
            <a:r>
              <a:rPr lang="en-US" sz="1800" b="1" dirty="0" err="1">
                <a:solidFill>
                  <a:srgbClr val="111111"/>
                </a:solidFill>
                <a:latin typeface="Arial"/>
                <a:cs typeface="Arial"/>
              </a:rPr>
              <a:t>musi</a:t>
            </a:r>
            <a:r>
              <a:rPr lang="en-US" sz="1800" b="1" dirty="0">
                <a:solidFill>
                  <a:srgbClr val="111111"/>
                </a:solidFill>
                <a:latin typeface="Arial"/>
                <a:cs typeface="Arial"/>
              </a:rPr>
              <a:t> </a:t>
            </a:r>
            <a:r>
              <a:rPr lang="en-US" sz="1800" b="1" dirty="0" err="1">
                <a:solidFill>
                  <a:srgbClr val="111111"/>
                </a:solidFill>
                <a:latin typeface="Arial"/>
                <a:cs typeface="Arial"/>
              </a:rPr>
              <a:t>być</a:t>
            </a:r>
            <a:r>
              <a:rPr lang="en-US" sz="1800" b="1" dirty="0">
                <a:solidFill>
                  <a:srgbClr val="111111"/>
                </a:solidFill>
                <a:latin typeface="Arial"/>
                <a:cs typeface="Arial"/>
              </a:rPr>
              <a:t> </a:t>
            </a:r>
            <a:r>
              <a:rPr lang="en-US" sz="1800" b="1" dirty="0" err="1">
                <a:solidFill>
                  <a:srgbClr val="111111"/>
                </a:solidFill>
                <a:latin typeface="Arial"/>
                <a:cs typeface="Arial"/>
              </a:rPr>
              <a:t>prawdą</a:t>
            </a:r>
            <a:r>
              <a:rPr lang="en-US" sz="1800" b="1" dirty="0">
                <a:solidFill>
                  <a:srgbClr val="111111"/>
                </a:solidFill>
                <a:latin typeface="Arial"/>
                <a:cs typeface="Arial"/>
              </a:rPr>
              <a:t>, </a:t>
            </a:r>
            <a:r>
              <a:rPr lang="en-US" sz="1800" b="1" dirty="0" err="1">
                <a:solidFill>
                  <a:srgbClr val="111111"/>
                </a:solidFill>
                <a:latin typeface="Arial"/>
                <a:cs typeface="Arial"/>
              </a:rPr>
              <a:t>żeby</a:t>
            </a:r>
            <a:r>
              <a:rPr lang="en-US" sz="1800" b="1" dirty="0">
                <a:solidFill>
                  <a:srgbClr val="111111"/>
                </a:solidFill>
                <a:latin typeface="Arial"/>
                <a:cs typeface="Arial"/>
              </a:rPr>
              <a:t> </a:t>
            </a:r>
            <a:r>
              <a:rPr lang="en-US" sz="1800" b="1" dirty="0" err="1">
                <a:solidFill>
                  <a:srgbClr val="111111"/>
                </a:solidFill>
                <a:latin typeface="Arial"/>
                <a:cs typeface="Arial"/>
              </a:rPr>
              <a:t>projekt</a:t>
            </a:r>
            <a:r>
              <a:rPr lang="en-US" sz="1800" b="1" dirty="0">
                <a:solidFill>
                  <a:srgbClr val="111111"/>
                </a:solidFill>
                <a:latin typeface="Arial"/>
                <a:cs typeface="Arial"/>
              </a:rPr>
              <a:t> </a:t>
            </a:r>
            <a:r>
              <a:rPr lang="en-US" sz="1800" b="1" dirty="0" err="1">
                <a:solidFill>
                  <a:srgbClr val="111111"/>
                </a:solidFill>
                <a:latin typeface="Arial"/>
                <a:cs typeface="Arial"/>
              </a:rPr>
              <a:t>zadziałał</a:t>
            </a:r>
            <a:r>
              <a:rPr lang="en-US" sz="1800" b="1" dirty="0">
                <a:solidFill>
                  <a:srgbClr val="111111"/>
                </a:solidFill>
                <a:latin typeface="Arial"/>
                <a:cs typeface="Arial"/>
              </a:rPr>
              <a:t>?
</a:t>
            </a:r>
            <a:r>
              <a:rPr lang="en-US" sz="1800" dirty="0" err="1">
                <a:solidFill>
                  <a:srgbClr val="111111"/>
                </a:solidFill>
                <a:latin typeface="Arial"/>
                <a:cs typeface="Arial"/>
              </a:rPr>
              <a:t>Ćwiczenie</a:t>
            </a:r>
            <a:r>
              <a:rPr lang="en-US" sz="1800" dirty="0">
                <a:solidFill>
                  <a:srgbClr val="111111"/>
                </a:solidFill>
                <a:latin typeface="Arial"/>
                <a:cs typeface="Arial"/>
              </a:rPr>
              <a:t>: </a:t>
            </a:r>
            <a:r>
              <a:rPr lang="en-US" sz="1800" dirty="0" err="1">
                <a:solidFill>
                  <a:srgbClr val="111111"/>
                </a:solidFill>
                <a:latin typeface="Arial"/>
                <a:cs typeface="Arial"/>
              </a:rPr>
              <a:t>dla</a:t>
            </a:r>
            <a:r>
              <a:rPr lang="en-US" sz="1800" dirty="0">
                <a:solidFill>
                  <a:srgbClr val="111111"/>
                </a:solidFill>
                <a:latin typeface="Arial"/>
                <a:cs typeface="Arial"/>
              </a:rPr>
              <a:t> </a:t>
            </a:r>
            <a:r>
              <a:rPr lang="en-US" sz="1800" dirty="0" err="1">
                <a:solidFill>
                  <a:srgbClr val="111111"/>
                </a:solidFill>
                <a:latin typeface="Arial"/>
                <a:cs typeface="Arial"/>
              </a:rPr>
              <a:t>każdego</a:t>
            </a:r>
            <a:r>
              <a:rPr lang="en-US" sz="1800" dirty="0">
                <a:solidFill>
                  <a:srgbClr val="111111"/>
                </a:solidFill>
                <a:latin typeface="Arial"/>
                <a:cs typeface="Arial"/>
              </a:rPr>
              <a:t> </a:t>
            </a:r>
            <a:r>
              <a:rPr lang="en-US" sz="1800" dirty="0" err="1">
                <a:solidFill>
                  <a:srgbClr val="111111"/>
                </a:solidFill>
                <a:latin typeface="Arial"/>
                <a:cs typeface="Arial"/>
              </a:rPr>
              <a:t>przejścia</a:t>
            </a:r>
            <a:r>
              <a:rPr lang="en-US" sz="1800" dirty="0">
                <a:solidFill>
                  <a:srgbClr val="111111"/>
                </a:solidFill>
                <a:latin typeface="Arial"/>
                <a:cs typeface="Arial"/>
              </a:rPr>
              <a:t> w </a:t>
            </a:r>
            <a:r>
              <a:rPr lang="en-US" sz="1800" dirty="0" err="1">
                <a:solidFill>
                  <a:srgbClr val="111111"/>
                </a:solidFill>
                <a:latin typeface="Arial"/>
                <a:cs typeface="Arial"/>
              </a:rPr>
              <a:t>ścieżce</a:t>
            </a:r>
            <a:r>
              <a:rPr lang="en-US" sz="1800" dirty="0">
                <a:solidFill>
                  <a:srgbClr val="111111"/>
                </a:solidFill>
                <a:latin typeface="Arial"/>
                <a:cs typeface="Arial"/>
              </a:rPr>
              <a:t> </a:t>
            </a:r>
            <a:r>
              <a:rPr lang="en-US" sz="1800" dirty="0" err="1">
                <a:solidFill>
                  <a:srgbClr val="111111"/>
                </a:solidFill>
                <a:latin typeface="Arial"/>
                <a:cs typeface="Arial"/>
              </a:rPr>
              <a:t>grupa</a:t>
            </a:r>
            <a:r>
              <a:rPr lang="en-US" sz="1800" dirty="0">
                <a:solidFill>
                  <a:srgbClr val="111111"/>
                </a:solidFill>
                <a:latin typeface="Arial"/>
                <a:cs typeface="Arial"/>
              </a:rPr>
              <a:t> </a:t>
            </a:r>
            <a:r>
              <a:rPr lang="en-US" sz="1800" dirty="0" err="1">
                <a:solidFill>
                  <a:srgbClr val="111111"/>
                </a:solidFill>
                <a:latin typeface="Arial"/>
                <a:cs typeface="Arial"/>
              </a:rPr>
              <a:t>kończy</a:t>
            </a:r>
            <a:r>
              <a:rPr lang="en-US" sz="1800" dirty="0">
                <a:solidFill>
                  <a:srgbClr val="111111"/>
                </a:solidFill>
                <a:latin typeface="Arial"/>
                <a:cs typeface="Arial"/>
              </a:rPr>
              <a:t> </a:t>
            </a:r>
            <a:r>
              <a:rPr lang="en-US" sz="1800" dirty="0" err="1">
                <a:solidFill>
                  <a:srgbClr val="111111"/>
                </a:solidFill>
                <a:latin typeface="Arial"/>
                <a:cs typeface="Arial"/>
              </a:rPr>
              <a:t>zdanie</a:t>
            </a:r>
            <a:r>
              <a:rPr lang="en-US" sz="1800" dirty="0">
                <a:solidFill>
                  <a:srgbClr val="111111"/>
                </a:solidFill>
                <a:latin typeface="Arial"/>
                <a:cs typeface="Arial"/>
              </a:rPr>
              <a:t> „to </a:t>
            </a:r>
            <a:r>
              <a:rPr lang="en-US" sz="1800" dirty="0" err="1">
                <a:solidFill>
                  <a:srgbClr val="111111"/>
                </a:solidFill>
                <a:latin typeface="Arial"/>
                <a:cs typeface="Arial"/>
              </a:rPr>
              <a:t>zadziała</a:t>
            </a:r>
            <a:r>
              <a:rPr lang="en-US" sz="1800" dirty="0">
                <a:solidFill>
                  <a:srgbClr val="111111"/>
                </a:solidFill>
                <a:latin typeface="Arial"/>
                <a:cs typeface="Arial"/>
              </a:rPr>
              <a:t>, </a:t>
            </a:r>
            <a:r>
              <a:rPr lang="en-US" sz="1800" dirty="0" err="1">
                <a:solidFill>
                  <a:srgbClr val="111111"/>
                </a:solidFill>
                <a:latin typeface="Arial"/>
                <a:cs typeface="Arial"/>
              </a:rPr>
              <a:t>jeśli</a:t>
            </a:r>
            <a:r>
              <a:rPr lang="en-US" sz="1800" dirty="0">
                <a:solidFill>
                  <a:srgbClr val="111111"/>
                </a:solidFill>
                <a:latin typeface="Arial"/>
                <a:cs typeface="Arial"/>
              </a:rPr>
              <a:t>…”.</a:t>
            </a:r>
            <a:endParaRPr lang="en-US" dirty="0">
              <a:latin typeface="Arial" panose="020B0004020202020204" pitchFamily="34" charset="0"/>
            </a:endParaRPr>
          </a:p>
          <a:p>
            <a:pPr marL="0" indent="0">
              <a:lnSpc>
                <a:spcPct val="115000"/>
              </a:lnSpc>
              <a:spcBef>
                <a:spcPts val="1400"/>
              </a:spcBef>
              <a:buNone/>
            </a:pPr>
            <a:r>
              <a:rPr lang="en-US" sz="1800" dirty="0" err="1">
                <a:solidFill>
                  <a:srgbClr val="111111"/>
                </a:solidFill>
                <a:latin typeface="Arial"/>
                <a:cs typeface="Arial"/>
              </a:rPr>
              <a:t>Przykłady</a:t>
            </a:r>
            <a:r>
              <a:rPr lang="en-US" sz="1800" dirty="0">
                <a:solidFill>
                  <a:srgbClr val="111111"/>
                </a:solidFill>
                <a:latin typeface="Arial"/>
                <a:cs typeface="Arial"/>
              </a:rPr>
              <a:t> </a:t>
            </a:r>
            <a:r>
              <a:rPr lang="en-US" sz="1800" dirty="0" err="1">
                <a:solidFill>
                  <a:srgbClr val="111111"/>
                </a:solidFill>
                <a:latin typeface="Arial"/>
                <a:cs typeface="Arial"/>
              </a:rPr>
              <a:t>założeń</a:t>
            </a:r>
            <a:r>
              <a:rPr lang="en-US" sz="1800" dirty="0">
                <a:solidFill>
                  <a:srgbClr val="111111"/>
                </a:solidFill>
                <a:latin typeface="Arial"/>
                <a:cs typeface="Arial"/>
              </a:rPr>
              <a:t>:</a:t>
            </a:r>
            <a:endParaRPr lang="en-US" dirty="0">
              <a:latin typeface="Arial" panose="020B0004020202020204" pitchFamily="34" charset="0"/>
            </a:endParaRPr>
          </a:p>
          <a:p>
            <a:pPr marL="342900" indent="-342900">
              <a:lnSpc>
                <a:spcPct val="115000"/>
              </a:lnSpc>
              <a:spcBef>
                <a:spcPts val="600"/>
              </a:spcBef>
              <a:buFont typeface="Arial"/>
              <a:buChar char="•"/>
            </a:pPr>
            <a:r>
              <a:rPr lang="en-US" sz="1800" dirty="0" err="1">
                <a:solidFill>
                  <a:srgbClr val="111111"/>
                </a:solidFill>
                <a:latin typeface="Arial"/>
                <a:cs typeface="Arial"/>
              </a:rPr>
              <a:t>Uprawa</a:t>
            </a:r>
            <a:r>
              <a:rPr lang="en-US" sz="1800" dirty="0">
                <a:solidFill>
                  <a:srgbClr val="111111"/>
                </a:solidFill>
                <a:latin typeface="Arial"/>
                <a:cs typeface="Arial"/>
              </a:rPr>
              <a:t> da </a:t>
            </a:r>
            <a:r>
              <a:rPr lang="en-US" sz="1800" dirty="0" err="1">
                <a:solidFill>
                  <a:srgbClr val="111111"/>
                </a:solidFill>
                <a:latin typeface="Arial"/>
                <a:cs typeface="Arial"/>
              </a:rPr>
              <a:t>dobry</a:t>
            </a:r>
            <a:r>
              <a:rPr lang="en-US" sz="1800" dirty="0">
                <a:solidFill>
                  <a:srgbClr val="111111"/>
                </a:solidFill>
                <a:latin typeface="Arial"/>
                <a:cs typeface="Arial"/>
              </a:rPr>
              <a:t> </a:t>
            </a:r>
            <a:r>
              <a:rPr lang="en-US" sz="1800" dirty="0" err="1">
                <a:solidFill>
                  <a:srgbClr val="111111"/>
                </a:solidFill>
                <a:latin typeface="Arial"/>
                <a:cs typeface="Arial"/>
              </a:rPr>
              <a:t>surowiec</a:t>
            </a:r>
            <a:r>
              <a:rPr lang="en-US" sz="1800" dirty="0">
                <a:solidFill>
                  <a:srgbClr val="111111"/>
                </a:solidFill>
                <a:latin typeface="Arial"/>
                <a:cs typeface="Arial"/>
              </a:rPr>
              <a:t>, </a:t>
            </a:r>
            <a:r>
              <a:rPr lang="en-US" sz="1800" dirty="0" err="1">
                <a:solidFill>
                  <a:srgbClr val="111111"/>
                </a:solidFill>
                <a:latin typeface="Arial"/>
                <a:cs typeface="Arial"/>
              </a:rPr>
              <a:t>jeśli</a:t>
            </a:r>
            <a:r>
              <a:rPr lang="en-US" sz="1800" dirty="0">
                <a:solidFill>
                  <a:srgbClr val="111111"/>
                </a:solidFill>
                <a:latin typeface="Arial"/>
                <a:cs typeface="Arial"/>
              </a:rPr>
              <a:t> </a:t>
            </a:r>
            <a:r>
              <a:rPr lang="en-US" sz="1800" dirty="0" err="1">
                <a:solidFill>
                  <a:srgbClr val="111111"/>
                </a:solidFill>
                <a:latin typeface="Arial"/>
                <a:cs typeface="Arial"/>
              </a:rPr>
              <a:t>dobrane</a:t>
            </a:r>
            <a:r>
              <a:rPr lang="en-US" sz="1800" dirty="0">
                <a:solidFill>
                  <a:srgbClr val="111111"/>
                </a:solidFill>
                <a:latin typeface="Arial"/>
                <a:cs typeface="Arial"/>
              </a:rPr>
              <a:t> </a:t>
            </a:r>
            <a:r>
              <a:rPr lang="en-US" sz="1800" dirty="0" err="1">
                <a:solidFill>
                  <a:srgbClr val="111111"/>
                </a:solidFill>
                <a:latin typeface="Arial"/>
                <a:cs typeface="Arial"/>
              </a:rPr>
              <a:t>gatunki</a:t>
            </a:r>
            <a:r>
              <a:rPr lang="en-US" sz="1800" dirty="0">
                <a:solidFill>
                  <a:srgbClr val="111111"/>
                </a:solidFill>
                <a:latin typeface="Arial"/>
                <a:cs typeface="Arial"/>
              </a:rPr>
              <a:t> </a:t>
            </a:r>
            <a:r>
              <a:rPr lang="en-US" sz="1800" dirty="0" err="1">
                <a:solidFill>
                  <a:srgbClr val="111111"/>
                </a:solidFill>
                <a:latin typeface="Arial"/>
                <a:cs typeface="Arial"/>
              </a:rPr>
              <a:t>sprawdzą</a:t>
            </a:r>
            <a:r>
              <a:rPr lang="en-US" sz="1800" dirty="0">
                <a:solidFill>
                  <a:srgbClr val="111111"/>
                </a:solidFill>
                <a:latin typeface="Arial"/>
                <a:cs typeface="Arial"/>
              </a:rPr>
              <a:t> </a:t>
            </a:r>
            <a:r>
              <a:rPr lang="en-US" sz="1800" dirty="0" err="1">
                <a:solidFill>
                  <a:srgbClr val="111111"/>
                </a:solidFill>
                <a:latin typeface="Arial"/>
                <a:cs typeface="Arial"/>
              </a:rPr>
              <a:t>się</a:t>
            </a:r>
            <a:r>
              <a:rPr lang="en-US" sz="1800" dirty="0">
                <a:solidFill>
                  <a:srgbClr val="111111"/>
                </a:solidFill>
                <a:latin typeface="Arial"/>
                <a:cs typeface="Arial"/>
              </a:rPr>
              <a:t> w </a:t>
            </a:r>
            <a:r>
              <a:rPr lang="en-US" sz="1800" dirty="0" err="1">
                <a:solidFill>
                  <a:srgbClr val="111111"/>
                </a:solidFill>
                <a:latin typeface="Arial"/>
                <a:cs typeface="Arial"/>
              </a:rPr>
              <a:t>lokalnych</a:t>
            </a:r>
            <a:r>
              <a:rPr lang="en-US" sz="1800" dirty="0">
                <a:solidFill>
                  <a:srgbClr val="111111"/>
                </a:solidFill>
                <a:latin typeface="Arial"/>
                <a:cs typeface="Arial"/>
              </a:rPr>
              <a:t> </a:t>
            </a:r>
            <a:r>
              <a:rPr lang="en-US" sz="1800" dirty="0" err="1">
                <a:solidFill>
                  <a:srgbClr val="111111"/>
                </a:solidFill>
                <a:latin typeface="Arial"/>
                <a:cs typeface="Arial"/>
              </a:rPr>
              <a:t>warunkach</a:t>
            </a:r>
            <a:r>
              <a:rPr lang="en-US" sz="1800" dirty="0">
                <a:solidFill>
                  <a:srgbClr val="111111"/>
                </a:solidFill>
                <a:latin typeface="Arial"/>
                <a:cs typeface="Arial"/>
              </a:rPr>
              <a:t> </a:t>
            </a:r>
            <a:r>
              <a:rPr lang="en-US" sz="1800" dirty="0" err="1">
                <a:solidFill>
                  <a:srgbClr val="111111"/>
                </a:solidFill>
                <a:latin typeface="Arial"/>
                <a:cs typeface="Arial"/>
              </a:rPr>
              <a:t>glebowych</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klimatycznych</a:t>
            </a:r>
            <a:r>
              <a:rPr lang="en-US" sz="1800" dirty="0">
                <a:solidFill>
                  <a:srgbClr val="111111"/>
                </a:solidFill>
                <a:latin typeface="Arial"/>
                <a:cs typeface="Arial"/>
              </a:rPr>
              <a:t>.</a:t>
            </a:r>
            <a:endParaRPr lang="en-US" dirty="0">
              <a:latin typeface="Arial" panose="020B0004020202020204" pitchFamily="34" charset="0"/>
            </a:endParaRPr>
          </a:p>
          <a:p>
            <a:pPr marL="342900" indent="-342900">
              <a:lnSpc>
                <a:spcPct val="115000"/>
              </a:lnSpc>
              <a:spcBef>
                <a:spcPts val="600"/>
              </a:spcBef>
              <a:buFont typeface="Arial"/>
              <a:buChar char="•"/>
            </a:pPr>
            <a:r>
              <a:rPr lang="en-US" sz="1800" dirty="0" err="1">
                <a:solidFill>
                  <a:srgbClr val="111111"/>
                </a:solidFill>
                <a:latin typeface="Arial"/>
                <a:cs typeface="Arial"/>
              </a:rPr>
              <a:t>Suszenie</a:t>
            </a:r>
            <a:r>
              <a:rPr lang="en-US" sz="1800" dirty="0">
                <a:solidFill>
                  <a:srgbClr val="111111"/>
                </a:solidFill>
                <a:latin typeface="Arial"/>
                <a:cs typeface="Arial"/>
              </a:rPr>
              <a:t> da </a:t>
            </a:r>
            <a:r>
              <a:rPr lang="en-US" sz="1800" dirty="0" err="1">
                <a:solidFill>
                  <a:srgbClr val="111111"/>
                </a:solidFill>
                <a:latin typeface="Arial"/>
                <a:cs typeface="Arial"/>
              </a:rPr>
              <a:t>powtarzalną</a:t>
            </a:r>
            <a:r>
              <a:rPr lang="en-US" sz="1800" dirty="0">
                <a:solidFill>
                  <a:srgbClr val="111111"/>
                </a:solidFill>
                <a:latin typeface="Arial"/>
                <a:cs typeface="Arial"/>
              </a:rPr>
              <a:t> </a:t>
            </a:r>
            <a:r>
              <a:rPr lang="en-US" sz="1800" dirty="0" err="1">
                <a:solidFill>
                  <a:srgbClr val="111111"/>
                </a:solidFill>
                <a:latin typeface="Arial"/>
                <a:cs typeface="Arial"/>
              </a:rPr>
              <a:t>jakość</a:t>
            </a:r>
            <a:r>
              <a:rPr lang="en-US" sz="1800" dirty="0">
                <a:solidFill>
                  <a:srgbClr val="111111"/>
                </a:solidFill>
                <a:latin typeface="Arial"/>
                <a:cs typeface="Arial"/>
              </a:rPr>
              <a:t>, </a:t>
            </a:r>
            <a:r>
              <a:rPr lang="en-US" sz="1800" dirty="0" err="1">
                <a:solidFill>
                  <a:srgbClr val="111111"/>
                </a:solidFill>
                <a:latin typeface="Arial"/>
                <a:cs typeface="Arial"/>
              </a:rPr>
              <a:t>jeśli</a:t>
            </a:r>
            <a:r>
              <a:rPr lang="en-US" sz="1800" dirty="0">
                <a:solidFill>
                  <a:srgbClr val="111111"/>
                </a:solidFill>
                <a:latin typeface="Arial"/>
                <a:cs typeface="Arial"/>
              </a:rPr>
              <a:t> </a:t>
            </a:r>
            <a:r>
              <a:rPr lang="en-US" sz="1800" dirty="0" err="1">
                <a:solidFill>
                  <a:srgbClr val="111111"/>
                </a:solidFill>
                <a:latin typeface="Arial"/>
                <a:cs typeface="Arial"/>
              </a:rPr>
              <a:t>temperatura</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czas</a:t>
            </a:r>
            <a:r>
              <a:rPr lang="en-US" sz="1800" dirty="0">
                <a:solidFill>
                  <a:srgbClr val="111111"/>
                </a:solidFill>
                <a:latin typeface="Arial"/>
                <a:cs typeface="Arial"/>
              </a:rPr>
              <a:t> </a:t>
            </a:r>
            <a:r>
              <a:rPr lang="en-US" sz="1800" dirty="0" err="1">
                <a:solidFill>
                  <a:srgbClr val="111111"/>
                </a:solidFill>
                <a:latin typeface="Arial"/>
                <a:cs typeface="Arial"/>
              </a:rPr>
              <a:t>suszenia</a:t>
            </a:r>
            <a:r>
              <a:rPr lang="en-US" sz="1800" dirty="0">
                <a:solidFill>
                  <a:srgbClr val="111111"/>
                </a:solidFill>
                <a:latin typeface="Arial"/>
                <a:cs typeface="Arial"/>
              </a:rPr>
              <a:t> </a:t>
            </a:r>
            <a:r>
              <a:rPr lang="en-US" sz="1800" dirty="0" err="1">
                <a:solidFill>
                  <a:srgbClr val="111111"/>
                </a:solidFill>
                <a:latin typeface="Arial"/>
                <a:cs typeface="Arial"/>
              </a:rPr>
              <a:t>nie</a:t>
            </a:r>
            <a:r>
              <a:rPr lang="en-US" sz="1800" dirty="0">
                <a:solidFill>
                  <a:srgbClr val="111111"/>
                </a:solidFill>
                <a:latin typeface="Arial"/>
                <a:cs typeface="Arial"/>
              </a:rPr>
              <a:t> </a:t>
            </a:r>
            <a:r>
              <a:rPr lang="en-US" sz="1800" dirty="0" err="1">
                <a:solidFill>
                  <a:srgbClr val="111111"/>
                </a:solidFill>
                <a:latin typeface="Arial"/>
                <a:cs typeface="Arial"/>
              </a:rPr>
              <a:t>obniżą</a:t>
            </a:r>
            <a:r>
              <a:rPr lang="en-US" sz="1800" dirty="0">
                <a:solidFill>
                  <a:srgbClr val="111111"/>
                </a:solidFill>
                <a:latin typeface="Arial"/>
                <a:cs typeface="Arial"/>
              </a:rPr>
              <a:t> </a:t>
            </a:r>
            <a:r>
              <a:rPr lang="en-US" sz="1800" dirty="0" err="1">
                <a:solidFill>
                  <a:srgbClr val="111111"/>
                </a:solidFill>
                <a:latin typeface="Arial"/>
                <a:cs typeface="Arial"/>
              </a:rPr>
              <a:t>istotnych</a:t>
            </a:r>
            <a:r>
              <a:rPr lang="en-US" sz="1800" dirty="0">
                <a:solidFill>
                  <a:srgbClr val="111111"/>
                </a:solidFill>
                <a:latin typeface="Arial"/>
                <a:cs typeface="Arial"/>
              </a:rPr>
              <a:t> </a:t>
            </a:r>
            <a:r>
              <a:rPr lang="en-US" sz="1800" dirty="0" err="1">
                <a:solidFill>
                  <a:srgbClr val="111111"/>
                </a:solidFill>
                <a:latin typeface="Arial"/>
                <a:cs typeface="Arial"/>
              </a:rPr>
              <a:t>parametrów</a:t>
            </a:r>
            <a:r>
              <a:rPr lang="en-US" sz="1800" dirty="0">
                <a:solidFill>
                  <a:srgbClr val="111111"/>
                </a:solidFill>
                <a:latin typeface="Arial"/>
                <a:cs typeface="Arial"/>
              </a:rPr>
              <a:t> </a:t>
            </a:r>
            <a:r>
              <a:rPr lang="en-US" sz="1800" dirty="0" err="1">
                <a:solidFill>
                  <a:srgbClr val="111111"/>
                </a:solidFill>
                <a:latin typeface="Arial"/>
                <a:cs typeface="Arial"/>
              </a:rPr>
              <a:t>jakości</a:t>
            </a:r>
            <a:r>
              <a:rPr lang="en-US" sz="1800" dirty="0">
                <a:solidFill>
                  <a:srgbClr val="111111"/>
                </a:solidFill>
                <a:latin typeface="Arial"/>
                <a:cs typeface="Arial"/>
              </a:rPr>
              <a:t>.</a:t>
            </a:r>
            <a:endParaRPr lang="en-US" dirty="0">
              <a:latin typeface="Arial" panose="020B0004020202020204" pitchFamily="34" charset="0"/>
            </a:endParaRPr>
          </a:p>
          <a:p>
            <a:pPr marL="342900" indent="-342900">
              <a:lnSpc>
                <a:spcPct val="115000"/>
              </a:lnSpc>
              <a:spcBef>
                <a:spcPts val="600"/>
              </a:spcBef>
              <a:buFont typeface="Arial"/>
              <a:buChar char="•"/>
            </a:pPr>
            <a:r>
              <a:rPr lang="en-US" sz="1800" dirty="0" err="1">
                <a:solidFill>
                  <a:srgbClr val="111111"/>
                </a:solidFill>
                <a:latin typeface="Arial"/>
                <a:cs typeface="Arial"/>
              </a:rPr>
              <a:t>Badania</a:t>
            </a:r>
            <a:r>
              <a:rPr lang="en-US" sz="1800" dirty="0">
                <a:solidFill>
                  <a:srgbClr val="111111"/>
                </a:solidFill>
                <a:latin typeface="Arial"/>
                <a:cs typeface="Arial"/>
              </a:rPr>
              <a:t> </a:t>
            </a:r>
            <a:r>
              <a:rPr lang="en-US" sz="1800" dirty="0" err="1">
                <a:solidFill>
                  <a:srgbClr val="111111"/>
                </a:solidFill>
                <a:latin typeface="Arial"/>
                <a:cs typeface="Arial"/>
              </a:rPr>
              <a:t>jakości</a:t>
            </a:r>
            <a:r>
              <a:rPr lang="en-US" sz="1800" dirty="0">
                <a:solidFill>
                  <a:srgbClr val="111111"/>
                </a:solidFill>
                <a:latin typeface="Arial"/>
                <a:cs typeface="Arial"/>
              </a:rPr>
              <a:t> </a:t>
            </a:r>
            <a:r>
              <a:rPr lang="en-US" sz="1800" dirty="0" err="1">
                <a:solidFill>
                  <a:srgbClr val="111111"/>
                </a:solidFill>
                <a:latin typeface="Arial"/>
                <a:cs typeface="Arial"/>
              </a:rPr>
              <a:t>będą</a:t>
            </a:r>
            <a:r>
              <a:rPr lang="en-US" sz="1800" dirty="0">
                <a:solidFill>
                  <a:srgbClr val="111111"/>
                </a:solidFill>
                <a:latin typeface="Arial"/>
                <a:cs typeface="Arial"/>
              </a:rPr>
              <a:t> </a:t>
            </a:r>
            <a:r>
              <a:rPr lang="en-US" sz="1800" dirty="0" err="1">
                <a:solidFill>
                  <a:srgbClr val="111111"/>
                </a:solidFill>
                <a:latin typeface="Arial"/>
                <a:cs typeface="Arial"/>
              </a:rPr>
              <a:t>użyteczne</a:t>
            </a:r>
            <a:r>
              <a:rPr lang="en-US" sz="1800" dirty="0">
                <a:solidFill>
                  <a:srgbClr val="111111"/>
                </a:solidFill>
                <a:latin typeface="Arial"/>
                <a:cs typeface="Arial"/>
              </a:rPr>
              <a:t>, </a:t>
            </a:r>
            <a:r>
              <a:rPr lang="en-US" sz="1800" dirty="0" err="1">
                <a:solidFill>
                  <a:srgbClr val="111111"/>
                </a:solidFill>
                <a:latin typeface="Arial"/>
                <a:cs typeface="Arial"/>
              </a:rPr>
              <a:t>jeśli</a:t>
            </a:r>
            <a:r>
              <a:rPr lang="en-US" sz="1800" dirty="0">
                <a:solidFill>
                  <a:srgbClr val="111111"/>
                </a:solidFill>
                <a:latin typeface="Arial"/>
                <a:cs typeface="Arial"/>
              </a:rPr>
              <a:t> </a:t>
            </a:r>
            <a:r>
              <a:rPr lang="en-US" sz="1800" dirty="0" err="1">
                <a:solidFill>
                  <a:srgbClr val="111111"/>
                </a:solidFill>
                <a:latin typeface="Arial"/>
                <a:cs typeface="Arial"/>
              </a:rPr>
              <a:t>laboratorium</a:t>
            </a:r>
            <a:r>
              <a:rPr lang="en-US" sz="1800" dirty="0">
                <a:solidFill>
                  <a:srgbClr val="111111"/>
                </a:solidFill>
                <a:latin typeface="Arial"/>
                <a:cs typeface="Arial"/>
              </a:rPr>
              <a:t> </a:t>
            </a:r>
            <a:r>
              <a:rPr lang="en-US" sz="1800" dirty="0" err="1">
                <a:solidFill>
                  <a:srgbClr val="111111"/>
                </a:solidFill>
                <a:latin typeface="Arial"/>
                <a:cs typeface="Arial"/>
              </a:rPr>
              <a:t>mierzy</a:t>
            </a:r>
            <a:r>
              <a:rPr lang="en-US" sz="1800" dirty="0">
                <a:solidFill>
                  <a:srgbClr val="111111"/>
                </a:solidFill>
                <a:latin typeface="Arial"/>
                <a:cs typeface="Arial"/>
              </a:rPr>
              <a:t> </a:t>
            </a:r>
            <a:r>
              <a:rPr lang="en-US" sz="1800" dirty="0" err="1">
                <a:solidFill>
                  <a:srgbClr val="111111"/>
                </a:solidFill>
                <a:latin typeface="Arial"/>
                <a:cs typeface="Arial"/>
              </a:rPr>
              <a:t>parametry</a:t>
            </a:r>
            <a:r>
              <a:rPr lang="en-US" sz="1800" dirty="0">
                <a:solidFill>
                  <a:srgbClr val="111111"/>
                </a:solidFill>
                <a:latin typeface="Arial"/>
                <a:cs typeface="Arial"/>
              </a:rPr>
              <a:t> </a:t>
            </a:r>
            <a:r>
              <a:rPr lang="en-US" sz="1800" dirty="0" err="1">
                <a:solidFill>
                  <a:srgbClr val="111111"/>
                </a:solidFill>
                <a:latin typeface="Arial"/>
                <a:cs typeface="Arial"/>
              </a:rPr>
              <a:t>ważne</a:t>
            </a:r>
            <a:r>
              <a:rPr lang="en-US" sz="1800" dirty="0">
                <a:solidFill>
                  <a:srgbClr val="111111"/>
                </a:solidFill>
                <a:latin typeface="Arial"/>
                <a:cs typeface="Arial"/>
              </a:rPr>
              <a:t> </a:t>
            </a:r>
            <a:r>
              <a:rPr lang="en-US" sz="1800" dirty="0" err="1">
                <a:solidFill>
                  <a:srgbClr val="111111"/>
                </a:solidFill>
                <a:latin typeface="Arial"/>
                <a:cs typeface="Arial"/>
              </a:rPr>
              <a:t>dla</a:t>
            </a:r>
            <a:r>
              <a:rPr lang="en-US" sz="1800" dirty="0">
                <a:solidFill>
                  <a:srgbClr val="111111"/>
                </a:solidFill>
                <a:latin typeface="Arial"/>
                <a:cs typeface="Arial"/>
              </a:rPr>
              <a:t> </a:t>
            </a:r>
            <a:r>
              <a:rPr lang="en-US" sz="1800" dirty="0" err="1">
                <a:solidFill>
                  <a:srgbClr val="111111"/>
                </a:solidFill>
                <a:latin typeface="Arial"/>
                <a:cs typeface="Arial"/>
              </a:rPr>
              <a:t>produktu</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odbiorcy</a:t>
            </a:r>
            <a:r>
              <a:rPr lang="en-US" sz="1800" dirty="0">
                <a:solidFill>
                  <a:srgbClr val="111111"/>
                </a:solidFill>
                <a:latin typeface="Arial"/>
                <a:cs typeface="Arial"/>
              </a:rPr>
              <a:t>.</a:t>
            </a:r>
            <a:endParaRPr lang="en-US" dirty="0">
              <a:latin typeface="Arial" panose="020B0004020202020204" pitchFamily="34" charset="0"/>
            </a:endParaRPr>
          </a:p>
        </p:txBody>
      </p:sp>
    </p:spTree>
    <p:extLst>
      <p:ext uri="{BB962C8B-B14F-4D97-AF65-F5344CB8AC3E}">
        <p14:creationId xmlns:p14="http://schemas.microsoft.com/office/powerpoint/2010/main" val="10679615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(10/18)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342900" indent="-342900">
              <a:lnSpc>
                <a:spcPct val="115000"/>
              </a:lnSpc>
              <a:buFont typeface="Arial"/>
              <a:buChar char="•"/>
            </a:pPr>
            <a:r>
              <a:rPr lang="en-US" sz="1800" dirty="0" err="1">
                <a:solidFill>
                  <a:srgbClr val="111111"/>
                </a:solidFill>
                <a:latin typeface="Arial"/>
                <a:cs typeface="Arial"/>
              </a:rPr>
              <a:t>Konsument</a:t>
            </a:r>
            <a:r>
              <a:rPr lang="en-US" sz="1800" dirty="0">
                <a:solidFill>
                  <a:srgbClr val="111111"/>
                </a:solidFill>
                <a:latin typeface="Arial"/>
                <a:cs typeface="Arial"/>
              </a:rPr>
              <a:t> </a:t>
            </a:r>
            <a:r>
              <a:rPr lang="en-US" sz="1800" dirty="0" err="1">
                <a:solidFill>
                  <a:srgbClr val="111111"/>
                </a:solidFill>
                <a:latin typeface="Arial"/>
                <a:cs typeface="Arial"/>
              </a:rPr>
              <a:t>kupi</a:t>
            </a:r>
            <a:r>
              <a:rPr lang="en-US" sz="1800" dirty="0">
                <a:solidFill>
                  <a:srgbClr val="111111"/>
                </a:solidFill>
                <a:latin typeface="Arial"/>
                <a:cs typeface="Arial"/>
              </a:rPr>
              <a:t> </a:t>
            </a:r>
            <a:r>
              <a:rPr lang="en-US" sz="1800" dirty="0" err="1">
                <a:solidFill>
                  <a:srgbClr val="111111"/>
                </a:solidFill>
                <a:latin typeface="Arial"/>
                <a:cs typeface="Arial"/>
              </a:rPr>
              <a:t>produkt</a:t>
            </a:r>
            <a:r>
              <a:rPr lang="en-US" sz="1800" dirty="0">
                <a:solidFill>
                  <a:srgbClr val="111111"/>
                </a:solidFill>
                <a:latin typeface="Arial"/>
                <a:cs typeface="Arial"/>
              </a:rPr>
              <a:t>, </a:t>
            </a:r>
            <a:r>
              <a:rPr lang="en-US" sz="1800" dirty="0" err="1">
                <a:solidFill>
                  <a:srgbClr val="111111"/>
                </a:solidFill>
                <a:latin typeface="Arial"/>
                <a:cs typeface="Arial"/>
              </a:rPr>
              <a:t>jeśli</a:t>
            </a:r>
            <a:r>
              <a:rPr lang="en-US" sz="1800" dirty="0">
                <a:solidFill>
                  <a:srgbClr val="111111"/>
                </a:solidFill>
                <a:latin typeface="Arial"/>
                <a:cs typeface="Arial"/>
              </a:rPr>
              <a:t> </a:t>
            </a:r>
            <a:r>
              <a:rPr lang="en-US" sz="1800" dirty="0" err="1">
                <a:solidFill>
                  <a:srgbClr val="111111"/>
                </a:solidFill>
                <a:latin typeface="Arial"/>
                <a:cs typeface="Arial"/>
              </a:rPr>
              <a:t>rozumie</a:t>
            </a:r>
            <a:r>
              <a:rPr lang="en-US" sz="1800" dirty="0">
                <a:solidFill>
                  <a:srgbClr val="111111"/>
                </a:solidFill>
                <a:latin typeface="Arial"/>
                <a:cs typeface="Arial"/>
              </a:rPr>
              <a:t> </a:t>
            </a:r>
            <a:r>
              <a:rPr lang="en-US" sz="1800" dirty="0" err="1">
                <a:solidFill>
                  <a:srgbClr val="111111"/>
                </a:solidFill>
                <a:latin typeface="Arial"/>
                <a:cs typeface="Arial"/>
              </a:rPr>
              <a:t>jego</a:t>
            </a:r>
            <a:r>
              <a:rPr lang="en-US" sz="1800" dirty="0">
                <a:solidFill>
                  <a:srgbClr val="111111"/>
                </a:solidFill>
                <a:latin typeface="Arial"/>
                <a:cs typeface="Arial"/>
              </a:rPr>
              <a:t> </a:t>
            </a:r>
            <a:r>
              <a:rPr lang="en-US" sz="1800" dirty="0" err="1">
                <a:solidFill>
                  <a:srgbClr val="111111"/>
                </a:solidFill>
                <a:latin typeface="Arial"/>
                <a:cs typeface="Arial"/>
              </a:rPr>
              <a:t>przeznaczenie</a:t>
            </a:r>
            <a:r>
              <a:rPr lang="en-US" sz="1800" dirty="0">
                <a:solidFill>
                  <a:srgbClr val="111111"/>
                </a:solidFill>
                <a:latin typeface="Arial"/>
                <a:cs typeface="Arial"/>
              </a:rPr>
              <a:t>, </a:t>
            </a:r>
            <a:r>
              <a:rPr lang="en-US" sz="1800" dirty="0" err="1">
                <a:solidFill>
                  <a:srgbClr val="111111"/>
                </a:solidFill>
                <a:latin typeface="Arial"/>
                <a:cs typeface="Arial"/>
              </a:rPr>
              <a:t>akceptuje</a:t>
            </a:r>
            <a:r>
              <a:rPr lang="en-US" sz="1800" dirty="0">
                <a:solidFill>
                  <a:srgbClr val="111111"/>
                </a:solidFill>
                <a:latin typeface="Arial"/>
                <a:cs typeface="Arial"/>
              </a:rPr>
              <a:t> </a:t>
            </a:r>
            <a:r>
              <a:rPr lang="en-US" sz="1800" dirty="0" err="1">
                <a:solidFill>
                  <a:srgbClr val="111111"/>
                </a:solidFill>
                <a:latin typeface="Arial"/>
                <a:cs typeface="Arial"/>
              </a:rPr>
              <a:t>smak</a:t>
            </a:r>
            <a:r>
              <a:rPr lang="en-US" sz="1800" dirty="0">
                <a:solidFill>
                  <a:srgbClr val="111111"/>
                </a:solidFill>
                <a:latin typeface="Arial"/>
                <a:cs typeface="Arial"/>
              </a:rPr>
              <a:t>, </a:t>
            </a:r>
            <a:r>
              <a:rPr lang="en-US" sz="1800" dirty="0" err="1">
                <a:solidFill>
                  <a:srgbClr val="111111"/>
                </a:solidFill>
                <a:latin typeface="Arial"/>
                <a:cs typeface="Arial"/>
              </a:rPr>
              <a:t>cenę</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sposób</a:t>
            </a:r>
            <a:r>
              <a:rPr lang="en-US" sz="1800" dirty="0">
                <a:solidFill>
                  <a:srgbClr val="111111"/>
                </a:solidFill>
                <a:latin typeface="Arial"/>
                <a:cs typeface="Arial"/>
              </a:rPr>
              <a:t> </a:t>
            </a:r>
            <a:r>
              <a:rPr lang="en-US" sz="1800" dirty="0" err="1">
                <a:solidFill>
                  <a:srgbClr val="111111"/>
                </a:solidFill>
                <a:latin typeface="Arial"/>
                <a:cs typeface="Arial"/>
              </a:rPr>
              <a:t>użycia</a:t>
            </a:r>
            <a:r>
              <a:rPr lang="en-US" sz="1800" dirty="0">
                <a:solidFill>
                  <a:srgbClr val="111111"/>
                </a:solidFill>
                <a:latin typeface="Arial"/>
                <a:cs typeface="Arial"/>
              </a:rPr>
              <a:t>.</a:t>
            </a:r>
            <a:endParaRPr lang="en-US" dirty="0">
              <a:latin typeface="Arial" panose="020B0004020202020204" pitchFamily="34" charset="0"/>
            </a:endParaRPr>
          </a:p>
          <a:p>
            <a:pPr marL="342900" indent="-342900">
              <a:lnSpc>
                <a:spcPct val="115000"/>
              </a:lnSpc>
              <a:spcBef>
                <a:spcPts val="600"/>
              </a:spcBef>
              <a:buFont typeface="Arial"/>
              <a:buChar char="•"/>
            </a:pPr>
            <a:r>
              <a:rPr lang="en-US" sz="1800" dirty="0" err="1">
                <a:solidFill>
                  <a:srgbClr val="111111"/>
                </a:solidFill>
                <a:latin typeface="Arial"/>
                <a:cs typeface="Arial"/>
              </a:rPr>
              <a:t>Sprzedaż</a:t>
            </a:r>
            <a:r>
              <a:rPr lang="en-US" sz="1800" dirty="0">
                <a:solidFill>
                  <a:srgbClr val="111111"/>
                </a:solidFill>
                <a:latin typeface="Arial"/>
                <a:cs typeface="Arial"/>
              </a:rPr>
              <a:t> </a:t>
            </a:r>
            <a:r>
              <a:rPr lang="en-US" sz="1800" dirty="0" err="1">
                <a:solidFill>
                  <a:srgbClr val="111111"/>
                </a:solidFill>
                <a:latin typeface="Arial"/>
                <a:cs typeface="Arial"/>
              </a:rPr>
              <a:t>będzie</a:t>
            </a:r>
            <a:r>
              <a:rPr lang="en-US" sz="1800" dirty="0">
                <a:solidFill>
                  <a:srgbClr val="111111"/>
                </a:solidFill>
                <a:latin typeface="Arial"/>
                <a:cs typeface="Arial"/>
              </a:rPr>
              <a:t> </a:t>
            </a:r>
            <a:r>
              <a:rPr lang="en-US" sz="1800" dirty="0" err="1">
                <a:solidFill>
                  <a:srgbClr val="111111"/>
                </a:solidFill>
                <a:latin typeface="Arial"/>
                <a:cs typeface="Arial"/>
              </a:rPr>
              <a:t>trwała</a:t>
            </a:r>
            <a:r>
              <a:rPr lang="en-US" sz="1800" dirty="0">
                <a:solidFill>
                  <a:srgbClr val="111111"/>
                </a:solidFill>
                <a:latin typeface="Arial"/>
                <a:cs typeface="Arial"/>
              </a:rPr>
              <a:t>, </a:t>
            </a:r>
            <a:r>
              <a:rPr lang="en-US" sz="1800" dirty="0" err="1">
                <a:solidFill>
                  <a:srgbClr val="111111"/>
                </a:solidFill>
                <a:latin typeface="Arial"/>
                <a:cs typeface="Arial"/>
              </a:rPr>
              <a:t>jeśli</a:t>
            </a:r>
            <a:r>
              <a:rPr lang="en-US" sz="1800" dirty="0">
                <a:solidFill>
                  <a:srgbClr val="111111"/>
                </a:solidFill>
                <a:latin typeface="Arial"/>
                <a:cs typeface="Arial"/>
              </a:rPr>
              <a:t> </a:t>
            </a:r>
            <a:r>
              <a:rPr lang="en-US" sz="1800" dirty="0" err="1">
                <a:solidFill>
                  <a:srgbClr val="111111"/>
                </a:solidFill>
                <a:latin typeface="Arial"/>
                <a:cs typeface="Arial"/>
              </a:rPr>
              <a:t>gospodarstwo</a:t>
            </a:r>
            <a:r>
              <a:rPr lang="en-US" sz="1800" dirty="0">
                <a:solidFill>
                  <a:srgbClr val="111111"/>
                </a:solidFill>
                <a:latin typeface="Arial"/>
                <a:cs typeface="Arial"/>
              </a:rPr>
              <a:t> </a:t>
            </a:r>
            <a:r>
              <a:rPr lang="en-US" sz="1800" dirty="0" err="1">
                <a:solidFill>
                  <a:srgbClr val="111111"/>
                </a:solidFill>
                <a:latin typeface="Arial"/>
                <a:cs typeface="Arial"/>
              </a:rPr>
              <a:t>utrzyma</a:t>
            </a:r>
            <a:r>
              <a:rPr lang="en-US" sz="1800" dirty="0">
                <a:solidFill>
                  <a:srgbClr val="111111"/>
                </a:solidFill>
                <a:latin typeface="Arial"/>
                <a:cs typeface="Arial"/>
              </a:rPr>
              <a:t> </a:t>
            </a:r>
            <a:r>
              <a:rPr lang="en-US" sz="1800" dirty="0" err="1">
                <a:solidFill>
                  <a:srgbClr val="111111"/>
                </a:solidFill>
                <a:latin typeface="Arial"/>
                <a:cs typeface="Arial"/>
              </a:rPr>
              <a:t>regularną</a:t>
            </a:r>
            <a:r>
              <a:rPr lang="en-US" sz="1800" dirty="0">
                <a:solidFill>
                  <a:srgbClr val="111111"/>
                </a:solidFill>
                <a:latin typeface="Arial"/>
                <a:cs typeface="Arial"/>
              </a:rPr>
              <a:t> </a:t>
            </a:r>
            <a:r>
              <a:rPr lang="en-US" sz="1800" dirty="0" err="1">
                <a:solidFill>
                  <a:srgbClr val="111111"/>
                </a:solidFill>
                <a:latin typeface="Arial"/>
                <a:cs typeface="Arial"/>
              </a:rPr>
              <a:t>podaż</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jakość</a:t>
            </a:r>
            <a:r>
              <a:rPr lang="en-US" sz="1800" dirty="0">
                <a:solidFill>
                  <a:srgbClr val="111111"/>
                </a:solidFill>
                <a:latin typeface="Arial"/>
                <a:cs typeface="Arial"/>
              </a:rPr>
              <a:t> po </a:t>
            </a:r>
            <a:r>
              <a:rPr lang="en-US" sz="1800" dirty="0" err="1">
                <a:solidFill>
                  <a:srgbClr val="111111"/>
                </a:solidFill>
                <a:latin typeface="Arial"/>
                <a:cs typeface="Arial"/>
              </a:rPr>
              <a:t>zakończeniu</a:t>
            </a:r>
            <a:r>
              <a:rPr lang="en-US" sz="1800" dirty="0">
                <a:solidFill>
                  <a:srgbClr val="111111"/>
                </a:solidFill>
                <a:latin typeface="Arial"/>
                <a:cs typeface="Arial"/>
              </a:rPr>
              <a:t> </a:t>
            </a:r>
            <a:r>
              <a:rPr lang="en-US" sz="1800" dirty="0" err="1">
                <a:solidFill>
                  <a:srgbClr val="111111"/>
                </a:solidFill>
                <a:latin typeface="Arial"/>
                <a:cs typeface="Arial"/>
              </a:rPr>
              <a:t>finansowania</a:t>
            </a:r>
            <a:r>
              <a:rPr lang="en-US" sz="1800" dirty="0">
                <a:solidFill>
                  <a:srgbClr val="111111"/>
                </a:solidFill>
                <a:latin typeface="Arial"/>
                <a:cs typeface="Arial"/>
              </a:rPr>
              <a:t>.</a:t>
            </a:r>
            <a:endParaRPr lang="en-US" dirty="0">
              <a:latin typeface="Arial" panose="020B0004020202020204" pitchFamily="34" charset="0"/>
            </a:endParaRPr>
          </a:p>
          <a:p>
            <a:pPr marL="0" indent="0">
              <a:lnSpc>
                <a:spcPct val="115000"/>
              </a:lnSpc>
              <a:spcBef>
                <a:spcPts val="1400"/>
              </a:spcBef>
              <a:buNone/>
            </a:pPr>
            <a:r>
              <a:rPr lang="en-US" sz="1800" dirty="0" err="1">
                <a:solidFill>
                  <a:srgbClr val="111111"/>
                </a:solidFill>
                <a:latin typeface="Arial"/>
                <a:cs typeface="Arial"/>
              </a:rPr>
              <a:t>Wynik</a:t>
            </a:r>
            <a:r>
              <a:rPr lang="en-US" sz="1800" dirty="0">
                <a:solidFill>
                  <a:srgbClr val="111111"/>
                </a:solidFill>
                <a:latin typeface="Arial"/>
                <a:cs typeface="Arial"/>
              </a:rPr>
              <a:t> </a:t>
            </a:r>
            <a:r>
              <a:rPr lang="en-US" sz="1800" dirty="0" err="1">
                <a:solidFill>
                  <a:srgbClr val="111111"/>
                </a:solidFill>
                <a:latin typeface="Arial"/>
                <a:cs typeface="Arial"/>
              </a:rPr>
              <a:t>pracy</a:t>
            </a:r>
            <a:r>
              <a:rPr lang="en-US" sz="1800" dirty="0">
                <a:solidFill>
                  <a:srgbClr val="111111"/>
                </a:solidFill>
                <a:latin typeface="Arial"/>
                <a:cs typeface="Arial"/>
              </a:rPr>
              <a:t>: </a:t>
            </a:r>
            <a:r>
              <a:rPr lang="en-US" sz="1800" dirty="0" err="1">
                <a:solidFill>
                  <a:srgbClr val="111111"/>
                </a:solidFill>
                <a:latin typeface="Arial"/>
                <a:cs typeface="Arial"/>
              </a:rPr>
              <a:t>lista</a:t>
            </a:r>
            <a:r>
              <a:rPr lang="en-US" sz="1800" dirty="0">
                <a:solidFill>
                  <a:srgbClr val="111111"/>
                </a:solidFill>
                <a:latin typeface="Arial"/>
                <a:cs typeface="Arial"/>
              </a:rPr>
              <a:t> </a:t>
            </a:r>
            <a:r>
              <a:rPr lang="en-US" sz="1800" dirty="0" err="1">
                <a:solidFill>
                  <a:srgbClr val="111111"/>
                </a:solidFill>
                <a:latin typeface="Arial"/>
                <a:cs typeface="Arial"/>
              </a:rPr>
              <a:t>założeń</a:t>
            </a:r>
            <a:r>
              <a:rPr lang="en-US" sz="1800" dirty="0">
                <a:solidFill>
                  <a:srgbClr val="111111"/>
                </a:solidFill>
                <a:latin typeface="Arial"/>
                <a:cs typeface="Arial"/>
              </a:rPr>
              <a:t> </a:t>
            </a:r>
            <a:r>
              <a:rPr lang="en-US" sz="1800" dirty="0" err="1">
                <a:solidFill>
                  <a:srgbClr val="111111"/>
                </a:solidFill>
                <a:latin typeface="Arial"/>
                <a:cs typeface="Arial"/>
              </a:rPr>
              <a:t>wysokiego</a:t>
            </a:r>
            <a:r>
              <a:rPr lang="en-US" sz="1800" dirty="0">
                <a:solidFill>
                  <a:srgbClr val="111111"/>
                </a:solidFill>
                <a:latin typeface="Arial"/>
                <a:cs typeface="Arial"/>
              </a:rPr>
              <a:t> </a:t>
            </a:r>
            <a:r>
              <a:rPr lang="en-US" sz="1800" dirty="0" err="1">
                <a:solidFill>
                  <a:srgbClr val="111111"/>
                </a:solidFill>
                <a:latin typeface="Arial"/>
                <a:cs typeface="Arial"/>
              </a:rPr>
              <a:t>ryzyka</a:t>
            </a:r>
            <a:r>
              <a:rPr lang="en-US" sz="1800" dirty="0">
                <a:solidFill>
                  <a:srgbClr val="111111"/>
                </a:solidFill>
                <a:latin typeface="Arial"/>
                <a:cs typeface="Arial"/>
              </a:rPr>
              <a:t>. To one </a:t>
            </a:r>
            <a:r>
              <a:rPr lang="en-US" sz="1800" dirty="0" err="1">
                <a:solidFill>
                  <a:srgbClr val="111111"/>
                </a:solidFill>
                <a:latin typeface="Arial"/>
                <a:cs typeface="Arial"/>
              </a:rPr>
              <a:t>przechodzą</a:t>
            </a:r>
            <a:r>
              <a:rPr lang="en-US" sz="1800" dirty="0">
                <a:solidFill>
                  <a:srgbClr val="111111"/>
                </a:solidFill>
                <a:latin typeface="Arial"/>
                <a:cs typeface="Arial"/>
              </a:rPr>
              <a:t> </a:t>
            </a:r>
            <a:r>
              <a:rPr lang="en-US" sz="1800" dirty="0" err="1">
                <a:solidFill>
                  <a:srgbClr val="111111"/>
                </a:solidFill>
                <a:latin typeface="Arial"/>
                <a:cs typeface="Arial"/>
              </a:rPr>
              <a:t>później</a:t>
            </a:r>
            <a:r>
              <a:rPr lang="en-US" sz="1800" dirty="0">
                <a:solidFill>
                  <a:srgbClr val="111111"/>
                </a:solidFill>
                <a:latin typeface="Arial"/>
                <a:cs typeface="Arial"/>
              </a:rPr>
              <a:t> do </a:t>
            </a:r>
            <a:r>
              <a:rPr lang="en-US" sz="1800" dirty="0" err="1">
                <a:solidFill>
                  <a:srgbClr val="111111"/>
                </a:solidFill>
                <a:latin typeface="Arial"/>
                <a:cs typeface="Arial"/>
              </a:rPr>
              <a:t>rejestru</a:t>
            </a:r>
            <a:r>
              <a:rPr lang="en-US" sz="1800" dirty="0">
                <a:solidFill>
                  <a:srgbClr val="111111"/>
                </a:solidFill>
                <a:latin typeface="Arial"/>
                <a:cs typeface="Arial"/>
              </a:rPr>
              <a:t> </a:t>
            </a:r>
            <a:r>
              <a:rPr lang="en-US" sz="1800" dirty="0" err="1">
                <a:solidFill>
                  <a:srgbClr val="111111"/>
                </a:solidFill>
                <a:latin typeface="Arial"/>
                <a:cs typeface="Arial"/>
              </a:rPr>
              <a:t>ryzyk</a:t>
            </a:r>
            <a:r>
              <a:rPr lang="en-US" sz="1800" dirty="0">
                <a:solidFill>
                  <a:srgbClr val="111111"/>
                </a:solidFill>
                <a:latin typeface="Arial"/>
                <a:cs typeface="Arial"/>
              </a:rPr>
              <a:t> </a:t>
            </a:r>
            <a:r>
              <a:rPr lang="en-US" sz="1800" dirty="0" err="1">
                <a:solidFill>
                  <a:srgbClr val="111111"/>
                </a:solidFill>
                <a:latin typeface="Arial"/>
                <a:cs typeface="Arial"/>
              </a:rPr>
              <a:t>i</a:t>
            </a:r>
            <a:r>
              <a:rPr lang="en-US" sz="1800" dirty="0">
                <a:solidFill>
                  <a:srgbClr val="111111"/>
                </a:solidFill>
                <a:latin typeface="Arial"/>
                <a:cs typeface="Arial"/>
              </a:rPr>
              <a:t> </a:t>
            </a:r>
            <a:r>
              <a:rPr lang="en-US" sz="1800" dirty="0" err="1">
                <a:solidFill>
                  <a:srgbClr val="111111"/>
                </a:solidFill>
                <a:latin typeface="Arial"/>
                <a:cs typeface="Arial"/>
              </a:rPr>
              <a:t>planu</a:t>
            </a:r>
            <a:r>
              <a:rPr lang="en-US" sz="1800" dirty="0">
                <a:solidFill>
                  <a:srgbClr val="111111"/>
                </a:solidFill>
                <a:latin typeface="Arial"/>
                <a:cs typeface="Arial"/>
              </a:rPr>
              <a:t> </a:t>
            </a:r>
            <a:r>
              <a:rPr lang="en-US" sz="1800" dirty="0" err="1">
                <a:solidFill>
                  <a:srgbClr val="111111"/>
                </a:solidFill>
                <a:latin typeface="Arial"/>
                <a:cs typeface="Arial"/>
              </a:rPr>
              <a:t>działań</a:t>
            </a:r>
            <a:r>
              <a:rPr lang="en-US" sz="1800" dirty="0">
                <a:solidFill>
                  <a:srgbClr val="111111"/>
                </a:solidFill>
                <a:latin typeface="Arial"/>
                <a:cs typeface="Arial"/>
              </a:rPr>
              <a:t> </a:t>
            </a:r>
            <a:r>
              <a:rPr lang="en-US" sz="1800" dirty="0" err="1">
                <a:solidFill>
                  <a:srgbClr val="111111"/>
                </a:solidFill>
                <a:latin typeface="Arial"/>
                <a:cs typeface="Arial"/>
              </a:rPr>
              <a:t>zapobiegawczych</a:t>
            </a:r>
            <a:r>
              <a:rPr lang="en-US" sz="1800" dirty="0">
                <a:solidFill>
                  <a:srgbClr val="111111"/>
                </a:solidFill>
                <a:latin typeface="Arial"/>
                <a:cs typeface="Arial"/>
              </a:rPr>
              <a:t>.</a:t>
            </a:r>
            <a:endParaRPr lang="en-US" dirty="0">
              <a:latin typeface="Arial" panose="020B0004020202020204" pitchFamily="34" charset="0"/>
            </a:endParaRPr>
          </a:p>
          <a:p>
            <a:pPr marL="0" indent="0">
              <a:lnSpc>
                <a:spcPct val="115000"/>
              </a:lnSpc>
              <a:spcBef>
                <a:spcPts val="1400"/>
              </a:spcBef>
              <a:buNone/>
            </a:pPr>
            <a:r>
              <a:rPr lang="en-US" sz="1800" dirty="0" err="1">
                <a:solidFill>
                  <a:srgbClr val="111111"/>
                </a:solidFill>
                <a:latin typeface="Arial"/>
                <a:cs typeface="Arial"/>
              </a:rPr>
              <a:t>Narzędzia</a:t>
            </a:r>
            <a:r>
              <a:rPr lang="en-US" sz="1800" dirty="0">
                <a:solidFill>
                  <a:srgbClr val="111111"/>
                </a:solidFill>
                <a:latin typeface="Arial"/>
                <a:cs typeface="Arial"/>
              </a:rPr>
              <a:t>: AI </a:t>
            </a:r>
            <a:r>
              <a:rPr lang="en-US" sz="1800" dirty="0" err="1">
                <a:solidFill>
                  <a:srgbClr val="111111"/>
                </a:solidFill>
                <a:latin typeface="Arial"/>
                <a:cs typeface="Arial"/>
              </a:rPr>
              <a:t>jako</a:t>
            </a:r>
            <a:r>
              <a:rPr lang="en-US" sz="1800" dirty="0">
                <a:solidFill>
                  <a:srgbClr val="111111"/>
                </a:solidFill>
                <a:latin typeface="Arial"/>
                <a:cs typeface="Arial"/>
              </a:rPr>
              <a:t> „</a:t>
            </a:r>
            <a:r>
              <a:rPr lang="en-US" sz="1800" dirty="0" err="1">
                <a:solidFill>
                  <a:srgbClr val="111111"/>
                </a:solidFill>
                <a:latin typeface="Arial"/>
                <a:cs typeface="Arial"/>
              </a:rPr>
              <a:t>adwokat</a:t>
            </a:r>
            <a:r>
              <a:rPr lang="en-US" sz="1800" dirty="0">
                <a:solidFill>
                  <a:srgbClr val="111111"/>
                </a:solidFill>
                <a:latin typeface="Arial"/>
                <a:cs typeface="Arial"/>
              </a:rPr>
              <a:t> </a:t>
            </a:r>
            <a:r>
              <a:rPr lang="en-US" sz="1800" dirty="0" err="1">
                <a:solidFill>
                  <a:srgbClr val="111111"/>
                </a:solidFill>
                <a:latin typeface="Arial"/>
                <a:cs typeface="Arial"/>
              </a:rPr>
              <a:t>diabła</a:t>
            </a:r>
            <a:r>
              <a:rPr lang="en-US" sz="1800" dirty="0">
                <a:solidFill>
                  <a:srgbClr val="111111"/>
                </a:solidFill>
                <a:latin typeface="Arial"/>
                <a:cs typeface="Arial"/>
              </a:rPr>
              <a:t>”, </a:t>
            </a:r>
            <a:r>
              <a:rPr lang="en-US" sz="1800" dirty="0" err="1">
                <a:solidFill>
                  <a:srgbClr val="111111"/>
                </a:solidFill>
                <a:latin typeface="Arial"/>
                <a:cs typeface="Arial"/>
              </a:rPr>
              <a:t>arkusz</a:t>
            </a:r>
            <a:r>
              <a:rPr lang="en-US" sz="1800" dirty="0">
                <a:solidFill>
                  <a:srgbClr val="111111"/>
                </a:solidFill>
                <a:latin typeface="Arial"/>
                <a:cs typeface="Arial"/>
              </a:rPr>
              <a:t> </a:t>
            </a:r>
            <a:r>
              <a:rPr lang="en-US" sz="1800" dirty="0" err="1">
                <a:solidFill>
                  <a:srgbClr val="111111"/>
                </a:solidFill>
                <a:latin typeface="Arial"/>
                <a:cs typeface="Arial"/>
              </a:rPr>
              <a:t>ryzyk</a:t>
            </a:r>
            <a:r>
              <a:rPr lang="en-US" sz="1800" dirty="0">
                <a:solidFill>
                  <a:srgbClr val="111111"/>
                </a:solidFill>
                <a:latin typeface="Arial"/>
                <a:cs typeface="Arial"/>
              </a:rPr>
              <a:t>, </a:t>
            </a:r>
            <a:r>
              <a:rPr lang="en-US" sz="1800" dirty="0" err="1">
                <a:solidFill>
                  <a:srgbClr val="111111"/>
                </a:solidFill>
                <a:latin typeface="Arial"/>
                <a:cs typeface="Arial"/>
              </a:rPr>
              <a:t>wspólna</a:t>
            </a:r>
            <a:r>
              <a:rPr lang="en-US" sz="1800" dirty="0">
                <a:solidFill>
                  <a:srgbClr val="111111"/>
                </a:solidFill>
                <a:latin typeface="Arial"/>
                <a:cs typeface="Arial"/>
              </a:rPr>
              <a:t> </a:t>
            </a:r>
            <a:r>
              <a:rPr lang="en-US" sz="1800" dirty="0" err="1">
                <a:solidFill>
                  <a:srgbClr val="111111"/>
                </a:solidFill>
                <a:latin typeface="Arial"/>
                <a:cs typeface="Arial"/>
              </a:rPr>
              <a:t>tablica</a:t>
            </a:r>
            <a:r>
              <a:rPr lang="en-US" sz="1800" dirty="0">
                <a:solidFill>
                  <a:srgbClr val="111111"/>
                </a:solidFill>
                <a:latin typeface="Arial"/>
                <a:cs typeface="Arial"/>
              </a:rPr>
              <a:t> online.</a:t>
            </a:r>
            <a:endParaRPr lang="en-US" dirty="0">
              <a:latin typeface="Arial" panose="020B0004020202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(11/18)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0" indent="0">
              <a:lnSpc>
                <a:spcPct val="115000"/>
              </a:lnSpc>
              <a:buNone/>
            </a:pPr>
            <a:r>
              <a:rPr lang="en-US" sz="1800" b="1" dirty="0">
                <a:solidFill>
                  <a:srgbClr val="111111"/>
                </a:solidFill>
                <a:latin typeface="Arial"/>
                <a:cs typeface="Arial"/>
              </a:rPr>
              <a:t>Krok 6. Potencjał wdrożeniowy: szybka ocena VRIO </a:t>
            </a:r>
            <a:r>
              <a:rPr lang="en-US" sz="1800" b="1" dirty="0" err="1">
                <a:solidFill>
                  <a:srgbClr val="111111"/>
                </a:solidFill>
                <a:latin typeface="Arial"/>
                <a:cs typeface="Arial"/>
              </a:rPr>
              <a:t>i</a:t>
            </a:r>
            <a:r>
              <a:rPr lang="en-US" sz="1800" b="1" dirty="0">
                <a:solidFill>
                  <a:srgbClr val="111111"/>
                </a:solidFill>
                <a:latin typeface="Arial"/>
                <a:cs typeface="Arial"/>
              </a:rPr>
              <a:t> </a:t>
            </a:r>
            <a:r>
              <a:rPr lang="en-US" sz="1800" b="1" dirty="0" err="1">
                <a:solidFill>
                  <a:srgbClr val="111111"/>
                </a:solidFill>
                <a:latin typeface="Arial"/>
                <a:cs typeface="Arial"/>
              </a:rPr>
              <a:t>adopcji</a:t>
            </a:r>
            <a:r>
              <a:rPr lang="en-US" sz="1800" b="1" dirty="0">
                <a:solidFill>
                  <a:srgbClr val="111111"/>
                </a:solidFill>
                <a:latin typeface="Arial"/>
                <a:cs typeface="Arial"/>
              </a:rPr>
              <a:t> </a:t>
            </a:r>
            <a:r>
              <a:rPr lang="en-US" sz="1800" b="1" dirty="0" err="1">
                <a:solidFill>
                  <a:srgbClr val="111111"/>
                </a:solidFill>
                <a:latin typeface="Arial"/>
                <a:cs typeface="Arial"/>
              </a:rPr>
              <a:t>innowacji</a:t>
            </a:r>
            <a:r>
              <a:rPr lang="en-US" sz="1800" b="1" dirty="0">
                <a:solidFill>
                  <a:srgbClr val="111111"/>
                </a:solidFill>
                <a:latin typeface="Arial"/>
                <a:cs typeface="Arial"/>
              </a:rPr>
              <a:t>
</a:t>
            </a:r>
            <a:r>
              <a:rPr lang="en-US" sz="1800" dirty="0">
                <a:solidFill>
                  <a:srgbClr val="111111"/>
                </a:solidFill>
                <a:latin typeface="Arial"/>
                <a:cs typeface="Arial"/>
              </a:rPr>
              <a:t>Oceniamy każdy ważny rezultat, np. „standaryzowana mieszanka lokalnych ziół”.</a:t>
            </a:r>
            <a:endParaRPr lang="en-US" dirty="0">
              <a:latin typeface="Arial"/>
              <a:cs typeface="Arial"/>
            </a:endParaRPr>
          </a:p>
          <a:p>
            <a:pPr marL="0" indent="0">
              <a:lnSpc>
                <a:spcPct val="115000"/>
              </a:lnSpc>
              <a:spcBef>
                <a:spcPts val="1400"/>
              </a:spcBef>
              <a:buNone/>
            </a:pPr>
            <a:r>
              <a:rPr lang="en-US" sz="1800" dirty="0">
                <a:solidFill>
                  <a:srgbClr val="111111"/>
                </a:solidFill>
                <a:latin typeface="Arial"/>
                <a:cs typeface="Arial"/>
              </a:rPr>
              <a:t>VRIO:</a:t>
            </a:r>
            <a:endParaRPr lang="en-US" dirty="0">
              <a:latin typeface="Arial" panose="020B0004020202020204" pitchFamily="34" charset="0"/>
            </a:endParaRPr>
          </a:p>
          <a:p>
            <a:pPr marL="342900" indent="-342900">
              <a:lnSpc>
                <a:spcPct val="115000"/>
              </a:lnSpc>
              <a:spcBef>
                <a:spcPts val="600"/>
              </a:spcBef>
              <a:buFont typeface="Arial"/>
              <a:buChar char="•"/>
            </a:pPr>
            <a:r>
              <a:rPr lang="en-US" sz="1800" dirty="0">
                <a:solidFill>
                  <a:srgbClr val="111111"/>
                </a:solidFill>
                <a:latin typeface="Arial"/>
                <a:cs typeface="Arial"/>
              </a:rPr>
              <a:t>V – wartość: czy produkt rozwiązuje realną potrzebę klienta i rolnika?</a:t>
            </a:r>
            <a:endParaRPr lang="en-US" dirty="0">
              <a:latin typeface="Arial"/>
              <a:cs typeface="Arial"/>
            </a:endParaRPr>
          </a:p>
          <a:p>
            <a:pPr marL="342900" indent="-342900">
              <a:lnSpc>
                <a:spcPct val="115000"/>
              </a:lnSpc>
              <a:spcBef>
                <a:spcPts val="600"/>
              </a:spcBef>
              <a:buFont typeface="Arial"/>
              <a:buChar char="•"/>
            </a:pPr>
            <a:r>
              <a:rPr lang="en-US" sz="1800" dirty="0">
                <a:solidFill>
                  <a:srgbClr val="111111"/>
                </a:solidFill>
                <a:latin typeface="Arial"/>
                <a:cs typeface="Arial"/>
              </a:rPr>
              <a:t>R – rzadkość: czy różni się od typowych mieszanek dostępnych na rynku?</a:t>
            </a:r>
            <a:endParaRPr lang="en-US" dirty="0">
              <a:latin typeface="Arial"/>
              <a:cs typeface="Arial"/>
            </a:endParaRPr>
          </a:p>
          <a:p>
            <a:pPr marL="342900" indent="-342900">
              <a:lnSpc>
                <a:spcPct val="115000"/>
              </a:lnSpc>
              <a:spcBef>
                <a:spcPts val="600"/>
              </a:spcBef>
              <a:buFont typeface="Arial"/>
              <a:buChar char="•"/>
            </a:pPr>
            <a:r>
              <a:rPr lang="en-US" sz="1800" dirty="0">
                <a:solidFill>
                  <a:srgbClr val="111111"/>
                </a:solidFill>
                <a:latin typeface="Arial"/>
                <a:cs typeface="Arial"/>
              </a:rPr>
              <a:t>I – trudność naśladowania: czy przewaga wynika z jakości surowca, technologii suszenia, danych jakościowych, receptury lub marki lokalnej?</a:t>
            </a:r>
            <a:endParaRPr lang="en-US" dirty="0">
              <a:latin typeface="Arial"/>
              <a:cs typeface="Arial"/>
            </a:endParaRPr>
          </a:p>
        </p:txBody>
      </p:sp>
    </p:spTree>
    <p:extLst>
      <p:ext uri="{BB962C8B-B14F-4D97-AF65-F5344CB8AC3E}">
        <p14:creationId xmlns:p14="http://schemas.microsoft.com/office/powerpoint/2010/main" val="283083595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(12/18)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
        <p:nvSpPr>
          <p:cNvPr id="7" name="Text 5">
            <a:extLst>
              <a:ext uri="{FF2B5EF4-FFF2-40B4-BE49-F238E27FC236}">
                <a16:creationId xmlns:a16="http://schemas.microsoft.com/office/drawing/2014/main" id="{D45EBAEB-DDE2-90AD-C420-7DC54F158C59}"/>
              </a:ext>
            </a:extLst>
          </p:cNvPr>
          <p:cNvSpPr>
            <a:spLocks noGrp="1"/>
          </p:cNvSpPr>
          <p:nvPr>
            <p:ph idx="1"/>
          </p:nvPr>
        </p:nvSpPr>
        <p:spPr>
          <a:xfrm>
            <a:off x="841248" y="1600200"/>
            <a:ext cx="10515600" cy="4389120"/>
          </a:xfrm>
          <a:prstGeom prst="rect">
            <a:avLst/>
          </a:prstGeom>
          <a:noFill/>
          <a:ln/>
        </p:spPr>
        <p:txBody>
          <a:bodyPr wrap="square" lIns="1016" tIns="1016" rIns="1016" bIns="1016" rtlCol="0" anchor="t">
            <a:noAutofit/>
          </a:bodyPr>
          <a:lstStyle/>
          <a:p>
            <a:pPr marL="342900" indent="-342900">
              <a:lnSpc>
                <a:spcPct val="115000"/>
              </a:lnSpc>
              <a:buFont typeface="Arial"/>
              <a:buChar char="•"/>
            </a:pPr>
            <a:r>
              <a:rPr lang="en-US" sz="1800" dirty="0">
                <a:solidFill>
                  <a:srgbClr val="111111"/>
                </a:solidFill>
                <a:latin typeface="Arial"/>
                <a:cs typeface="Arial"/>
              </a:rPr>
              <a:t>O – organizacja: czy rolnik ma zasoby, procedury, partnerów i kanał sprzedaży?</a:t>
            </a:r>
            <a:endParaRPr lang="en-US" dirty="0">
              <a:latin typeface="Arial"/>
              <a:cs typeface="Arial"/>
            </a:endParaRPr>
          </a:p>
          <a:p>
            <a:pPr marL="0" indent="0">
              <a:lnSpc>
                <a:spcPct val="115000"/>
              </a:lnSpc>
              <a:spcBef>
                <a:spcPts val="1400"/>
              </a:spcBef>
              <a:buNone/>
            </a:pPr>
            <a:r>
              <a:rPr lang="en-US" sz="1800" dirty="0">
                <a:solidFill>
                  <a:srgbClr val="111111"/>
                </a:solidFill>
                <a:latin typeface="Arial"/>
                <a:cs typeface="Arial"/>
              </a:rPr>
              <a:t>Atrybuty adopcji przez odbiorców:</a:t>
            </a:r>
            <a:endParaRPr lang="en-US" dirty="0">
              <a:latin typeface="Arial"/>
              <a:cs typeface="Arial"/>
            </a:endParaRPr>
          </a:p>
          <a:p>
            <a:pPr marL="342900" indent="-342900">
              <a:lnSpc>
                <a:spcPct val="115000"/>
              </a:lnSpc>
              <a:spcBef>
                <a:spcPts val="600"/>
              </a:spcBef>
              <a:buFont typeface="Arial"/>
              <a:buChar char="•"/>
            </a:pPr>
            <a:r>
              <a:rPr lang="en-US" sz="1800" dirty="0">
                <a:solidFill>
                  <a:srgbClr val="111111"/>
                </a:solidFill>
                <a:latin typeface="Arial"/>
                <a:cs typeface="Arial"/>
              </a:rPr>
              <a:t>przewaga względna: dlaczego klient ma wybrać ten produkt zamiast innego?</a:t>
            </a:r>
            <a:endParaRPr lang="en-US" dirty="0">
              <a:latin typeface="Arial"/>
              <a:cs typeface="Arial"/>
            </a:endParaRPr>
          </a:p>
          <a:p>
            <a:pPr marL="342900" indent="-342900">
              <a:lnSpc>
                <a:spcPct val="115000"/>
              </a:lnSpc>
              <a:spcBef>
                <a:spcPts val="600"/>
              </a:spcBef>
              <a:buFont typeface="Arial"/>
              <a:buChar char="•"/>
            </a:pPr>
            <a:r>
              <a:rPr lang="en-US" sz="1800" dirty="0">
                <a:solidFill>
                  <a:srgbClr val="111111"/>
                </a:solidFill>
                <a:latin typeface="Arial"/>
                <a:cs typeface="Arial"/>
              </a:rPr>
              <a:t>zgodność: czy produkt pasuje do zwyczajów zakupowych i sposobu przygotowania naparu?</a:t>
            </a:r>
            <a:endParaRPr lang="en-US" dirty="0">
              <a:latin typeface="Arial"/>
              <a:cs typeface="Arial"/>
            </a:endParaRPr>
          </a:p>
          <a:p>
            <a:pPr marL="342900" indent="-342900">
              <a:lnSpc>
                <a:spcPct val="115000"/>
              </a:lnSpc>
              <a:spcBef>
                <a:spcPts val="600"/>
              </a:spcBef>
              <a:buFont typeface="Arial"/>
              <a:buChar char="•"/>
            </a:pPr>
            <a:r>
              <a:rPr lang="en-US" sz="1800" dirty="0">
                <a:solidFill>
                  <a:srgbClr val="111111"/>
                </a:solidFill>
                <a:latin typeface="Arial"/>
                <a:cs typeface="Arial"/>
              </a:rPr>
              <a:t>testowalność: czy klient może kupić mały pakiet próbny?</a:t>
            </a:r>
            <a:endParaRPr lang="en-US" dirty="0">
              <a:latin typeface="Arial"/>
              <a:cs typeface="Arial"/>
            </a:endParaRPr>
          </a:p>
          <a:p>
            <a:pPr marL="0" indent="0">
              <a:lnSpc>
                <a:spcPct val="115000"/>
              </a:lnSpc>
              <a:spcBef>
                <a:spcPts val="1400"/>
              </a:spcBef>
              <a:buNone/>
            </a:pPr>
            <a:r>
              <a:rPr lang="en-US" sz="1800" dirty="0">
                <a:solidFill>
                  <a:srgbClr val="111111"/>
                </a:solidFill>
                <a:latin typeface="Arial"/>
                <a:cs typeface="Arial"/>
              </a:rPr>
              <a:t>Narzędzia: tabela porównania konkurencji, AI do przygotowania pytań benchmarkingowych, ankieta testowa dla konsumentów.</a:t>
            </a:r>
            <a:endParaRPr lang="en-US" dirty="0">
              <a:latin typeface="Arial"/>
              <a:cs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(13/18)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2286000"/>
          <a:ext cx="10515600" cy="2219088"/>
        </p:xfrm>
        <a:graphic>
          <a:graphicData uri="http://schemas.openxmlformats.org/drawingml/2006/table">
            <a:tbl>
              <a:tblPr firstRow="1" firstCol="1">
                <a:tableStyleId>{5940675A-B579-460E-94D1-54222C63F5DA}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Etap ścieżki projektu</a:t>
                      </a:r>
                    </a:p>
                  </a:txBody>
                  <a:tcPr>
                    <a:solidFill>
                      <a:srgbClr val="E7ECF5"/>
                    </a:solidFill>
                  </a:tcPr>
                </a:tc>
                <a:tc>
                  <a:txBody>
                    <a:bodyPr/>
                    <a:lstStyle/>
                    <a:p>
                      <a:pPr algn="l">
                        <a:lnSpc>
                          <a:spcPct val="115000"/>
                        </a:lnSpc>
                      </a:pPr>
                      <a:r>
                        <a:rPr sz="1800" b="1">
                          <a:solidFill>
                            <a:srgbClr val="000000"/>
                          </a:solidFill>
                          <a:latin typeface="Arial"/>
                          <a:cs typeface="Arial"/>
                        </a:rPr>
                        <a:t>Badania i opracowanie rozwiązania</a:t>
                      </a:r>
                    </a:p>
                  </a:txBody>
                  <a:tcPr>
                    <a:solidFill>
                      <a:srgbClr val="E7ECF5"/>
                    </a:solidFill>
                  </a:tcPr>
                </a:tc>
                <a:extLst>
                  <a:ext uri="{0D108BD9-81ED-4DB2-BD59-A6C34878D82A}">
                    <a16:rowId xmlns:a16="http://schemas.microsoft.com/office/drawing/2014/main" val="10000"/>
                  </a:ext>
                </a:extLst>
              </a:tr>
              <a:tr h="385088">
                <a:tc>
                  <a:txBody>
                    <a:bodyPr/>
                    <a:lstStyle/>
                    <a:p>
                      <a:pPr algn="l">
                        <a:lnSpc>
                          <a:spcPct val="115000"/>
                        </a:lnSpc>
                      </a:pPr>
                      <a:r>
                        <a:rPr sz="1800" b="1">
                          <a:solidFill>
                            <a:srgbClr val="000000"/>
                          </a:solidFill>
                          <a:latin typeface="Arial"/>
                          <a:cs typeface="Arial"/>
                        </a:rPr>
                        <a:t>Czego potrzebujemy?</a:t>
                      </a:r>
                    </a:p>
                  </a:txBody>
                  <a:tcPr/>
                </a:tc>
                <a:tc>
                  <a:txBody>
                    <a:bodyPr/>
                    <a:lstStyle/>
                    <a:p>
                      <a:pPr algn="l">
                        <a:lnSpc>
                          <a:spcPct val="115000"/>
                        </a:lnSpc>
                      </a:pPr>
                      <a:r>
                        <a:rPr sz="1800" b="0">
                          <a:solidFill>
                            <a:srgbClr val="000000"/>
                          </a:solidFill>
                          <a:latin typeface="Arial"/>
                          <a:cs typeface="Arial"/>
                        </a:rPr>
                        <a:t>Receptury, parametry suszenia, badania jakości i składu</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Jakiego finansowania szukamy?</a:t>
                      </a:r>
                    </a:p>
                  </a:txBody>
                  <a:tcPr/>
                </a:tc>
                <a:tc>
                  <a:txBody>
                    <a:bodyPr/>
                    <a:lstStyle/>
                    <a:p>
                      <a:pPr algn="l">
                        <a:lnSpc>
                          <a:spcPct val="115000"/>
                        </a:lnSpc>
                      </a:pPr>
                      <a:r>
                        <a:rPr sz="1800" b="0">
                          <a:solidFill>
                            <a:srgbClr val="000000"/>
                          </a:solidFill>
                          <a:latin typeface="Arial"/>
                          <a:cs typeface="Arial"/>
                        </a:rPr>
                        <a:t>Finansowanie B+R</a:t>
                      </a:r>
                    </a:p>
                  </a:txBody>
                  <a:tcPr/>
                </a:tc>
                <a:extLst>
                  <a:ext uri="{0D108BD9-81ED-4DB2-BD59-A6C34878D82A}">
                    <a16:rowId xmlns:a16="http://schemas.microsoft.com/office/drawing/2014/main" val="10002"/>
                  </a:ext>
                </a:extLst>
              </a:tr>
              <a:tr h="385088">
                <a:tc>
                  <a:txBody>
                    <a:bodyPr/>
                    <a:lstStyle/>
                    <a:p>
                      <a:pPr algn="l">
                        <a:lnSpc>
                          <a:spcPct val="115000"/>
                        </a:lnSpc>
                      </a:pPr>
                      <a:r>
                        <a:rPr sz="1800" b="1">
                          <a:solidFill>
                            <a:srgbClr val="000000"/>
                          </a:solidFill>
                          <a:latin typeface="Arial"/>
                          <a:cs typeface="Arial"/>
                        </a:rPr>
                        <a:t>Orientacyjny TRL</a:t>
                      </a:r>
                    </a:p>
                  </a:txBody>
                  <a:tcPr/>
                </a:tc>
                <a:tc>
                  <a:txBody>
                    <a:bodyPr/>
                    <a:lstStyle/>
                    <a:p>
                      <a:pPr algn="l">
                        <a:lnSpc>
                          <a:spcPct val="115000"/>
                        </a:lnSpc>
                      </a:pPr>
                      <a:r>
                        <a:rPr sz="1800" b="0">
                          <a:solidFill>
                            <a:srgbClr val="000000"/>
                          </a:solidFill>
                          <a:latin typeface="Arial"/>
                          <a:cs typeface="Arial"/>
                        </a:rPr>
                        <a:t>TRL 2–4 – koncepcja, badania laboratoryjne, pierwsza walidacja</a:t>
                      </a:r>
                    </a:p>
                  </a:txBody>
                  <a:tcPr/>
                </a:tc>
                <a:extLst>
                  <a:ext uri="{0D108BD9-81ED-4DB2-BD59-A6C34878D82A}">
                    <a16:rowId xmlns:a16="http://schemas.microsoft.com/office/drawing/2014/main" val="10003"/>
                  </a:ext>
                </a:extLst>
              </a:tr>
              <a:tr h="385088">
                <a:tc>
                  <a:txBody>
                    <a:bodyPr/>
                    <a:lstStyle/>
                    <a:p>
                      <a:pPr algn="l">
                        <a:lnSpc>
                          <a:spcPct val="115000"/>
                        </a:lnSpc>
                      </a:pPr>
                      <a:r>
                        <a:rPr sz="1800" b="1">
                          <a:solidFill>
                            <a:srgbClr val="000000"/>
                          </a:solidFill>
                          <a:latin typeface="Arial"/>
                          <a:cs typeface="Arial"/>
                        </a:rPr>
                        <a:t>Gdzie szukać?</a:t>
                      </a:r>
                    </a:p>
                  </a:txBody>
                  <a:tcPr/>
                </a:tc>
                <a:tc>
                  <a:txBody>
                    <a:bodyPr/>
                    <a:lstStyle/>
                    <a:p>
                      <a:pPr algn="l">
                        <a:lnSpc>
                          <a:spcPct val="115000"/>
                        </a:lnSpc>
                      </a:pPr>
                      <a:r>
                        <a:rPr sz="1800" b="0">
                          <a:solidFill>
                            <a:srgbClr val="000000"/>
                          </a:solidFill>
                          <a:latin typeface="Arial"/>
                          <a:cs typeface="Arial"/>
                        </a:rPr>
                        <a:t>NCBR, PARP, programy regionalne, Horizon Europe</a:t>
                      </a: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841248" y="1600200"/>
            <a:ext cx="10515600" cy="548640"/>
          </a:xfrm>
          <a:prstGeom prst="rect">
            <a:avLst/>
          </a:prstGeom>
          <a:noFill/>
        </p:spPr>
        <p:txBody>
          <a:bodyPr wrap="square">
            <a:noAutofit/>
          </a:bodyPr>
          <a:lstStyle/>
          <a:p>
            <a:pPr>
              <a:lnSpc>
                <a:spcPct val="115000"/>
              </a:lnSpc>
            </a:pPr>
            <a:r>
              <a:rPr sz="1800" b="1">
                <a:latin typeface="Arial"/>
                <a:cs typeface="Arial"/>
              </a:rPr>
              <a:t>Krok 7. </a:t>
            </a:r>
            <a:r>
              <a:rPr sz="1800">
                <a:latin typeface="Arial"/>
                <a:cs typeface="Arial"/>
              </a:rPr>
              <a:t>Źródła finansowania odpowiednie do etapu ścieżki – potencjalne kierunki dla przykładu</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(14/18)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2286000"/>
          <a:ext cx="10515600" cy="2512736"/>
        </p:xfrm>
        <a:graphic>
          <a:graphicData uri="http://schemas.openxmlformats.org/drawingml/2006/table">
            <a:tbl>
              <a:tblPr firstRow="1" firstCol="1">
                <a:tableStyleId>{5940675A-B579-460E-94D1-54222C63F5DA}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Etap ścieżki projektu</a:t>
                      </a:r>
                    </a:p>
                  </a:txBody>
                  <a:tcPr>
                    <a:solidFill>
                      <a:srgbClr val="E7ECF5"/>
                    </a:solidFill>
                  </a:tcPr>
                </a:tc>
                <a:tc>
                  <a:txBody>
                    <a:bodyPr/>
                    <a:lstStyle/>
                    <a:p>
                      <a:pPr algn="l">
                        <a:lnSpc>
                          <a:spcPct val="115000"/>
                        </a:lnSpc>
                      </a:pPr>
                      <a:r>
                        <a:rPr sz="1800" b="1">
                          <a:solidFill>
                            <a:srgbClr val="000000"/>
                          </a:solidFill>
                          <a:latin typeface="Arial"/>
                          <a:cs typeface="Arial"/>
                        </a:rPr>
                        <a:t>Pilotaż i demonstracja</a:t>
                      </a:r>
                    </a:p>
                  </a:txBody>
                  <a:tcPr>
                    <a:solidFill>
                      <a:srgbClr val="E7ECF5"/>
                    </a:solidFill>
                  </a:tcPr>
                </a:tc>
                <a:extLst>
                  <a:ext uri="{0D108BD9-81ED-4DB2-BD59-A6C34878D82A}">
                    <a16:rowId xmlns:a16="http://schemas.microsoft.com/office/drawing/2014/main" val="10000"/>
                  </a:ext>
                </a:extLst>
              </a:tr>
              <a:tr h="385088">
                <a:tc>
                  <a:txBody>
                    <a:bodyPr/>
                    <a:lstStyle/>
                    <a:p>
                      <a:pPr algn="l">
                        <a:lnSpc>
                          <a:spcPct val="115000"/>
                        </a:lnSpc>
                      </a:pPr>
                      <a:r>
                        <a:rPr sz="1800" b="1">
                          <a:solidFill>
                            <a:srgbClr val="000000"/>
                          </a:solidFill>
                          <a:latin typeface="Arial"/>
                          <a:cs typeface="Arial"/>
                        </a:rPr>
                        <a:t>Czego potrzebujemy?</a:t>
                      </a:r>
                    </a:p>
                  </a:txBody>
                  <a:tcPr/>
                </a:tc>
                <a:tc>
                  <a:txBody>
                    <a:bodyPr/>
                    <a:lstStyle/>
                    <a:p>
                      <a:pPr algn="l">
                        <a:lnSpc>
                          <a:spcPct val="115000"/>
                        </a:lnSpc>
                      </a:pPr>
                      <a:r>
                        <a:rPr sz="1800" b="0">
                          <a:solidFill>
                            <a:srgbClr val="000000"/>
                          </a:solidFill>
                          <a:latin typeface="Arial"/>
                          <a:cs typeface="Arial"/>
                        </a:rPr>
                        <a:t>Test procesu i produktu w warunkach zbliżonych do rzeczywistych</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Jakiego finansowania szukamy?</a:t>
                      </a:r>
                    </a:p>
                  </a:txBody>
                  <a:tcPr/>
                </a:tc>
                <a:tc>
                  <a:txBody>
                    <a:bodyPr/>
                    <a:lstStyle/>
                    <a:p>
                      <a:pPr algn="l">
                        <a:lnSpc>
                          <a:spcPct val="115000"/>
                        </a:lnSpc>
                      </a:pPr>
                      <a:r>
                        <a:rPr sz="1800" b="0">
                          <a:solidFill>
                            <a:srgbClr val="000000"/>
                          </a:solidFill>
                          <a:latin typeface="Arial"/>
                          <a:cs typeface="Arial"/>
                        </a:rPr>
                        <a:t>Środki na pilotaż i demonstrację</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Orientacyjny TRL</a:t>
                      </a:r>
                    </a:p>
                  </a:txBody>
                  <a:tcPr/>
                </a:tc>
                <a:tc>
                  <a:txBody>
                    <a:bodyPr/>
                    <a:lstStyle/>
                    <a:p>
                      <a:pPr algn="l">
                        <a:lnSpc>
                          <a:spcPct val="115000"/>
                        </a:lnSpc>
                      </a:pPr>
                      <a:r>
                        <a:rPr sz="1800" b="0">
                          <a:solidFill>
                            <a:srgbClr val="000000"/>
                          </a:solidFill>
                          <a:latin typeface="Arial"/>
                          <a:cs typeface="Arial"/>
                        </a:rPr>
                        <a:t>TRL 5–7 – walidacja i demonstracja w warunkach zbliżonych do rzeczywistych lub operacyjnych</a:t>
                      </a:r>
                    </a:p>
                  </a:txBody>
                  <a:tcPr/>
                </a:tc>
                <a:extLst>
                  <a:ext uri="{0D108BD9-81ED-4DB2-BD59-A6C34878D82A}">
                    <a16:rowId xmlns:a16="http://schemas.microsoft.com/office/drawing/2014/main" val="10003"/>
                  </a:ext>
                </a:extLst>
              </a:tr>
              <a:tr h="385088">
                <a:tc>
                  <a:txBody>
                    <a:bodyPr/>
                    <a:lstStyle/>
                    <a:p>
                      <a:pPr algn="l">
                        <a:lnSpc>
                          <a:spcPct val="115000"/>
                        </a:lnSpc>
                      </a:pPr>
                      <a:r>
                        <a:rPr sz="1800" b="1">
                          <a:solidFill>
                            <a:srgbClr val="000000"/>
                          </a:solidFill>
                          <a:latin typeface="Arial"/>
                          <a:cs typeface="Arial"/>
                        </a:rPr>
                        <a:t>Gdzie szukać?</a:t>
                      </a:r>
                    </a:p>
                  </a:txBody>
                  <a:tcPr/>
                </a:tc>
                <a:tc>
                  <a:txBody>
                    <a:bodyPr/>
                    <a:lstStyle/>
                    <a:p>
                      <a:pPr algn="l">
                        <a:lnSpc>
                          <a:spcPct val="115000"/>
                        </a:lnSpc>
                      </a:pPr>
                      <a:r>
                        <a:rPr sz="1800" b="0">
                          <a:solidFill>
                            <a:srgbClr val="000000"/>
                          </a:solidFill>
                          <a:latin typeface="Arial"/>
                          <a:cs typeface="Arial"/>
                        </a:rPr>
                        <a:t>PARP, NCBR, Fundusze Europejskie dla regionów</a:t>
                      </a: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841248" y="1600200"/>
            <a:ext cx="10515600" cy="548640"/>
          </a:xfrm>
          <a:prstGeom prst="rect">
            <a:avLst/>
          </a:prstGeom>
          <a:noFill/>
        </p:spPr>
        <p:txBody>
          <a:bodyPr wrap="square">
            <a:noAutofit/>
          </a:bodyPr>
          <a:lstStyle/>
          <a:p>
            <a:pPr>
              <a:lnSpc>
                <a:spcPct val="115000"/>
              </a:lnSpc>
            </a:pPr>
            <a:r>
              <a:rPr sz="1800" b="1">
                <a:latin typeface="Arial"/>
                <a:cs typeface="Arial"/>
              </a:rPr>
              <a:t>Krok 7. </a:t>
            </a:r>
            <a:r>
              <a:rPr sz="1800">
                <a:latin typeface="Arial"/>
                <a:cs typeface="Arial"/>
              </a:rPr>
              <a:t>Źródła finansowania odpowiednie do etapu ścieżki – potencjalne kierunki dla przykładu</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(15/18)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2286000"/>
          <a:ext cx="10515600" cy="2512736"/>
        </p:xfrm>
        <a:graphic>
          <a:graphicData uri="http://schemas.openxmlformats.org/drawingml/2006/table">
            <a:tbl>
              <a:tblPr firstRow="1" firstCol="1">
                <a:tableStyleId>{5940675A-B579-460E-94D1-54222C63F5DA}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Etap ścieżki projektu</a:t>
                      </a:r>
                    </a:p>
                  </a:txBody>
                  <a:tcPr>
                    <a:solidFill>
                      <a:srgbClr val="E7ECF5"/>
                    </a:solidFill>
                  </a:tcPr>
                </a:tc>
                <a:tc>
                  <a:txBody>
                    <a:bodyPr/>
                    <a:lstStyle/>
                    <a:p>
                      <a:pPr algn="l">
                        <a:lnSpc>
                          <a:spcPct val="115000"/>
                        </a:lnSpc>
                      </a:pPr>
                      <a:r>
                        <a:rPr sz="1800" b="1">
                          <a:solidFill>
                            <a:srgbClr val="000000"/>
                          </a:solidFill>
                          <a:latin typeface="Arial"/>
                          <a:cs typeface="Arial"/>
                        </a:rPr>
                        <a:t>Zakup infrastruktury i przygotowanie wdrożenia</a:t>
                      </a:r>
                    </a:p>
                  </a:txBody>
                  <a:tcPr>
                    <a:solidFill>
                      <a:srgbClr val="E7ECF5"/>
                    </a:solidFill>
                  </a:tcPr>
                </a:tc>
                <a:extLst>
                  <a:ext uri="{0D108BD9-81ED-4DB2-BD59-A6C34878D82A}">
                    <a16:rowId xmlns:a16="http://schemas.microsoft.com/office/drawing/2014/main" val="10000"/>
                  </a:ext>
                </a:extLst>
              </a:tr>
              <a:tr h="385088">
                <a:tc>
                  <a:txBody>
                    <a:bodyPr/>
                    <a:lstStyle/>
                    <a:p>
                      <a:pPr algn="l">
                        <a:lnSpc>
                          <a:spcPct val="115000"/>
                        </a:lnSpc>
                      </a:pPr>
                      <a:r>
                        <a:rPr sz="1800" b="1">
                          <a:solidFill>
                            <a:srgbClr val="000000"/>
                          </a:solidFill>
                          <a:latin typeface="Arial"/>
                          <a:cs typeface="Arial"/>
                        </a:rPr>
                        <a:t>Czego potrzebujemy?</a:t>
                      </a:r>
                    </a:p>
                  </a:txBody>
                  <a:tcPr/>
                </a:tc>
                <a:tc>
                  <a:txBody>
                    <a:bodyPr/>
                    <a:lstStyle/>
                    <a:p>
                      <a:pPr algn="l">
                        <a:lnSpc>
                          <a:spcPct val="115000"/>
                        </a:lnSpc>
                      </a:pPr>
                      <a:r>
                        <a:rPr sz="1800" b="0">
                          <a:solidFill>
                            <a:srgbClr val="000000"/>
                          </a:solidFill>
                          <a:latin typeface="Arial"/>
                          <a:cs typeface="Arial"/>
                        </a:rPr>
                        <a:t>Suszarnia, pakowanie, wyposażenie produkcyjne</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Jakiego finansowania szukamy?</a:t>
                      </a:r>
                    </a:p>
                  </a:txBody>
                  <a:tcPr/>
                </a:tc>
                <a:tc>
                  <a:txBody>
                    <a:bodyPr/>
                    <a:lstStyle/>
                    <a:p>
                      <a:pPr algn="l">
                        <a:lnSpc>
                          <a:spcPct val="115000"/>
                        </a:lnSpc>
                      </a:pPr>
                      <a:r>
                        <a:rPr sz="1800" b="0">
                          <a:solidFill>
                            <a:srgbClr val="000000"/>
                          </a:solidFill>
                          <a:latin typeface="Arial"/>
                          <a:cs typeface="Arial"/>
                        </a:rPr>
                        <a:t>Wsparcie inwestycyjne</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Orientacyjny TRL</a:t>
                      </a:r>
                    </a:p>
                  </a:txBody>
                  <a:tcPr/>
                </a:tc>
                <a:tc>
                  <a:txBody>
                    <a:bodyPr/>
                    <a:lstStyle/>
                    <a:p>
                      <a:pPr algn="l">
                        <a:lnSpc>
                          <a:spcPct val="115000"/>
                        </a:lnSpc>
                      </a:pPr>
                      <a:r>
                        <a:rPr sz="1800" b="0">
                          <a:solidFill>
                            <a:srgbClr val="000000"/>
                          </a:solidFill>
                          <a:latin typeface="Arial"/>
                          <a:cs typeface="Arial"/>
                        </a:rPr>
                        <a:t>zwykle TRL 7–9, gdy technologia jest już dostatecznie dojrzała do wdrożenia</a:t>
                      </a:r>
                    </a:p>
                  </a:txBody>
                  <a:tcPr/>
                </a:tc>
                <a:extLst>
                  <a:ext uri="{0D108BD9-81ED-4DB2-BD59-A6C34878D82A}">
                    <a16:rowId xmlns:a16="http://schemas.microsoft.com/office/drawing/2014/main" val="10003"/>
                  </a:ext>
                </a:extLst>
              </a:tr>
              <a:tr h="385088">
                <a:tc>
                  <a:txBody>
                    <a:bodyPr/>
                    <a:lstStyle/>
                    <a:p>
                      <a:pPr algn="l">
                        <a:lnSpc>
                          <a:spcPct val="115000"/>
                        </a:lnSpc>
                      </a:pPr>
                      <a:r>
                        <a:rPr sz="1800" b="1">
                          <a:solidFill>
                            <a:srgbClr val="000000"/>
                          </a:solidFill>
                          <a:latin typeface="Arial"/>
                          <a:cs typeface="Arial"/>
                        </a:rPr>
                        <a:t>Gdzie szukać?</a:t>
                      </a:r>
                    </a:p>
                  </a:txBody>
                  <a:tcPr/>
                </a:tc>
                <a:tc>
                  <a:txBody>
                    <a:bodyPr/>
                    <a:lstStyle/>
                    <a:p>
                      <a:pPr algn="l">
                        <a:lnSpc>
                          <a:spcPct val="115000"/>
                        </a:lnSpc>
                      </a:pPr>
                      <a:r>
                        <a:rPr sz="1800" b="0">
                          <a:solidFill>
                            <a:srgbClr val="000000"/>
                          </a:solidFill>
                          <a:latin typeface="Arial"/>
                          <a:cs typeface="Arial"/>
                        </a:rPr>
                        <a:t>PS WPR, ARiMR, programy regionalne</a:t>
                      </a: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841248" y="1600200"/>
            <a:ext cx="10515600" cy="548640"/>
          </a:xfrm>
          <a:prstGeom prst="rect">
            <a:avLst/>
          </a:prstGeom>
          <a:noFill/>
        </p:spPr>
        <p:txBody>
          <a:bodyPr wrap="square">
            <a:noAutofit/>
          </a:bodyPr>
          <a:lstStyle/>
          <a:p>
            <a:pPr>
              <a:lnSpc>
                <a:spcPct val="115000"/>
              </a:lnSpc>
            </a:pPr>
            <a:r>
              <a:rPr sz="1800" b="1">
                <a:latin typeface="Arial"/>
                <a:cs typeface="Arial"/>
              </a:rPr>
              <a:t>Krok 7. </a:t>
            </a:r>
            <a:r>
              <a:rPr sz="1800">
                <a:latin typeface="Arial"/>
                <a:cs typeface="Arial"/>
              </a:rPr>
              <a:t>Źródła finansowania odpowiednie do etapu ścieżki – potencjalne kierunki dla przykładu</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(16/18)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2286000"/>
          <a:ext cx="10515600" cy="2219088"/>
        </p:xfrm>
        <a:graphic>
          <a:graphicData uri="http://schemas.openxmlformats.org/drawingml/2006/table">
            <a:tbl>
              <a:tblPr firstRow="1" firstCol="1">
                <a:tableStyleId>{5940675A-B579-460E-94D1-54222C63F5DA}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Etap ścieżki projektu</a:t>
                      </a:r>
                    </a:p>
                  </a:txBody>
                  <a:tcPr>
                    <a:solidFill>
                      <a:srgbClr val="E7ECF5"/>
                    </a:solidFill>
                  </a:tcPr>
                </a:tc>
                <a:tc>
                  <a:txBody>
                    <a:bodyPr/>
                    <a:lstStyle/>
                    <a:p>
                      <a:pPr algn="l">
                        <a:lnSpc>
                          <a:spcPct val="115000"/>
                        </a:lnSpc>
                      </a:pPr>
                      <a:r>
                        <a:rPr sz="1800" b="1">
                          <a:solidFill>
                            <a:srgbClr val="000000"/>
                          </a:solidFill>
                          <a:latin typeface="Arial"/>
                          <a:cs typeface="Arial"/>
                        </a:rPr>
                        <a:t>Współpraca z nauką i partnerami</a:t>
                      </a:r>
                    </a:p>
                  </a:txBody>
                  <a:tcPr>
                    <a:solidFill>
                      <a:srgbClr val="E7ECF5"/>
                    </a:solidFill>
                  </a:tcPr>
                </a:tc>
                <a:extLst>
                  <a:ext uri="{0D108BD9-81ED-4DB2-BD59-A6C34878D82A}">
                    <a16:rowId xmlns:a16="http://schemas.microsoft.com/office/drawing/2014/main" val="10000"/>
                  </a:ext>
                </a:extLst>
              </a:tr>
              <a:tr h="385088">
                <a:tc>
                  <a:txBody>
                    <a:bodyPr/>
                    <a:lstStyle/>
                    <a:p>
                      <a:pPr algn="l">
                        <a:lnSpc>
                          <a:spcPct val="115000"/>
                        </a:lnSpc>
                      </a:pPr>
                      <a:r>
                        <a:rPr sz="1800" b="1">
                          <a:solidFill>
                            <a:srgbClr val="000000"/>
                          </a:solidFill>
                          <a:latin typeface="Arial"/>
                          <a:cs typeface="Arial"/>
                        </a:rPr>
                        <a:t>Czego potrzebujemy?</a:t>
                      </a:r>
                    </a:p>
                  </a:txBody>
                  <a:tcPr/>
                </a:tc>
                <a:tc>
                  <a:txBody>
                    <a:bodyPr/>
                    <a:lstStyle/>
                    <a:p>
                      <a:pPr algn="l">
                        <a:lnSpc>
                          <a:spcPct val="115000"/>
                        </a:lnSpc>
                      </a:pPr>
                      <a:r>
                        <a:rPr sz="1800" b="0">
                          <a:solidFill>
                            <a:srgbClr val="000000"/>
                          </a:solidFill>
                          <a:latin typeface="Arial"/>
                          <a:cs typeface="Arial"/>
                        </a:rPr>
                        <a:t>Laboratorium, uczelnia, technolog, organizacja branżowa</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Jakiego finansowania szukamy?</a:t>
                      </a:r>
                    </a:p>
                  </a:txBody>
                  <a:tcPr/>
                </a:tc>
                <a:tc>
                  <a:txBody>
                    <a:bodyPr/>
                    <a:lstStyle/>
                    <a:p>
                      <a:pPr algn="l">
                        <a:lnSpc>
                          <a:spcPct val="115000"/>
                        </a:lnSpc>
                      </a:pPr>
                      <a:r>
                        <a:rPr sz="1800" b="0">
                          <a:solidFill>
                            <a:srgbClr val="000000"/>
                          </a:solidFill>
                          <a:latin typeface="Arial"/>
                          <a:cs typeface="Arial"/>
                        </a:rPr>
                        <a:t>Projekty partnerskie i B+R</a:t>
                      </a:r>
                    </a:p>
                  </a:txBody>
                  <a:tcPr/>
                </a:tc>
                <a:extLst>
                  <a:ext uri="{0D108BD9-81ED-4DB2-BD59-A6C34878D82A}">
                    <a16:rowId xmlns:a16="http://schemas.microsoft.com/office/drawing/2014/main" val="10002"/>
                  </a:ext>
                </a:extLst>
              </a:tr>
              <a:tr h="385088">
                <a:tc>
                  <a:txBody>
                    <a:bodyPr/>
                    <a:lstStyle/>
                    <a:p>
                      <a:pPr algn="l">
                        <a:lnSpc>
                          <a:spcPct val="115000"/>
                        </a:lnSpc>
                      </a:pPr>
                      <a:r>
                        <a:rPr sz="1800" b="1">
                          <a:solidFill>
                            <a:srgbClr val="000000"/>
                          </a:solidFill>
                          <a:latin typeface="Arial"/>
                          <a:cs typeface="Arial"/>
                        </a:rPr>
                        <a:t>Orientacyjny TRL</a:t>
                      </a:r>
                    </a:p>
                  </a:txBody>
                  <a:tcPr/>
                </a:tc>
                <a:tc>
                  <a:txBody>
                    <a:bodyPr/>
                    <a:lstStyle/>
                    <a:p>
                      <a:pPr algn="l">
                        <a:lnSpc>
                          <a:spcPct val="115000"/>
                        </a:lnSpc>
                      </a:pPr>
                      <a:r>
                        <a:rPr sz="1800" b="0">
                          <a:solidFill>
                            <a:srgbClr val="000000"/>
                          </a:solidFill>
                          <a:latin typeface="Arial"/>
                          <a:cs typeface="Arial"/>
                        </a:rPr>
                        <a:t>zależnie od zakresu, najczęściej TRL 2–7</a:t>
                      </a:r>
                    </a:p>
                  </a:txBody>
                  <a:tcPr/>
                </a:tc>
                <a:extLst>
                  <a:ext uri="{0D108BD9-81ED-4DB2-BD59-A6C34878D82A}">
                    <a16:rowId xmlns:a16="http://schemas.microsoft.com/office/drawing/2014/main" val="10003"/>
                  </a:ext>
                </a:extLst>
              </a:tr>
              <a:tr h="385088">
                <a:tc>
                  <a:txBody>
                    <a:bodyPr/>
                    <a:lstStyle/>
                    <a:p>
                      <a:pPr algn="l">
                        <a:lnSpc>
                          <a:spcPct val="115000"/>
                        </a:lnSpc>
                      </a:pPr>
                      <a:r>
                        <a:rPr sz="1800" b="1">
                          <a:solidFill>
                            <a:srgbClr val="000000"/>
                          </a:solidFill>
                          <a:latin typeface="Arial"/>
                          <a:cs typeface="Arial"/>
                        </a:rPr>
                        <a:t>Gdzie szukać?</a:t>
                      </a:r>
                    </a:p>
                  </a:txBody>
                  <a:tcPr/>
                </a:tc>
                <a:tc>
                  <a:txBody>
                    <a:bodyPr/>
                    <a:lstStyle/>
                    <a:p>
                      <a:pPr algn="l">
                        <a:lnSpc>
                          <a:spcPct val="115000"/>
                        </a:lnSpc>
                      </a:pPr>
                      <a:r>
                        <a:rPr sz="1800" b="0">
                          <a:solidFill>
                            <a:srgbClr val="000000"/>
                          </a:solidFill>
                          <a:latin typeface="Arial"/>
                          <a:cs typeface="Arial"/>
                        </a:rPr>
                        <a:t>PS WPR, NCBR, programy konsorcjalne</a:t>
                      </a: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841248" y="1600200"/>
            <a:ext cx="10515600" cy="548640"/>
          </a:xfrm>
          <a:prstGeom prst="rect">
            <a:avLst/>
          </a:prstGeom>
          <a:noFill/>
        </p:spPr>
        <p:txBody>
          <a:bodyPr wrap="square">
            <a:noAutofit/>
          </a:bodyPr>
          <a:lstStyle/>
          <a:p>
            <a:pPr>
              <a:lnSpc>
                <a:spcPct val="115000"/>
              </a:lnSpc>
            </a:pPr>
            <a:r>
              <a:rPr sz="1800" b="1">
                <a:latin typeface="Arial"/>
                <a:cs typeface="Arial"/>
              </a:rPr>
              <a:t>Krok 7. </a:t>
            </a:r>
            <a:r>
              <a:rPr sz="1800">
                <a:latin typeface="Arial"/>
                <a:cs typeface="Arial"/>
              </a:rPr>
              <a:t>Źródła finansowania odpowiednie do etapu ścieżki – potencjalne kierunki dla przykładu</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(17/18)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2286000"/>
          <a:ext cx="10515600" cy="2219088"/>
        </p:xfrm>
        <a:graphic>
          <a:graphicData uri="http://schemas.openxmlformats.org/drawingml/2006/table">
            <a:tbl>
              <a:tblPr firstRow="1" firstCol="1">
                <a:tableStyleId>{5940675A-B579-460E-94D1-54222C63F5DA}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Etap ścieżki projektu</a:t>
                      </a:r>
                    </a:p>
                  </a:txBody>
                  <a:tcPr>
                    <a:solidFill>
                      <a:srgbClr val="E7ECF5"/>
                    </a:solidFill>
                  </a:tcPr>
                </a:tc>
                <a:tc>
                  <a:txBody>
                    <a:bodyPr/>
                    <a:lstStyle/>
                    <a:p>
                      <a:pPr algn="l">
                        <a:lnSpc>
                          <a:spcPct val="115000"/>
                        </a:lnSpc>
                      </a:pPr>
                      <a:r>
                        <a:rPr sz="1800" b="1">
                          <a:solidFill>
                            <a:srgbClr val="000000"/>
                          </a:solidFill>
                          <a:latin typeface="Arial"/>
                          <a:cs typeface="Arial"/>
                        </a:rPr>
                        <a:t>Wejście na rynek</a:t>
                      </a:r>
                    </a:p>
                  </a:txBody>
                  <a:tcPr>
                    <a:solidFill>
                      <a:srgbClr val="E7ECF5"/>
                    </a:solidFill>
                  </a:tcPr>
                </a:tc>
                <a:extLst>
                  <a:ext uri="{0D108BD9-81ED-4DB2-BD59-A6C34878D82A}">
                    <a16:rowId xmlns:a16="http://schemas.microsoft.com/office/drawing/2014/main" val="10000"/>
                  </a:ext>
                </a:extLst>
              </a:tr>
              <a:tr h="385088">
                <a:tc>
                  <a:txBody>
                    <a:bodyPr/>
                    <a:lstStyle/>
                    <a:p>
                      <a:pPr algn="l">
                        <a:lnSpc>
                          <a:spcPct val="115000"/>
                        </a:lnSpc>
                      </a:pPr>
                      <a:r>
                        <a:rPr sz="1800" b="1">
                          <a:solidFill>
                            <a:srgbClr val="000000"/>
                          </a:solidFill>
                          <a:latin typeface="Arial"/>
                          <a:cs typeface="Arial"/>
                        </a:rPr>
                        <a:t>Czego potrzebujemy?</a:t>
                      </a:r>
                    </a:p>
                  </a:txBody>
                  <a:tcPr/>
                </a:tc>
                <a:tc>
                  <a:txBody>
                    <a:bodyPr/>
                    <a:lstStyle/>
                    <a:p>
                      <a:pPr algn="l">
                        <a:lnSpc>
                          <a:spcPct val="115000"/>
                        </a:lnSpc>
                      </a:pPr>
                      <a:r>
                        <a:rPr sz="1800" b="0">
                          <a:solidFill>
                            <a:srgbClr val="000000"/>
                          </a:solidFill>
                          <a:latin typeface="Arial"/>
                          <a:cs typeface="Arial"/>
                        </a:rPr>
                        <a:t>Produkt gotowy do regularnej produkcji i sprzedaży</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Jakiego finansowania szukamy?</a:t>
                      </a:r>
                    </a:p>
                  </a:txBody>
                  <a:tcPr/>
                </a:tc>
                <a:tc>
                  <a:txBody>
                    <a:bodyPr/>
                    <a:lstStyle/>
                    <a:p>
                      <a:pPr algn="l">
                        <a:lnSpc>
                          <a:spcPct val="115000"/>
                        </a:lnSpc>
                      </a:pPr>
                      <a:r>
                        <a:rPr sz="1800" b="0">
                          <a:solidFill>
                            <a:srgbClr val="000000"/>
                          </a:solidFill>
                          <a:latin typeface="Arial"/>
                          <a:cs typeface="Arial"/>
                        </a:rPr>
                        <a:t>Środki na komercjalizację i wdrożenie</a:t>
                      </a:r>
                    </a:p>
                  </a:txBody>
                  <a:tcPr/>
                </a:tc>
                <a:extLst>
                  <a:ext uri="{0D108BD9-81ED-4DB2-BD59-A6C34878D82A}">
                    <a16:rowId xmlns:a16="http://schemas.microsoft.com/office/drawing/2014/main" val="10002"/>
                  </a:ext>
                </a:extLst>
              </a:tr>
              <a:tr h="385088">
                <a:tc>
                  <a:txBody>
                    <a:bodyPr/>
                    <a:lstStyle/>
                    <a:p>
                      <a:pPr algn="l">
                        <a:lnSpc>
                          <a:spcPct val="115000"/>
                        </a:lnSpc>
                      </a:pPr>
                      <a:r>
                        <a:rPr sz="1800" b="1">
                          <a:solidFill>
                            <a:srgbClr val="000000"/>
                          </a:solidFill>
                          <a:latin typeface="Arial"/>
                          <a:cs typeface="Arial"/>
                        </a:rPr>
                        <a:t>Orientacyjny TRL</a:t>
                      </a:r>
                    </a:p>
                  </a:txBody>
                  <a:tcPr/>
                </a:tc>
                <a:tc>
                  <a:txBody>
                    <a:bodyPr/>
                    <a:lstStyle/>
                    <a:p>
                      <a:pPr algn="l">
                        <a:lnSpc>
                          <a:spcPct val="115000"/>
                        </a:lnSpc>
                      </a:pPr>
                      <a:r>
                        <a:rPr sz="1800" b="0">
                          <a:solidFill>
                            <a:srgbClr val="000000"/>
                          </a:solidFill>
                          <a:latin typeface="Arial"/>
                          <a:cs typeface="Arial"/>
                        </a:rPr>
                        <a:t>TRL 8–9 – kompletne rozwiązanie, zweryfikowane w praktyce</a:t>
                      </a:r>
                    </a:p>
                  </a:txBody>
                  <a:tcPr/>
                </a:tc>
                <a:extLst>
                  <a:ext uri="{0D108BD9-81ED-4DB2-BD59-A6C34878D82A}">
                    <a16:rowId xmlns:a16="http://schemas.microsoft.com/office/drawing/2014/main" val="10003"/>
                  </a:ext>
                </a:extLst>
              </a:tr>
              <a:tr h="385088">
                <a:tc>
                  <a:txBody>
                    <a:bodyPr/>
                    <a:lstStyle/>
                    <a:p>
                      <a:pPr algn="l">
                        <a:lnSpc>
                          <a:spcPct val="115000"/>
                        </a:lnSpc>
                      </a:pPr>
                      <a:r>
                        <a:rPr sz="1800" b="1">
                          <a:solidFill>
                            <a:srgbClr val="000000"/>
                          </a:solidFill>
                          <a:latin typeface="Arial"/>
                          <a:cs typeface="Arial"/>
                        </a:rPr>
                        <a:t>Gdzie szukać?</a:t>
                      </a:r>
                    </a:p>
                  </a:txBody>
                  <a:tcPr/>
                </a:tc>
                <a:tc>
                  <a:txBody>
                    <a:bodyPr/>
                    <a:lstStyle/>
                    <a:p>
                      <a:pPr algn="l">
                        <a:lnSpc>
                          <a:spcPct val="115000"/>
                        </a:lnSpc>
                      </a:pPr>
                      <a:r>
                        <a:rPr sz="1800" b="0">
                          <a:solidFill>
                            <a:srgbClr val="000000"/>
                          </a:solidFill>
                          <a:latin typeface="Arial"/>
                          <a:cs typeface="Arial"/>
                        </a:rPr>
                        <a:t>PARP, programy regionalne, instrumenty dla MŚP</a:t>
                      </a: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841248" y="1600200"/>
            <a:ext cx="10515600" cy="548640"/>
          </a:xfrm>
          <a:prstGeom prst="rect">
            <a:avLst/>
          </a:prstGeom>
          <a:noFill/>
        </p:spPr>
        <p:txBody>
          <a:bodyPr wrap="square">
            <a:noAutofit/>
          </a:bodyPr>
          <a:lstStyle/>
          <a:p>
            <a:pPr>
              <a:lnSpc>
                <a:spcPct val="115000"/>
              </a:lnSpc>
            </a:pPr>
            <a:r>
              <a:rPr sz="1800" b="1">
                <a:latin typeface="Arial"/>
                <a:cs typeface="Arial"/>
              </a:rPr>
              <a:t>Krok 7. </a:t>
            </a:r>
            <a:r>
              <a:rPr sz="1800">
                <a:latin typeface="Arial"/>
                <a:cs typeface="Arial"/>
              </a:rPr>
              <a:t>Źródła finansowania odpowiednie do etapu ścieżki – potencjalne kierunki dla przykładu</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A65A8E4C-0DC1-AFB9-13E0-CA7C63A78B8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WARSZTAT – przykład (18/18)</a:t>
            </a:r>
            <a:endParaRPr lang="pl-PL" dirty="0"/>
          </a:p>
        </p:txBody>
      </p:sp>
      <p:pic>
        <p:nvPicPr>
          <p:cNvPr id="4" name="Obraz 3">
            <a:extLst>
              <a:ext uri="{FF2B5EF4-FFF2-40B4-BE49-F238E27FC236}">
                <a16:creationId xmlns:a16="http://schemas.microsoft.com/office/drawing/2014/main" id="{59FB7385-4941-9970-6C81-DF0F6ACC5E1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graphicFrame>
        <p:nvGraphicFramePr>
          <p:cNvPr id="5" name="Tabela"/>
          <p:cNvGraphicFramePr>
            <a:graphicFrameLocks noGrp="1"/>
          </p:cNvGraphicFramePr>
          <p:nvPr/>
        </p:nvGraphicFramePr>
        <p:xfrm>
          <a:off x="841248" y="2286000"/>
          <a:ext cx="10515600" cy="2219088"/>
        </p:xfrm>
        <a:graphic>
          <a:graphicData uri="http://schemas.openxmlformats.org/drawingml/2006/table">
            <a:tbl>
              <a:tblPr firstRow="1" firstCol="1">
                <a:tableStyleId>{5940675A-B579-460E-94D1-54222C63F5DA}</a:tableStyleId>
              </a:tblPr>
              <a:tblGrid>
                <a:gridCol w="3291840">
                  <a:extLst>
                    <a:ext uri="{9D8B030D-6E8A-4147-A177-3AD203B41FA5}">
                      <a16:colId xmlns:a16="http://schemas.microsoft.com/office/drawing/2014/main" val="20000"/>
                    </a:ext>
                  </a:extLst>
                </a:gridCol>
                <a:gridCol w="7223760">
                  <a:extLst>
                    <a:ext uri="{9D8B030D-6E8A-4147-A177-3AD203B41FA5}">
                      <a16:colId xmlns:a16="http://schemas.microsoft.com/office/drawing/2014/main" val="20001"/>
                    </a:ext>
                  </a:extLst>
                </a:gridCol>
              </a:tblGrid>
              <a:tr h="385088">
                <a:tc>
                  <a:txBody>
                    <a:bodyPr/>
                    <a:lstStyle/>
                    <a:p>
                      <a:pPr algn="l">
                        <a:lnSpc>
                          <a:spcPct val="115000"/>
                        </a:lnSpc>
                      </a:pPr>
                      <a:r>
                        <a:rPr sz="1800" b="1">
                          <a:solidFill>
                            <a:srgbClr val="000000"/>
                          </a:solidFill>
                          <a:latin typeface="Arial"/>
                          <a:cs typeface="Arial"/>
                        </a:rPr>
                        <a:t>Etap ścieżki projektu</a:t>
                      </a:r>
                    </a:p>
                  </a:txBody>
                  <a:tcPr>
                    <a:solidFill>
                      <a:srgbClr val="E7ECF5"/>
                    </a:solidFill>
                  </a:tcPr>
                </a:tc>
                <a:tc>
                  <a:txBody>
                    <a:bodyPr/>
                    <a:lstStyle/>
                    <a:p>
                      <a:pPr algn="l">
                        <a:lnSpc>
                          <a:spcPct val="115000"/>
                        </a:lnSpc>
                      </a:pPr>
                      <a:r>
                        <a:rPr sz="1800" b="1">
                          <a:solidFill>
                            <a:srgbClr val="000000"/>
                          </a:solidFill>
                          <a:latin typeface="Arial"/>
                          <a:cs typeface="Arial"/>
                        </a:rPr>
                        <a:t>Skalowanie</a:t>
                      </a:r>
                    </a:p>
                  </a:txBody>
                  <a:tcPr>
                    <a:solidFill>
                      <a:srgbClr val="E7ECF5"/>
                    </a:solidFill>
                  </a:tcPr>
                </a:tc>
                <a:extLst>
                  <a:ext uri="{0D108BD9-81ED-4DB2-BD59-A6C34878D82A}">
                    <a16:rowId xmlns:a16="http://schemas.microsoft.com/office/drawing/2014/main" val="10000"/>
                  </a:ext>
                </a:extLst>
              </a:tr>
              <a:tr h="385088">
                <a:tc>
                  <a:txBody>
                    <a:bodyPr/>
                    <a:lstStyle/>
                    <a:p>
                      <a:pPr algn="l">
                        <a:lnSpc>
                          <a:spcPct val="115000"/>
                        </a:lnSpc>
                      </a:pPr>
                      <a:r>
                        <a:rPr sz="1800" b="1">
                          <a:solidFill>
                            <a:srgbClr val="000000"/>
                          </a:solidFill>
                          <a:latin typeface="Arial"/>
                          <a:cs typeface="Arial"/>
                        </a:rPr>
                        <a:t>Czego potrzebujemy?</a:t>
                      </a:r>
                    </a:p>
                  </a:txBody>
                  <a:tcPr/>
                </a:tc>
                <a:tc>
                  <a:txBody>
                    <a:bodyPr/>
                    <a:lstStyle/>
                    <a:p>
                      <a:pPr algn="l">
                        <a:lnSpc>
                          <a:spcPct val="115000"/>
                        </a:lnSpc>
                      </a:pPr>
                      <a:r>
                        <a:rPr sz="1800" b="0">
                          <a:solidFill>
                            <a:srgbClr val="000000"/>
                          </a:solidFill>
                          <a:latin typeface="Arial"/>
                          <a:cs typeface="Arial"/>
                        </a:rPr>
                        <a:t>Większa produkcja, nowe rynki i kanały dystrybucji</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Jakiego finansowania szukamy?</a:t>
                      </a:r>
                    </a:p>
                  </a:txBody>
                  <a:tcPr/>
                </a:tc>
                <a:tc>
                  <a:txBody>
                    <a:bodyPr/>
                    <a:lstStyle/>
                    <a:p>
                      <a:pPr algn="l">
                        <a:lnSpc>
                          <a:spcPct val="115000"/>
                        </a:lnSpc>
                      </a:pPr>
                      <a:r>
                        <a:rPr sz="1800" b="0">
                          <a:solidFill>
                            <a:srgbClr val="000000"/>
                          </a:solidFill>
                          <a:latin typeface="Arial"/>
                          <a:cs typeface="Arial"/>
                        </a:rPr>
                        <a:t>Finansowanie rozwoju przedsiębiorstwa</a:t>
                      </a:r>
                    </a:p>
                  </a:txBody>
                  <a:tcPr/>
                </a:tc>
                <a:extLst>
                  <a:ext uri="{0D108BD9-81ED-4DB2-BD59-A6C34878D82A}">
                    <a16:rowId xmlns:a16="http://schemas.microsoft.com/office/drawing/2014/main" val="10002"/>
                  </a:ext>
                </a:extLst>
              </a:tr>
              <a:tr h="385088">
                <a:tc>
                  <a:txBody>
                    <a:bodyPr/>
                    <a:lstStyle/>
                    <a:p>
                      <a:pPr algn="l">
                        <a:lnSpc>
                          <a:spcPct val="115000"/>
                        </a:lnSpc>
                      </a:pPr>
                      <a:r>
                        <a:rPr sz="1800" b="1">
                          <a:solidFill>
                            <a:srgbClr val="000000"/>
                          </a:solidFill>
                          <a:latin typeface="Arial"/>
                          <a:cs typeface="Arial"/>
                        </a:rPr>
                        <a:t>Orientacyjny TRL</a:t>
                      </a:r>
                    </a:p>
                  </a:txBody>
                  <a:tcPr/>
                </a:tc>
                <a:tc>
                  <a:txBody>
                    <a:bodyPr/>
                    <a:lstStyle/>
                    <a:p>
                      <a:pPr algn="l">
                        <a:lnSpc>
                          <a:spcPct val="115000"/>
                        </a:lnSpc>
                      </a:pPr>
                      <a:r>
                        <a:rPr sz="1800" b="0">
                          <a:solidFill>
                            <a:srgbClr val="000000"/>
                          </a:solidFill>
                          <a:latin typeface="Arial"/>
                          <a:cs typeface="Arial"/>
                        </a:rPr>
                        <a:t>TRL 9 – rozwiązanie działa w warunkach rynkowych</a:t>
                      </a:r>
                    </a:p>
                  </a:txBody>
                  <a:tcPr/>
                </a:tc>
                <a:extLst>
                  <a:ext uri="{0D108BD9-81ED-4DB2-BD59-A6C34878D82A}">
                    <a16:rowId xmlns:a16="http://schemas.microsoft.com/office/drawing/2014/main" val="10003"/>
                  </a:ext>
                </a:extLst>
              </a:tr>
              <a:tr h="385088">
                <a:tc>
                  <a:txBody>
                    <a:bodyPr/>
                    <a:lstStyle/>
                    <a:p>
                      <a:pPr algn="l">
                        <a:lnSpc>
                          <a:spcPct val="115000"/>
                        </a:lnSpc>
                      </a:pPr>
                      <a:r>
                        <a:rPr sz="1800" b="1">
                          <a:solidFill>
                            <a:srgbClr val="000000"/>
                          </a:solidFill>
                          <a:latin typeface="Arial"/>
                          <a:cs typeface="Arial"/>
                        </a:rPr>
                        <a:t>Gdzie szukać?</a:t>
                      </a:r>
                    </a:p>
                  </a:txBody>
                  <a:tcPr/>
                </a:tc>
                <a:tc>
                  <a:txBody>
                    <a:bodyPr/>
                    <a:lstStyle/>
                    <a:p>
                      <a:pPr algn="l">
                        <a:lnSpc>
                          <a:spcPct val="115000"/>
                        </a:lnSpc>
                      </a:pPr>
                      <a:r>
                        <a:rPr sz="1800" b="0">
                          <a:solidFill>
                            <a:srgbClr val="000000"/>
                          </a:solidFill>
                          <a:latin typeface="Arial"/>
                          <a:cs typeface="Arial"/>
                        </a:rPr>
                        <a:t>PARP, BGK, fundusze regionalne, instrumenty zwrotne</a:t>
                      </a:r>
                    </a:p>
                  </a:txBody>
                  <a:tcPr/>
                </a:tc>
                <a:extLst>
                  <a:ext uri="{0D108BD9-81ED-4DB2-BD59-A6C34878D82A}">
                    <a16:rowId xmlns:a16="http://schemas.microsoft.com/office/drawing/2014/main" val="10004"/>
                  </a:ext>
                </a:extLst>
              </a:tr>
            </a:tbl>
          </a:graphicData>
        </a:graphic>
      </p:graphicFrame>
      <p:sp>
        <p:nvSpPr>
          <p:cNvPr id="6" name="TextBox 5"/>
          <p:cNvSpPr txBox="1"/>
          <p:nvPr/>
        </p:nvSpPr>
        <p:spPr>
          <a:xfrm>
            <a:off x="841248" y="1600200"/>
            <a:ext cx="10515600" cy="548640"/>
          </a:xfrm>
          <a:prstGeom prst="rect">
            <a:avLst/>
          </a:prstGeom>
          <a:noFill/>
        </p:spPr>
        <p:txBody>
          <a:bodyPr wrap="square">
            <a:noAutofit/>
          </a:bodyPr>
          <a:lstStyle/>
          <a:p>
            <a:pPr>
              <a:lnSpc>
                <a:spcPct val="115000"/>
              </a:lnSpc>
            </a:pPr>
            <a:r>
              <a:rPr sz="1800" b="1">
                <a:latin typeface="Arial"/>
                <a:cs typeface="Arial"/>
              </a:rPr>
              <a:t>Krok 7. </a:t>
            </a:r>
            <a:r>
              <a:rPr sz="1800">
                <a:latin typeface="Arial"/>
                <a:cs typeface="Arial"/>
              </a:rPr>
              <a:t>Źródła finansowania odpowiednie do etapu ścieżki – potencjalne kierunki dla przykładu</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95B23B92-F56C-E3B5-7FDC-1D726C4C59F5}"/>
              </a:ext>
            </a:extLst>
          </p:cNvPr>
          <p:cNvSpPr>
            <a:spLocks noGrp="1"/>
          </p:cNvSpPr>
          <p:nvPr>
            <p:ph type="title"/>
          </p:nvPr>
        </p:nvSpPr>
        <p:spPr/>
        <p:txBody>
          <a:bodyPr>
            <a:noAutofit/>
          </a:bodyPr>
          <a:lstStyle/>
          <a:p>
            <a:pPr>
              <a:lnSpc>
                <a:spcPct val="115000"/>
              </a:lnSpc>
            </a:pPr>
            <a:r>
              <a:rPr lang="pl-PL" sz="6000">
                <a:latin typeface="Arial"/>
                <a:cs typeface="Arial"/>
              </a:rPr>
              <a:t>BLOK 4</a:t>
            </a:r>
          </a:p>
        </p:txBody>
      </p:sp>
      <p:sp>
        <p:nvSpPr>
          <p:cNvPr id="5" name="Symbol zastępczy tekstu 4">
            <a:extLst>
              <a:ext uri="{FF2B5EF4-FFF2-40B4-BE49-F238E27FC236}">
                <a16:creationId xmlns:a16="http://schemas.microsoft.com/office/drawing/2014/main" id="{DAF1D8CE-D8ED-B785-7BEA-F3D540031E07}"/>
              </a:ext>
            </a:extLst>
          </p:cNvPr>
          <p:cNvSpPr>
            <a:spLocks noGrp="1"/>
          </p:cNvSpPr>
          <p:nvPr>
            <p:ph type="body" idx="1"/>
          </p:nvPr>
        </p:nvSpPr>
        <p:spPr/>
        <p:txBody>
          <a:bodyPr>
            <a:noAutofit/>
          </a:bodyPr>
          <a:lstStyle/>
          <a:p>
            <a:pPr>
              <a:lnSpc>
                <a:spcPct val="115000"/>
              </a:lnSpc>
            </a:pPr>
            <a:r>
              <a:rPr lang="pl-PL" sz="2400">
                <a:solidFill>
                  <a:srgbClr val="404040"/>
                </a:solidFill>
                <a:latin typeface="Arial"/>
                <a:cs typeface="Arial"/>
              </a:rPr>
              <a:t>Efektywność projektu i mierzenie rezultatów</a:t>
            </a:r>
          </a:p>
        </p:txBody>
      </p:sp>
    </p:spTree>
    <p:extLst>
      <p:ext uri="{BB962C8B-B14F-4D97-AF65-F5344CB8AC3E}">
        <p14:creationId xmlns:p14="http://schemas.microsoft.com/office/powerpoint/2010/main" val="344599744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12C89E5-437F-7055-9C51-F074DBC395E8}"/>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Wskaźnik produktu — definicja i przykłady</a:t>
            </a:r>
            <a:endParaRPr lang="pl-PL" dirty="0"/>
          </a:p>
        </p:txBody>
      </p:sp>
      <p:sp>
        <p:nvSpPr>
          <p:cNvPr id="3" name="Symbol zastępczy zawartości 2">
            <a:extLst>
              <a:ext uri="{FF2B5EF4-FFF2-40B4-BE49-F238E27FC236}">
                <a16:creationId xmlns:a16="http://schemas.microsoft.com/office/drawing/2014/main" id="{1B8A05C4-DAFD-B1D2-F646-36F60777B380}"/>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Mierzy</a:t>
            </a:r>
            <a:r>
              <a:rPr lang="en-US" sz="2400" dirty="0">
                <a:solidFill>
                  <a:srgbClr val="000000"/>
                </a:solidFill>
                <a:latin typeface="Arial"/>
                <a:cs typeface="Arial"/>
              </a:rPr>
              <a:t> </a:t>
            </a:r>
            <a:r>
              <a:rPr lang="en-US" sz="2400" dirty="0" err="1">
                <a:solidFill>
                  <a:srgbClr val="000000"/>
                </a:solidFill>
                <a:latin typeface="Arial"/>
                <a:cs typeface="Arial"/>
              </a:rPr>
              <a:t>bezpośredni</a:t>
            </a:r>
            <a:r>
              <a:rPr lang="en-US" sz="2400" dirty="0">
                <a:solidFill>
                  <a:srgbClr val="000000"/>
                </a:solidFill>
                <a:latin typeface="Arial"/>
                <a:cs typeface="Arial"/>
              </a:rPr>
              <a:t> </a:t>
            </a:r>
            <a:r>
              <a:rPr lang="en-US" sz="2400" dirty="0" err="1">
                <a:solidFill>
                  <a:srgbClr val="000000"/>
                </a:solidFill>
                <a:latin typeface="Arial"/>
                <a:cs typeface="Arial"/>
              </a:rPr>
              <a:t>efekt</a:t>
            </a:r>
            <a:r>
              <a:rPr lang="en-US" sz="2400" dirty="0">
                <a:solidFill>
                  <a:srgbClr val="000000"/>
                </a:solidFill>
                <a:latin typeface="Arial"/>
                <a:cs typeface="Arial"/>
              </a:rPr>
              <a:t> </a:t>
            </a:r>
            <a:r>
              <a:rPr lang="en-US" sz="2400" dirty="0" err="1">
                <a:solidFill>
                  <a:srgbClr val="000000"/>
                </a:solidFill>
                <a:latin typeface="Arial"/>
                <a:cs typeface="Arial"/>
              </a:rPr>
              <a:t>prac</a:t>
            </a:r>
            <a:r>
              <a:rPr lang="en-US" sz="2400" dirty="0">
                <a:solidFill>
                  <a:srgbClr val="000000"/>
                </a:solidFill>
                <a:latin typeface="Arial"/>
                <a:cs typeface="Arial"/>
              </a:rPr>
              <a:t> </a:t>
            </a:r>
            <a:r>
              <a:rPr lang="en-US" sz="2400" dirty="0" err="1">
                <a:solidFill>
                  <a:srgbClr val="000000"/>
                </a:solidFill>
                <a:latin typeface="Arial"/>
                <a:cs typeface="Arial"/>
              </a:rPr>
              <a:t>wykonanych</a:t>
            </a:r>
            <a:r>
              <a:rPr lang="en-US" sz="2400" dirty="0">
                <a:solidFill>
                  <a:srgbClr val="000000"/>
                </a:solidFill>
                <a:latin typeface="Arial"/>
                <a:cs typeface="Arial"/>
              </a:rPr>
              <a:t> w </a:t>
            </a:r>
            <a:r>
              <a:rPr lang="en-US" sz="2400" dirty="0" err="1">
                <a:solidFill>
                  <a:srgbClr val="000000"/>
                </a:solidFill>
                <a:latin typeface="Arial"/>
                <a:cs typeface="Arial"/>
              </a:rPr>
              <a:t>projekcie</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Zwykle</a:t>
            </a:r>
            <a:r>
              <a:rPr lang="en-US" sz="2400" dirty="0">
                <a:solidFill>
                  <a:srgbClr val="000000"/>
                </a:solidFill>
                <a:latin typeface="Arial"/>
                <a:cs typeface="Arial"/>
              </a:rPr>
              <a:t> jest </a:t>
            </a:r>
            <a:r>
              <a:rPr lang="en-US" sz="2400" dirty="0" err="1">
                <a:solidFill>
                  <a:srgbClr val="000000"/>
                </a:solidFill>
                <a:latin typeface="Arial"/>
                <a:cs typeface="Arial"/>
              </a:rPr>
              <a:t>bezpośrednio</a:t>
            </a:r>
            <a:r>
              <a:rPr lang="en-US" sz="2400" dirty="0">
                <a:solidFill>
                  <a:srgbClr val="000000"/>
                </a:solidFill>
                <a:latin typeface="Arial"/>
                <a:cs typeface="Arial"/>
              </a:rPr>
              <a:t> </a:t>
            </a:r>
            <a:r>
              <a:rPr lang="en-US" sz="2400" dirty="0" err="1">
                <a:solidFill>
                  <a:srgbClr val="000000"/>
                </a:solidFill>
                <a:latin typeface="Arial"/>
                <a:cs typeface="Arial"/>
              </a:rPr>
              <a:t>powiązany</a:t>
            </a:r>
            <a:r>
              <a:rPr lang="en-US" sz="2400" dirty="0">
                <a:solidFill>
                  <a:srgbClr val="000000"/>
                </a:solidFill>
                <a:latin typeface="Arial"/>
                <a:cs typeface="Arial"/>
              </a:rPr>
              <a:t> z </a:t>
            </a:r>
            <a:r>
              <a:rPr lang="en-US" sz="2400" dirty="0" err="1">
                <a:solidFill>
                  <a:srgbClr val="000000"/>
                </a:solidFill>
                <a:latin typeface="Arial"/>
                <a:cs typeface="Arial"/>
              </a:rPr>
              <a:t>działaniami</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wydatkami</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Przykłady</a:t>
            </a:r>
            <a:r>
              <a:rPr lang="en-US" sz="2400" dirty="0">
                <a:solidFill>
                  <a:srgbClr val="000000"/>
                </a:solidFill>
                <a:latin typeface="Arial"/>
                <a:cs typeface="Arial"/>
              </a:rPr>
              <a:t>: </a:t>
            </a:r>
            <a:r>
              <a:rPr lang="en-US" sz="2400" dirty="0" err="1">
                <a:solidFill>
                  <a:srgbClr val="000000"/>
                </a:solidFill>
                <a:latin typeface="Arial"/>
                <a:cs typeface="Arial"/>
              </a:rPr>
              <a:t>opracowany</a:t>
            </a:r>
            <a:r>
              <a:rPr lang="en-US" sz="2400" dirty="0">
                <a:solidFill>
                  <a:srgbClr val="000000"/>
                </a:solidFill>
                <a:latin typeface="Arial"/>
                <a:cs typeface="Arial"/>
              </a:rPr>
              <a:t> </a:t>
            </a:r>
            <a:r>
              <a:rPr lang="en-US" sz="2400" dirty="0" err="1">
                <a:solidFill>
                  <a:srgbClr val="000000"/>
                </a:solidFill>
                <a:latin typeface="Arial"/>
                <a:cs typeface="Arial"/>
              </a:rPr>
              <a:t>protokół</a:t>
            </a:r>
            <a:r>
              <a:rPr lang="en-US" sz="2400" dirty="0">
                <a:solidFill>
                  <a:srgbClr val="000000"/>
                </a:solidFill>
                <a:latin typeface="Arial"/>
                <a:cs typeface="Arial"/>
              </a:rPr>
              <a:t>, </a:t>
            </a:r>
            <a:r>
              <a:rPr lang="en-US" sz="2400" dirty="0" err="1">
                <a:solidFill>
                  <a:srgbClr val="000000"/>
                </a:solidFill>
                <a:latin typeface="Arial"/>
                <a:cs typeface="Arial"/>
              </a:rPr>
              <a:t>zwalidowany</a:t>
            </a:r>
            <a:r>
              <a:rPr lang="en-US" sz="2400" dirty="0">
                <a:solidFill>
                  <a:srgbClr val="000000"/>
                </a:solidFill>
                <a:latin typeface="Arial"/>
                <a:cs typeface="Arial"/>
              </a:rPr>
              <a:t> model, </a:t>
            </a:r>
            <a:r>
              <a:rPr lang="en-US" sz="2400" dirty="0" err="1">
                <a:solidFill>
                  <a:srgbClr val="000000"/>
                </a:solidFill>
                <a:latin typeface="Arial"/>
                <a:cs typeface="Arial"/>
              </a:rPr>
              <a:t>liczba</a:t>
            </a:r>
            <a:r>
              <a:rPr lang="en-US" sz="2400" dirty="0">
                <a:solidFill>
                  <a:srgbClr val="000000"/>
                </a:solidFill>
                <a:latin typeface="Arial"/>
                <a:cs typeface="Arial"/>
              </a:rPr>
              <a:t> </a:t>
            </a:r>
            <a:r>
              <a:rPr lang="en-US" sz="2400" dirty="0" err="1">
                <a:solidFill>
                  <a:srgbClr val="000000"/>
                </a:solidFill>
                <a:latin typeface="Arial"/>
                <a:cs typeface="Arial"/>
              </a:rPr>
              <a:t>gospodarstw</a:t>
            </a:r>
            <a:r>
              <a:rPr lang="en-US" sz="2400" dirty="0">
                <a:solidFill>
                  <a:srgbClr val="000000"/>
                </a:solidFill>
                <a:latin typeface="Arial"/>
                <a:cs typeface="Arial"/>
              </a:rPr>
              <a:t> w </a:t>
            </a:r>
            <a:r>
              <a:rPr lang="en-US" sz="2400" dirty="0" err="1">
                <a:solidFill>
                  <a:srgbClr val="000000"/>
                </a:solidFill>
                <a:latin typeface="Arial"/>
                <a:cs typeface="Arial"/>
              </a:rPr>
              <a:t>pilotażu</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bazowa</a:t>
            </a:r>
            <a:r>
              <a:rPr lang="en-US" sz="2400" dirty="0">
                <a:solidFill>
                  <a:srgbClr val="000000"/>
                </a:solidFill>
                <a:latin typeface="Arial"/>
                <a:cs typeface="Arial"/>
              </a:rPr>
              <a:t> </a:t>
            </a:r>
            <a:r>
              <a:rPr lang="en-US" sz="2400" dirty="0" err="1">
                <a:solidFill>
                  <a:srgbClr val="000000"/>
                </a:solidFill>
                <a:latin typeface="Arial"/>
                <a:cs typeface="Arial"/>
              </a:rPr>
              <a:t>często</a:t>
            </a:r>
            <a:r>
              <a:rPr lang="en-US" sz="2400" dirty="0">
                <a:solidFill>
                  <a:srgbClr val="000000"/>
                </a:solidFill>
                <a:latin typeface="Arial"/>
                <a:cs typeface="Arial"/>
              </a:rPr>
              <a:t> </a:t>
            </a:r>
            <a:r>
              <a:rPr lang="en-US" sz="2400" dirty="0" err="1">
                <a:solidFill>
                  <a:srgbClr val="000000"/>
                </a:solidFill>
                <a:latin typeface="Arial"/>
                <a:cs typeface="Arial"/>
              </a:rPr>
              <a:t>wynosi</a:t>
            </a:r>
            <a:r>
              <a:rPr lang="en-US" sz="2400" dirty="0">
                <a:solidFill>
                  <a:srgbClr val="000000"/>
                </a:solidFill>
                <a:latin typeface="Arial"/>
                <a:cs typeface="Arial"/>
              </a:rPr>
              <a:t> 0, </a:t>
            </a:r>
            <a:r>
              <a:rPr lang="en-US" sz="2400" dirty="0" err="1">
                <a:solidFill>
                  <a:srgbClr val="000000"/>
                </a:solidFill>
                <a:latin typeface="Arial"/>
                <a:cs typeface="Arial"/>
              </a:rPr>
              <a:t>bo</a:t>
            </a:r>
            <a:r>
              <a:rPr lang="en-US" sz="2400" dirty="0">
                <a:solidFill>
                  <a:srgbClr val="000000"/>
                </a:solidFill>
                <a:latin typeface="Arial"/>
                <a:cs typeface="Arial"/>
              </a:rPr>
              <a:t> </a:t>
            </a:r>
            <a:r>
              <a:rPr lang="en-US" sz="2400" dirty="0" err="1">
                <a:solidFill>
                  <a:srgbClr val="000000"/>
                </a:solidFill>
                <a:latin typeface="Arial"/>
                <a:cs typeface="Arial"/>
              </a:rPr>
              <a:t>produkt</a:t>
            </a:r>
            <a:r>
              <a:rPr lang="en-US" sz="2400" dirty="0">
                <a:solidFill>
                  <a:srgbClr val="000000"/>
                </a:solidFill>
                <a:latin typeface="Arial"/>
                <a:cs typeface="Arial"/>
              </a:rPr>
              <a:t> </a:t>
            </a:r>
            <a:r>
              <a:rPr lang="en-US" sz="2400" dirty="0" err="1">
                <a:solidFill>
                  <a:srgbClr val="000000"/>
                </a:solidFill>
                <a:latin typeface="Arial"/>
                <a:cs typeface="Arial"/>
              </a:rPr>
              <a:t>powstaje</a:t>
            </a:r>
            <a:r>
              <a:rPr lang="en-US" sz="2400" dirty="0">
                <a:solidFill>
                  <a:srgbClr val="000000"/>
                </a:solidFill>
                <a:latin typeface="Arial"/>
                <a:cs typeface="Arial"/>
              </a:rPr>
              <a:t> </a:t>
            </a:r>
            <a:r>
              <a:rPr lang="en-US" sz="2400" dirty="0" err="1">
                <a:solidFill>
                  <a:srgbClr val="000000"/>
                </a:solidFill>
                <a:latin typeface="Arial"/>
                <a:cs typeface="Arial"/>
              </a:rPr>
              <a:t>dopiero</a:t>
            </a:r>
            <a:r>
              <a:rPr lang="en-US" sz="2400" dirty="0">
                <a:solidFill>
                  <a:srgbClr val="000000"/>
                </a:solidFill>
                <a:latin typeface="Arial"/>
                <a:cs typeface="Arial"/>
              </a:rPr>
              <a:t> w </a:t>
            </a:r>
            <a:r>
              <a:rPr lang="en-US" sz="2400" dirty="0" err="1">
                <a:solidFill>
                  <a:srgbClr val="000000"/>
                </a:solidFill>
                <a:latin typeface="Arial"/>
                <a:cs typeface="Arial"/>
              </a:rPr>
              <a:t>projekcie</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W </a:t>
            </a:r>
            <a:r>
              <a:rPr lang="en-US" sz="2400" dirty="0" err="1">
                <a:solidFill>
                  <a:srgbClr val="000000"/>
                </a:solidFill>
                <a:latin typeface="Arial"/>
                <a:cs typeface="Arial"/>
              </a:rPr>
              <a:t>dokumentacji</a:t>
            </a:r>
            <a:r>
              <a:rPr lang="en-US" sz="2400" dirty="0">
                <a:solidFill>
                  <a:srgbClr val="000000"/>
                </a:solidFill>
                <a:latin typeface="Arial"/>
                <a:cs typeface="Arial"/>
              </a:rPr>
              <a:t> </a:t>
            </a:r>
            <a:r>
              <a:rPr lang="en-US" sz="2400" dirty="0" err="1">
                <a:solidFill>
                  <a:srgbClr val="000000"/>
                </a:solidFill>
                <a:latin typeface="Arial"/>
                <a:cs typeface="Arial"/>
              </a:rPr>
              <a:t>konkursowej</a:t>
            </a:r>
            <a:r>
              <a:rPr lang="en-US" sz="2400" dirty="0">
                <a:solidFill>
                  <a:srgbClr val="000000"/>
                </a:solidFill>
                <a:latin typeface="Arial"/>
                <a:cs typeface="Arial"/>
              </a:rPr>
              <a:t> </a:t>
            </a:r>
            <a:r>
              <a:rPr lang="en-US" sz="2400" dirty="0" err="1">
                <a:solidFill>
                  <a:srgbClr val="000000"/>
                </a:solidFill>
                <a:latin typeface="Arial"/>
                <a:cs typeface="Arial"/>
              </a:rPr>
              <a:t>część</a:t>
            </a:r>
            <a:r>
              <a:rPr lang="en-US" sz="2400" dirty="0">
                <a:solidFill>
                  <a:srgbClr val="000000"/>
                </a:solidFill>
                <a:latin typeface="Arial"/>
                <a:cs typeface="Arial"/>
              </a:rPr>
              <a:t> </a:t>
            </a:r>
            <a:r>
              <a:rPr lang="en-US" sz="2400" dirty="0" err="1">
                <a:solidFill>
                  <a:srgbClr val="000000"/>
                </a:solidFill>
                <a:latin typeface="Arial"/>
                <a:cs typeface="Arial"/>
              </a:rPr>
              <a:t>wskaźników</a:t>
            </a:r>
            <a:r>
              <a:rPr lang="en-US" sz="2400" dirty="0">
                <a:solidFill>
                  <a:srgbClr val="000000"/>
                </a:solidFill>
                <a:latin typeface="Arial"/>
                <a:cs typeface="Arial"/>
              </a:rPr>
              <a:t> </a:t>
            </a:r>
            <a:r>
              <a:rPr lang="en-US" sz="2400" dirty="0" err="1">
                <a:solidFill>
                  <a:srgbClr val="000000"/>
                </a:solidFill>
                <a:latin typeface="Arial"/>
                <a:cs typeface="Arial"/>
              </a:rPr>
              <a:t>może</a:t>
            </a:r>
            <a:r>
              <a:rPr lang="en-US" sz="2400" dirty="0">
                <a:solidFill>
                  <a:srgbClr val="000000"/>
                </a:solidFill>
                <a:latin typeface="Arial"/>
                <a:cs typeface="Arial"/>
              </a:rPr>
              <a:t> </a:t>
            </a:r>
            <a:r>
              <a:rPr lang="en-US" sz="2400" dirty="0" err="1">
                <a:solidFill>
                  <a:srgbClr val="000000"/>
                </a:solidFill>
                <a:latin typeface="Arial"/>
                <a:cs typeface="Arial"/>
              </a:rPr>
              <a:t>być</a:t>
            </a:r>
            <a:r>
              <a:rPr lang="en-US" sz="2400" dirty="0">
                <a:solidFill>
                  <a:srgbClr val="000000"/>
                </a:solidFill>
                <a:latin typeface="Arial"/>
                <a:cs typeface="Arial"/>
              </a:rPr>
              <a:t> </a:t>
            </a:r>
            <a:r>
              <a:rPr lang="en-US" sz="2400" dirty="0" err="1">
                <a:solidFill>
                  <a:srgbClr val="000000"/>
                </a:solidFill>
                <a:latin typeface="Arial"/>
                <a:cs typeface="Arial"/>
              </a:rPr>
              <a:t>już</a:t>
            </a:r>
            <a:r>
              <a:rPr lang="en-US" sz="2400" dirty="0">
                <a:solidFill>
                  <a:srgbClr val="000000"/>
                </a:solidFill>
                <a:latin typeface="Arial"/>
                <a:cs typeface="Arial"/>
              </a:rPr>
              <a:t> </a:t>
            </a:r>
            <a:r>
              <a:rPr lang="en-US" sz="2400" dirty="0" err="1">
                <a:solidFill>
                  <a:srgbClr val="000000"/>
                </a:solidFill>
                <a:latin typeface="Arial"/>
                <a:cs typeface="Arial"/>
              </a:rPr>
              <a:t>obowiązkowo</a:t>
            </a:r>
            <a:r>
              <a:rPr lang="en-US" sz="2400" dirty="0">
                <a:solidFill>
                  <a:srgbClr val="000000"/>
                </a:solidFill>
                <a:latin typeface="Arial"/>
                <a:cs typeface="Arial"/>
              </a:rPr>
              <a:t> </a:t>
            </a:r>
            <a:r>
              <a:rPr lang="en-US" sz="2400" dirty="0" err="1">
                <a:solidFill>
                  <a:srgbClr val="000000"/>
                </a:solidFill>
                <a:latin typeface="Arial"/>
                <a:cs typeface="Arial"/>
              </a:rPr>
              <a:t>zdefiniowana</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36621961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B917C-BACD-BF1F-2A57-3E6EAA2D192D}"/>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F4E6579-2EA2-9A12-B8C2-F2E9E204698F}"/>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Wskaźnik rezultatu — definicja i przykłady</a:t>
            </a:r>
            <a:endParaRPr lang="pl-PL" dirty="0"/>
          </a:p>
        </p:txBody>
      </p:sp>
      <p:sp>
        <p:nvSpPr>
          <p:cNvPr id="3" name="Symbol zastępczy zawartości 2">
            <a:extLst>
              <a:ext uri="{FF2B5EF4-FFF2-40B4-BE49-F238E27FC236}">
                <a16:creationId xmlns:a16="http://schemas.microsoft.com/office/drawing/2014/main" id="{446D413F-F1CC-9EEA-82CC-3DE8E5361D39}"/>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Mierzy</a:t>
            </a:r>
            <a:r>
              <a:rPr lang="en-US" sz="2400" dirty="0">
                <a:solidFill>
                  <a:srgbClr val="000000"/>
                </a:solidFill>
                <a:latin typeface="Arial"/>
                <a:cs typeface="Arial"/>
              </a:rPr>
              <a:t> </a:t>
            </a:r>
            <a:r>
              <a:rPr lang="en-US" sz="2400" dirty="0" err="1">
                <a:solidFill>
                  <a:srgbClr val="000000"/>
                </a:solidFill>
                <a:latin typeface="Arial"/>
                <a:cs typeface="Arial"/>
              </a:rPr>
              <a:t>zmianę</a:t>
            </a:r>
            <a:r>
              <a:rPr lang="en-US" sz="2400" dirty="0">
                <a:solidFill>
                  <a:srgbClr val="000000"/>
                </a:solidFill>
                <a:latin typeface="Arial"/>
                <a:cs typeface="Arial"/>
              </a:rPr>
              <a:t> u </a:t>
            </a:r>
            <a:r>
              <a:rPr lang="en-US" sz="2400" dirty="0" err="1">
                <a:solidFill>
                  <a:srgbClr val="000000"/>
                </a:solidFill>
                <a:latin typeface="Arial"/>
                <a:cs typeface="Arial"/>
              </a:rPr>
              <a:t>odbiorcy</a:t>
            </a:r>
            <a:r>
              <a:rPr lang="en-US" sz="2400" dirty="0">
                <a:solidFill>
                  <a:srgbClr val="000000"/>
                </a:solidFill>
                <a:latin typeface="Arial"/>
                <a:cs typeface="Arial"/>
              </a:rPr>
              <a:t> </a:t>
            </a:r>
            <a:r>
              <a:rPr lang="en-US" sz="2400" dirty="0" err="1">
                <a:solidFill>
                  <a:srgbClr val="000000"/>
                </a:solidFill>
                <a:latin typeface="Arial"/>
                <a:cs typeface="Arial"/>
              </a:rPr>
              <a:t>wsparcia</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Nie jest </a:t>
            </a:r>
            <a:r>
              <a:rPr lang="en-US" sz="2400" dirty="0" err="1">
                <a:solidFill>
                  <a:srgbClr val="000000"/>
                </a:solidFill>
                <a:latin typeface="Arial"/>
                <a:cs typeface="Arial"/>
              </a:rPr>
              <a:t>listą</a:t>
            </a:r>
            <a:r>
              <a:rPr lang="en-US" sz="2400" dirty="0">
                <a:solidFill>
                  <a:srgbClr val="000000"/>
                </a:solidFill>
                <a:latin typeface="Arial"/>
                <a:cs typeface="Arial"/>
              </a:rPr>
              <a:t> </a:t>
            </a:r>
            <a:r>
              <a:rPr lang="en-US" sz="2400" dirty="0" err="1">
                <a:solidFill>
                  <a:srgbClr val="000000"/>
                </a:solidFill>
                <a:latin typeface="Arial"/>
                <a:cs typeface="Arial"/>
              </a:rPr>
              <a:t>czynności</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nie</a:t>
            </a:r>
            <a:r>
              <a:rPr lang="en-US" sz="2400" dirty="0">
                <a:solidFill>
                  <a:srgbClr val="000000"/>
                </a:solidFill>
                <a:latin typeface="Arial"/>
                <a:cs typeface="Arial"/>
              </a:rPr>
              <a:t> jest </a:t>
            </a:r>
            <a:r>
              <a:rPr lang="en-US" sz="2400" dirty="0" err="1">
                <a:solidFill>
                  <a:srgbClr val="000000"/>
                </a:solidFill>
                <a:latin typeface="Arial"/>
                <a:cs typeface="Arial"/>
              </a:rPr>
              <a:t>samym</a:t>
            </a:r>
            <a:r>
              <a:rPr lang="en-US" sz="2400" dirty="0">
                <a:solidFill>
                  <a:srgbClr val="000000"/>
                </a:solidFill>
                <a:latin typeface="Arial"/>
                <a:cs typeface="Arial"/>
              </a:rPr>
              <a:t> </a:t>
            </a:r>
            <a:r>
              <a:rPr lang="en-US" sz="2400" dirty="0" err="1">
                <a:solidFill>
                  <a:srgbClr val="000000"/>
                </a:solidFill>
                <a:latin typeface="Arial"/>
                <a:cs typeface="Arial"/>
              </a:rPr>
              <a:t>produktem</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Wymaga</a:t>
            </a:r>
            <a:r>
              <a:rPr lang="en-US" sz="2400" dirty="0">
                <a:solidFill>
                  <a:srgbClr val="000000"/>
                </a:solidFill>
                <a:latin typeface="Arial"/>
                <a:cs typeface="Arial"/>
              </a:rPr>
              <a:t> </a:t>
            </a:r>
            <a:r>
              <a:rPr lang="en-US" sz="2400" dirty="0" err="1">
                <a:solidFill>
                  <a:srgbClr val="000000"/>
                </a:solidFill>
                <a:latin typeface="Arial"/>
                <a:cs typeface="Arial"/>
              </a:rPr>
              <a:t>wartości</a:t>
            </a:r>
            <a:r>
              <a:rPr lang="en-US" sz="2400" dirty="0">
                <a:solidFill>
                  <a:srgbClr val="000000"/>
                </a:solidFill>
                <a:latin typeface="Arial"/>
                <a:cs typeface="Arial"/>
              </a:rPr>
              <a:t> </a:t>
            </a:r>
            <a:r>
              <a:rPr lang="en-US" sz="2400" dirty="0" err="1">
                <a:solidFill>
                  <a:srgbClr val="000000"/>
                </a:solidFill>
                <a:latin typeface="Arial"/>
                <a:cs typeface="Arial"/>
              </a:rPr>
              <a:t>bazowej</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docelowej</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Przykład</a:t>
            </a:r>
            <a:r>
              <a:rPr lang="en-US" sz="2400" dirty="0">
                <a:solidFill>
                  <a:srgbClr val="000000"/>
                </a:solidFill>
                <a:latin typeface="Arial"/>
                <a:cs typeface="Arial"/>
              </a:rPr>
              <a:t>: </a:t>
            </a:r>
            <a:r>
              <a:rPr lang="en-US" sz="2400" dirty="0" err="1">
                <a:solidFill>
                  <a:srgbClr val="000000"/>
                </a:solidFill>
                <a:latin typeface="Arial"/>
                <a:cs typeface="Arial"/>
              </a:rPr>
              <a:t>czas</a:t>
            </a:r>
            <a:r>
              <a:rPr lang="en-US" sz="2400" dirty="0">
                <a:solidFill>
                  <a:srgbClr val="000000"/>
                </a:solidFill>
                <a:latin typeface="Arial"/>
                <a:cs typeface="Arial"/>
              </a:rPr>
              <a:t> </a:t>
            </a:r>
            <a:r>
              <a:rPr lang="en-US" sz="2400" dirty="0" err="1">
                <a:solidFill>
                  <a:srgbClr val="000000"/>
                </a:solidFill>
                <a:latin typeface="Arial"/>
                <a:cs typeface="Arial"/>
              </a:rPr>
              <a:t>analizy</a:t>
            </a:r>
            <a:r>
              <a:rPr lang="en-US" sz="2400" dirty="0">
                <a:solidFill>
                  <a:srgbClr val="000000"/>
                </a:solidFill>
                <a:latin typeface="Arial"/>
                <a:cs typeface="Arial"/>
              </a:rPr>
              <a:t> </a:t>
            </a:r>
            <a:r>
              <a:rPr lang="en-US" sz="2400" dirty="0" err="1">
                <a:solidFill>
                  <a:srgbClr val="000000"/>
                </a:solidFill>
                <a:latin typeface="Arial"/>
                <a:cs typeface="Arial"/>
              </a:rPr>
              <a:t>spada</a:t>
            </a:r>
            <a:r>
              <a:rPr lang="en-US" sz="2400" dirty="0">
                <a:solidFill>
                  <a:srgbClr val="000000"/>
                </a:solidFill>
                <a:latin typeface="Arial"/>
                <a:cs typeface="Arial"/>
              </a:rPr>
              <a:t> z 48 </a:t>
            </a:r>
            <a:r>
              <a:rPr lang="en-US" sz="2400" dirty="0" err="1">
                <a:solidFill>
                  <a:srgbClr val="000000"/>
                </a:solidFill>
                <a:latin typeface="Arial"/>
                <a:cs typeface="Arial"/>
              </a:rPr>
              <a:t>godzin</a:t>
            </a:r>
            <a:r>
              <a:rPr lang="en-US" sz="2400" dirty="0">
                <a:solidFill>
                  <a:srgbClr val="000000"/>
                </a:solidFill>
                <a:latin typeface="Arial"/>
                <a:cs typeface="Arial"/>
              </a:rPr>
              <a:t> do 2 </a:t>
            </a:r>
            <a:r>
              <a:rPr lang="en-US" sz="2400" dirty="0" err="1">
                <a:solidFill>
                  <a:srgbClr val="000000"/>
                </a:solidFill>
                <a:latin typeface="Arial"/>
                <a:cs typeface="Arial"/>
              </a:rPr>
              <a:t>godzin</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Przykład</a:t>
            </a:r>
            <a:r>
              <a:rPr lang="en-US" sz="2400" dirty="0">
                <a:solidFill>
                  <a:srgbClr val="000000"/>
                </a:solidFill>
                <a:latin typeface="Arial"/>
                <a:cs typeface="Arial"/>
              </a:rPr>
              <a:t>: </a:t>
            </a:r>
            <a:r>
              <a:rPr lang="en-US" sz="2400" dirty="0" err="1">
                <a:solidFill>
                  <a:srgbClr val="000000"/>
                </a:solidFill>
                <a:latin typeface="Arial"/>
                <a:cs typeface="Arial"/>
              </a:rPr>
              <a:t>zużycie</a:t>
            </a:r>
            <a:r>
              <a:rPr lang="en-US" sz="2400" dirty="0">
                <a:solidFill>
                  <a:srgbClr val="000000"/>
                </a:solidFill>
                <a:latin typeface="Arial"/>
                <a:cs typeface="Arial"/>
              </a:rPr>
              <a:t> </a:t>
            </a:r>
            <a:r>
              <a:rPr lang="en-US" sz="2400" dirty="0" err="1">
                <a:solidFill>
                  <a:srgbClr val="000000"/>
                </a:solidFill>
                <a:latin typeface="Arial"/>
                <a:cs typeface="Arial"/>
              </a:rPr>
              <a:t>energii</a:t>
            </a:r>
            <a:r>
              <a:rPr lang="en-US" sz="2400" dirty="0">
                <a:solidFill>
                  <a:srgbClr val="000000"/>
                </a:solidFill>
                <a:latin typeface="Arial"/>
                <a:cs typeface="Arial"/>
              </a:rPr>
              <a:t> </a:t>
            </a:r>
            <a:r>
              <a:rPr lang="en-US" sz="2400" dirty="0" err="1">
                <a:solidFill>
                  <a:srgbClr val="000000"/>
                </a:solidFill>
                <a:latin typeface="Arial"/>
                <a:cs typeface="Arial"/>
              </a:rPr>
              <a:t>spada</a:t>
            </a:r>
            <a:r>
              <a:rPr lang="en-US" sz="2400" dirty="0">
                <a:solidFill>
                  <a:srgbClr val="000000"/>
                </a:solidFill>
                <a:latin typeface="Arial"/>
                <a:cs typeface="Arial"/>
              </a:rPr>
              <a:t> z 580 do 464 kWh </a:t>
            </a:r>
            <a:r>
              <a:rPr lang="en-US" sz="2400" dirty="0" err="1">
                <a:solidFill>
                  <a:srgbClr val="000000"/>
                </a:solidFill>
                <a:latin typeface="Arial"/>
                <a:cs typeface="Arial"/>
              </a:rPr>
              <a:t>na</a:t>
            </a:r>
            <a:r>
              <a:rPr lang="en-US" sz="2400" dirty="0">
                <a:solidFill>
                  <a:srgbClr val="000000"/>
                </a:solidFill>
                <a:latin typeface="Arial"/>
                <a:cs typeface="Arial"/>
              </a:rPr>
              <a:t> </a:t>
            </a:r>
            <a:r>
              <a:rPr lang="en-US" sz="2400" dirty="0" err="1">
                <a:solidFill>
                  <a:srgbClr val="000000"/>
                </a:solidFill>
                <a:latin typeface="Arial"/>
                <a:cs typeface="Arial"/>
              </a:rPr>
              <a:t>tonę</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W </a:t>
            </a:r>
            <a:r>
              <a:rPr lang="en-US" sz="2400" dirty="0" err="1">
                <a:solidFill>
                  <a:srgbClr val="000000"/>
                </a:solidFill>
                <a:latin typeface="Arial"/>
                <a:cs typeface="Arial"/>
              </a:rPr>
              <a:t>dokumentacji</a:t>
            </a:r>
            <a:r>
              <a:rPr lang="en-US" sz="2400" dirty="0">
                <a:solidFill>
                  <a:srgbClr val="000000"/>
                </a:solidFill>
                <a:latin typeface="Arial"/>
                <a:cs typeface="Arial"/>
              </a:rPr>
              <a:t> </a:t>
            </a:r>
            <a:r>
              <a:rPr lang="en-US" sz="2400" dirty="0" err="1">
                <a:solidFill>
                  <a:srgbClr val="000000"/>
                </a:solidFill>
                <a:latin typeface="Arial"/>
                <a:cs typeface="Arial"/>
              </a:rPr>
              <a:t>programu</a:t>
            </a:r>
            <a:r>
              <a:rPr lang="en-US" sz="2400" dirty="0">
                <a:solidFill>
                  <a:srgbClr val="000000"/>
                </a:solidFill>
                <a:latin typeface="Arial"/>
                <a:cs typeface="Arial"/>
              </a:rPr>
              <a:t> </a:t>
            </a:r>
            <a:r>
              <a:rPr lang="en-US" sz="2400" dirty="0" err="1">
                <a:solidFill>
                  <a:srgbClr val="000000"/>
                </a:solidFill>
                <a:latin typeface="Arial"/>
                <a:cs typeface="Arial"/>
              </a:rPr>
              <a:t>mogą</a:t>
            </a:r>
            <a:r>
              <a:rPr lang="en-US" sz="2400" dirty="0">
                <a:solidFill>
                  <a:srgbClr val="000000"/>
                </a:solidFill>
                <a:latin typeface="Arial"/>
                <a:cs typeface="Arial"/>
              </a:rPr>
              <a:t> </a:t>
            </a:r>
            <a:r>
              <a:rPr lang="en-US" sz="2400" dirty="0" err="1">
                <a:solidFill>
                  <a:srgbClr val="000000"/>
                </a:solidFill>
                <a:latin typeface="Arial"/>
                <a:cs typeface="Arial"/>
              </a:rPr>
              <a:t>być</a:t>
            </a:r>
            <a:r>
              <a:rPr lang="en-US" sz="2400" dirty="0">
                <a:solidFill>
                  <a:srgbClr val="000000"/>
                </a:solidFill>
                <a:latin typeface="Arial"/>
                <a:cs typeface="Arial"/>
              </a:rPr>
              <a:t> </a:t>
            </a:r>
            <a:r>
              <a:rPr lang="en-US" sz="2400" dirty="0" err="1">
                <a:solidFill>
                  <a:srgbClr val="000000"/>
                </a:solidFill>
                <a:latin typeface="Arial"/>
                <a:cs typeface="Arial"/>
              </a:rPr>
              <a:t>wskazane</a:t>
            </a:r>
            <a:r>
              <a:rPr lang="en-US" sz="2400" dirty="0">
                <a:solidFill>
                  <a:srgbClr val="000000"/>
                </a:solidFill>
                <a:latin typeface="Arial"/>
                <a:cs typeface="Arial"/>
              </a:rPr>
              <a:t> </a:t>
            </a:r>
            <a:r>
              <a:rPr lang="en-US" sz="2400" dirty="0" err="1">
                <a:solidFill>
                  <a:srgbClr val="000000"/>
                </a:solidFill>
                <a:latin typeface="Arial"/>
                <a:cs typeface="Arial"/>
              </a:rPr>
              <a:t>obowiązkowe</a:t>
            </a:r>
            <a:r>
              <a:rPr lang="en-US" sz="2400" dirty="0">
                <a:solidFill>
                  <a:srgbClr val="000000"/>
                </a:solidFill>
                <a:latin typeface="Arial"/>
                <a:cs typeface="Arial"/>
              </a:rPr>
              <a:t> </a:t>
            </a:r>
            <a:r>
              <a:rPr lang="en-US" sz="2400" dirty="0" err="1">
                <a:solidFill>
                  <a:srgbClr val="000000"/>
                </a:solidFill>
                <a:latin typeface="Arial"/>
                <a:cs typeface="Arial"/>
              </a:rPr>
              <a:t>wskaźniki</a:t>
            </a:r>
            <a:r>
              <a:rPr lang="en-US" sz="2400" dirty="0">
                <a:solidFill>
                  <a:srgbClr val="000000"/>
                </a:solidFill>
                <a:latin typeface="Arial"/>
                <a:cs typeface="Arial"/>
              </a:rPr>
              <a:t> </a:t>
            </a:r>
            <a:r>
              <a:rPr lang="en-US" sz="2400" dirty="0" err="1">
                <a:solidFill>
                  <a:srgbClr val="000000"/>
                </a:solidFill>
                <a:latin typeface="Arial"/>
                <a:cs typeface="Arial"/>
              </a:rPr>
              <a:t>rezultatu</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26248359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00DAF9-6E89-D15C-7563-FEAE5403C636}"/>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6A08E47-C738-A939-DAEC-C836E13541BA}"/>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Wskaźnik oddziaływania — kiedy ma sens</a:t>
            </a:r>
            <a:endParaRPr lang="pl-PL" dirty="0"/>
          </a:p>
        </p:txBody>
      </p:sp>
      <p:sp>
        <p:nvSpPr>
          <p:cNvPr id="3" name="Symbol zastępczy zawartości 2">
            <a:extLst>
              <a:ext uri="{FF2B5EF4-FFF2-40B4-BE49-F238E27FC236}">
                <a16:creationId xmlns:a16="http://schemas.microsoft.com/office/drawing/2014/main" id="{368C1E61-2FCE-5C7A-6D04-808AAF1AFF10}"/>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Pokazuje</a:t>
            </a:r>
            <a:r>
              <a:rPr lang="en-US" sz="2400" dirty="0">
                <a:solidFill>
                  <a:srgbClr val="000000"/>
                </a:solidFill>
                <a:latin typeface="Arial"/>
                <a:cs typeface="Arial"/>
              </a:rPr>
              <a:t> </a:t>
            </a:r>
            <a:r>
              <a:rPr lang="en-US" sz="2400" dirty="0" err="1">
                <a:solidFill>
                  <a:srgbClr val="000000"/>
                </a:solidFill>
                <a:latin typeface="Arial"/>
                <a:cs typeface="Arial"/>
              </a:rPr>
              <a:t>długoterminową</a:t>
            </a:r>
            <a:r>
              <a:rPr lang="en-US" sz="2400" dirty="0">
                <a:solidFill>
                  <a:srgbClr val="000000"/>
                </a:solidFill>
                <a:latin typeface="Arial"/>
                <a:cs typeface="Arial"/>
              </a:rPr>
              <a:t> </a:t>
            </a:r>
            <a:r>
              <a:rPr lang="en-US" sz="2400" dirty="0" err="1">
                <a:solidFill>
                  <a:srgbClr val="000000"/>
                </a:solidFill>
                <a:latin typeface="Arial"/>
                <a:cs typeface="Arial"/>
              </a:rPr>
              <a:t>zmianę</a:t>
            </a:r>
            <a:r>
              <a:rPr lang="en-US" sz="2400" dirty="0">
                <a:solidFill>
                  <a:srgbClr val="000000"/>
                </a:solidFill>
                <a:latin typeface="Arial"/>
                <a:cs typeface="Arial"/>
              </a:rPr>
              <a:t>, </a:t>
            </a:r>
            <a:r>
              <a:rPr lang="en-US" sz="2400" dirty="0" err="1">
                <a:solidFill>
                  <a:srgbClr val="000000"/>
                </a:solidFill>
                <a:latin typeface="Arial"/>
                <a:cs typeface="Arial"/>
              </a:rPr>
              <a:t>często</a:t>
            </a:r>
            <a:r>
              <a:rPr lang="en-US" sz="2400" dirty="0">
                <a:solidFill>
                  <a:srgbClr val="000000"/>
                </a:solidFill>
                <a:latin typeface="Arial"/>
                <a:cs typeface="Arial"/>
              </a:rPr>
              <a:t> </a:t>
            </a:r>
            <a:r>
              <a:rPr lang="en-US" sz="2400" dirty="0" err="1">
                <a:solidFill>
                  <a:srgbClr val="000000"/>
                </a:solidFill>
                <a:latin typeface="Arial"/>
                <a:cs typeface="Arial"/>
              </a:rPr>
              <a:t>poza</a:t>
            </a:r>
            <a:r>
              <a:rPr lang="en-US" sz="2400" dirty="0">
                <a:solidFill>
                  <a:srgbClr val="000000"/>
                </a:solidFill>
                <a:latin typeface="Arial"/>
                <a:cs typeface="Arial"/>
              </a:rPr>
              <a:t> </a:t>
            </a:r>
            <a:r>
              <a:rPr lang="en-US" sz="2400" dirty="0" err="1">
                <a:solidFill>
                  <a:srgbClr val="000000"/>
                </a:solidFill>
                <a:latin typeface="Arial"/>
                <a:cs typeface="Arial"/>
              </a:rPr>
              <a:t>bezpośrednim</a:t>
            </a:r>
            <a:r>
              <a:rPr lang="en-US" sz="2400" dirty="0">
                <a:solidFill>
                  <a:srgbClr val="000000"/>
                </a:solidFill>
                <a:latin typeface="Arial"/>
                <a:cs typeface="Arial"/>
              </a:rPr>
              <a:t> </a:t>
            </a:r>
            <a:r>
              <a:rPr lang="en-US" sz="2400" dirty="0" err="1">
                <a:solidFill>
                  <a:srgbClr val="000000"/>
                </a:solidFill>
                <a:latin typeface="Arial"/>
                <a:cs typeface="Arial"/>
              </a:rPr>
              <a:t>partnerem</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Może</a:t>
            </a:r>
            <a:r>
              <a:rPr lang="en-US" sz="2400" dirty="0">
                <a:solidFill>
                  <a:srgbClr val="000000"/>
                </a:solidFill>
                <a:latin typeface="Arial"/>
                <a:cs typeface="Arial"/>
              </a:rPr>
              <a:t> </a:t>
            </a:r>
            <a:r>
              <a:rPr lang="en-US" sz="2400" dirty="0" err="1">
                <a:solidFill>
                  <a:srgbClr val="000000"/>
                </a:solidFill>
                <a:latin typeface="Arial"/>
                <a:cs typeface="Arial"/>
              </a:rPr>
              <a:t>dotyczyć</a:t>
            </a:r>
            <a:r>
              <a:rPr lang="en-US" sz="2400" dirty="0">
                <a:solidFill>
                  <a:srgbClr val="000000"/>
                </a:solidFill>
                <a:latin typeface="Arial"/>
                <a:cs typeface="Arial"/>
              </a:rPr>
              <a:t> </a:t>
            </a:r>
            <a:r>
              <a:rPr lang="en-US" sz="2400" dirty="0" err="1">
                <a:solidFill>
                  <a:srgbClr val="000000"/>
                </a:solidFill>
                <a:latin typeface="Arial"/>
                <a:cs typeface="Arial"/>
              </a:rPr>
              <a:t>dyfuzji</a:t>
            </a:r>
            <a:r>
              <a:rPr lang="en-US" sz="2400" dirty="0">
                <a:solidFill>
                  <a:srgbClr val="000000"/>
                </a:solidFill>
                <a:latin typeface="Arial"/>
                <a:cs typeface="Arial"/>
              </a:rPr>
              <a:t> </a:t>
            </a:r>
            <a:r>
              <a:rPr lang="en-US" sz="2400" dirty="0" err="1">
                <a:solidFill>
                  <a:srgbClr val="000000"/>
                </a:solidFill>
                <a:latin typeface="Arial"/>
                <a:cs typeface="Arial"/>
              </a:rPr>
              <a:t>rozwiązania</a:t>
            </a:r>
            <a:r>
              <a:rPr lang="en-US" sz="2400" dirty="0">
                <a:solidFill>
                  <a:srgbClr val="000000"/>
                </a:solidFill>
                <a:latin typeface="Arial"/>
                <a:cs typeface="Arial"/>
              </a:rPr>
              <a:t> do </a:t>
            </a:r>
            <a:r>
              <a:rPr lang="en-US" sz="2400" dirty="0" err="1">
                <a:solidFill>
                  <a:srgbClr val="000000"/>
                </a:solidFill>
                <a:latin typeface="Arial"/>
                <a:cs typeface="Arial"/>
              </a:rPr>
              <a:t>sektora</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Może</a:t>
            </a:r>
            <a:r>
              <a:rPr lang="en-US" sz="2400" dirty="0">
                <a:solidFill>
                  <a:srgbClr val="000000"/>
                </a:solidFill>
                <a:latin typeface="Arial"/>
                <a:cs typeface="Arial"/>
              </a:rPr>
              <a:t> </a:t>
            </a:r>
            <a:r>
              <a:rPr lang="en-US" sz="2400" dirty="0" err="1">
                <a:solidFill>
                  <a:srgbClr val="000000"/>
                </a:solidFill>
                <a:latin typeface="Arial"/>
                <a:cs typeface="Arial"/>
              </a:rPr>
              <a:t>dotyczyć</a:t>
            </a:r>
            <a:r>
              <a:rPr lang="en-US" sz="2400" dirty="0">
                <a:solidFill>
                  <a:srgbClr val="000000"/>
                </a:solidFill>
                <a:latin typeface="Arial"/>
                <a:cs typeface="Arial"/>
              </a:rPr>
              <a:t> </a:t>
            </a:r>
            <a:r>
              <a:rPr lang="en-US" sz="2400" dirty="0" err="1">
                <a:solidFill>
                  <a:srgbClr val="000000"/>
                </a:solidFill>
                <a:latin typeface="Arial"/>
                <a:cs typeface="Arial"/>
              </a:rPr>
              <a:t>standardów</a:t>
            </a:r>
            <a:r>
              <a:rPr lang="en-US" sz="2400" dirty="0">
                <a:solidFill>
                  <a:srgbClr val="000000"/>
                </a:solidFill>
                <a:latin typeface="Arial"/>
                <a:cs typeface="Arial"/>
              </a:rPr>
              <a:t>, </a:t>
            </a:r>
            <a:r>
              <a:rPr lang="en-US" sz="2400" dirty="0" err="1">
                <a:solidFill>
                  <a:srgbClr val="000000"/>
                </a:solidFill>
                <a:latin typeface="Arial"/>
                <a:cs typeface="Arial"/>
              </a:rPr>
              <a:t>praktyk</a:t>
            </a:r>
            <a:r>
              <a:rPr lang="en-US" sz="2400" dirty="0">
                <a:solidFill>
                  <a:srgbClr val="000000"/>
                </a:solidFill>
                <a:latin typeface="Arial"/>
                <a:cs typeface="Arial"/>
              </a:rPr>
              <a:t> </a:t>
            </a:r>
            <a:r>
              <a:rPr lang="en-US" sz="2400" dirty="0" err="1">
                <a:solidFill>
                  <a:srgbClr val="000000"/>
                </a:solidFill>
                <a:latin typeface="Arial"/>
                <a:cs typeface="Arial"/>
              </a:rPr>
              <a:t>lub</a:t>
            </a:r>
            <a:r>
              <a:rPr lang="en-US" sz="2400" dirty="0">
                <a:solidFill>
                  <a:srgbClr val="000000"/>
                </a:solidFill>
                <a:latin typeface="Arial"/>
                <a:cs typeface="Arial"/>
              </a:rPr>
              <a:t> </a:t>
            </a:r>
            <a:r>
              <a:rPr lang="en-US" sz="2400" dirty="0" err="1">
                <a:solidFill>
                  <a:srgbClr val="000000"/>
                </a:solidFill>
                <a:latin typeface="Arial"/>
                <a:cs typeface="Arial"/>
              </a:rPr>
              <a:t>trwałej</a:t>
            </a:r>
            <a:r>
              <a:rPr lang="en-US" sz="2400" dirty="0">
                <a:solidFill>
                  <a:srgbClr val="000000"/>
                </a:solidFill>
                <a:latin typeface="Arial"/>
                <a:cs typeface="Arial"/>
              </a:rPr>
              <a:t> </a:t>
            </a:r>
            <a:r>
              <a:rPr lang="en-US" sz="2400" dirty="0" err="1">
                <a:solidFill>
                  <a:srgbClr val="000000"/>
                </a:solidFill>
                <a:latin typeface="Arial"/>
                <a:cs typeface="Arial"/>
              </a:rPr>
              <a:t>zmiany</a:t>
            </a:r>
            <a:r>
              <a:rPr lang="en-US" sz="2400" dirty="0">
                <a:solidFill>
                  <a:srgbClr val="000000"/>
                </a:solidFill>
                <a:latin typeface="Arial"/>
                <a:cs typeface="Arial"/>
              </a:rPr>
              <a:t> </a:t>
            </a:r>
            <a:r>
              <a:rPr lang="en-US" sz="2400" dirty="0" err="1">
                <a:solidFill>
                  <a:srgbClr val="000000"/>
                </a:solidFill>
                <a:latin typeface="Arial"/>
                <a:cs typeface="Arial"/>
              </a:rPr>
              <a:t>środowiskowej</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Nie </a:t>
            </a:r>
            <a:r>
              <a:rPr lang="en-US" sz="2400" dirty="0" err="1">
                <a:solidFill>
                  <a:srgbClr val="000000"/>
                </a:solidFill>
                <a:latin typeface="Arial"/>
                <a:cs typeface="Arial"/>
              </a:rPr>
              <a:t>przypisuj</a:t>
            </a:r>
            <a:r>
              <a:rPr lang="en-US" sz="2400" dirty="0">
                <a:solidFill>
                  <a:srgbClr val="000000"/>
                </a:solidFill>
                <a:latin typeface="Arial"/>
                <a:cs typeface="Arial"/>
              </a:rPr>
              <a:t> </a:t>
            </a:r>
            <a:r>
              <a:rPr lang="en-US" sz="2400" dirty="0" err="1">
                <a:solidFill>
                  <a:srgbClr val="000000"/>
                </a:solidFill>
                <a:latin typeface="Arial"/>
                <a:cs typeface="Arial"/>
              </a:rPr>
              <a:t>całego</a:t>
            </a:r>
            <a:r>
              <a:rPr lang="en-US" sz="2400" dirty="0">
                <a:solidFill>
                  <a:srgbClr val="000000"/>
                </a:solidFill>
                <a:latin typeface="Arial"/>
                <a:cs typeface="Arial"/>
              </a:rPr>
              <a:t> </a:t>
            </a:r>
            <a:r>
              <a:rPr lang="en-US" sz="2400" dirty="0" err="1">
                <a:solidFill>
                  <a:srgbClr val="000000"/>
                </a:solidFill>
                <a:latin typeface="Arial"/>
                <a:cs typeface="Arial"/>
              </a:rPr>
              <a:t>wpływu</a:t>
            </a:r>
            <a:r>
              <a:rPr lang="en-US" sz="2400" dirty="0">
                <a:solidFill>
                  <a:srgbClr val="000000"/>
                </a:solidFill>
                <a:latin typeface="Arial"/>
                <a:cs typeface="Arial"/>
              </a:rPr>
              <a:t> </a:t>
            </a:r>
            <a:r>
              <a:rPr lang="en-US" sz="2400" dirty="0" err="1">
                <a:solidFill>
                  <a:srgbClr val="000000"/>
                </a:solidFill>
                <a:latin typeface="Arial"/>
                <a:cs typeface="Arial"/>
              </a:rPr>
              <a:t>projektowi</a:t>
            </a:r>
            <a:r>
              <a:rPr lang="en-US" sz="2400" dirty="0">
                <a:solidFill>
                  <a:srgbClr val="000000"/>
                </a:solidFill>
                <a:latin typeface="Arial"/>
                <a:cs typeface="Arial"/>
              </a:rPr>
              <a:t>, </a:t>
            </a:r>
            <a:r>
              <a:rPr lang="en-US" sz="2400" dirty="0" err="1">
                <a:solidFill>
                  <a:srgbClr val="000000"/>
                </a:solidFill>
                <a:latin typeface="Arial"/>
                <a:cs typeface="Arial"/>
              </a:rPr>
              <a:t>jeśli</a:t>
            </a:r>
            <a:r>
              <a:rPr lang="en-US" sz="2400" dirty="0">
                <a:solidFill>
                  <a:srgbClr val="000000"/>
                </a:solidFill>
                <a:latin typeface="Arial"/>
                <a:cs typeface="Arial"/>
              </a:rPr>
              <a:t> </a:t>
            </a:r>
            <a:r>
              <a:rPr lang="en-US" sz="2400" dirty="0" err="1">
                <a:solidFill>
                  <a:srgbClr val="000000"/>
                </a:solidFill>
                <a:latin typeface="Arial"/>
                <a:cs typeface="Arial"/>
              </a:rPr>
              <a:t>działały</a:t>
            </a:r>
            <a:r>
              <a:rPr lang="en-US" sz="2400" dirty="0">
                <a:solidFill>
                  <a:srgbClr val="000000"/>
                </a:solidFill>
                <a:latin typeface="Arial"/>
                <a:cs typeface="Arial"/>
              </a:rPr>
              <a:t> </a:t>
            </a:r>
            <a:r>
              <a:rPr lang="en-US" sz="2400" dirty="0" err="1">
                <a:solidFill>
                  <a:srgbClr val="000000"/>
                </a:solidFill>
                <a:latin typeface="Arial"/>
                <a:cs typeface="Arial"/>
              </a:rPr>
              <a:t>też</a:t>
            </a:r>
            <a:r>
              <a:rPr lang="en-US" sz="2400" dirty="0">
                <a:solidFill>
                  <a:srgbClr val="000000"/>
                </a:solidFill>
                <a:latin typeface="Arial"/>
                <a:cs typeface="Arial"/>
              </a:rPr>
              <a:t> </a:t>
            </a:r>
            <a:r>
              <a:rPr lang="en-US" sz="2400" dirty="0" err="1">
                <a:solidFill>
                  <a:srgbClr val="000000"/>
                </a:solidFill>
                <a:latin typeface="Arial"/>
                <a:cs typeface="Arial"/>
              </a:rPr>
              <a:t>pogoda</a:t>
            </a:r>
            <a:r>
              <a:rPr lang="en-US" sz="2400" dirty="0">
                <a:solidFill>
                  <a:srgbClr val="000000"/>
                </a:solidFill>
                <a:latin typeface="Arial"/>
                <a:cs typeface="Arial"/>
              </a:rPr>
              <a:t>, </a:t>
            </a:r>
            <a:r>
              <a:rPr lang="en-US" sz="2400" dirty="0" err="1">
                <a:solidFill>
                  <a:srgbClr val="000000"/>
                </a:solidFill>
                <a:latin typeface="Arial"/>
                <a:cs typeface="Arial"/>
              </a:rPr>
              <a:t>ceny</a:t>
            </a:r>
            <a:r>
              <a:rPr lang="en-US" sz="2400" dirty="0">
                <a:solidFill>
                  <a:srgbClr val="000000"/>
                </a:solidFill>
                <a:latin typeface="Arial"/>
                <a:cs typeface="Arial"/>
              </a:rPr>
              <a:t> </a:t>
            </a:r>
            <a:r>
              <a:rPr lang="en-US" sz="2400" dirty="0" err="1">
                <a:solidFill>
                  <a:srgbClr val="000000"/>
                </a:solidFill>
                <a:latin typeface="Arial"/>
                <a:cs typeface="Arial"/>
              </a:rPr>
              <a:t>lub</a:t>
            </a:r>
            <a:r>
              <a:rPr lang="en-US" sz="2400" dirty="0">
                <a:solidFill>
                  <a:srgbClr val="000000"/>
                </a:solidFill>
                <a:latin typeface="Arial"/>
                <a:cs typeface="Arial"/>
              </a:rPr>
              <a:t> </a:t>
            </a:r>
            <a:r>
              <a:rPr lang="en-US" sz="2400" dirty="0" err="1">
                <a:solidFill>
                  <a:srgbClr val="000000"/>
                </a:solidFill>
                <a:latin typeface="Arial"/>
                <a:cs typeface="Arial"/>
              </a:rPr>
              <a:t>inne</a:t>
            </a:r>
            <a:r>
              <a:rPr lang="en-US" sz="2400" dirty="0">
                <a:solidFill>
                  <a:srgbClr val="000000"/>
                </a:solidFill>
                <a:latin typeface="Arial"/>
                <a:cs typeface="Arial"/>
              </a:rPr>
              <a:t> </a:t>
            </a:r>
            <a:r>
              <a:rPr lang="en-US" sz="2400" dirty="0" err="1">
                <a:solidFill>
                  <a:srgbClr val="000000"/>
                </a:solidFill>
                <a:latin typeface="Arial"/>
                <a:cs typeface="Arial"/>
              </a:rPr>
              <a:t>programy</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341577397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7CC48-E226-CFDB-27A2-403DF05D415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EF98279E-EA41-8678-66D1-847FC948AF7B}"/>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Wskaźniki: produkt, rezultat, oddziaływanie</a:t>
            </a:r>
            <a:endParaRPr lang="pl-PL" dirty="0"/>
          </a:p>
        </p:txBody>
      </p:sp>
      <p:sp>
        <p:nvSpPr>
          <p:cNvPr id="3" name="Symbol zastępczy zawartości 2">
            <a:extLst>
              <a:ext uri="{FF2B5EF4-FFF2-40B4-BE49-F238E27FC236}">
                <a16:creationId xmlns:a16="http://schemas.microsoft.com/office/drawing/2014/main" id="{5223C2D8-05FB-2CDE-1926-7F49E320E0DF}"/>
              </a:ext>
            </a:extLst>
          </p:cNvPr>
          <p:cNvSpPr>
            <a:spLocks noGrp="1"/>
          </p:cNvSpPr>
          <p:nvPr>
            <p:ph idx="1"/>
          </p:nvPr>
        </p:nvSpPr>
        <p:spPr>
          <a:xfrm>
            <a:off x="841248" y="1600200"/>
            <a:ext cx="10515600" cy="548640"/>
          </a:xfrm>
        </p:spPr>
        <p:txBody>
          <a:bodyPr>
            <a:noAutofit/>
          </a:bodyPr>
          <a:lstStyle/>
          <a:p>
            <a:pPr marL="0" indent="0">
              <a:lnSpc>
                <a:spcPct val="115000"/>
              </a:lnSpc>
              <a:spcBef>
                <a:spcPts val="600"/>
              </a:spcBef>
              <a:buNone/>
            </a:pPr>
            <a:r>
              <a:rPr lang="en-US" sz="2400" dirty="0" err="1">
                <a:solidFill>
                  <a:srgbClr val="555555"/>
                </a:solidFill>
                <a:latin typeface="Arial"/>
                <a:cs typeface="Arial"/>
              </a:rPr>
              <a:t>Używaj</a:t>
            </a:r>
            <a:r>
              <a:rPr lang="en-US" sz="2400" dirty="0">
                <a:solidFill>
                  <a:srgbClr val="555555"/>
                </a:solidFill>
                <a:latin typeface="Arial"/>
                <a:cs typeface="Arial"/>
              </a:rPr>
              <a:t> </a:t>
            </a:r>
            <a:r>
              <a:rPr lang="en-US" sz="2400" dirty="0" err="1">
                <a:solidFill>
                  <a:srgbClr val="555555"/>
                </a:solidFill>
                <a:latin typeface="Arial"/>
                <a:cs typeface="Arial"/>
              </a:rPr>
              <a:t>prostych</a:t>
            </a:r>
            <a:r>
              <a:rPr lang="en-US" sz="2400" dirty="0">
                <a:solidFill>
                  <a:srgbClr val="555555"/>
                </a:solidFill>
                <a:latin typeface="Arial"/>
                <a:cs typeface="Arial"/>
              </a:rPr>
              <a:t> </a:t>
            </a:r>
            <a:r>
              <a:rPr lang="en-US" sz="2400" dirty="0" err="1">
                <a:solidFill>
                  <a:srgbClr val="555555"/>
                </a:solidFill>
                <a:latin typeface="Arial"/>
                <a:cs typeface="Arial"/>
              </a:rPr>
              <a:t>definicji</a:t>
            </a:r>
            <a:r>
              <a:rPr lang="en-US" sz="2400" dirty="0">
                <a:solidFill>
                  <a:srgbClr val="555555"/>
                </a:solidFill>
                <a:latin typeface="Arial"/>
                <a:cs typeface="Arial"/>
              </a:rPr>
              <a:t> </a:t>
            </a:r>
            <a:r>
              <a:rPr lang="en-US" sz="2400" dirty="0" err="1">
                <a:solidFill>
                  <a:srgbClr val="555555"/>
                </a:solidFill>
                <a:latin typeface="Arial"/>
                <a:cs typeface="Arial"/>
              </a:rPr>
              <a:t>i</a:t>
            </a:r>
            <a:r>
              <a:rPr lang="en-US" sz="2400" dirty="0">
                <a:solidFill>
                  <a:srgbClr val="555555"/>
                </a:solidFill>
                <a:latin typeface="Arial"/>
                <a:cs typeface="Arial"/>
              </a:rPr>
              <a:t> </a:t>
            </a:r>
            <a:r>
              <a:rPr lang="en-US" sz="2400" dirty="0" err="1">
                <a:solidFill>
                  <a:srgbClr val="555555"/>
                </a:solidFill>
                <a:latin typeface="Arial"/>
                <a:cs typeface="Arial"/>
              </a:rPr>
              <a:t>przykładów</a:t>
            </a:r>
            <a:r>
              <a:rPr lang="en-US" sz="2400" dirty="0">
                <a:solidFill>
                  <a:srgbClr val="555555"/>
                </a:solidFill>
                <a:latin typeface="Arial"/>
                <a:cs typeface="Arial"/>
              </a:rPr>
              <a:t> z </a:t>
            </a:r>
            <a:r>
              <a:rPr lang="en-US" sz="2400" dirty="0" err="1">
                <a:solidFill>
                  <a:srgbClr val="555555"/>
                </a:solidFill>
                <a:latin typeface="Arial"/>
                <a:cs typeface="Arial"/>
              </a:rPr>
              <a:t>projektu</a:t>
            </a:r>
            <a:r>
              <a:rPr lang="en-US" sz="2400" dirty="0">
                <a:solidFill>
                  <a:srgbClr val="555555"/>
                </a:solidFill>
                <a:latin typeface="Arial"/>
                <a:cs typeface="Arial"/>
              </a:rPr>
              <a:t>.</a:t>
            </a:r>
            <a:endParaRPr lang="en-US" dirty="0"/>
          </a:p>
        </p:txBody>
      </p:sp>
      <p:graphicFrame>
        <p:nvGraphicFramePr>
          <p:cNvPr id="4" name="Tabela"/>
          <p:cNvGraphicFramePr>
            <a:graphicFrameLocks noGrp="1"/>
          </p:cNvGraphicFramePr>
          <p:nvPr/>
        </p:nvGraphicFramePr>
        <p:xfrm>
          <a:off x="841248" y="2240280"/>
          <a:ext cx="10515600" cy="2714944"/>
        </p:xfrm>
        <a:graphic>
          <a:graphicData uri="http://schemas.openxmlformats.org/drawingml/2006/table">
            <a:tbl>
              <a:tblPr firstRow="1" firstCol="1">
                <a:tableStyleId>{5940675A-B579-460E-94D1-54222C63F5DA}</a:tableStyleId>
              </a:tblPr>
              <a:tblGrid>
                <a:gridCol w="201168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2834640">
                  <a:extLst>
                    <a:ext uri="{9D8B030D-6E8A-4147-A177-3AD203B41FA5}">
                      <a16:colId xmlns:a16="http://schemas.microsoft.com/office/drawing/2014/main" val="20002"/>
                    </a:ext>
                  </a:extLst>
                </a:gridCol>
                <a:gridCol w="2834640">
                  <a:extLst>
                    <a:ext uri="{9D8B030D-6E8A-4147-A177-3AD203B41FA5}">
                      <a16:colId xmlns:a16="http://schemas.microsoft.com/office/drawing/2014/main" val="20003"/>
                    </a:ext>
                  </a:extLst>
                </a:gridCol>
              </a:tblGrid>
              <a:tr h="385088">
                <a:tc>
                  <a:txBody>
                    <a:bodyPr/>
                    <a:lstStyle/>
                    <a:p>
                      <a:pPr algn="l">
                        <a:lnSpc>
                          <a:spcPct val="115000"/>
                        </a:lnSpc>
                      </a:pPr>
                      <a:r>
                        <a:rPr sz="1800" b="1">
                          <a:solidFill>
                            <a:srgbClr val="000000"/>
                          </a:solidFill>
                          <a:latin typeface="Arial"/>
                          <a:cs typeface="Arial"/>
                        </a:rPr>
                        <a:t>Kategoria</a:t>
                      </a:r>
                    </a:p>
                  </a:txBody>
                  <a:tcPr>
                    <a:solidFill>
                      <a:srgbClr val="E7ECF5"/>
                    </a:solidFill>
                  </a:tcPr>
                </a:tc>
                <a:tc>
                  <a:txBody>
                    <a:bodyPr/>
                    <a:lstStyle/>
                    <a:p>
                      <a:pPr algn="l">
                        <a:lnSpc>
                          <a:spcPct val="115000"/>
                        </a:lnSpc>
                      </a:pPr>
                      <a:r>
                        <a:rPr sz="1800" b="1">
                          <a:solidFill>
                            <a:srgbClr val="000000"/>
                          </a:solidFill>
                          <a:latin typeface="Arial"/>
                          <a:cs typeface="Arial"/>
                        </a:rPr>
                        <a:t>Produkt</a:t>
                      </a:r>
                    </a:p>
                  </a:txBody>
                  <a:tcPr>
                    <a:solidFill>
                      <a:srgbClr val="E7ECF5"/>
                    </a:solidFill>
                  </a:tcPr>
                </a:tc>
                <a:tc>
                  <a:txBody>
                    <a:bodyPr/>
                    <a:lstStyle/>
                    <a:p>
                      <a:pPr algn="l">
                        <a:lnSpc>
                          <a:spcPct val="115000"/>
                        </a:lnSpc>
                      </a:pPr>
                      <a:r>
                        <a:rPr sz="1800" b="1">
                          <a:solidFill>
                            <a:srgbClr val="000000"/>
                          </a:solidFill>
                          <a:latin typeface="Arial"/>
                          <a:cs typeface="Arial"/>
                        </a:rPr>
                        <a:t>Rezultat</a:t>
                      </a:r>
                    </a:p>
                  </a:txBody>
                  <a:tcPr>
                    <a:solidFill>
                      <a:srgbClr val="E7ECF5"/>
                    </a:solidFill>
                  </a:tcPr>
                </a:tc>
                <a:tc>
                  <a:txBody>
                    <a:bodyPr/>
                    <a:lstStyle/>
                    <a:p>
                      <a:pPr algn="l">
                        <a:lnSpc>
                          <a:spcPct val="115000"/>
                        </a:lnSpc>
                      </a:pPr>
                      <a:r>
                        <a:rPr sz="1800" b="1">
                          <a:solidFill>
                            <a:srgbClr val="000000"/>
                          </a:solidFill>
                          <a:latin typeface="Arial"/>
                          <a:cs typeface="Arial"/>
                        </a:rPr>
                        <a:t>Oddziaływanie</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Pytanie</a:t>
                      </a:r>
                    </a:p>
                  </a:txBody>
                  <a:tcPr/>
                </a:tc>
                <a:tc>
                  <a:txBody>
                    <a:bodyPr/>
                    <a:lstStyle/>
                    <a:p>
                      <a:pPr algn="l">
                        <a:lnSpc>
                          <a:spcPct val="115000"/>
                        </a:lnSpc>
                      </a:pPr>
                      <a:r>
                        <a:rPr sz="1800" b="0">
                          <a:solidFill>
                            <a:srgbClr val="000000"/>
                          </a:solidFill>
                          <a:latin typeface="Arial"/>
                          <a:cs typeface="Arial"/>
                        </a:rPr>
                        <a:t>Co projekt wytworzył?</a:t>
                      </a:r>
                    </a:p>
                  </a:txBody>
                  <a:tcPr/>
                </a:tc>
                <a:tc>
                  <a:txBody>
                    <a:bodyPr/>
                    <a:lstStyle/>
                    <a:p>
                      <a:pPr algn="l">
                        <a:lnSpc>
                          <a:spcPct val="115000"/>
                        </a:lnSpc>
                      </a:pPr>
                      <a:r>
                        <a:rPr sz="1800" b="0">
                          <a:solidFill>
                            <a:srgbClr val="000000"/>
                          </a:solidFill>
                          <a:latin typeface="Arial"/>
                          <a:cs typeface="Arial"/>
                        </a:rPr>
                        <a:t>Co zmieniło się u odbiorcy?</a:t>
                      </a:r>
                    </a:p>
                  </a:txBody>
                  <a:tcPr/>
                </a:tc>
                <a:tc>
                  <a:txBody>
                    <a:bodyPr/>
                    <a:lstStyle/>
                    <a:p>
                      <a:pPr algn="l">
                        <a:lnSpc>
                          <a:spcPct val="115000"/>
                        </a:lnSpc>
                      </a:pPr>
                      <a:r>
                        <a:rPr sz="1800" b="0">
                          <a:solidFill>
                            <a:srgbClr val="000000"/>
                          </a:solidFill>
                          <a:latin typeface="Arial"/>
                          <a:cs typeface="Arial"/>
                        </a:rPr>
                        <a:t>Jaka zmiana pojawia się szerzej?</a:t>
                      </a:r>
                    </a:p>
                  </a:txBody>
                  <a:tcPr/>
                </a:tc>
                <a:extLst>
                  <a:ext uri="{0D108BD9-81ED-4DB2-BD59-A6C34878D82A}">
                    <a16:rowId xmlns:a16="http://schemas.microsoft.com/office/drawing/2014/main" val="10001"/>
                  </a:ext>
                </a:extLst>
              </a:tr>
              <a:tr h="972384">
                <a:tc>
                  <a:txBody>
                    <a:bodyPr/>
                    <a:lstStyle/>
                    <a:p>
                      <a:pPr algn="l">
                        <a:lnSpc>
                          <a:spcPct val="115000"/>
                        </a:lnSpc>
                      </a:pPr>
                      <a:r>
                        <a:rPr sz="1800" b="1">
                          <a:solidFill>
                            <a:srgbClr val="000000"/>
                          </a:solidFill>
                          <a:latin typeface="Arial"/>
                          <a:cs typeface="Arial"/>
                        </a:rPr>
                        <a:t>Przykład</a:t>
                      </a:r>
                    </a:p>
                  </a:txBody>
                  <a:tcPr/>
                </a:tc>
                <a:tc>
                  <a:txBody>
                    <a:bodyPr/>
                    <a:lstStyle/>
                    <a:p>
                      <a:pPr algn="l">
                        <a:lnSpc>
                          <a:spcPct val="115000"/>
                        </a:lnSpc>
                      </a:pPr>
                      <a:r>
                        <a:rPr sz="1800" b="0">
                          <a:solidFill>
                            <a:srgbClr val="000000"/>
                          </a:solidFill>
                          <a:latin typeface="Arial"/>
                          <a:cs typeface="Arial"/>
                        </a:rPr>
                        <a:t>1 protokół, 1 model, 8 gospodarstw w pilotażu</a:t>
                      </a:r>
                    </a:p>
                  </a:txBody>
                  <a:tcPr/>
                </a:tc>
                <a:tc>
                  <a:txBody>
                    <a:bodyPr/>
                    <a:lstStyle/>
                    <a:p>
                      <a:pPr algn="l">
                        <a:lnSpc>
                          <a:spcPct val="115000"/>
                        </a:lnSpc>
                      </a:pPr>
                      <a:r>
                        <a:rPr sz="1800" b="0">
                          <a:solidFill>
                            <a:srgbClr val="000000"/>
                          </a:solidFill>
                          <a:latin typeface="Arial"/>
                          <a:cs typeface="Arial"/>
                        </a:rPr>
                        <a:t>Czas decyzji spadł z 72 h do 24 h</a:t>
                      </a:r>
                    </a:p>
                  </a:txBody>
                  <a:tcPr/>
                </a:tc>
                <a:tc>
                  <a:txBody>
                    <a:bodyPr/>
                    <a:lstStyle/>
                    <a:p>
                      <a:pPr algn="l">
                        <a:lnSpc>
                          <a:spcPct val="115000"/>
                        </a:lnSpc>
                      </a:pPr>
                      <a:r>
                        <a:rPr sz="1800" b="0">
                          <a:solidFill>
                            <a:srgbClr val="000000"/>
                          </a:solidFill>
                          <a:latin typeface="Arial"/>
                          <a:cs typeface="Arial"/>
                        </a:rPr>
                        <a:t>Rozwiązanie wdrożone w kolejnych gospodarstwach</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Wartość bazowa</a:t>
                      </a:r>
                    </a:p>
                  </a:txBody>
                  <a:tcPr/>
                </a:tc>
                <a:tc>
                  <a:txBody>
                    <a:bodyPr/>
                    <a:lstStyle/>
                    <a:p>
                      <a:pPr algn="l">
                        <a:lnSpc>
                          <a:spcPct val="115000"/>
                        </a:lnSpc>
                      </a:pPr>
                      <a:r>
                        <a:rPr sz="1800" b="0">
                          <a:solidFill>
                            <a:srgbClr val="000000"/>
                          </a:solidFill>
                          <a:latin typeface="Arial"/>
                          <a:cs typeface="Arial"/>
                        </a:rPr>
                        <a:t>Zwykle baza = 0</a:t>
                      </a:r>
                    </a:p>
                  </a:txBody>
                  <a:tcPr/>
                </a:tc>
                <a:tc>
                  <a:txBody>
                    <a:bodyPr/>
                    <a:lstStyle/>
                    <a:p>
                      <a:pPr algn="l">
                        <a:lnSpc>
                          <a:spcPct val="115000"/>
                        </a:lnSpc>
                      </a:pPr>
                      <a:r>
                        <a:rPr sz="1800" b="0">
                          <a:solidFill>
                            <a:srgbClr val="000000"/>
                          </a:solidFill>
                          <a:latin typeface="Arial"/>
                          <a:cs typeface="Arial"/>
                        </a:rPr>
                        <a:t>Wymaga bazy i celu</a:t>
                      </a:r>
                    </a:p>
                  </a:txBody>
                  <a:tcPr/>
                </a:tc>
                <a:tc>
                  <a:txBody>
                    <a:bodyPr/>
                    <a:lstStyle/>
                    <a:p>
                      <a:pPr algn="l">
                        <a:lnSpc>
                          <a:spcPct val="115000"/>
                        </a:lnSpc>
                      </a:pPr>
                      <a:r>
                        <a:rPr sz="1800" b="0">
                          <a:solidFill>
                            <a:srgbClr val="000000"/>
                          </a:solidFill>
                          <a:latin typeface="Arial"/>
                          <a:cs typeface="Arial"/>
                        </a:rPr>
                        <a:t>Zależy też od otoczenia</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03931367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CD2B01D-A932-0115-603D-7FFADB3AE80A}"/>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a:solidFill>
                  <a:srgbClr val="000000"/>
                </a:solidFill>
                <a:latin typeface="Arial"/>
                <a:cs typeface="Arial"/>
              </a:rPr>
              <a:t>Dobry i zły opis wskaźnika</a:t>
            </a:r>
            <a:endParaRPr lang="pl-PL" dirty="0"/>
          </a:p>
        </p:txBody>
      </p:sp>
      <p:graphicFrame>
        <p:nvGraphicFramePr>
          <p:cNvPr id="3" name="Tabela"/>
          <p:cNvGraphicFramePr>
            <a:graphicFrameLocks noGrp="1"/>
          </p:cNvGraphicFramePr>
          <p:nvPr/>
        </p:nvGraphicFramePr>
        <p:xfrm>
          <a:off x="841248" y="1600200"/>
          <a:ext cx="10515600" cy="3100032"/>
        </p:xfrm>
        <a:graphic>
          <a:graphicData uri="http://schemas.openxmlformats.org/drawingml/2006/table">
            <a:tbl>
              <a:tblPr firstRow="1">
                <a:tableStyleId>{5940675A-B579-460E-94D1-54222C63F5DA}</a:tableStyleId>
              </a:tblPr>
              <a:tblGrid>
                <a:gridCol w="210312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4389120">
                  <a:extLst>
                    <a:ext uri="{9D8B030D-6E8A-4147-A177-3AD203B41FA5}">
                      <a16:colId xmlns:a16="http://schemas.microsoft.com/office/drawing/2014/main" val="20002"/>
                    </a:ext>
                  </a:extLst>
                </a:gridCol>
              </a:tblGrid>
              <a:tr h="385088">
                <a:tc>
                  <a:txBody>
                    <a:bodyPr/>
                    <a:lstStyle/>
                    <a:p>
                      <a:pPr algn="l">
                        <a:lnSpc>
                          <a:spcPct val="115000"/>
                        </a:lnSpc>
                      </a:pPr>
                      <a:r>
                        <a:rPr sz="1800" b="1">
                          <a:solidFill>
                            <a:srgbClr val="000000"/>
                          </a:solidFill>
                          <a:latin typeface="Arial"/>
                          <a:cs typeface="Arial"/>
                        </a:rPr>
                        <a:t>Kategoria</a:t>
                      </a:r>
                    </a:p>
                  </a:txBody>
                  <a:tcPr>
                    <a:solidFill>
                      <a:srgbClr val="E7ECF5"/>
                    </a:solidFill>
                  </a:tcPr>
                </a:tc>
                <a:tc>
                  <a:txBody>
                    <a:bodyPr/>
                    <a:lstStyle/>
                    <a:p>
                      <a:pPr algn="l">
                        <a:lnSpc>
                          <a:spcPct val="115000"/>
                        </a:lnSpc>
                      </a:pPr>
                      <a:r>
                        <a:rPr sz="1800" b="1">
                          <a:solidFill>
                            <a:srgbClr val="000000"/>
                          </a:solidFill>
                          <a:latin typeface="Arial"/>
                          <a:cs typeface="Arial"/>
                        </a:rPr>
                        <a:t>Błędny opis</a:t>
                      </a:r>
                    </a:p>
                  </a:txBody>
                  <a:tcPr>
                    <a:solidFill>
                      <a:srgbClr val="E7ECF5"/>
                    </a:solidFill>
                  </a:tcPr>
                </a:tc>
                <a:tc>
                  <a:txBody>
                    <a:bodyPr/>
                    <a:lstStyle/>
                    <a:p>
                      <a:pPr algn="l">
                        <a:lnSpc>
                          <a:spcPct val="115000"/>
                        </a:lnSpc>
                      </a:pPr>
                      <a:r>
                        <a:rPr sz="1800" b="1">
                          <a:solidFill>
                            <a:srgbClr val="000000"/>
                          </a:solidFill>
                          <a:latin typeface="Arial"/>
                          <a:cs typeface="Arial"/>
                        </a:rPr>
                        <a:t>Lepszy opis</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Produkt</a:t>
                      </a:r>
                    </a:p>
                  </a:txBody>
                  <a:tcPr/>
                </a:tc>
                <a:tc>
                  <a:txBody>
                    <a:bodyPr/>
                    <a:lstStyle/>
                    <a:p>
                      <a:pPr algn="l">
                        <a:lnSpc>
                          <a:spcPct val="115000"/>
                        </a:lnSpc>
                      </a:pPr>
                      <a:r>
                        <a:rPr sz="1800" b="0">
                          <a:solidFill>
                            <a:srgbClr val="000000"/>
                          </a:solidFill>
                          <a:latin typeface="Arial"/>
                          <a:cs typeface="Arial"/>
                        </a:rPr>
                        <a:t>Przeprowadzenie badań laboratoryjnych</a:t>
                      </a:r>
                    </a:p>
                  </a:txBody>
                  <a:tcPr/>
                </a:tc>
                <a:tc>
                  <a:txBody>
                    <a:bodyPr/>
                    <a:lstStyle/>
                    <a:p>
                      <a:pPr algn="l">
                        <a:lnSpc>
                          <a:spcPct val="115000"/>
                        </a:lnSpc>
                      </a:pPr>
                      <a:r>
                        <a:rPr sz="1800" b="0">
                          <a:solidFill>
                            <a:srgbClr val="000000"/>
                          </a:solidFill>
                          <a:latin typeface="Arial"/>
                          <a:cs typeface="Arial"/>
                        </a:rPr>
                        <a:t>Opracowany i zwalidowany protokół badania X</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Rezultat</a:t>
                      </a:r>
                    </a:p>
                  </a:txBody>
                  <a:tcPr/>
                </a:tc>
                <a:tc>
                  <a:txBody>
                    <a:bodyPr/>
                    <a:lstStyle/>
                    <a:p>
                      <a:pPr algn="l">
                        <a:lnSpc>
                          <a:spcPct val="115000"/>
                        </a:lnSpc>
                      </a:pPr>
                      <a:r>
                        <a:rPr sz="1800" b="0">
                          <a:solidFill>
                            <a:srgbClr val="000000"/>
                          </a:solidFill>
                          <a:latin typeface="Arial"/>
                          <a:cs typeface="Arial"/>
                        </a:rPr>
                        <a:t>Zmniejszenie zużycia energii</a:t>
                      </a:r>
                    </a:p>
                  </a:txBody>
                  <a:tcPr/>
                </a:tc>
                <a:tc>
                  <a:txBody>
                    <a:bodyPr/>
                    <a:lstStyle/>
                    <a:p>
                      <a:pPr algn="l">
                        <a:lnSpc>
                          <a:spcPct val="115000"/>
                        </a:lnSpc>
                      </a:pPr>
                      <a:r>
                        <a:rPr sz="1800" b="0">
                          <a:solidFill>
                            <a:srgbClr val="000000"/>
                          </a:solidFill>
                          <a:latin typeface="Arial"/>
                          <a:cs typeface="Arial"/>
                        </a:rPr>
                        <a:t>Spadek z 580 do 464 kWh/t, czyli o 20%</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Rezultat</a:t>
                      </a:r>
                    </a:p>
                  </a:txBody>
                  <a:tcPr/>
                </a:tc>
                <a:tc>
                  <a:txBody>
                    <a:bodyPr/>
                    <a:lstStyle/>
                    <a:p>
                      <a:pPr algn="l">
                        <a:lnSpc>
                          <a:spcPct val="115000"/>
                        </a:lnSpc>
                      </a:pPr>
                      <a:r>
                        <a:rPr sz="1800" b="0">
                          <a:solidFill>
                            <a:srgbClr val="000000"/>
                          </a:solidFill>
                          <a:latin typeface="Arial"/>
                          <a:cs typeface="Arial"/>
                        </a:rPr>
                        <a:t>Poprawa jakości plonu</a:t>
                      </a:r>
                    </a:p>
                  </a:txBody>
                  <a:tcPr/>
                </a:tc>
                <a:tc>
                  <a:txBody>
                    <a:bodyPr/>
                    <a:lstStyle/>
                    <a:p>
                      <a:pPr algn="l">
                        <a:lnSpc>
                          <a:spcPct val="115000"/>
                        </a:lnSpc>
                      </a:pPr>
                      <a:r>
                        <a:rPr sz="1800" b="0">
                          <a:solidFill>
                            <a:srgbClr val="000000"/>
                          </a:solidFill>
                          <a:latin typeface="Arial"/>
                          <a:cs typeface="Arial"/>
                        </a:rPr>
                        <a:t>Udział partii klasy A rośnie z 62% do 78%</a:t>
                      </a:r>
                    </a:p>
                  </a:txBody>
                  <a:tcPr/>
                </a:tc>
                <a:extLst>
                  <a:ext uri="{0D108BD9-81ED-4DB2-BD59-A6C34878D82A}">
                    <a16:rowId xmlns:a16="http://schemas.microsoft.com/office/drawing/2014/main" val="10003"/>
                  </a:ext>
                </a:extLst>
              </a:tr>
              <a:tr h="678736">
                <a:tc>
                  <a:txBody>
                    <a:bodyPr/>
                    <a:lstStyle/>
                    <a:p>
                      <a:pPr algn="l">
                        <a:lnSpc>
                          <a:spcPct val="115000"/>
                        </a:lnSpc>
                      </a:pPr>
                      <a:r>
                        <a:rPr sz="1800" b="1">
                          <a:solidFill>
                            <a:srgbClr val="000000"/>
                          </a:solidFill>
                          <a:latin typeface="Arial"/>
                          <a:cs typeface="Arial"/>
                        </a:rPr>
                        <a:t>Trwałość</a:t>
                      </a:r>
                    </a:p>
                  </a:txBody>
                  <a:tcPr/>
                </a:tc>
                <a:tc>
                  <a:txBody>
                    <a:bodyPr/>
                    <a:lstStyle/>
                    <a:p>
                      <a:pPr algn="l">
                        <a:lnSpc>
                          <a:spcPct val="115000"/>
                        </a:lnSpc>
                      </a:pPr>
                      <a:r>
                        <a:rPr sz="1800" b="0">
                          <a:solidFill>
                            <a:srgbClr val="000000"/>
                          </a:solidFill>
                          <a:latin typeface="Arial"/>
                          <a:cs typeface="Arial"/>
                        </a:rPr>
                        <a:t>Publikacja i konferencja</a:t>
                      </a:r>
                    </a:p>
                  </a:txBody>
                  <a:tcPr/>
                </a:tc>
                <a:tc>
                  <a:txBody>
                    <a:bodyPr/>
                    <a:lstStyle/>
                    <a:p>
                      <a:pPr algn="l">
                        <a:lnSpc>
                          <a:spcPct val="115000"/>
                        </a:lnSpc>
                      </a:pPr>
                      <a:r>
                        <a:rPr sz="1800" b="0">
                          <a:solidFill>
                            <a:srgbClr val="000000"/>
                          </a:solidFill>
                          <a:latin typeface="Arial"/>
                          <a:cs typeface="Arial"/>
                        </a:rPr>
                        <a:t>Partner wdraża procedurę w 5 gospodarstwach do 2028 r</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29939-A782-C514-9838-E6494BC26C72}"/>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B4693ED-A4C8-0239-2944-A07202BF7F2A}"/>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a:solidFill>
                  <a:srgbClr val="000000"/>
                </a:solidFill>
                <a:latin typeface="Arial"/>
                <a:cs typeface="Arial"/>
              </a:rPr>
              <a:t>Dobry wskaźnik ma pięć cech</a:t>
            </a:r>
            <a:endParaRPr lang="pl-PL" dirty="0"/>
          </a:p>
        </p:txBody>
      </p:sp>
      <p:sp>
        <p:nvSpPr>
          <p:cNvPr id="3" name="Symbol zastępczy zawartości 2">
            <a:extLst>
              <a:ext uri="{FF2B5EF4-FFF2-40B4-BE49-F238E27FC236}">
                <a16:creationId xmlns:a16="http://schemas.microsoft.com/office/drawing/2014/main" id="{967221A4-F270-23C9-E68D-63289ED49310}"/>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Mierzy</a:t>
            </a:r>
            <a:r>
              <a:rPr lang="en-US" sz="2400" dirty="0">
                <a:solidFill>
                  <a:srgbClr val="000000"/>
                </a:solidFill>
                <a:latin typeface="Arial"/>
                <a:cs typeface="Arial"/>
              </a:rPr>
              <a:t> </a:t>
            </a:r>
            <a:r>
              <a:rPr lang="en-US" sz="2400" dirty="0" err="1">
                <a:solidFill>
                  <a:srgbClr val="000000"/>
                </a:solidFill>
                <a:latin typeface="Arial"/>
                <a:cs typeface="Arial"/>
              </a:rPr>
              <a:t>konkretny</a:t>
            </a:r>
            <a:r>
              <a:rPr lang="en-US" sz="2400" dirty="0">
                <a:solidFill>
                  <a:srgbClr val="000000"/>
                </a:solidFill>
                <a:latin typeface="Arial"/>
                <a:cs typeface="Arial"/>
              </a:rPr>
              <a:t> </a:t>
            </a:r>
            <a:r>
              <a:rPr lang="en-US" sz="2400" dirty="0" err="1">
                <a:solidFill>
                  <a:srgbClr val="000000"/>
                </a:solidFill>
                <a:latin typeface="Arial"/>
                <a:cs typeface="Arial"/>
              </a:rPr>
              <a:t>efekt</a:t>
            </a:r>
            <a:r>
              <a:rPr lang="en-US" sz="2400" dirty="0">
                <a:solidFill>
                  <a:srgbClr val="000000"/>
                </a:solidFill>
                <a:latin typeface="Arial"/>
                <a:cs typeface="Arial"/>
              </a:rPr>
              <a:t> </a:t>
            </a:r>
            <a:r>
              <a:rPr lang="en-US" sz="2400" dirty="0" err="1">
                <a:solidFill>
                  <a:srgbClr val="000000"/>
                </a:solidFill>
                <a:latin typeface="Arial"/>
                <a:cs typeface="Arial"/>
              </a:rPr>
              <a:t>projektu</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Ma </a:t>
            </a:r>
            <a:r>
              <a:rPr lang="en-US" sz="2400" dirty="0" err="1">
                <a:solidFill>
                  <a:srgbClr val="000000"/>
                </a:solidFill>
                <a:latin typeface="Arial"/>
                <a:cs typeface="Arial"/>
              </a:rPr>
              <a:t>jednostkę</a:t>
            </a:r>
            <a:r>
              <a:rPr lang="en-US" sz="2400" dirty="0">
                <a:solidFill>
                  <a:srgbClr val="000000"/>
                </a:solidFill>
                <a:latin typeface="Arial"/>
                <a:cs typeface="Arial"/>
              </a:rPr>
              <a:t> </a:t>
            </a:r>
            <a:r>
              <a:rPr lang="en-US" sz="2400" dirty="0" err="1">
                <a:solidFill>
                  <a:srgbClr val="000000"/>
                </a:solidFill>
                <a:latin typeface="Arial"/>
                <a:cs typeface="Arial"/>
              </a:rPr>
              <a:t>miary</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Ma </a:t>
            </a: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bazową</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docelową</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Ma </a:t>
            </a:r>
            <a:r>
              <a:rPr lang="en-US" sz="2400" dirty="0" err="1">
                <a:solidFill>
                  <a:srgbClr val="000000"/>
                </a:solidFill>
                <a:latin typeface="Arial"/>
                <a:cs typeface="Arial"/>
              </a:rPr>
              <a:t>źródło</a:t>
            </a:r>
            <a:r>
              <a:rPr lang="en-US" sz="2400" dirty="0">
                <a:solidFill>
                  <a:srgbClr val="000000"/>
                </a:solidFill>
                <a:latin typeface="Arial"/>
                <a:cs typeface="Arial"/>
              </a:rPr>
              <a:t> </a:t>
            </a:r>
            <a:r>
              <a:rPr lang="en-US" sz="2400" dirty="0" err="1">
                <a:solidFill>
                  <a:srgbClr val="000000"/>
                </a:solidFill>
                <a:latin typeface="Arial"/>
                <a:cs typeface="Arial"/>
              </a:rPr>
              <a:t>danych</a:t>
            </a:r>
            <a:r>
              <a:rPr lang="en-US" sz="2400" dirty="0">
                <a:solidFill>
                  <a:srgbClr val="000000"/>
                </a:solidFill>
                <a:latin typeface="Arial"/>
                <a:cs typeface="Arial"/>
              </a:rPr>
              <a:t>, </a:t>
            </a:r>
            <a:r>
              <a:rPr lang="en-US" sz="2400" dirty="0" err="1">
                <a:solidFill>
                  <a:srgbClr val="000000"/>
                </a:solidFill>
                <a:latin typeface="Arial"/>
                <a:cs typeface="Arial"/>
              </a:rPr>
              <a:t>na</a:t>
            </a:r>
            <a:r>
              <a:rPr lang="en-US" sz="2400" dirty="0">
                <a:solidFill>
                  <a:srgbClr val="000000"/>
                </a:solidFill>
                <a:latin typeface="Arial"/>
                <a:cs typeface="Arial"/>
              </a:rPr>
              <a:t> </a:t>
            </a:r>
            <a:r>
              <a:rPr lang="en-US" sz="2400" dirty="0" err="1">
                <a:solidFill>
                  <a:srgbClr val="000000"/>
                </a:solidFill>
                <a:latin typeface="Arial"/>
                <a:cs typeface="Arial"/>
              </a:rPr>
              <a:t>przykład</a:t>
            </a:r>
            <a:r>
              <a:rPr lang="en-US" sz="2400" dirty="0">
                <a:solidFill>
                  <a:srgbClr val="000000"/>
                </a:solidFill>
                <a:latin typeface="Arial"/>
                <a:cs typeface="Arial"/>
              </a:rPr>
              <a:t> </a:t>
            </a:r>
            <a:r>
              <a:rPr lang="en-US" sz="2400" dirty="0" err="1">
                <a:solidFill>
                  <a:srgbClr val="000000"/>
                </a:solidFill>
                <a:latin typeface="Arial"/>
                <a:cs typeface="Arial"/>
              </a:rPr>
              <a:t>audyt</a:t>
            </a:r>
            <a:r>
              <a:rPr lang="en-US" sz="2400" dirty="0">
                <a:solidFill>
                  <a:srgbClr val="000000"/>
                </a:solidFill>
                <a:latin typeface="Arial"/>
                <a:cs typeface="Arial"/>
              </a:rPr>
              <a:t>, </a:t>
            </a:r>
            <a:r>
              <a:rPr lang="en-US" sz="2400" dirty="0" err="1">
                <a:solidFill>
                  <a:srgbClr val="000000"/>
                </a:solidFill>
                <a:latin typeface="Arial"/>
                <a:cs typeface="Arial"/>
              </a:rPr>
              <a:t>raport</a:t>
            </a:r>
            <a:r>
              <a:rPr lang="en-US" sz="2400" dirty="0">
                <a:solidFill>
                  <a:srgbClr val="000000"/>
                </a:solidFill>
                <a:latin typeface="Arial"/>
                <a:cs typeface="Arial"/>
              </a:rPr>
              <a:t>, system </a:t>
            </a:r>
            <a:r>
              <a:rPr lang="en-US" sz="2400" dirty="0" err="1">
                <a:solidFill>
                  <a:srgbClr val="000000"/>
                </a:solidFill>
                <a:latin typeface="Arial"/>
                <a:cs typeface="Arial"/>
              </a:rPr>
              <a:t>pomiarowy</a:t>
            </a:r>
            <a:r>
              <a:rPr lang="en-US" sz="2400" dirty="0">
                <a:solidFill>
                  <a:srgbClr val="000000"/>
                </a:solidFill>
                <a:latin typeface="Arial"/>
                <a:cs typeface="Arial"/>
              </a:rPr>
              <a:t> </a:t>
            </a:r>
            <a:r>
              <a:rPr lang="en-US" sz="2400" dirty="0" err="1">
                <a:solidFill>
                  <a:srgbClr val="000000"/>
                </a:solidFill>
                <a:latin typeface="Arial"/>
                <a:cs typeface="Arial"/>
              </a:rPr>
              <a:t>lub</a:t>
            </a:r>
            <a:r>
              <a:rPr lang="en-US" sz="2400" dirty="0">
                <a:solidFill>
                  <a:srgbClr val="000000"/>
                </a:solidFill>
                <a:latin typeface="Arial"/>
                <a:cs typeface="Arial"/>
              </a:rPr>
              <a:t> </a:t>
            </a:r>
            <a:r>
              <a:rPr lang="en-US" sz="2400" dirty="0" err="1">
                <a:solidFill>
                  <a:srgbClr val="000000"/>
                </a:solidFill>
                <a:latin typeface="Arial"/>
                <a:cs typeface="Arial"/>
              </a:rPr>
              <a:t>protokół</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Jest </a:t>
            </a:r>
            <a:r>
              <a:rPr lang="en-US" sz="2400" dirty="0" err="1">
                <a:solidFill>
                  <a:srgbClr val="000000"/>
                </a:solidFill>
                <a:latin typeface="Arial"/>
                <a:cs typeface="Arial"/>
              </a:rPr>
              <a:t>realny</a:t>
            </a:r>
            <a:r>
              <a:rPr lang="en-US" sz="2400" dirty="0">
                <a:solidFill>
                  <a:srgbClr val="000000"/>
                </a:solidFill>
                <a:latin typeface="Arial"/>
                <a:cs typeface="Arial"/>
              </a:rPr>
              <a:t> do </a:t>
            </a:r>
            <a:r>
              <a:rPr lang="en-US" sz="2400" dirty="0" err="1">
                <a:solidFill>
                  <a:srgbClr val="000000"/>
                </a:solidFill>
                <a:latin typeface="Arial"/>
                <a:cs typeface="Arial"/>
              </a:rPr>
              <a:t>osiągnięcia</a:t>
            </a:r>
            <a:r>
              <a:rPr lang="en-US" sz="2400" dirty="0">
                <a:solidFill>
                  <a:srgbClr val="000000"/>
                </a:solidFill>
                <a:latin typeface="Arial"/>
                <a:cs typeface="Arial"/>
              </a:rPr>
              <a:t> w </a:t>
            </a:r>
            <a:r>
              <a:rPr lang="en-US" sz="2400" dirty="0" err="1">
                <a:solidFill>
                  <a:srgbClr val="000000"/>
                </a:solidFill>
                <a:latin typeface="Arial"/>
                <a:cs typeface="Arial"/>
              </a:rPr>
              <a:t>czasie</a:t>
            </a:r>
            <a:r>
              <a:rPr lang="en-US" sz="2400" dirty="0">
                <a:solidFill>
                  <a:srgbClr val="000000"/>
                </a:solidFill>
                <a:latin typeface="Arial"/>
                <a:cs typeface="Arial"/>
              </a:rPr>
              <a:t> </a:t>
            </a:r>
            <a:r>
              <a:rPr lang="en-US" sz="2400" dirty="0" err="1">
                <a:solidFill>
                  <a:srgbClr val="000000"/>
                </a:solidFill>
                <a:latin typeface="Arial"/>
                <a:cs typeface="Arial"/>
              </a:rPr>
              <a:t>projektu</a:t>
            </a:r>
            <a:r>
              <a:rPr lang="en-US" sz="2400" dirty="0">
                <a:solidFill>
                  <a:srgbClr val="000000"/>
                </a:solidFill>
                <a:latin typeface="Arial"/>
                <a:cs typeface="Arial"/>
              </a:rPr>
              <a:t> </a:t>
            </a:r>
            <a:r>
              <a:rPr lang="en-US" sz="2400" dirty="0" err="1">
                <a:solidFill>
                  <a:srgbClr val="000000"/>
                </a:solidFill>
                <a:latin typeface="Arial"/>
                <a:cs typeface="Arial"/>
              </a:rPr>
              <a:t>albo</a:t>
            </a:r>
            <a:r>
              <a:rPr lang="en-US" sz="2400" dirty="0">
                <a:solidFill>
                  <a:srgbClr val="000000"/>
                </a:solidFill>
                <a:latin typeface="Arial"/>
                <a:cs typeface="Arial"/>
              </a:rPr>
              <a:t> w </a:t>
            </a:r>
            <a:r>
              <a:rPr lang="en-US" sz="2400" dirty="0" err="1">
                <a:solidFill>
                  <a:srgbClr val="000000"/>
                </a:solidFill>
                <a:latin typeface="Arial"/>
                <a:cs typeface="Arial"/>
              </a:rPr>
              <a:t>okresie</a:t>
            </a:r>
            <a:r>
              <a:rPr lang="en-US" sz="2400" dirty="0">
                <a:solidFill>
                  <a:srgbClr val="000000"/>
                </a:solidFill>
                <a:latin typeface="Arial"/>
                <a:cs typeface="Arial"/>
              </a:rPr>
              <a:t> </a:t>
            </a:r>
            <a:r>
              <a:rPr lang="en-US" sz="2400" dirty="0" err="1">
                <a:solidFill>
                  <a:srgbClr val="000000"/>
                </a:solidFill>
                <a:latin typeface="Arial"/>
                <a:cs typeface="Arial"/>
              </a:rPr>
              <a:t>trwałości</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5536262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7BF3AB-A7E3-0F2D-9FCC-1B950B9011DB}"/>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547BFC8C-682A-C653-491F-9B9AE2BA97A3}"/>
              </a:ext>
            </a:extLst>
          </p:cNvPr>
          <p:cNvSpPr>
            <a:spLocks noGrp="1"/>
          </p:cNvSpPr>
          <p:nvPr>
            <p:ph type="title"/>
          </p:nvPr>
        </p:nvSpPr>
        <p:spPr>
          <a:xfrm>
            <a:off x="841248" y="274320"/>
            <a:ext cx="10515600" cy="1188720"/>
          </a:xfrm>
        </p:spPr>
        <p:txBody>
          <a:bodyPr anchor="b">
            <a:noAutofit/>
          </a:bodyPr>
          <a:lstStyle/>
          <a:p>
            <a:pPr marL="0" indent="0" algn="l">
              <a:lnSpc>
                <a:spcPct val="115000"/>
              </a:lnSpc>
            </a:pPr>
            <a:r>
              <a:rPr lang="en-US" sz="2800" b="1" dirty="0" err="1">
                <a:solidFill>
                  <a:srgbClr val="000000"/>
                </a:solidFill>
                <a:latin typeface="Arial"/>
                <a:cs typeface="Arial"/>
              </a:rPr>
              <a:t>Wskaźniki obowiązkowe i własne</a:t>
            </a:r>
            <a:endParaRPr lang="en-US" dirty="0"/>
          </a:p>
        </p:txBody>
      </p:sp>
      <p:sp>
        <p:nvSpPr>
          <p:cNvPr id="3" name="Symbol zastępczy zawartości 2">
            <a:extLst>
              <a:ext uri="{FF2B5EF4-FFF2-40B4-BE49-F238E27FC236}">
                <a16:creationId xmlns:a16="http://schemas.microsoft.com/office/drawing/2014/main" id="{AFD967D9-FD90-1CA4-5AF3-E9F6EBB2C18E}"/>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a:solidFill>
                  <a:srgbClr val="000000"/>
                </a:solidFill>
                <a:latin typeface="Arial"/>
                <a:cs typeface="Arial"/>
              </a:rPr>
              <a:t>W </a:t>
            </a:r>
            <a:r>
              <a:rPr lang="en-US" sz="2400" dirty="0" err="1">
                <a:solidFill>
                  <a:srgbClr val="000000"/>
                </a:solidFill>
                <a:latin typeface="Arial"/>
                <a:cs typeface="Arial"/>
              </a:rPr>
              <a:t>wielu</a:t>
            </a:r>
            <a:r>
              <a:rPr lang="en-US" sz="2400" dirty="0">
                <a:solidFill>
                  <a:srgbClr val="000000"/>
                </a:solidFill>
                <a:latin typeface="Arial"/>
                <a:cs typeface="Arial"/>
              </a:rPr>
              <a:t> </a:t>
            </a:r>
            <a:r>
              <a:rPr lang="en-US" sz="2400" dirty="0" err="1">
                <a:solidFill>
                  <a:srgbClr val="000000"/>
                </a:solidFill>
                <a:latin typeface="Arial"/>
                <a:cs typeface="Arial"/>
              </a:rPr>
              <a:t>naborach</a:t>
            </a:r>
            <a:r>
              <a:rPr lang="en-US" sz="2400" dirty="0">
                <a:solidFill>
                  <a:srgbClr val="000000"/>
                </a:solidFill>
                <a:latin typeface="Arial"/>
                <a:cs typeface="Arial"/>
              </a:rPr>
              <a:t> </a:t>
            </a:r>
            <a:r>
              <a:rPr lang="en-US" sz="2400" dirty="0" err="1">
                <a:solidFill>
                  <a:srgbClr val="000000"/>
                </a:solidFill>
                <a:latin typeface="Arial"/>
                <a:cs typeface="Arial"/>
              </a:rPr>
              <a:t>wskaźniki</a:t>
            </a:r>
            <a:r>
              <a:rPr lang="en-US" sz="2400" dirty="0">
                <a:solidFill>
                  <a:srgbClr val="000000"/>
                </a:solidFill>
                <a:latin typeface="Arial"/>
                <a:cs typeface="Arial"/>
              </a:rPr>
              <a:t> </a:t>
            </a:r>
            <a:r>
              <a:rPr lang="en-US" sz="2400" dirty="0" err="1">
                <a:solidFill>
                  <a:srgbClr val="000000"/>
                </a:solidFill>
                <a:latin typeface="Arial"/>
                <a:cs typeface="Arial"/>
              </a:rPr>
              <a:t>są</a:t>
            </a:r>
            <a:r>
              <a:rPr lang="en-US" sz="2400" dirty="0">
                <a:solidFill>
                  <a:srgbClr val="000000"/>
                </a:solidFill>
                <a:latin typeface="Arial"/>
                <a:cs typeface="Arial"/>
              </a:rPr>
              <a:t> </a:t>
            </a:r>
            <a:r>
              <a:rPr lang="en-US" sz="2400" dirty="0" err="1">
                <a:solidFill>
                  <a:srgbClr val="000000"/>
                </a:solidFill>
                <a:latin typeface="Arial"/>
                <a:cs typeface="Arial"/>
              </a:rPr>
              <a:t>podane</a:t>
            </a:r>
            <a:r>
              <a:rPr lang="en-US" sz="2400" dirty="0">
                <a:solidFill>
                  <a:srgbClr val="000000"/>
                </a:solidFill>
                <a:latin typeface="Arial"/>
                <a:cs typeface="Arial"/>
              </a:rPr>
              <a:t> w </a:t>
            </a:r>
            <a:r>
              <a:rPr lang="en-US" sz="2400" dirty="0" err="1">
                <a:solidFill>
                  <a:srgbClr val="000000"/>
                </a:solidFill>
                <a:latin typeface="Arial"/>
                <a:cs typeface="Arial"/>
              </a:rPr>
              <a:t>dokumentacji</a:t>
            </a:r>
            <a:r>
              <a:rPr lang="en-US" sz="2400" dirty="0">
                <a:solidFill>
                  <a:srgbClr val="000000"/>
                </a:solidFill>
                <a:latin typeface="Arial"/>
                <a:cs typeface="Arial"/>
              </a:rPr>
              <a:t> </a:t>
            </a:r>
            <a:r>
              <a:rPr lang="en-US" sz="2400" dirty="0" err="1">
                <a:solidFill>
                  <a:srgbClr val="000000"/>
                </a:solidFill>
                <a:latin typeface="Arial"/>
                <a:cs typeface="Arial"/>
              </a:rPr>
              <a:t>projektu</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Nie </a:t>
            </a:r>
            <a:r>
              <a:rPr lang="en-US" sz="2400" dirty="0" err="1">
                <a:solidFill>
                  <a:srgbClr val="000000"/>
                </a:solidFill>
                <a:latin typeface="Arial"/>
                <a:cs typeface="Arial"/>
              </a:rPr>
              <a:t>zmieniaj</a:t>
            </a:r>
            <a:r>
              <a:rPr lang="en-US" sz="2400" dirty="0">
                <a:solidFill>
                  <a:srgbClr val="000000"/>
                </a:solidFill>
                <a:latin typeface="Arial"/>
                <a:cs typeface="Arial"/>
              </a:rPr>
              <a:t> </a:t>
            </a:r>
            <a:r>
              <a:rPr lang="en-US" sz="2400" dirty="0" err="1">
                <a:solidFill>
                  <a:srgbClr val="000000"/>
                </a:solidFill>
                <a:latin typeface="Arial"/>
                <a:cs typeface="Arial"/>
              </a:rPr>
              <a:t>definicji</a:t>
            </a:r>
            <a:r>
              <a:rPr lang="en-US" sz="2400" dirty="0">
                <a:solidFill>
                  <a:srgbClr val="000000"/>
                </a:solidFill>
                <a:latin typeface="Arial"/>
                <a:cs typeface="Arial"/>
              </a:rPr>
              <a:t> </a:t>
            </a:r>
            <a:r>
              <a:rPr lang="en-US" sz="2400" dirty="0" err="1">
                <a:solidFill>
                  <a:srgbClr val="000000"/>
                </a:solidFill>
                <a:latin typeface="Arial"/>
                <a:cs typeface="Arial"/>
              </a:rPr>
              <a:t>wskaźnika</a:t>
            </a:r>
            <a:r>
              <a:rPr lang="en-US" sz="2400" dirty="0">
                <a:solidFill>
                  <a:srgbClr val="000000"/>
                </a:solidFill>
                <a:latin typeface="Arial"/>
                <a:cs typeface="Arial"/>
              </a:rPr>
              <a:t> </a:t>
            </a:r>
            <a:r>
              <a:rPr lang="en-US" sz="2400" dirty="0" err="1">
                <a:solidFill>
                  <a:srgbClr val="000000"/>
                </a:solidFill>
                <a:latin typeface="Arial"/>
                <a:cs typeface="Arial"/>
              </a:rPr>
              <a:t>obowiązkowego</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Wskaźniki</a:t>
            </a:r>
            <a:r>
              <a:rPr lang="en-US" sz="2400" dirty="0">
                <a:solidFill>
                  <a:srgbClr val="000000"/>
                </a:solidFill>
                <a:latin typeface="Arial"/>
                <a:cs typeface="Arial"/>
              </a:rPr>
              <a:t> </a:t>
            </a:r>
            <a:r>
              <a:rPr lang="en-US" sz="2400" dirty="0" err="1">
                <a:solidFill>
                  <a:srgbClr val="000000"/>
                </a:solidFill>
                <a:latin typeface="Arial"/>
                <a:cs typeface="Arial"/>
              </a:rPr>
              <a:t>własne</a:t>
            </a:r>
            <a:r>
              <a:rPr lang="en-US" sz="2400" dirty="0">
                <a:solidFill>
                  <a:srgbClr val="000000"/>
                </a:solidFill>
                <a:latin typeface="Arial"/>
                <a:cs typeface="Arial"/>
              </a:rPr>
              <a:t> </a:t>
            </a:r>
            <a:r>
              <a:rPr lang="en-US" sz="2400" dirty="0" err="1">
                <a:solidFill>
                  <a:srgbClr val="000000"/>
                </a:solidFill>
                <a:latin typeface="Arial"/>
                <a:cs typeface="Arial"/>
              </a:rPr>
              <a:t>dodawaj</a:t>
            </a:r>
            <a:r>
              <a:rPr lang="en-US" sz="2400" dirty="0">
                <a:solidFill>
                  <a:srgbClr val="000000"/>
                </a:solidFill>
                <a:latin typeface="Arial"/>
                <a:cs typeface="Arial"/>
              </a:rPr>
              <a:t> </a:t>
            </a:r>
            <a:r>
              <a:rPr lang="en-US" sz="2400" dirty="0" err="1">
                <a:solidFill>
                  <a:srgbClr val="000000"/>
                </a:solidFill>
                <a:latin typeface="Arial"/>
                <a:cs typeface="Arial"/>
              </a:rPr>
              <a:t>tylko</a:t>
            </a:r>
            <a:r>
              <a:rPr lang="en-US" sz="2400" dirty="0">
                <a:solidFill>
                  <a:srgbClr val="000000"/>
                </a:solidFill>
                <a:latin typeface="Arial"/>
                <a:cs typeface="Arial"/>
              </a:rPr>
              <a:t> </a:t>
            </a:r>
            <a:r>
              <a:rPr lang="en-US" sz="2400" dirty="0" err="1">
                <a:solidFill>
                  <a:srgbClr val="000000"/>
                </a:solidFill>
                <a:latin typeface="Arial"/>
                <a:cs typeface="Arial"/>
              </a:rPr>
              <a:t>wtedy</a:t>
            </a:r>
            <a:r>
              <a:rPr lang="en-US" sz="2400" dirty="0">
                <a:solidFill>
                  <a:srgbClr val="000000"/>
                </a:solidFill>
                <a:latin typeface="Arial"/>
                <a:cs typeface="Arial"/>
              </a:rPr>
              <a:t>, </a:t>
            </a:r>
            <a:r>
              <a:rPr lang="en-US" sz="2400" dirty="0" err="1">
                <a:solidFill>
                  <a:srgbClr val="000000"/>
                </a:solidFill>
                <a:latin typeface="Arial"/>
                <a:cs typeface="Arial"/>
              </a:rPr>
              <a:t>gdy</a:t>
            </a:r>
            <a:r>
              <a:rPr lang="en-US" sz="2400" dirty="0">
                <a:solidFill>
                  <a:srgbClr val="000000"/>
                </a:solidFill>
                <a:latin typeface="Arial"/>
                <a:cs typeface="Arial"/>
              </a:rPr>
              <a:t> </a:t>
            </a:r>
            <a:r>
              <a:rPr lang="en-US" sz="2400" dirty="0" err="1">
                <a:solidFill>
                  <a:srgbClr val="000000"/>
                </a:solidFill>
                <a:latin typeface="Arial"/>
                <a:cs typeface="Arial"/>
              </a:rPr>
              <a:t>naprawdę</a:t>
            </a:r>
            <a:r>
              <a:rPr lang="en-US" sz="2400" dirty="0">
                <a:solidFill>
                  <a:srgbClr val="000000"/>
                </a:solidFill>
                <a:latin typeface="Arial"/>
                <a:cs typeface="Arial"/>
              </a:rPr>
              <a:t> </a:t>
            </a:r>
            <a:r>
              <a:rPr lang="en-US" sz="2400" dirty="0" err="1">
                <a:solidFill>
                  <a:srgbClr val="000000"/>
                </a:solidFill>
                <a:latin typeface="Arial"/>
                <a:cs typeface="Arial"/>
              </a:rPr>
              <a:t>pokazują</a:t>
            </a:r>
            <a:r>
              <a:rPr lang="en-US" sz="2400" dirty="0">
                <a:solidFill>
                  <a:srgbClr val="000000"/>
                </a:solidFill>
                <a:latin typeface="Arial"/>
                <a:cs typeface="Arial"/>
              </a:rPr>
              <a:t> </a:t>
            </a: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projektu</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Za </a:t>
            </a:r>
            <a:r>
              <a:rPr lang="en-US" sz="2400" dirty="0" err="1">
                <a:solidFill>
                  <a:srgbClr val="000000"/>
                </a:solidFill>
                <a:latin typeface="Arial"/>
                <a:cs typeface="Arial"/>
              </a:rPr>
              <a:t>dużo</a:t>
            </a:r>
            <a:r>
              <a:rPr lang="en-US" sz="2400" dirty="0">
                <a:solidFill>
                  <a:srgbClr val="000000"/>
                </a:solidFill>
                <a:latin typeface="Arial"/>
                <a:cs typeface="Arial"/>
              </a:rPr>
              <a:t> </a:t>
            </a:r>
            <a:r>
              <a:rPr lang="en-US" sz="2400" dirty="0" err="1">
                <a:solidFill>
                  <a:srgbClr val="000000"/>
                </a:solidFill>
                <a:latin typeface="Arial"/>
                <a:cs typeface="Arial"/>
              </a:rPr>
              <a:t>wskaźników</a:t>
            </a:r>
            <a:r>
              <a:rPr lang="en-US" sz="2400" dirty="0">
                <a:solidFill>
                  <a:srgbClr val="000000"/>
                </a:solidFill>
                <a:latin typeface="Arial"/>
                <a:cs typeface="Arial"/>
              </a:rPr>
              <a:t> </a:t>
            </a:r>
            <a:r>
              <a:rPr lang="en-US" sz="2400" dirty="0" err="1">
                <a:solidFill>
                  <a:srgbClr val="000000"/>
                </a:solidFill>
                <a:latin typeface="Arial"/>
                <a:cs typeface="Arial"/>
              </a:rPr>
              <a:t>utrudnia</a:t>
            </a:r>
            <a:r>
              <a:rPr lang="en-US" sz="2400" dirty="0">
                <a:solidFill>
                  <a:srgbClr val="000000"/>
                </a:solidFill>
                <a:latin typeface="Arial"/>
                <a:cs typeface="Arial"/>
              </a:rPr>
              <a:t> </a:t>
            </a:r>
            <a:r>
              <a:rPr lang="en-US" sz="2400" dirty="0" err="1">
                <a:solidFill>
                  <a:srgbClr val="000000"/>
                </a:solidFill>
                <a:latin typeface="Arial"/>
                <a:cs typeface="Arial"/>
              </a:rPr>
              <a:t>rozliczanie</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zwiększa</a:t>
            </a:r>
            <a:r>
              <a:rPr lang="en-US" sz="2400" dirty="0">
                <a:solidFill>
                  <a:srgbClr val="000000"/>
                </a:solidFill>
                <a:latin typeface="Arial"/>
                <a:cs typeface="Arial"/>
              </a:rPr>
              <a:t> </a:t>
            </a:r>
            <a:r>
              <a:rPr lang="en-US" sz="2400" dirty="0" err="1">
                <a:solidFill>
                  <a:srgbClr val="000000"/>
                </a:solidFill>
                <a:latin typeface="Arial"/>
                <a:cs typeface="Arial"/>
              </a:rPr>
              <a:t>ryzyko</a:t>
            </a:r>
            <a:r>
              <a:rPr lang="en-US" sz="2400" dirty="0">
                <a:solidFill>
                  <a:srgbClr val="000000"/>
                </a:solidFill>
                <a:latin typeface="Arial"/>
                <a:cs typeface="Arial"/>
              </a:rPr>
              <a:t> </a:t>
            </a:r>
            <a:r>
              <a:rPr lang="en-US" sz="2400" dirty="0" err="1">
                <a:solidFill>
                  <a:srgbClr val="000000"/>
                </a:solidFill>
                <a:latin typeface="Arial"/>
                <a:cs typeface="Arial"/>
              </a:rPr>
              <a:t>błędu</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Każdy</a:t>
            </a:r>
            <a:r>
              <a:rPr lang="en-US" sz="2400" dirty="0">
                <a:solidFill>
                  <a:srgbClr val="000000"/>
                </a:solidFill>
                <a:latin typeface="Arial"/>
                <a:cs typeface="Arial"/>
              </a:rPr>
              <a:t> </a:t>
            </a:r>
            <a:r>
              <a:rPr lang="en-US" sz="2400" dirty="0" err="1">
                <a:solidFill>
                  <a:srgbClr val="000000"/>
                </a:solidFill>
                <a:latin typeface="Arial"/>
                <a:cs typeface="Arial"/>
              </a:rPr>
              <a:t>wskaźnik</a:t>
            </a:r>
            <a:r>
              <a:rPr lang="en-US" sz="2400" dirty="0">
                <a:solidFill>
                  <a:srgbClr val="000000"/>
                </a:solidFill>
                <a:latin typeface="Arial"/>
                <a:cs typeface="Arial"/>
              </a:rPr>
              <a:t> </a:t>
            </a:r>
            <a:r>
              <a:rPr lang="en-US" sz="2400" dirty="0" err="1">
                <a:solidFill>
                  <a:srgbClr val="000000"/>
                </a:solidFill>
                <a:latin typeface="Arial"/>
                <a:cs typeface="Arial"/>
              </a:rPr>
              <a:t>musi</a:t>
            </a:r>
            <a:r>
              <a:rPr lang="en-US" sz="2400" dirty="0">
                <a:solidFill>
                  <a:srgbClr val="000000"/>
                </a:solidFill>
                <a:latin typeface="Arial"/>
                <a:cs typeface="Arial"/>
              </a:rPr>
              <a:t> </a:t>
            </a:r>
            <a:r>
              <a:rPr lang="en-US" sz="2400" dirty="0" err="1">
                <a:solidFill>
                  <a:srgbClr val="000000"/>
                </a:solidFill>
                <a:latin typeface="Arial"/>
                <a:cs typeface="Arial"/>
              </a:rPr>
              <a:t>mieć</a:t>
            </a:r>
            <a:r>
              <a:rPr lang="en-US" sz="2400" dirty="0">
                <a:solidFill>
                  <a:srgbClr val="000000"/>
                </a:solidFill>
                <a:latin typeface="Arial"/>
                <a:cs typeface="Arial"/>
              </a:rPr>
              <a:t> </a:t>
            </a:r>
            <a:r>
              <a:rPr lang="en-US" sz="2400" dirty="0" err="1">
                <a:solidFill>
                  <a:srgbClr val="000000"/>
                </a:solidFill>
                <a:latin typeface="Arial"/>
                <a:cs typeface="Arial"/>
              </a:rPr>
              <a:t>metodę</a:t>
            </a:r>
            <a:r>
              <a:rPr lang="en-US" sz="2400" dirty="0">
                <a:solidFill>
                  <a:srgbClr val="000000"/>
                </a:solidFill>
                <a:latin typeface="Arial"/>
                <a:cs typeface="Arial"/>
              </a:rPr>
              <a:t> </a:t>
            </a:r>
            <a:r>
              <a:rPr lang="en-US" sz="2400" dirty="0" err="1">
                <a:solidFill>
                  <a:srgbClr val="000000"/>
                </a:solidFill>
                <a:latin typeface="Arial"/>
                <a:cs typeface="Arial"/>
              </a:rPr>
              <a:t>pomiaru</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12712876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BED237D-5C73-7FF2-6293-43E9D3473943}"/>
              </a:ext>
            </a:extLst>
          </p:cNvPr>
          <p:cNvSpPr>
            <a:spLocks noGrp="1"/>
          </p:cNvSpPr>
          <p:nvPr>
            <p:ph type="title"/>
          </p:nvPr>
        </p:nvSpPr>
        <p:spPr>
          <a:xfrm>
            <a:off x="841248" y="274320"/>
            <a:ext cx="10515600" cy="1188720"/>
          </a:xfrm>
        </p:spPr>
        <p:txBody>
          <a:bodyPr anchor="b">
            <a:noAutofit/>
          </a:bodyPr>
          <a:lstStyle/>
          <a:p>
            <a:pPr algn="l">
              <a:lnSpc>
                <a:spcPct val="115000"/>
              </a:lnSpc>
              <a:spcAft>
                <a:spcPts val="1000"/>
              </a:spcAft>
            </a:pPr>
            <a:r>
              <a:rPr lang="en-US" sz="2800" b="1" dirty="0" err="1">
                <a:solidFill>
                  <a:srgbClr val="000000"/>
                </a:solidFill>
                <a:latin typeface="Arial"/>
                <a:cs typeface="Arial"/>
              </a:rPr>
              <a:t>Planowanie harmonogramu – struktura i kamienie milowe</a:t>
            </a:r>
            <a:endParaRPr lang="pl-PL" sz="3200" b="1" dirty="0">
              <a:cs typeface="Arial" panose="02020603050405020304" pitchFamily="18" charset="0"/>
            </a:endParaRPr>
          </a:p>
        </p:txBody>
      </p:sp>
      <p:sp>
        <p:nvSpPr>
          <p:cNvPr id="3" name="Symbol zastępczy zawartości 2">
            <a:extLst>
              <a:ext uri="{FF2B5EF4-FFF2-40B4-BE49-F238E27FC236}">
                <a16:creationId xmlns:a16="http://schemas.microsoft.com/office/drawing/2014/main" id="{013221D7-98B0-02E0-F132-269E237CE7A7}"/>
              </a:ext>
            </a:extLst>
          </p:cNvPr>
          <p:cNvSpPr>
            <a:spLocks noGrp="1"/>
          </p:cNvSpPr>
          <p:nvPr>
            <p:ph sz="half" idx="1"/>
          </p:nvPr>
        </p:nvSpPr>
        <p:spPr>
          <a:xfrm>
            <a:off x="841248" y="1600200"/>
            <a:ext cx="10515600" cy="4389120"/>
          </a:xfrm>
        </p:spPr>
        <p:txBody>
          <a:bodyPr vert="horz" lIns="91440" tIns="45720" rIns="91440" bIns="45720" rtlCol="0" anchor="t">
            <a:noAutofit/>
          </a:bodyPr>
          <a:lstStyle/>
          <a:p>
            <a:pPr marL="0" indent="0">
              <a:lnSpc>
                <a:spcPct val="115000"/>
              </a:lnSpc>
              <a:spcAft>
                <a:spcPts val="1000"/>
              </a:spcAft>
              <a:buNone/>
            </a:pPr>
            <a:r>
              <a:rPr lang="en-US" sz="1800" b="1" dirty="0">
                <a:effectLst/>
                <a:latin typeface="Arial"/>
                <a:cs typeface="Arial"/>
              </a:rPr>
              <a:t>STRUKTURA HARMONOGRAMU</a:t>
            </a:r>
            <a:endParaRPr lang="pl-PL" b="1" dirty="0">
              <a:effectLst/>
              <a:ea typeface="Arial" panose="020B0604020202020204" pitchFamily="34" charset="0"/>
              <a:cs typeface="Arial" panose="02020603050405020304" pitchFamily="18" charset="0"/>
            </a:endParaRPr>
          </a:p>
          <a:p>
            <a:pPr marL="0" indent="0">
              <a:lnSpc>
                <a:spcPct val="115000"/>
              </a:lnSpc>
              <a:spcBef>
                <a:spcPts val="600"/>
              </a:spcBef>
              <a:spcAft>
                <a:spcPts val="1000"/>
              </a:spcAft>
              <a:buNone/>
            </a:pPr>
            <a:r>
              <a:rPr lang="pl-PL" sz="1800" dirty="0">
                <a:effectLst/>
                <a:latin typeface="Arial"/>
                <a:cs typeface="Arial"/>
              </a:rPr>
              <a:t>WORK BREAKDOWN STRUCTURE (WBS): hierarchiczny podział projektu na pakiety robocze, zadania i działania.</a:t>
            </a:r>
            <a:endParaRPr lang="pl-PL" dirty="0">
              <a:effectLst/>
              <a:ea typeface="Arial" panose="020B0604020202020204" pitchFamily="34" charset="0"/>
              <a:cs typeface="Arial" panose="02020603050405020304" pitchFamily="18" charset="0"/>
            </a:endParaRPr>
          </a:p>
          <a:p>
            <a:pPr marL="0" indent="0">
              <a:lnSpc>
                <a:spcPct val="115000"/>
              </a:lnSpc>
              <a:spcBef>
                <a:spcPts val="600"/>
              </a:spcBef>
              <a:spcAft>
                <a:spcPts val="1000"/>
              </a:spcAft>
              <a:buNone/>
            </a:pPr>
            <a:r>
              <a:rPr lang="pl-PL" sz="1800" dirty="0">
                <a:effectLst/>
                <a:latin typeface="Arial"/>
                <a:cs typeface="Arial"/>
              </a:rPr>
              <a:t>KAMIENIE MILOWE: punkty kontrolne powiązane z raportami cząstkowymi. Typowe: zakończenie badań, walidacja, wdrożenie pilotażowe.</a:t>
            </a:r>
          </a:p>
          <a:p>
            <a:pPr marL="0" indent="0">
              <a:lnSpc>
                <a:spcPct val="115000"/>
              </a:lnSpc>
              <a:spcBef>
                <a:spcPts val="600"/>
              </a:spcBef>
              <a:spcAft>
                <a:spcPts val="1000"/>
              </a:spcAft>
              <a:buNone/>
            </a:pPr>
            <a:r>
              <a:rPr lang="pl-PL" sz="1800" dirty="0">
                <a:effectLst/>
                <a:latin typeface="Arial"/>
                <a:cs typeface="Arial"/>
              </a:rPr>
              <a:t>HARMONOGRAM GANTTA: najczęściej używane narzędzie, pozwala zidentyfikować zależności i ścieżkę krytyczną.</a:t>
            </a:r>
          </a:p>
        </p:txBody>
      </p:sp>
    </p:spTree>
    <p:extLst>
      <p:ext uri="{BB962C8B-B14F-4D97-AF65-F5344CB8AC3E}">
        <p14:creationId xmlns:p14="http://schemas.microsoft.com/office/powerpoint/2010/main" val="2813508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90237F-11A2-D0FB-D85A-4ED8A06DDC1F}"/>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Kamienie milowe: punkty decyzji w projekcie (1/2)</a:t>
            </a:r>
            <a:endParaRPr lang="pl-PL" dirty="0"/>
          </a:p>
        </p:txBody>
      </p:sp>
      <p:sp>
        <p:nvSpPr>
          <p:cNvPr id="3" name="Symbol zastępczy zawartości 2" descr="Lista czterech kamieni milowych z decyzjami. M1: model osiąga min. 85% trafności w walidacji – decyzja: przejście do pilotażu. M2: dane z 8 gospodarstw są kompletne w 95% – decyzja: ocena wartości użytkowej. M3: wynik spełnia 3 parametry benchmarku – decyzja: przygotowanie wdrożenia. M4: partner potwierdza zasoby i koszty utrzymania – decyzja: plan trwałości.">
            <a:extLst>
              <a:ext uri="{FF2B5EF4-FFF2-40B4-BE49-F238E27FC236}">
                <a16:creationId xmlns:a16="http://schemas.microsoft.com/office/drawing/2014/main" id="{15E34DA8-EEBB-14D6-4092-53D0B62F9A24}"/>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b="1" dirty="0">
                <a:solidFill>
                  <a:srgbClr val="2E2E38"/>
                </a:solidFill>
                <a:latin typeface="Arial"/>
                <a:cs typeface="Arial"/>
              </a:rPr>
              <a:t>Kamienie milowe projektu to określone, ważne punkty, które wyznacza się na osi czasu.</a:t>
            </a:r>
            <a:r>
              <a:rPr lang="pl-PL" sz="1800" dirty="0">
                <a:solidFill>
                  <a:srgbClr val="2E2E38"/>
                </a:solidFill>
                <a:latin typeface="Arial"/>
                <a:cs typeface="Arial"/>
              </a:rPr>
              <a:t> Są to kroki kontrolne, które wskazują na rozpoczęcie nowych etapów i które mają zwiększyć szansę ich skutecznego zakończenia.</a:t>
            </a:r>
            <a:endParaRPr lang="pl-PL" dirty="0">
              <a:solidFill>
                <a:srgbClr val="555555"/>
              </a:solidFill>
              <a:ea typeface="Arial" panose="020F0502020204030204"/>
              <a:cs typeface="Arial" pitchFamily="34" charset="-120"/>
            </a:endParaRPr>
          </a:p>
          <a:p>
            <a:pPr marL="0" indent="0">
              <a:lnSpc>
                <a:spcPct val="115000"/>
              </a:lnSpc>
              <a:spcBef>
                <a:spcPts val="1400"/>
              </a:spcBef>
              <a:buNone/>
            </a:pPr>
            <a:r>
              <a:rPr lang="pl-PL" sz="1800" dirty="0">
                <a:solidFill>
                  <a:srgbClr val="2E2E38"/>
                </a:solidFill>
                <a:latin typeface="Arial"/>
                <a:cs typeface="Arial"/>
              </a:rPr>
              <a:t>Docelowo kamienie milowe powinny one wyznaczać ważne i decydujące, z punktu widzenia projektu, kroki. </a:t>
            </a:r>
            <a:r>
              <a:rPr lang="pl-PL" sz="1800" b="1" dirty="0">
                <a:solidFill>
                  <a:srgbClr val="2E2E38"/>
                </a:solidFill>
                <a:latin typeface="Arial"/>
                <a:cs typeface="Arial"/>
              </a:rPr>
              <a:t>Aby je wyznaczyć, należy dokładnie prześledzić kalendarz i harmonogram prac, tak aby wytypować etapy bądź wydarzenia, które mogą być decydujące dla terminowego zrealizowania zadań.</a:t>
            </a:r>
            <a:endParaRPr lang="en-US" dirty="0">
              <a:ea typeface="Arial" panose="020F0502020204030204"/>
              <a:cs typeface="Arial" panose="020F0502020204030204"/>
            </a:endParaRPr>
          </a:p>
        </p:txBody>
      </p:sp>
    </p:spTree>
    <p:extLst>
      <p:ext uri="{BB962C8B-B14F-4D97-AF65-F5344CB8AC3E}">
        <p14:creationId xmlns:p14="http://schemas.microsoft.com/office/powerpoint/2010/main" val="20920712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90237F-11A2-D0FB-D85A-4ED8A06DDC1F}"/>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Kamienie milowe: punkty decyzji w projekcie (2/2)</a:t>
            </a:r>
            <a:endParaRPr lang="pl-PL" dirty="0"/>
          </a:p>
        </p:txBody>
      </p:sp>
      <p:graphicFrame>
        <p:nvGraphicFramePr>
          <p:cNvPr id="3" name="Tabela"/>
          <p:cNvGraphicFramePr>
            <a:graphicFrameLocks noGrp="1"/>
          </p:cNvGraphicFramePr>
          <p:nvPr/>
        </p:nvGraphicFramePr>
        <p:xfrm>
          <a:off x="841248" y="1600200"/>
          <a:ext cx="10515600" cy="2512736"/>
        </p:xfrm>
        <a:graphic>
          <a:graphicData uri="http://schemas.openxmlformats.org/drawingml/2006/table">
            <a:tbl>
              <a:tblPr firstRow="1">
                <a:tableStyleId>{5940675A-B579-460E-94D1-54222C63F5DA}</a:tableStyleId>
              </a:tblPr>
              <a:tblGrid>
                <a:gridCol w="2103120">
                  <a:extLst>
                    <a:ext uri="{9D8B030D-6E8A-4147-A177-3AD203B41FA5}">
                      <a16:colId xmlns:a16="http://schemas.microsoft.com/office/drawing/2014/main" val="20000"/>
                    </a:ext>
                  </a:extLst>
                </a:gridCol>
                <a:gridCol w="5120640">
                  <a:extLst>
                    <a:ext uri="{9D8B030D-6E8A-4147-A177-3AD203B41FA5}">
                      <a16:colId xmlns:a16="http://schemas.microsoft.com/office/drawing/2014/main" val="20001"/>
                    </a:ext>
                  </a:extLst>
                </a:gridCol>
                <a:gridCol w="3291840">
                  <a:extLst>
                    <a:ext uri="{9D8B030D-6E8A-4147-A177-3AD203B41FA5}">
                      <a16:colId xmlns:a16="http://schemas.microsoft.com/office/drawing/2014/main" val="20002"/>
                    </a:ext>
                  </a:extLst>
                </a:gridCol>
              </a:tblGrid>
              <a:tr h="385088">
                <a:tc>
                  <a:txBody>
                    <a:bodyPr/>
                    <a:lstStyle/>
                    <a:p>
                      <a:pPr algn="l">
                        <a:lnSpc>
                          <a:spcPct val="115000"/>
                        </a:lnSpc>
                      </a:pPr>
                      <a:r>
                        <a:rPr sz="1800" b="1">
                          <a:solidFill>
                            <a:srgbClr val="000000"/>
                          </a:solidFill>
                          <a:latin typeface="Arial"/>
                          <a:cs typeface="Arial"/>
                        </a:rPr>
                        <a:t>Kamień milowy</a:t>
                      </a:r>
                    </a:p>
                  </a:txBody>
                  <a:tcPr>
                    <a:solidFill>
                      <a:srgbClr val="E7ECF5"/>
                    </a:solidFill>
                  </a:tcPr>
                </a:tc>
                <a:tc>
                  <a:txBody>
                    <a:bodyPr/>
                    <a:lstStyle/>
                    <a:p>
                      <a:pPr algn="l">
                        <a:lnSpc>
                          <a:spcPct val="115000"/>
                        </a:lnSpc>
                      </a:pPr>
                      <a:r>
                        <a:rPr sz="1800" b="1">
                          <a:solidFill>
                            <a:srgbClr val="000000"/>
                          </a:solidFill>
                          <a:latin typeface="Arial"/>
                          <a:cs typeface="Arial"/>
                        </a:rPr>
                        <a:t>Kryterium osiągnięcia</a:t>
                      </a:r>
                    </a:p>
                  </a:txBody>
                  <a:tcPr>
                    <a:solidFill>
                      <a:srgbClr val="E7ECF5"/>
                    </a:solidFill>
                  </a:tcPr>
                </a:tc>
                <a:tc>
                  <a:txBody>
                    <a:bodyPr/>
                    <a:lstStyle/>
                    <a:p>
                      <a:pPr algn="l">
                        <a:lnSpc>
                          <a:spcPct val="115000"/>
                        </a:lnSpc>
                      </a:pPr>
                      <a:r>
                        <a:rPr sz="1800" b="1">
                          <a:solidFill>
                            <a:srgbClr val="000000"/>
                          </a:solidFill>
                          <a:latin typeface="Arial"/>
                          <a:cs typeface="Arial"/>
                        </a:rPr>
                        <a:t>Decyzja</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M1</a:t>
                      </a:r>
                    </a:p>
                  </a:txBody>
                  <a:tcPr/>
                </a:tc>
                <a:tc>
                  <a:txBody>
                    <a:bodyPr/>
                    <a:lstStyle/>
                    <a:p>
                      <a:pPr algn="l">
                        <a:lnSpc>
                          <a:spcPct val="115000"/>
                        </a:lnSpc>
                      </a:pPr>
                      <a:r>
                        <a:rPr sz="1800" b="0">
                          <a:solidFill>
                            <a:srgbClr val="000000"/>
                          </a:solidFill>
                          <a:latin typeface="Arial"/>
                          <a:cs typeface="Arial"/>
                        </a:rPr>
                        <a:t>Model osiąga minimum 85% trafności w walidacji</a:t>
                      </a:r>
                    </a:p>
                  </a:txBody>
                  <a:tcPr/>
                </a:tc>
                <a:tc>
                  <a:txBody>
                    <a:bodyPr/>
                    <a:lstStyle/>
                    <a:p>
                      <a:pPr algn="l">
                        <a:lnSpc>
                          <a:spcPct val="115000"/>
                        </a:lnSpc>
                      </a:pPr>
                      <a:r>
                        <a:rPr sz="1800" b="0">
                          <a:solidFill>
                            <a:srgbClr val="000000"/>
                          </a:solidFill>
                          <a:latin typeface="Arial"/>
                          <a:cs typeface="Arial"/>
                        </a:rPr>
                        <a:t>Przejście do pilotażu</a:t>
                      </a:r>
                    </a:p>
                  </a:txBody>
                  <a:tcPr/>
                </a:tc>
                <a:extLst>
                  <a:ext uri="{0D108BD9-81ED-4DB2-BD59-A6C34878D82A}">
                    <a16:rowId xmlns:a16="http://schemas.microsoft.com/office/drawing/2014/main" val="10001"/>
                  </a:ext>
                </a:extLst>
              </a:tr>
              <a:tr h="385088">
                <a:tc>
                  <a:txBody>
                    <a:bodyPr/>
                    <a:lstStyle/>
                    <a:p>
                      <a:pPr algn="l">
                        <a:lnSpc>
                          <a:spcPct val="115000"/>
                        </a:lnSpc>
                      </a:pPr>
                      <a:r>
                        <a:rPr sz="1800" b="1">
                          <a:solidFill>
                            <a:srgbClr val="000000"/>
                          </a:solidFill>
                          <a:latin typeface="Arial"/>
                          <a:cs typeface="Arial"/>
                        </a:rPr>
                        <a:t>M2</a:t>
                      </a:r>
                    </a:p>
                  </a:txBody>
                  <a:tcPr/>
                </a:tc>
                <a:tc>
                  <a:txBody>
                    <a:bodyPr/>
                    <a:lstStyle/>
                    <a:p>
                      <a:pPr algn="l">
                        <a:lnSpc>
                          <a:spcPct val="115000"/>
                        </a:lnSpc>
                      </a:pPr>
                      <a:r>
                        <a:rPr sz="1800" b="0">
                          <a:solidFill>
                            <a:srgbClr val="000000"/>
                          </a:solidFill>
                          <a:latin typeface="Arial"/>
                          <a:cs typeface="Arial"/>
                        </a:rPr>
                        <a:t>Dane z 8 gospodarstw są kompletne w 95%</a:t>
                      </a:r>
                    </a:p>
                  </a:txBody>
                  <a:tcPr/>
                </a:tc>
                <a:tc>
                  <a:txBody>
                    <a:bodyPr/>
                    <a:lstStyle/>
                    <a:p>
                      <a:pPr algn="l">
                        <a:lnSpc>
                          <a:spcPct val="115000"/>
                        </a:lnSpc>
                      </a:pPr>
                      <a:r>
                        <a:rPr sz="1800" b="0">
                          <a:solidFill>
                            <a:srgbClr val="000000"/>
                          </a:solidFill>
                          <a:latin typeface="Arial"/>
                          <a:cs typeface="Arial"/>
                        </a:rPr>
                        <a:t>Ocena wartości użytkowej</a:t>
                      </a:r>
                    </a:p>
                  </a:txBody>
                  <a:tcPr/>
                </a:tc>
                <a:extLst>
                  <a:ext uri="{0D108BD9-81ED-4DB2-BD59-A6C34878D82A}">
                    <a16:rowId xmlns:a16="http://schemas.microsoft.com/office/drawing/2014/main" val="10002"/>
                  </a:ext>
                </a:extLst>
              </a:tr>
              <a:tr h="385088">
                <a:tc>
                  <a:txBody>
                    <a:bodyPr/>
                    <a:lstStyle/>
                    <a:p>
                      <a:pPr algn="l">
                        <a:lnSpc>
                          <a:spcPct val="115000"/>
                        </a:lnSpc>
                      </a:pPr>
                      <a:r>
                        <a:rPr sz="1800" b="1">
                          <a:solidFill>
                            <a:srgbClr val="000000"/>
                          </a:solidFill>
                          <a:latin typeface="Arial"/>
                          <a:cs typeface="Arial"/>
                        </a:rPr>
                        <a:t>M3</a:t>
                      </a:r>
                    </a:p>
                  </a:txBody>
                  <a:tcPr/>
                </a:tc>
                <a:tc>
                  <a:txBody>
                    <a:bodyPr/>
                    <a:lstStyle/>
                    <a:p>
                      <a:pPr algn="l">
                        <a:lnSpc>
                          <a:spcPct val="115000"/>
                        </a:lnSpc>
                      </a:pPr>
                      <a:r>
                        <a:rPr sz="1800" b="0">
                          <a:solidFill>
                            <a:srgbClr val="000000"/>
                          </a:solidFill>
                          <a:latin typeface="Arial"/>
                          <a:cs typeface="Arial"/>
                        </a:rPr>
                        <a:t>Wynik spełnia 3 parametry benchmarku</a:t>
                      </a:r>
                    </a:p>
                  </a:txBody>
                  <a:tcPr/>
                </a:tc>
                <a:tc>
                  <a:txBody>
                    <a:bodyPr/>
                    <a:lstStyle/>
                    <a:p>
                      <a:pPr algn="l">
                        <a:lnSpc>
                          <a:spcPct val="115000"/>
                        </a:lnSpc>
                      </a:pPr>
                      <a:r>
                        <a:rPr sz="1800" b="0">
                          <a:solidFill>
                            <a:srgbClr val="000000"/>
                          </a:solidFill>
                          <a:latin typeface="Arial"/>
                          <a:cs typeface="Arial"/>
                        </a:rPr>
                        <a:t>Przygotowanie wdrożenia</a:t>
                      </a:r>
                    </a:p>
                  </a:txBody>
                  <a:tcPr/>
                </a:tc>
                <a:extLst>
                  <a:ext uri="{0D108BD9-81ED-4DB2-BD59-A6C34878D82A}">
                    <a16:rowId xmlns:a16="http://schemas.microsoft.com/office/drawing/2014/main" val="10003"/>
                  </a:ext>
                </a:extLst>
              </a:tr>
              <a:tr h="678736">
                <a:tc>
                  <a:txBody>
                    <a:bodyPr/>
                    <a:lstStyle/>
                    <a:p>
                      <a:pPr algn="l">
                        <a:lnSpc>
                          <a:spcPct val="115000"/>
                        </a:lnSpc>
                      </a:pPr>
                      <a:r>
                        <a:rPr sz="1800" b="1">
                          <a:solidFill>
                            <a:srgbClr val="000000"/>
                          </a:solidFill>
                          <a:latin typeface="Arial"/>
                          <a:cs typeface="Arial"/>
                        </a:rPr>
                        <a:t>M4</a:t>
                      </a:r>
                    </a:p>
                  </a:txBody>
                  <a:tcPr/>
                </a:tc>
                <a:tc>
                  <a:txBody>
                    <a:bodyPr/>
                    <a:lstStyle/>
                    <a:p>
                      <a:pPr algn="l">
                        <a:lnSpc>
                          <a:spcPct val="115000"/>
                        </a:lnSpc>
                      </a:pPr>
                      <a:r>
                        <a:rPr sz="1800" b="0">
                          <a:solidFill>
                            <a:srgbClr val="000000"/>
                          </a:solidFill>
                          <a:latin typeface="Arial"/>
                          <a:cs typeface="Arial"/>
                        </a:rPr>
                        <a:t>Partner potwierdza zasoby i koszty utrzymania</a:t>
                      </a:r>
                    </a:p>
                  </a:txBody>
                  <a:tcPr/>
                </a:tc>
                <a:tc>
                  <a:txBody>
                    <a:bodyPr/>
                    <a:lstStyle/>
                    <a:p>
                      <a:pPr algn="l">
                        <a:lnSpc>
                          <a:spcPct val="115000"/>
                        </a:lnSpc>
                      </a:pPr>
                      <a:r>
                        <a:rPr sz="1800" b="0">
                          <a:solidFill>
                            <a:srgbClr val="000000"/>
                          </a:solidFill>
                          <a:latin typeface="Arial"/>
                          <a:cs typeface="Arial"/>
                        </a:rPr>
                        <a:t>Plan trwałości</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CEC01E8-4A97-F747-08A8-D12938C1BB8B}"/>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Kamień milowy a wskaźnik</a:t>
            </a:r>
            <a:endParaRPr lang="pl-PL" dirty="0"/>
          </a:p>
        </p:txBody>
      </p:sp>
      <p:sp>
        <p:nvSpPr>
          <p:cNvPr id="3" name="Symbol zastępczy zawartości 2">
            <a:extLst>
              <a:ext uri="{FF2B5EF4-FFF2-40B4-BE49-F238E27FC236}">
                <a16:creationId xmlns:a16="http://schemas.microsoft.com/office/drawing/2014/main" id="{1CA2A066-1F21-191A-9FE6-1CBAF39D72A4}"/>
              </a:ext>
            </a:extLst>
          </p:cNvPr>
          <p:cNvSpPr>
            <a:spLocks noGrp="1"/>
          </p:cNvSpPr>
          <p:nvPr>
            <p:ph sz="half" idx="1"/>
          </p:nvPr>
        </p:nvSpPr>
        <p:spPr>
          <a:xfrm>
            <a:off x="841248" y="1600200"/>
            <a:ext cx="5120640" cy="4389120"/>
          </a:xfrm>
        </p:spPr>
        <p:txBody>
          <a:bodyPr anchor="t">
            <a:noAutofit/>
          </a:bodyPr>
          <a:lstStyle/>
          <a:p>
            <a:pPr marL="0" indent="0">
              <a:lnSpc>
                <a:spcPct val="115000"/>
              </a:lnSpc>
              <a:spcBef>
                <a:spcPts val="600"/>
              </a:spcBef>
              <a:buNone/>
            </a:pPr>
            <a:r>
              <a:rPr lang="pl-PL" sz="2400" b="1" dirty="0">
                <a:latin typeface="Arial"/>
                <a:cs typeface="Arial"/>
              </a:rPr>
              <a:t>Wskaźnik </a:t>
            </a:r>
          </a:p>
          <a:p>
            <a:pPr>
              <a:lnSpc>
                <a:spcPct val="115000"/>
              </a:lnSpc>
              <a:spcBef>
                <a:spcPts val="600"/>
              </a:spcBef>
            </a:pPr>
            <a:r>
              <a:rPr lang="en-US" sz="2400" dirty="0" err="1">
                <a:solidFill>
                  <a:srgbClr val="000000"/>
                </a:solidFill>
                <a:latin typeface="Arial"/>
                <a:cs typeface="Arial"/>
              </a:rPr>
              <a:t>Mierzy</a:t>
            </a:r>
            <a:r>
              <a:rPr lang="en-US" sz="2400" dirty="0">
                <a:solidFill>
                  <a:srgbClr val="000000"/>
                </a:solidFill>
                <a:latin typeface="Arial"/>
                <a:cs typeface="Arial"/>
              </a:rPr>
              <a:t> </a:t>
            </a: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produktu</a:t>
            </a:r>
            <a:r>
              <a:rPr lang="en-US" sz="2400" dirty="0">
                <a:solidFill>
                  <a:srgbClr val="000000"/>
                </a:solidFill>
                <a:latin typeface="Arial"/>
                <a:cs typeface="Arial"/>
              </a:rPr>
              <a:t> </a:t>
            </a:r>
            <a:r>
              <a:rPr lang="en-US" sz="2400" dirty="0" err="1">
                <a:solidFill>
                  <a:srgbClr val="000000"/>
                </a:solidFill>
                <a:latin typeface="Arial"/>
                <a:cs typeface="Arial"/>
              </a:rPr>
              <a:t>albo</a:t>
            </a:r>
            <a:r>
              <a:rPr lang="en-US" sz="2400" dirty="0">
                <a:solidFill>
                  <a:srgbClr val="000000"/>
                </a:solidFill>
                <a:latin typeface="Arial"/>
                <a:cs typeface="Arial"/>
              </a:rPr>
              <a:t> </a:t>
            </a:r>
            <a:r>
              <a:rPr lang="en-US" sz="2400" dirty="0" err="1">
                <a:solidFill>
                  <a:srgbClr val="000000"/>
                </a:solidFill>
                <a:latin typeface="Arial"/>
                <a:cs typeface="Arial"/>
              </a:rPr>
              <a:t>rezultatu</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Ma </a:t>
            </a:r>
            <a:r>
              <a:rPr lang="en-US" sz="2400" dirty="0" err="1">
                <a:solidFill>
                  <a:srgbClr val="000000"/>
                </a:solidFill>
                <a:latin typeface="Arial"/>
                <a:cs typeface="Arial"/>
              </a:rPr>
              <a:t>jednostkę</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wartość</a:t>
            </a:r>
            <a:r>
              <a:rPr lang="en-US" sz="2400" dirty="0">
                <a:solidFill>
                  <a:srgbClr val="000000"/>
                </a:solidFill>
                <a:latin typeface="Arial"/>
                <a:cs typeface="Arial"/>
              </a:rPr>
              <a:t> </a:t>
            </a:r>
            <a:r>
              <a:rPr lang="en-US" sz="2400" dirty="0" err="1">
                <a:solidFill>
                  <a:srgbClr val="000000"/>
                </a:solidFill>
                <a:latin typeface="Arial"/>
                <a:cs typeface="Arial"/>
              </a:rPr>
              <a:t>docelową</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Odpowiada</a:t>
            </a:r>
            <a:r>
              <a:rPr lang="en-US" sz="2400" dirty="0">
                <a:solidFill>
                  <a:srgbClr val="000000"/>
                </a:solidFill>
                <a:latin typeface="Arial"/>
                <a:cs typeface="Arial"/>
              </a:rPr>
              <a:t> </a:t>
            </a:r>
            <a:r>
              <a:rPr lang="en-US" sz="2400" dirty="0" err="1">
                <a:solidFill>
                  <a:srgbClr val="000000"/>
                </a:solidFill>
                <a:latin typeface="Arial"/>
                <a:cs typeface="Arial"/>
              </a:rPr>
              <a:t>na</a:t>
            </a:r>
            <a:r>
              <a:rPr lang="en-US" sz="2400" dirty="0">
                <a:solidFill>
                  <a:srgbClr val="000000"/>
                </a:solidFill>
                <a:latin typeface="Arial"/>
                <a:cs typeface="Arial"/>
              </a:rPr>
              <a:t> </a:t>
            </a:r>
            <a:r>
              <a:rPr lang="en-US" sz="2400" dirty="0" err="1">
                <a:solidFill>
                  <a:srgbClr val="000000"/>
                </a:solidFill>
                <a:latin typeface="Arial"/>
                <a:cs typeface="Arial"/>
              </a:rPr>
              <a:t>pytanie</a:t>
            </a:r>
            <a:r>
              <a:rPr lang="en-US" sz="2400" dirty="0">
                <a:solidFill>
                  <a:srgbClr val="000000"/>
                </a:solidFill>
                <a:latin typeface="Arial"/>
                <a:cs typeface="Arial"/>
              </a:rPr>
              <a:t>: </a:t>
            </a:r>
            <a:r>
              <a:rPr lang="en-US" sz="2400" dirty="0" err="1">
                <a:solidFill>
                  <a:srgbClr val="000000"/>
                </a:solidFill>
                <a:latin typeface="Arial"/>
                <a:cs typeface="Arial"/>
              </a:rPr>
              <a:t>ile</a:t>
            </a:r>
            <a:r>
              <a:rPr lang="en-US" sz="2400" dirty="0">
                <a:solidFill>
                  <a:srgbClr val="000000"/>
                </a:solidFill>
                <a:latin typeface="Arial"/>
                <a:cs typeface="Arial"/>
              </a:rPr>
              <a:t> </a:t>
            </a:r>
            <a:r>
              <a:rPr lang="en-US" sz="2400" dirty="0" err="1">
                <a:solidFill>
                  <a:srgbClr val="000000"/>
                </a:solidFill>
                <a:latin typeface="Arial"/>
                <a:cs typeface="Arial"/>
              </a:rPr>
              <a:t>lub</a:t>
            </a:r>
            <a:r>
              <a:rPr lang="en-US" sz="2400" dirty="0">
                <a:solidFill>
                  <a:srgbClr val="000000"/>
                </a:solidFill>
                <a:latin typeface="Arial"/>
                <a:cs typeface="Arial"/>
              </a:rPr>
              <a:t> </a:t>
            </a:r>
            <a:r>
              <a:rPr lang="en-US" sz="2400" dirty="0" err="1">
                <a:solidFill>
                  <a:srgbClr val="000000"/>
                </a:solidFill>
                <a:latin typeface="Arial"/>
                <a:cs typeface="Arial"/>
              </a:rPr>
              <a:t>jaka</a:t>
            </a:r>
            <a:r>
              <a:rPr lang="en-US" sz="2400" dirty="0">
                <a:solidFill>
                  <a:srgbClr val="000000"/>
                </a:solidFill>
                <a:latin typeface="Arial"/>
                <a:cs typeface="Arial"/>
              </a:rPr>
              <a:t> </a:t>
            </a:r>
            <a:r>
              <a:rPr lang="en-US" sz="2400" dirty="0" err="1">
                <a:solidFill>
                  <a:srgbClr val="000000"/>
                </a:solidFill>
                <a:latin typeface="Arial"/>
                <a:cs typeface="Arial"/>
              </a:rPr>
              <a:t>zmiana</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Może</a:t>
            </a:r>
            <a:r>
              <a:rPr lang="en-US" sz="2400" dirty="0">
                <a:solidFill>
                  <a:srgbClr val="000000"/>
                </a:solidFill>
                <a:latin typeface="Arial"/>
                <a:cs typeface="Arial"/>
              </a:rPr>
              <a:t> </a:t>
            </a:r>
            <a:r>
              <a:rPr lang="en-US" sz="2400" dirty="0" err="1">
                <a:solidFill>
                  <a:srgbClr val="000000"/>
                </a:solidFill>
                <a:latin typeface="Arial"/>
                <a:cs typeface="Arial"/>
              </a:rPr>
              <a:t>być</a:t>
            </a:r>
            <a:r>
              <a:rPr lang="en-US" sz="2400" dirty="0">
                <a:solidFill>
                  <a:srgbClr val="000000"/>
                </a:solidFill>
                <a:latin typeface="Arial"/>
                <a:cs typeface="Arial"/>
              </a:rPr>
              <a:t> </a:t>
            </a:r>
            <a:r>
              <a:rPr lang="en-US" sz="2400" dirty="0" err="1">
                <a:solidFill>
                  <a:srgbClr val="000000"/>
                </a:solidFill>
                <a:latin typeface="Arial"/>
                <a:cs typeface="Arial"/>
              </a:rPr>
              <a:t>raportowany</a:t>
            </a:r>
            <a:r>
              <a:rPr lang="en-US" sz="2400" dirty="0">
                <a:solidFill>
                  <a:srgbClr val="000000"/>
                </a:solidFill>
                <a:latin typeface="Arial"/>
                <a:cs typeface="Arial"/>
              </a:rPr>
              <a:t> </a:t>
            </a:r>
            <a:r>
              <a:rPr lang="en-US" sz="2400" dirty="0" err="1">
                <a:solidFill>
                  <a:srgbClr val="000000"/>
                </a:solidFill>
                <a:latin typeface="Arial"/>
                <a:cs typeface="Arial"/>
              </a:rPr>
              <a:t>kilka</a:t>
            </a:r>
            <a:r>
              <a:rPr lang="en-US" sz="2400" dirty="0">
                <a:solidFill>
                  <a:srgbClr val="000000"/>
                </a:solidFill>
                <a:latin typeface="Arial"/>
                <a:cs typeface="Arial"/>
              </a:rPr>
              <a:t> </a:t>
            </a:r>
            <a:r>
              <a:rPr lang="en-US" sz="2400" dirty="0" err="1">
                <a:solidFill>
                  <a:srgbClr val="000000"/>
                </a:solidFill>
                <a:latin typeface="Arial"/>
                <a:cs typeface="Arial"/>
              </a:rPr>
              <a:t>razy</a:t>
            </a:r>
            <a:r>
              <a:rPr lang="en-US" sz="2400" dirty="0">
                <a:solidFill>
                  <a:srgbClr val="000000"/>
                </a:solidFill>
                <a:latin typeface="Arial"/>
                <a:cs typeface="Arial"/>
              </a:rPr>
              <a:t>.</a:t>
            </a:r>
            <a:endParaRPr lang="en-US" dirty="0"/>
          </a:p>
        </p:txBody>
      </p:sp>
      <p:sp>
        <p:nvSpPr>
          <p:cNvPr id="4" name="Symbol zastępczy zawartości 3">
            <a:extLst>
              <a:ext uri="{FF2B5EF4-FFF2-40B4-BE49-F238E27FC236}">
                <a16:creationId xmlns:a16="http://schemas.microsoft.com/office/drawing/2014/main" id="{9551D921-8E8B-1F18-3E36-FF5F69CBFD71}"/>
              </a:ext>
            </a:extLst>
          </p:cNvPr>
          <p:cNvSpPr>
            <a:spLocks noGrp="1"/>
          </p:cNvSpPr>
          <p:nvPr>
            <p:ph sz="half" idx="2"/>
          </p:nvPr>
        </p:nvSpPr>
        <p:spPr>
          <a:xfrm>
            <a:off x="6281928" y="1600200"/>
            <a:ext cx="5120640" cy="4389120"/>
          </a:xfrm>
        </p:spPr>
        <p:txBody>
          <a:bodyPr anchor="t">
            <a:noAutofit/>
          </a:bodyPr>
          <a:lstStyle/>
          <a:p>
            <a:pPr marL="0" indent="0">
              <a:lnSpc>
                <a:spcPct val="115000"/>
              </a:lnSpc>
              <a:spcBef>
                <a:spcPts val="600"/>
              </a:spcBef>
              <a:buNone/>
            </a:pPr>
            <a:r>
              <a:rPr lang="pl-PL" sz="2400" b="1" dirty="0">
                <a:latin typeface="Arial"/>
                <a:cs typeface="Arial"/>
              </a:rPr>
              <a:t>Kamień milowy</a:t>
            </a:r>
          </a:p>
          <a:p>
            <a:pPr>
              <a:lnSpc>
                <a:spcPct val="115000"/>
              </a:lnSpc>
              <a:spcBef>
                <a:spcPts val="600"/>
              </a:spcBef>
            </a:pPr>
            <a:r>
              <a:rPr lang="en-US" sz="2400" dirty="0">
                <a:solidFill>
                  <a:srgbClr val="000000"/>
                </a:solidFill>
                <a:latin typeface="Arial"/>
                <a:cs typeface="Arial"/>
              </a:rPr>
              <a:t>Jest </a:t>
            </a:r>
            <a:r>
              <a:rPr lang="en-US" sz="2400" dirty="0" err="1">
                <a:solidFill>
                  <a:srgbClr val="000000"/>
                </a:solidFill>
                <a:latin typeface="Arial"/>
                <a:cs typeface="Arial"/>
              </a:rPr>
              <a:t>punktem</a:t>
            </a:r>
            <a:r>
              <a:rPr lang="en-US" sz="2400" dirty="0">
                <a:solidFill>
                  <a:srgbClr val="000000"/>
                </a:solidFill>
                <a:latin typeface="Arial"/>
                <a:cs typeface="Arial"/>
              </a:rPr>
              <a:t> </a:t>
            </a:r>
            <a:r>
              <a:rPr lang="en-US" sz="2400" dirty="0" err="1">
                <a:solidFill>
                  <a:srgbClr val="000000"/>
                </a:solidFill>
                <a:latin typeface="Arial"/>
                <a:cs typeface="Arial"/>
              </a:rPr>
              <a:t>kontrolnym</a:t>
            </a:r>
            <a:r>
              <a:rPr lang="en-US" sz="2400" dirty="0">
                <a:solidFill>
                  <a:srgbClr val="000000"/>
                </a:solidFill>
                <a:latin typeface="Arial"/>
                <a:cs typeface="Arial"/>
              </a:rPr>
              <a:t> w </a:t>
            </a:r>
            <a:r>
              <a:rPr lang="en-US" sz="2400" dirty="0" err="1">
                <a:solidFill>
                  <a:srgbClr val="000000"/>
                </a:solidFill>
                <a:latin typeface="Arial"/>
                <a:cs typeface="Arial"/>
              </a:rPr>
              <a:t>harmonogramie</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Ma </a:t>
            </a:r>
            <a:r>
              <a:rPr lang="en-US" sz="2400" dirty="0" err="1">
                <a:solidFill>
                  <a:srgbClr val="000000"/>
                </a:solidFill>
                <a:latin typeface="Arial"/>
                <a:cs typeface="Arial"/>
              </a:rPr>
              <a:t>kryterium</a:t>
            </a:r>
            <a:r>
              <a:rPr lang="en-US" sz="2400" dirty="0">
                <a:solidFill>
                  <a:srgbClr val="000000"/>
                </a:solidFill>
                <a:latin typeface="Arial"/>
                <a:cs typeface="Arial"/>
              </a:rPr>
              <a:t> </a:t>
            </a:r>
            <a:r>
              <a:rPr lang="en-US" sz="2400" dirty="0" err="1">
                <a:solidFill>
                  <a:srgbClr val="000000"/>
                </a:solidFill>
                <a:latin typeface="Arial"/>
                <a:cs typeface="Arial"/>
              </a:rPr>
              <a:t>osiągnięcia</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Odpowiada</a:t>
            </a:r>
            <a:r>
              <a:rPr lang="en-US" sz="2400" dirty="0">
                <a:solidFill>
                  <a:srgbClr val="000000"/>
                </a:solidFill>
                <a:latin typeface="Arial"/>
                <a:cs typeface="Arial"/>
              </a:rPr>
              <a:t> </a:t>
            </a:r>
            <a:r>
              <a:rPr lang="en-US" sz="2400" dirty="0" err="1">
                <a:solidFill>
                  <a:srgbClr val="000000"/>
                </a:solidFill>
                <a:latin typeface="Arial"/>
                <a:cs typeface="Arial"/>
              </a:rPr>
              <a:t>na</a:t>
            </a:r>
            <a:r>
              <a:rPr lang="en-US" sz="2400" dirty="0">
                <a:solidFill>
                  <a:srgbClr val="000000"/>
                </a:solidFill>
                <a:latin typeface="Arial"/>
                <a:cs typeface="Arial"/>
              </a:rPr>
              <a:t> </a:t>
            </a:r>
            <a:r>
              <a:rPr lang="en-US" sz="2400" dirty="0" err="1">
                <a:solidFill>
                  <a:srgbClr val="000000"/>
                </a:solidFill>
                <a:latin typeface="Arial"/>
                <a:cs typeface="Arial"/>
              </a:rPr>
              <a:t>pytanie</a:t>
            </a:r>
            <a:r>
              <a:rPr lang="en-US" sz="2400" dirty="0">
                <a:solidFill>
                  <a:srgbClr val="000000"/>
                </a:solidFill>
                <a:latin typeface="Arial"/>
                <a:cs typeface="Arial"/>
              </a:rPr>
              <a:t>: </a:t>
            </a: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możemy</a:t>
            </a:r>
            <a:r>
              <a:rPr lang="en-US" sz="2400" dirty="0">
                <a:solidFill>
                  <a:srgbClr val="000000"/>
                </a:solidFill>
                <a:latin typeface="Arial"/>
                <a:cs typeface="Arial"/>
              </a:rPr>
              <a:t> </a:t>
            </a:r>
            <a:r>
              <a:rPr lang="en-US" sz="2400" dirty="0" err="1">
                <a:solidFill>
                  <a:srgbClr val="000000"/>
                </a:solidFill>
                <a:latin typeface="Arial"/>
                <a:cs typeface="Arial"/>
              </a:rPr>
              <a:t>przejść</a:t>
            </a:r>
            <a:r>
              <a:rPr lang="en-US" sz="2400" dirty="0">
                <a:solidFill>
                  <a:srgbClr val="000000"/>
                </a:solidFill>
                <a:latin typeface="Arial"/>
                <a:cs typeface="Arial"/>
              </a:rPr>
              <a:t> </a:t>
            </a:r>
            <a:r>
              <a:rPr lang="en-US" sz="2400" dirty="0" err="1">
                <a:solidFill>
                  <a:srgbClr val="000000"/>
                </a:solidFill>
                <a:latin typeface="Arial"/>
                <a:cs typeface="Arial"/>
              </a:rPr>
              <a:t>dalej</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Często</a:t>
            </a:r>
            <a:r>
              <a:rPr lang="en-US" sz="2400" dirty="0">
                <a:solidFill>
                  <a:srgbClr val="000000"/>
                </a:solidFill>
                <a:latin typeface="Arial"/>
                <a:cs typeface="Arial"/>
              </a:rPr>
              <a:t> </a:t>
            </a:r>
            <a:r>
              <a:rPr lang="en-US" sz="2400" dirty="0" err="1">
                <a:solidFill>
                  <a:srgbClr val="000000"/>
                </a:solidFill>
                <a:latin typeface="Arial"/>
                <a:cs typeface="Arial"/>
              </a:rPr>
              <a:t>prowadzi</a:t>
            </a:r>
            <a:r>
              <a:rPr lang="en-US" sz="2400" dirty="0">
                <a:solidFill>
                  <a:srgbClr val="000000"/>
                </a:solidFill>
                <a:latin typeface="Arial"/>
                <a:cs typeface="Arial"/>
              </a:rPr>
              <a:t> do </a:t>
            </a:r>
            <a:r>
              <a:rPr lang="en-US" sz="2400" dirty="0" err="1">
                <a:solidFill>
                  <a:srgbClr val="000000"/>
                </a:solidFill>
                <a:latin typeface="Arial"/>
                <a:cs typeface="Arial"/>
              </a:rPr>
              <a:t>decyzji</a:t>
            </a:r>
            <a:r>
              <a:rPr lang="en-US" sz="2400" dirty="0">
                <a:solidFill>
                  <a:srgbClr val="000000"/>
                </a:solidFill>
                <a:latin typeface="Arial"/>
                <a:cs typeface="Arial"/>
              </a:rPr>
              <a:t> GO / NO-GO.</a:t>
            </a:r>
            <a:endParaRPr lang="en-US" dirty="0"/>
          </a:p>
        </p:txBody>
      </p:sp>
    </p:spTree>
    <p:extLst>
      <p:ext uri="{BB962C8B-B14F-4D97-AF65-F5344CB8AC3E}">
        <p14:creationId xmlns:p14="http://schemas.microsoft.com/office/powerpoint/2010/main" val="211573780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C070573-CBE5-7C63-99FE-179E6C939774}"/>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Harmonogram: wykres Gantta i zależności</a:t>
            </a:r>
            <a:endParaRPr lang="pl-PL" dirty="0"/>
          </a:p>
        </p:txBody>
      </p:sp>
      <p:sp>
        <p:nvSpPr>
          <p:cNvPr id="3" name="Symbol zastępczy zawartości 2">
            <a:extLst>
              <a:ext uri="{FF2B5EF4-FFF2-40B4-BE49-F238E27FC236}">
                <a16:creationId xmlns:a16="http://schemas.microsoft.com/office/drawing/2014/main" id="{E11B7A6F-6C84-AD22-BA75-79A26CF3C8BF}"/>
              </a:ext>
            </a:extLst>
          </p:cNvPr>
          <p:cNvSpPr>
            <a:spLocks noGrp="1"/>
          </p:cNvSpPr>
          <p:nvPr>
            <p:ph idx="1"/>
          </p:nvPr>
        </p:nvSpPr>
        <p:spPr/>
        <p:txBody>
          <a:bodyPr>
            <a:noAutofit/>
          </a:bodyPr>
          <a:lstStyle/>
          <a:p>
            <a:pPr marL="0" indent="0">
              <a:lnSpc>
                <a:spcPct val="115000"/>
              </a:lnSpc>
              <a:spcBef>
                <a:spcPts val="600"/>
              </a:spcBef>
              <a:buNone/>
            </a:pPr>
            <a:r>
              <a:rPr lang="en-US" sz="2000" dirty="0" err="1">
                <a:solidFill>
                  <a:srgbClr val="555555"/>
                </a:solidFill>
                <a:latin typeface="Arial"/>
                <a:cs typeface="Arial"/>
              </a:rPr>
              <a:t>Najpierw</a:t>
            </a:r>
            <a:r>
              <a:rPr lang="en-US" sz="2000" dirty="0">
                <a:solidFill>
                  <a:srgbClr val="555555"/>
                </a:solidFill>
                <a:latin typeface="Arial"/>
                <a:cs typeface="Arial"/>
              </a:rPr>
              <a:t> </a:t>
            </a:r>
            <a:r>
              <a:rPr lang="en-US" sz="2000" dirty="0" err="1">
                <a:solidFill>
                  <a:srgbClr val="555555"/>
                </a:solidFill>
                <a:latin typeface="Arial"/>
                <a:cs typeface="Arial"/>
              </a:rPr>
              <a:t>dzielimy</a:t>
            </a:r>
            <a:r>
              <a:rPr lang="en-US" sz="2000" dirty="0">
                <a:solidFill>
                  <a:srgbClr val="555555"/>
                </a:solidFill>
                <a:latin typeface="Arial"/>
                <a:cs typeface="Arial"/>
              </a:rPr>
              <a:t> </a:t>
            </a:r>
            <a:r>
              <a:rPr lang="en-US" sz="2000" dirty="0" err="1">
                <a:solidFill>
                  <a:srgbClr val="555555"/>
                </a:solidFill>
                <a:latin typeface="Arial"/>
                <a:cs typeface="Arial"/>
              </a:rPr>
              <a:t>projekt</a:t>
            </a:r>
            <a:r>
              <a:rPr lang="en-US" sz="2000" dirty="0">
                <a:solidFill>
                  <a:srgbClr val="555555"/>
                </a:solidFill>
                <a:latin typeface="Arial"/>
                <a:cs typeface="Arial"/>
              </a:rPr>
              <a:t> </a:t>
            </a:r>
            <a:r>
              <a:rPr lang="en-US" sz="2000" dirty="0" err="1">
                <a:solidFill>
                  <a:srgbClr val="555555"/>
                </a:solidFill>
                <a:latin typeface="Arial"/>
                <a:cs typeface="Arial"/>
              </a:rPr>
              <a:t>na</a:t>
            </a:r>
            <a:r>
              <a:rPr lang="en-US" sz="2000" dirty="0">
                <a:solidFill>
                  <a:srgbClr val="555555"/>
                </a:solidFill>
                <a:latin typeface="Arial"/>
                <a:cs typeface="Arial"/>
              </a:rPr>
              <a:t> </a:t>
            </a:r>
            <a:r>
              <a:rPr lang="en-US" sz="2000" dirty="0" err="1">
                <a:solidFill>
                  <a:srgbClr val="555555"/>
                </a:solidFill>
                <a:latin typeface="Arial"/>
                <a:cs typeface="Arial"/>
              </a:rPr>
              <a:t>pakiety</a:t>
            </a:r>
            <a:r>
              <a:rPr lang="en-US" sz="2000" dirty="0">
                <a:solidFill>
                  <a:srgbClr val="555555"/>
                </a:solidFill>
                <a:latin typeface="Arial"/>
                <a:cs typeface="Arial"/>
              </a:rPr>
              <a:t>, </a:t>
            </a:r>
            <a:r>
              <a:rPr lang="en-US" sz="2000" dirty="0" err="1">
                <a:solidFill>
                  <a:srgbClr val="555555"/>
                </a:solidFill>
                <a:latin typeface="Arial"/>
                <a:cs typeface="Arial"/>
              </a:rPr>
              <a:t>potem</a:t>
            </a:r>
            <a:r>
              <a:rPr lang="en-US" sz="2000" dirty="0">
                <a:solidFill>
                  <a:srgbClr val="555555"/>
                </a:solidFill>
                <a:latin typeface="Arial"/>
                <a:cs typeface="Arial"/>
              </a:rPr>
              <a:t> </a:t>
            </a:r>
            <a:r>
              <a:rPr lang="en-US" sz="2000" dirty="0" err="1">
                <a:solidFill>
                  <a:srgbClr val="555555"/>
                </a:solidFill>
                <a:latin typeface="Arial"/>
                <a:cs typeface="Arial"/>
              </a:rPr>
              <a:t>układamy</a:t>
            </a:r>
            <a:r>
              <a:rPr lang="en-US" sz="2000" dirty="0">
                <a:solidFill>
                  <a:srgbClr val="555555"/>
                </a:solidFill>
                <a:latin typeface="Arial"/>
                <a:cs typeface="Arial"/>
              </a:rPr>
              <a:t> je w </a:t>
            </a:r>
            <a:r>
              <a:rPr lang="en-US" sz="2000" dirty="0" err="1">
                <a:solidFill>
                  <a:srgbClr val="555555"/>
                </a:solidFill>
                <a:latin typeface="Arial"/>
                <a:cs typeface="Arial"/>
              </a:rPr>
              <a:t>czasie</a:t>
            </a:r>
            <a:r>
              <a:rPr lang="en-US" sz="2000" dirty="0">
                <a:solidFill>
                  <a:srgbClr val="555555"/>
                </a:solidFill>
                <a:latin typeface="Arial"/>
                <a:cs typeface="Arial"/>
              </a:rPr>
              <a:t>.</a:t>
            </a:r>
            <a:endParaRPr lang="en-US" dirty="0"/>
          </a:p>
          <a:p>
            <a:pPr marL="0" indent="0">
              <a:lnSpc>
                <a:spcPct val="115000"/>
              </a:lnSpc>
              <a:spcBef>
                <a:spcPts val="600"/>
              </a:spcBef>
              <a:buNone/>
            </a:pPr>
            <a:endParaRPr lang="pl-PL" dirty="0"/>
          </a:p>
          <a:p>
            <a:pPr marL="0" indent="0">
              <a:lnSpc>
                <a:spcPct val="115000"/>
              </a:lnSpc>
              <a:spcBef>
                <a:spcPts val="600"/>
              </a:spcBef>
              <a:buNone/>
            </a:pPr>
            <a:endParaRPr lang="pl-PL" dirty="0"/>
          </a:p>
          <a:p>
            <a:pPr marL="0" indent="0">
              <a:lnSpc>
                <a:spcPct val="115000"/>
              </a:lnSpc>
              <a:spcBef>
                <a:spcPts val="600"/>
              </a:spcBef>
              <a:buNone/>
            </a:pPr>
            <a:endParaRPr lang="pl-PL" dirty="0"/>
          </a:p>
          <a:p>
            <a:pPr marL="0" indent="0">
              <a:lnSpc>
                <a:spcPct val="115000"/>
              </a:lnSpc>
              <a:spcBef>
                <a:spcPts val="600"/>
              </a:spcBef>
              <a:buNone/>
            </a:pPr>
            <a:endParaRPr lang="pl-PL" dirty="0"/>
          </a:p>
          <a:p>
            <a:pPr marL="0" indent="0">
              <a:lnSpc>
                <a:spcPct val="115000"/>
              </a:lnSpc>
              <a:spcBef>
                <a:spcPts val="600"/>
              </a:spcBef>
              <a:buNone/>
            </a:pPr>
            <a:endParaRPr lang="pl-PL" dirty="0"/>
          </a:p>
          <a:p>
            <a:pPr marL="0" indent="0">
              <a:lnSpc>
                <a:spcPct val="115000"/>
              </a:lnSpc>
              <a:spcBef>
                <a:spcPts val="600"/>
              </a:spcBef>
              <a:buNone/>
            </a:pPr>
            <a:endParaRPr lang="pl-PL" dirty="0"/>
          </a:p>
          <a:p>
            <a:pPr marL="0" indent="0">
              <a:lnSpc>
                <a:spcPct val="115000"/>
              </a:lnSpc>
              <a:spcBef>
                <a:spcPts val="600"/>
              </a:spcBef>
              <a:buNone/>
            </a:pPr>
            <a:endParaRPr lang="pl-PL" dirty="0"/>
          </a:p>
          <a:p>
            <a:pPr marL="0" indent="0">
              <a:lnSpc>
                <a:spcPct val="115000"/>
              </a:lnSpc>
              <a:spcBef>
                <a:spcPts val="600"/>
              </a:spcBef>
              <a:buNone/>
            </a:pPr>
            <a:endParaRPr lang="pl-PL" dirty="0"/>
          </a:p>
          <a:p>
            <a:pPr marL="0" indent="0" algn="ctr">
              <a:lnSpc>
                <a:spcPct val="115000"/>
              </a:lnSpc>
              <a:spcBef>
                <a:spcPts val="600"/>
              </a:spcBef>
              <a:buNone/>
            </a:pPr>
            <a:r>
              <a:rPr lang="en-US" sz="2000" b="1" dirty="0">
                <a:solidFill>
                  <a:srgbClr val="000000"/>
                </a:solidFill>
                <a:latin typeface="Arial"/>
                <a:cs typeface="Arial"/>
              </a:rPr>
              <a:t>Zasada: </a:t>
            </a:r>
            <a:r>
              <a:rPr lang="en-US" sz="2000" b="1" dirty="0" err="1">
                <a:solidFill>
                  <a:srgbClr val="000000"/>
                </a:solidFill>
                <a:latin typeface="Arial"/>
                <a:cs typeface="Arial"/>
              </a:rPr>
              <a:t>zadania</a:t>
            </a:r>
            <a:r>
              <a:rPr lang="en-US" sz="2000" b="1" dirty="0">
                <a:solidFill>
                  <a:srgbClr val="000000"/>
                </a:solidFill>
                <a:latin typeface="Arial"/>
                <a:cs typeface="Arial"/>
              </a:rPr>
              <a:t> </a:t>
            </a:r>
            <a:r>
              <a:rPr lang="en-US" sz="2000" b="1" dirty="0" err="1">
                <a:solidFill>
                  <a:srgbClr val="000000"/>
                </a:solidFill>
                <a:latin typeface="Arial"/>
                <a:cs typeface="Arial"/>
              </a:rPr>
              <a:t>na</a:t>
            </a:r>
            <a:r>
              <a:rPr lang="en-US" sz="2000" b="1" dirty="0">
                <a:solidFill>
                  <a:srgbClr val="000000"/>
                </a:solidFill>
                <a:latin typeface="Arial"/>
                <a:cs typeface="Arial"/>
              </a:rPr>
              <a:t> </a:t>
            </a:r>
            <a:r>
              <a:rPr lang="en-US" sz="2000" b="1" dirty="0" err="1">
                <a:solidFill>
                  <a:srgbClr val="000000"/>
                </a:solidFill>
                <a:latin typeface="Arial"/>
                <a:cs typeface="Arial"/>
              </a:rPr>
              <a:t>ścieżce</a:t>
            </a:r>
            <a:r>
              <a:rPr lang="en-US" sz="2000" b="1" dirty="0">
                <a:solidFill>
                  <a:srgbClr val="000000"/>
                </a:solidFill>
                <a:latin typeface="Arial"/>
                <a:cs typeface="Arial"/>
              </a:rPr>
              <a:t> </a:t>
            </a:r>
            <a:r>
              <a:rPr lang="en-US" sz="2000" b="1" dirty="0" err="1">
                <a:solidFill>
                  <a:srgbClr val="000000"/>
                </a:solidFill>
                <a:latin typeface="Arial"/>
                <a:cs typeface="Arial"/>
              </a:rPr>
              <a:t>krytycznej</a:t>
            </a:r>
            <a:r>
              <a:rPr lang="en-US" sz="2000" b="1" dirty="0">
                <a:solidFill>
                  <a:srgbClr val="000000"/>
                </a:solidFill>
                <a:latin typeface="Arial"/>
                <a:cs typeface="Arial"/>
              </a:rPr>
              <a:t> </a:t>
            </a:r>
            <a:r>
              <a:rPr lang="en-US" sz="2000" b="1" dirty="0" err="1">
                <a:solidFill>
                  <a:srgbClr val="000000"/>
                </a:solidFill>
                <a:latin typeface="Arial"/>
                <a:cs typeface="Arial"/>
              </a:rPr>
              <a:t>muszą</a:t>
            </a:r>
            <a:r>
              <a:rPr lang="en-US" sz="2000" b="1" dirty="0">
                <a:solidFill>
                  <a:srgbClr val="000000"/>
                </a:solidFill>
                <a:latin typeface="Arial"/>
                <a:cs typeface="Arial"/>
              </a:rPr>
              <a:t> </a:t>
            </a:r>
            <a:r>
              <a:rPr lang="en-US" sz="2000" b="1" dirty="0" err="1">
                <a:solidFill>
                  <a:srgbClr val="000000"/>
                </a:solidFill>
                <a:latin typeface="Arial"/>
                <a:cs typeface="Arial"/>
              </a:rPr>
              <a:t>mieć</a:t>
            </a:r>
            <a:r>
              <a:rPr lang="en-US" sz="2000" b="1" dirty="0">
                <a:solidFill>
                  <a:srgbClr val="000000"/>
                </a:solidFill>
                <a:latin typeface="Arial"/>
                <a:cs typeface="Arial"/>
              </a:rPr>
              <a:t> </a:t>
            </a:r>
            <a:r>
              <a:rPr lang="en-US" sz="2000" b="1" dirty="0" err="1">
                <a:solidFill>
                  <a:srgbClr val="000000"/>
                </a:solidFill>
                <a:latin typeface="Arial"/>
                <a:cs typeface="Arial"/>
              </a:rPr>
              <a:t>realny</a:t>
            </a:r>
            <a:r>
              <a:rPr lang="en-US" sz="2000" b="1" dirty="0">
                <a:solidFill>
                  <a:srgbClr val="000000"/>
                </a:solidFill>
                <a:latin typeface="Arial"/>
                <a:cs typeface="Arial"/>
              </a:rPr>
              <a:t> </a:t>
            </a:r>
            <a:r>
              <a:rPr lang="en-US" sz="2000" b="1" dirty="0" err="1">
                <a:solidFill>
                  <a:srgbClr val="000000"/>
                </a:solidFill>
                <a:latin typeface="Arial"/>
                <a:cs typeface="Arial"/>
              </a:rPr>
              <a:t>czas</a:t>
            </a:r>
            <a:r>
              <a:rPr lang="en-US" sz="2000" b="1" dirty="0">
                <a:solidFill>
                  <a:srgbClr val="000000"/>
                </a:solidFill>
                <a:latin typeface="Arial"/>
                <a:cs typeface="Arial"/>
              </a:rPr>
              <a:t> </a:t>
            </a:r>
            <a:r>
              <a:rPr lang="en-US" sz="2000" b="1" dirty="0" err="1">
                <a:solidFill>
                  <a:srgbClr val="000000"/>
                </a:solidFill>
                <a:latin typeface="Arial"/>
                <a:cs typeface="Arial"/>
              </a:rPr>
              <a:t>i</a:t>
            </a:r>
            <a:r>
              <a:rPr lang="en-US" sz="2000" b="1" dirty="0">
                <a:solidFill>
                  <a:srgbClr val="000000"/>
                </a:solidFill>
                <a:latin typeface="Arial"/>
                <a:cs typeface="Arial"/>
              </a:rPr>
              <a:t> </a:t>
            </a:r>
            <a:r>
              <a:rPr lang="en-US" sz="2000" b="1" dirty="0" err="1">
                <a:solidFill>
                  <a:srgbClr val="000000"/>
                </a:solidFill>
                <a:latin typeface="Arial"/>
                <a:cs typeface="Arial"/>
              </a:rPr>
              <a:t>jawny</a:t>
            </a:r>
            <a:r>
              <a:rPr lang="en-US" sz="2000" b="1" dirty="0">
                <a:solidFill>
                  <a:srgbClr val="000000"/>
                </a:solidFill>
                <a:latin typeface="Arial"/>
                <a:cs typeface="Arial"/>
              </a:rPr>
              <a:t> </a:t>
            </a:r>
            <a:r>
              <a:rPr lang="en-US" sz="2000" b="1" dirty="0" err="1">
                <a:solidFill>
                  <a:srgbClr val="000000"/>
                </a:solidFill>
                <a:latin typeface="Arial"/>
                <a:cs typeface="Arial"/>
              </a:rPr>
              <a:t>bufor</a:t>
            </a:r>
            <a:r>
              <a:rPr lang="en-US" sz="2000" b="1" dirty="0">
                <a:solidFill>
                  <a:srgbClr val="000000"/>
                </a:solidFill>
                <a:latin typeface="Arial"/>
                <a:cs typeface="Arial"/>
              </a:rPr>
              <a:t>.</a:t>
            </a:r>
            <a:endParaRPr lang="en-US" dirty="0"/>
          </a:p>
          <a:p>
            <a:pPr marL="0" indent="0">
              <a:lnSpc>
                <a:spcPct val="115000"/>
              </a:lnSpc>
              <a:spcBef>
                <a:spcPts val="600"/>
              </a:spcBef>
              <a:buNone/>
            </a:pPr>
            <a:endParaRPr lang="pl-PL" dirty="0"/>
          </a:p>
        </p:txBody>
      </p:sp>
      <p:pic>
        <p:nvPicPr>
          <p:cNvPr id="5" name="Obraz 4" descr="Wykres Gantta harmonogramu projektu w skali miesięcy 1–8. WP1: diagnoza i dane, miesiące 1–2. WP2: badania i model, miesiące 2–4. WP3: walidacja, miesiące 4–5. WP4: pilotaż, miesiące 5–7. WP5: wdrożenie i trwałość, miesiące 6,5–8.">
            <a:extLst>
              <a:ext uri="{FF2B5EF4-FFF2-40B4-BE49-F238E27FC236}">
                <a16:creationId xmlns:a16="http://schemas.microsoft.com/office/drawing/2014/main" id="{D161D3BB-F9CA-C6E2-6196-28D8CD293B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9490" y="2476500"/>
            <a:ext cx="7653020" cy="2862726"/>
          </a:xfrm>
          <a:prstGeom prst="rect">
            <a:avLst/>
          </a:prstGeom>
        </p:spPr>
      </p:pic>
    </p:spTree>
    <p:extLst>
      <p:ext uri="{BB962C8B-B14F-4D97-AF65-F5344CB8AC3E}">
        <p14:creationId xmlns:p14="http://schemas.microsoft.com/office/powerpoint/2010/main" val="10529523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A4AAECD-62C1-7C10-1031-604B8DB01F7D}"/>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Ścieżka krytyczna, bufory i sezonowość</a:t>
            </a:r>
            <a:endParaRPr lang="pl-PL" dirty="0"/>
          </a:p>
        </p:txBody>
      </p:sp>
      <p:sp>
        <p:nvSpPr>
          <p:cNvPr id="3" name="Symbol zastępczy zawartości 2">
            <a:extLst>
              <a:ext uri="{FF2B5EF4-FFF2-40B4-BE49-F238E27FC236}">
                <a16:creationId xmlns:a16="http://schemas.microsoft.com/office/drawing/2014/main" id="{ACAEBE5E-8D1A-6DE3-4A7B-D3D203FFA559}"/>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Ścieżka</a:t>
            </a:r>
            <a:r>
              <a:rPr lang="en-US" sz="2400" dirty="0">
                <a:solidFill>
                  <a:srgbClr val="000000"/>
                </a:solidFill>
                <a:latin typeface="Arial"/>
                <a:cs typeface="Arial"/>
              </a:rPr>
              <a:t> </a:t>
            </a:r>
            <a:r>
              <a:rPr lang="en-US" sz="2400" dirty="0" err="1">
                <a:solidFill>
                  <a:srgbClr val="000000"/>
                </a:solidFill>
                <a:latin typeface="Arial"/>
                <a:cs typeface="Arial"/>
              </a:rPr>
              <a:t>krytyczna</a:t>
            </a:r>
            <a:r>
              <a:rPr lang="en-US" sz="2400" dirty="0">
                <a:solidFill>
                  <a:srgbClr val="000000"/>
                </a:solidFill>
                <a:latin typeface="Arial"/>
                <a:cs typeface="Arial"/>
              </a:rPr>
              <a:t> to </a:t>
            </a:r>
            <a:r>
              <a:rPr lang="en-US" sz="2400" dirty="0" err="1">
                <a:solidFill>
                  <a:srgbClr val="000000"/>
                </a:solidFill>
                <a:latin typeface="Arial"/>
                <a:cs typeface="Arial"/>
              </a:rPr>
              <a:t>sekwencja</a:t>
            </a:r>
            <a:r>
              <a:rPr lang="en-US" sz="2400" dirty="0">
                <a:solidFill>
                  <a:srgbClr val="000000"/>
                </a:solidFill>
                <a:latin typeface="Arial"/>
                <a:cs typeface="Arial"/>
              </a:rPr>
              <a:t> </a:t>
            </a:r>
            <a:r>
              <a:rPr lang="en-US" sz="2400" dirty="0" err="1">
                <a:solidFill>
                  <a:srgbClr val="000000"/>
                </a:solidFill>
                <a:latin typeface="Arial"/>
                <a:cs typeface="Arial"/>
              </a:rPr>
              <a:t>zadań</a:t>
            </a:r>
            <a:r>
              <a:rPr lang="en-US" sz="2400" dirty="0">
                <a:solidFill>
                  <a:srgbClr val="000000"/>
                </a:solidFill>
                <a:latin typeface="Arial"/>
                <a:cs typeface="Arial"/>
              </a:rPr>
              <a:t>, </a:t>
            </a:r>
            <a:r>
              <a:rPr lang="en-US" sz="2400" dirty="0" err="1">
                <a:solidFill>
                  <a:srgbClr val="000000"/>
                </a:solidFill>
                <a:latin typeface="Arial"/>
                <a:cs typeface="Arial"/>
              </a:rPr>
              <a:t>która</a:t>
            </a:r>
            <a:r>
              <a:rPr lang="en-US" sz="2400" dirty="0">
                <a:solidFill>
                  <a:srgbClr val="000000"/>
                </a:solidFill>
                <a:latin typeface="Arial"/>
                <a:cs typeface="Arial"/>
              </a:rPr>
              <a:t> </a:t>
            </a:r>
            <a:r>
              <a:rPr lang="en-US" sz="2400" dirty="0" err="1">
                <a:solidFill>
                  <a:srgbClr val="000000"/>
                </a:solidFill>
                <a:latin typeface="Arial"/>
                <a:cs typeface="Arial"/>
              </a:rPr>
              <a:t>wyznacza</a:t>
            </a:r>
            <a:r>
              <a:rPr lang="en-US" sz="2400" dirty="0">
                <a:solidFill>
                  <a:srgbClr val="000000"/>
                </a:solidFill>
                <a:latin typeface="Arial"/>
                <a:cs typeface="Arial"/>
              </a:rPr>
              <a:t> </a:t>
            </a:r>
            <a:r>
              <a:rPr lang="en-US" sz="2400" dirty="0" err="1">
                <a:solidFill>
                  <a:srgbClr val="000000"/>
                </a:solidFill>
                <a:latin typeface="Arial"/>
                <a:cs typeface="Arial"/>
              </a:rPr>
              <a:t>minimalny</a:t>
            </a:r>
            <a:r>
              <a:rPr lang="en-US" sz="2400" dirty="0">
                <a:solidFill>
                  <a:srgbClr val="000000"/>
                </a:solidFill>
                <a:latin typeface="Arial"/>
                <a:cs typeface="Arial"/>
              </a:rPr>
              <a:t> </a:t>
            </a:r>
            <a:r>
              <a:rPr lang="en-US" sz="2400" dirty="0" err="1">
                <a:solidFill>
                  <a:srgbClr val="000000"/>
                </a:solidFill>
                <a:latin typeface="Arial"/>
                <a:cs typeface="Arial"/>
              </a:rPr>
              <a:t>czas</a:t>
            </a:r>
            <a:r>
              <a:rPr lang="en-US" sz="2400" dirty="0">
                <a:solidFill>
                  <a:srgbClr val="000000"/>
                </a:solidFill>
                <a:latin typeface="Arial"/>
                <a:cs typeface="Arial"/>
              </a:rPr>
              <a:t> </a:t>
            </a:r>
            <a:r>
              <a:rPr lang="en-US" sz="2400" dirty="0" err="1">
                <a:solidFill>
                  <a:srgbClr val="000000"/>
                </a:solidFill>
                <a:latin typeface="Arial"/>
                <a:cs typeface="Arial"/>
              </a:rPr>
              <a:t>projektu</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Opóźnienie</a:t>
            </a:r>
            <a:r>
              <a:rPr lang="en-US" sz="2400" dirty="0">
                <a:solidFill>
                  <a:srgbClr val="000000"/>
                </a:solidFill>
                <a:latin typeface="Arial"/>
                <a:cs typeface="Arial"/>
              </a:rPr>
              <a:t> </a:t>
            </a:r>
            <a:r>
              <a:rPr lang="en-US" sz="2400" dirty="0" err="1">
                <a:solidFill>
                  <a:srgbClr val="000000"/>
                </a:solidFill>
                <a:latin typeface="Arial"/>
                <a:cs typeface="Arial"/>
              </a:rPr>
              <a:t>na</a:t>
            </a:r>
            <a:r>
              <a:rPr lang="en-US" sz="2400" dirty="0">
                <a:solidFill>
                  <a:srgbClr val="000000"/>
                </a:solidFill>
                <a:latin typeface="Arial"/>
                <a:cs typeface="Arial"/>
              </a:rPr>
              <a:t> </a:t>
            </a:r>
            <a:r>
              <a:rPr lang="en-US" sz="2400" dirty="0" err="1">
                <a:solidFill>
                  <a:srgbClr val="000000"/>
                </a:solidFill>
                <a:latin typeface="Arial"/>
                <a:cs typeface="Arial"/>
              </a:rPr>
              <a:t>tej</a:t>
            </a:r>
            <a:r>
              <a:rPr lang="en-US" sz="2400" dirty="0">
                <a:solidFill>
                  <a:srgbClr val="000000"/>
                </a:solidFill>
                <a:latin typeface="Arial"/>
                <a:cs typeface="Arial"/>
              </a:rPr>
              <a:t> </a:t>
            </a:r>
            <a:r>
              <a:rPr lang="en-US" sz="2400" dirty="0" err="1">
                <a:solidFill>
                  <a:srgbClr val="000000"/>
                </a:solidFill>
                <a:latin typeface="Arial"/>
                <a:cs typeface="Arial"/>
              </a:rPr>
              <a:t>ścieżce</a:t>
            </a:r>
            <a:r>
              <a:rPr lang="en-US" sz="2400" dirty="0">
                <a:solidFill>
                  <a:srgbClr val="000000"/>
                </a:solidFill>
                <a:latin typeface="Arial"/>
                <a:cs typeface="Arial"/>
              </a:rPr>
              <a:t> </a:t>
            </a:r>
            <a:r>
              <a:rPr lang="en-US" sz="2400" dirty="0" err="1">
                <a:solidFill>
                  <a:srgbClr val="000000"/>
                </a:solidFill>
                <a:latin typeface="Arial"/>
                <a:cs typeface="Arial"/>
              </a:rPr>
              <a:t>opóźnia</a:t>
            </a:r>
            <a:r>
              <a:rPr lang="en-US" sz="2400" dirty="0">
                <a:solidFill>
                  <a:srgbClr val="000000"/>
                </a:solidFill>
                <a:latin typeface="Arial"/>
                <a:cs typeface="Arial"/>
              </a:rPr>
              <a:t> </a:t>
            </a:r>
            <a:r>
              <a:rPr lang="en-US" sz="2400" dirty="0" err="1">
                <a:solidFill>
                  <a:srgbClr val="000000"/>
                </a:solidFill>
                <a:latin typeface="Arial"/>
                <a:cs typeface="Arial"/>
              </a:rPr>
              <a:t>cały</a:t>
            </a:r>
            <a:r>
              <a:rPr lang="en-US" sz="2400" dirty="0">
                <a:solidFill>
                  <a:srgbClr val="000000"/>
                </a:solidFill>
                <a:latin typeface="Arial"/>
                <a:cs typeface="Arial"/>
              </a:rPr>
              <a:t> </a:t>
            </a:r>
            <a:r>
              <a:rPr lang="en-US" sz="2400" dirty="0" err="1">
                <a:solidFill>
                  <a:srgbClr val="000000"/>
                </a:solidFill>
                <a:latin typeface="Arial"/>
                <a:cs typeface="Arial"/>
              </a:rPr>
              <a:t>projekt</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Bufor</a:t>
            </a:r>
            <a:r>
              <a:rPr lang="en-US" sz="2400" dirty="0">
                <a:solidFill>
                  <a:srgbClr val="000000"/>
                </a:solidFill>
                <a:latin typeface="Arial"/>
                <a:cs typeface="Arial"/>
              </a:rPr>
              <a:t> 10–20% jest </a:t>
            </a:r>
            <a:r>
              <a:rPr lang="en-US" sz="2400" dirty="0" err="1">
                <a:solidFill>
                  <a:srgbClr val="000000"/>
                </a:solidFill>
                <a:latin typeface="Arial"/>
                <a:cs typeface="Arial"/>
              </a:rPr>
              <a:t>potrzebny</a:t>
            </a:r>
            <a:r>
              <a:rPr lang="en-US" sz="2400" dirty="0">
                <a:solidFill>
                  <a:srgbClr val="000000"/>
                </a:solidFill>
                <a:latin typeface="Arial"/>
                <a:cs typeface="Arial"/>
              </a:rPr>
              <a:t> </a:t>
            </a:r>
            <a:r>
              <a:rPr lang="en-US" sz="2400" dirty="0" err="1">
                <a:solidFill>
                  <a:srgbClr val="000000"/>
                </a:solidFill>
                <a:latin typeface="Arial"/>
                <a:cs typeface="Arial"/>
              </a:rPr>
              <a:t>przy</a:t>
            </a:r>
            <a:r>
              <a:rPr lang="en-US" sz="2400" dirty="0">
                <a:solidFill>
                  <a:srgbClr val="000000"/>
                </a:solidFill>
                <a:latin typeface="Arial"/>
                <a:cs typeface="Arial"/>
              </a:rPr>
              <a:t> </a:t>
            </a:r>
            <a:r>
              <a:rPr lang="en-US" sz="2400" dirty="0" err="1">
                <a:solidFill>
                  <a:srgbClr val="000000"/>
                </a:solidFill>
                <a:latin typeface="Arial"/>
                <a:cs typeface="Arial"/>
              </a:rPr>
              <a:t>zadaniach</a:t>
            </a:r>
            <a:r>
              <a:rPr lang="en-US" sz="2400" dirty="0">
                <a:solidFill>
                  <a:srgbClr val="000000"/>
                </a:solidFill>
                <a:latin typeface="Arial"/>
                <a:cs typeface="Arial"/>
              </a:rPr>
              <a:t> </a:t>
            </a:r>
            <a:r>
              <a:rPr lang="en-US" sz="2400" dirty="0" err="1">
                <a:solidFill>
                  <a:srgbClr val="000000"/>
                </a:solidFill>
                <a:latin typeface="Arial"/>
                <a:cs typeface="Arial"/>
              </a:rPr>
              <a:t>niepewnych</a:t>
            </a:r>
            <a:r>
              <a:rPr lang="en-US" sz="2400" dirty="0">
                <a:solidFill>
                  <a:srgbClr val="000000"/>
                </a:solidFill>
                <a:latin typeface="Arial"/>
                <a:cs typeface="Arial"/>
              </a:rPr>
              <a:t>.</a:t>
            </a:r>
            <a:endParaRPr lang="en-US" dirty="0"/>
          </a:p>
          <a:p>
            <a:pPr>
              <a:lnSpc>
                <a:spcPct val="115000"/>
              </a:lnSpc>
              <a:spcBef>
                <a:spcPts val="600"/>
              </a:spcBef>
            </a:pPr>
            <a:r>
              <a:rPr lang="en-US" sz="2400" dirty="0">
                <a:solidFill>
                  <a:srgbClr val="000000"/>
                </a:solidFill>
                <a:latin typeface="Arial"/>
                <a:cs typeface="Arial"/>
              </a:rPr>
              <a:t>W </a:t>
            </a:r>
            <a:r>
              <a:rPr lang="en-US" sz="2400" dirty="0" err="1">
                <a:solidFill>
                  <a:srgbClr val="000000"/>
                </a:solidFill>
                <a:latin typeface="Arial"/>
                <a:cs typeface="Arial"/>
              </a:rPr>
              <a:t>rolnictwie</a:t>
            </a:r>
            <a:r>
              <a:rPr lang="en-US" sz="2400" dirty="0">
                <a:solidFill>
                  <a:srgbClr val="000000"/>
                </a:solidFill>
                <a:latin typeface="Arial"/>
                <a:cs typeface="Arial"/>
              </a:rPr>
              <a:t> </a:t>
            </a:r>
            <a:r>
              <a:rPr lang="en-US" sz="2400" dirty="0" err="1">
                <a:solidFill>
                  <a:srgbClr val="000000"/>
                </a:solidFill>
                <a:latin typeface="Arial"/>
                <a:cs typeface="Arial"/>
              </a:rPr>
              <a:t>harmonogram</a:t>
            </a:r>
            <a:r>
              <a:rPr lang="en-US" sz="2400" dirty="0">
                <a:solidFill>
                  <a:srgbClr val="000000"/>
                </a:solidFill>
                <a:latin typeface="Arial"/>
                <a:cs typeface="Arial"/>
              </a:rPr>
              <a:t> </a:t>
            </a:r>
            <a:r>
              <a:rPr lang="en-US" sz="2400" dirty="0" err="1">
                <a:solidFill>
                  <a:srgbClr val="000000"/>
                </a:solidFill>
                <a:latin typeface="Arial"/>
                <a:cs typeface="Arial"/>
              </a:rPr>
              <a:t>musi</a:t>
            </a:r>
            <a:r>
              <a:rPr lang="en-US" sz="2400" dirty="0">
                <a:solidFill>
                  <a:srgbClr val="000000"/>
                </a:solidFill>
                <a:latin typeface="Arial"/>
                <a:cs typeface="Arial"/>
              </a:rPr>
              <a:t> </a:t>
            </a:r>
            <a:r>
              <a:rPr lang="en-US" sz="2400" dirty="0" err="1">
                <a:solidFill>
                  <a:srgbClr val="000000"/>
                </a:solidFill>
                <a:latin typeface="Arial"/>
                <a:cs typeface="Arial"/>
              </a:rPr>
              <a:t>uwzględniać</a:t>
            </a:r>
            <a:r>
              <a:rPr lang="en-US" sz="2400" dirty="0">
                <a:solidFill>
                  <a:srgbClr val="000000"/>
                </a:solidFill>
                <a:latin typeface="Arial"/>
                <a:cs typeface="Arial"/>
              </a:rPr>
              <a:t> </a:t>
            </a:r>
            <a:r>
              <a:rPr lang="en-US" sz="2400" dirty="0" err="1">
                <a:solidFill>
                  <a:srgbClr val="000000"/>
                </a:solidFill>
                <a:latin typeface="Arial"/>
                <a:cs typeface="Arial"/>
              </a:rPr>
              <a:t>sezon</a:t>
            </a:r>
            <a:r>
              <a:rPr lang="en-US" sz="2400" dirty="0">
                <a:solidFill>
                  <a:srgbClr val="000000"/>
                </a:solidFill>
                <a:latin typeface="Arial"/>
                <a:cs typeface="Arial"/>
              </a:rPr>
              <a:t> </a:t>
            </a:r>
            <a:r>
              <a:rPr lang="en-US" sz="2400" dirty="0" err="1">
                <a:solidFill>
                  <a:srgbClr val="000000"/>
                </a:solidFill>
                <a:latin typeface="Arial"/>
                <a:cs typeface="Arial"/>
              </a:rPr>
              <a:t>wegetacyjny</a:t>
            </a:r>
            <a:r>
              <a:rPr lang="en-US" sz="2400" dirty="0">
                <a:solidFill>
                  <a:srgbClr val="000000"/>
                </a:solidFill>
                <a:latin typeface="Arial"/>
                <a:cs typeface="Arial"/>
              </a:rPr>
              <a:t>, </a:t>
            </a:r>
            <a:r>
              <a:rPr lang="en-US" sz="2400" dirty="0" err="1">
                <a:solidFill>
                  <a:srgbClr val="000000"/>
                </a:solidFill>
                <a:latin typeface="Arial"/>
                <a:cs typeface="Arial"/>
              </a:rPr>
              <a:t>pogodę</a:t>
            </a:r>
            <a:r>
              <a:rPr lang="en-US" sz="2400" dirty="0">
                <a:solidFill>
                  <a:srgbClr val="000000"/>
                </a:solidFill>
                <a:latin typeface="Arial"/>
                <a:cs typeface="Arial"/>
              </a:rPr>
              <a:t>, </a:t>
            </a:r>
            <a:r>
              <a:rPr lang="en-US" sz="2400" dirty="0" err="1">
                <a:solidFill>
                  <a:srgbClr val="000000"/>
                </a:solidFill>
                <a:latin typeface="Arial"/>
                <a:cs typeface="Arial"/>
              </a:rPr>
              <a:t>dostęp</a:t>
            </a:r>
            <a:r>
              <a:rPr lang="en-US" sz="2400" dirty="0">
                <a:solidFill>
                  <a:srgbClr val="000000"/>
                </a:solidFill>
                <a:latin typeface="Arial"/>
                <a:cs typeface="Arial"/>
              </a:rPr>
              <a:t> do </a:t>
            </a:r>
            <a:r>
              <a:rPr lang="en-US" sz="2400" dirty="0" err="1">
                <a:solidFill>
                  <a:srgbClr val="000000"/>
                </a:solidFill>
                <a:latin typeface="Arial"/>
                <a:cs typeface="Arial"/>
              </a:rPr>
              <a:t>zwierząt</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a:t>
            </a:r>
            <a:r>
              <a:rPr lang="en-US" sz="2400" dirty="0" err="1">
                <a:solidFill>
                  <a:srgbClr val="000000"/>
                </a:solidFill>
                <a:latin typeface="Arial"/>
                <a:cs typeface="Arial"/>
              </a:rPr>
              <a:t>okna</a:t>
            </a:r>
            <a:r>
              <a:rPr lang="en-US" sz="2400" dirty="0">
                <a:solidFill>
                  <a:srgbClr val="000000"/>
                </a:solidFill>
                <a:latin typeface="Arial"/>
                <a:cs typeface="Arial"/>
              </a:rPr>
              <a:t> </a:t>
            </a:r>
            <a:r>
              <a:rPr lang="en-US" sz="2400" dirty="0" err="1">
                <a:solidFill>
                  <a:srgbClr val="000000"/>
                </a:solidFill>
                <a:latin typeface="Arial"/>
                <a:cs typeface="Arial"/>
              </a:rPr>
              <a:t>pomiarowe</a:t>
            </a:r>
            <a:r>
              <a:rPr lang="en-US" sz="2400" dirty="0">
                <a:solidFill>
                  <a:srgbClr val="000000"/>
                </a:solidFill>
                <a:latin typeface="Arial"/>
                <a:cs typeface="Arial"/>
              </a:rPr>
              <a:t>.</a:t>
            </a:r>
          </a:p>
          <a:p>
            <a:pPr>
              <a:lnSpc>
                <a:spcPct val="115000"/>
              </a:lnSpc>
              <a:spcBef>
                <a:spcPts val="600"/>
              </a:spcBef>
            </a:pPr>
            <a:r>
              <a:rPr lang="en-US" sz="2400" dirty="0" err="1">
                <a:solidFill>
                  <a:srgbClr val="000000"/>
                </a:solidFill>
                <a:latin typeface="Arial"/>
                <a:cs typeface="Arial"/>
              </a:rPr>
              <a:t>Kamienie</a:t>
            </a:r>
            <a:r>
              <a:rPr lang="en-US" sz="2400" dirty="0">
                <a:solidFill>
                  <a:srgbClr val="000000"/>
                </a:solidFill>
                <a:latin typeface="Arial"/>
                <a:cs typeface="Arial"/>
              </a:rPr>
              <a:t> </a:t>
            </a:r>
            <a:r>
              <a:rPr lang="en-US" sz="2400" dirty="0" err="1">
                <a:solidFill>
                  <a:srgbClr val="000000"/>
                </a:solidFill>
                <a:latin typeface="Arial"/>
                <a:cs typeface="Arial"/>
              </a:rPr>
              <a:t>milowe</a:t>
            </a:r>
            <a:r>
              <a:rPr lang="en-US" sz="2400" dirty="0">
                <a:solidFill>
                  <a:srgbClr val="000000"/>
                </a:solidFill>
                <a:latin typeface="Arial"/>
                <a:cs typeface="Arial"/>
              </a:rPr>
              <a:t> </a:t>
            </a:r>
            <a:r>
              <a:rPr lang="en-US" sz="2400" dirty="0" err="1">
                <a:solidFill>
                  <a:srgbClr val="000000"/>
                </a:solidFill>
                <a:latin typeface="Arial"/>
                <a:cs typeface="Arial"/>
              </a:rPr>
              <a:t>ustawiaj</a:t>
            </a:r>
            <a:r>
              <a:rPr lang="en-US" sz="2400" dirty="0">
                <a:solidFill>
                  <a:srgbClr val="000000"/>
                </a:solidFill>
                <a:latin typeface="Arial"/>
                <a:cs typeface="Arial"/>
              </a:rPr>
              <a:t> </a:t>
            </a:r>
            <a:r>
              <a:rPr lang="en-US" sz="2400" dirty="0" err="1">
                <a:solidFill>
                  <a:srgbClr val="000000"/>
                </a:solidFill>
                <a:latin typeface="Arial"/>
                <a:cs typeface="Arial"/>
              </a:rPr>
              <a:t>przed</a:t>
            </a:r>
            <a:r>
              <a:rPr lang="en-US" sz="2400" dirty="0">
                <a:solidFill>
                  <a:srgbClr val="000000"/>
                </a:solidFill>
                <a:latin typeface="Arial"/>
                <a:cs typeface="Arial"/>
              </a:rPr>
              <a:t> </a:t>
            </a:r>
            <a:r>
              <a:rPr lang="en-US" sz="2400" dirty="0" err="1">
                <a:solidFill>
                  <a:srgbClr val="000000"/>
                </a:solidFill>
                <a:latin typeface="Arial"/>
                <a:cs typeface="Arial"/>
              </a:rPr>
              <a:t>kosztownymi</a:t>
            </a:r>
            <a:r>
              <a:rPr lang="en-US" sz="2400" dirty="0">
                <a:solidFill>
                  <a:srgbClr val="000000"/>
                </a:solidFill>
                <a:latin typeface="Arial"/>
                <a:cs typeface="Arial"/>
              </a:rPr>
              <a:t> </a:t>
            </a:r>
            <a:r>
              <a:rPr lang="en-US" sz="2400" dirty="0" err="1">
                <a:solidFill>
                  <a:srgbClr val="000000"/>
                </a:solidFill>
                <a:latin typeface="Arial"/>
                <a:cs typeface="Arial"/>
              </a:rPr>
              <a:t>etapami</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2905750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30408362-6303-0743-3D60-5B963D152393}"/>
              </a:ext>
              <a:ext uri="{C183D7F6-B498-43B3-948B-1728B52AA6E4}">
                <adec:decorative xmlns:adec="http://schemas.microsoft.com/office/drawing/2017/decorative" val="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Krzywa Gaussa – dlaczego może być przydatna w planowaniu projektu? (1/2)</a:t>
            </a:r>
          </a:p>
        </p:txBody>
      </p:sp>
      <p:sp>
        <p:nvSpPr>
          <p:cNvPr id="3" name="Symbol zastępczy zawartości 2">
            <a:extLst>
              <a:ext uri="{FF2B5EF4-FFF2-40B4-BE49-F238E27FC236}">
                <a16:creationId xmlns:a16="http://schemas.microsoft.com/office/drawing/2014/main" id="{02A5ACCD-D83F-414C-4458-65F7F5A72659}"/>
              </a:ext>
              <a:ext uri="{C183D7F6-B498-43B3-948B-1728B52AA6E4}">
                <adec:decorative xmlns:adec="http://schemas.microsoft.com/office/drawing/2017/decorative" val="0"/>
              </a:ext>
            </a:extLst>
          </p:cNvPr>
          <p:cNvSpPr>
            <a:spLocks noGrp="1"/>
          </p:cNvSpPr>
          <p:nvPr>
            <p:ph idx="1"/>
          </p:nvPr>
        </p:nvSpPr>
        <p:spPr>
          <a:xfrm>
            <a:off x="841248" y="1600200"/>
            <a:ext cx="10515600" cy="4389120"/>
          </a:xfrm>
        </p:spPr>
        <p:txBody>
          <a:bodyPr vert="horz" lIns="91440" tIns="45720" rIns="91440" bIns="45720" rtlCol="0" anchor="t">
            <a:noAutofit/>
          </a:bodyPr>
          <a:lstStyle/>
          <a:p>
            <a:pPr marL="0" indent="0">
              <a:lnSpc>
                <a:spcPct val="115000"/>
              </a:lnSpc>
              <a:buNone/>
            </a:pPr>
            <a:r>
              <a:rPr lang="pl-PL" sz="1800" dirty="0">
                <a:latin typeface="Arial"/>
                <a:cs typeface="Arial"/>
              </a:rPr>
              <a:t>Krzywa Gaussa (rozkład normalny) ma kształt dzwonu. Pokazuje sytuację, w której najwięcej obserwacji skupia się wokół wartości typowej/średniej, a przypadki skrajne występują rzadziej.</a:t>
            </a:r>
            <a:endParaRPr lang="en-US" dirty="0">
              <a:ea typeface="Arial"/>
              <a:cs typeface="Arial"/>
            </a:endParaRPr>
          </a:p>
          <a:p>
            <a:pPr marL="0" indent="0">
              <a:lnSpc>
                <a:spcPct val="115000"/>
              </a:lnSpc>
              <a:spcBef>
                <a:spcPts val="600"/>
              </a:spcBef>
              <a:buNone/>
            </a:pPr>
            <a:r>
              <a:rPr lang="pl-PL" sz="1800" dirty="0">
                <a:latin typeface="Arial"/>
                <a:cs typeface="Arial"/>
              </a:rPr>
              <a:t>Jak czytać ją projektowo?</a:t>
            </a:r>
            <a:endParaRPr lang="pl-PL" dirty="0">
              <a:ea typeface="Arial" panose="020F0502020204030204"/>
              <a:cs typeface="Arial" panose="020F0502020204030204"/>
            </a:endParaRPr>
          </a:p>
          <a:p>
            <a:pPr>
              <a:lnSpc>
                <a:spcPct val="115000"/>
              </a:lnSpc>
              <a:spcBef>
                <a:spcPts val="600"/>
              </a:spcBef>
            </a:pPr>
            <a:r>
              <a:rPr lang="pl-PL" sz="1800" dirty="0">
                <a:latin typeface="Arial"/>
                <a:cs typeface="Arial"/>
              </a:rPr>
              <a:t>Początek projektu - mniejsze zaangażowanie zasobów: organizacja zespołu, przygotowanie procedur, zamówienia, uruchamianie badań.</a:t>
            </a:r>
            <a:endParaRPr lang="pl-PL" dirty="0">
              <a:ea typeface="Arial" panose="020F0502020204030204"/>
              <a:cs typeface="Arial" panose="020F0502020204030204"/>
            </a:endParaRPr>
          </a:p>
          <a:p>
            <a:pPr>
              <a:lnSpc>
                <a:spcPct val="115000"/>
              </a:lnSpc>
              <a:spcBef>
                <a:spcPts val="600"/>
              </a:spcBef>
            </a:pPr>
            <a:r>
              <a:rPr lang="pl-PL" sz="1800" dirty="0">
                <a:latin typeface="Arial"/>
                <a:cs typeface="Arial"/>
              </a:rPr>
              <a:t>Środkowa część projektu - największa intensywność: jednocześnie realizowanych jest najwięcej badań, testów, analiz, prac partnerów i wydatków.</a:t>
            </a:r>
            <a:endParaRPr lang="pl-PL" dirty="0">
              <a:ea typeface="Arial" panose="020F0502020204030204"/>
              <a:cs typeface="Arial" panose="020F0502020204030204"/>
            </a:endParaRPr>
          </a:p>
        </p:txBody>
      </p:sp>
    </p:spTree>
    <p:extLst>
      <p:ext uri="{BB962C8B-B14F-4D97-AF65-F5344CB8AC3E}">
        <p14:creationId xmlns:p14="http://schemas.microsoft.com/office/powerpoint/2010/main" val="253030379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ytuł 4">
            <a:extLst>
              <a:ext uri="{FF2B5EF4-FFF2-40B4-BE49-F238E27FC236}">
                <a16:creationId xmlns:a16="http://schemas.microsoft.com/office/drawing/2014/main" id="{30408362-6303-0743-3D60-5B963D152393}"/>
              </a:ext>
              <a:ext uri="{C183D7F6-B498-43B3-948B-1728B52AA6E4}">
                <adec:decorative xmlns:adec="http://schemas.microsoft.com/office/drawing/2017/decorative" val="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Krzywa Gaussa – dlaczego może być przydatna w planowaniu projektu? (2/2)</a:t>
            </a:r>
          </a:p>
        </p:txBody>
      </p:sp>
      <p:sp>
        <p:nvSpPr>
          <p:cNvPr id="3" name="Symbol zastępczy zawartości 2">
            <a:extLst>
              <a:ext uri="{FF2B5EF4-FFF2-40B4-BE49-F238E27FC236}">
                <a16:creationId xmlns:a16="http://schemas.microsoft.com/office/drawing/2014/main" id="{02A5ACCD-D83F-414C-4458-65F7F5A72659}"/>
              </a:ext>
              <a:ext uri="{C183D7F6-B498-43B3-948B-1728B52AA6E4}">
                <adec:decorative xmlns:adec="http://schemas.microsoft.com/office/drawing/2017/decorative" val="0"/>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pPr>
            <a:r>
              <a:rPr lang="pl-PL" sz="1800" dirty="0">
                <a:latin typeface="Arial"/>
                <a:cs typeface="Arial"/>
              </a:rPr>
              <a:t>Końcowa część projektu - intensywność prac podstawowych spada, a rośnie znaczenie walidacji, wdrożenia, raportowania i rozliczenia.</a:t>
            </a:r>
            <a:endParaRPr lang="pl-PL" dirty="0">
              <a:ea typeface="Arial" panose="020F0502020204030204"/>
              <a:cs typeface="Arial" panose="020F0502020204030204"/>
            </a:endParaRPr>
          </a:p>
          <a:p>
            <a:pPr marL="0" indent="0">
              <a:lnSpc>
                <a:spcPct val="115000"/>
              </a:lnSpc>
              <a:spcBef>
                <a:spcPts val="1400"/>
              </a:spcBef>
              <a:buNone/>
            </a:pPr>
            <a:r>
              <a:rPr lang="pl-PL" sz="1800" b="1" dirty="0">
                <a:latin typeface="Arial"/>
                <a:cs typeface="Arial"/>
              </a:rPr>
              <a:t>Ale uwaga: projekt B+R rzadko jest idealną „krzywą Gaussa”</a:t>
            </a:r>
            <a:endParaRPr lang="pl-PL" b="1" dirty="0">
              <a:ea typeface="Arial" panose="020F0502020204030204"/>
              <a:cs typeface="Arial" panose="020F0502020204030204"/>
            </a:endParaRPr>
          </a:p>
          <a:p>
            <a:pPr marL="0" indent="0">
              <a:lnSpc>
                <a:spcPct val="115000"/>
              </a:lnSpc>
              <a:spcBef>
                <a:spcPts val="600"/>
              </a:spcBef>
              <a:buNone/>
            </a:pPr>
            <a:r>
              <a:rPr lang="pl-PL" sz="1800" dirty="0">
                <a:latin typeface="Arial"/>
                <a:cs typeface="Arial"/>
              </a:rPr>
              <a:t>W projekcie rolniczym obciążenie może być </a:t>
            </a:r>
            <a:r>
              <a:rPr lang="pl-PL" sz="1800" b="1" dirty="0">
                <a:latin typeface="Arial"/>
                <a:cs typeface="Arial"/>
              </a:rPr>
              <a:t>nierównomierne z powodu sezonowości</a:t>
            </a:r>
            <a:r>
              <a:rPr lang="pl-PL" sz="1800" dirty="0">
                <a:latin typeface="Arial"/>
                <a:cs typeface="Arial"/>
              </a:rPr>
              <a:t>. Przykładowo badania polowe mogą powodować gwałtowny wzrost prac w maju–lipcu, a analizy laboratoryjne – jesienią i zimą.</a:t>
            </a:r>
            <a:endParaRPr lang="pl-PL" dirty="0">
              <a:ea typeface="Arial" panose="020F0502020204030204"/>
              <a:cs typeface="Arial" panose="020F0502020204030204"/>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895D74-019F-6FAF-CACC-9B3F76AF656D}"/>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Krzywa Gaussa: kiedy kumuluje się praca w projekcie? (1/3)</a:t>
            </a:r>
            <a:endParaRPr lang="pl-PL" dirty="0"/>
          </a:p>
        </p:txBody>
      </p:sp>
      <p:pic>
        <p:nvPicPr>
          <p:cNvPr id="7" name="Obraz 6" descr="Wykres liniowy intensywności prac/zasobów w skali 0–100 na przestrzeni 12 miesięcy projektu, w kształcie krzywej dzwonowej z niskim poziomem w miesiącu 1. i 12. oraz szczytem ok. 97–98 w miesiącach 6–7.&#10;Uwaga poniżej wykresu: krzywa pomaga zauważyć przeciążenie zespołu, sprzętu i budżetu w miesiącach największych prac polowych i laboratoryjnych.">
            <a:extLst>
              <a:ext uri="{FF2B5EF4-FFF2-40B4-BE49-F238E27FC236}">
                <a16:creationId xmlns:a16="http://schemas.microsoft.com/office/drawing/2014/main" id="{F1903354-D39A-E80C-6D7B-20CF05C593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67691" y="1600200"/>
            <a:ext cx="5062712" cy="4297680"/>
          </a:xfrm>
          <a:prstGeom prst="rect">
            <a:avLst/>
          </a:prstGeom>
        </p:spPr>
      </p:pic>
    </p:spTree>
    <p:extLst>
      <p:ext uri="{BB962C8B-B14F-4D97-AF65-F5344CB8AC3E}">
        <p14:creationId xmlns:p14="http://schemas.microsoft.com/office/powerpoint/2010/main" val="92082451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895D74-019F-6FAF-CACC-9B3F76AF656D}"/>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Krzywa Gaussa: kiedy kumuluje się praca w projekcie? (2/3)</a:t>
            </a:r>
            <a:endParaRPr lang="pl-PL" dirty="0"/>
          </a:p>
        </p:txBody>
      </p:sp>
      <p:graphicFrame>
        <p:nvGraphicFramePr>
          <p:cNvPr id="3" name="Tabela"/>
          <p:cNvGraphicFramePr>
            <a:graphicFrameLocks noGrp="1"/>
          </p:cNvGraphicFramePr>
          <p:nvPr/>
        </p:nvGraphicFramePr>
        <p:xfrm>
          <a:off x="841248" y="1600200"/>
          <a:ext cx="10515600" cy="2421296"/>
        </p:xfrm>
        <a:graphic>
          <a:graphicData uri="http://schemas.openxmlformats.org/drawingml/2006/table">
            <a:tbl>
              <a:tblPr firstRow="1">
                <a:tableStyleId>{5940675A-B579-460E-94D1-54222C63F5DA}</a:tableStyleId>
              </a:tblPr>
              <a:tblGrid>
                <a:gridCol w="164592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6309360">
                  <a:extLst>
                    <a:ext uri="{9D8B030D-6E8A-4147-A177-3AD203B41FA5}">
                      <a16:colId xmlns:a16="http://schemas.microsoft.com/office/drawing/2014/main" val="20002"/>
                    </a:ext>
                  </a:extLst>
                </a:gridCol>
              </a:tblGrid>
              <a:tr h="385088">
                <a:tc>
                  <a:txBody>
                    <a:bodyPr/>
                    <a:lstStyle/>
                    <a:p>
                      <a:pPr algn="l">
                        <a:lnSpc>
                          <a:spcPct val="115000"/>
                        </a:lnSpc>
                      </a:pPr>
                      <a:r>
                        <a:rPr sz="1800" b="1">
                          <a:solidFill>
                            <a:srgbClr val="000000"/>
                          </a:solidFill>
                          <a:latin typeface="Arial"/>
                          <a:cs typeface="Arial"/>
                        </a:rPr>
                        <a:t>Okres</a:t>
                      </a:r>
                    </a:p>
                  </a:txBody>
                  <a:tcPr>
                    <a:solidFill>
                      <a:srgbClr val="E7ECF5"/>
                    </a:solidFill>
                  </a:tcPr>
                </a:tc>
                <a:tc>
                  <a:txBody>
                    <a:bodyPr/>
                    <a:lstStyle/>
                    <a:p>
                      <a:pPr algn="l">
                        <a:lnSpc>
                          <a:spcPct val="115000"/>
                        </a:lnSpc>
                      </a:pPr>
                      <a:r>
                        <a:rPr sz="1800" b="1">
                          <a:solidFill>
                            <a:srgbClr val="000000"/>
                          </a:solidFill>
                          <a:latin typeface="Arial"/>
                          <a:cs typeface="Arial"/>
                        </a:rPr>
                        <a:t>Poziom obciążenia</a:t>
                      </a:r>
                    </a:p>
                  </a:txBody>
                  <a:tcPr>
                    <a:solidFill>
                      <a:srgbClr val="E7ECF5"/>
                    </a:solidFill>
                  </a:tcPr>
                </a:tc>
                <a:tc>
                  <a:txBody>
                    <a:bodyPr/>
                    <a:lstStyle/>
                    <a:p>
                      <a:pPr algn="l">
                        <a:lnSpc>
                          <a:spcPct val="115000"/>
                        </a:lnSpc>
                      </a:pPr>
                      <a:r>
                        <a:rPr sz="1800" b="1">
                          <a:solidFill>
                            <a:srgbClr val="000000"/>
                          </a:solidFill>
                          <a:latin typeface="Arial"/>
                          <a:cs typeface="Arial"/>
                        </a:rPr>
                        <a:t>Działania</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1–2 mies.</a:t>
                      </a:r>
                    </a:p>
                  </a:txBody>
                  <a:tcPr/>
                </a:tc>
                <a:tc>
                  <a:txBody>
                    <a:bodyPr/>
                    <a:lstStyle/>
                    <a:p>
                      <a:pPr algn="l">
                        <a:lnSpc>
                          <a:spcPct val="115000"/>
                        </a:lnSpc>
                      </a:pPr>
                      <a:r>
                        <a:rPr sz="1800" b="0">
                          <a:solidFill>
                            <a:srgbClr val="000000"/>
                          </a:solidFill>
                          <a:latin typeface="Arial"/>
                          <a:cs typeface="Arial"/>
                        </a:rPr>
                        <a:t>Niższe obciążenie</a:t>
                      </a:r>
                    </a:p>
                  </a:txBody>
                  <a:tcPr/>
                </a:tc>
                <a:tc>
                  <a:txBody>
                    <a:bodyPr/>
                    <a:lstStyle/>
                    <a:p>
                      <a:pPr algn="l">
                        <a:lnSpc>
                          <a:spcPct val="115000"/>
                        </a:lnSpc>
                      </a:pPr>
                      <a:r>
                        <a:rPr sz="1800" b="0">
                          <a:solidFill>
                            <a:srgbClr val="000000"/>
                          </a:solidFill>
                          <a:latin typeface="Arial"/>
                          <a:cs typeface="Arial"/>
                        </a:rPr>
                        <a:t>Umowy, dobór pól, procedury, zakup materiałów i przygotowanie protokołu</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3–4 mies.</a:t>
                      </a:r>
                    </a:p>
                  </a:txBody>
                  <a:tcPr/>
                </a:tc>
                <a:tc>
                  <a:txBody>
                    <a:bodyPr/>
                    <a:lstStyle/>
                    <a:p>
                      <a:pPr algn="l">
                        <a:lnSpc>
                          <a:spcPct val="115000"/>
                        </a:lnSpc>
                      </a:pPr>
                      <a:r>
                        <a:rPr sz="1800" b="0">
                          <a:solidFill>
                            <a:srgbClr val="000000"/>
                          </a:solidFill>
                          <a:latin typeface="Arial"/>
                          <a:cs typeface="Arial"/>
                        </a:rPr>
                        <a:t>Obciążenie rośnie</a:t>
                      </a:r>
                    </a:p>
                  </a:txBody>
                  <a:tcPr/>
                </a:tc>
                <a:tc>
                  <a:txBody>
                    <a:bodyPr/>
                    <a:lstStyle/>
                    <a:p>
                      <a:pPr algn="l">
                        <a:lnSpc>
                          <a:spcPct val="115000"/>
                        </a:lnSpc>
                      </a:pPr>
                      <a:r>
                        <a:rPr sz="1800" b="0">
                          <a:solidFill>
                            <a:srgbClr val="000000"/>
                          </a:solidFill>
                          <a:latin typeface="Arial"/>
                          <a:cs typeface="Arial"/>
                        </a:rPr>
                        <a:t>Siew lub przygotowanie doświadczeń, montaż czujników, pobór danych bazowych</a:t>
                      </a:r>
                    </a:p>
                  </a:txBody>
                  <a:tcPr/>
                </a:tc>
                <a:extLst>
                  <a:ext uri="{0D108BD9-81ED-4DB2-BD59-A6C34878D82A}">
                    <a16:rowId xmlns:a16="http://schemas.microsoft.com/office/drawing/2014/main" val="10002"/>
                  </a:ext>
                </a:extLst>
              </a:tr>
              <a:tr h="678736">
                <a:tc>
                  <a:txBody>
                    <a:bodyPr/>
                    <a:lstStyle/>
                    <a:p>
                      <a:pPr algn="l">
                        <a:lnSpc>
                          <a:spcPct val="115000"/>
                        </a:lnSpc>
                      </a:pPr>
                      <a:r>
                        <a:rPr sz="1800" b="1">
                          <a:solidFill>
                            <a:srgbClr val="000000"/>
                          </a:solidFill>
                          <a:latin typeface="Arial"/>
                          <a:cs typeface="Arial"/>
                        </a:rPr>
                        <a:t>5–8 mies.</a:t>
                      </a:r>
                    </a:p>
                  </a:txBody>
                  <a:tcPr/>
                </a:tc>
                <a:tc>
                  <a:txBody>
                    <a:bodyPr/>
                    <a:lstStyle/>
                    <a:p>
                      <a:pPr algn="l">
                        <a:lnSpc>
                          <a:spcPct val="115000"/>
                        </a:lnSpc>
                      </a:pPr>
                      <a:r>
                        <a:rPr sz="1800" b="0">
                          <a:solidFill>
                            <a:srgbClr val="000000"/>
                          </a:solidFill>
                          <a:latin typeface="Arial"/>
                          <a:cs typeface="Arial"/>
                        </a:rPr>
                        <a:t>Najwyższe obciążenie</a:t>
                      </a:r>
                    </a:p>
                  </a:txBody>
                  <a:tcPr/>
                </a:tc>
                <a:tc>
                  <a:txBody>
                    <a:bodyPr/>
                    <a:lstStyle/>
                    <a:p>
                      <a:pPr algn="l">
                        <a:lnSpc>
                          <a:spcPct val="115000"/>
                        </a:lnSpc>
                      </a:pPr>
                      <a:r>
                        <a:rPr sz="1800" b="0">
                          <a:solidFill>
                            <a:srgbClr val="000000"/>
                          </a:solidFill>
                          <a:latin typeface="Arial"/>
                          <a:cs typeface="Arial"/>
                        </a:rPr>
                        <a:t>Pełne obserwacje polowe, zabiegi, pobór prób, analizy laboratoryjne i dane z gospodarstw</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4895D74-019F-6FAF-CACC-9B3F76AF656D}"/>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Krzywa Gaussa: kiedy kumuluje się praca w projekcie? (3/3)</a:t>
            </a:r>
            <a:endParaRPr lang="pl-PL" dirty="0"/>
          </a:p>
        </p:txBody>
      </p:sp>
      <p:graphicFrame>
        <p:nvGraphicFramePr>
          <p:cNvPr id="3" name="Tabela"/>
          <p:cNvGraphicFramePr>
            <a:graphicFrameLocks noGrp="1"/>
          </p:cNvGraphicFramePr>
          <p:nvPr/>
        </p:nvGraphicFramePr>
        <p:xfrm>
          <a:off x="841248" y="1600200"/>
          <a:ext cx="10515600" cy="1742560"/>
        </p:xfrm>
        <a:graphic>
          <a:graphicData uri="http://schemas.openxmlformats.org/drawingml/2006/table">
            <a:tbl>
              <a:tblPr firstRow="1">
                <a:tableStyleId>{5940675A-B579-460E-94D1-54222C63F5DA}</a:tableStyleId>
              </a:tblPr>
              <a:tblGrid>
                <a:gridCol w="1645920">
                  <a:extLst>
                    <a:ext uri="{9D8B030D-6E8A-4147-A177-3AD203B41FA5}">
                      <a16:colId xmlns:a16="http://schemas.microsoft.com/office/drawing/2014/main" val="20000"/>
                    </a:ext>
                  </a:extLst>
                </a:gridCol>
                <a:gridCol w="2560320">
                  <a:extLst>
                    <a:ext uri="{9D8B030D-6E8A-4147-A177-3AD203B41FA5}">
                      <a16:colId xmlns:a16="http://schemas.microsoft.com/office/drawing/2014/main" val="20001"/>
                    </a:ext>
                  </a:extLst>
                </a:gridCol>
                <a:gridCol w="6309360">
                  <a:extLst>
                    <a:ext uri="{9D8B030D-6E8A-4147-A177-3AD203B41FA5}">
                      <a16:colId xmlns:a16="http://schemas.microsoft.com/office/drawing/2014/main" val="20002"/>
                    </a:ext>
                  </a:extLst>
                </a:gridCol>
              </a:tblGrid>
              <a:tr h="385088">
                <a:tc>
                  <a:txBody>
                    <a:bodyPr/>
                    <a:lstStyle/>
                    <a:p>
                      <a:pPr algn="l">
                        <a:lnSpc>
                          <a:spcPct val="115000"/>
                        </a:lnSpc>
                      </a:pPr>
                      <a:r>
                        <a:rPr sz="1800" b="1">
                          <a:solidFill>
                            <a:srgbClr val="000000"/>
                          </a:solidFill>
                          <a:latin typeface="Arial"/>
                          <a:cs typeface="Arial"/>
                        </a:rPr>
                        <a:t>Okres</a:t>
                      </a:r>
                    </a:p>
                  </a:txBody>
                  <a:tcPr>
                    <a:solidFill>
                      <a:srgbClr val="E7ECF5"/>
                    </a:solidFill>
                  </a:tcPr>
                </a:tc>
                <a:tc>
                  <a:txBody>
                    <a:bodyPr/>
                    <a:lstStyle/>
                    <a:p>
                      <a:pPr algn="l">
                        <a:lnSpc>
                          <a:spcPct val="115000"/>
                        </a:lnSpc>
                      </a:pPr>
                      <a:r>
                        <a:rPr sz="1800" b="1">
                          <a:solidFill>
                            <a:srgbClr val="000000"/>
                          </a:solidFill>
                          <a:latin typeface="Arial"/>
                          <a:cs typeface="Arial"/>
                        </a:rPr>
                        <a:t>Poziom obciążenia</a:t>
                      </a:r>
                    </a:p>
                  </a:txBody>
                  <a:tcPr>
                    <a:solidFill>
                      <a:srgbClr val="E7ECF5"/>
                    </a:solidFill>
                  </a:tcPr>
                </a:tc>
                <a:tc>
                  <a:txBody>
                    <a:bodyPr/>
                    <a:lstStyle/>
                    <a:p>
                      <a:pPr algn="l">
                        <a:lnSpc>
                          <a:spcPct val="115000"/>
                        </a:lnSpc>
                      </a:pPr>
                      <a:r>
                        <a:rPr sz="1800" b="1">
                          <a:solidFill>
                            <a:srgbClr val="000000"/>
                          </a:solidFill>
                          <a:latin typeface="Arial"/>
                          <a:cs typeface="Arial"/>
                        </a:rPr>
                        <a:t>Działania</a:t>
                      </a:r>
                    </a:p>
                  </a:txBody>
                  <a:tcPr>
                    <a:solidFill>
                      <a:srgbClr val="E7ECF5"/>
                    </a:solidFill>
                  </a:tcPr>
                </a:tc>
                <a:extLst>
                  <a:ext uri="{0D108BD9-81ED-4DB2-BD59-A6C34878D82A}">
                    <a16:rowId xmlns:a16="http://schemas.microsoft.com/office/drawing/2014/main" val="10000"/>
                  </a:ext>
                </a:extLst>
              </a:tr>
              <a:tr h="678736">
                <a:tc>
                  <a:txBody>
                    <a:bodyPr/>
                    <a:lstStyle/>
                    <a:p>
                      <a:pPr algn="l">
                        <a:lnSpc>
                          <a:spcPct val="115000"/>
                        </a:lnSpc>
                      </a:pPr>
                      <a:r>
                        <a:rPr sz="1800" b="1">
                          <a:solidFill>
                            <a:srgbClr val="000000"/>
                          </a:solidFill>
                          <a:latin typeface="Arial"/>
                          <a:cs typeface="Arial"/>
                        </a:rPr>
                        <a:t>9–10 mies.</a:t>
                      </a:r>
                    </a:p>
                  </a:txBody>
                  <a:tcPr/>
                </a:tc>
                <a:tc>
                  <a:txBody>
                    <a:bodyPr/>
                    <a:lstStyle/>
                    <a:p>
                      <a:pPr algn="l">
                        <a:lnSpc>
                          <a:spcPct val="115000"/>
                        </a:lnSpc>
                      </a:pPr>
                      <a:r>
                        <a:rPr sz="1800" b="0">
                          <a:solidFill>
                            <a:srgbClr val="000000"/>
                          </a:solidFill>
                          <a:latin typeface="Arial"/>
                          <a:cs typeface="Arial"/>
                        </a:rPr>
                        <a:t>Obciążenie maleje</a:t>
                      </a:r>
                    </a:p>
                  </a:txBody>
                  <a:tcPr/>
                </a:tc>
                <a:tc>
                  <a:txBody>
                    <a:bodyPr/>
                    <a:lstStyle/>
                    <a:p>
                      <a:pPr algn="l">
                        <a:lnSpc>
                          <a:spcPct val="115000"/>
                        </a:lnSpc>
                      </a:pPr>
                      <a:r>
                        <a:rPr sz="1800" b="0">
                          <a:solidFill>
                            <a:srgbClr val="000000"/>
                          </a:solidFill>
                          <a:latin typeface="Arial"/>
                          <a:cs typeface="Arial"/>
                        </a:rPr>
                        <a:t>Analiza wyników, walidacja rozwiązania, demonstracja u partnera</a:t>
                      </a:r>
                    </a:p>
                  </a:txBody>
                  <a:tcPr/>
                </a:tc>
                <a:extLst>
                  <a:ext uri="{0D108BD9-81ED-4DB2-BD59-A6C34878D82A}">
                    <a16:rowId xmlns:a16="http://schemas.microsoft.com/office/drawing/2014/main" val="10001"/>
                  </a:ext>
                </a:extLst>
              </a:tr>
              <a:tr h="678736">
                <a:tc>
                  <a:txBody>
                    <a:bodyPr/>
                    <a:lstStyle/>
                    <a:p>
                      <a:pPr algn="l">
                        <a:lnSpc>
                          <a:spcPct val="115000"/>
                        </a:lnSpc>
                      </a:pPr>
                      <a:r>
                        <a:rPr sz="1800" b="1">
                          <a:solidFill>
                            <a:srgbClr val="000000"/>
                          </a:solidFill>
                          <a:latin typeface="Arial"/>
                          <a:cs typeface="Arial"/>
                        </a:rPr>
                        <a:t>11–12 mies.</a:t>
                      </a:r>
                    </a:p>
                  </a:txBody>
                  <a:tcPr/>
                </a:tc>
                <a:tc>
                  <a:txBody>
                    <a:bodyPr/>
                    <a:lstStyle/>
                    <a:p>
                      <a:pPr algn="l">
                        <a:lnSpc>
                          <a:spcPct val="115000"/>
                        </a:lnSpc>
                      </a:pPr>
                      <a:r>
                        <a:rPr sz="1800" b="0">
                          <a:solidFill>
                            <a:srgbClr val="000000"/>
                          </a:solidFill>
                          <a:latin typeface="Arial"/>
                          <a:cs typeface="Arial"/>
                        </a:rPr>
                        <a:t>Domknięcie projektu</a:t>
                      </a:r>
                    </a:p>
                  </a:txBody>
                  <a:tcPr/>
                </a:tc>
                <a:tc>
                  <a:txBody>
                    <a:bodyPr/>
                    <a:lstStyle/>
                    <a:p>
                      <a:pPr algn="l">
                        <a:lnSpc>
                          <a:spcPct val="115000"/>
                        </a:lnSpc>
                      </a:pPr>
                      <a:r>
                        <a:rPr sz="1800" b="0">
                          <a:solidFill>
                            <a:srgbClr val="000000"/>
                          </a:solidFill>
                          <a:latin typeface="Arial"/>
                          <a:cs typeface="Arial"/>
                        </a:rPr>
                        <a:t>Raport końcowy, plan wdrożenia, upowszechnienie wyników, rozliczenie</a:t>
                      </a:r>
                    </a:p>
                  </a:txBody>
                  <a:tcPr/>
                </a:tc>
                <a:extLst>
                  <a:ext uri="{0D108BD9-81ED-4DB2-BD59-A6C34878D82A}">
                    <a16:rowId xmlns:a16="http://schemas.microsoft.com/office/drawing/2014/main" val="10002"/>
                  </a:ext>
                </a:extLst>
              </a:tr>
            </a:tbl>
          </a:graphicData>
        </a:graphic>
      </p:graphicFrame>
      <p:sp>
        <p:nvSpPr>
          <p:cNvPr id="4" name="TextBox 3"/>
          <p:cNvSpPr txBox="1"/>
          <p:nvPr/>
        </p:nvSpPr>
        <p:spPr>
          <a:xfrm>
            <a:off x="841248" y="3525640"/>
            <a:ext cx="10515600" cy="914400"/>
          </a:xfrm>
          <a:prstGeom prst="rect">
            <a:avLst/>
          </a:prstGeom>
          <a:noFill/>
        </p:spPr>
        <p:txBody>
          <a:bodyPr wrap="square">
            <a:noAutofit/>
          </a:bodyPr>
          <a:lstStyle/>
          <a:p>
            <a:pPr>
              <a:lnSpc>
                <a:spcPct val="115000"/>
              </a:lnSpc>
            </a:pPr>
            <a:r>
              <a:rPr sz="1800" b="1">
                <a:latin typeface="Arial"/>
                <a:cs typeface="Arial"/>
              </a:rPr>
              <a:t>Uwaga: </a:t>
            </a:r>
            <a:r>
              <a:rPr sz="1800">
                <a:latin typeface="Arial"/>
                <a:cs typeface="Arial"/>
              </a:rPr>
              <a:t>Dla projektu 12-miesięcznego sezon polowy przesuwa obciążenie na konkretne miesiące; krzywa pomaga zauważyć kumulację prac, ale zadania planujemy w Gantcie i kamieniach milowych.</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878E1BAA-C397-9968-714A-09BA37EDC34B}"/>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Efektywność projektu</a:t>
            </a:r>
            <a:endParaRPr lang="pl-PL" dirty="0"/>
          </a:p>
        </p:txBody>
      </p:sp>
      <p:sp>
        <p:nvSpPr>
          <p:cNvPr id="3" name="Symbol zastępczy zawartości 2">
            <a:extLst>
              <a:ext uri="{FF2B5EF4-FFF2-40B4-BE49-F238E27FC236}">
                <a16:creationId xmlns:a16="http://schemas.microsoft.com/office/drawing/2014/main" id="{EF2FFF42-E80B-AB46-EBD0-EDEDF2C818CF}"/>
              </a:ext>
            </a:extLst>
          </p:cNvPr>
          <p:cNvSpPr>
            <a:spLocks noGrp="1"/>
          </p:cNvSpPr>
          <p:nvPr>
            <p:ph idx="1"/>
          </p:nvPr>
        </p:nvSpPr>
        <p:spPr>
          <a:xfrm>
            <a:off x="841248" y="1600200"/>
            <a:ext cx="10515600" cy="4389120"/>
          </a:xfrm>
        </p:spPr>
        <p:txBody>
          <a:bodyPr anchor="t">
            <a:noAutofit/>
          </a:bodyPr>
          <a:lstStyle/>
          <a:p>
            <a:pPr>
              <a:lnSpc>
                <a:spcPct val="115000"/>
              </a:lnSpc>
            </a:pPr>
            <a:r>
              <a:rPr lang="en-US" sz="2400" dirty="0" err="1">
                <a:solidFill>
                  <a:srgbClr val="000000"/>
                </a:solidFill>
                <a:latin typeface="Arial"/>
                <a:cs typeface="Arial"/>
              </a:rPr>
              <a:t>Skuteczność</a:t>
            </a:r>
            <a:r>
              <a:rPr lang="en-US" sz="2400" dirty="0">
                <a:solidFill>
                  <a:srgbClr val="000000"/>
                </a:solidFill>
                <a:latin typeface="Arial"/>
                <a:cs typeface="Arial"/>
              </a:rPr>
              <a:t>: </a:t>
            </a: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osiągnęliśmy</a:t>
            </a:r>
            <a:r>
              <a:rPr lang="en-US" sz="2400" dirty="0">
                <a:solidFill>
                  <a:srgbClr val="000000"/>
                </a:solidFill>
                <a:latin typeface="Arial"/>
                <a:cs typeface="Arial"/>
              </a:rPr>
              <a:t> cel.</a:t>
            </a:r>
            <a:endParaRPr lang="en-US" dirty="0"/>
          </a:p>
          <a:p>
            <a:pPr>
              <a:lnSpc>
                <a:spcPct val="115000"/>
              </a:lnSpc>
              <a:spcBef>
                <a:spcPts val="600"/>
              </a:spcBef>
            </a:pPr>
            <a:r>
              <a:rPr lang="en-US" sz="2400" dirty="0" err="1">
                <a:solidFill>
                  <a:srgbClr val="000000"/>
                </a:solidFill>
                <a:latin typeface="Arial"/>
                <a:cs typeface="Arial"/>
              </a:rPr>
              <a:t>Efektywność</a:t>
            </a:r>
            <a:r>
              <a:rPr lang="en-US" sz="2400" dirty="0">
                <a:solidFill>
                  <a:srgbClr val="000000"/>
                </a:solidFill>
                <a:latin typeface="Arial"/>
                <a:cs typeface="Arial"/>
              </a:rPr>
              <a:t>: </a:t>
            </a: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zrobiliśmy</a:t>
            </a:r>
            <a:r>
              <a:rPr lang="en-US" sz="2400" dirty="0">
                <a:solidFill>
                  <a:srgbClr val="000000"/>
                </a:solidFill>
                <a:latin typeface="Arial"/>
                <a:cs typeface="Arial"/>
              </a:rPr>
              <a:t> to </a:t>
            </a:r>
            <a:r>
              <a:rPr lang="en-US" sz="2400" dirty="0" err="1">
                <a:solidFill>
                  <a:srgbClr val="000000"/>
                </a:solidFill>
                <a:latin typeface="Arial"/>
                <a:cs typeface="Arial"/>
              </a:rPr>
              <a:t>rozsądnym</a:t>
            </a:r>
            <a:r>
              <a:rPr lang="en-US" sz="2400" dirty="0">
                <a:solidFill>
                  <a:srgbClr val="000000"/>
                </a:solidFill>
                <a:latin typeface="Arial"/>
                <a:cs typeface="Arial"/>
              </a:rPr>
              <a:t> </a:t>
            </a:r>
            <a:r>
              <a:rPr lang="en-US" sz="2400" dirty="0" err="1">
                <a:solidFill>
                  <a:srgbClr val="000000"/>
                </a:solidFill>
                <a:latin typeface="Arial"/>
                <a:cs typeface="Arial"/>
              </a:rPr>
              <a:t>kosztem</a:t>
            </a:r>
            <a:r>
              <a:rPr lang="en-US" sz="2400" dirty="0">
                <a:solidFill>
                  <a:srgbClr val="000000"/>
                </a:solidFill>
                <a:latin typeface="Arial"/>
                <a:cs typeface="Arial"/>
              </a:rPr>
              <a:t> </a:t>
            </a:r>
            <a:r>
              <a:rPr lang="en-US" sz="2400" dirty="0" err="1">
                <a:solidFill>
                  <a:srgbClr val="000000"/>
                </a:solidFill>
                <a:latin typeface="Arial"/>
                <a:cs typeface="Arial"/>
              </a:rPr>
              <a:t>i</a:t>
            </a:r>
            <a:r>
              <a:rPr lang="en-US" sz="2400" dirty="0">
                <a:solidFill>
                  <a:srgbClr val="000000"/>
                </a:solidFill>
                <a:latin typeface="Arial"/>
                <a:cs typeface="Arial"/>
              </a:rPr>
              <a:t> w </a:t>
            </a:r>
            <a:r>
              <a:rPr lang="en-US" sz="2400" dirty="0" err="1">
                <a:solidFill>
                  <a:srgbClr val="000000"/>
                </a:solidFill>
                <a:latin typeface="Arial"/>
                <a:cs typeface="Arial"/>
              </a:rPr>
              <a:t>rozsądnym</a:t>
            </a:r>
            <a:r>
              <a:rPr lang="en-US" sz="2400" dirty="0">
                <a:solidFill>
                  <a:srgbClr val="000000"/>
                </a:solidFill>
                <a:latin typeface="Arial"/>
                <a:cs typeface="Arial"/>
              </a:rPr>
              <a:t> </a:t>
            </a:r>
            <a:r>
              <a:rPr lang="en-US" sz="2400" dirty="0" err="1">
                <a:solidFill>
                  <a:srgbClr val="000000"/>
                </a:solidFill>
                <a:latin typeface="Arial"/>
                <a:cs typeface="Arial"/>
              </a:rPr>
              <a:t>czasie</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Użyteczność</a:t>
            </a:r>
            <a:r>
              <a:rPr lang="en-US" sz="2400" dirty="0">
                <a:solidFill>
                  <a:srgbClr val="000000"/>
                </a:solidFill>
                <a:latin typeface="Arial"/>
                <a:cs typeface="Arial"/>
              </a:rPr>
              <a:t>: </a:t>
            </a: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odbiorca</a:t>
            </a:r>
            <a:r>
              <a:rPr lang="en-US" sz="2400" dirty="0">
                <a:solidFill>
                  <a:srgbClr val="000000"/>
                </a:solidFill>
                <a:latin typeface="Arial"/>
                <a:cs typeface="Arial"/>
              </a:rPr>
              <a:t> </a:t>
            </a:r>
            <a:r>
              <a:rPr lang="en-US" sz="2400" dirty="0" err="1">
                <a:solidFill>
                  <a:srgbClr val="000000"/>
                </a:solidFill>
                <a:latin typeface="Arial"/>
                <a:cs typeface="Arial"/>
              </a:rPr>
              <a:t>naprawdę</a:t>
            </a:r>
            <a:r>
              <a:rPr lang="en-US" sz="2400" dirty="0">
                <a:solidFill>
                  <a:srgbClr val="000000"/>
                </a:solidFill>
                <a:latin typeface="Arial"/>
                <a:cs typeface="Arial"/>
              </a:rPr>
              <a:t> </a:t>
            </a:r>
            <a:r>
              <a:rPr lang="en-US" sz="2400" dirty="0" err="1">
                <a:solidFill>
                  <a:srgbClr val="000000"/>
                </a:solidFill>
                <a:latin typeface="Arial"/>
                <a:cs typeface="Arial"/>
              </a:rPr>
              <a:t>korzysta</a:t>
            </a:r>
            <a:r>
              <a:rPr lang="en-US" sz="2400" dirty="0">
                <a:solidFill>
                  <a:srgbClr val="000000"/>
                </a:solidFill>
                <a:latin typeface="Arial"/>
                <a:cs typeface="Arial"/>
              </a:rPr>
              <a:t> z </a:t>
            </a:r>
            <a:r>
              <a:rPr lang="en-US" sz="2400" dirty="0" err="1">
                <a:solidFill>
                  <a:srgbClr val="000000"/>
                </a:solidFill>
                <a:latin typeface="Arial"/>
                <a:cs typeface="Arial"/>
              </a:rPr>
              <a:t>rezultatu</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Trwałość</a:t>
            </a:r>
            <a:r>
              <a:rPr lang="en-US" sz="2400" dirty="0">
                <a:solidFill>
                  <a:srgbClr val="000000"/>
                </a:solidFill>
                <a:latin typeface="Arial"/>
                <a:cs typeface="Arial"/>
              </a:rPr>
              <a:t>: </a:t>
            </a:r>
            <a:r>
              <a:rPr lang="en-US" sz="2400" dirty="0" err="1">
                <a:solidFill>
                  <a:srgbClr val="000000"/>
                </a:solidFill>
                <a:latin typeface="Arial"/>
                <a:cs typeface="Arial"/>
              </a:rPr>
              <a:t>czy</a:t>
            </a:r>
            <a:r>
              <a:rPr lang="en-US" sz="2400" dirty="0">
                <a:solidFill>
                  <a:srgbClr val="000000"/>
                </a:solidFill>
                <a:latin typeface="Arial"/>
                <a:cs typeface="Arial"/>
              </a:rPr>
              <a:t> </a:t>
            </a:r>
            <a:r>
              <a:rPr lang="en-US" sz="2400" dirty="0" err="1">
                <a:solidFill>
                  <a:srgbClr val="000000"/>
                </a:solidFill>
                <a:latin typeface="Arial"/>
                <a:cs typeface="Arial"/>
              </a:rPr>
              <a:t>korzyść</a:t>
            </a:r>
            <a:r>
              <a:rPr lang="en-US" sz="2400" dirty="0">
                <a:solidFill>
                  <a:srgbClr val="000000"/>
                </a:solidFill>
                <a:latin typeface="Arial"/>
                <a:cs typeface="Arial"/>
              </a:rPr>
              <a:t> </a:t>
            </a:r>
            <a:r>
              <a:rPr lang="en-US" sz="2400" dirty="0" err="1">
                <a:solidFill>
                  <a:srgbClr val="000000"/>
                </a:solidFill>
                <a:latin typeface="Arial"/>
                <a:cs typeface="Arial"/>
              </a:rPr>
              <a:t>zostanie</a:t>
            </a:r>
            <a:r>
              <a:rPr lang="en-US" sz="2400" dirty="0">
                <a:solidFill>
                  <a:srgbClr val="000000"/>
                </a:solidFill>
                <a:latin typeface="Arial"/>
                <a:cs typeface="Arial"/>
              </a:rPr>
              <a:t> po </a:t>
            </a:r>
            <a:r>
              <a:rPr lang="en-US" sz="2400" dirty="0" err="1">
                <a:solidFill>
                  <a:srgbClr val="000000"/>
                </a:solidFill>
                <a:latin typeface="Arial"/>
                <a:cs typeface="Arial"/>
              </a:rPr>
              <a:t>zakończeniu</a:t>
            </a:r>
            <a:r>
              <a:rPr lang="en-US" sz="2400" dirty="0">
                <a:solidFill>
                  <a:srgbClr val="000000"/>
                </a:solidFill>
                <a:latin typeface="Arial"/>
                <a:cs typeface="Arial"/>
              </a:rPr>
              <a:t> </a:t>
            </a:r>
            <a:r>
              <a:rPr lang="en-US" sz="2400" dirty="0" err="1">
                <a:solidFill>
                  <a:srgbClr val="000000"/>
                </a:solidFill>
                <a:latin typeface="Arial"/>
                <a:cs typeface="Arial"/>
              </a:rPr>
              <a:t>finansowania</a:t>
            </a:r>
            <a:r>
              <a:rPr lang="en-US" sz="2400" dirty="0">
                <a:solidFill>
                  <a:srgbClr val="000000"/>
                </a:solidFill>
                <a:latin typeface="Arial"/>
                <a:cs typeface="Arial"/>
              </a:rPr>
              <a:t>.</a:t>
            </a:r>
            <a:endParaRPr lang="en-US" dirty="0"/>
          </a:p>
          <a:p>
            <a:pPr>
              <a:lnSpc>
                <a:spcPct val="115000"/>
              </a:lnSpc>
              <a:spcBef>
                <a:spcPts val="600"/>
              </a:spcBef>
            </a:pPr>
            <a:r>
              <a:rPr lang="en-US" sz="2400" dirty="0" err="1">
                <a:solidFill>
                  <a:srgbClr val="000000"/>
                </a:solidFill>
                <a:latin typeface="Arial"/>
                <a:cs typeface="Arial"/>
              </a:rPr>
              <a:t>Przykład</a:t>
            </a:r>
            <a:r>
              <a:rPr lang="en-US" sz="2400" dirty="0">
                <a:solidFill>
                  <a:srgbClr val="000000"/>
                </a:solidFill>
                <a:latin typeface="Arial"/>
                <a:cs typeface="Arial"/>
              </a:rPr>
              <a:t>: </a:t>
            </a:r>
            <a:r>
              <a:rPr lang="en-US" sz="2400" dirty="0" err="1">
                <a:solidFill>
                  <a:srgbClr val="000000"/>
                </a:solidFill>
                <a:latin typeface="Arial"/>
                <a:cs typeface="Arial"/>
              </a:rPr>
              <a:t>rezultat</a:t>
            </a:r>
            <a:r>
              <a:rPr lang="en-US" sz="2400" dirty="0">
                <a:solidFill>
                  <a:srgbClr val="000000"/>
                </a:solidFill>
                <a:latin typeface="Arial"/>
                <a:cs typeface="Arial"/>
              </a:rPr>
              <a:t> </a:t>
            </a:r>
            <a:r>
              <a:rPr lang="en-US" sz="2400" dirty="0" err="1">
                <a:solidFill>
                  <a:srgbClr val="000000"/>
                </a:solidFill>
                <a:latin typeface="Arial"/>
                <a:cs typeface="Arial"/>
              </a:rPr>
              <a:t>osiągnięty</a:t>
            </a:r>
            <a:r>
              <a:rPr lang="en-US" sz="2400" dirty="0">
                <a:solidFill>
                  <a:srgbClr val="000000"/>
                </a:solidFill>
                <a:latin typeface="Arial"/>
                <a:cs typeface="Arial"/>
              </a:rPr>
              <a:t>, </a:t>
            </a:r>
            <a:r>
              <a:rPr lang="en-US" sz="2400" dirty="0" err="1">
                <a:solidFill>
                  <a:srgbClr val="000000"/>
                </a:solidFill>
                <a:latin typeface="Arial"/>
                <a:cs typeface="Arial"/>
              </a:rPr>
              <a:t>budżet</a:t>
            </a:r>
            <a:r>
              <a:rPr lang="en-US" sz="2400" dirty="0">
                <a:solidFill>
                  <a:srgbClr val="000000"/>
                </a:solidFill>
                <a:latin typeface="Arial"/>
                <a:cs typeface="Arial"/>
              </a:rPr>
              <a:t> </a:t>
            </a:r>
            <a:r>
              <a:rPr lang="en-US" sz="2400" dirty="0" err="1">
                <a:solidFill>
                  <a:srgbClr val="000000"/>
                </a:solidFill>
                <a:latin typeface="Arial"/>
                <a:cs typeface="Arial"/>
              </a:rPr>
              <a:t>utrzymany</a:t>
            </a:r>
            <a:r>
              <a:rPr lang="en-US" sz="2400" dirty="0">
                <a:solidFill>
                  <a:srgbClr val="000000"/>
                </a:solidFill>
                <a:latin typeface="Arial"/>
                <a:cs typeface="Arial"/>
              </a:rPr>
              <a:t>, ale </a:t>
            </a:r>
            <a:r>
              <a:rPr lang="en-US" sz="2400" dirty="0" err="1">
                <a:solidFill>
                  <a:srgbClr val="000000"/>
                </a:solidFill>
                <a:latin typeface="Arial"/>
                <a:cs typeface="Arial"/>
              </a:rPr>
              <a:t>termin</a:t>
            </a:r>
            <a:r>
              <a:rPr lang="en-US" sz="2400" dirty="0">
                <a:solidFill>
                  <a:srgbClr val="000000"/>
                </a:solidFill>
                <a:latin typeface="Arial"/>
                <a:cs typeface="Arial"/>
              </a:rPr>
              <a:t> </a:t>
            </a:r>
            <a:r>
              <a:rPr lang="en-US" sz="2400" dirty="0" err="1">
                <a:solidFill>
                  <a:srgbClr val="000000"/>
                </a:solidFill>
                <a:latin typeface="Arial"/>
                <a:cs typeface="Arial"/>
              </a:rPr>
              <a:t>przekroczony</a:t>
            </a:r>
            <a:r>
              <a:rPr lang="en-US" sz="2400" dirty="0">
                <a:solidFill>
                  <a:srgbClr val="000000"/>
                </a:solidFill>
                <a:latin typeface="Arial"/>
                <a:cs typeface="Arial"/>
              </a:rPr>
              <a:t> o 2 </a:t>
            </a:r>
            <a:r>
              <a:rPr lang="en-US" sz="2400" dirty="0" err="1">
                <a:solidFill>
                  <a:srgbClr val="000000"/>
                </a:solidFill>
                <a:latin typeface="Arial"/>
                <a:cs typeface="Arial"/>
              </a:rPr>
              <a:t>miesiące</a:t>
            </a:r>
            <a:r>
              <a:rPr lang="en-US" sz="2400" dirty="0">
                <a:solidFill>
                  <a:srgbClr val="000000"/>
                </a:solidFill>
                <a:latin typeface="Arial"/>
                <a:cs typeface="Arial"/>
              </a:rPr>
              <a:t> — </a:t>
            </a:r>
            <a:r>
              <a:rPr lang="en-US" sz="2400" dirty="0" err="1">
                <a:solidFill>
                  <a:srgbClr val="000000"/>
                </a:solidFill>
                <a:latin typeface="Arial"/>
                <a:cs typeface="Arial"/>
              </a:rPr>
              <a:t>projekt</a:t>
            </a:r>
            <a:r>
              <a:rPr lang="en-US" sz="2400" dirty="0">
                <a:solidFill>
                  <a:srgbClr val="000000"/>
                </a:solidFill>
                <a:latin typeface="Arial"/>
                <a:cs typeface="Arial"/>
              </a:rPr>
              <a:t> jest </a:t>
            </a:r>
            <a:r>
              <a:rPr lang="en-US" sz="2400" dirty="0" err="1">
                <a:solidFill>
                  <a:srgbClr val="000000"/>
                </a:solidFill>
                <a:latin typeface="Arial"/>
                <a:cs typeface="Arial"/>
              </a:rPr>
              <a:t>skuteczny</a:t>
            </a:r>
            <a:r>
              <a:rPr lang="en-US" sz="2400" dirty="0">
                <a:solidFill>
                  <a:srgbClr val="000000"/>
                </a:solidFill>
                <a:latin typeface="Arial"/>
                <a:cs typeface="Arial"/>
              </a:rPr>
              <a:t>, </a:t>
            </a:r>
            <a:r>
              <a:rPr lang="en-US" sz="2400" dirty="0" err="1">
                <a:solidFill>
                  <a:srgbClr val="000000"/>
                </a:solidFill>
                <a:latin typeface="Arial"/>
                <a:cs typeface="Arial"/>
              </a:rPr>
              <a:t>lecz</a:t>
            </a:r>
            <a:r>
              <a:rPr lang="en-US" sz="2400" dirty="0">
                <a:solidFill>
                  <a:srgbClr val="000000"/>
                </a:solidFill>
                <a:latin typeface="Arial"/>
                <a:cs typeface="Arial"/>
              </a:rPr>
              <a:t> </a:t>
            </a:r>
            <a:r>
              <a:rPr lang="en-US" sz="2400" dirty="0" err="1">
                <a:solidFill>
                  <a:srgbClr val="000000"/>
                </a:solidFill>
                <a:latin typeface="Arial"/>
                <a:cs typeface="Arial"/>
              </a:rPr>
              <a:t>wymaga</a:t>
            </a:r>
            <a:r>
              <a:rPr lang="en-US" sz="2400" dirty="0">
                <a:solidFill>
                  <a:srgbClr val="000000"/>
                </a:solidFill>
                <a:latin typeface="Arial"/>
                <a:cs typeface="Arial"/>
              </a:rPr>
              <a:t> </a:t>
            </a:r>
            <a:r>
              <a:rPr lang="en-US" sz="2400" dirty="0" err="1">
                <a:solidFill>
                  <a:srgbClr val="000000"/>
                </a:solidFill>
                <a:latin typeface="Arial"/>
                <a:cs typeface="Arial"/>
              </a:rPr>
              <a:t>wyjaśnienia</a:t>
            </a:r>
            <a:r>
              <a:rPr lang="en-US" sz="2400" dirty="0">
                <a:solidFill>
                  <a:srgbClr val="000000"/>
                </a:solidFill>
                <a:latin typeface="Arial"/>
                <a:cs typeface="Arial"/>
              </a:rPr>
              <a:t> </a:t>
            </a:r>
            <a:r>
              <a:rPr lang="en-US" sz="2400" dirty="0" err="1">
                <a:solidFill>
                  <a:srgbClr val="000000"/>
                </a:solidFill>
                <a:latin typeface="Arial"/>
                <a:cs typeface="Arial"/>
              </a:rPr>
              <a:t>efektywności</a:t>
            </a:r>
            <a:r>
              <a:rPr lang="en-US" sz="2400" dirty="0">
                <a:solidFill>
                  <a:srgbClr val="000000"/>
                </a:solidFill>
                <a:latin typeface="Arial"/>
                <a:cs typeface="Arial"/>
              </a:rPr>
              <a:t> </a:t>
            </a:r>
            <a:r>
              <a:rPr lang="en-US" sz="2400" dirty="0" err="1">
                <a:solidFill>
                  <a:srgbClr val="000000"/>
                </a:solidFill>
                <a:latin typeface="Arial"/>
                <a:cs typeface="Arial"/>
              </a:rPr>
              <a:t>czasowej</a:t>
            </a:r>
            <a:r>
              <a:rPr lang="en-US" sz="2400" dirty="0">
                <a:solidFill>
                  <a:srgbClr val="000000"/>
                </a:solidFill>
                <a:latin typeface="Arial"/>
                <a:cs typeface="Arial"/>
              </a:rPr>
              <a:t>.</a:t>
            </a:r>
            <a:endParaRPr lang="en-US" dirty="0"/>
          </a:p>
        </p:txBody>
      </p:sp>
    </p:spTree>
    <p:extLst>
      <p:ext uri="{BB962C8B-B14F-4D97-AF65-F5344CB8AC3E}">
        <p14:creationId xmlns:p14="http://schemas.microsoft.com/office/powerpoint/2010/main" val="25272878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0EF8FC0E-FA35-2098-6DCF-C5163485C4A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Efektywność to więcej niż jeden wskaźnik</a:t>
            </a:r>
          </a:p>
        </p:txBody>
      </p:sp>
      <p:sp>
        <p:nvSpPr>
          <p:cNvPr id="5" name="Symbol zastępczy zawartości 4">
            <a:extLst>
              <a:ext uri="{FF2B5EF4-FFF2-40B4-BE49-F238E27FC236}">
                <a16:creationId xmlns:a16="http://schemas.microsoft.com/office/drawing/2014/main" id="{60B1446B-A5DD-7E28-6F75-491B54289E59}"/>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dirty="0">
                <a:latin typeface="Arial"/>
                <a:cs typeface="Arial"/>
              </a:rPr>
              <a:t>Wskaźnik produktu czy rezultatu mówi, CO się zmieniło. Nie mówi automatycznie, czy warto było to zrobić, czy zrobiono to sprawnie, czy zmiana się utrzyma, ani czy projekt był w ogóle spójny z innymi działaniami w otoczeniu.</a:t>
            </a:r>
          </a:p>
          <a:p>
            <a:pPr marL="0" indent="0">
              <a:lnSpc>
                <a:spcPct val="115000"/>
              </a:lnSpc>
              <a:spcBef>
                <a:spcPts val="1400"/>
              </a:spcBef>
              <a:buNone/>
            </a:pPr>
            <a:r>
              <a:rPr lang="pl-PL" sz="2000" dirty="0">
                <a:latin typeface="Arial"/>
                <a:cs typeface="Arial"/>
              </a:rPr>
              <a:t>Odpowiedzi na te pytania dostarcza szersza rama oceny projektu — sześć kryteriów ewaluacji wypracowanych przez Komitet Pomocy Rozwojowej OECD (OECD-DAC).</a:t>
            </a:r>
          </a:p>
        </p:txBody>
      </p:sp>
    </p:spTree>
    <p:extLst>
      <p:ext uri="{BB962C8B-B14F-4D97-AF65-F5344CB8AC3E}">
        <p14:creationId xmlns:p14="http://schemas.microsoft.com/office/powerpoint/2010/main" val="302015434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1F5EFC-2CD9-D954-8F3C-C64399B80BE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Sześć kryteriów ewaluacji OECD-DAC (1/2)</a:t>
            </a:r>
          </a:p>
        </p:txBody>
      </p:sp>
      <p:sp>
        <p:nvSpPr>
          <p:cNvPr id="3" name="Symbol zastępczy zawartości 2">
            <a:extLst>
              <a:ext uri="{FF2B5EF4-FFF2-40B4-BE49-F238E27FC236}">
                <a16:creationId xmlns:a16="http://schemas.microsoft.com/office/drawing/2014/main" id="{7CEF470D-5433-2747-4CBB-518D4BBF481B}"/>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dirty="0">
                <a:latin typeface="Arial"/>
                <a:cs typeface="Arial"/>
              </a:rPr>
              <a:t>Komitet Pomocy Rozwojowej OECD (OECD Development Assistance </a:t>
            </a:r>
            <a:r>
              <a:rPr lang="pl-PL" sz="2000" dirty="0" err="1">
                <a:latin typeface="Arial"/>
                <a:cs typeface="Arial"/>
              </a:rPr>
              <a:t>Committee</a:t>
            </a:r>
            <a:r>
              <a:rPr lang="pl-PL" sz="2000" dirty="0">
                <a:latin typeface="Arial"/>
                <a:cs typeface="Arial"/>
              </a:rPr>
              <a:t>) zdefiniował sześć kryteriów oceny wartości i zasadności interwencji: </a:t>
            </a:r>
          </a:p>
          <a:p>
            <a:pPr marL="514350" indent="-514350">
              <a:lnSpc>
                <a:spcPct val="115000"/>
              </a:lnSpc>
              <a:spcBef>
                <a:spcPts val="1400"/>
              </a:spcBef>
              <a:buFont typeface="+mj-lt"/>
              <a:buAutoNum type="arabicPeriod"/>
            </a:pPr>
            <a:r>
              <a:rPr lang="pl-PL" sz="2000" dirty="0">
                <a:latin typeface="Arial"/>
                <a:cs typeface="Arial"/>
              </a:rPr>
              <a:t>RELEVANCE (</a:t>
            </a:r>
            <a:r>
              <a:rPr lang="pl-PL" sz="2000" b="1" dirty="0">
                <a:latin typeface="Arial"/>
                <a:cs typeface="Arial"/>
              </a:rPr>
              <a:t>trafność</a:t>
            </a:r>
            <a:r>
              <a:rPr lang="pl-PL" sz="2000" dirty="0">
                <a:latin typeface="Arial"/>
                <a:cs typeface="Arial"/>
              </a:rPr>
              <a:t>) — czy interwencja odpowiada na rzeczywiste potrzeby i priorytety odbiorców; </a:t>
            </a:r>
          </a:p>
          <a:p>
            <a:pPr marL="514350" indent="-514350">
              <a:lnSpc>
                <a:spcPct val="115000"/>
              </a:lnSpc>
              <a:spcBef>
                <a:spcPts val="600"/>
              </a:spcBef>
              <a:buFont typeface="+mj-lt"/>
              <a:buAutoNum type="arabicPeriod" startAt="2"/>
            </a:pPr>
            <a:r>
              <a:rPr lang="pl-PL" sz="2000" dirty="0">
                <a:latin typeface="Arial"/>
                <a:cs typeface="Arial"/>
              </a:rPr>
              <a:t>COHERENCE (</a:t>
            </a:r>
            <a:r>
              <a:rPr lang="pl-PL" sz="2000" b="1" dirty="0">
                <a:latin typeface="Arial"/>
                <a:cs typeface="Arial"/>
              </a:rPr>
              <a:t>spójność</a:t>
            </a:r>
            <a:r>
              <a:rPr lang="pl-PL" sz="2000" dirty="0">
                <a:latin typeface="Arial"/>
                <a:cs typeface="Arial"/>
              </a:rPr>
              <a:t>) — czy interwencja jest spójna z innymi działaniami w tym samym obszarze; </a:t>
            </a:r>
          </a:p>
        </p:txBody>
      </p:sp>
    </p:spTree>
    <p:extLst>
      <p:ext uri="{BB962C8B-B14F-4D97-AF65-F5344CB8AC3E}">
        <p14:creationId xmlns:p14="http://schemas.microsoft.com/office/powerpoint/2010/main" val="32649469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C1F5EFC-2CD9-D954-8F3C-C64399B80BE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Sześć kryteriów ewaluacji OECD-DAC (2/2)</a:t>
            </a:r>
          </a:p>
        </p:txBody>
      </p:sp>
      <p:sp>
        <p:nvSpPr>
          <p:cNvPr id="3" name="Symbol zastępczy zawartości 2">
            <a:extLst>
              <a:ext uri="{FF2B5EF4-FFF2-40B4-BE49-F238E27FC236}">
                <a16:creationId xmlns:a16="http://schemas.microsoft.com/office/drawing/2014/main" id="{7CEF470D-5433-2747-4CBB-518D4BBF481B}"/>
              </a:ext>
            </a:extLst>
          </p:cNvPr>
          <p:cNvSpPr>
            <a:spLocks noGrp="1"/>
          </p:cNvSpPr>
          <p:nvPr>
            <p:ph idx="1"/>
          </p:nvPr>
        </p:nvSpPr>
        <p:spPr>
          <a:xfrm>
            <a:off x="841248" y="1600200"/>
            <a:ext cx="10515600" cy="4389120"/>
          </a:xfrm>
        </p:spPr>
        <p:txBody>
          <a:bodyPr anchor="t">
            <a:noAutofit/>
          </a:bodyPr>
          <a:lstStyle/>
          <a:p>
            <a:pPr marL="514350" indent="-514350">
              <a:lnSpc>
                <a:spcPct val="115000"/>
              </a:lnSpc>
              <a:buFont typeface="+mj-lt"/>
              <a:buAutoNum type="arabicPeriod" startAt="3"/>
            </a:pPr>
            <a:r>
              <a:rPr lang="pl-PL" sz="2000" dirty="0">
                <a:latin typeface="Arial"/>
                <a:cs typeface="Arial"/>
              </a:rPr>
              <a:t>EFFECTIVENESS (</a:t>
            </a:r>
            <a:r>
              <a:rPr lang="pl-PL" sz="2000" b="1" dirty="0">
                <a:latin typeface="Arial"/>
                <a:cs typeface="Arial"/>
              </a:rPr>
              <a:t>skuteczność</a:t>
            </a:r>
            <a:r>
              <a:rPr lang="pl-PL" sz="2000" dirty="0">
                <a:latin typeface="Arial"/>
                <a:cs typeface="Arial"/>
              </a:rPr>
              <a:t>) — czy interwencja osiągnęła swoje cele; </a:t>
            </a:r>
          </a:p>
          <a:p>
            <a:pPr marL="514350" indent="-514350">
              <a:lnSpc>
                <a:spcPct val="115000"/>
              </a:lnSpc>
              <a:spcBef>
                <a:spcPts val="600"/>
              </a:spcBef>
              <a:buFont typeface="+mj-lt"/>
              <a:buAutoNum type="arabicPeriod" startAt="4"/>
            </a:pPr>
            <a:r>
              <a:rPr lang="pl-PL" sz="2000" dirty="0">
                <a:latin typeface="Arial"/>
                <a:cs typeface="Arial"/>
              </a:rPr>
              <a:t>EFFICIENCY (</a:t>
            </a:r>
            <a:r>
              <a:rPr lang="pl-PL" sz="2000" b="1" dirty="0">
                <a:latin typeface="Arial"/>
                <a:cs typeface="Arial"/>
              </a:rPr>
              <a:t>efektywność/wydajność</a:t>
            </a:r>
            <a:r>
              <a:rPr lang="pl-PL" sz="2000" dirty="0">
                <a:latin typeface="Arial"/>
                <a:cs typeface="Arial"/>
              </a:rPr>
              <a:t>) — czy zasoby zostały wykorzystane w sposób ekonomiczny; </a:t>
            </a:r>
          </a:p>
          <a:p>
            <a:pPr marL="514350" indent="-514350">
              <a:lnSpc>
                <a:spcPct val="115000"/>
              </a:lnSpc>
              <a:spcBef>
                <a:spcPts val="600"/>
              </a:spcBef>
              <a:buFont typeface="+mj-lt"/>
              <a:buAutoNum type="arabicPeriod" startAt="5"/>
            </a:pPr>
            <a:r>
              <a:rPr lang="pl-PL" sz="2000" dirty="0">
                <a:latin typeface="Arial"/>
                <a:cs typeface="Arial"/>
              </a:rPr>
              <a:t>IMPACT (</a:t>
            </a:r>
            <a:r>
              <a:rPr lang="pl-PL" sz="2000" b="1" dirty="0">
                <a:latin typeface="Arial"/>
                <a:cs typeface="Arial"/>
              </a:rPr>
              <a:t>oddziaływanie</a:t>
            </a:r>
            <a:r>
              <a:rPr lang="pl-PL" sz="2000" dirty="0">
                <a:latin typeface="Arial"/>
                <a:cs typeface="Arial"/>
              </a:rPr>
              <a:t>) — jaką faktyczną, długoterminową różnicę wprowadziła interwencja; </a:t>
            </a:r>
          </a:p>
          <a:p>
            <a:pPr marL="514350" indent="-514350">
              <a:lnSpc>
                <a:spcPct val="115000"/>
              </a:lnSpc>
              <a:spcBef>
                <a:spcPts val="600"/>
              </a:spcBef>
              <a:buFont typeface="+mj-lt"/>
              <a:buAutoNum type="arabicPeriod" startAt="6"/>
            </a:pPr>
            <a:r>
              <a:rPr lang="pl-PL" sz="2000" dirty="0">
                <a:latin typeface="Arial"/>
                <a:cs typeface="Arial"/>
              </a:rPr>
              <a:t>SUSTAINABILITY (</a:t>
            </a:r>
            <a:r>
              <a:rPr lang="pl-PL" sz="2000" b="1" dirty="0">
                <a:latin typeface="Arial"/>
                <a:cs typeface="Arial"/>
              </a:rPr>
              <a:t>trwałość</a:t>
            </a:r>
            <a:r>
              <a:rPr lang="pl-PL" sz="2000" dirty="0">
                <a:latin typeface="Arial"/>
                <a:cs typeface="Arial"/>
              </a:rPr>
              <a:t>) — czy korzyści z interwencji się utrzymają.</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71BA290-6EDA-3FE7-FD47-8DB1E47D6A12}"/>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err="1">
                <a:solidFill>
                  <a:srgbClr val="000000"/>
                </a:solidFill>
                <a:latin typeface="Arial"/>
                <a:cs typeface="Arial"/>
              </a:rPr>
              <a:t>Effectiveness i efficiency – rozróżnienie, które łatwo pomylić</a:t>
            </a:r>
          </a:p>
        </p:txBody>
      </p:sp>
      <p:sp>
        <p:nvSpPr>
          <p:cNvPr id="3" name="Symbol zastępczy zawartości 2">
            <a:extLst>
              <a:ext uri="{FF2B5EF4-FFF2-40B4-BE49-F238E27FC236}">
                <a16:creationId xmlns:a16="http://schemas.microsoft.com/office/drawing/2014/main" id="{E42E3168-415F-316E-D417-F4B65FD9E6F9}"/>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dirty="0">
                <a:latin typeface="Arial"/>
                <a:cs typeface="Arial"/>
              </a:rPr>
              <a:t>Te dwa kryteria bywają mylone, choć odpowiadają na różne pytania - dokładnie dlatego, że dotyczą tej samej, sąsiadującej części łańcucha rezultatów.</a:t>
            </a:r>
          </a:p>
          <a:p>
            <a:pPr marL="0" indent="0">
              <a:lnSpc>
                <a:spcPct val="115000"/>
              </a:lnSpc>
              <a:spcBef>
                <a:spcPts val="1400"/>
              </a:spcBef>
              <a:buNone/>
            </a:pPr>
            <a:r>
              <a:rPr lang="pl-PL" sz="2000" b="1" dirty="0">
                <a:latin typeface="Arial"/>
                <a:cs typeface="Arial"/>
              </a:rPr>
              <a:t>EFFECTIVENESS (SKUTECZNOŚĆ)</a:t>
            </a:r>
          </a:p>
          <a:p>
            <a:pPr marL="0" indent="0">
              <a:lnSpc>
                <a:spcPct val="115000"/>
              </a:lnSpc>
              <a:spcBef>
                <a:spcPts val="600"/>
              </a:spcBef>
              <a:buNone/>
            </a:pPr>
            <a:r>
              <a:rPr lang="pl-PL" sz="2000" dirty="0">
                <a:latin typeface="Arial"/>
                <a:cs typeface="Arial"/>
              </a:rPr>
              <a:t>Czy projekt osiągnął to, co zakładał — pytanie o CEL.</a:t>
            </a:r>
          </a:p>
          <a:p>
            <a:pPr marL="0" indent="0">
              <a:lnSpc>
                <a:spcPct val="115000"/>
              </a:lnSpc>
              <a:spcBef>
                <a:spcPts val="1400"/>
              </a:spcBef>
              <a:buNone/>
            </a:pPr>
            <a:r>
              <a:rPr lang="pl-PL" sz="2000" b="1" dirty="0">
                <a:latin typeface="Arial"/>
                <a:cs typeface="Arial"/>
              </a:rPr>
              <a:t>EFFICIENCY (WYDAJNOŚĆ)</a:t>
            </a:r>
          </a:p>
          <a:p>
            <a:pPr marL="0" indent="0">
              <a:lnSpc>
                <a:spcPct val="115000"/>
              </a:lnSpc>
              <a:spcBef>
                <a:spcPts val="600"/>
              </a:spcBef>
              <a:buNone/>
            </a:pPr>
            <a:r>
              <a:rPr lang="pl-PL" sz="2000" dirty="0">
                <a:latin typeface="Arial"/>
                <a:cs typeface="Arial"/>
              </a:rPr>
              <a:t>Czy osiągnął to w sposób ekonomiczny, relatywnie tanio i szybko względem alternatyw - pytanie o KOSZT DROGI do celu.</a:t>
            </a:r>
          </a:p>
          <a:p>
            <a:pPr marL="0" indent="0">
              <a:lnSpc>
                <a:spcPct val="115000"/>
              </a:lnSpc>
              <a:spcBef>
                <a:spcPts val="1400"/>
              </a:spcBef>
              <a:buNone/>
            </a:pPr>
            <a:r>
              <a:rPr lang="pl-PL" sz="2000" dirty="0">
                <a:latin typeface="Arial"/>
                <a:cs typeface="Arial"/>
              </a:rPr>
              <a:t>Projekt może być bardzo skuteczny (osiągnąć cel) i jednocześnie mało wydajny (osiągnąć go dużym nakładem czasu i środków w porównaniu z możliwą alternatywą) i odwrotnie.</a:t>
            </a:r>
          </a:p>
        </p:txBody>
      </p:sp>
    </p:spTree>
    <p:extLst>
      <p:ext uri="{BB962C8B-B14F-4D97-AF65-F5344CB8AC3E}">
        <p14:creationId xmlns:p14="http://schemas.microsoft.com/office/powerpoint/2010/main" val="158960661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22DF56-F98F-7F63-73BC-FC4E64053E6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Problem przypisania efektu</a:t>
            </a:r>
          </a:p>
        </p:txBody>
      </p:sp>
      <p:sp>
        <p:nvSpPr>
          <p:cNvPr id="3" name="Symbol zastępczy zawartości 2">
            <a:extLst>
              <a:ext uri="{FF2B5EF4-FFF2-40B4-BE49-F238E27FC236}">
                <a16:creationId xmlns:a16="http://schemas.microsoft.com/office/drawing/2014/main" id="{B5746A0E-E822-4383-A573-682B2425DAE5}"/>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400" dirty="0">
                <a:latin typeface="Arial"/>
                <a:cs typeface="Arial"/>
              </a:rPr>
              <a:t>Nawet dobrze zaprojektowany, skuteczny projekt rzadko działa w próżni. Zmiana (np. wzrost dochodów gospodarstwa, spadek strat plonu) może wynikać z projektu, ale też z niezależnych czynników zewnętrznych (pogoda, ceny rynkowe, inne programy wsparcia).</a:t>
            </a:r>
          </a:p>
          <a:p>
            <a:pPr marL="0" indent="0">
              <a:lnSpc>
                <a:spcPct val="115000"/>
              </a:lnSpc>
              <a:spcBef>
                <a:spcPts val="1400"/>
              </a:spcBef>
              <a:buNone/>
            </a:pPr>
            <a:r>
              <a:rPr lang="pl-PL" sz="2400" dirty="0">
                <a:latin typeface="Arial"/>
                <a:cs typeface="Arial"/>
              </a:rPr>
              <a:t>W naukach eksperymentalnych problem ten rozwiązuje grupa kontrolna. W większości projektów rozwojowych i wdrożeniowych, finansowanych ze środków publicznych, prowadzonych w realnych warunkach przeprowadzenie eksperymentu z grupą kontrolną jest niemożliwe.</a:t>
            </a:r>
          </a:p>
        </p:txBody>
      </p:sp>
    </p:spTree>
    <p:extLst>
      <p:ext uri="{BB962C8B-B14F-4D97-AF65-F5344CB8AC3E}">
        <p14:creationId xmlns:p14="http://schemas.microsoft.com/office/powerpoint/2010/main" val="12544580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04592-F92D-F2F6-9B78-AFE06B132AC7}"/>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8CCE35F2-DACC-15FE-4599-34B9F543B161}"/>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Skalowalność rezultatu projektu (1/2)</a:t>
            </a:r>
            <a:endParaRPr lang="pl-PL" sz="2800" dirty="0">
              <a:ea typeface="Arial"/>
              <a:cs typeface="Arial"/>
            </a:endParaRPr>
          </a:p>
        </p:txBody>
      </p:sp>
      <p:sp>
        <p:nvSpPr>
          <p:cNvPr id="3" name="Symbol zastępczy zawartości 2">
            <a:extLst>
              <a:ext uri="{FF2B5EF4-FFF2-40B4-BE49-F238E27FC236}">
                <a16:creationId xmlns:a16="http://schemas.microsoft.com/office/drawing/2014/main" id="{068BCC1A-6C45-7978-D189-68D8C27B981E}"/>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buNone/>
            </a:pPr>
            <a:r>
              <a:rPr lang="pl-PL" sz="1800" b="1" dirty="0">
                <a:latin typeface="Arial"/>
                <a:cs typeface="Arial"/>
              </a:rPr>
              <a:t>Skalowalność oznacza możliwość zastosowania rezultatu projektu na większą skalę lub u większej liczby odbiorców bez proporcjonalnego wzrostu kosztów i zasobów.</a:t>
            </a:r>
            <a:endParaRPr lang="en-US">
              <a:latin typeface="Arial"/>
            </a:endParaRPr>
          </a:p>
          <a:p>
            <a:pPr>
              <a:lnSpc>
                <a:spcPct val="115000"/>
              </a:lnSpc>
              <a:spcBef>
                <a:spcPts val="600"/>
              </a:spcBef>
              <a:buNone/>
            </a:pPr>
            <a:r>
              <a:rPr lang="pl-PL" sz="1800" dirty="0">
                <a:latin typeface="Arial"/>
                <a:cs typeface="Arial"/>
              </a:rPr>
              <a:t>Nie pytamy tylko: </a:t>
            </a:r>
            <a:r>
              <a:rPr lang="pl-PL" sz="1800" b="1" dirty="0">
                <a:latin typeface="Arial"/>
                <a:cs typeface="Arial"/>
              </a:rPr>
              <a:t>„czy rozwiązanie działa?”- Pytamy także: „czy można je powielić i wykorzystać w innych warunkach?”</a:t>
            </a:r>
          </a:p>
          <a:p>
            <a:pPr>
              <a:lnSpc>
                <a:spcPct val="115000"/>
              </a:lnSpc>
              <a:spcBef>
                <a:spcPts val="600"/>
              </a:spcBef>
              <a:buNone/>
            </a:pPr>
            <a:r>
              <a:rPr lang="pl-PL" sz="1800" dirty="0">
                <a:latin typeface="Arial"/>
                <a:cs typeface="Arial"/>
              </a:rPr>
              <a:t>Przykład: </a:t>
            </a:r>
          </a:p>
          <a:p>
            <a:pPr>
              <a:lnSpc>
                <a:spcPct val="115000"/>
              </a:lnSpc>
              <a:spcBef>
                <a:spcPts val="600"/>
              </a:spcBef>
              <a:buNone/>
            </a:pPr>
            <a:r>
              <a:rPr lang="pl-PL" sz="1800" dirty="0">
                <a:latin typeface="Arial"/>
                <a:cs typeface="Arial"/>
              </a:rPr>
              <a:t>Opracowana technologia suszenia ziół może być stosowana przez większą grupę gospodarstw, a produkt może wejść do kolejnych kanałów sprzedaży. Skalowalność projektu nie polega tylko na zwiększeniu liczby wyprodukowanych opakowań. Oznacza stworzenie takiego modelu produkcji, kontroli jakości i sprzedaży, który może być powtarzany, rozwijany i wdrażany u kolejnych odbiorców bez utraty kluczowych cech rozwiązania.</a:t>
            </a:r>
            <a:endParaRPr lang="pl-PL" dirty="0"/>
          </a:p>
        </p:txBody>
      </p:sp>
    </p:spTree>
    <p:extLst>
      <p:ext uri="{BB962C8B-B14F-4D97-AF65-F5344CB8AC3E}">
        <p14:creationId xmlns:p14="http://schemas.microsoft.com/office/powerpoint/2010/main" val="304734588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8E8BA-147E-B623-DEB3-92A1AFCA4349}"/>
            </a:ext>
          </a:extLst>
        </p:cNvPr>
        <p:cNvGrpSpPr/>
        <p:nvPr/>
      </p:nvGrpSpPr>
      <p:grpSpPr>
        <a:xfrm>
          <a:off x="0" y="0"/>
          <a:ext cx="0" cy="0"/>
          <a:chOff x="0" y="0"/>
          <a:chExt cx="0" cy="0"/>
        </a:xfrm>
      </p:grpSpPr>
      <p:sp>
        <p:nvSpPr>
          <p:cNvPr id="5" name="Tytuł 4">
            <a:extLst>
              <a:ext uri="{FF2B5EF4-FFF2-40B4-BE49-F238E27FC236}">
                <a16:creationId xmlns:a16="http://schemas.microsoft.com/office/drawing/2014/main" id="{AEFF32DC-7B8B-B8CB-35FF-20E176C75F45}"/>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Skalowalność rezultatu projektu (2/2)</a:t>
            </a:r>
            <a:endParaRPr lang="pl-PL" sz="2800" dirty="0">
              <a:ea typeface="Arial"/>
              <a:cs typeface="Arial"/>
            </a:endParaRPr>
          </a:p>
        </p:txBody>
      </p:sp>
      <p:sp>
        <p:nvSpPr>
          <p:cNvPr id="3" name="Symbol zastępczy zawartości 2">
            <a:extLst>
              <a:ext uri="{FF2B5EF4-FFF2-40B4-BE49-F238E27FC236}">
                <a16:creationId xmlns:a16="http://schemas.microsoft.com/office/drawing/2014/main" id="{BE468AAC-31FA-570A-DFD5-0FB19567ED68}"/>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buNone/>
            </a:pPr>
            <a:r>
              <a:rPr lang="pl-PL" sz="1800" b="1" dirty="0">
                <a:solidFill>
                  <a:srgbClr val="0070C0"/>
                </a:solidFill>
                <a:latin typeface="Arial"/>
                <a:cs typeface="Arial"/>
              </a:rPr>
              <a:t>Elementy oceny skalowalności:</a:t>
            </a:r>
            <a:endParaRPr lang="pl-PL" b="1" dirty="0">
              <a:solidFill>
                <a:srgbClr val="0070C0"/>
              </a:solidFill>
              <a:latin typeface="Arial"/>
              <a:ea typeface="Arial"/>
              <a:cs typeface="Arial"/>
            </a:endParaRPr>
          </a:p>
          <a:p>
            <a:pPr>
              <a:lnSpc>
                <a:spcPct val="115000"/>
              </a:lnSpc>
              <a:spcBef>
                <a:spcPts val="600"/>
              </a:spcBef>
              <a:buFont typeface="Arial"/>
              <a:buChar char="•"/>
            </a:pPr>
            <a:r>
              <a:rPr lang="pl-PL" sz="1800" b="1" dirty="0">
                <a:latin typeface="Arial"/>
                <a:cs typeface="Arial"/>
              </a:rPr>
              <a:t>Możliwość powielenia rozwiązania: </a:t>
            </a:r>
            <a:r>
              <a:rPr lang="pl-PL" sz="1800" dirty="0">
                <a:latin typeface="Arial"/>
                <a:cs typeface="Arial"/>
              </a:rPr>
              <a:t>Czy rozwiązanie może być zastosowane u innych użytkowników? Czy wymaga każdorazowo indywidualnego opracowania? </a:t>
            </a:r>
            <a:endParaRPr lang="pl-PL" dirty="0">
              <a:latin typeface="Arial"/>
            </a:endParaRPr>
          </a:p>
          <a:p>
            <a:pPr>
              <a:lnSpc>
                <a:spcPct val="115000"/>
              </a:lnSpc>
              <a:spcBef>
                <a:spcPts val="600"/>
              </a:spcBef>
              <a:buFont typeface="Arial"/>
              <a:buChar char="•"/>
            </a:pPr>
            <a:r>
              <a:rPr lang="pl-PL" sz="1800" b="1" dirty="0">
                <a:latin typeface="Arial"/>
                <a:cs typeface="Arial"/>
              </a:rPr>
              <a:t>Gotowość organizacyjna: </a:t>
            </a:r>
            <a:r>
              <a:rPr lang="pl-PL" sz="1800" dirty="0">
                <a:latin typeface="Arial"/>
                <a:cs typeface="Arial"/>
              </a:rPr>
              <a:t>Czy odbiorcy posiadają zasoby, kompetencje i infrastrukturę do wykorzystania rozwiązania? Czy potrzebne są szkolenia lub dodatkowe inwestycje? </a:t>
            </a:r>
            <a:endParaRPr lang="pl-PL" dirty="0">
              <a:latin typeface="Arial"/>
            </a:endParaRPr>
          </a:p>
          <a:p>
            <a:pPr>
              <a:lnSpc>
                <a:spcPct val="115000"/>
              </a:lnSpc>
              <a:spcBef>
                <a:spcPts val="600"/>
              </a:spcBef>
              <a:buFont typeface="Arial"/>
              <a:buChar char="•"/>
            </a:pPr>
            <a:r>
              <a:rPr lang="pl-PL" sz="1800" b="1" dirty="0">
                <a:latin typeface="Arial"/>
                <a:cs typeface="Arial"/>
              </a:rPr>
              <a:t>Koszt wdrożenia: </a:t>
            </a:r>
            <a:r>
              <a:rPr lang="pl-PL" sz="1800" dirty="0">
                <a:latin typeface="Arial"/>
                <a:cs typeface="Arial"/>
              </a:rPr>
              <a:t>Czy zwiększenie liczby użytkowników powoduje proporcjonalny wzrost kosztów? Czy rozwiązanie można rozwijać bez dużych dodatkowych nakładów? </a:t>
            </a:r>
            <a:endParaRPr lang="pl-PL" dirty="0">
              <a:latin typeface="Arial"/>
            </a:endParaRPr>
          </a:p>
          <a:p>
            <a:pPr>
              <a:lnSpc>
                <a:spcPct val="115000"/>
              </a:lnSpc>
              <a:spcBef>
                <a:spcPts val="600"/>
              </a:spcBef>
              <a:buFont typeface="Arial"/>
              <a:buChar char="•"/>
            </a:pPr>
            <a:r>
              <a:rPr lang="pl-PL" sz="1800" b="1" dirty="0">
                <a:latin typeface="Arial"/>
                <a:cs typeface="Arial"/>
              </a:rPr>
              <a:t>Dostępność technologii i zasobów: </a:t>
            </a:r>
            <a:r>
              <a:rPr lang="pl-PL" sz="1800" dirty="0">
                <a:latin typeface="Arial"/>
                <a:cs typeface="Arial"/>
              </a:rPr>
              <a:t>Czy rozwiązanie wykorzystuje łatwo dostępne komponenty? Czy istnieją ograniczenia związane z surowcami, personelem lub infrastrukturą? </a:t>
            </a:r>
            <a:endParaRPr lang="pl-PL" dirty="0">
              <a:latin typeface="Arial"/>
            </a:endParaRPr>
          </a:p>
          <a:p>
            <a:pPr>
              <a:lnSpc>
                <a:spcPct val="115000"/>
              </a:lnSpc>
              <a:spcBef>
                <a:spcPts val="600"/>
              </a:spcBef>
              <a:buFont typeface="Arial"/>
              <a:buChar char="•"/>
            </a:pPr>
            <a:r>
              <a:rPr lang="pl-PL" sz="1800" b="1" dirty="0">
                <a:latin typeface="Arial"/>
                <a:cs typeface="Arial"/>
              </a:rPr>
              <a:t>Potencjał rynku: </a:t>
            </a:r>
            <a:r>
              <a:rPr lang="pl-PL" sz="1800" dirty="0">
                <a:latin typeface="Arial"/>
                <a:cs typeface="Arial"/>
              </a:rPr>
              <a:t>Czy istnieje większa grupa odbiorców z podobnym problemem? Czy rozwiązanie odpowiada na szerszą potrzebę sektora?</a:t>
            </a:r>
            <a:endParaRPr lang="pl-PL" dirty="0">
              <a:latin typeface="Arial"/>
            </a:endParaRPr>
          </a:p>
        </p:txBody>
      </p:sp>
    </p:spTree>
    <p:extLst>
      <p:ext uri="{BB962C8B-B14F-4D97-AF65-F5344CB8AC3E}">
        <p14:creationId xmlns:p14="http://schemas.microsoft.com/office/powerpoint/2010/main" val="302881835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DEF24D2-F7AA-6662-4CB3-6CD9726E7A24}"/>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err="1">
                <a:solidFill>
                  <a:srgbClr val="000000"/>
                </a:solidFill>
                <a:latin typeface="Arial"/>
                <a:cs typeface="Arial"/>
              </a:rPr>
              <a:t>Trwałość formalna i trwałość rezultatu</a:t>
            </a:r>
            <a:endParaRPr lang="pl-PL" dirty="0"/>
          </a:p>
        </p:txBody>
      </p:sp>
      <p:sp>
        <p:nvSpPr>
          <p:cNvPr id="3" name="Symbol zastępczy zawartości 2">
            <a:extLst>
              <a:ext uri="{FF2B5EF4-FFF2-40B4-BE49-F238E27FC236}">
                <a16:creationId xmlns:a16="http://schemas.microsoft.com/office/drawing/2014/main" id="{74F9F47B-036C-8FC3-5CD1-4FB8608530DA}"/>
              </a:ext>
            </a:extLst>
          </p:cNvPr>
          <p:cNvSpPr>
            <a:spLocks noGrp="1"/>
          </p:cNvSpPr>
          <p:nvPr>
            <p:ph sz="half" idx="1"/>
          </p:nvPr>
        </p:nvSpPr>
        <p:spPr>
          <a:xfrm>
            <a:off x="841248" y="1600200"/>
            <a:ext cx="5120640" cy="4389120"/>
          </a:xfrm>
        </p:spPr>
        <p:txBody>
          <a:bodyPr anchor="t">
            <a:noAutofit/>
          </a:bodyPr>
          <a:lstStyle/>
          <a:p>
            <a:pPr marL="0" indent="0">
              <a:lnSpc>
                <a:spcPct val="115000"/>
              </a:lnSpc>
              <a:spcBef>
                <a:spcPts val="600"/>
              </a:spcBef>
              <a:buNone/>
            </a:pPr>
            <a:r>
              <a:rPr lang="en-US" sz="2400" b="1" dirty="0" err="1">
                <a:solidFill>
                  <a:srgbClr val="003399"/>
                </a:solidFill>
                <a:latin typeface="Arial"/>
                <a:cs typeface="Arial"/>
              </a:rPr>
              <a:t>Trwałość</a:t>
            </a:r>
            <a:r>
              <a:rPr lang="en-US" sz="2400" b="1" dirty="0">
                <a:solidFill>
                  <a:srgbClr val="003399"/>
                </a:solidFill>
                <a:latin typeface="Arial"/>
                <a:cs typeface="Arial"/>
              </a:rPr>
              <a:t> </a:t>
            </a:r>
            <a:r>
              <a:rPr lang="en-US" sz="2400" b="1" dirty="0" err="1">
                <a:solidFill>
                  <a:srgbClr val="003399"/>
                </a:solidFill>
                <a:latin typeface="Arial"/>
                <a:cs typeface="Arial"/>
              </a:rPr>
              <a:t>formalna</a:t>
            </a:r>
            <a:endParaRPr lang="en-US" dirty="0"/>
          </a:p>
          <a:p>
            <a:pPr>
              <a:lnSpc>
                <a:spcPct val="115000"/>
              </a:lnSpc>
              <a:spcBef>
                <a:spcPts val="600"/>
              </a:spcBef>
            </a:pPr>
            <a:r>
              <a:rPr lang="en-US" sz="2000" dirty="0" err="1">
                <a:solidFill>
                  <a:srgbClr val="000000"/>
                </a:solidFill>
                <a:latin typeface="Arial"/>
                <a:cs typeface="Arial"/>
              </a:rPr>
              <a:t>Dotyczy</a:t>
            </a:r>
            <a:r>
              <a:rPr lang="en-US" sz="2000" dirty="0">
                <a:solidFill>
                  <a:srgbClr val="000000"/>
                </a:solidFill>
                <a:latin typeface="Arial"/>
                <a:cs typeface="Arial"/>
              </a:rPr>
              <a:t> </a:t>
            </a:r>
            <a:r>
              <a:rPr lang="en-US" sz="2000" dirty="0" err="1">
                <a:solidFill>
                  <a:srgbClr val="000000"/>
                </a:solidFill>
                <a:latin typeface="Arial"/>
                <a:cs typeface="Arial"/>
              </a:rPr>
              <a:t>utrzymania</a:t>
            </a:r>
            <a:r>
              <a:rPr lang="en-US" sz="2000" dirty="0">
                <a:solidFill>
                  <a:srgbClr val="000000"/>
                </a:solidFill>
                <a:latin typeface="Arial"/>
                <a:cs typeface="Arial"/>
              </a:rPr>
              <a:t> </a:t>
            </a:r>
            <a:r>
              <a:rPr lang="en-US" sz="2000" dirty="0" err="1">
                <a:solidFill>
                  <a:srgbClr val="000000"/>
                </a:solidFill>
                <a:latin typeface="Arial"/>
                <a:cs typeface="Arial"/>
              </a:rPr>
              <a:t>inwestycji</a:t>
            </a:r>
            <a:r>
              <a:rPr lang="en-US" sz="2000" dirty="0">
                <a:solidFill>
                  <a:srgbClr val="000000"/>
                </a:solidFill>
                <a:latin typeface="Arial"/>
                <a:cs typeface="Arial"/>
              </a:rPr>
              <a:t> </a:t>
            </a:r>
            <a:r>
              <a:rPr lang="en-US" sz="2000" dirty="0" err="1">
                <a:solidFill>
                  <a:srgbClr val="000000"/>
                </a:solidFill>
                <a:latin typeface="Arial"/>
                <a:cs typeface="Arial"/>
              </a:rPr>
              <a:t>lub</a:t>
            </a:r>
            <a:r>
              <a:rPr lang="en-US" sz="2000" dirty="0">
                <a:solidFill>
                  <a:srgbClr val="000000"/>
                </a:solidFill>
                <a:latin typeface="Arial"/>
                <a:cs typeface="Arial"/>
              </a:rPr>
              <a:t> </a:t>
            </a:r>
            <a:r>
              <a:rPr lang="en-US" sz="2000" dirty="0" err="1">
                <a:solidFill>
                  <a:srgbClr val="000000"/>
                </a:solidFill>
                <a:latin typeface="Arial"/>
                <a:cs typeface="Arial"/>
              </a:rPr>
              <a:t>operacji</a:t>
            </a:r>
            <a:r>
              <a:rPr lang="en-US" sz="2000" dirty="0">
                <a:solidFill>
                  <a:srgbClr val="000000"/>
                </a:solidFill>
                <a:latin typeface="Arial"/>
                <a:cs typeface="Arial"/>
              </a:rPr>
              <a:t>.</a:t>
            </a:r>
            <a:endParaRPr lang="en-US" dirty="0"/>
          </a:p>
          <a:p>
            <a:pPr>
              <a:lnSpc>
                <a:spcPct val="115000"/>
              </a:lnSpc>
              <a:spcBef>
                <a:spcPts val="600"/>
              </a:spcBef>
            </a:pPr>
            <a:r>
              <a:rPr lang="en-US" sz="2000" dirty="0" err="1">
                <a:solidFill>
                  <a:srgbClr val="000000"/>
                </a:solidFill>
                <a:latin typeface="Arial"/>
                <a:cs typeface="Arial"/>
              </a:rPr>
              <a:t>Często</a:t>
            </a:r>
            <a:r>
              <a:rPr lang="en-US" sz="2000" dirty="0">
                <a:solidFill>
                  <a:srgbClr val="000000"/>
                </a:solidFill>
                <a:latin typeface="Arial"/>
                <a:cs typeface="Arial"/>
              </a:rPr>
              <a:t> </a:t>
            </a:r>
            <a:r>
              <a:rPr lang="en-US" sz="2000" dirty="0" err="1">
                <a:solidFill>
                  <a:srgbClr val="000000"/>
                </a:solidFill>
                <a:latin typeface="Arial"/>
                <a:cs typeface="Arial"/>
              </a:rPr>
              <a:t>wynosi</a:t>
            </a:r>
            <a:r>
              <a:rPr lang="en-US" sz="2000" dirty="0">
                <a:solidFill>
                  <a:srgbClr val="000000"/>
                </a:solidFill>
                <a:latin typeface="Arial"/>
                <a:cs typeface="Arial"/>
              </a:rPr>
              <a:t> 5 </a:t>
            </a:r>
            <a:r>
              <a:rPr lang="en-US" sz="2000" dirty="0" err="1">
                <a:solidFill>
                  <a:srgbClr val="000000"/>
                </a:solidFill>
                <a:latin typeface="Arial"/>
                <a:cs typeface="Arial"/>
              </a:rPr>
              <a:t>lat</a:t>
            </a:r>
            <a:r>
              <a:rPr lang="en-US" sz="2000" dirty="0">
                <a:solidFill>
                  <a:srgbClr val="000000"/>
                </a:solidFill>
                <a:latin typeface="Arial"/>
                <a:cs typeface="Arial"/>
              </a:rPr>
              <a:t>, a w </a:t>
            </a:r>
            <a:r>
              <a:rPr lang="en-US" sz="2000" dirty="0" err="1">
                <a:solidFill>
                  <a:srgbClr val="000000"/>
                </a:solidFill>
                <a:latin typeface="Arial"/>
                <a:cs typeface="Arial"/>
              </a:rPr>
              <a:t>niektórych</a:t>
            </a:r>
            <a:r>
              <a:rPr lang="en-US" sz="2000" dirty="0">
                <a:solidFill>
                  <a:srgbClr val="000000"/>
                </a:solidFill>
                <a:latin typeface="Arial"/>
                <a:cs typeface="Arial"/>
              </a:rPr>
              <a:t> </a:t>
            </a:r>
            <a:r>
              <a:rPr lang="en-US" sz="2000" dirty="0" err="1">
                <a:solidFill>
                  <a:srgbClr val="000000"/>
                </a:solidFill>
                <a:latin typeface="Arial"/>
                <a:cs typeface="Arial"/>
              </a:rPr>
              <a:t>przypadkach</a:t>
            </a:r>
            <a:r>
              <a:rPr lang="en-US" sz="2000" dirty="0">
                <a:solidFill>
                  <a:srgbClr val="000000"/>
                </a:solidFill>
                <a:latin typeface="Arial"/>
                <a:cs typeface="Arial"/>
              </a:rPr>
              <a:t> 3 </a:t>
            </a:r>
            <a:r>
              <a:rPr lang="en-US" sz="2000" dirty="0" err="1">
                <a:solidFill>
                  <a:srgbClr val="000000"/>
                </a:solidFill>
                <a:latin typeface="Arial"/>
                <a:cs typeface="Arial"/>
              </a:rPr>
              <a:t>lata</a:t>
            </a:r>
            <a:r>
              <a:rPr lang="en-US" sz="2000" dirty="0">
                <a:solidFill>
                  <a:srgbClr val="000000"/>
                </a:solidFill>
                <a:latin typeface="Arial"/>
                <a:cs typeface="Arial"/>
              </a:rPr>
              <a:t> </a:t>
            </a:r>
            <a:r>
              <a:rPr lang="en-US" sz="2000" dirty="0" err="1">
                <a:solidFill>
                  <a:srgbClr val="000000"/>
                </a:solidFill>
                <a:latin typeface="Arial"/>
                <a:cs typeface="Arial"/>
              </a:rPr>
              <a:t>dla</a:t>
            </a:r>
            <a:r>
              <a:rPr lang="en-US" sz="2000" dirty="0">
                <a:solidFill>
                  <a:srgbClr val="000000"/>
                </a:solidFill>
                <a:latin typeface="Arial"/>
                <a:cs typeface="Arial"/>
              </a:rPr>
              <a:t> MŚP.</a:t>
            </a:r>
            <a:endParaRPr lang="en-US" dirty="0"/>
          </a:p>
          <a:p>
            <a:pPr>
              <a:lnSpc>
                <a:spcPct val="115000"/>
              </a:lnSpc>
              <a:spcBef>
                <a:spcPts val="600"/>
              </a:spcBef>
            </a:pPr>
            <a:r>
              <a:rPr lang="en-US" sz="2000" dirty="0" err="1">
                <a:solidFill>
                  <a:srgbClr val="000000"/>
                </a:solidFill>
                <a:latin typeface="Arial"/>
                <a:cs typeface="Arial"/>
              </a:rPr>
              <a:t>Naruszeniem</a:t>
            </a:r>
            <a:r>
              <a:rPr lang="en-US" sz="2000" dirty="0">
                <a:solidFill>
                  <a:srgbClr val="000000"/>
                </a:solidFill>
                <a:latin typeface="Arial"/>
                <a:cs typeface="Arial"/>
              </a:rPr>
              <a:t> </a:t>
            </a:r>
            <a:r>
              <a:rPr lang="en-US" sz="2000" dirty="0" err="1">
                <a:solidFill>
                  <a:srgbClr val="000000"/>
                </a:solidFill>
                <a:latin typeface="Arial"/>
                <a:cs typeface="Arial"/>
              </a:rPr>
              <a:t>może</a:t>
            </a:r>
            <a:r>
              <a:rPr lang="en-US" sz="2000" dirty="0">
                <a:solidFill>
                  <a:srgbClr val="000000"/>
                </a:solidFill>
                <a:latin typeface="Arial"/>
                <a:cs typeface="Arial"/>
              </a:rPr>
              <a:t> </a:t>
            </a:r>
            <a:r>
              <a:rPr lang="en-US" sz="2000" dirty="0" err="1">
                <a:solidFill>
                  <a:srgbClr val="000000"/>
                </a:solidFill>
                <a:latin typeface="Arial"/>
                <a:cs typeface="Arial"/>
              </a:rPr>
              <a:t>być</a:t>
            </a:r>
            <a:r>
              <a:rPr lang="en-US" sz="2000" dirty="0">
                <a:solidFill>
                  <a:srgbClr val="000000"/>
                </a:solidFill>
                <a:latin typeface="Arial"/>
                <a:cs typeface="Arial"/>
              </a:rPr>
              <a:t> </a:t>
            </a:r>
            <a:r>
              <a:rPr lang="en-US" sz="2000" dirty="0" err="1">
                <a:solidFill>
                  <a:srgbClr val="000000"/>
                </a:solidFill>
                <a:latin typeface="Arial"/>
                <a:cs typeface="Arial"/>
              </a:rPr>
              <a:t>sprzedaż</a:t>
            </a:r>
            <a:r>
              <a:rPr lang="en-US" sz="2000" dirty="0">
                <a:solidFill>
                  <a:srgbClr val="000000"/>
                </a:solidFill>
                <a:latin typeface="Arial"/>
                <a:cs typeface="Arial"/>
              </a:rPr>
              <a:t>, </a:t>
            </a:r>
            <a:r>
              <a:rPr lang="en-US" sz="2000" dirty="0" err="1">
                <a:solidFill>
                  <a:srgbClr val="000000"/>
                </a:solidFill>
                <a:latin typeface="Arial"/>
                <a:cs typeface="Arial"/>
              </a:rPr>
              <a:t>likwidacja</a:t>
            </a:r>
            <a:r>
              <a:rPr lang="en-US" sz="2000" dirty="0">
                <a:solidFill>
                  <a:srgbClr val="000000"/>
                </a:solidFill>
                <a:latin typeface="Arial"/>
                <a:cs typeface="Arial"/>
              </a:rPr>
              <a:t> </a:t>
            </a:r>
            <a:r>
              <a:rPr lang="en-US" sz="2000" dirty="0" err="1">
                <a:solidFill>
                  <a:srgbClr val="000000"/>
                </a:solidFill>
                <a:latin typeface="Arial"/>
                <a:cs typeface="Arial"/>
              </a:rPr>
              <a:t>lub</a:t>
            </a:r>
            <a:r>
              <a:rPr lang="en-US" sz="2000" dirty="0">
                <a:solidFill>
                  <a:srgbClr val="000000"/>
                </a:solidFill>
                <a:latin typeface="Arial"/>
                <a:cs typeface="Arial"/>
              </a:rPr>
              <a:t> </a:t>
            </a:r>
            <a:r>
              <a:rPr lang="en-US" sz="2000" dirty="0" err="1">
                <a:solidFill>
                  <a:srgbClr val="000000"/>
                </a:solidFill>
                <a:latin typeface="Arial"/>
                <a:cs typeface="Arial"/>
              </a:rPr>
              <a:t>przeniesienie</a:t>
            </a:r>
            <a:r>
              <a:rPr lang="en-US" sz="2000" dirty="0">
                <a:solidFill>
                  <a:srgbClr val="000000"/>
                </a:solidFill>
                <a:latin typeface="Arial"/>
                <a:cs typeface="Arial"/>
              </a:rPr>
              <a:t> </a:t>
            </a:r>
            <a:r>
              <a:rPr lang="en-US" sz="2000" dirty="0" err="1">
                <a:solidFill>
                  <a:srgbClr val="000000"/>
                </a:solidFill>
                <a:latin typeface="Arial"/>
                <a:cs typeface="Arial"/>
              </a:rPr>
              <a:t>aktywów</a:t>
            </a:r>
            <a:r>
              <a:rPr lang="en-US" sz="2000" dirty="0">
                <a:solidFill>
                  <a:srgbClr val="000000"/>
                </a:solidFill>
                <a:latin typeface="Arial"/>
                <a:cs typeface="Arial"/>
              </a:rPr>
              <a:t>.</a:t>
            </a:r>
          </a:p>
          <a:p>
            <a:pPr>
              <a:lnSpc>
                <a:spcPct val="115000"/>
              </a:lnSpc>
              <a:spcBef>
                <a:spcPts val="600"/>
              </a:spcBef>
            </a:pPr>
            <a:r>
              <a:rPr lang="en-US" sz="2000" dirty="0" err="1">
                <a:solidFill>
                  <a:srgbClr val="000000"/>
                </a:solidFill>
                <a:latin typeface="Arial"/>
                <a:cs typeface="Arial"/>
              </a:rPr>
              <a:t>Zasady</a:t>
            </a:r>
            <a:r>
              <a:rPr lang="en-US" sz="2000" dirty="0">
                <a:solidFill>
                  <a:srgbClr val="000000"/>
                </a:solidFill>
                <a:latin typeface="Arial"/>
                <a:cs typeface="Arial"/>
              </a:rPr>
              <a:t> </a:t>
            </a:r>
            <a:r>
              <a:rPr lang="en-US" sz="2000" dirty="0" err="1">
                <a:solidFill>
                  <a:srgbClr val="000000"/>
                </a:solidFill>
                <a:latin typeface="Arial"/>
                <a:cs typeface="Arial"/>
              </a:rPr>
              <a:t>zawsze</a:t>
            </a:r>
            <a:r>
              <a:rPr lang="en-US" sz="2000" dirty="0">
                <a:solidFill>
                  <a:srgbClr val="000000"/>
                </a:solidFill>
                <a:latin typeface="Arial"/>
                <a:cs typeface="Arial"/>
              </a:rPr>
              <a:t> </a:t>
            </a:r>
            <a:r>
              <a:rPr lang="en-US" sz="2000" dirty="0" err="1">
                <a:solidFill>
                  <a:srgbClr val="000000"/>
                </a:solidFill>
                <a:latin typeface="Arial"/>
                <a:cs typeface="Arial"/>
              </a:rPr>
              <a:t>sprawdzamy</a:t>
            </a:r>
            <a:r>
              <a:rPr lang="en-US" sz="2000" dirty="0">
                <a:solidFill>
                  <a:srgbClr val="000000"/>
                </a:solidFill>
                <a:latin typeface="Arial"/>
                <a:cs typeface="Arial"/>
              </a:rPr>
              <a:t> w </a:t>
            </a:r>
            <a:r>
              <a:rPr lang="en-US" sz="2000" dirty="0" err="1">
                <a:solidFill>
                  <a:srgbClr val="000000"/>
                </a:solidFill>
                <a:latin typeface="Arial"/>
                <a:cs typeface="Arial"/>
              </a:rPr>
              <a:t>dokumentacji</a:t>
            </a:r>
            <a:r>
              <a:rPr lang="en-US" sz="2000" dirty="0">
                <a:solidFill>
                  <a:srgbClr val="000000"/>
                </a:solidFill>
                <a:latin typeface="Arial"/>
                <a:cs typeface="Arial"/>
              </a:rPr>
              <a:t> </a:t>
            </a:r>
            <a:r>
              <a:rPr lang="en-US" sz="2000" dirty="0" err="1">
                <a:solidFill>
                  <a:srgbClr val="000000"/>
                </a:solidFill>
                <a:latin typeface="Arial"/>
                <a:cs typeface="Arial"/>
              </a:rPr>
              <a:t>naboru</a:t>
            </a:r>
            <a:r>
              <a:rPr lang="en-US" sz="2000" dirty="0">
                <a:solidFill>
                  <a:srgbClr val="000000"/>
                </a:solidFill>
                <a:latin typeface="Arial"/>
                <a:cs typeface="Arial"/>
              </a:rPr>
              <a:t> </a:t>
            </a:r>
            <a:r>
              <a:rPr lang="en-US" sz="2000" dirty="0" err="1">
                <a:solidFill>
                  <a:srgbClr val="000000"/>
                </a:solidFill>
                <a:latin typeface="Arial"/>
                <a:cs typeface="Arial"/>
              </a:rPr>
              <a:t>i</a:t>
            </a:r>
            <a:r>
              <a:rPr lang="en-US" sz="2000" dirty="0">
                <a:solidFill>
                  <a:srgbClr val="000000"/>
                </a:solidFill>
                <a:latin typeface="Arial"/>
                <a:cs typeface="Arial"/>
              </a:rPr>
              <a:t> </a:t>
            </a:r>
            <a:r>
              <a:rPr lang="en-US" sz="2000" dirty="0" err="1">
                <a:solidFill>
                  <a:srgbClr val="000000"/>
                </a:solidFill>
                <a:latin typeface="Arial"/>
                <a:cs typeface="Arial"/>
              </a:rPr>
              <a:t>umowie</a:t>
            </a:r>
            <a:r>
              <a:rPr lang="en-US" sz="2000" dirty="0">
                <a:solidFill>
                  <a:srgbClr val="000000"/>
                </a:solidFill>
                <a:latin typeface="Arial"/>
                <a:cs typeface="Arial"/>
              </a:rPr>
              <a:t>.</a:t>
            </a:r>
            <a:endParaRPr lang="en-US" dirty="0"/>
          </a:p>
        </p:txBody>
      </p:sp>
      <p:sp>
        <p:nvSpPr>
          <p:cNvPr id="4" name="Symbol zastępczy zawartości 3">
            <a:extLst>
              <a:ext uri="{FF2B5EF4-FFF2-40B4-BE49-F238E27FC236}">
                <a16:creationId xmlns:a16="http://schemas.microsoft.com/office/drawing/2014/main" id="{825CC81B-5A19-FD0B-3540-CCFD5D88B5AC}"/>
              </a:ext>
            </a:extLst>
          </p:cNvPr>
          <p:cNvSpPr>
            <a:spLocks noGrp="1"/>
          </p:cNvSpPr>
          <p:nvPr>
            <p:ph sz="half" idx="2"/>
          </p:nvPr>
        </p:nvSpPr>
        <p:spPr>
          <a:xfrm>
            <a:off x="6281928" y="1600200"/>
            <a:ext cx="5120640" cy="4389120"/>
          </a:xfrm>
        </p:spPr>
        <p:txBody>
          <a:bodyPr vert="horz" lIns="91440" tIns="45720" rIns="91440" bIns="45720" rtlCol="0" anchor="t">
            <a:noAutofit/>
          </a:bodyPr>
          <a:lstStyle/>
          <a:p>
            <a:pPr marL="0" indent="0">
              <a:lnSpc>
                <a:spcPct val="115000"/>
              </a:lnSpc>
              <a:spcBef>
                <a:spcPts val="600"/>
              </a:spcBef>
              <a:buNone/>
            </a:pPr>
            <a:r>
              <a:rPr lang="en-US" sz="2400" b="1" dirty="0">
                <a:solidFill>
                  <a:srgbClr val="1B6B3A"/>
                </a:solidFill>
                <a:latin typeface="Arial"/>
                <a:cs typeface="Arial"/>
              </a:rPr>
              <a:t>Trwałość rezultatu</a:t>
            </a:r>
            <a:endParaRPr lang="en-US" dirty="0"/>
          </a:p>
          <a:p>
            <a:pPr>
              <a:lnSpc>
                <a:spcPct val="115000"/>
              </a:lnSpc>
              <a:spcBef>
                <a:spcPts val="600"/>
              </a:spcBef>
            </a:pPr>
            <a:r>
              <a:rPr lang="pl-PL" sz="2000" dirty="0">
                <a:latin typeface="Arial"/>
                <a:cs typeface="Arial"/>
              </a:rPr>
              <a:t>Dotyczy realnego używania efektów projektu.</a:t>
            </a:r>
          </a:p>
          <a:p>
            <a:pPr>
              <a:lnSpc>
                <a:spcPct val="115000"/>
              </a:lnSpc>
              <a:spcBef>
                <a:spcPts val="600"/>
              </a:spcBef>
            </a:pPr>
            <a:r>
              <a:rPr lang="pl-PL" sz="2000" dirty="0">
                <a:latin typeface="Arial"/>
                <a:cs typeface="Arial"/>
              </a:rPr>
              <a:t>Wskazuje kto utrzyma wynik, za co i jak długo.</a:t>
            </a:r>
          </a:p>
          <a:p>
            <a:pPr>
              <a:lnSpc>
                <a:spcPct val="115000"/>
              </a:lnSpc>
              <a:spcBef>
                <a:spcPts val="600"/>
              </a:spcBef>
            </a:pPr>
            <a:r>
              <a:rPr lang="pl-PL" sz="2000" dirty="0">
                <a:latin typeface="Arial"/>
                <a:cs typeface="Arial"/>
              </a:rPr>
              <a:t>Obejmuje serwis, aktualizacje, szkolenia i koszty utrzymania.</a:t>
            </a:r>
          </a:p>
          <a:p>
            <a:pPr>
              <a:lnSpc>
                <a:spcPct val="115000"/>
              </a:lnSpc>
              <a:spcBef>
                <a:spcPts val="600"/>
              </a:spcBef>
            </a:pPr>
            <a:r>
              <a:rPr lang="pl-PL" sz="2000" dirty="0">
                <a:latin typeface="Arial"/>
                <a:cs typeface="Arial"/>
              </a:rPr>
              <a:t>Jest oceniana merytorycznie, nie tylko formalnie.</a:t>
            </a:r>
          </a:p>
        </p:txBody>
      </p:sp>
    </p:spTree>
    <p:extLst>
      <p:ext uri="{BB962C8B-B14F-4D97-AF65-F5344CB8AC3E}">
        <p14:creationId xmlns:p14="http://schemas.microsoft.com/office/powerpoint/2010/main" val="15508210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D671B-1E8A-90E3-E69D-52529E4D76CF}"/>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a:solidFill>
                  <a:srgbClr val="000000"/>
                </a:solidFill>
                <a:latin typeface="Arial"/>
                <a:cs typeface="Arial"/>
              </a:rPr>
              <a:t>Plan trwałości najlepiej rozpisać jak zadanie</a:t>
            </a:r>
            <a:endParaRPr lang="en-US" dirty="0" err="1"/>
          </a:p>
        </p:txBody>
      </p:sp>
      <p:sp>
        <p:nvSpPr>
          <p:cNvPr id="3" name="Content Placeholder 2">
            <a:extLst>
              <a:ext uri="{FF2B5EF4-FFF2-40B4-BE49-F238E27FC236}">
                <a16:creationId xmlns:a16="http://schemas.microsoft.com/office/drawing/2014/main" id="{1CD36522-18DE-03DD-60AC-0868B1096FED}"/>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pPr>
            <a:r>
              <a:rPr lang="en-US" sz="2000" dirty="0">
                <a:latin typeface="Arial"/>
                <a:cs typeface="Arial"/>
              </a:rPr>
              <a:t>Jaki </a:t>
            </a:r>
            <a:r>
              <a:rPr lang="en-US" sz="2000" dirty="0" err="1">
                <a:latin typeface="Arial"/>
                <a:cs typeface="Arial"/>
              </a:rPr>
              <a:t>rezultat</a:t>
            </a:r>
            <a:r>
              <a:rPr lang="en-US" sz="2000" dirty="0">
                <a:latin typeface="Arial"/>
                <a:cs typeface="Arial"/>
              </a:rPr>
              <a:t> ma </a:t>
            </a:r>
            <a:r>
              <a:rPr lang="en-US" sz="2000" dirty="0" err="1">
                <a:latin typeface="Arial"/>
                <a:cs typeface="Arial"/>
              </a:rPr>
              <a:t>być</a:t>
            </a:r>
            <a:r>
              <a:rPr lang="en-US" sz="2000" dirty="0">
                <a:latin typeface="Arial"/>
                <a:cs typeface="Arial"/>
              </a:rPr>
              <a:t> </a:t>
            </a:r>
            <a:r>
              <a:rPr lang="en-US" sz="2000" dirty="0" err="1">
                <a:latin typeface="Arial"/>
                <a:cs typeface="Arial"/>
              </a:rPr>
              <a:t>utrzymany</a:t>
            </a:r>
            <a:r>
              <a:rPr lang="en-US" sz="2000" dirty="0">
                <a:latin typeface="Arial"/>
                <a:cs typeface="Arial"/>
              </a:rPr>
              <a:t>.</a:t>
            </a:r>
            <a:endParaRPr lang="en-US">
              <a:latin typeface="Arial"/>
              <a:ea typeface="Arial" panose="020F0502020204030204"/>
              <a:cs typeface="Arial"/>
            </a:endParaRPr>
          </a:p>
          <a:p>
            <a:pPr>
              <a:lnSpc>
                <a:spcPct val="115000"/>
              </a:lnSpc>
              <a:spcBef>
                <a:spcPts val="600"/>
              </a:spcBef>
            </a:pPr>
            <a:r>
              <a:rPr lang="en-US" sz="2000" dirty="0" err="1">
                <a:latin typeface="Arial"/>
                <a:cs typeface="Arial"/>
              </a:rPr>
              <a:t>Kto</a:t>
            </a:r>
            <a:r>
              <a:rPr lang="en-US" sz="2000" dirty="0">
                <a:latin typeface="Arial"/>
                <a:cs typeface="Arial"/>
              </a:rPr>
              <a:t> </a:t>
            </a:r>
            <a:r>
              <a:rPr lang="en-US" sz="2000" dirty="0" err="1">
                <a:latin typeface="Arial"/>
                <a:cs typeface="Arial"/>
              </a:rPr>
              <a:t>będzie</a:t>
            </a:r>
            <a:r>
              <a:rPr lang="en-US" sz="2000" dirty="0">
                <a:latin typeface="Arial"/>
                <a:cs typeface="Arial"/>
              </a:rPr>
              <a:t> za </a:t>
            </a:r>
            <a:r>
              <a:rPr lang="en-US" sz="2000" dirty="0" err="1">
                <a:latin typeface="Arial"/>
                <a:cs typeface="Arial"/>
              </a:rPr>
              <a:t>niego</a:t>
            </a:r>
            <a:r>
              <a:rPr lang="en-US" sz="2000" dirty="0">
                <a:latin typeface="Arial"/>
                <a:cs typeface="Arial"/>
              </a:rPr>
              <a:t> </a:t>
            </a:r>
            <a:r>
              <a:rPr lang="en-US" sz="2000" dirty="0" err="1">
                <a:latin typeface="Arial"/>
                <a:cs typeface="Arial"/>
              </a:rPr>
              <a:t>odpowiadał</a:t>
            </a:r>
            <a:r>
              <a:rPr lang="en-US" sz="2000" dirty="0">
                <a:latin typeface="Arial"/>
                <a:cs typeface="Arial"/>
              </a:rPr>
              <a:t> po </a:t>
            </a:r>
            <a:r>
              <a:rPr lang="en-US" sz="2000" dirty="0" err="1">
                <a:latin typeface="Arial"/>
                <a:cs typeface="Arial"/>
              </a:rPr>
              <a:t>projekcie</a:t>
            </a:r>
            <a:r>
              <a:rPr lang="en-US" sz="2000" dirty="0">
                <a:latin typeface="Arial"/>
                <a:cs typeface="Arial"/>
              </a:rPr>
              <a:t>.</a:t>
            </a:r>
            <a:endParaRPr lang="en-US">
              <a:latin typeface="Arial"/>
              <a:ea typeface="Arial"/>
              <a:cs typeface="Arial"/>
            </a:endParaRPr>
          </a:p>
          <a:p>
            <a:pPr>
              <a:lnSpc>
                <a:spcPct val="115000"/>
              </a:lnSpc>
              <a:spcBef>
                <a:spcPts val="600"/>
              </a:spcBef>
            </a:pPr>
            <a:r>
              <a:rPr lang="en-US" sz="2000" dirty="0">
                <a:latin typeface="Arial"/>
                <a:cs typeface="Arial"/>
              </a:rPr>
              <a:t>Jakie </a:t>
            </a:r>
            <a:r>
              <a:rPr lang="en-US" sz="2000" dirty="0" err="1">
                <a:latin typeface="Arial"/>
                <a:cs typeface="Arial"/>
              </a:rPr>
              <a:t>koszty</a:t>
            </a:r>
            <a:r>
              <a:rPr lang="en-US" sz="2000" dirty="0">
                <a:latin typeface="Arial"/>
                <a:cs typeface="Arial"/>
              </a:rPr>
              <a:t> </a:t>
            </a:r>
            <a:r>
              <a:rPr lang="en-US" sz="2000" dirty="0" err="1">
                <a:latin typeface="Arial"/>
                <a:cs typeface="Arial"/>
              </a:rPr>
              <a:t>utrzymania</a:t>
            </a:r>
            <a:r>
              <a:rPr lang="en-US" sz="2000" dirty="0">
                <a:latin typeface="Arial"/>
                <a:cs typeface="Arial"/>
              </a:rPr>
              <a:t> </a:t>
            </a:r>
            <a:r>
              <a:rPr lang="en-US" sz="2000" dirty="0" err="1">
                <a:latin typeface="Arial"/>
                <a:cs typeface="Arial"/>
              </a:rPr>
              <a:t>są</a:t>
            </a:r>
            <a:r>
              <a:rPr lang="en-US" sz="2000" dirty="0">
                <a:latin typeface="Arial"/>
                <a:cs typeface="Arial"/>
              </a:rPr>
              <a:t> </a:t>
            </a:r>
            <a:r>
              <a:rPr lang="en-US" sz="2000" dirty="0" err="1">
                <a:latin typeface="Arial"/>
                <a:cs typeface="Arial"/>
              </a:rPr>
              <a:t>potrzebne</a:t>
            </a:r>
            <a:r>
              <a:rPr lang="en-US" sz="2000" dirty="0">
                <a:latin typeface="Arial"/>
                <a:cs typeface="Arial"/>
              </a:rPr>
              <a:t>.</a:t>
            </a:r>
            <a:endParaRPr lang="en-US">
              <a:latin typeface="Arial"/>
              <a:ea typeface="Arial"/>
              <a:cs typeface="Arial"/>
            </a:endParaRPr>
          </a:p>
          <a:p>
            <a:pPr>
              <a:lnSpc>
                <a:spcPct val="115000"/>
              </a:lnSpc>
              <a:spcBef>
                <a:spcPts val="600"/>
              </a:spcBef>
            </a:pPr>
            <a:r>
              <a:rPr lang="en-US" sz="2000" dirty="0">
                <a:latin typeface="Arial"/>
                <a:cs typeface="Arial"/>
              </a:rPr>
              <a:t>Skąd </a:t>
            </a:r>
            <a:r>
              <a:rPr lang="en-US" sz="2000" dirty="0" err="1">
                <a:latin typeface="Arial"/>
                <a:cs typeface="Arial"/>
              </a:rPr>
              <a:t>będą</a:t>
            </a:r>
            <a:r>
              <a:rPr lang="en-US" sz="2000" dirty="0">
                <a:latin typeface="Arial"/>
                <a:cs typeface="Arial"/>
              </a:rPr>
              <a:t> </a:t>
            </a:r>
            <a:r>
              <a:rPr lang="en-US" sz="2000" dirty="0" err="1">
                <a:latin typeface="Arial"/>
                <a:cs typeface="Arial"/>
              </a:rPr>
              <a:t>pochodziły</a:t>
            </a:r>
            <a:r>
              <a:rPr lang="en-US" sz="2000" dirty="0">
                <a:latin typeface="Arial"/>
                <a:cs typeface="Arial"/>
              </a:rPr>
              <a:t> </a:t>
            </a:r>
            <a:r>
              <a:rPr lang="en-US" sz="2000" dirty="0" err="1">
                <a:latin typeface="Arial"/>
                <a:cs typeface="Arial"/>
              </a:rPr>
              <a:t>środki</a:t>
            </a:r>
            <a:r>
              <a:rPr lang="en-US" sz="2000" dirty="0">
                <a:latin typeface="Arial"/>
                <a:cs typeface="Arial"/>
              </a:rPr>
              <a:t>.</a:t>
            </a:r>
            <a:endParaRPr lang="en-US">
              <a:latin typeface="Arial"/>
              <a:ea typeface="Arial"/>
              <a:cs typeface="Arial"/>
            </a:endParaRPr>
          </a:p>
          <a:p>
            <a:pPr>
              <a:lnSpc>
                <a:spcPct val="115000"/>
              </a:lnSpc>
              <a:spcBef>
                <a:spcPts val="600"/>
              </a:spcBef>
            </a:pPr>
            <a:r>
              <a:rPr lang="en-US" sz="2000" dirty="0">
                <a:latin typeface="Arial"/>
                <a:cs typeface="Arial"/>
              </a:rPr>
              <a:t>Kiedy </a:t>
            </a:r>
            <a:r>
              <a:rPr lang="en-US" sz="2000" dirty="0" err="1">
                <a:latin typeface="Arial"/>
                <a:cs typeface="Arial"/>
              </a:rPr>
              <a:t>i</a:t>
            </a:r>
            <a:r>
              <a:rPr lang="en-US" sz="2000" dirty="0">
                <a:latin typeface="Arial"/>
                <a:cs typeface="Arial"/>
              </a:rPr>
              <a:t> </a:t>
            </a:r>
            <a:r>
              <a:rPr lang="en-US" sz="2000" dirty="0" err="1">
                <a:latin typeface="Arial"/>
                <a:cs typeface="Arial"/>
              </a:rPr>
              <a:t>gdzie</a:t>
            </a:r>
            <a:r>
              <a:rPr lang="en-US" sz="2000" dirty="0">
                <a:latin typeface="Arial"/>
                <a:cs typeface="Arial"/>
              </a:rPr>
              <a:t> </a:t>
            </a:r>
            <a:r>
              <a:rPr lang="en-US" sz="2000" dirty="0" err="1">
                <a:latin typeface="Arial"/>
                <a:cs typeface="Arial"/>
              </a:rPr>
              <a:t>rezultat</a:t>
            </a:r>
            <a:r>
              <a:rPr lang="en-US" sz="2000" dirty="0">
                <a:latin typeface="Arial"/>
                <a:cs typeface="Arial"/>
              </a:rPr>
              <a:t> </a:t>
            </a:r>
            <a:r>
              <a:rPr lang="en-US" sz="2000" dirty="0" err="1">
                <a:latin typeface="Arial"/>
                <a:cs typeface="Arial"/>
              </a:rPr>
              <a:t>będzie</a:t>
            </a:r>
            <a:r>
              <a:rPr lang="en-US" sz="2000" dirty="0">
                <a:latin typeface="Arial"/>
                <a:cs typeface="Arial"/>
              </a:rPr>
              <a:t> </a:t>
            </a:r>
            <a:r>
              <a:rPr lang="en-US" sz="2000" dirty="0" err="1">
                <a:latin typeface="Arial"/>
                <a:cs typeface="Arial"/>
              </a:rPr>
              <a:t>stosowany</a:t>
            </a:r>
            <a:r>
              <a:rPr lang="en-US" sz="2000" dirty="0">
                <a:latin typeface="Arial"/>
                <a:cs typeface="Arial"/>
              </a:rPr>
              <a:t>.</a:t>
            </a:r>
            <a:endParaRPr lang="en-US">
              <a:latin typeface="Arial"/>
              <a:ea typeface="Arial"/>
              <a:cs typeface="Arial"/>
            </a:endParaRPr>
          </a:p>
          <a:p>
            <a:pPr>
              <a:lnSpc>
                <a:spcPct val="115000"/>
              </a:lnSpc>
              <a:spcBef>
                <a:spcPts val="600"/>
              </a:spcBef>
            </a:pPr>
            <a:r>
              <a:rPr lang="en-US" sz="2000" dirty="0">
                <a:latin typeface="Arial"/>
                <a:cs typeface="Arial"/>
              </a:rPr>
              <a:t>Jak </a:t>
            </a:r>
            <a:r>
              <a:rPr lang="en-US" sz="2000" dirty="0" err="1">
                <a:latin typeface="Arial"/>
                <a:cs typeface="Arial"/>
              </a:rPr>
              <a:t>sprawdzimy</a:t>
            </a:r>
            <a:r>
              <a:rPr lang="en-US" sz="2000" dirty="0">
                <a:latin typeface="Arial"/>
                <a:cs typeface="Arial"/>
              </a:rPr>
              <a:t>, </a:t>
            </a:r>
            <a:r>
              <a:rPr lang="en-US" sz="2000" dirty="0" err="1">
                <a:latin typeface="Arial"/>
                <a:cs typeface="Arial"/>
              </a:rPr>
              <a:t>że</a:t>
            </a:r>
            <a:r>
              <a:rPr lang="en-US" sz="2000" dirty="0">
                <a:latin typeface="Arial"/>
                <a:cs typeface="Arial"/>
              </a:rPr>
              <a:t> </a:t>
            </a:r>
            <a:r>
              <a:rPr lang="en-US" sz="2000" dirty="0" err="1">
                <a:latin typeface="Arial"/>
                <a:cs typeface="Arial"/>
              </a:rPr>
              <a:t>rezultat</a:t>
            </a:r>
            <a:r>
              <a:rPr lang="en-US" sz="2000" dirty="0">
                <a:latin typeface="Arial"/>
                <a:cs typeface="Arial"/>
              </a:rPr>
              <a:t> </a:t>
            </a:r>
            <a:r>
              <a:rPr lang="en-US" sz="2000" dirty="0" err="1">
                <a:latin typeface="Arial"/>
                <a:cs typeface="Arial"/>
              </a:rPr>
              <a:t>nadal</a:t>
            </a:r>
            <a:r>
              <a:rPr lang="en-US" sz="2000" dirty="0">
                <a:latin typeface="Arial"/>
                <a:cs typeface="Arial"/>
              </a:rPr>
              <a:t> </a:t>
            </a:r>
            <a:r>
              <a:rPr lang="en-US" sz="2000" dirty="0" err="1">
                <a:latin typeface="Arial"/>
                <a:cs typeface="Arial"/>
              </a:rPr>
              <a:t>działa</a:t>
            </a:r>
            <a:r>
              <a:rPr lang="en-US" sz="2000" dirty="0">
                <a:latin typeface="Arial"/>
                <a:cs typeface="Arial"/>
              </a:rPr>
              <a:t>.</a:t>
            </a:r>
            <a:endParaRPr lang="en-US">
              <a:latin typeface="Arial"/>
              <a:ea typeface="Arial"/>
              <a:cs typeface="Arial"/>
            </a:endParaRPr>
          </a:p>
        </p:txBody>
      </p:sp>
    </p:spTree>
    <p:extLst>
      <p:ext uri="{BB962C8B-B14F-4D97-AF65-F5344CB8AC3E}">
        <p14:creationId xmlns:p14="http://schemas.microsoft.com/office/powerpoint/2010/main" val="23568864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315394A-1733-738F-0798-4DB8160E331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Krytyczna ocena AI przy projektowaniu wskaźników i ewaluacji</a:t>
            </a:r>
          </a:p>
        </p:txBody>
      </p:sp>
      <p:sp>
        <p:nvSpPr>
          <p:cNvPr id="3" name="Symbol zastępczy zawartości 2">
            <a:extLst>
              <a:ext uri="{FF2B5EF4-FFF2-40B4-BE49-F238E27FC236}">
                <a16:creationId xmlns:a16="http://schemas.microsoft.com/office/drawing/2014/main" id="{8AA81FE5-1FC2-095A-615D-1F49A1F199B1}"/>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a:latin typeface="Arial"/>
                <a:cs typeface="Arial"/>
              </a:rPr>
              <a:t>Narzędzia AI (</a:t>
            </a:r>
            <a:r>
              <a:rPr lang="pl-PL" sz="1800" err="1">
                <a:latin typeface="Arial"/>
                <a:cs typeface="Arial"/>
              </a:rPr>
              <a:t>ChatGPT</a:t>
            </a:r>
            <a:r>
              <a:rPr lang="pl-PL" sz="1800">
                <a:latin typeface="Arial"/>
                <a:cs typeface="Arial"/>
              </a:rPr>
              <a:t>/Claude/</a:t>
            </a:r>
            <a:r>
              <a:rPr lang="pl-PL" sz="1800" err="1">
                <a:latin typeface="Arial"/>
                <a:cs typeface="Arial"/>
              </a:rPr>
              <a:t>Gemini</a:t>
            </a:r>
            <a:r>
              <a:rPr lang="pl-PL" sz="1800">
                <a:latin typeface="Arial"/>
                <a:cs typeface="Arial"/>
              </a:rPr>
              <a:t>), mogą przyspieszyć wstępne projektowanie wskaźników i szkicowanie teorii zmiany, pod warunkiem zachowania tych samych zasad krytycznej weryfikacji, które poznali Państwo wcześniej.</a:t>
            </a:r>
          </a:p>
          <a:p>
            <a:pPr marL="0" indent="0">
              <a:lnSpc>
                <a:spcPct val="115000"/>
              </a:lnSpc>
              <a:spcBef>
                <a:spcPts val="1400"/>
              </a:spcBef>
              <a:buNone/>
            </a:pPr>
            <a:r>
              <a:rPr lang="pl-PL" sz="1800" b="1">
                <a:latin typeface="Arial"/>
                <a:cs typeface="Arial"/>
              </a:rPr>
              <a:t>SZCZEGÓLNE RYZYKO W TYM KONTEKŚCIE</a:t>
            </a:r>
          </a:p>
          <a:p>
            <a:pPr marL="0" indent="0">
              <a:lnSpc>
                <a:spcPct val="115000"/>
              </a:lnSpc>
              <a:spcBef>
                <a:spcPts val="600"/>
              </a:spcBef>
              <a:buNone/>
            </a:pPr>
            <a:r>
              <a:rPr lang="pl-PL" sz="1800">
                <a:latin typeface="Arial"/>
                <a:cs typeface="Arial"/>
              </a:rPr>
              <a:t>AI może zaproponować wskaźnik brzmiący precyzyjnie i profesjonalnie, który w rzeczywistości nie jest mierzalny przy dostępnych zasobach projektu, lub zasugerować związek przyczynowy między działaniem a rezultatem, który nie ma żadnego oparcia w wiarygodnej teorii zmiany. </a:t>
            </a:r>
          </a:p>
        </p:txBody>
      </p:sp>
    </p:spTree>
    <p:extLst>
      <p:ext uri="{BB962C8B-B14F-4D97-AF65-F5344CB8AC3E}">
        <p14:creationId xmlns:p14="http://schemas.microsoft.com/office/powerpoint/2010/main" val="12866970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12A6C-2C7A-045C-AF91-C53F0A971BD8}"/>
              </a:ext>
            </a:extLst>
          </p:cNvPr>
          <p:cNvSpPr>
            <a:spLocks noGrp="1"/>
          </p:cNvSpPr>
          <p:nvPr>
            <p:ph type="title"/>
          </p:nvPr>
        </p:nvSpPr>
        <p:spPr>
          <a:xfrm>
            <a:off x="841248" y="274320"/>
            <a:ext cx="10515600" cy="1188720"/>
          </a:xfrm>
        </p:spPr>
        <p:txBody>
          <a:bodyPr anchor="b">
            <a:noAutofit/>
          </a:bodyPr>
          <a:lstStyle/>
          <a:p>
            <a:pPr algn="l">
              <a:lnSpc>
                <a:spcPct val="115000"/>
              </a:lnSpc>
            </a:pPr>
            <a:r>
              <a:rPr lang="en-US" sz="2800" b="1" dirty="0">
                <a:solidFill>
                  <a:srgbClr val="000000"/>
                </a:solidFill>
                <a:latin typeface="Arial"/>
                <a:cs typeface="Arial"/>
              </a:rPr>
              <a:t>AI przy wskaźnikach: trzy zastosowania i trzy ryzyka</a:t>
            </a:r>
            <a:endParaRPr lang="en-US" dirty="0" err="1"/>
          </a:p>
        </p:txBody>
      </p:sp>
      <p:sp>
        <p:nvSpPr>
          <p:cNvPr id="3" name="Content Placeholder 2">
            <a:extLst>
              <a:ext uri="{FF2B5EF4-FFF2-40B4-BE49-F238E27FC236}">
                <a16:creationId xmlns:a16="http://schemas.microsoft.com/office/drawing/2014/main" id="{3DC0CA2D-687B-3352-77C5-FA722CBD0125}"/>
              </a:ext>
            </a:extLst>
          </p:cNvPr>
          <p:cNvSpPr>
            <a:spLocks noGrp="1"/>
          </p:cNvSpPr>
          <p:nvPr>
            <p:ph idx="1"/>
          </p:nvPr>
        </p:nvSpPr>
        <p:spPr>
          <a:xfrm>
            <a:off x="841248" y="1600200"/>
            <a:ext cx="10515600" cy="4389120"/>
          </a:xfrm>
        </p:spPr>
        <p:txBody>
          <a:bodyPr vert="horz" lIns="91440" tIns="45720" rIns="91440" bIns="45720" rtlCol="0" anchor="t">
            <a:noAutofit/>
          </a:bodyPr>
          <a:lstStyle/>
          <a:p>
            <a:pPr>
              <a:lnSpc>
                <a:spcPct val="115000"/>
              </a:lnSpc>
            </a:pPr>
            <a:r>
              <a:rPr lang="en-US" sz="2000" dirty="0" err="1">
                <a:latin typeface="Arial"/>
                <a:cs typeface="Arial"/>
              </a:rPr>
              <a:t>Może</a:t>
            </a:r>
            <a:r>
              <a:rPr lang="en-US" sz="2000" dirty="0">
                <a:latin typeface="Arial"/>
                <a:cs typeface="Arial"/>
              </a:rPr>
              <a:t> </a:t>
            </a:r>
            <a:r>
              <a:rPr lang="en-US" sz="2000" dirty="0" err="1">
                <a:latin typeface="Arial"/>
                <a:cs typeface="Arial"/>
              </a:rPr>
              <a:t>pomóc</a:t>
            </a:r>
            <a:r>
              <a:rPr lang="en-US" sz="2000" dirty="0">
                <a:latin typeface="Arial"/>
                <a:cs typeface="Arial"/>
              </a:rPr>
              <a:t> </a:t>
            </a:r>
            <a:r>
              <a:rPr lang="en-US" sz="2000" dirty="0" err="1">
                <a:latin typeface="Arial"/>
                <a:cs typeface="Arial"/>
              </a:rPr>
              <a:t>uporządkować</a:t>
            </a:r>
            <a:r>
              <a:rPr lang="en-US" sz="2000" dirty="0">
                <a:latin typeface="Arial"/>
                <a:cs typeface="Arial"/>
              </a:rPr>
              <a:t> </a:t>
            </a:r>
            <a:r>
              <a:rPr lang="en-US" sz="2000" dirty="0" err="1">
                <a:latin typeface="Arial"/>
                <a:cs typeface="Arial"/>
              </a:rPr>
              <a:t>listę</a:t>
            </a:r>
            <a:r>
              <a:rPr lang="en-US" sz="2000" dirty="0">
                <a:latin typeface="Arial"/>
                <a:cs typeface="Arial"/>
              </a:rPr>
              <a:t> </a:t>
            </a:r>
            <a:r>
              <a:rPr lang="en-US" sz="2000" dirty="0" err="1">
                <a:latin typeface="Arial"/>
                <a:cs typeface="Arial"/>
              </a:rPr>
              <a:t>możliwych</a:t>
            </a:r>
            <a:r>
              <a:rPr lang="en-US" sz="2000" dirty="0">
                <a:latin typeface="Arial"/>
                <a:cs typeface="Arial"/>
              </a:rPr>
              <a:t> </a:t>
            </a:r>
            <a:r>
              <a:rPr lang="en-US" sz="2000" dirty="0" err="1">
                <a:latin typeface="Arial"/>
                <a:cs typeface="Arial"/>
              </a:rPr>
              <a:t>wskaźników</a:t>
            </a:r>
            <a:r>
              <a:rPr lang="en-US" sz="2000" dirty="0">
                <a:latin typeface="Arial"/>
                <a:cs typeface="Arial"/>
              </a:rPr>
              <a:t>.</a:t>
            </a:r>
            <a:endParaRPr lang="en-US">
              <a:latin typeface="Arial"/>
              <a:ea typeface="Arial" panose="020F0502020204030204"/>
              <a:cs typeface="Arial"/>
            </a:endParaRPr>
          </a:p>
          <a:p>
            <a:pPr>
              <a:lnSpc>
                <a:spcPct val="115000"/>
              </a:lnSpc>
              <a:spcBef>
                <a:spcPts val="600"/>
              </a:spcBef>
            </a:pPr>
            <a:r>
              <a:rPr lang="en-US" sz="2000" dirty="0" err="1">
                <a:latin typeface="Arial"/>
                <a:cs typeface="Arial"/>
              </a:rPr>
              <a:t>Może</a:t>
            </a:r>
            <a:r>
              <a:rPr lang="en-US" sz="2000" dirty="0">
                <a:latin typeface="Arial"/>
                <a:cs typeface="Arial"/>
              </a:rPr>
              <a:t> </a:t>
            </a:r>
            <a:r>
              <a:rPr lang="en-US" sz="2000" dirty="0" err="1">
                <a:latin typeface="Arial"/>
                <a:cs typeface="Arial"/>
              </a:rPr>
              <a:t>sprawdzić</a:t>
            </a:r>
            <a:r>
              <a:rPr lang="en-US" sz="2000" dirty="0">
                <a:latin typeface="Arial"/>
                <a:cs typeface="Arial"/>
              </a:rPr>
              <a:t>, </a:t>
            </a:r>
            <a:r>
              <a:rPr lang="en-US" sz="2000" dirty="0" err="1">
                <a:latin typeface="Arial"/>
                <a:cs typeface="Arial"/>
              </a:rPr>
              <a:t>czy</a:t>
            </a:r>
            <a:r>
              <a:rPr lang="en-US" sz="2000" dirty="0">
                <a:latin typeface="Arial"/>
                <a:cs typeface="Arial"/>
              </a:rPr>
              <a:t> </a:t>
            </a:r>
            <a:r>
              <a:rPr lang="en-US" sz="2000" dirty="0" err="1">
                <a:latin typeface="Arial"/>
                <a:cs typeface="Arial"/>
              </a:rPr>
              <a:t>wskaźnik</a:t>
            </a:r>
            <a:r>
              <a:rPr lang="en-US" sz="2000" dirty="0">
                <a:latin typeface="Arial"/>
                <a:cs typeface="Arial"/>
              </a:rPr>
              <a:t> ma </a:t>
            </a:r>
            <a:r>
              <a:rPr lang="en-US" sz="2000" dirty="0" err="1">
                <a:latin typeface="Arial"/>
                <a:cs typeface="Arial"/>
              </a:rPr>
              <a:t>jednostkę</a:t>
            </a:r>
            <a:r>
              <a:rPr lang="en-US" sz="2000" dirty="0">
                <a:latin typeface="Arial"/>
                <a:cs typeface="Arial"/>
              </a:rPr>
              <a:t>, </a:t>
            </a:r>
            <a:r>
              <a:rPr lang="en-US" sz="2000" dirty="0" err="1">
                <a:latin typeface="Arial"/>
                <a:cs typeface="Arial"/>
              </a:rPr>
              <a:t>bazę</a:t>
            </a:r>
            <a:r>
              <a:rPr lang="en-US" sz="2000" dirty="0">
                <a:latin typeface="Arial"/>
                <a:cs typeface="Arial"/>
              </a:rPr>
              <a:t>, cel </a:t>
            </a:r>
            <a:r>
              <a:rPr lang="en-US" sz="2000" dirty="0" err="1">
                <a:latin typeface="Arial"/>
                <a:cs typeface="Arial"/>
              </a:rPr>
              <a:t>i</a:t>
            </a:r>
            <a:r>
              <a:rPr lang="en-US" sz="2000" dirty="0">
                <a:latin typeface="Arial"/>
                <a:cs typeface="Arial"/>
              </a:rPr>
              <a:t> </a:t>
            </a:r>
            <a:r>
              <a:rPr lang="en-US" sz="2000" dirty="0" err="1">
                <a:latin typeface="Arial"/>
                <a:cs typeface="Arial"/>
              </a:rPr>
              <a:t>źródło</a:t>
            </a:r>
            <a:r>
              <a:rPr lang="en-US" sz="2000" dirty="0">
                <a:latin typeface="Arial"/>
                <a:cs typeface="Arial"/>
              </a:rPr>
              <a:t> </a:t>
            </a:r>
            <a:r>
              <a:rPr lang="en-US" sz="2000" dirty="0" err="1">
                <a:latin typeface="Arial"/>
                <a:cs typeface="Arial"/>
              </a:rPr>
              <a:t>danych</a:t>
            </a:r>
            <a:r>
              <a:rPr lang="en-US" sz="2000" dirty="0">
                <a:latin typeface="Arial"/>
                <a:cs typeface="Arial"/>
              </a:rPr>
              <a:t>.</a:t>
            </a:r>
          </a:p>
          <a:p>
            <a:pPr>
              <a:lnSpc>
                <a:spcPct val="115000"/>
              </a:lnSpc>
              <a:spcBef>
                <a:spcPts val="600"/>
              </a:spcBef>
            </a:pPr>
            <a:r>
              <a:rPr lang="en-US" sz="2000" dirty="0" err="1">
                <a:latin typeface="Arial"/>
                <a:cs typeface="Arial"/>
              </a:rPr>
              <a:t>Może</a:t>
            </a:r>
            <a:r>
              <a:rPr lang="en-US" sz="2000" dirty="0">
                <a:latin typeface="Arial"/>
                <a:cs typeface="Arial"/>
              </a:rPr>
              <a:t> </a:t>
            </a:r>
            <a:r>
              <a:rPr lang="en-US" sz="2000" dirty="0" err="1">
                <a:latin typeface="Arial"/>
                <a:cs typeface="Arial"/>
              </a:rPr>
              <a:t>zaproponować</a:t>
            </a:r>
            <a:r>
              <a:rPr lang="en-US" sz="2000" dirty="0">
                <a:latin typeface="Arial"/>
                <a:cs typeface="Arial"/>
              </a:rPr>
              <a:t> </a:t>
            </a:r>
            <a:r>
              <a:rPr lang="en-US" sz="2000" dirty="0" err="1">
                <a:latin typeface="Arial"/>
                <a:cs typeface="Arial"/>
              </a:rPr>
              <a:t>pytania</a:t>
            </a:r>
            <a:r>
              <a:rPr lang="en-US" sz="2000" dirty="0">
                <a:latin typeface="Arial"/>
                <a:cs typeface="Arial"/>
              </a:rPr>
              <a:t> do </a:t>
            </a:r>
            <a:r>
              <a:rPr lang="en-US" sz="2000" dirty="0" err="1">
                <a:latin typeface="Arial"/>
                <a:cs typeface="Arial"/>
              </a:rPr>
              <a:t>partnera</a:t>
            </a:r>
            <a:r>
              <a:rPr lang="en-US" sz="2000" dirty="0">
                <a:latin typeface="Arial"/>
                <a:cs typeface="Arial"/>
              </a:rPr>
              <a:t> o </a:t>
            </a:r>
            <a:r>
              <a:rPr lang="en-US" sz="2000" dirty="0" err="1">
                <a:latin typeface="Arial"/>
                <a:cs typeface="Arial"/>
              </a:rPr>
              <a:t>dane</a:t>
            </a:r>
            <a:r>
              <a:rPr lang="en-US" sz="2000" dirty="0">
                <a:latin typeface="Arial"/>
                <a:cs typeface="Arial"/>
              </a:rPr>
              <a:t> </a:t>
            </a:r>
            <a:r>
              <a:rPr lang="en-US" sz="2000" dirty="0" err="1">
                <a:latin typeface="Arial"/>
                <a:cs typeface="Arial"/>
              </a:rPr>
              <a:t>bazowe</a:t>
            </a:r>
            <a:r>
              <a:rPr lang="en-US" sz="2000" dirty="0">
                <a:latin typeface="Arial"/>
                <a:cs typeface="Arial"/>
              </a:rPr>
              <a:t>.</a:t>
            </a:r>
          </a:p>
          <a:p>
            <a:pPr>
              <a:lnSpc>
                <a:spcPct val="115000"/>
              </a:lnSpc>
              <a:spcBef>
                <a:spcPts val="600"/>
              </a:spcBef>
            </a:pPr>
            <a:r>
              <a:rPr lang="en-US" sz="2000" err="1">
                <a:solidFill>
                  <a:srgbClr val="C00000"/>
                </a:solidFill>
                <a:latin typeface="Arial"/>
                <a:cs typeface="Arial"/>
              </a:rPr>
              <a:t>Ryzyko</a:t>
            </a:r>
            <a:r>
              <a:rPr lang="en-US" sz="2000" dirty="0">
                <a:solidFill>
                  <a:srgbClr val="C00000"/>
                </a:solidFill>
                <a:latin typeface="Arial"/>
                <a:cs typeface="Arial"/>
              </a:rPr>
              <a:t>: </a:t>
            </a:r>
            <a:r>
              <a:rPr lang="en-US" sz="2000" err="1">
                <a:solidFill>
                  <a:srgbClr val="C00000"/>
                </a:solidFill>
                <a:latin typeface="Arial"/>
                <a:cs typeface="Arial"/>
              </a:rPr>
              <a:t>wymyśli</a:t>
            </a:r>
            <a:r>
              <a:rPr lang="en-US" sz="2000" dirty="0">
                <a:solidFill>
                  <a:srgbClr val="C00000"/>
                </a:solidFill>
                <a:latin typeface="Arial"/>
                <a:cs typeface="Arial"/>
              </a:rPr>
              <a:t> </a:t>
            </a:r>
            <a:r>
              <a:rPr lang="en-US" sz="2000" err="1">
                <a:solidFill>
                  <a:srgbClr val="C00000"/>
                </a:solidFill>
                <a:latin typeface="Arial"/>
                <a:cs typeface="Arial"/>
              </a:rPr>
              <a:t>wskaźnik</a:t>
            </a:r>
            <a:r>
              <a:rPr lang="en-US" sz="2000" dirty="0">
                <a:solidFill>
                  <a:srgbClr val="C00000"/>
                </a:solidFill>
                <a:latin typeface="Arial"/>
                <a:cs typeface="Arial"/>
              </a:rPr>
              <a:t>, </a:t>
            </a:r>
            <a:r>
              <a:rPr lang="en-US" sz="2000" err="1">
                <a:solidFill>
                  <a:srgbClr val="C00000"/>
                </a:solidFill>
                <a:latin typeface="Arial"/>
                <a:cs typeface="Arial"/>
              </a:rPr>
              <a:t>którego</a:t>
            </a:r>
            <a:r>
              <a:rPr lang="en-US" sz="2000" dirty="0">
                <a:solidFill>
                  <a:srgbClr val="C00000"/>
                </a:solidFill>
                <a:latin typeface="Arial"/>
                <a:cs typeface="Arial"/>
              </a:rPr>
              <a:t> </a:t>
            </a:r>
            <a:r>
              <a:rPr lang="en-US" sz="2000" err="1">
                <a:solidFill>
                  <a:srgbClr val="C00000"/>
                </a:solidFill>
                <a:latin typeface="Arial"/>
                <a:cs typeface="Arial"/>
              </a:rPr>
              <a:t>nie</a:t>
            </a:r>
            <a:r>
              <a:rPr lang="en-US" sz="2000" dirty="0">
                <a:solidFill>
                  <a:srgbClr val="C00000"/>
                </a:solidFill>
                <a:latin typeface="Arial"/>
                <a:cs typeface="Arial"/>
              </a:rPr>
              <a:t> da </a:t>
            </a:r>
            <a:r>
              <a:rPr lang="en-US" sz="2000" err="1">
                <a:solidFill>
                  <a:srgbClr val="C00000"/>
                </a:solidFill>
                <a:latin typeface="Arial"/>
                <a:cs typeface="Arial"/>
              </a:rPr>
              <a:t>się</a:t>
            </a:r>
            <a:r>
              <a:rPr lang="en-US" sz="2000" dirty="0">
                <a:solidFill>
                  <a:srgbClr val="C00000"/>
                </a:solidFill>
                <a:latin typeface="Arial"/>
                <a:cs typeface="Arial"/>
              </a:rPr>
              <a:t> </a:t>
            </a:r>
            <a:r>
              <a:rPr lang="en-US" sz="2000" err="1">
                <a:solidFill>
                  <a:srgbClr val="C00000"/>
                </a:solidFill>
                <a:latin typeface="Arial"/>
                <a:cs typeface="Arial"/>
              </a:rPr>
              <a:t>zmierzyć</a:t>
            </a:r>
            <a:r>
              <a:rPr lang="en-US" sz="2000" dirty="0">
                <a:solidFill>
                  <a:srgbClr val="C00000"/>
                </a:solidFill>
                <a:latin typeface="Arial"/>
                <a:cs typeface="Arial"/>
              </a:rPr>
              <a:t>.</a:t>
            </a:r>
            <a:endParaRPr lang="en-US" dirty="0">
              <a:latin typeface="Arial"/>
              <a:ea typeface="Arial"/>
              <a:cs typeface="Arial"/>
            </a:endParaRPr>
          </a:p>
          <a:p>
            <a:pPr>
              <a:lnSpc>
                <a:spcPct val="115000"/>
              </a:lnSpc>
              <a:spcBef>
                <a:spcPts val="600"/>
              </a:spcBef>
            </a:pPr>
            <a:r>
              <a:rPr lang="en-US" sz="2000" err="1">
                <a:solidFill>
                  <a:srgbClr val="C00000"/>
                </a:solidFill>
                <a:latin typeface="Arial"/>
                <a:cs typeface="Arial"/>
              </a:rPr>
              <a:t>Ryzyko</a:t>
            </a:r>
            <a:r>
              <a:rPr lang="en-US" sz="2000" dirty="0">
                <a:solidFill>
                  <a:srgbClr val="C00000"/>
                </a:solidFill>
                <a:latin typeface="Arial"/>
                <a:cs typeface="Arial"/>
              </a:rPr>
              <a:t>: </a:t>
            </a:r>
            <a:r>
              <a:rPr lang="en-US" sz="2000" err="1">
                <a:solidFill>
                  <a:srgbClr val="C00000"/>
                </a:solidFill>
                <a:latin typeface="Arial"/>
                <a:cs typeface="Arial"/>
              </a:rPr>
              <a:t>pominie</a:t>
            </a:r>
            <a:r>
              <a:rPr lang="en-US" sz="2000" dirty="0">
                <a:solidFill>
                  <a:srgbClr val="C00000"/>
                </a:solidFill>
                <a:latin typeface="Arial"/>
                <a:cs typeface="Arial"/>
              </a:rPr>
              <a:t> </a:t>
            </a:r>
            <a:r>
              <a:rPr lang="en-US" sz="2000" err="1">
                <a:solidFill>
                  <a:srgbClr val="C00000"/>
                </a:solidFill>
                <a:latin typeface="Arial"/>
                <a:cs typeface="Arial"/>
              </a:rPr>
              <a:t>wskaźnik</a:t>
            </a:r>
            <a:r>
              <a:rPr lang="en-US" sz="2000" dirty="0">
                <a:solidFill>
                  <a:srgbClr val="C00000"/>
                </a:solidFill>
                <a:latin typeface="Arial"/>
                <a:cs typeface="Arial"/>
              </a:rPr>
              <a:t> </a:t>
            </a:r>
            <a:r>
              <a:rPr lang="en-US" sz="2000" err="1">
                <a:solidFill>
                  <a:srgbClr val="C00000"/>
                </a:solidFill>
                <a:latin typeface="Arial"/>
                <a:cs typeface="Arial"/>
              </a:rPr>
              <a:t>obowiązkowy</a:t>
            </a:r>
            <a:r>
              <a:rPr lang="en-US" sz="2000" dirty="0">
                <a:solidFill>
                  <a:srgbClr val="C00000"/>
                </a:solidFill>
                <a:latin typeface="Arial"/>
                <a:cs typeface="Arial"/>
              </a:rPr>
              <a:t> z </a:t>
            </a:r>
            <a:r>
              <a:rPr lang="en-US" sz="2000" err="1">
                <a:solidFill>
                  <a:srgbClr val="C00000"/>
                </a:solidFill>
                <a:latin typeface="Arial"/>
                <a:cs typeface="Arial"/>
              </a:rPr>
              <a:t>dokumentacji</a:t>
            </a:r>
            <a:r>
              <a:rPr lang="en-US" sz="2000" dirty="0">
                <a:solidFill>
                  <a:srgbClr val="C00000"/>
                </a:solidFill>
                <a:latin typeface="Arial"/>
                <a:cs typeface="Arial"/>
              </a:rPr>
              <a:t> </a:t>
            </a:r>
            <a:r>
              <a:rPr lang="en-US" sz="2000" err="1">
                <a:solidFill>
                  <a:srgbClr val="C00000"/>
                </a:solidFill>
                <a:latin typeface="Arial"/>
                <a:cs typeface="Arial"/>
              </a:rPr>
              <a:t>naboru</a:t>
            </a:r>
            <a:r>
              <a:rPr lang="en-US" sz="2000" dirty="0">
                <a:solidFill>
                  <a:srgbClr val="C00000"/>
                </a:solidFill>
                <a:latin typeface="Arial"/>
                <a:cs typeface="Arial"/>
              </a:rPr>
              <a:t>.</a:t>
            </a:r>
            <a:endParaRPr lang="en-US" dirty="0">
              <a:latin typeface="Arial"/>
              <a:ea typeface="Arial"/>
              <a:cs typeface="Arial"/>
            </a:endParaRPr>
          </a:p>
          <a:p>
            <a:pPr>
              <a:lnSpc>
                <a:spcPct val="115000"/>
              </a:lnSpc>
              <a:spcBef>
                <a:spcPts val="600"/>
              </a:spcBef>
            </a:pPr>
            <a:r>
              <a:rPr lang="en-US" sz="2000" err="1">
                <a:solidFill>
                  <a:srgbClr val="C00000"/>
                </a:solidFill>
                <a:latin typeface="Arial"/>
                <a:cs typeface="Arial"/>
              </a:rPr>
              <a:t>Ryzyko</a:t>
            </a:r>
            <a:r>
              <a:rPr lang="en-US" sz="2000" dirty="0">
                <a:solidFill>
                  <a:srgbClr val="C00000"/>
                </a:solidFill>
                <a:latin typeface="Arial"/>
                <a:cs typeface="Arial"/>
              </a:rPr>
              <a:t>: </a:t>
            </a:r>
            <a:r>
              <a:rPr lang="en-US" sz="2000" err="1">
                <a:solidFill>
                  <a:srgbClr val="C00000"/>
                </a:solidFill>
                <a:latin typeface="Arial"/>
                <a:cs typeface="Arial"/>
              </a:rPr>
              <a:t>zasugeruje</a:t>
            </a:r>
            <a:r>
              <a:rPr lang="en-US" sz="2000" dirty="0">
                <a:solidFill>
                  <a:srgbClr val="C00000"/>
                </a:solidFill>
                <a:latin typeface="Arial"/>
                <a:cs typeface="Arial"/>
              </a:rPr>
              <a:t> </a:t>
            </a:r>
            <a:r>
              <a:rPr lang="en-US" sz="2000" err="1">
                <a:solidFill>
                  <a:srgbClr val="C00000"/>
                </a:solidFill>
                <a:latin typeface="Arial"/>
                <a:cs typeface="Arial"/>
              </a:rPr>
              <a:t>związek</a:t>
            </a:r>
            <a:r>
              <a:rPr lang="en-US" sz="2000" dirty="0">
                <a:solidFill>
                  <a:srgbClr val="C00000"/>
                </a:solidFill>
                <a:latin typeface="Arial"/>
                <a:cs typeface="Arial"/>
              </a:rPr>
              <a:t> </a:t>
            </a:r>
            <a:r>
              <a:rPr lang="en-US" sz="2000" err="1">
                <a:solidFill>
                  <a:srgbClr val="C00000"/>
                </a:solidFill>
                <a:latin typeface="Arial"/>
                <a:cs typeface="Arial"/>
              </a:rPr>
              <a:t>przyczynowy</a:t>
            </a:r>
            <a:r>
              <a:rPr lang="en-US" sz="2000" dirty="0">
                <a:solidFill>
                  <a:srgbClr val="C00000"/>
                </a:solidFill>
                <a:latin typeface="Arial"/>
                <a:cs typeface="Arial"/>
              </a:rPr>
              <a:t> bez </a:t>
            </a:r>
            <a:r>
              <a:rPr lang="en-US" sz="2000" err="1">
                <a:solidFill>
                  <a:srgbClr val="C00000"/>
                </a:solidFill>
                <a:latin typeface="Arial"/>
                <a:cs typeface="Arial"/>
              </a:rPr>
              <a:t>dowodów</a:t>
            </a:r>
            <a:r>
              <a:rPr lang="en-US" sz="2000" dirty="0">
                <a:solidFill>
                  <a:srgbClr val="C00000"/>
                </a:solidFill>
                <a:latin typeface="Arial"/>
                <a:cs typeface="Arial"/>
              </a:rPr>
              <a:t>.</a:t>
            </a:r>
            <a:endParaRPr lang="en-US" dirty="0">
              <a:latin typeface="Arial"/>
              <a:ea typeface="Arial"/>
              <a:cs typeface="Arial"/>
            </a:endParaRPr>
          </a:p>
        </p:txBody>
      </p:sp>
    </p:spTree>
    <p:extLst>
      <p:ext uri="{BB962C8B-B14F-4D97-AF65-F5344CB8AC3E}">
        <p14:creationId xmlns:p14="http://schemas.microsoft.com/office/powerpoint/2010/main" val="336620924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3F2B82CA-3375-1A4F-2910-1D442FB50B82}"/>
              </a:ext>
            </a:extLst>
          </p:cNvPr>
          <p:cNvSpPr>
            <a:spLocks noGrp="1"/>
          </p:cNvSpPr>
          <p:nvPr>
            <p:ph type="title"/>
          </p:nvPr>
        </p:nvSpPr>
        <p:spPr/>
        <p:txBody>
          <a:bodyPr>
            <a:noAutofit/>
          </a:bodyPr>
          <a:lstStyle/>
          <a:p>
            <a:pPr>
              <a:lnSpc>
                <a:spcPct val="115000"/>
              </a:lnSpc>
            </a:pPr>
            <a:r>
              <a:rPr lang="pl-PL" sz="6000" b="1">
                <a:latin typeface="Arial"/>
                <a:cs typeface="Arial"/>
              </a:rPr>
              <a:t>BLOK 5</a:t>
            </a:r>
            <a:endParaRPr lang="pl-PL"/>
          </a:p>
        </p:txBody>
      </p:sp>
      <p:sp>
        <p:nvSpPr>
          <p:cNvPr id="5" name="Symbol zastępczy tekstu 4">
            <a:extLst>
              <a:ext uri="{FF2B5EF4-FFF2-40B4-BE49-F238E27FC236}">
                <a16:creationId xmlns:a16="http://schemas.microsoft.com/office/drawing/2014/main" id="{5967CE72-3590-08F4-4BCE-D84DEEC6A042}"/>
              </a:ext>
            </a:extLst>
          </p:cNvPr>
          <p:cNvSpPr>
            <a:spLocks noGrp="1"/>
          </p:cNvSpPr>
          <p:nvPr>
            <p:ph type="body" idx="1"/>
          </p:nvPr>
        </p:nvSpPr>
        <p:spPr/>
        <p:txBody>
          <a:bodyPr>
            <a:noAutofit/>
          </a:bodyPr>
          <a:lstStyle/>
          <a:p>
            <a:pPr>
              <a:lnSpc>
                <a:spcPct val="115000"/>
              </a:lnSpc>
            </a:pPr>
            <a:r>
              <a:rPr lang="pl-PL" sz="2400">
                <a:solidFill>
                  <a:srgbClr val="404040"/>
                </a:solidFill>
                <a:latin typeface="Arial"/>
                <a:cs typeface="Arial"/>
              </a:rPr>
              <a:t>Czynniki sukcesu i ryzyka przedsięwzięć rozwojowych</a:t>
            </a:r>
          </a:p>
        </p:txBody>
      </p:sp>
      <p:pic>
        <p:nvPicPr>
          <p:cNvPr id="2" name="Obraz 1">
            <a:extLst>
              <a:ext uri="{FF2B5EF4-FFF2-40B4-BE49-F238E27FC236}">
                <a16:creationId xmlns:a16="http://schemas.microsoft.com/office/drawing/2014/main" id="{047C346D-C772-67DF-A1B3-BA43174C362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150212131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BB78075-78FA-9D9E-5E6D-8FF911731BD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Dlaczego projekty zawodzą</a:t>
            </a:r>
            <a:endParaRPr lang="pl-PL"/>
          </a:p>
        </p:txBody>
      </p:sp>
      <p:sp>
        <p:nvSpPr>
          <p:cNvPr id="3" name="Symbol zastępczy zawartości 2">
            <a:extLst>
              <a:ext uri="{FF2B5EF4-FFF2-40B4-BE49-F238E27FC236}">
                <a16:creationId xmlns:a16="http://schemas.microsoft.com/office/drawing/2014/main" id="{82E4B14F-2FEB-728D-3DC5-61C32507B220}"/>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a:latin typeface="Arial"/>
                <a:cs typeface="Arial"/>
              </a:rPr>
              <a:t>Projekty mogą kończyć się przekroczeniem budżetu, przekroczeniem czasu, niedoszacowaniem korzyści i to systematycznie, nie przypadkowo.</a:t>
            </a:r>
          </a:p>
          <a:p>
            <a:pPr marL="0" indent="0">
              <a:lnSpc>
                <a:spcPct val="115000"/>
              </a:lnSpc>
              <a:spcBef>
                <a:spcPts val="1400"/>
              </a:spcBef>
              <a:buNone/>
            </a:pPr>
            <a:r>
              <a:rPr lang="pl-PL" sz="2000">
                <a:latin typeface="Arial"/>
                <a:cs typeface="Arial"/>
              </a:rPr>
              <a:t>DZIEWIĘĆ NA DZIESIĘĆ projektów infrastrukturalnych i dużych przedsięwzięć rozwojowych przekracza zaplanowany budżet. Wzorzec utrzymujący się stabilnie od co najmniej 70 lat, niezależnie od kraju i kontynentu. (</a:t>
            </a:r>
            <a:r>
              <a:rPr lang="pl-PL" sz="2000" err="1">
                <a:latin typeface="Arial"/>
                <a:cs typeface="Arial"/>
              </a:rPr>
              <a:t>Bent</a:t>
            </a:r>
            <a:r>
              <a:rPr lang="pl-PL" sz="2000">
                <a:latin typeface="Arial"/>
                <a:cs typeface="Arial"/>
              </a:rPr>
              <a:t> </a:t>
            </a:r>
            <a:r>
              <a:rPr lang="pl-PL" sz="2000" err="1">
                <a:latin typeface="Arial"/>
                <a:cs typeface="Arial"/>
              </a:rPr>
              <a:t>Flyvbjerg</a:t>
            </a:r>
            <a:r>
              <a:rPr lang="pl-PL" sz="2000">
                <a:latin typeface="Arial"/>
                <a:cs typeface="Arial"/>
              </a:rPr>
              <a:t>)</a:t>
            </a:r>
          </a:p>
        </p:txBody>
      </p:sp>
      <p:pic>
        <p:nvPicPr>
          <p:cNvPr id="4" name="Obraz 3">
            <a:extLst>
              <a:ext uri="{FF2B5EF4-FFF2-40B4-BE49-F238E27FC236}">
                <a16:creationId xmlns:a16="http://schemas.microsoft.com/office/drawing/2014/main" id="{FA98A346-A19A-B2C9-795B-EEAFDD8E60A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382704430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4B1AC762-FC41-15C4-0901-4CE26A0BD96F}"/>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err="1">
                <a:solidFill>
                  <a:srgbClr val="000000"/>
                </a:solidFill>
                <a:latin typeface="Arial"/>
                <a:cs typeface="Arial"/>
              </a:rPr>
              <a:t>Optimism bias i strategic misrepresentation</a:t>
            </a:r>
            <a:endParaRPr lang="pl-PL" dirty="0"/>
          </a:p>
        </p:txBody>
      </p:sp>
      <p:sp>
        <p:nvSpPr>
          <p:cNvPr id="3" name="Symbol zastępczy zawartości 2">
            <a:extLst>
              <a:ext uri="{FF2B5EF4-FFF2-40B4-BE49-F238E27FC236}">
                <a16:creationId xmlns:a16="http://schemas.microsoft.com/office/drawing/2014/main" id="{6A69388A-45C0-4F87-6FCC-A3FA3414F72F}"/>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b="1">
                <a:latin typeface="Arial"/>
                <a:cs typeface="Arial"/>
              </a:rPr>
              <a:t>OPTIMISM BIAS (BŁĄD OPTYMIZMU)</a:t>
            </a:r>
          </a:p>
          <a:p>
            <a:pPr marL="0" indent="0">
              <a:lnSpc>
                <a:spcPct val="115000"/>
              </a:lnSpc>
              <a:spcBef>
                <a:spcPts val="600"/>
              </a:spcBef>
              <a:buNone/>
            </a:pPr>
            <a:r>
              <a:rPr lang="pl-PL" sz="2000">
                <a:latin typeface="Arial"/>
                <a:cs typeface="Arial"/>
              </a:rPr>
              <a:t>Naturalna, nieświadoma tendencja planistów do niedoszacowania kosztów i przeszacowania korzyści własnego przedsięwzięcia, bez złej woli, po prostu dlatego, że własne plany postrzegamy w korzystnym świetle.</a:t>
            </a:r>
          </a:p>
          <a:p>
            <a:pPr marL="0" indent="0">
              <a:lnSpc>
                <a:spcPct val="115000"/>
              </a:lnSpc>
              <a:spcBef>
                <a:spcPts val="1400"/>
              </a:spcBef>
              <a:buNone/>
            </a:pPr>
            <a:r>
              <a:rPr lang="pl-PL" sz="2000" b="1">
                <a:latin typeface="Arial"/>
                <a:cs typeface="Arial"/>
              </a:rPr>
              <a:t>STRATEGIC MISREPRESENTATION (CELOWE ZNIEKSZTAŁCENIE STRATEGICZNE)</a:t>
            </a:r>
          </a:p>
          <a:p>
            <a:pPr marL="0" indent="0">
              <a:lnSpc>
                <a:spcPct val="115000"/>
              </a:lnSpc>
              <a:spcBef>
                <a:spcPts val="600"/>
              </a:spcBef>
              <a:buNone/>
            </a:pPr>
            <a:r>
              <a:rPr lang="pl-PL" sz="2000">
                <a:latin typeface="Arial"/>
                <a:cs typeface="Arial"/>
              </a:rPr>
              <a:t>Świadome zaniżanie kosztów lub zawyżanie korzyści na etapie wnioskowania, aby zwiększyć szansę zatwierdzenia projektu. Mechanizm odrębny od błędu poznawczego, wynikający z presji konkurowania o ograniczone środki.</a:t>
            </a:r>
          </a:p>
        </p:txBody>
      </p:sp>
      <p:pic>
        <p:nvPicPr>
          <p:cNvPr id="4" name="Obraz 3">
            <a:extLst>
              <a:ext uri="{FF2B5EF4-FFF2-40B4-BE49-F238E27FC236}">
                <a16:creationId xmlns:a16="http://schemas.microsoft.com/office/drawing/2014/main" id="{A31E6E58-510D-F2B5-D0AF-3D6650D03DC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19742530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916BCD5-D4B9-6E55-5BFE-9DD89215F3F5}"/>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Reference class forecasting – zalecane remedium</a:t>
            </a:r>
            <a:endParaRPr lang="pl-PL"/>
          </a:p>
        </p:txBody>
      </p:sp>
      <p:sp>
        <p:nvSpPr>
          <p:cNvPr id="3" name="Symbol zastępczy zawartości 2">
            <a:extLst>
              <a:ext uri="{FF2B5EF4-FFF2-40B4-BE49-F238E27FC236}">
                <a16:creationId xmlns:a16="http://schemas.microsoft.com/office/drawing/2014/main" id="{F3E35D03-E0DC-7BCE-AE54-0966B63AAF15}"/>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a:latin typeface="Arial"/>
                <a:cs typeface="Arial"/>
              </a:rPr>
              <a:t>Standardowa reakcja na ryzyko przekroczenia budżetu: </a:t>
            </a:r>
          </a:p>
          <a:p>
            <a:pPr marL="0" indent="0">
              <a:lnSpc>
                <a:spcPct val="115000"/>
              </a:lnSpc>
              <a:spcBef>
                <a:spcPts val="600"/>
              </a:spcBef>
              <a:buNone/>
            </a:pPr>
            <a:r>
              <a:rPr lang="pl-PL" sz="2000">
                <a:latin typeface="Arial"/>
                <a:cs typeface="Arial"/>
              </a:rPr>
              <a:t>dokładniejsze planowanie „od dołu” (</a:t>
            </a:r>
            <a:r>
              <a:rPr lang="pl-PL" sz="2000" err="1">
                <a:latin typeface="Arial"/>
                <a:cs typeface="Arial"/>
              </a:rPr>
              <a:t>bottom-up</a:t>
            </a:r>
            <a:r>
              <a:rPr lang="pl-PL" sz="2000">
                <a:latin typeface="Arial"/>
                <a:cs typeface="Arial"/>
              </a:rPr>
              <a:t>), krok po kroku nie rozwiązuje problemu </a:t>
            </a:r>
            <a:r>
              <a:rPr lang="pl-PL" sz="2000" err="1">
                <a:latin typeface="Arial"/>
                <a:cs typeface="Arial"/>
              </a:rPr>
              <a:t>optimism</a:t>
            </a:r>
            <a:r>
              <a:rPr lang="pl-PL" sz="2000">
                <a:latin typeface="Arial"/>
                <a:cs typeface="Arial"/>
              </a:rPr>
              <a:t> </a:t>
            </a:r>
            <a:r>
              <a:rPr lang="pl-PL" sz="2000" err="1">
                <a:latin typeface="Arial"/>
                <a:cs typeface="Arial"/>
              </a:rPr>
              <a:t>bias</a:t>
            </a:r>
            <a:r>
              <a:rPr lang="pl-PL" sz="2000">
                <a:latin typeface="Arial"/>
                <a:cs typeface="Arial"/>
              </a:rPr>
              <a:t>, ponieważ sam planista pozostaje w tej samej, optymistycznej perspektywie.</a:t>
            </a:r>
          </a:p>
          <a:p>
            <a:pPr marL="0" indent="0">
              <a:lnSpc>
                <a:spcPct val="115000"/>
              </a:lnSpc>
              <a:spcBef>
                <a:spcPts val="1400"/>
              </a:spcBef>
              <a:buNone/>
            </a:pPr>
            <a:r>
              <a:rPr lang="pl-PL" sz="2000">
                <a:latin typeface="Arial"/>
                <a:cs typeface="Arial"/>
              </a:rPr>
              <a:t>Rozwiązanie: </a:t>
            </a:r>
            <a:r>
              <a:rPr lang="pl-PL" sz="2000" err="1">
                <a:latin typeface="Arial"/>
                <a:cs typeface="Arial"/>
              </a:rPr>
              <a:t>reference</a:t>
            </a:r>
            <a:r>
              <a:rPr lang="pl-PL" sz="2000">
                <a:latin typeface="Arial"/>
                <a:cs typeface="Arial"/>
              </a:rPr>
              <a:t> </a:t>
            </a:r>
            <a:r>
              <a:rPr lang="pl-PL" sz="2000" err="1">
                <a:latin typeface="Arial"/>
                <a:cs typeface="Arial"/>
              </a:rPr>
              <a:t>class</a:t>
            </a:r>
            <a:r>
              <a:rPr lang="pl-PL" sz="2000">
                <a:latin typeface="Arial"/>
                <a:cs typeface="Arial"/>
              </a:rPr>
              <a:t> </a:t>
            </a:r>
            <a:r>
              <a:rPr lang="pl-PL" sz="2000" err="1">
                <a:latin typeface="Arial"/>
                <a:cs typeface="Arial"/>
              </a:rPr>
              <a:t>forecasting</a:t>
            </a:r>
            <a:r>
              <a:rPr lang="pl-PL" sz="2000">
                <a:latin typeface="Arial"/>
                <a:cs typeface="Arial"/>
              </a:rPr>
              <a:t> (prognozowanie przez klasę odniesienia) - zamiast szacować koszty projektu wyłącznie na podstawie jego własnej specyfikacji, porównuje się go z bazą rzeczywistych wyników ukończonych, podobnych projektów i koryguje prognozę o systematyczne odchylenie obserwowane w tej klasie projektów w przeszłości.</a:t>
            </a:r>
          </a:p>
        </p:txBody>
      </p:sp>
      <p:pic>
        <p:nvPicPr>
          <p:cNvPr id="4" name="Obraz 3">
            <a:extLst>
              <a:ext uri="{FF2B5EF4-FFF2-40B4-BE49-F238E27FC236}">
                <a16:creationId xmlns:a16="http://schemas.microsoft.com/office/drawing/2014/main" id="{C1E262C7-51AB-D239-107F-6C0EE577CCC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241418170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24A0C09-8EC0-5DC3-D00C-B0353775C5D7}"/>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Technika Premortem</a:t>
            </a:r>
            <a:endParaRPr lang="pl-PL" b="1"/>
          </a:p>
        </p:txBody>
      </p:sp>
      <p:sp>
        <p:nvSpPr>
          <p:cNvPr id="3" name="Symbol zastępczy zawartości 2">
            <a:extLst>
              <a:ext uri="{FF2B5EF4-FFF2-40B4-BE49-F238E27FC236}">
                <a16:creationId xmlns:a16="http://schemas.microsoft.com/office/drawing/2014/main" id="{6B62A994-D4B8-87FB-3161-6CD6F31972E0}"/>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400">
                <a:latin typeface="Arial"/>
                <a:cs typeface="Arial"/>
              </a:rPr>
              <a:t>Zamiast pytać zespół „co może pójść nie tak?”, </a:t>
            </a:r>
            <a:r>
              <a:rPr lang="pl-PL" sz="2400" err="1">
                <a:latin typeface="Arial"/>
                <a:cs typeface="Arial"/>
              </a:rPr>
              <a:t>premortem</a:t>
            </a:r>
            <a:r>
              <a:rPr lang="pl-PL" sz="2400">
                <a:latin typeface="Arial"/>
                <a:cs typeface="Arial"/>
              </a:rPr>
              <a:t> zakłada z góry, że projekt zakończył się porażką i każe zespołowi wyjaśnić </a:t>
            </a:r>
            <a:r>
              <a:rPr lang="pl-PL" sz="2400" b="1">
                <a:latin typeface="Arial"/>
                <a:cs typeface="Arial"/>
              </a:rPr>
              <a:t>dlaczego</a:t>
            </a:r>
            <a:r>
              <a:rPr lang="pl-PL" sz="2400">
                <a:latin typeface="Arial"/>
                <a:cs typeface="Arial"/>
              </a:rPr>
              <a:t>, tylko wykonanej przed rozpoczęciem, nie po zakończeniu.</a:t>
            </a:r>
          </a:p>
        </p:txBody>
      </p:sp>
      <p:pic>
        <p:nvPicPr>
          <p:cNvPr id="4" name="Obraz 3">
            <a:extLst>
              <a:ext uri="{FF2B5EF4-FFF2-40B4-BE49-F238E27FC236}">
                <a16:creationId xmlns:a16="http://schemas.microsoft.com/office/drawing/2014/main" id="{24140ED9-1CB8-5510-723F-01A867D8D42F}"/>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87847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53E4751-9000-99E9-01A5-2F92C1BDE893}"/>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Dlaczego premortem działa – prospective hindsight</a:t>
            </a:r>
            <a:endParaRPr lang="pl-PL"/>
          </a:p>
        </p:txBody>
      </p:sp>
      <p:sp>
        <p:nvSpPr>
          <p:cNvPr id="3" name="Symbol zastępczy zawartości 2">
            <a:extLst>
              <a:ext uri="{FF2B5EF4-FFF2-40B4-BE49-F238E27FC236}">
                <a16:creationId xmlns:a16="http://schemas.microsoft.com/office/drawing/2014/main" id="{85AD209F-8C30-B0AD-6E36-20DAB701A8A4}"/>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100">
                <a:latin typeface="Arial"/>
                <a:cs typeface="Arial"/>
              </a:rPr>
              <a:t>Mechanizm psychologiczny stojący za skutecznością </a:t>
            </a:r>
            <a:r>
              <a:rPr lang="pl-PL" sz="2100" err="1">
                <a:latin typeface="Arial"/>
                <a:cs typeface="Arial"/>
              </a:rPr>
              <a:t>premortem</a:t>
            </a:r>
            <a:r>
              <a:rPr lang="pl-PL" sz="2100">
                <a:latin typeface="Arial"/>
                <a:cs typeface="Arial"/>
              </a:rPr>
              <a:t> to </a:t>
            </a:r>
            <a:r>
              <a:rPr lang="pl-PL" sz="2100" err="1">
                <a:latin typeface="Arial"/>
                <a:cs typeface="Arial"/>
              </a:rPr>
              <a:t>prospective</a:t>
            </a:r>
            <a:r>
              <a:rPr lang="pl-PL" sz="2100">
                <a:latin typeface="Arial"/>
                <a:cs typeface="Arial"/>
              </a:rPr>
              <a:t> </a:t>
            </a:r>
            <a:r>
              <a:rPr lang="pl-PL" sz="2100" err="1">
                <a:latin typeface="Arial"/>
                <a:cs typeface="Arial"/>
              </a:rPr>
              <a:t>hindsight</a:t>
            </a:r>
            <a:r>
              <a:rPr lang="pl-PL" sz="2100">
                <a:latin typeface="Arial"/>
                <a:cs typeface="Arial"/>
              </a:rPr>
              <a:t> : wyobrażenie sobie zdarzenia jako już zaistniałego uruchamia inne procesy poznawcze (wyjaśniające, narracyjne) niż wyobrażanie sobie zdarzenia jako hipotetycznie możliwego w przyszłości.</a:t>
            </a:r>
          </a:p>
          <a:p>
            <a:pPr marL="0" indent="0">
              <a:lnSpc>
                <a:spcPct val="115000"/>
              </a:lnSpc>
              <a:spcBef>
                <a:spcPts val="1400"/>
              </a:spcBef>
              <a:buNone/>
            </a:pPr>
            <a:r>
              <a:rPr lang="pl-PL" sz="2100">
                <a:latin typeface="Arial"/>
                <a:cs typeface="Arial"/>
              </a:rPr>
              <a:t>Prospektywna retrospekcja zwiększa trafność identyfikacji przyczyn przyszłych zdarzeń o około 30% w porównaniu ze standardową, prospektywną analizą ryzyka.</a:t>
            </a:r>
          </a:p>
          <a:p>
            <a:pPr marL="0" indent="0">
              <a:lnSpc>
                <a:spcPct val="115000"/>
              </a:lnSpc>
              <a:spcBef>
                <a:spcPts val="1400"/>
              </a:spcBef>
              <a:buNone/>
            </a:pPr>
            <a:r>
              <a:rPr lang="pl-PL" sz="2100">
                <a:latin typeface="Arial"/>
                <a:cs typeface="Arial"/>
              </a:rPr>
              <a:t>Dodatkowa korzyść: </a:t>
            </a:r>
            <a:r>
              <a:rPr lang="pl-PL" sz="2100" err="1">
                <a:latin typeface="Arial"/>
                <a:cs typeface="Arial"/>
              </a:rPr>
              <a:t>premortem</a:t>
            </a:r>
            <a:r>
              <a:rPr lang="pl-PL" sz="2100">
                <a:latin typeface="Arial"/>
                <a:cs typeface="Arial"/>
              </a:rPr>
              <a:t> legitymizuje wyrażanie wątpliwości. Członkowie zespołu, którzy w zwykłej dyskusji obawialiby się zabrzmieć jak malkontenci, w ramach </a:t>
            </a:r>
            <a:r>
              <a:rPr lang="pl-PL" sz="2100" err="1">
                <a:latin typeface="Arial"/>
                <a:cs typeface="Arial"/>
              </a:rPr>
              <a:t>premortem</a:t>
            </a:r>
            <a:r>
              <a:rPr lang="pl-PL" sz="2100">
                <a:latin typeface="Arial"/>
                <a:cs typeface="Arial"/>
              </a:rPr>
              <a:t> opisują słabości projektu jako uczestnicy z góry ustalonego ćwiczenia, nie jako krytycy.</a:t>
            </a:r>
          </a:p>
        </p:txBody>
      </p:sp>
      <p:pic>
        <p:nvPicPr>
          <p:cNvPr id="4" name="Obraz 3">
            <a:extLst>
              <a:ext uri="{FF2B5EF4-FFF2-40B4-BE49-F238E27FC236}">
                <a16:creationId xmlns:a16="http://schemas.microsoft.com/office/drawing/2014/main" id="{C53EAB15-0699-09A1-7CCF-DEE4E4199BC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427777161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F65DD38-53CD-8E60-613C-0ECA3918D61C}"/>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Jak przeprowadzić premortem krok po kroku</a:t>
            </a:r>
            <a:endParaRPr lang="pl-PL"/>
          </a:p>
        </p:txBody>
      </p:sp>
      <p:sp>
        <p:nvSpPr>
          <p:cNvPr id="3" name="Symbol zastępczy zawartości 2">
            <a:extLst>
              <a:ext uri="{FF2B5EF4-FFF2-40B4-BE49-F238E27FC236}">
                <a16:creationId xmlns:a16="http://schemas.microsoft.com/office/drawing/2014/main" id="{99A631B4-2F61-5E08-4A2A-2BF598181357}"/>
              </a:ext>
            </a:extLst>
          </p:cNvPr>
          <p:cNvSpPr>
            <a:spLocks noGrp="1"/>
          </p:cNvSpPr>
          <p:nvPr>
            <p:ph idx="1"/>
          </p:nvPr>
        </p:nvSpPr>
        <p:spPr>
          <a:xfrm>
            <a:off x="841248" y="1600200"/>
            <a:ext cx="10515600" cy="4389120"/>
          </a:xfrm>
        </p:spPr>
        <p:txBody>
          <a:bodyPr anchor="t">
            <a:noAutofit/>
          </a:bodyPr>
          <a:lstStyle/>
          <a:p>
            <a:pPr marL="514350" indent="-514350">
              <a:lnSpc>
                <a:spcPct val="115000"/>
              </a:lnSpc>
              <a:spcAft>
                <a:spcPts val="600"/>
              </a:spcAft>
              <a:buAutoNum type="arabicParenBoth"/>
            </a:pPr>
            <a:r>
              <a:rPr lang="pl-PL" sz="2200">
                <a:latin typeface="Arial"/>
                <a:cs typeface="Arial"/>
              </a:rPr>
              <a:t>prowadzący ogłasza zespołowi: „Wyobraźcie sobie, że mija termin realizacji projektu i projekt zakończył się porażką”; </a:t>
            </a:r>
          </a:p>
          <a:p>
            <a:pPr marL="457200" indent="-457200">
              <a:lnSpc>
                <a:spcPct val="115000"/>
              </a:lnSpc>
              <a:spcBef>
                <a:spcPts val="600"/>
              </a:spcBef>
              <a:spcAft>
                <a:spcPts val="600"/>
              </a:spcAft>
              <a:buAutoNum type="arabicParenBoth" startAt="2"/>
            </a:pPr>
            <a:r>
              <a:rPr lang="pl-PL" sz="2200">
                <a:latin typeface="Arial"/>
                <a:cs typeface="Arial"/>
              </a:rPr>
              <a:t>każdy uczestnik indywidualnie i po cichu zapisuje możliwe przyczyny tej porażki (unikanie efektu grupowego konformizmu); </a:t>
            </a:r>
          </a:p>
          <a:p>
            <a:pPr marL="457200" indent="-457200">
              <a:lnSpc>
                <a:spcPct val="115000"/>
              </a:lnSpc>
              <a:spcBef>
                <a:spcPts val="600"/>
              </a:spcBef>
              <a:spcAft>
                <a:spcPts val="600"/>
              </a:spcAft>
              <a:buAutoNum type="arabicParenBoth" startAt="3"/>
            </a:pPr>
            <a:r>
              <a:rPr lang="pl-PL" sz="2200">
                <a:latin typeface="Arial"/>
                <a:cs typeface="Arial"/>
              </a:rPr>
              <a:t>zespół odczytuje po kolei zapisane przyczyny, zaczynając od najbardziej doświadczonej lub najmniej dominującej w dyskusji osoby; </a:t>
            </a:r>
          </a:p>
          <a:p>
            <a:pPr marL="457200" indent="-457200">
              <a:lnSpc>
                <a:spcPct val="115000"/>
              </a:lnSpc>
              <a:spcBef>
                <a:spcPts val="600"/>
              </a:spcBef>
              <a:spcAft>
                <a:spcPts val="600"/>
              </a:spcAft>
              <a:buAutoNum type="arabicParenBoth" startAt="4"/>
            </a:pPr>
            <a:r>
              <a:rPr lang="pl-PL" sz="2200">
                <a:latin typeface="Arial"/>
                <a:cs typeface="Arial"/>
              </a:rPr>
              <a:t>przyczyny są grupowane i </a:t>
            </a:r>
            <a:r>
              <a:rPr lang="pl-PL" sz="2200" err="1">
                <a:latin typeface="Arial"/>
                <a:cs typeface="Arial"/>
              </a:rPr>
              <a:t>priorytetyzowane</a:t>
            </a:r>
            <a:r>
              <a:rPr lang="pl-PL" sz="2200">
                <a:latin typeface="Arial"/>
                <a:cs typeface="Arial"/>
              </a:rPr>
              <a:t>; </a:t>
            </a:r>
          </a:p>
          <a:p>
            <a:pPr marL="457200" indent="-457200">
              <a:lnSpc>
                <a:spcPct val="115000"/>
              </a:lnSpc>
              <a:spcBef>
                <a:spcPts val="600"/>
              </a:spcBef>
              <a:spcAft>
                <a:spcPts val="600"/>
              </a:spcAft>
              <a:buAutoNum type="arabicParenBoth" startAt="5"/>
            </a:pPr>
            <a:r>
              <a:rPr lang="pl-PL" sz="2200">
                <a:latin typeface="Arial"/>
                <a:cs typeface="Arial"/>
              </a:rPr>
              <a:t>dla kluczowych przyczyn zespół planuje konkretne działania zapobiegawcze, zanim projekt faktycznie się rozpocznie.</a:t>
            </a:r>
          </a:p>
        </p:txBody>
      </p:sp>
      <p:pic>
        <p:nvPicPr>
          <p:cNvPr id="4" name="Obraz 3">
            <a:extLst>
              <a:ext uri="{FF2B5EF4-FFF2-40B4-BE49-F238E27FC236}">
                <a16:creationId xmlns:a16="http://schemas.microsoft.com/office/drawing/2014/main" id="{18105844-492A-F470-B5DB-5EAB5E991DE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111797939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11C7420-1397-A4F3-0A19-BCC3D9AEADEF}"/>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DYSKUSJA MODEROWANA – bariery organizacyjne, finansowe i wdrożeniowe</a:t>
            </a:r>
            <a:endParaRPr lang="pl-PL"/>
          </a:p>
        </p:txBody>
      </p:sp>
      <p:sp>
        <p:nvSpPr>
          <p:cNvPr id="3" name="Symbol zastępczy zawartości 2">
            <a:extLst>
              <a:ext uri="{FF2B5EF4-FFF2-40B4-BE49-F238E27FC236}">
                <a16:creationId xmlns:a16="http://schemas.microsoft.com/office/drawing/2014/main" id="{1402AFAA-855A-7B74-F763-2BD9349A8BC1}"/>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400">
                <a:latin typeface="Arial"/>
                <a:cs typeface="Arial"/>
              </a:rPr>
              <a:t>Moderowana dyskusja na bazie własnych doświadczeń uczestników:</a:t>
            </a:r>
          </a:p>
          <a:p>
            <a:pPr>
              <a:lnSpc>
                <a:spcPct val="115000"/>
              </a:lnSpc>
              <a:spcBef>
                <a:spcPts val="1400"/>
              </a:spcBef>
              <a:spcAft>
                <a:spcPts val="600"/>
              </a:spcAft>
            </a:pPr>
            <a:r>
              <a:rPr lang="pl-PL" sz="2400">
                <a:latin typeface="Arial"/>
                <a:cs typeface="Arial"/>
              </a:rPr>
              <a:t>Jaka bariera organizacyjna (np. brak kompetencji, rotacja kadry, przeciążenie zespołu) najczęściej opóźniała Państwa projekty?</a:t>
            </a:r>
          </a:p>
          <a:p>
            <a:pPr>
              <a:lnSpc>
                <a:spcPct val="115000"/>
              </a:lnSpc>
              <a:spcBef>
                <a:spcPts val="600"/>
              </a:spcBef>
              <a:spcAft>
                <a:spcPts val="600"/>
              </a:spcAft>
            </a:pPr>
            <a:r>
              <a:rPr lang="pl-PL" sz="2400">
                <a:latin typeface="Arial"/>
                <a:cs typeface="Arial"/>
              </a:rPr>
              <a:t>Jaka bariera finansowa (np. płynność, kwalifikowalność kosztów, kurs walutowy) była najtrudniejsza do przewidzenia na starcie?</a:t>
            </a:r>
          </a:p>
          <a:p>
            <a:pPr>
              <a:lnSpc>
                <a:spcPct val="115000"/>
              </a:lnSpc>
              <a:spcBef>
                <a:spcPts val="600"/>
              </a:spcBef>
              <a:spcAft>
                <a:spcPts val="600"/>
              </a:spcAft>
            </a:pPr>
            <a:r>
              <a:rPr lang="pl-PL" sz="2400">
                <a:latin typeface="Arial"/>
                <a:cs typeface="Arial"/>
              </a:rPr>
              <a:t>Jaka bariera wdrożeniowa (np. opór odbiorcy, brak infrastruktury, zmiana regulacji) zaskoczyła Państwa najbardziej?</a:t>
            </a:r>
          </a:p>
        </p:txBody>
      </p:sp>
      <p:pic>
        <p:nvPicPr>
          <p:cNvPr id="4" name="Obraz 3">
            <a:extLst>
              <a:ext uri="{FF2B5EF4-FFF2-40B4-BE49-F238E27FC236}">
                <a16:creationId xmlns:a16="http://schemas.microsoft.com/office/drawing/2014/main" id="{5608EE38-AFED-8D0F-DAEF-6AF918D39B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408410874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B26E73AD-EAC6-045A-9ED0-D3777E1037EB}"/>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ANALIZA PRZYPADKÓW – premortem dla własnego projektu</a:t>
            </a:r>
            <a:endParaRPr lang="pl-PL"/>
          </a:p>
        </p:txBody>
      </p:sp>
      <p:sp>
        <p:nvSpPr>
          <p:cNvPr id="3" name="Symbol zastępczy zawartości 2">
            <a:extLst>
              <a:ext uri="{FF2B5EF4-FFF2-40B4-BE49-F238E27FC236}">
                <a16:creationId xmlns:a16="http://schemas.microsoft.com/office/drawing/2014/main" id="{BF715C0A-CBD5-0884-77A0-BD2B40E883F4}"/>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2000">
                <a:latin typeface="Arial"/>
                <a:cs typeface="Arial"/>
              </a:rPr>
              <a:t>Na bazie modelu projektu wypracowanego w warsztacie bloku 3, uczestnicy przeprowadzają skrócony </a:t>
            </a:r>
            <a:r>
              <a:rPr lang="pl-PL" sz="2000" err="1">
                <a:latin typeface="Arial"/>
                <a:cs typeface="Arial"/>
              </a:rPr>
              <a:t>premortem</a:t>
            </a:r>
            <a:r>
              <a:rPr lang="pl-PL" sz="2000">
                <a:latin typeface="Arial"/>
                <a:cs typeface="Arial"/>
              </a:rPr>
              <a:t> (10–15 minut): zakładają, że projekt zakończył się porażką za dwa lata, i indywidualnie zapisują możliwe przyczyny, odwołując się do własnych doświadczeń z dyskusji na poprzednim slajdzie.</a:t>
            </a:r>
          </a:p>
          <a:p>
            <a:pPr marL="0" indent="0">
              <a:lnSpc>
                <a:spcPct val="115000"/>
              </a:lnSpc>
              <a:spcBef>
                <a:spcPts val="1400"/>
              </a:spcBef>
              <a:buNone/>
            </a:pPr>
            <a:r>
              <a:rPr lang="pl-PL" sz="2000">
                <a:latin typeface="Arial"/>
                <a:cs typeface="Arial"/>
              </a:rPr>
              <a:t>Zespoły wybierają 2–3 najpoważniejsze zidentyfikowane ryzyka i proponują jedno konkretne działanie zapobiegawcze dla każdego z nich.</a:t>
            </a:r>
          </a:p>
        </p:txBody>
      </p:sp>
      <p:pic>
        <p:nvPicPr>
          <p:cNvPr id="4" name="Obraz 3">
            <a:extLst>
              <a:ext uri="{FF2B5EF4-FFF2-40B4-BE49-F238E27FC236}">
                <a16:creationId xmlns:a16="http://schemas.microsoft.com/office/drawing/2014/main" id="{BE2E6A09-2FE7-C30F-3609-82D0EC19C33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3867122104"/>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C1E85F6-415A-D7C1-6CBC-9BE3E78FED6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Krytyczna ocena AI – bezpieczne i etyczne przetwarzanie danych (1/2)</a:t>
            </a:r>
            <a:endParaRPr lang="pl-PL"/>
          </a:p>
        </p:txBody>
      </p:sp>
      <p:sp>
        <p:nvSpPr>
          <p:cNvPr id="3" name="Symbol zastępczy zawartości 2">
            <a:extLst>
              <a:ext uri="{FF2B5EF4-FFF2-40B4-BE49-F238E27FC236}">
                <a16:creationId xmlns:a16="http://schemas.microsoft.com/office/drawing/2014/main" id="{08CDBEBD-9C49-96A6-47CE-D8B4900C30A5}"/>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a:latin typeface="Arial"/>
                <a:cs typeface="Arial"/>
              </a:rPr>
              <a:t>AI (</a:t>
            </a:r>
            <a:r>
              <a:rPr lang="pl-PL" sz="1800" err="1">
                <a:latin typeface="Arial"/>
                <a:cs typeface="Arial"/>
              </a:rPr>
              <a:t>ChatGPT</a:t>
            </a:r>
            <a:r>
              <a:rPr lang="pl-PL" sz="1800">
                <a:latin typeface="Arial"/>
                <a:cs typeface="Arial"/>
              </a:rPr>
              <a:t>/Claude/</a:t>
            </a:r>
            <a:r>
              <a:rPr lang="pl-PL" sz="1800" err="1">
                <a:latin typeface="Arial"/>
                <a:cs typeface="Arial"/>
              </a:rPr>
              <a:t>Gemini</a:t>
            </a:r>
            <a:r>
              <a:rPr lang="pl-PL" sz="1800">
                <a:latin typeface="Arial"/>
                <a:cs typeface="Arial"/>
              </a:rPr>
              <a:t>) może wspomóc etap (2) i (4) </a:t>
            </a:r>
            <a:r>
              <a:rPr lang="pl-PL" sz="1800" err="1">
                <a:latin typeface="Arial"/>
                <a:cs typeface="Arial"/>
              </a:rPr>
              <a:t>premortem</a:t>
            </a:r>
            <a:r>
              <a:rPr lang="pl-PL" sz="1800">
                <a:latin typeface="Arial"/>
                <a:cs typeface="Arial"/>
              </a:rPr>
              <a:t> jako dodatkowy, „niezależny” głos generujący możliwe przyczyny porażki do porównania z listą zespołu.</a:t>
            </a:r>
          </a:p>
          <a:p>
            <a:pPr marL="0" indent="0">
              <a:lnSpc>
                <a:spcPct val="115000"/>
              </a:lnSpc>
              <a:spcBef>
                <a:spcPts val="1400"/>
              </a:spcBef>
              <a:buNone/>
            </a:pPr>
            <a:r>
              <a:rPr lang="pl-PL" sz="1800" b="1">
                <a:latin typeface="Arial"/>
                <a:cs typeface="Arial"/>
              </a:rPr>
              <a:t>OGRANICZENIE</a:t>
            </a:r>
          </a:p>
          <a:p>
            <a:pPr marL="0" indent="0">
              <a:lnSpc>
                <a:spcPct val="115000"/>
              </a:lnSpc>
              <a:spcBef>
                <a:spcPts val="600"/>
              </a:spcBef>
              <a:buNone/>
            </a:pPr>
            <a:r>
              <a:rPr lang="pl-PL" sz="1800">
                <a:latin typeface="Arial"/>
                <a:cs typeface="Arial"/>
              </a:rPr>
              <a:t>AI, pytane o ryzyka projektu, może wygenerować listę brzmiącą wyczerpująco i przekonująco, mimo że opiera się na ogólnej wiedzy o „typowych” projektach, a nie na specyfice przedsięwzięcia.</a:t>
            </a:r>
          </a:p>
        </p:txBody>
      </p:sp>
      <p:pic>
        <p:nvPicPr>
          <p:cNvPr id="4" name="Obraz 3">
            <a:extLst>
              <a:ext uri="{FF2B5EF4-FFF2-40B4-BE49-F238E27FC236}">
                <a16:creationId xmlns:a16="http://schemas.microsoft.com/office/drawing/2014/main" id="{85D4C0E9-A6F7-1B04-150E-6249648EF55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extLst>
      <p:ext uri="{BB962C8B-B14F-4D97-AF65-F5344CB8AC3E}">
        <p14:creationId xmlns:p14="http://schemas.microsoft.com/office/powerpoint/2010/main" val="364542254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C1E85F6-415A-D7C1-6CBC-9BE3E78FED6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Krytyczna ocena AI – bezpieczne i etyczne przetwarzanie danych (2/2)</a:t>
            </a:r>
            <a:endParaRPr lang="pl-PL"/>
          </a:p>
        </p:txBody>
      </p:sp>
      <p:sp>
        <p:nvSpPr>
          <p:cNvPr id="3" name="Symbol zastępczy zawartości 2">
            <a:extLst>
              <a:ext uri="{FF2B5EF4-FFF2-40B4-BE49-F238E27FC236}">
                <a16:creationId xmlns:a16="http://schemas.microsoft.com/office/drawing/2014/main" id="{08CDBEBD-9C49-96A6-47CE-D8B4900C30A5}"/>
              </a:ext>
            </a:extLst>
          </p:cNvPr>
          <p:cNvSpPr>
            <a:spLocks noGrp="1"/>
          </p:cNvSpPr>
          <p:nvPr>
            <p:ph idx="1"/>
          </p:nvPr>
        </p:nvSpPr>
        <p:spPr>
          <a:xfrm>
            <a:off x="841248" y="1600200"/>
            <a:ext cx="10515600" cy="4389120"/>
          </a:xfrm>
        </p:spPr>
        <p:txBody>
          <a:bodyPr anchor="t">
            <a:noAutofit/>
          </a:bodyPr>
          <a:lstStyle/>
          <a:p>
            <a:pPr marL="0" indent="0">
              <a:lnSpc>
                <a:spcPct val="115000"/>
              </a:lnSpc>
              <a:buNone/>
            </a:pPr>
            <a:r>
              <a:rPr lang="pl-PL" sz="1800">
                <a:latin typeface="Arial"/>
                <a:cs typeface="Arial"/>
              </a:rPr>
              <a:t>Analiza czynników sukcesu i ryzyka często wymaga odniesienia się do wrażliwych informacji o partnerze (kondycja finansowa, wcześniejsze niepowodzenia, dane osobowe osób decyzyjnych).</a:t>
            </a:r>
          </a:p>
          <a:p>
            <a:pPr marL="0" indent="0">
              <a:lnSpc>
                <a:spcPct val="115000"/>
              </a:lnSpc>
              <a:spcBef>
                <a:spcPts val="1400"/>
              </a:spcBef>
              <a:buNone/>
            </a:pPr>
            <a:r>
              <a:rPr lang="pl-PL" sz="1800">
                <a:latin typeface="Arial"/>
                <a:cs typeface="Arial"/>
              </a:rPr>
              <a:t>Przypomnienie z dnia 1: takich danych nie wprowadzamy do publicznych narzędzi AI bez </a:t>
            </a:r>
            <a:r>
              <a:rPr lang="pl-PL" sz="1800" err="1">
                <a:latin typeface="Arial"/>
                <a:cs typeface="Arial"/>
              </a:rPr>
              <a:t>anonimizacji</a:t>
            </a:r>
            <a:r>
              <a:rPr lang="pl-PL" sz="1800">
                <a:latin typeface="Arial"/>
                <a:cs typeface="Arial"/>
              </a:rPr>
              <a:t>. Dodatkowo, w kontekście analizy ryzyka: dokumentowanie </a:t>
            </a:r>
            <a:r>
              <a:rPr lang="pl-PL" sz="1800" err="1">
                <a:latin typeface="Arial"/>
                <a:cs typeface="Arial"/>
              </a:rPr>
              <a:t>premortem</a:t>
            </a:r>
            <a:r>
              <a:rPr lang="pl-PL" sz="1800">
                <a:latin typeface="Arial"/>
                <a:cs typeface="Arial"/>
              </a:rPr>
              <a:t> i historii przyczyniania się (</a:t>
            </a:r>
            <a:r>
              <a:rPr lang="pl-PL" sz="1800" err="1">
                <a:latin typeface="Arial"/>
                <a:cs typeface="Arial"/>
              </a:rPr>
              <a:t>Contribution</a:t>
            </a:r>
            <a:r>
              <a:rPr lang="pl-PL" sz="1800">
                <a:latin typeface="Arial"/>
                <a:cs typeface="Arial"/>
              </a:rPr>
              <a:t> Analysis) samo w sobie tworzy zapis krytycznych ocen projektu wart przechowywania zgodnie z tymi samymi zasadami poufności co inne dokumenty robocze projektu.</a:t>
            </a:r>
          </a:p>
        </p:txBody>
      </p:sp>
      <p:pic>
        <p:nvPicPr>
          <p:cNvPr id="4" name="Obraz 3">
            <a:extLst>
              <a:ext uri="{FF2B5EF4-FFF2-40B4-BE49-F238E27FC236}">
                <a16:creationId xmlns:a16="http://schemas.microsoft.com/office/drawing/2014/main" id="{85D4C0E9-A6F7-1B04-150E-6249648EF55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0" y="5998249"/>
            <a:ext cx="12192000" cy="859751"/>
          </a:xfrm>
          <a:prstGeom prst="rect">
            <a:avLst/>
          </a:prstGeom>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19DC2ECB-B138-4618-66DB-BC31007F3F19}"/>
              </a:ext>
            </a:extLst>
          </p:cNvPr>
          <p:cNvSpPr>
            <a:spLocks noGrp="1"/>
          </p:cNvSpPr>
          <p:nvPr>
            <p:ph type="title"/>
          </p:nvPr>
        </p:nvSpPr>
        <p:spPr/>
        <p:txBody>
          <a:bodyPr>
            <a:noAutofit/>
          </a:bodyPr>
          <a:lstStyle/>
          <a:p>
            <a:pPr>
              <a:lnSpc>
                <a:spcPct val="115000"/>
              </a:lnSpc>
            </a:pPr>
            <a:r>
              <a:rPr lang="pl-PL" sz="6000">
                <a:latin typeface="Arial"/>
                <a:cs typeface="Arial"/>
              </a:rPr>
              <a:t>BLOK 6</a:t>
            </a:r>
          </a:p>
        </p:txBody>
      </p:sp>
      <p:sp>
        <p:nvSpPr>
          <p:cNvPr id="5" name="Symbol zastępczy tekstu 4">
            <a:extLst>
              <a:ext uri="{FF2B5EF4-FFF2-40B4-BE49-F238E27FC236}">
                <a16:creationId xmlns:a16="http://schemas.microsoft.com/office/drawing/2014/main" id="{17C69F81-EE6D-F05D-C379-339C866375E4}"/>
              </a:ext>
            </a:extLst>
          </p:cNvPr>
          <p:cNvSpPr>
            <a:spLocks noGrp="1"/>
          </p:cNvSpPr>
          <p:nvPr>
            <p:ph type="body" idx="1"/>
          </p:nvPr>
        </p:nvSpPr>
        <p:spPr/>
        <p:txBody>
          <a:bodyPr>
            <a:noAutofit/>
          </a:bodyPr>
          <a:lstStyle/>
          <a:p>
            <a:pPr>
              <a:lnSpc>
                <a:spcPct val="115000"/>
              </a:lnSpc>
            </a:pPr>
            <a:r>
              <a:rPr lang="pl-PL" sz="2400">
                <a:solidFill>
                  <a:srgbClr val="404040"/>
                </a:solidFill>
                <a:latin typeface="Arial"/>
                <a:cs typeface="Arial"/>
              </a:rPr>
              <a:t>Podsumowanie wiedzy i kompetencji</a:t>
            </a:r>
          </a:p>
        </p:txBody>
      </p:sp>
    </p:spTree>
    <p:extLst>
      <p:ext uri="{BB962C8B-B14F-4D97-AF65-F5344CB8AC3E}">
        <p14:creationId xmlns:p14="http://schemas.microsoft.com/office/powerpoint/2010/main" val="254781909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a:extLst>
              <a:ext uri="{FF2B5EF4-FFF2-40B4-BE49-F238E27FC236}">
                <a16:creationId xmlns:a16="http://schemas.microsoft.com/office/drawing/2014/main" id="{EA6629B4-E847-F7AE-9A94-2F3601BBFF29}"/>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a:solidFill>
                  <a:srgbClr val="000000"/>
                </a:solidFill>
                <a:latin typeface="Arial"/>
                <a:cs typeface="Arial"/>
              </a:rPr>
              <a:t>Dyskusja – pytania do grupy</a:t>
            </a:r>
          </a:p>
        </p:txBody>
      </p:sp>
      <p:sp>
        <p:nvSpPr>
          <p:cNvPr id="5" name="Symbol zastępczy zawartości 4">
            <a:extLst>
              <a:ext uri="{FF2B5EF4-FFF2-40B4-BE49-F238E27FC236}">
                <a16:creationId xmlns:a16="http://schemas.microsoft.com/office/drawing/2014/main" id="{A933E7F0-2B25-6323-0FDF-8D58B919E8EE}"/>
              </a:ext>
            </a:extLst>
          </p:cNvPr>
          <p:cNvSpPr>
            <a:spLocks noGrp="1"/>
          </p:cNvSpPr>
          <p:nvPr>
            <p:ph idx="1"/>
          </p:nvPr>
        </p:nvSpPr>
        <p:spPr>
          <a:xfrm>
            <a:off x="841248" y="1600200"/>
            <a:ext cx="10515600" cy="4389120"/>
          </a:xfrm>
        </p:spPr>
        <p:txBody>
          <a:bodyPr anchor="t">
            <a:noAutofit/>
          </a:bodyPr>
          <a:lstStyle/>
          <a:p>
            <a:pPr>
              <a:lnSpc>
                <a:spcPct val="115000"/>
              </a:lnSpc>
              <a:spcAft>
                <a:spcPts val="1200"/>
              </a:spcAft>
            </a:pPr>
            <a:r>
              <a:rPr lang="pl-PL" sz="2400" dirty="0">
                <a:latin typeface="Arial"/>
                <a:cs typeface="Arial"/>
              </a:rPr>
              <a:t>Które z poznanych dziś narzędzi widzą Państwo jako najbardziej użyteczne we własnej pracy badawczej?</a:t>
            </a:r>
          </a:p>
          <a:p>
            <a:pPr>
              <a:lnSpc>
                <a:spcPct val="115000"/>
              </a:lnSpc>
              <a:spcBef>
                <a:spcPts val="600"/>
              </a:spcBef>
              <a:spcAft>
                <a:spcPts val="1200"/>
              </a:spcAft>
            </a:pPr>
            <a:r>
              <a:rPr lang="pl-PL" sz="2400" dirty="0">
                <a:latin typeface="Arial"/>
                <a:cs typeface="Arial"/>
              </a:rPr>
              <a:t>Czy zastosowanie </a:t>
            </a:r>
            <a:r>
              <a:rPr lang="pl-PL" sz="2400" dirty="0" err="1">
                <a:latin typeface="Arial"/>
                <a:cs typeface="Arial"/>
              </a:rPr>
              <a:t>premortem</a:t>
            </a:r>
            <a:r>
              <a:rPr lang="pl-PL" sz="2400" dirty="0">
                <a:latin typeface="Arial"/>
                <a:cs typeface="Arial"/>
              </a:rPr>
              <a:t> lub Teorii Zmiany zmieniłoby ocenę któregoś z Państwa dotychczasowych projektów, gdyby zastosowano je na starcie?</a:t>
            </a:r>
          </a:p>
          <a:p>
            <a:pPr>
              <a:lnSpc>
                <a:spcPct val="115000"/>
              </a:lnSpc>
              <a:spcBef>
                <a:spcPts val="600"/>
              </a:spcBef>
              <a:spcAft>
                <a:spcPts val="1200"/>
              </a:spcAft>
            </a:pPr>
            <a:r>
              <a:rPr lang="pl-PL" sz="2400" dirty="0">
                <a:latin typeface="Arial"/>
                <a:cs typeface="Arial"/>
              </a:rPr>
              <a:t>Jakie pytania lub wątpliwości pozostały po dwóch dniach szkolenia?</a:t>
            </a:r>
          </a:p>
        </p:txBody>
      </p:sp>
    </p:spTree>
    <p:extLst>
      <p:ext uri="{BB962C8B-B14F-4D97-AF65-F5344CB8AC3E}">
        <p14:creationId xmlns:p14="http://schemas.microsoft.com/office/powerpoint/2010/main" val="4274590067"/>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EBB75F11-53EC-FF9C-C4DB-7E73E6B2A540}"/>
              </a:ext>
            </a:extLst>
          </p:cNvPr>
          <p:cNvSpPr>
            <a:spLocks noGrp="1"/>
          </p:cNvSpPr>
          <p:nvPr>
            <p:ph type="title"/>
          </p:nvPr>
        </p:nvSpPr>
        <p:spPr>
          <a:xfrm>
            <a:off x="841248" y="274320"/>
            <a:ext cx="10515600" cy="1188720"/>
          </a:xfrm>
        </p:spPr>
        <p:txBody>
          <a:bodyPr anchor="b">
            <a:noAutofit/>
          </a:bodyPr>
          <a:lstStyle/>
          <a:p>
            <a:pPr algn="l">
              <a:lnSpc>
                <a:spcPct val="115000"/>
              </a:lnSpc>
            </a:pPr>
            <a:r>
              <a:rPr lang="pl-PL" sz="2800" b="1" dirty="0">
                <a:solidFill>
                  <a:srgbClr val="000000"/>
                </a:solidFill>
                <a:latin typeface="Arial"/>
                <a:cs typeface="Arial"/>
              </a:rPr>
              <a:t>Prosimy o wypełnienie</a:t>
            </a:r>
          </a:p>
        </p:txBody>
      </p:sp>
      <p:sp>
        <p:nvSpPr>
          <p:cNvPr id="3" name="Symbol zastępczy zawartości 2">
            <a:extLst>
              <a:ext uri="{FF2B5EF4-FFF2-40B4-BE49-F238E27FC236}">
                <a16:creationId xmlns:a16="http://schemas.microsoft.com/office/drawing/2014/main" id="{66230DA5-8997-CD0C-6F92-F74BC3DD0F93}"/>
              </a:ext>
            </a:extLst>
          </p:cNvPr>
          <p:cNvSpPr>
            <a:spLocks noGrp="1"/>
          </p:cNvSpPr>
          <p:nvPr>
            <p:ph idx="1"/>
          </p:nvPr>
        </p:nvSpPr>
        <p:spPr>
          <a:xfrm>
            <a:off x="841248" y="1600200"/>
            <a:ext cx="10515600" cy="4389120"/>
          </a:xfrm>
        </p:spPr>
        <p:txBody>
          <a:bodyPr anchor="t">
            <a:noAutofit/>
          </a:bodyPr>
          <a:lstStyle/>
          <a:p>
            <a:pPr>
              <a:lnSpc>
                <a:spcPct val="115000"/>
              </a:lnSpc>
            </a:pPr>
            <a:r>
              <a:rPr lang="pl-PL" sz="2400" dirty="0">
                <a:latin typeface="Arial"/>
                <a:cs typeface="Arial"/>
              </a:rPr>
              <a:t>Post-testu </a:t>
            </a:r>
          </a:p>
          <a:p>
            <a:pPr>
              <a:lnSpc>
                <a:spcPct val="115000"/>
              </a:lnSpc>
              <a:spcBef>
                <a:spcPts val="600"/>
              </a:spcBef>
            </a:pPr>
            <a:r>
              <a:rPr lang="pl-PL" sz="2400" dirty="0">
                <a:latin typeface="Arial"/>
                <a:cs typeface="Arial"/>
              </a:rPr>
              <a:t>Ankiety Ewaluacyjnej</a:t>
            </a:r>
          </a:p>
        </p:txBody>
      </p:sp>
    </p:spTree>
    <p:extLst>
      <p:ext uri="{BB962C8B-B14F-4D97-AF65-F5344CB8AC3E}">
        <p14:creationId xmlns:p14="http://schemas.microsoft.com/office/powerpoint/2010/main" val="225692519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66230DA5-8997-CD0C-6F92-F74BC3DD0F93}"/>
              </a:ext>
            </a:extLst>
          </p:cNvPr>
          <p:cNvSpPr>
            <a:spLocks noGrp="1"/>
          </p:cNvSpPr>
          <p:nvPr>
            <p:ph type="title"/>
          </p:nvPr>
        </p:nvSpPr>
        <p:spPr>
          <a:xfrm>
            <a:off x="838200" y="1825625"/>
            <a:ext cx="10515600" cy="4159539"/>
          </a:xfrm>
        </p:spPr>
        <p:txBody>
          <a:bodyPr>
            <a:noAutofit/>
          </a:bodyPr>
          <a:lstStyle/>
          <a:p>
            <a:pPr marL="0" indent="0">
              <a:lnSpc>
                <a:spcPct val="115000"/>
              </a:lnSpc>
              <a:buNone/>
            </a:pPr>
            <a:r>
              <a:rPr lang="pl-PL" sz="4800" b="1" dirty="0">
                <a:latin typeface="Arial"/>
                <a:cs typeface="Arial"/>
              </a:rPr>
              <a:t>Dziękujemy za uwagę!</a:t>
            </a:r>
          </a:p>
        </p:txBody>
      </p:sp>
    </p:spTree>
    <p:extLst>
      <p:ext uri="{BB962C8B-B14F-4D97-AF65-F5344CB8AC3E}">
        <p14:creationId xmlns:p14="http://schemas.microsoft.com/office/powerpoint/2010/main" val="34979892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Obraz 2">
            <a:extLst>
              <a:ext uri="{FF2B5EF4-FFF2-40B4-BE49-F238E27FC236}">
                <a16:creationId xmlns:a16="http://schemas.microsoft.com/office/drawing/2014/main" id="{65C93C00-4E94-41BD-A3B3-EDC3C6DBCE57}"/>
              </a:ext>
              <a:ext uri="{C183D7F6-B498-43B3-948B-1728B52AA6E4}">
                <adec:decorative xmlns:adec="http://schemas.microsoft.com/office/drawing/2017/decorative" val="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53896" y="3276502"/>
            <a:ext cx="314325" cy="314325"/>
          </a:xfrm>
          <a:prstGeom prst="rect">
            <a:avLst/>
          </a:prstGeom>
          <a:noFill/>
          <a:extLst>
            <a:ext uri="{909E8E84-426E-40DD-AFC4-6F175D3DCCD1}">
              <a14:hiddenFill xmlns:a14="http://schemas.microsoft.com/office/drawing/2010/main">
                <a:solidFill>
                  <a:srgbClr val="FFFFFF"/>
                </a:solidFill>
              </a14:hiddenFill>
            </a:ext>
          </a:extLst>
        </p:spPr>
      </p:pic>
      <p:pic>
        <p:nvPicPr>
          <p:cNvPr id="1033" name="Obraz 3">
            <a:extLst>
              <a:ext uri="{FF2B5EF4-FFF2-40B4-BE49-F238E27FC236}">
                <a16:creationId xmlns:a16="http://schemas.microsoft.com/office/drawing/2014/main" id="{1360999B-B904-4568-B3C5-06EFB8940D54}"/>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8221" y="3271837"/>
            <a:ext cx="314325" cy="314325"/>
          </a:xfrm>
          <a:prstGeom prst="rect">
            <a:avLst/>
          </a:prstGeom>
          <a:noFill/>
          <a:extLst>
            <a:ext uri="{909E8E84-426E-40DD-AFC4-6F175D3DCCD1}">
              <a14:hiddenFill xmlns:a14="http://schemas.microsoft.com/office/drawing/2010/main">
                <a:solidFill>
                  <a:srgbClr val="FFFFFF"/>
                </a:solidFill>
              </a14:hiddenFill>
            </a:ext>
          </a:extLst>
        </p:spPr>
      </p:pic>
      <p:sp>
        <p:nvSpPr>
          <p:cNvPr id="2" name="Tytuł 1">
            <a:extLst>
              <a:ext uri="{FF2B5EF4-FFF2-40B4-BE49-F238E27FC236}">
                <a16:creationId xmlns:a16="http://schemas.microsoft.com/office/drawing/2014/main" id="{6AF5C274-1676-485A-B5B9-F6FFD1B5E05F}"/>
              </a:ext>
            </a:extLst>
          </p:cNvPr>
          <p:cNvSpPr>
            <a:spLocks noGrp="1"/>
          </p:cNvSpPr>
          <p:nvPr>
            <p:ph type="title"/>
          </p:nvPr>
        </p:nvSpPr>
        <p:spPr>
          <a:xfrm>
            <a:off x="1353451" y="2335576"/>
            <a:ext cx="10515600" cy="616944"/>
          </a:xfrm>
        </p:spPr>
        <p:txBody>
          <a:bodyPr>
            <a:noAutofit/>
          </a:bodyPr>
          <a:lstStyle/>
          <a:p>
            <a:pPr>
              <a:lnSpc>
                <a:spcPct val="115000"/>
              </a:lnSpc>
            </a:pPr>
            <a:r>
              <a:rPr kumimoji="0" lang="pl-PL" altLang="pl-PL" sz="1800" b="0" i="0" u="none" strike="noStrike" cap="none" normalizeH="0" baseline="0" dirty="0">
                <a:ln>
                  <a:noFill/>
                </a:ln>
                <a:solidFill>
                  <a:srgbClr val="000000"/>
                </a:solidFill>
                <a:effectLst/>
                <a:latin typeface="Arial"/>
                <a:cs typeface="Arial"/>
              </a:rPr>
              <a:t>Autor utworu: Łukasz Czech AgroWe</a:t>
            </a:r>
            <a:endParaRPr lang="pl-PL" dirty="0"/>
          </a:p>
        </p:txBody>
      </p:sp>
      <p:sp>
        <p:nvSpPr>
          <p:cNvPr id="3" name="Symbol zastępczy tekstu 2">
            <a:extLst>
              <a:ext uri="{FF2B5EF4-FFF2-40B4-BE49-F238E27FC236}">
                <a16:creationId xmlns:a16="http://schemas.microsoft.com/office/drawing/2014/main" id="{CF60D5A0-01D1-4B2D-8E31-C5BC57FBA2FF}"/>
              </a:ext>
            </a:extLst>
          </p:cNvPr>
          <p:cNvSpPr>
            <a:spLocks noGrp="1"/>
          </p:cNvSpPr>
          <p:nvPr>
            <p:ph type="body" idx="1"/>
          </p:nvPr>
        </p:nvSpPr>
        <p:spPr>
          <a:xfrm>
            <a:off x="1261508" y="3264737"/>
            <a:ext cx="10515600" cy="1500187"/>
          </a:xfrm>
        </p:spPr>
        <p:txBody>
          <a:bodyPr>
            <a:noAutofit/>
          </a:bodyPr>
          <a:lstStyle/>
          <a:p>
            <a:pPr marL="0" marR="0" lvl="0" indent="0" algn="l" defTabSz="914400" rtl="0" eaLnBrk="0" fontAlgn="base" latinLnBrk="0" hangingPunct="0">
              <a:lnSpc>
                <a:spcPct val="115000"/>
              </a:lnSpc>
              <a:spcBef>
                <a:spcPct val="0"/>
              </a:spcBef>
              <a:spcAft>
                <a:spcPct val="0"/>
              </a:spcAft>
              <a:buClrTx/>
              <a:buSzTx/>
              <a:buFontTx/>
              <a:buNone/>
              <a:tabLst/>
            </a:pPr>
            <a:r>
              <a:rPr kumimoji="0" lang="pl-PL" altLang="pl-PL" sz="1800" b="0" i="0" u="none" strike="noStrike" cap="none" normalizeH="0" baseline="0">
                <a:ln>
                  <a:noFill/>
                </a:ln>
                <a:solidFill>
                  <a:schemeClr val="tx1"/>
                </a:solidFill>
                <a:effectLst/>
                <a:latin typeface="Arial"/>
                <a:cs typeface="Arial"/>
              </a:rPr>
              <a:t>	CC BY 4.0</a:t>
            </a:r>
            <a:endParaRPr kumimoji="0" lang="pl-PL" altLang="pl-PL" b="0" i="0" u="none" strike="noStrike" cap="none" normalizeH="0" baseline="0">
              <a:ln>
                <a:noFill/>
              </a:ln>
              <a:solidFill>
                <a:schemeClr val="tx1"/>
              </a:solidFill>
              <a:effectLst/>
            </a:endParaRPr>
          </a:p>
          <a:p>
            <a:pPr marL="0" marR="0" lvl="0" indent="0" algn="l" defTabSz="914400" rtl="0" eaLnBrk="0" fontAlgn="base" latinLnBrk="0" hangingPunct="0">
              <a:lnSpc>
                <a:spcPct val="115000"/>
              </a:lnSpc>
              <a:spcBef>
                <a:spcPct val="0"/>
              </a:spcBef>
              <a:spcAft>
                <a:spcPct val="0"/>
              </a:spcAft>
              <a:buClrTx/>
              <a:buSzTx/>
              <a:buFontTx/>
              <a:buNone/>
              <a:tabLst/>
            </a:pPr>
            <a:r>
              <a:rPr kumimoji="0" lang="pl-PL" altLang="pl-PL" sz="1800" b="0" i="0" u="none" strike="noStrike" cap="none" normalizeH="0" baseline="0">
                <a:ln>
                  <a:noFill/>
                </a:ln>
                <a:solidFill>
                  <a:schemeClr val="tx1"/>
                </a:solidFill>
                <a:effectLst/>
                <a:latin typeface="Arial"/>
                <a:cs typeface="Arial"/>
              </a:rPr>
              <a:t>Materiał jest udostępniony na licencji Creative </a:t>
            </a:r>
            <a:r>
              <a:rPr kumimoji="0" lang="pl-PL" altLang="pl-PL" sz="1800" b="0" i="0" u="none" strike="noStrike" cap="none" normalizeH="0" baseline="0" err="1">
                <a:ln>
                  <a:noFill/>
                </a:ln>
                <a:solidFill>
                  <a:schemeClr val="tx1"/>
                </a:solidFill>
                <a:effectLst/>
                <a:latin typeface="Arial"/>
                <a:cs typeface="Arial"/>
              </a:rPr>
              <a:t>Commons</a:t>
            </a:r>
            <a:r>
              <a:rPr kumimoji="0" lang="pl-PL" altLang="pl-PL" sz="1800" b="0" i="0" u="none" strike="noStrike" cap="none" normalizeH="0" baseline="0">
                <a:ln>
                  <a:noFill/>
                </a:ln>
                <a:solidFill>
                  <a:schemeClr val="tx1"/>
                </a:solidFill>
                <a:effectLst/>
                <a:latin typeface="Arial"/>
                <a:cs typeface="Arial"/>
              </a:rPr>
              <a:t> Uznanie autorstwa CC BY 4.0</a:t>
            </a:r>
            <a:endParaRPr kumimoji="0" lang="pl-PL" altLang="pl-PL" b="0" i="0" u="none" strike="noStrike" cap="none" normalizeH="0" baseline="0">
              <a:ln>
                <a:noFill/>
              </a:ln>
              <a:solidFill>
                <a:schemeClr val="tx1"/>
              </a:solidFill>
              <a:effectLst/>
            </a:endParaRPr>
          </a:p>
          <a:p>
            <a:pPr marL="0" marR="0" lvl="0" indent="0" algn="l" defTabSz="914400" rtl="0" eaLnBrk="0" fontAlgn="base" latinLnBrk="0" hangingPunct="0">
              <a:lnSpc>
                <a:spcPct val="115000"/>
              </a:lnSpc>
              <a:spcBef>
                <a:spcPct val="0"/>
              </a:spcBef>
              <a:spcAft>
                <a:spcPct val="0"/>
              </a:spcAft>
              <a:buClrTx/>
              <a:buSzTx/>
              <a:buFontTx/>
              <a:buNone/>
              <a:tabLst/>
            </a:pPr>
            <a:r>
              <a:rPr kumimoji="0" lang="pl-PL" altLang="pl-PL" sz="1800" b="0" i="0" u="none" strike="noStrike" cap="none" normalizeH="0" baseline="0">
                <a:ln>
                  <a:noFill/>
                </a:ln>
                <a:solidFill>
                  <a:schemeClr val="tx1"/>
                </a:solidFill>
                <a:effectLst/>
                <a:latin typeface="Arial"/>
                <a:cs typeface="Arial"/>
                <a:hlinkClick r:id="rId4"/>
              </a:rPr>
              <a:t>Licencja CC BY 4.0</a:t>
            </a:r>
            <a:endParaRPr kumimoji="0" lang="pl-PL" altLang="pl-PL" b="0" i="0" u="none" strike="noStrike" cap="none" normalizeH="0" baseline="0">
              <a:ln>
                <a:noFill/>
              </a:ln>
              <a:solidFill>
                <a:schemeClr val="tx1"/>
              </a:solidFill>
              <a:effectLst/>
            </a:endParaRPr>
          </a:p>
          <a:p>
            <a:pPr marL="0" marR="0" lvl="0" indent="0" algn="l" defTabSz="914400" rtl="0" eaLnBrk="0" fontAlgn="base" latinLnBrk="0" hangingPunct="0">
              <a:lnSpc>
                <a:spcPct val="115000"/>
              </a:lnSpc>
              <a:spcBef>
                <a:spcPct val="0"/>
              </a:spcBef>
              <a:spcAft>
                <a:spcPct val="0"/>
              </a:spcAft>
              <a:buClrTx/>
              <a:buSzTx/>
              <a:buFontTx/>
              <a:buNone/>
              <a:tabLst/>
            </a:pPr>
            <a:r>
              <a:rPr kumimoji="0" lang="pl-PL" altLang="pl-PL" sz="1800" b="0" i="0" u="none" strike="noStrike" cap="none" normalizeH="0" baseline="0">
                <a:ln>
                  <a:noFill/>
                </a:ln>
                <a:solidFill>
                  <a:schemeClr val="tx1"/>
                </a:solidFill>
                <a:effectLst/>
                <a:latin typeface="Arial"/>
                <a:cs typeface="Arial"/>
              </a:rPr>
              <a:t>Materiał opracowany w związku z realizacją projektu „Zrównoważony Kampus SGGW - kształcenie na rzecz branż kluczowych ” nr FERS.01.05-IP.08-0067/23 </a:t>
            </a:r>
            <a:endParaRPr lang="pl-PL"/>
          </a:p>
        </p:txBody>
      </p:sp>
    </p:spTree>
    <p:extLst>
      <p:ext uri="{BB962C8B-B14F-4D97-AF65-F5344CB8AC3E}">
        <p14:creationId xmlns:p14="http://schemas.microsoft.com/office/powerpoint/2010/main" val="966244946"/>
      </p:ext>
    </p:extLst>
  </p:cSld>
  <p:clrMapOvr>
    <a:masterClrMapping/>
  </p:clrMapOvr>
</p:sld>
</file>

<file path=ppt/theme/theme1.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zentacja1" id="{9C041BE8-D6FB-46E0-A3E6-1E163A1CFF07}" vid="{45ADE798-5FA9-4644-A64D-EF5E1A31DB49}"/>
    </a:ext>
  </a:extLst>
</a:theme>
</file>

<file path=ppt/theme/theme2.xml><?xml version="1.0" encoding="utf-8"?>
<a:theme xmlns:a="http://schemas.openxmlformats.org/drawingml/2006/main" name="Projekt niestandardowy">
  <a:themeElements>
    <a:clrScheme name="Pakiet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Pakiet Office">
      <a:majorFont>
        <a:latin typeface="Arial"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akiet 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FFC5B7CEEC9953459AA7635A9F264111" ma:contentTypeVersion="4" ma:contentTypeDescription="Utwórz nowy dokument." ma:contentTypeScope="" ma:versionID="cb879f7c3f9223ec42ae5423181273e6">
  <xsd:schema xmlns:xsd="http://www.w3.org/2001/XMLSchema" xmlns:xs="http://www.w3.org/2001/XMLSchema" xmlns:p="http://schemas.microsoft.com/office/2006/metadata/properties" xmlns:ns2="51674ba1-e637-49a1-9acf-be75e179f9ea" targetNamespace="http://schemas.microsoft.com/office/2006/metadata/properties" ma:root="true" ma:fieldsID="210db5903c3798a91f2266712abc8a5b" ns2:_="">
    <xsd:import namespace="51674ba1-e637-49a1-9acf-be75e179f9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674ba1-e637-49a1-9acf-be75e179f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zawartości"/>
        <xsd:element ref="dc:title" minOccurs="0" maxOccurs="1" ma:index="4" ma:displayName="Tytu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E2ACD6F-0090-4B98-A176-A360119E5134}">
  <ds:schemaRefs>
    <ds:schemaRef ds:uri="51674ba1-e637-49a1-9acf-be75e179f9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8107A5C6-F57A-41DE-8184-184A83374078}">
  <ds:schemaRefs>
    <ds:schemaRef ds:uri="51674ba1-e637-49a1-9acf-be75e179f9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61C43EB-8BF2-4597-8117-902219A8D53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Motyw pakietu Office</Template>
  <TotalTime>1247</TotalTime>
  <Words>8768</Words>
  <Application>Microsoft Office PowerPoint</Application>
  <PresentationFormat>Panoramiczny</PresentationFormat>
  <Paragraphs>876</Paragraphs>
  <Slides>123</Slides>
  <Notes>37</Notes>
  <HiddenSlides>0</HiddenSlides>
  <MMClips>0</MMClips>
  <ScaleCrop>false</ScaleCrop>
  <HeadingPairs>
    <vt:vector size="6" baseType="variant">
      <vt:variant>
        <vt:lpstr>Używane czcionki</vt:lpstr>
      </vt:variant>
      <vt:variant>
        <vt:i4>1</vt:i4>
      </vt:variant>
      <vt:variant>
        <vt:lpstr>Motyw</vt:lpstr>
      </vt:variant>
      <vt:variant>
        <vt:i4>2</vt:i4>
      </vt:variant>
      <vt:variant>
        <vt:lpstr>Tytuły slajdów</vt:lpstr>
      </vt:variant>
      <vt:variant>
        <vt:i4>123</vt:i4>
      </vt:variant>
    </vt:vector>
  </HeadingPairs>
  <TitlesOfParts>
    <vt:vector size="126" baseType="lpstr">
      <vt:lpstr>Arial</vt:lpstr>
      <vt:lpstr>Motyw pakietu Office</vt:lpstr>
      <vt:lpstr>Projekt niestandardowy</vt:lpstr>
      <vt:lpstr>PROJEKTOWANIE INNOWACJI I PRZYGOTOWANIE WNIOSKÓW O DOFINANSOWANIE W BRANŻACH KLUCZOWYCH – Dzień 2</vt:lpstr>
      <vt:lpstr>Program dnia 2</vt:lpstr>
      <vt:lpstr>BLOK 1</vt:lpstr>
      <vt:lpstr>Logika projektu</vt:lpstr>
      <vt:lpstr>Logika projektu: prosta ścieżka od problemu do wpływu</vt:lpstr>
      <vt:lpstr>Logical Framework Approach (LFA) (1/2)</vt:lpstr>
      <vt:lpstr>Logical Framework Approach (LFA) (2/2)</vt:lpstr>
      <vt:lpstr>Przykład LFA: projekt dla gospodarstw mlecznych (1/5)</vt:lpstr>
      <vt:lpstr>Przykład LFA: projekt dla gospodarstw mlecznych (2/5)</vt:lpstr>
      <vt:lpstr>Przykład LFA: projekt dla gospodarstw mlecznych (3/5)</vt:lpstr>
      <vt:lpstr>Przykład LFA: projekt dla gospodarstw mlecznych (4/5)</vt:lpstr>
      <vt:lpstr>Przykład LFA: projekt dla gospodarstw mlecznych (5/5)</vt:lpstr>
      <vt:lpstr>Co sprawdza oceniający w logice projektu</vt:lpstr>
      <vt:lpstr>Teoria Zmiany (1/2)</vt:lpstr>
      <vt:lpstr>Teoria Zmiany (2/2)</vt:lpstr>
      <vt:lpstr>Przykład: projekt dla gospodarstw mlecznych w konstrukcji teorii zmiany</vt:lpstr>
      <vt:lpstr>Logical Framework Approach (LFA) a Teoria Zmiany</vt:lpstr>
      <vt:lpstr>Wspólny język: łańcuch rezultatów i model logiczny (1/3)</vt:lpstr>
      <vt:lpstr>Wspólny język: łańcuch rezultatów i model logiczny (2/3)</vt:lpstr>
      <vt:lpstr>Wspólny język: łańcuch rezultatów i model logiczny (3/3)</vt:lpstr>
      <vt:lpstr>Projekt jako organizacja tymczasowa</vt:lpstr>
      <vt:lpstr>Projekt jako narzędzie zmiany społeczno-gospodarczej (1/2)</vt:lpstr>
      <vt:lpstr>Projekt jako narzędzie zmiany społeczno-gospodarczej (2/2)</vt:lpstr>
      <vt:lpstr>Mając wstępnie opisaną logikę projektu, możemy szukać finansowania na 3 poziomach (1/3)</vt:lpstr>
      <vt:lpstr>Mając wstępnie opisaną logikę projektu, możemy szukać finansowania na 3 poziomach (2/3)</vt:lpstr>
      <vt:lpstr>Mając wstępnie opisaną logikę projektu, możemy szukać finansowania na 3 poziomach (3/3)</vt:lpstr>
      <vt:lpstr>Rozwijanie innowacji w ramach krajowych programów (1/2)</vt:lpstr>
      <vt:lpstr>Rozwijanie innowacji w ramach krajowych programów (2/2)</vt:lpstr>
      <vt:lpstr>1. Działanie Współpraca Grup Operacyjnych EPI (1/2)</vt:lpstr>
      <vt:lpstr>1. Działanie Współpraca Grup Operacyjnych EPI (2/2)</vt:lpstr>
      <vt:lpstr>2. Ścieżka SMART (1/5)</vt:lpstr>
      <vt:lpstr>2. Ścieżka SMART (2/5)</vt:lpstr>
      <vt:lpstr>2. Ścieżka SMART (3/5)</vt:lpstr>
      <vt:lpstr>2. Ścieżka SMART (4/5)</vt:lpstr>
      <vt:lpstr>2. Ścieżka SMART (5/5)</vt:lpstr>
      <vt:lpstr>2. Na co warto zwrócić uwagę przy SMART? (1/2)</vt:lpstr>
      <vt:lpstr>2. Na co warto zwrócić uwagę przy SMART? (2/2)</vt:lpstr>
      <vt:lpstr>3. Agrostrateg (1/2)</vt:lpstr>
      <vt:lpstr>3. Agrostrateg (2/2)</vt:lpstr>
      <vt:lpstr>Trzy programy. Co je różni, co łączy? (1/2)</vt:lpstr>
      <vt:lpstr>Trzy programy. Co je różni, co łączy? (2/2)</vt:lpstr>
      <vt:lpstr>BLOK 2</vt:lpstr>
      <vt:lpstr>Potencjał wdrożeniowy — co to znaczy</vt:lpstr>
      <vt:lpstr>Wartość dla użytkownika końcowego</vt:lpstr>
      <vt:lpstr>Benchmarking: pokaż, o ile lepiej</vt:lpstr>
      <vt:lpstr>Potencjał konkurencyjny rozwiązania / przedsięwzięcia</vt:lpstr>
      <vt:lpstr>Model VRIN/VRIO – narzędzia do oceny konkurencyjności (1/2)</vt:lpstr>
      <vt:lpstr>Model VRIN/VRIO – narzędzia do oceny konkurencyjności (2/2)</vt:lpstr>
      <vt:lpstr>VRIO w praktyce projektu badawczego</vt:lpstr>
      <vt:lpstr>VRIO – przykład rolniczy</vt:lpstr>
      <vt:lpstr>Techniczna gotowość (TRL) to nie to samo co gotowość rynkowa</vt:lpstr>
      <vt:lpstr>Krzywa adopcji innowacji – pięć kategorii odbiorców</vt:lpstr>
      <vt:lpstr>Teoria dyfuzji innowacji – pięć atrybutów</vt:lpstr>
      <vt:lpstr>Jak wykorzystać dyfuzję innowacji przy planowaniu wdrożenia</vt:lpstr>
      <vt:lpstr>BLOK 3</vt:lpstr>
      <vt:lpstr>Struktura pracy – elementy modelu na ścieżce zmiany</vt:lpstr>
      <vt:lpstr>Budowanie ścieżki zmiany krok po kroku z użyciem AI (1/2)</vt:lpstr>
      <vt:lpstr>Budowanie ścieżki zmiany krok po kroku z użyciem AI (2/2)</vt:lpstr>
      <vt:lpstr>WARSZTAT – przykład (1/18)</vt:lpstr>
      <vt:lpstr>WARSZTAT – przykład (2/18)</vt:lpstr>
      <vt:lpstr>WARSZTAT – przykład (3/18)</vt:lpstr>
      <vt:lpstr>WARSZTAT – przykład (4/18)</vt:lpstr>
      <vt:lpstr>WARSZTAT – przykład (5/18)</vt:lpstr>
      <vt:lpstr>WARSZTAT – przykład (6/18)</vt:lpstr>
      <vt:lpstr>WARSZTAT – przykład (7/18)</vt:lpstr>
      <vt:lpstr>WARSZTAT – przykład (8/18)</vt:lpstr>
      <vt:lpstr>WARSZTAT – przykład (9/18)</vt:lpstr>
      <vt:lpstr>WARSZTAT – przykład (10/18)</vt:lpstr>
      <vt:lpstr>WARSZTAT – przykład (11/18)</vt:lpstr>
      <vt:lpstr>WARSZTAT – przykład (12/18)</vt:lpstr>
      <vt:lpstr>WARSZTAT – przykład (13/18)</vt:lpstr>
      <vt:lpstr>WARSZTAT – przykład (14/18)</vt:lpstr>
      <vt:lpstr>WARSZTAT – przykład (15/18)</vt:lpstr>
      <vt:lpstr>WARSZTAT – przykład (16/18)</vt:lpstr>
      <vt:lpstr>WARSZTAT – przykład (17/18)</vt:lpstr>
      <vt:lpstr>WARSZTAT – przykład (18/18)</vt:lpstr>
      <vt:lpstr>BLOK 4</vt:lpstr>
      <vt:lpstr>Wskaźnik produktu — definicja i przykłady</vt:lpstr>
      <vt:lpstr>Wskaźnik rezultatu — definicja i przykłady</vt:lpstr>
      <vt:lpstr>Wskaźnik oddziaływania — kiedy ma sens</vt:lpstr>
      <vt:lpstr>Wskaźniki: produkt, rezultat, oddziaływanie</vt:lpstr>
      <vt:lpstr>Dobry i zły opis wskaźnika</vt:lpstr>
      <vt:lpstr>Dobry wskaźnik ma pięć cech</vt:lpstr>
      <vt:lpstr>Wskaźniki obowiązkowe i własne</vt:lpstr>
      <vt:lpstr>Planowanie harmonogramu – struktura i kamienie milowe</vt:lpstr>
      <vt:lpstr>Kamienie milowe: punkty decyzji w projekcie (1/2)</vt:lpstr>
      <vt:lpstr>Kamienie milowe: punkty decyzji w projekcie (2/2)</vt:lpstr>
      <vt:lpstr>Kamień milowy a wskaźnik</vt:lpstr>
      <vt:lpstr>Harmonogram: wykres Gantta i zależności</vt:lpstr>
      <vt:lpstr>Ścieżka krytyczna, bufory i sezonowość</vt:lpstr>
      <vt:lpstr>Krzywa Gaussa – dlaczego może być przydatna w planowaniu projektu? (1/2)</vt:lpstr>
      <vt:lpstr>Krzywa Gaussa – dlaczego może być przydatna w planowaniu projektu? (2/2)</vt:lpstr>
      <vt:lpstr>Krzywa Gaussa: kiedy kumuluje się praca w projekcie? (1/3)</vt:lpstr>
      <vt:lpstr>Krzywa Gaussa: kiedy kumuluje się praca w projekcie? (2/3)</vt:lpstr>
      <vt:lpstr>Krzywa Gaussa: kiedy kumuluje się praca w projekcie? (3/3)</vt:lpstr>
      <vt:lpstr>Efektywność projektu</vt:lpstr>
      <vt:lpstr>Efektywność to więcej niż jeden wskaźnik</vt:lpstr>
      <vt:lpstr>Sześć kryteriów ewaluacji OECD-DAC (1/2)</vt:lpstr>
      <vt:lpstr>Sześć kryteriów ewaluacji OECD-DAC (2/2)</vt:lpstr>
      <vt:lpstr>Effectiveness i efficiency – rozróżnienie, które łatwo pomylić</vt:lpstr>
      <vt:lpstr>Problem przypisania efektu</vt:lpstr>
      <vt:lpstr>Skalowalność rezultatu projektu (1/2)</vt:lpstr>
      <vt:lpstr>Skalowalność rezultatu projektu (2/2)</vt:lpstr>
      <vt:lpstr>Trwałość formalna i trwałość rezultatu</vt:lpstr>
      <vt:lpstr>Plan trwałości najlepiej rozpisać jak zadanie</vt:lpstr>
      <vt:lpstr>Krytyczna ocena AI przy projektowaniu wskaźników i ewaluacji</vt:lpstr>
      <vt:lpstr>AI przy wskaźnikach: trzy zastosowania i trzy ryzyka</vt:lpstr>
      <vt:lpstr>BLOK 5</vt:lpstr>
      <vt:lpstr>Dlaczego projekty zawodzą</vt:lpstr>
      <vt:lpstr>Optimism bias i strategic misrepresentation</vt:lpstr>
      <vt:lpstr>Reference class forecasting – zalecane remedium</vt:lpstr>
      <vt:lpstr>Technika Premortem</vt:lpstr>
      <vt:lpstr>Dlaczego premortem działa – prospective hindsight</vt:lpstr>
      <vt:lpstr>Jak przeprowadzić premortem krok po kroku</vt:lpstr>
      <vt:lpstr>DYSKUSJA MODEROWANA – bariery organizacyjne, finansowe i wdrożeniowe</vt:lpstr>
      <vt:lpstr>ANALIZA PRZYPADKÓW – premortem dla własnego projektu</vt:lpstr>
      <vt:lpstr>Krytyczna ocena AI – bezpieczne i etyczne przetwarzanie danych (1/2)</vt:lpstr>
      <vt:lpstr>Krytyczna ocena AI – bezpieczne i etyczne przetwarzanie danych (2/2)</vt:lpstr>
      <vt:lpstr>BLOK 6</vt:lpstr>
      <vt:lpstr>Dyskusja – pytania do grupy</vt:lpstr>
      <vt:lpstr>Prosimy o wypełnienie</vt:lpstr>
      <vt:lpstr>Dziękujemy za uwagę!</vt:lpstr>
      <vt:lpstr>Autor utworu: Łukasz Czech AgroWe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Julia Gęsicka</dc:creator>
  <cp:lastModifiedBy>Joanna Majewska</cp:lastModifiedBy>
  <cp:revision>205</cp:revision>
  <cp:lastPrinted>2024-05-21T11:11:19Z</cp:lastPrinted>
  <dcterms:created xsi:type="dcterms:W3CDTF">2026-08-14T12:29:13Z</dcterms:created>
  <dcterms:modified xsi:type="dcterms:W3CDTF">2026-09-30T07:50:53Z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0x010100FFC5B7CEEC9953459AA7635A9F264111</vt:lpwstr>
  </property>
</Properties>
</file>