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14"/>
  </p:notesMasterIdLst>
  <p:sldIdLst>
    <p:sldId id="258" r:id="rId6"/>
    <p:sldId id="260" r:id="rId7"/>
    <p:sldId id="264" r:id="rId8"/>
    <p:sldId id="262" r:id="rId9"/>
    <p:sldId id="265" r:id="rId10"/>
    <p:sldId id="351" r:id="rId11"/>
    <p:sldId id="266" r:id="rId12"/>
    <p:sldId id="268" r:id="rId13"/>
    <p:sldId id="269" r:id="rId14"/>
    <p:sldId id="346" r:id="rId15"/>
    <p:sldId id="352" r:id="rId16"/>
    <p:sldId id="323" r:id="rId17"/>
    <p:sldId id="353" r:id="rId18"/>
    <p:sldId id="271" r:id="rId19"/>
    <p:sldId id="354" r:id="rId20"/>
    <p:sldId id="324" r:id="rId21"/>
    <p:sldId id="355" r:id="rId22"/>
    <p:sldId id="325" r:id="rId23"/>
    <p:sldId id="356" r:id="rId24"/>
    <p:sldId id="326" r:id="rId25"/>
    <p:sldId id="357" r:id="rId26"/>
    <p:sldId id="327" r:id="rId27"/>
    <p:sldId id="358" r:id="rId28"/>
    <p:sldId id="328" r:id="rId29"/>
    <p:sldId id="359" r:id="rId30"/>
    <p:sldId id="329" r:id="rId31"/>
    <p:sldId id="360" r:id="rId32"/>
    <p:sldId id="330" r:id="rId33"/>
    <p:sldId id="361" r:id="rId34"/>
    <p:sldId id="331" r:id="rId35"/>
    <p:sldId id="362" r:id="rId36"/>
    <p:sldId id="332" r:id="rId37"/>
    <p:sldId id="363" r:id="rId38"/>
    <p:sldId id="272" r:id="rId39"/>
    <p:sldId id="364" r:id="rId40"/>
    <p:sldId id="270" r:id="rId41"/>
    <p:sldId id="283" r:id="rId42"/>
    <p:sldId id="377" r:id="rId43"/>
    <p:sldId id="378" r:id="rId44"/>
    <p:sldId id="284" r:id="rId45"/>
    <p:sldId id="286" r:id="rId46"/>
    <p:sldId id="287" r:id="rId47"/>
    <p:sldId id="288" r:id="rId48"/>
    <p:sldId id="289" r:id="rId49"/>
    <p:sldId id="365" r:id="rId50"/>
    <p:sldId id="290" r:id="rId51"/>
    <p:sldId id="366" r:id="rId52"/>
    <p:sldId id="347" r:id="rId53"/>
    <p:sldId id="379" r:id="rId54"/>
    <p:sldId id="380" r:id="rId55"/>
    <p:sldId id="381" r:id="rId56"/>
    <p:sldId id="292" r:id="rId57"/>
    <p:sldId id="291" r:id="rId58"/>
    <p:sldId id="293" r:id="rId59"/>
    <p:sldId id="294" r:id="rId60"/>
    <p:sldId id="295" r:id="rId61"/>
    <p:sldId id="367" r:id="rId62"/>
    <p:sldId id="296" r:id="rId63"/>
    <p:sldId id="368" r:id="rId64"/>
    <p:sldId id="297" r:id="rId65"/>
    <p:sldId id="298" r:id="rId66"/>
    <p:sldId id="299" r:id="rId67"/>
    <p:sldId id="300" r:id="rId68"/>
    <p:sldId id="301" r:id="rId69"/>
    <p:sldId id="302" r:id="rId70"/>
    <p:sldId id="369" r:id="rId71"/>
    <p:sldId id="303" r:id="rId72"/>
    <p:sldId id="304" r:id="rId73"/>
    <p:sldId id="305" r:id="rId74"/>
    <p:sldId id="370" r:id="rId75"/>
    <p:sldId id="334" r:id="rId76"/>
    <p:sldId id="371" r:id="rId77"/>
    <p:sldId id="341" r:id="rId78"/>
    <p:sldId id="372" r:id="rId79"/>
    <p:sldId id="342" r:id="rId80"/>
    <p:sldId id="373" r:id="rId81"/>
    <p:sldId id="348" r:id="rId82"/>
    <p:sldId id="374" r:id="rId83"/>
    <p:sldId id="344" r:id="rId84"/>
    <p:sldId id="375" r:id="rId85"/>
    <p:sldId id="310" r:id="rId86"/>
    <p:sldId id="350" r:id="rId87"/>
    <p:sldId id="382" r:id="rId88"/>
    <p:sldId id="383" r:id="rId89"/>
    <p:sldId id="384" r:id="rId90"/>
    <p:sldId id="385" r:id="rId91"/>
    <p:sldId id="386" r:id="rId92"/>
    <p:sldId id="387" r:id="rId93"/>
    <p:sldId id="388" r:id="rId94"/>
    <p:sldId id="389" r:id="rId95"/>
    <p:sldId id="390" r:id="rId96"/>
    <p:sldId id="391" r:id="rId97"/>
    <p:sldId id="392" r:id="rId98"/>
    <p:sldId id="345" r:id="rId99"/>
    <p:sldId id="393" r:id="rId100"/>
    <p:sldId id="394" r:id="rId101"/>
    <p:sldId id="313" r:id="rId102"/>
    <p:sldId id="312" r:id="rId103"/>
    <p:sldId id="314" r:id="rId104"/>
    <p:sldId id="315" r:id="rId105"/>
    <p:sldId id="316" r:id="rId106"/>
    <p:sldId id="317" r:id="rId107"/>
    <p:sldId id="376" r:id="rId108"/>
    <p:sldId id="318" r:id="rId109"/>
    <p:sldId id="319" r:id="rId110"/>
    <p:sldId id="320" r:id="rId111"/>
    <p:sldId id="321" r:id="rId112"/>
    <p:sldId id="259" r:id="rId1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71" dt="2026-09-08T07:56:19.0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98" autoAdjust="0"/>
    <p:restoredTop sz="86431" autoAdjust="0"/>
  </p:normalViewPr>
  <p:slideViewPr>
    <p:cSldViewPr snapToGrid="0" showGuides="1">
      <p:cViewPr varScale="1">
        <p:scale>
          <a:sx n="86" d="100"/>
          <a:sy n="86" d="100"/>
        </p:scale>
        <p:origin x="114" y="30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2358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openxmlformats.org/officeDocument/2006/relationships/viewProps" Target="viewProps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theme" Target="theme/theme1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notesMaster" Target="notesMasters/notesMaster1.xml"/><Relationship Id="rId119" Type="http://schemas.openxmlformats.org/officeDocument/2006/relationships/tableStyles" Target="tableStyles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microsoft.com/office/2016/11/relationships/changesInfo" Target="changesInfos/changesInfo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commentAuthors" Target="commentAuthor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microsoft.com/office/2015/10/relationships/revisionInfo" Target="revisionInfo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.gesicka@agrowe.pl" userId="S::urn:spo:guest#julia.gesicka@agrowe.pl::" providerId="AD" clId="Web-{00000000-0000-0000-0000-000000000000}"/>
    <pc:docChg chg="delSld">
      <pc:chgData name="julia.gesicka@agrowe.pl" userId="S::urn:spo:guest#julia.gesicka@agrowe.pl::" providerId="AD" clId="Web-{00000000-0000-0000-0000-000000000000}" dt="2026-09-08T07:56:19.086" v="0"/>
      <pc:docMkLst>
        <pc:docMk/>
      </pc:docMkLst>
      <pc:sldChg chg="del">
        <pc:chgData name="julia.gesicka@agrowe.pl" userId="S::urn:spo:guest#julia.gesicka@agrowe.pl::" providerId="AD" clId="Web-{00000000-0000-0000-0000-000000000000}" dt="2026-09-08T07:56:19.086" v="0"/>
        <pc:sldMkLst>
          <pc:docMk/>
          <pc:sldMk cId="3213393849" sldId="34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9688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6241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954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9665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1385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79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4825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81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851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82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1924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94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9127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97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0905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108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7394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D065B0-8756-E67F-C5DE-AAACC2A3E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E4AA543-B9F1-52F5-A9B2-058618804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9E951C4-2457-95B7-254A-6A9095742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EFF04F-A522-3DBD-9AD0-8FAD92C6F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F7A591-0962-0227-0175-A1402479C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613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C07A35-ADBC-5305-AC6A-2348E0A12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641729-6079-483C-5963-B6990C9D4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8D1A4E-4957-540F-DF51-AC14FB5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3B4D464-B809-13BB-1221-5AD8B84C6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23DD92-F92C-DD98-7823-78FD93742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4255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B019D4-C73D-1624-B604-0978E657B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E2B0D05-7C64-69A8-B0B4-E36ACD39D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5F56E3-7FD7-AFC1-C10F-7D5DF399D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126AA6-D5EC-9B73-4C51-E849D6307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075C53F-167E-B3B3-45C4-90B4F8E8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4370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3BFCFF-4ED4-FCB5-C3BC-9F3FE8E5A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647A49-0693-7657-E1E2-6FE9B35A5D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E5BFD24-3999-2450-731B-6D88F6C8B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F21747A-77CE-B850-5725-3B110EA12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563CF2E-54BD-ACE7-258C-C8BBB88F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5422296-4FF1-80EE-78D4-EFA0D1F45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0100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13D85-1922-4A48-821A-7FA3BECF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8FFE6EF-F1A8-C1F5-60EE-38F4A58E2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07B3BCA-CEBD-4ABF-4C98-4CFFF276A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F1C844-5E4F-DDCA-CE3B-AA9D9082B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2D95168-9536-307C-D037-E6CD02A81F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50F936-7532-43A1-34A0-DEC36020A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E639BD2-09D7-DCC9-D436-DBD88F371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DEE75C9-8B59-D2FB-6CFA-DE7484595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3304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204BF0-AF96-FE58-B4C0-9CEF72869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B232528-C833-1F1A-6CC0-05EDAA59A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C301D96-A925-8AAB-F832-6760C6F7B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87348AD-841A-3F91-3510-52C88B0F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1733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6D78179-51AC-248C-C6C4-DA3230091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9CAC10FE-EBE4-FCC9-77F7-007DE5F8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B8660E-B448-D6F8-5340-276D44AD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0391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894FF5-2EC0-08FA-BF08-2CD431C4C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7F9508-171A-78C8-0D36-1CD5DCD1A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FE2C261-3CEA-04B0-E93A-28847CAD6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590EA2C-A229-D302-402F-BEFF18F55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3B0477A-7AD3-3136-1D29-B18DA4324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C63E64F-FC93-8366-5759-A7FEB0AC6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8075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D0B131-8729-BE12-000F-6F69F2BC1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9C05631-F944-090F-DB99-8CFC83001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17B31AD-3E15-A4F5-5283-C015EB4D0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DB437BD-7B55-4D49-2919-376B824B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CA6D5BB-D45B-0C6C-7124-9F47E23F7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48BBE87-3AB5-7159-A5B2-0393FF2E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5268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52275-289B-D44F-BE23-56777C87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E33E57C-DD09-C135-9F0A-E055CBA5B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9A6C7B-2BA3-F377-E093-71AAF87A0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B518192-9CB6-EA78-0875-15C64CB07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81E88B6-814E-AF39-E96A-A77491AD5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1925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8EE80DE-49E7-B54A-462D-DC97A8D0E8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4504D13-3513-4B9E-361B-9B81B5BE7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D9006D3-F2D0-AD5F-D77B-8FAEBFF3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C5D625B-F6E4-B479-F24F-75F75EE92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51182C7-A2E3-F84A-4448-1EB9AA41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9482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59BEDD2-DFF7-9FD7-DCFF-7D0EB3D8B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280AB24-3CB7-E445-3EC5-BD075CDB9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844AC3-3616-65E2-4C75-0A622C9910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631E0E-9EC9-2D4D-8DA1-A860B4762730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C6DE49F-3DB1-8F4E-357A-16D8CBD4E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AFCA95-0B71-6060-5009-A7C77DF60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F65D11-DE14-1544-9CE3-E8DED2F252C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344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innovamarketinsights.com/trends/top-food-trends-2026-in-europe-market-insights-innovation/" TargetMode="Externa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cordis.europa.eu/datalab/visualisations/vis.php" TargetMode="External"/><Relationship Id="rId5" Type="http://schemas.openxmlformats.org/officeDocument/2006/relationships/hyperlink" Target="https://cordis.europa.eu/" TargetMode="External"/><Relationship Id="rId4" Type="http://schemas.openxmlformats.org/officeDocument/2006/relationships/hyperlink" Target="https://www.eucap2027.org/" TargetMode="Externa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s://een.ec.europa.e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ec.europa.eu/info/funding-tenders/opportunities/portal/screen/home" TargetMode="Externa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owplus.pl/baza-danych/baza-grup-operacyjnych-epi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4.0/deed.pl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517464"/>
            <a:ext cx="9144000" cy="138918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2800" b="1" dirty="0">
                <a:latin typeface="Arial"/>
                <a:cs typeface="Arial"/>
              </a:rPr>
              <a:t>PROJEKTOWANIE INNOWACJI I PRZYGOTOWANIE WNIOSKÓW O DOFINANSOWANIE W BRANŻACH </a:t>
            </a:r>
            <a:r>
              <a:rPr lang="pl-PL" sz="2800" b="1">
                <a:latin typeface="Arial"/>
                <a:cs typeface="Arial"/>
              </a:rPr>
              <a:t>KLUCZOWYCH – DZIEŃ 1</a:t>
            </a:r>
            <a:endParaRPr lang="pl-PL" sz="2800" b="1" dirty="0">
              <a:latin typeface="+mn-lt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Projekt współfinansowany z Europejskiego Funduszu Społecznego Plus 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w ramach Programu Fundusze Europejskie dla Rozwoju Społecznego 2021-2027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Priorytet 1 Umiejętności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Działanie 01.05 Umiejętności w szkolnictwie wyższym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Program dnia 1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>
              <a:lnSpc>
                <a:spcPct val="115000"/>
              </a:lnSpc>
            </a:pPr>
            <a:r>
              <a:rPr lang="pl-PL" sz="1800" dirty="0">
                <a:latin typeface="Arial"/>
                <a:cs typeface="Arial"/>
              </a:rPr>
              <a:t>09:00–09:20 Wprowadzenie i </a:t>
            </a:r>
            <a:r>
              <a:rPr lang="pl-PL" sz="1800" dirty="0" err="1">
                <a:latin typeface="Arial"/>
                <a:cs typeface="Arial"/>
              </a:rPr>
              <a:t>pre</a:t>
            </a:r>
            <a:r>
              <a:rPr lang="pl-PL" sz="1800" dirty="0">
                <a:latin typeface="Arial"/>
                <a:cs typeface="Arial"/>
              </a:rPr>
              <a:t>-test kompetencyjny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09:20–09:45 Branże kluczowe jako obszary transformacji gospodarczej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09:45–10:30 Analiza potrzeb rynku i otoczenia społeczno-gospodarczego (warsztat)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10:30–10:45 Przerwa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10:45–11:30 Projektowanie wartości i użyteczności rozwiązania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11:30–12:15 Warsztat: modelowanie koncepcji przedsięwzięcia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12:15–12:30 Przerwa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12:30–13:15 Partnerstwa i ekosystem współpracy projektowej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13:15–14:00 Narzędzia cyfrowe i AI wspierające analizę i organizację procesu projektowego</a:t>
            </a:r>
          </a:p>
        </p:txBody>
      </p:sp>
    </p:spTree>
    <p:extLst>
      <p:ext uri="{BB962C8B-B14F-4D97-AF65-F5344CB8AC3E}">
        <p14:creationId xmlns:p14="http://schemas.microsoft.com/office/powerpoint/2010/main" val="51114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43B05C-E9E0-D7FA-1A65-A0D4CD69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6000" dirty="0">
                <a:latin typeface="Arial"/>
                <a:cs typeface="Arial"/>
              </a:rPr>
              <a:t>BLOK 1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2299DEA-9CCE-2A1B-A023-E8A9BFB2E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2400" dirty="0">
                <a:solidFill>
                  <a:srgbClr val="404040"/>
                </a:solidFill>
                <a:latin typeface="Arial"/>
                <a:cs typeface="Arial"/>
              </a:rPr>
              <a:t>Wprowadzenie i </a:t>
            </a:r>
            <a:r>
              <a:rPr lang="pl-PL" sz="2400" dirty="0" err="1">
                <a:solidFill>
                  <a:srgbClr val="404040"/>
                </a:solidFill>
                <a:latin typeface="Arial"/>
                <a:cs typeface="Arial"/>
              </a:rPr>
              <a:t>pre</a:t>
            </a:r>
            <a:r>
              <a:rPr lang="pl-PL" sz="2400" dirty="0">
                <a:solidFill>
                  <a:srgbClr val="404040"/>
                </a:solidFill>
                <a:latin typeface="Arial"/>
                <a:cs typeface="Arial"/>
              </a:rPr>
              <a:t>-test</a:t>
            </a:r>
          </a:p>
        </p:txBody>
      </p:sp>
    </p:spTree>
    <p:extLst>
      <p:ext uri="{BB962C8B-B14F-4D97-AF65-F5344CB8AC3E}">
        <p14:creationId xmlns:p14="http://schemas.microsoft.com/office/powerpoint/2010/main" val="875231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8D411A-8014-85E8-39A1-FE48B8667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Po co nam projektowanie innowacji?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EE0A34-C49F-4602-E62D-576F3D07F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b="1" dirty="0">
                <a:latin typeface="Arial"/>
                <a:cs typeface="Arial"/>
              </a:rPr>
              <a:t>Innowacja w rozumieniu przyjętym w polityce naukowej i gospodarczej UE to nie każdy nowy pomysł naukowy.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Zgodnie z definicją przyjętą w Oslo Manual (OECD/Eurostat, wydanie 4, 2018) innowacja to nowy lub ulepszony produkt bądź proces (lub ich połączenie), który różni się istotnie od poprzednich produktów lub procesów danej jednostki i który został: </a:t>
            </a:r>
          </a:p>
          <a:p>
            <a:pPr marL="914400" indent="-457200">
              <a:lnSpc>
                <a:spcPct val="115000"/>
              </a:lnSpc>
              <a:spcBef>
                <a:spcPts val="600"/>
              </a:spcBef>
              <a:buAutoNum type="alphaLcParenBoth"/>
            </a:pPr>
            <a:r>
              <a:rPr lang="pl-PL" sz="1800" dirty="0">
                <a:latin typeface="Arial"/>
                <a:cs typeface="Arial"/>
              </a:rPr>
              <a:t>udostępniony potencjalnym użytkownikom (w przypadku produktu) lub </a:t>
            </a:r>
          </a:p>
          <a:p>
            <a:pPr marL="914400" indent="-457200">
              <a:lnSpc>
                <a:spcPct val="115000"/>
              </a:lnSpc>
              <a:spcBef>
                <a:spcPts val="600"/>
              </a:spcBef>
              <a:buAutoNum type="alphaLcParenBoth" startAt="2"/>
            </a:pPr>
            <a:r>
              <a:rPr lang="pl-PL" sz="1800" dirty="0">
                <a:latin typeface="Arial"/>
                <a:cs typeface="Arial"/>
              </a:rPr>
              <a:t>wprowadzony do użytku przez tę jednostkę (w przypadku procesu).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b="1" dirty="0">
                <a:latin typeface="Arial"/>
                <a:cs typeface="Arial"/>
              </a:rPr>
              <a:t>KLUCZOWY WARUNEK: WDROŻENIE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Rozwiązanie, które istnieje wyłącznie jako wynik badań lub publikacja naukowa, nie spełnia definicji innowacji, dopóki nie zostanie udostępnione lub zastosowane w praktyce.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i="1" dirty="0">
                <a:latin typeface="Arial"/>
                <a:cs typeface="Arial"/>
              </a:rPr>
              <a:t>Źródło: OECD/Eurostat, Oslo Manual 2018, 4. wydanie.</a:t>
            </a:r>
          </a:p>
        </p:txBody>
      </p:sp>
    </p:spTree>
    <p:extLst>
      <p:ext uri="{BB962C8B-B14F-4D97-AF65-F5344CB8AC3E}">
        <p14:creationId xmlns:p14="http://schemas.microsoft.com/office/powerpoint/2010/main" val="1907721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50347D-6A7E-0D48-DB65-9E305FB5C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Inwencja, innowacja, komercjalizacja (1/2)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E0A5B1-B676-8EF1-D66B-92EBBCF9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Trzy pojęcia z tego samego łańcucha wdrożeniowego: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buAutoNum type="arabicPeriod"/>
            </a:pPr>
            <a:r>
              <a:rPr lang="pl-PL" sz="1800" b="1" dirty="0">
                <a:latin typeface="Arial"/>
                <a:cs typeface="Arial"/>
              </a:rPr>
              <a:t>INWENCJA (WYNALAZEK)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Nowy pomysł, rozwiązanie techniczne lub odkrycie naukowe, istniejące niezależnie od tego, czy ktokolwiek go zastosuje.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buAutoNum type="arabicPeriod" startAt="2"/>
            </a:pPr>
            <a:r>
              <a:rPr lang="pl-PL" sz="1800" b="1" dirty="0">
                <a:latin typeface="Arial"/>
                <a:cs typeface="Arial"/>
              </a:rPr>
              <a:t>INNOWACJA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Inwencja, która została wdrożona, udostępniona użytkownikom lub wprowadzona do procesu.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buAutoNum type="arabicPeriod" startAt="3"/>
            </a:pPr>
            <a:r>
              <a:rPr lang="pl-PL" sz="1800" b="1" dirty="0">
                <a:latin typeface="Arial"/>
                <a:cs typeface="Arial"/>
              </a:rPr>
              <a:t>KOMERCJALIZACJA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Etap, w którym innowacja generuje wartość rynkową (sprzedaż, licencja, wdrożenie u partnera).</a:t>
            </a:r>
          </a:p>
        </p:txBody>
      </p:sp>
    </p:spTree>
    <p:extLst>
      <p:ext uri="{BB962C8B-B14F-4D97-AF65-F5344CB8AC3E}">
        <p14:creationId xmlns:p14="http://schemas.microsoft.com/office/powerpoint/2010/main" val="799873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50347D-6A7E-0D48-DB65-9E305FB5C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Inwencja, innowacja, komercjalizacja (2/2)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E0A5B1-B676-8EF1-D66B-92EBBCF9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Różnica jest istotna dla wniosków o dofinansowanie: komisje oceniające pytają wprost, na którym etapie tego łańcucha znajduje się projekt, i czy wniosek prawidłowo tę pozycję opisuje.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OSIEM RODZAJÓW DZIAŁAŃ INNOWACYJNYCH WG OSLO MANUAL 2018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Prace badawczo-rozwojowe; prace inżynieryjno-projektowe i inne prace twórcze; marketing i budowa wartości marki; działania związane z własnością intelektualną; szkolenia pracowników; tworzenie oprogramowania i baz danych; nabycie lub leasing środków trwałych; zarządzanie działalnością innowacyjną.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7B85DE-AB36-4520-7AFC-1F4D79BAF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Diagnoza wstępna – pytania do grupy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CA2DFF-34CE-DEB4-6B53-EEC88ABA7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dirty="0">
                <a:latin typeface="Arial"/>
                <a:cs typeface="Arial"/>
              </a:rPr>
              <a:t>Zanim przejdziemy dalej, chwila na wymianę doświadczeń:</a:t>
            </a:r>
          </a:p>
          <a:p>
            <a:pPr marL="514350" indent="-514350">
              <a:lnSpc>
                <a:spcPct val="1150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pl-PL" sz="2400" dirty="0">
                <a:latin typeface="Arial"/>
                <a:cs typeface="Arial"/>
              </a:rPr>
              <a:t>Kto z Państwa realizował projekt we współpracy z partnerem gospodarczym, rolniczym lub instytucjonalnym?</a:t>
            </a:r>
          </a:p>
          <a:p>
            <a:pPr marL="51435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2"/>
            </a:pPr>
            <a:r>
              <a:rPr lang="pl-PL" sz="2400" dirty="0">
                <a:latin typeface="Arial"/>
                <a:cs typeface="Arial"/>
              </a:rPr>
              <a:t>Jakie były największe bariery na etapie przygotowania lub wdrożenia takiego projektu?</a:t>
            </a:r>
          </a:p>
          <a:p>
            <a:pPr marL="51435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pl-PL" sz="2400" dirty="0">
                <a:latin typeface="Arial"/>
                <a:cs typeface="Arial"/>
              </a:rPr>
              <a:t>Kto z Państwa wykorzystuje narzędzia AI w bieżącej pracy badawczej lub dydaktycznej?</a:t>
            </a:r>
          </a:p>
        </p:txBody>
      </p:sp>
    </p:spTree>
    <p:extLst>
      <p:ext uri="{BB962C8B-B14F-4D97-AF65-F5344CB8AC3E}">
        <p14:creationId xmlns:p14="http://schemas.microsoft.com/office/powerpoint/2010/main" val="146378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57F202-1C32-B1D7-9F92-1E0A9F596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6000" b="1" i="0" dirty="0">
                <a:latin typeface="Arial"/>
                <a:cs typeface="Arial"/>
              </a:rPr>
              <a:t>BLOK 2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FA814E-437A-6A4C-7577-8A3608BA2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2400" b="0" i="0" dirty="0">
                <a:solidFill>
                  <a:srgbClr val="404040"/>
                </a:solidFill>
                <a:latin typeface="Arial"/>
                <a:cs typeface="Arial"/>
              </a:rPr>
              <a:t>Branże kluczowe jako obszary transformacji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0D4A5CE-7DCC-45EC-C7B8-6C533B79A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27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242380-BAD3-E265-C8E8-2016A1D3E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Czym metodologicznie jest megatrend?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C30EDD-A5F0-A44B-5637-7C14C4F24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b="1" dirty="0" err="1">
                <a:latin typeface="Arial"/>
                <a:cs typeface="Arial"/>
              </a:rPr>
              <a:t>Megatrend</a:t>
            </a:r>
            <a:r>
              <a:rPr lang="pl-PL" sz="2000" dirty="0">
                <a:latin typeface="Arial"/>
                <a:cs typeface="Arial"/>
              </a:rPr>
              <a:t> to długoterminowa (zwykle 10–20-letnia), głęboka zmiana strukturalna o skali globalnej lub kontynentalnej, obejmująca jednocześnie wymiar technologiczny, gospodarczy, społeczny i regulacyjny, w odróżnieniu od trendu krótkoterminowego (mody, cyklu koniunkturalnego) czy pojedynczego wydarzenia.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dirty="0">
                <a:latin typeface="Arial"/>
                <a:cs typeface="Arial"/>
              </a:rPr>
              <a:t>Komisja Europejska prowadzi stały monitoring </a:t>
            </a:r>
            <a:r>
              <a:rPr lang="pl-PL" sz="2000" dirty="0" err="1">
                <a:latin typeface="Arial"/>
                <a:cs typeface="Arial"/>
              </a:rPr>
              <a:t>megatrendów</a:t>
            </a:r>
            <a:r>
              <a:rPr lang="pl-PL" sz="2000" dirty="0">
                <a:latin typeface="Arial"/>
                <a:cs typeface="Arial"/>
              </a:rPr>
              <a:t> w ramach platformy </a:t>
            </a:r>
            <a:r>
              <a:rPr lang="pl-PL" sz="2000" dirty="0" err="1">
                <a:latin typeface="Arial"/>
                <a:cs typeface="Arial"/>
              </a:rPr>
              <a:t>Megatrends</a:t>
            </a:r>
            <a:r>
              <a:rPr lang="pl-PL" sz="2000" dirty="0">
                <a:latin typeface="Arial"/>
                <a:cs typeface="Arial"/>
              </a:rPr>
              <a:t> Hub (Wspólne Centrum Badawcze KE, Knowledge4Policy), wykorzystywanej do przygotowania unijnych dokumentów strategicznych i programów finansowania.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b="1" dirty="0">
                <a:latin typeface="Arial"/>
                <a:cs typeface="Arial"/>
              </a:rPr>
              <a:t>Dla wnioskodawcy oznacza to: </a:t>
            </a:r>
            <a:r>
              <a:rPr lang="pl-PL" sz="2000" dirty="0">
                <a:latin typeface="Arial"/>
                <a:cs typeface="Arial"/>
              </a:rPr>
              <a:t>trend wpisany do wniosku powinien być identyfikowalny w oficjalnych dokumentach strategicznych UE lub krajowych, nie wyłącznie w publicystyce branżowej.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674C068-8546-74DF-B237-AD4D3B0A2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57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B1352-ADBB-9C78-4604-3D492AA92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6E51E2-2A29-E901-FB1F-59EF69701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 err="1">
                <a:solidFill>
                  <a:srgbClr val="000000"/>
                </a:solidFill>
                <a:latin typeface="Arial"/>
                <a:cs typeface="Arial"/>
              </a:rPr>
              <a:t>Megatrendy (1/2)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F2A349-51AF-F641-244D-53D38566D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b="1" dirty="0">
                <a:latin typeface="Arial"/>
                <a:cs typeface="Arial"/>
              </a:rPr>
              <a:t>Zielona transformacja</a:t>
            </a:r>
            <a:r>
              <a:rPr lang="pl-PL" sz="1800" dirty="0">
                <a:latin typeface="Arial"/>
                <a:cs typeface="Arial"/>
              </a:rPr>
              <a:t> – dekarbonizacja, ograniczanie emisji i presji środowiskowej, rozwój OZE, rolnictwa niskoemisyjnego i technologii przyjaznych środowisku. 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</a:pPr>
            <a:r>
              <a:rPr lang="pl-PL" sz="1800" b="1" dirty="0">
                <a:latin typeface="Arial"/>
                <a:cs typeface="Arial"/>
              </a:rPr>
              <a:t>Cyfryzacja i gospodarka oparta na danych</a:t>
            </a:r>
            <a:r>
              <a:rPr lang="pl-PL" sz="1800" dirty="0">
                <a:latin typeface="Arial"/>
                <a:cs typeface="Arial"/>
              </a:rPr>
              <a:t> – wykorzystanie AI, </a:t>
            </a:r>
            <a:r>
              <a:rPr lang="pl-PL" sz="1800" dirty="0" err="1">
                <a:latin typeface="Arial"/>
                <a:cs typeface="Arial"/>
              </a:rPr>
              <a:t>IoT</a:t>
            </a:r>
            <a:r>
              <a:rPr lang="pl-PL" sz="1800" dirty="0">
                <a:latin typeface="Arial"/>
                <a:cs typeface="Arial"/>
              </a:rPr>
              <a:t>, sensorów, danych satelitarnych, cyfrowych bliźniaków i systemów wspomagania decyzji. 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</a:pPr>
            <a:r>
              <a:rPr lang="pl-PL" sz="1800" b="1" dirty="0">
                <a:latin typeface="Arial"/>
                <a:cs typeface="Arial"/>
              </a:rPr>
              <a:t>Automatyzacja i robotyzacja</a:t>
            </a:r>
            <a:r>
              <a:rPr lang="pl-PL" sz="1800" dirty="0">
                <a:latin typeface="Arial"/>
                <a:cs typeface="Arial"/>
              </a:rPr>
              <a:t> – zastępowanie prac rutynowych przez roboty, autonomiczne maszyny i inteligentne systemy produkcyjne; odpowiedź m.in. na niedobór pracowników. 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</a:pPr>
            <a:r>
              <a:rPr lang="pl-PL" sz="1800" b="1" dirty="0">
                <a:latin typeface="Arial"/>
                <a:cs typeface="Arial"/>
              </a:rPr>
              <a:t>Odporność gospodarcza i skracanie łańcuchów dostaw</a:t>
            </a:r>
            <a:r>
              <a:rPr lang="pl-PL" sz="1800" dirty="0">
                <a:latin typeface="Arial"/>
                <a:cs typeface="Arial"/>
              </a:rPr>
              <a:t> – dywersyfikacja dostawców, rozwój lokalnych źródeł surowców, ograniczanie zależności od importu i wzrost bezpieczeństwa produkcji. 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5F3BF57-02C3-61EA-2ECC-ECBFA13D1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50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6E51E2-2A29-E901-FB1F-59EF69701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 err="1">
                <a:solidFill>
                  <a:srgbClr val="000000"/>
                </a:solidFill>
                <a:latin typeface="Arial"/>
                <a:cs typeface="Arial"/>
              </a:rPr>
              <a:t>Megatrendy (2/2)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F2A349-51AF-F641-244D-53D38566D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</a:pPr>
            <a:r>
              <a:rPr lang="pl-PL" sz="1800" b="1" dirty="0">
                <a:latin typeface="Arial"/>
                <a:cs typeface="Arial"/>
              </a:rPr>
              <a:t>Bezpieczeństwo żywnościowe i jakość żywności</a:t>
            </a:r>
            <a:r>
              <a:rPr lang="pl-PL" sz="1800" dirty="0">
                <a:latin typeface="Arial"/>
                <a:cs typeface="Arial"/>
              </a:rPr>
              <a:t> – stabilność produkcji w warunkach zmian klimatu, identyfikowalność pochodzenia, ograniczanie zanieczyszczeń i strat żywności oraz rozwój systemów predykcyjnego zarządzania jakością. 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</a:pPr>
            <a:r>
              <a:rPr lang="pl-PL" sz="1800" b="1" dirty="0">
                <a:latin typeface="Arial"/>
                <a:cs typeface="Arial"/>
              </a:rPr>
              <a:t>Gospodarka </a:t>
            </a:r>
            <a:r>
              <a:rPr lang="pl-PL" sz="1800" b="1" dirty="0" err="1">
                <a:latin typeface="Arial"/>
                <a:cs typeface="Arial"/>
              </a:rPr>
              <a:t>zasobooszczędna</a:t>
            </a:r>
            <a:r>
              <a:rPr lang="pl-PL" sz="1800" b="1" dirty="0">
                <a:latin typeface="Arial"/>
                <a:cs typeface="Arial"/>
              </a:rPr>
              <a:t> i cyrkularna</a:t>
            </a:r>
            <a:r>
              <a:rPr lang="pl-PL" sz="1800" dirty="0">
                <a:latin typeface="Arial"/>
                <a:cs typeface="Arial"/>
              </a:rPr>
              <a:t> – efektywne wykorzystanie energii, wody i surowców, zagospodarowanie produktów ubocznych, recykling oraz projektowanie procesów zgodnie z zasadą „więcej wartości z mniejszej ilości zasobów”. 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</a:pPr>
            <a:r>
              <a:rPr lang="pl-PL" sz="1800" b="1" dirty="0">
                <a:latin typeface="Arial"/>
                <a:cs typeface="Arial"/>
              </a:rPr>
              <a:t>Technologie środowiskowe i adaptacja do zmian klimatu</a:t>
            </a:r>
            <a:r>
              <a:rPr lang="pl-PL" sz="1800" dirty="0">
                <a:latin typeface="Arial"/>
                <a:cs typeface="Arial"/>
              </a:rPr>
              <a:t> – rozwiązania dla gospodarki wodnej, ochrony gleby i bioróżnorodności, retencji, monitoringu środowiska i ograniczania zanieczyszczeń. 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</a:pPr>
            <a:r>
              <a:rPr lang="pl-PL" sz="1800" b="1" dirty="0">
                <a:latin typeface="Arial"/>
                <a:cs typeface="Arial"/>
              </a:rPr>
              <a:t>Dostępność i uniwersalne projektowanie</a:t>
            </a:r>
            <a:r>
              <a:rPr lang="pl-PL" sz="1800" dirty="0">
                <a:latin typeface="Arial"/>
                <a:cs typeface="Arial"/>
              </a:rPr>
              <a:t> – tworzenie produktów, usług i technologii możliwych do wykorzystania przez jak najszerszą grupę użytkowników, niezależnie od wieku, sprawności czy kompetencji cyfrowych.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5F3BF57-02C3-61EA-2ECC-ECBFA13D1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84F4C-9C4C-77AB-B304-290985C38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BA6CC3-04C8-0B02-E98D-76D01E67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 err="1">
                <a:solidFill>
                  <a:srgbClr val="000000"/>
                </a:solidFill>
                <a:latin typeface="Arial"/>
                <a:cs typeface="Arial"/>
              </a:rPr>
              <a:t>Megatrendy w produkcji żywności (1/2)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01C064-8448-F7DB-BA65-2559E6188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2000" dirty="0">
                <a:highlight>
                  <a:srgbClr val="FFFFFF"/>
                </a:highlight>
                <a:latin typeface="Arial"/>
                <a:cs typeface="Arial"/>
              </a:rPr>
              <a:t>W Europie jakość produkcji żywności przestaje być rozumiana wyłącznie jako zgodność z normami bezpieczeństwa i parametrami sensorycznymi. Coraz częściej obejmuje ona jednocześnie:</a:t>
            </a:r>
            <a:endParaRPr lang="en-US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bezpieczeństwo zdrowotne</a:t>
            </a: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,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wartość odżywczą</a:t>
            </a: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,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identyfikowalność i autentyczność surowców</a:t>
            </a: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,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wpływ środowiskowy produkcji</a:t>
            </a: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,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525145A-36EE-4F4A-6AFA-77A551365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39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BA6CC3-04C8-0B02-E98D-76D01E67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 err="1">
                <a:solidFill>
                  <a:srgbClr val="000000"/>
                </a:solidFill>
                <a:latin typeface="Arial"/>
                <a:cs typeface="Arial"/>
              </a:rPr>
              <a:t>Megatrendy w produkcji żywności (2/2)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01C064-8448-F7DB-BA65-2559E6188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b="1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dobrostan zwierząt</a:t>
            </a: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,</a:t>
            </a: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odporność systemu produkcyjnego na kryzysy klimatyczne, surowcowe i sanitarne</a:t>
            </a: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,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zaufanie konsumenta do całego łańcucha żywnościowego</a:t>
            </a: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dirty="0">
                <a:highlight>
                  <a:srgbClr val="FFFFFF"/>
                </a:highlight>
                <a:latin typeface="Arial"/>
                <a:cs typeface="Arial"/>
              </a:rPr>
              <a:t>To ważne dla wniosku o dofinansowanie, bo projekty związane z żywnością są dziś oceniane nie tylko przez pryzmat samego produktu, ale przez </a:t>
            </a:r>
            <a:r>
              <a:rPr lang="pl-PL" sz="2000" b="1" dirty="0">
                <a:highlight>
                  <a:srgbClr val="FFFFFF"/>
                </a:highlight>
                <a:latin typeface="Arial"/>
                <a:cs typeface="Arial"/>
              </a:rPr>
              <a:t>jakość systemu produkcji</a:t>
            </a:r>
            <a:r>
              <a:rPr lang="pl-PL" sz="2000" dirty="0">
                <a:highlight>
                  <a:srgbClr val="FFFFFF"/>
                </a:highlight>
                <a:latin typeface="Arial"/>
                <a:cs typeface="Arial"/>
              </a:rPr>
              <a:t>: jego transparentność, cyfryzację, trwałość środowiskową i zdolność do odpowiadania na nowe ryzyka.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525145A-36EE-4F4A-6AFA-77A551365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97FB93-6C72-8E51-7D78-38E123241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1. Integracja jakości żywności z bezpieczeństwem, zrównoważeniem i odpornością produkcji (1/2)</a:t>
            </a:r>
            <a:endParaRPr lang="en-US" sz="5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AFB9D1-BCBA-653D-DECE-FC7247106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Najsilniejszy trend ostatnich lat polega na tym, że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jakość produkcji żywności jest oceniana systemowo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 a nie tylko końcowo. Liczy się nie wyłącznie jakość produktu na półce, ale również to,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jak został wyprodukowany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 przy jakim zużyciu zasobów, z jaką ekspozycją na ryzyko chemiczne, biologiczne i środowiskowe oraz z jaką możliwością udokumentowania tych parametrów. 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Ten trend premiuje projekty, które łączą:</a:t>
            </a: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kontrolę jakości z monitorowaniem procesu,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B96932F-2DE2-1A51-6C83-EF03957D4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69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97FB93-6C72-8E51-7D78-38E123241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1. Integracja jakości żywności z bezpieczeństwem, zrównoważeniem i odpornością produkcji (2/2)</a:t>
            </a:r>
            <a:endParaRPr lang="en-US" sz="5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AFB9D1-BCBA-653D-DECE-FC7247106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bezpieczeństwo żywności z analizą ryzyka,</a:t>
            </a: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optymalizację produkcji z celami środowiskowymi,</a:t>
            </a: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jakość handlową z jakością funkcjonalną i zdrowotną.</a:t>
            </a:r>
          </a:p>
          <a:p>
            <a:pPr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Silna pozycja mają przedsięwzięcia pokazujące, że poprawa jakości nie jest celem izolowanym, lecz elementem budowy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odpornych i zrównoważonych systemów produkcji żywności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B96932F-2DE2-1A51-6C83-EF03957D4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B2436-733D-CDC0-7543-9A304D00A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6C15DD-202D-0AD6-B7D3-86801E87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2. Zaostrzenie wymagań dotyczących ryzyk chemicznych i nowych zanieczyszczeń (1/2)</a:t>
            </a:r>
            <a:endParaRPr lang="en-US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DAB4B9-06D9-BD9B-86A7-AF2093563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W ostatnich latach rośnie znaczenie zagrożeń chemicznych, w tym substancji wcześniej słabiej eksponowanych w debacie jakościowej. Dobrym przykładem jest aktualizacja ocen bezpieczeństwa dotyczących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TFA (</a:t>
            </a:r>
            <a:r>
              <a:rPr lang="pl-PL" sz="1800" b="1" dirty="0" err="1">
                <a:highlight>
                  <a:srgbClr val="FFFFFF"/>
                </a:highlight>
                <a:latin typeface="Arial"/>
                <a:cs typeface="Arial"/>
              </a:rPr>
              <a:t>trifluorooctanu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)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 - związku powstającego m.in. jako produkt rozkładu części pestycydów - dla którego EFSA obniżyła bezpieczny poziom narażenia dietetycznego.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To pokazuje szerszy trend: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jakość produkcji żywności będzie coraz mocniej zależeć od zdolności do wykrywania i ograniczania śladowych zanieczyszczeń chemicznych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 oraz do reagowania na szybko zmieniające się oceny naukowe.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Szczególnie perspektywiczne są projekty obejmujące: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precyzyjniejsze monitorowanie pozostałości,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BD21671-6DE1-9753-5424-38033717C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499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6C15DD-202D-0AD6-B7D3-86801E87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2. Zaostrzenie wymagań dotyczących ryzyk chemicznych i nowych zanieczyszczeń (2/2)</a:t>
            </a:r>
            <a:endParaRPr lang="en-US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DAB4B9-06D9-BD9B-86A7-AF2093563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systemy wczesnego ostrzegania,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walidację czystszych procesów produkcji,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ograniczanie przenoszenia zanieczyszczeń z gleby, wody, paszy i opakowań,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rozwiązania analityczne podnoszące czułość i szybkość kontroli.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Można argumentować, że inwestycje w jakość produkcji są odpowiedzią na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rosnącą presję regulacyjną i naukową dotyczącą substancji niepożądanych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 a tym samym ograniczają przyszłe ryzyko rynkowe i zgodności.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BD21671-6DE1-9753-5424-38033717C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2AA37-A99B-6423-C61E-B42A431D9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C4517C-9783-C032-7E69-82641CB14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3. Wzrost znaczenia identyfikowalności, transparentności i zaufania konsumentów (1/2)</a:t>
            </a:r>
            <a:endParaRPr lang="en-US" sz="5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0AD5BA-2A91-F9D1-3E77-903EFBCF4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Jednym z najsilniejszych zjawisk rynkowych w Europie jest rosnące znaczenie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zaufania do systemu żywnościowego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 Badania EIT Food pokazują, że po spadku zaufania około 2023 r. obserwowane jest jego odbudowywanie, ale nierównomierne i warunkowe - konsumenci chcą lepiej rozumieć pochodzenie żywności, sposób jej wytworzenia i wiarygodność deklaracji jakościowych. 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W praktyce oznacza to przesunięcie od jakości deklarowanej do jakości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udokumentowanej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Bardzo dobrze wpisują się tu rozwiązania takie jak: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cyfrowa identyfikowalność partii i surowców,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B4DBEF1-0667-57F9-488C-3E9D0C8F6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09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C4517C-9783-C032-7E69-82641CB14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3. Wzrost znaczenia identyfikowalności, transparentności i zaufania konsumentów (2/2)</a:t>
            </a:r>
            <a:endParaRPr lang="en-US" sz="5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0AD5BA-2A91-F9D1-3E77-903EFBCF4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monitoring jakości w czasie rzeczywistym,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integracja danych z gospodarstwa, przetwórstwa i logistyki,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narzędzia przeciwdziałające fałszowaniu i zafałszowaniom żywności,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transparentna komunikacja parametrów jakościowych.</a:t>
            </a:r>
            <a:endParaRPr lang="pl-PL" dirty="0">
              <a:ea typeface="+mn-lt"/>
              <a:cs typeface="+mn-lt"/>
            </a:endParaRPr>
          </a:p>
          <a:p>
            <a:pPr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Projekt można osadzić w tezie, że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przewaga konkurencyjna producenta żywności coraz częściej zależy od zdolności do potwierdzenia jakości i pochodzenia w sposób cyfrowy, wiarygodny i skalowalny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B4DBEF1-0667-57F9-488C-3E9D0C8F6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A450C-A7C3-4096-EA16-8C677DC38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B33058-E905-B257-F26F-360F3AFC3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4. Dynamiczny rozwój innowacyjnych technologii i nowych źródeł surowców (1/2)</a:t>
            </a:r>
            <a:endParaRPr lang="en-US" sz="6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A65831-7433-9EE9-2D44-EF3AE6CEB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EFSA już od 2021 r. wskazuje potrzebę przygotowania systemu oceny ryzyka na nowe technologie i nowe źródła żywności oraz pasz. Wśród obszarów kluczowych wymieniane są m.in.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biotechnologia, nanotechnologia, innowacyjne technologie przetwórcze, druk 3D, alternatywne białka, nowe źródła surowców akwakultury i alternatywne źródła węglowodanów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To nie jest wyłącznie trend produktowy. To trend jakościowy, bo wraz z nowymi surowcami i technologiami pojawia się pytanie o: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 </a:t>
            </a: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stabilność jakości, bezpieczeństwo procesu, porównywalność parametrów z żywnością konwencjonalną, akceptację konsumencką, standardy walidacji.</a:t>
            </a:r>
            <a:endParaRPr lang="pl-PL" dirty="0">
              <a:solidFill>
                <a:srgbClr val="252A2C"/>
              </a:solidFill>
              <a:ea typeface="+mn-lt"/>
              <a:cs typeface="+mn-lt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Wysoki potencjał mają projekty dotyczące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: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walidacji jakości nowych surowców,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81F07C0-7C78-B3E6-51C9-A06DA06EE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48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B33058-E905-B257-F26F-360F3AFC3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4. Dynamiczny rozwój innowacyjnych technologii i nowych źródeł surowców (2/2)</a:t>
            </a:r>
            <a:endParaRPr lang="en-US" sz="6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A65831-7433-9EE9-2D44-EF3AE6CEB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metod oceny porównawczej jakości,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standaryzacji parametrów dla żywności innowacyjnej,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ograniczania zmienności surowcowej,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rozwiązań wspierających komercjalizację nowych technologii żywnościowych.</a:t>
            </a:r>
          </a:p>
          <a:p>
            <a:pPr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Dobrym argumentem jest to, że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rozwój innowacyjnej żywności w Europie wymaga równoległego rozwoju narzędzi oceny i zapewniania jakości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 bez których skalowanie wdrożeń jest utrudnione.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81F07C0-7C78-B3E6-51C9-A06DA06EE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9D3F7-903F-55E5-446C-7753CEF61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023622-8DCA-12B5-2590-7539432A9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600" b="1" dirty="0">
                <a:solidFill>
                  <a:srgbClr val="000000"/>
                </a:solidFill>
                <a:latin typeface="Arial"/>
                <a:cs typeface="Arial"/>
              </a:rPr>
              <a:t>5. Przesunięcie od "więcej produkcji" do "lepszej produkcji": regeneracja, zdrowie gleby i efektywność zasobowa (1/2)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4209D5-5466-7F5B-4847-E08D644C9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W aktualnych kierunkach europejskich programów badawczych i wdrożeniowych bardzo mocno widoczny jest nacisk na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odporność rolnictwa w warunkach niedoboru wody i składników pokarmowych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zarządzanie glebą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pl-PL" sz="1800" b="1" dirty="0" err="1">
                <a:highlight>
                  <a:srgbClr val="FFFFFF"/>
                </a:highlight>
                <a:latin typeface="Arial"/>
                <a:cs typeface="Arial"/>
              </a:rPr>
              <a:t>mikrobiom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obniżanie emisji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 a także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rozwiązania cyfrowe dla produkcji rolnej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 Wśród aktualnych i zapowiedzianych tematów finansowania widać m.in. glebę, ekstremalne zjawiska pogodowe, cyfrowe innowacje w rolnictwie, </a:t>
            </a:r>
            <a:r>
              <a:rPr lang="pl-PL" sz="1800" dirty="0" err="1">
                <a:highlight>
                  <a:srgbClr val="FFFFFF"/>
                </a:highlight>
                <a:latin typeface="Arial"/>
                <a:cs typeface="Arial"/>
              </a:rPr>
              <a:t>mikrobiom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 i efektywność paszową.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 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To 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oznacza, że jakość żywności jest coraz silniej wiązana z jakością środowiska produkcji.</a:t>
            </a:r>
            <a:endParaRPr lang="pl-PL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Perspektywiczne są działania obejmujące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: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poprawę jakości surowca poprzez zdrowie gleby,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CA144D8-7DC7-E789-F898-3DAA29815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023622-8DCA-12B5-2590-7539432A9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600" b="1" dirty="0">
                <a:solidFill>
                  <a:srgbClr val="000000"/>
                </a:solidFill>
                <a:latin typeface="Arial"/>
                <a:cs typeface="Arial"/>
              </a:rPr>
              <a:t>5. Przesunięcie od "więcej produkcji" do "lepszej produkcji": regeneracja, zdrowie gleby i efektywność zasobowa (2/2)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4209D5-5466-7F5B-4847-E08D644C9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rolnictwo precyzyjne ograniczające zmienność jakościową,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monitoring warunków produkcji,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zarządzanie wodą i składnikami odżywczymi,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wykorzystanie danych do przewidywania jakości plonu lub surowca.</a:t>
            </a:r>
          </a:p>
          <a:p>
            <a:pPr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Wniosek może podkreślać, że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poprawa jakości żywności zaczyna się na etapie produkcji pierwotnej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 a inwestycje w dane, glebę, mikrobiologię i </a:t>
            </a:r>
            <a:r>
              <a:rPr lang="pl-PL" sz="1800" dirty="0" err="1">
                <a:highlight>
                  <a:srgbClr val="FFFFFF"/>
                </a:highlight>
                <a:latin typeface="Arial"/>
                <a:cs typeface="Arial"/>
              </a:rPr>
              <a:t>zasobowooszczędność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 są dziś równocześnie inwestycjami jakościowymi.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CA144D8-7DC7-E789-F898-3DAA29815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75104-BDAD-98E8-2AF0-32C5FE00D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8AD574-37BA-C34D-D1E4-96FB75971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6. Rosnąca rola mikrobiomu i podejścia One Health (1/2)</a:t>
            </a:r>
            <a:endParaRPr lang="en-US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27C6E-D3DA-4555-E471-CF2BC628A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W europejskim podejściu do żywności coraz silniej obecna jest logika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One </a:t>
            </a:r>
            <a:r>
              <a:rPr lang="pl-PL" sz="1800" b="1" dirty="0" err="1">
                <a:highlight>
                  <a:srgbClr val="FFFFFF"/>
                </a:highlight>
                <a:latin typeface="Arial"/>
                <a:cs typeface="Arial"/>
              </a:rPr>
              <a:t>Health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 łącząca zdrowie ludzi, zwierząt, środowiska i systemów produkcji. Widać to zarówno w działaniach EFSA, jak i w agendzie konkursowej Horizon Europe, gdzie pojawiają się tematy dotyczące </a:t>
            </a:r>
            <a:r>
              <a:rPr lang="pl-PL" sz="1800" dirty="0" err="1">
                <a:highlight>
                  <a:srgbClr val="FFFFFF"/>
                </a:highlight>
                <a:latin typeface="Arial"/>
                <a:cs typeface="Arial"/>
              </a:rPr>
              <a:t>mikrobiomu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 w hodowli, zdrowia ekosystemów oraz ich wpływu na bezpieczeństwo i trwałość 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produkcji żywności.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Projekty wpisujące się w ten trend mogą dotyczyć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: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zarządzania mikrobiologiczną jakością produkcji,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9BC788C-5E54-1407-9480-B804C0750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3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8AD574-37BA-C34D-D1E4-96FB75971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6. Rosnąca rola mikrobiomu i podejścia One Health (2/2)</a:t>
            </a:r>
            <a:endParaRPr lang="en-US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27C6E-D3DA-4555-E471-CF2BC628A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ograniczania presji patogenów,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poprawy zdrowia zwierząt i surowca wyjściowego,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biologicznych metod stabilizacji jakości,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powiązania jakości z odpornością biologiczną systemu.</a:t>
            </a:r>
            <a:endParaRPr lang="pl-PL" dirty="0">
              <a:ea typeface="+mn-lt"/>
              <a:cs typeface="+mn-lt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To silny argument dla projektów, które pokazują jakość nie tylko jako parametr końcowy, ale jako efekt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zdrowego ekosystemu produkcyjnego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9BC788C-5E54-1407-9480-B804C0750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CE4CF-CDDB-7319-121B-57C55B815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D7FEDC-880C-503B-B66A-B7B32DF24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7. Zwiększone znaczenie gotowości na incydenty i odporności łańcucha żywnościowego (1/2)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E896E0-16C0-25CD-8161-F791251EB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Bieżące komunikaty EFSA pokazują, że Europa nadal mierzy się z realnymi incydentami bezpieczeństwa żywności, jak wielokrajowe ogniska zakażeń powiązane z określonymi produktami. To wzmacnia trend przechodzenia od klasycznej kontroli jakości do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zarządzania odpornością łańcucha dostaw i szybkiej reakcji na </a:t>
            </a: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zdarzenia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Wysoko oceniane mogą być projekty dotyczące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: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szybkiej diagnostyki zagrożeń,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5637C92-E2E7-D332-9DBA-BD37BD0F1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84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D7FEDC-880C-503B-B66A-B7B32DF24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7. Zwiększone znaczenie gotowości na incydenty i odporności łańcucha żywnościowego (2/2)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E896E0-16C0-25CD-8161-F791251EB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narzędzi śledzenia partii,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ograniczania czasu reakcji na niezgodności,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integracji laboratoriów i danych produkcyjnych,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projektowania procesów odpornych na zakłócenia.</a:t>
            </a:r>
            <a:endParaRPr lang="pl-PL" dirty="0">
              <a:ea typeface="+mn-lt"/>
              <a:cs typeface="+mn-lt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Jakość produkcji w Europie coraz bardziej oznacza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zdolność do utrzymania jakości pod presją zakłóceń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 a nie tylko osiągnięcie standardu w warunkach idealnych.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5637C92-E2E7-D332-9DBA-BD37BD0F1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04FBF-5C5A-FEFF-6394-16B77C4DB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C58A33-3061-2D6C-6C30-CEC53741E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8. Rosnące znaczenie jakości funkcjonalnej i prozdrowotnej (1/2)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AB1F8C-9F10-FB9E-3537-6A35EE3C2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Na rynku europejskim mocno rośnie znaczenie żywności, która poza podstawową funkcją odżywczą ma oferować dodatkową wartość: wsparcie zdrowia jelit, odporności, zarządzania masą ciała, jakości snu czy dobrostanu psychicznego. W latach 2024-2025 odnotowano istotny wzrost nowych wdrożeń produktów z deklaracjami dotyczącymi zdrowia układu pokarmowego i składników botanicznych wspierających sen czy dobrostan. 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To jest trend rynkowy, ale ma też wymiar produkcyjny: aby dostarczyć taki produkt, producent musi zapewnić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powtarzalność składu, stabilność surowców i udokumentowanie cech funkcjonalnych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Szanse mają projekty obejmujące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: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standaryzację surowców funkcjonalnych,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A90B374-4529-00A3-43AE-DC95ACE63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40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C58A33-3061-2D6C-6C30-CEC53741E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8. Rosnące znaczenie jakości funkcjonalnej i prozdrowotnej (2/2)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AB1F8C-9F10-FB9E-3537-6A35EE3C2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kontrolę bioaktywnych składników,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stabilność receptur,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procesy minimalnie degradujące wartość odżywczą,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walidację jakości zdrowotnej i sensorycznej jednocześnie.</a:t>
            </a:r>
            <a:endParaRPr lang="pl-PL" dirty="0">
              <a:ea typeface="+mn-lt"/>
              <a:cs typeface="+mn-lt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To uzasadnia inwestycje tam, gdzie projekt ma prowadzić do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wyższej jakości żywności rozumianej jako jakość odżywcza, funkcjonalna i potwierdzalna technologicznie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A90B374-4529-00A3-43AE-DC95ACE63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60FFA-23B1-330E-EEA7-1B1F61B3C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858B5E-4861-D95A-FE82-53EE60B80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9. Presja na naturalność, krótszy skład i mniejszy stopień przetworzenia (1/2)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DB7D48-4C02-BA4B-CFFE-DF74A4E22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W Europie rośnie sceptycyzm wobec produktów postrzeganych jako nadmiernie przetworzone, sztuczne lub nieczytelne składowo. W obszarze żywności roślinnej konsumenci coraz częściej oczekują nie tylko zamiennika, lecz produktu o lepszej naturalności, strawności i wartości odżywczej. </a:t>
            </a:r>
            <a:r>
              <a:rPr lang="pl-PL" sz="1800" dirty="0">
                <a:solidFill>
                  <a:srgbClr val="292929"/>
                </a:solidFill>
                <a:highlight>
                  <a:srgbClr val="F9F9F9"/>
                </a:highlight>
                <a:latin typeface="Arial"/>
                <a:cs typeface="Arial"/>
                <a:hlinkClick r:id="rId2"/>
              </a:rPr>
              <a:t>Źródło: InnovaMarket Insights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To wzmacnia sens projektów dotyczących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: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łagodniejszych technologii przetwarzania,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AF6B846-A562-2F2B-10A0-82940406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85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858B5E-4861-D95A-FE82-53EE60B80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9. Presja na naturalność, krótszy skład i mniejszy stopień przetworzenia (2/2)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DB7D48-4C02-BA4B-CFFE-DF74A4E22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czystszych etykiet,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ograniczania dodatków technologicznych,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poprawy tekstury i trwałości bez nadmiernej ingerencji,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zachowania naturalnych cech sensorycznych i odżywczych.</a:t>
            </a:r>
            <a:endParaRPr lang="pl-PL" dirty="0">
              <a:ea typeface="+mn-lt"/>
              <a:cs typeface="+mn-lt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Wniosek może podkreślać, że rynek oczekuje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wysokiej jakości przy niższym stopniu technologicznej "sztuczności"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, co wymaga nowych rozwiązań procesowych i analitycznych.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AF6B846-A562-2F2B-10A0-82940406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0BBA8-03CD-D552-3337-0FA80C756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FE6465-F151-172E-5FEA-0C809E61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10. Dziedzictwo, pochodzenie i autentyczność jako element jakości premium (1/2)</a:t>
            </a:r>
            <a:endParaRPr lang="en-US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DC1325-AD36-039F-3672-2613A274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Obok </a:t>
            </a:r>
            <a:r>
              <a:rPr lang="pl-PL" sz="1800" dirty="0" err="1">
                <a:highlight>
                  <a:srgbClr val="FFFFFF"/>
                </a:highlight>
                <a:latin typeface="Arial"/>
                <a:cs typeface="Arial"/>
              </a:rPr>
              <a:t>technologizacji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 widoczny jest też przeciwny, ale komplementarny trend: rośnie znaczenie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tradycji, pochodzenia, receptur lokalnych i autentyczności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 Konsumenci łączą jakość z dziedzictwem kulinarnym, regionalnością i wiarygodną historią produktu.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Znaczenie dla projektów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W praktyce oznacza to przestrzeń dla działań takich 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jak: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potwierdzanie autentyczności i pochodzenia,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ochrona jakości regionalnej,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32DE715-A28F-8FB8-C036-AEF6D8075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35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FE6465-F151-172E-5FEA-0C809E61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10. Dziedzictwo, pochodzenie i autentyczność jako element jakości premium (2/2)</a:t>
            </a:r>
            <a:endParaRPr lang="en-US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DC1325-AD36-039F-3672-2613A274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łączenie tradycji z nowoczesnym systemem kontroli jakości,</a:t>
            </a:r>
            <a:endParaRPr lang="pl-PL" dirty="0">
              <a:ea typeface="+mn-lt"/>
              <a:cs typeface="+mn-lt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rozwój produktów </a:t>
            </a:r>
            <a:r>
              <a:rPr lang="pl-PL" sz="1800" dirty="0" err="1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premium</a:t>
            </a:r>
            <a:r>
              <a:rPr lang="pl-PL" sz="1800" dirty="0">
                <a:solidFill>
                  <a:srgbClr val="252A2C"/>
                </a:solidFill>
                <a:highlight>
                  <a:srgbClr val="FFFFFF"/>
                </a:highlight>
                <a:latin typeface="Arial"/>
                <a:cs typeface="Arial"/>
              </a:rPr>
              <a:t> opartych o lokalne łańcuchy dostaw.</a:t>
            </a:r>
            <a:endParaRPr lang="pl-PL" dirty="0">
              <a:ea typeface="+mn-lt"/>
              <a:cs typeface="+mn-lt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Wniosek do uzasadnienia projektu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To szczególnie użyteczne w projektach MŚP, spółdzielni, grup producentów i marek regionalnych, gdzie jakość może być budowana na styku </a:t>
            </a: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autentyczności i nowoczesnej walidacji parametrów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32DE715-A28F-8FB8-C036-AEF6D8075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A9E883-7C73-0779-F6BB-2601FA31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Kluczowe implikacje dla wniosku o dofinansowanie (1/2)</a:t>
            </a:r>
            <a:endParaRPr lang="en-US" sz="6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703D3-1660-D915-70C3-181DEACA1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115000"/>
              </a:lnSpc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Jeżeli przygotowujesz część diagnostyczną lub uzasadnienie potrzeby projektu, warto oprzeć narrację na czterech osiach.</a:t>
            </a:r>
            <a:endParaRPr lang="pl-PL" dirty="0"/>
          </a:p>
          <a:p>
            <a:pPr marL="457200" indent="-457200" algn="l">
              <a:lnSpc>
                <a:spcPct val="115000"/>
              </a:lnSpc>
              <a:spcBef>
                <a:spcPts val="600"/>
              </a:spcBef>
              <a:buAutoNum type="arabicPeriod"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Presja regulacyjna i </a:t>
            </a:r>
            <a:r>
              <a:rPr lang="pl-PL" sz="1800" b="1" dirty="0" err="1">
                <a:highlight>
                  <a:srgbClr val="FFFFFF"/>
                </a:highlight>
                <a:latin typeface="Arial"/>
                <a:cs typeface="Arial"/>
              </a:rPr>
              <a:t>zgodnościowa</a:t>
            </a:r>
            <a:endParaRPr lang="pl-PL" dirty="0" err="1"/>
          </a:p>
          <a:p>
            <a:pPr algn="l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Europa zaostrza oczekiwania wobec jakości produkcji żywności, szczególnie w zakresie bezpieczeństwa, identyfikowalności i oceny nowych </a:t>
            </a:r>
            <a:r>
              <a:rPr lang="pl-PL" sz="1800" dirty="0" err="1">
                <a:highlight>
                  <a:srgbClr val="FFFFFF"/>
                </a:highlight>
                <a:latin typeface="Arial"/>
                <a:cs typeface="Arial"/>
              </a:rPr>
              <a:t>ryzyk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 Oznacza to, że brak inwestycji zwiększa ryzyko kosztów niezgodności, utraty rynku i spadku konkurencyjności. 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 marL="457200" indent="-457200" algn="l">
              <a:lnSpc>
                <a:spcPct val="115000"/>
              </a:lnSpc>
              <a:spcBef>
                <a:spcPts val="600"/>
              </a:spcBef>
              <a:buAutoNum type="arabicPeriod" startAt="2"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Presja technologiczna</a:t>
            </a:r>
            <a:endParaRPr lang="pl-PL" dirty="0"/>
          </a:p>
          <a:p>
            <a:pPr algn="l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Nowe modele produkcji wymagają lepszych narzędzi kontroli jakości, danych, automatyzacji i szybszej diagnostyki. Projekty oparte na monitoringu, analityce i walidacji wpisują się w ten kierunek.</a:t>
            </a:r>
            <a:endParaRPr lang="pl-PL" dirty="0">
              <a:highlight>
                <a:srgbClr val="FFFFFF"/>
              </a:highlight>
              <a:ea typeface="+mn-lt"/>
              <a:cs typeface="+mn-lt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A30CE31-4CF4-D968-92CA-C6D07E523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447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A9E883-7C73-0779-F6BB-2601FA31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Kluczowe implikacje dla wniosku o dofinansowanie (2/2)</a:t>
            </a:r>
            <a:endParaRPr lang="en-US" sz="6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3703D3-1660-D915-70C3-181DEACA1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lnSpc>
                <a:spcPct val="115000"/>
              </a:lnSpc>
              <a:buAutoNum type="arabicPeriod" startAt="3"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Presja rynkowa</a:t>
            </a:r>
            <a:endParaRPr lang="pl-PL" dirty="0"/>
          </a:p>
          <a:p>
            <a:pPr algn="l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Konsumenci oczekują dziś żywności bezpiecznej, wiarygodnej, naturalnej i coraz częściej funkcjonalnej. Jakość przestaje być cechą ukrytą, a staje się argumentem zakupowym i </a:t>
            </a:r>
            <a:r>
              <a:rPr lang="pl-PL" sz="1800" dirty="0" err="1">
                <a:highlight>
                  <a:srgbClr val="FFFFFF"/>
                </a:highlight>
                <a:latin typeface="Arial"/>
                <a:cs typeface="Arial"/>
              </a:rPr>
              <a:t>reputacyjnym</a:t>
            </a: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. 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  <a:p>
            <a:pPr marL="457200" indent="-457200" algn="l">
              <a:lnSpc>
                <a:spcPct val="115000"/>
              </a:lnSpc>
              <a:spcBef>
                <a:spcPts val="600"/>
              </a:spcBef>
              <a:buAutoNum type="arabicPeriod" startAt="4"/>
            </a:pPr>
            <a:r>
              <a:rPr lang="pl-PL" sz="1800" b="1" dirty="0">
                <a:highlight>
                  <a:srgbClr val="FFFFFF"/>
                </a:highlight>
                <a:latin typeface="Arial"/>
                <a:cs typeface="Arial"/>
              </a:rPr>
              <a:t>Presja środowiskowo-odpornościowa</a:t>
            </a:r>
            <a:endParaRPr lang="pl-PL" dirty="0"/>
          </a:p>
          <a:p>
            <a:pPr algn="l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highlight>
                  <a:srgbClr val="FFFFFF"/>
                </a:highlight>
                <a:latin typeface="Arial"/>
                <a:cs typeface="Arial"/>
              </a:rPr>
              <a:t>Jakość produkcji jest coraz silniej zależna od odporności na zmiany klimatu, jakości gleby, wody i stabilności surowców. Projekty ignorujące ten wymiar mogą szybko tracić aktualność względem polityk UE i priorytetów konkursowych. </a:t>
            </a:r>
            <a:endParaRPr lang="pl-PL" dirty="0">
              <a:solidFill>
                <a:srgbClr val="292929"/>
              </a:solidFill>
              <a:highlight>
                <a:srgbClr val="F9F9F9"/>
              </a:highlight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A30CE31-4CF4-D968-92CA-C6D07E523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326F8F-F2D2-7C24-A454-C582A2A09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Analizowanie trendów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69B662-E108-D3E2-0B42-EED5E1ADF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dirty="0">
                <a:latin typeface="Arial"/>
                <a:cs typeface="Arial"/>
              </a:rPr>
              <a:t>Ważne jest systematyczne poszukiwanie wczesnych sygnałów zmiany w otoczeniu, w literaturze, dokumentach strategicznych, danych statystycznych i głosach interesariuszy zanim zmiana stanie się powszechnie rozpoznana.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TRZY PYTANIA KONTROLNE PRZED WPISANIEM TRENDU DO WNIOSKU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pl-PL" sz="1800" dirty="0">
                <a:latin typeface="Arial"/>
                <a:cs typeface="Arial"/>
              </a:rPr>
              <a:t>Czy trend jest potwierdzony w co najmniej jednym oficjalnym dokumencie strategicznym (UE, krajowym lub regionalnym)?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2"/>
            </a:pPr>
            <a:r>
              <a:rPr lang="pl-PL" sz="1800" dirty="0">
                <a:latin typeface="Arial"/>
                <a:cs typeface="Arial"/>
              </a:rPr>
              <a:t>Czy da się go powiązać z konkretnym wskaźnikiem lub danymi liczbowymi, a nie wyłącznie ogólnym stwierdzeniem?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pl-PL" sz="1800" dirty="0">
                <a:latin typeface="Arial"/>
                <a:cs typeface="Arial"/>
              </a:rPr>
              <a:t>Czy trend ma bezpośrednie przełożenie na temat projektu, czy jest przywołany wyłącznie jako tło retoryczne?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E5E5ED-B53F-4E7E-9E61-C93A8C14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3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DC358B-5CF4-68B7-2B56-3BD3808C7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Analiza trendów wspierana przez AI (1/3)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700DBDA-9442-8E29-27C1-560C50DB4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418229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Obszar analizy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Do czego służą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Trendy naukowe i technologiczne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Google Scholar, Scopus, Web of Science, OpenAlex, Dimensions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identyfikacja rosnących tematów badawczych, liczby publikacji, nowych technologii.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Patenty i własność przemysłowa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Espacenet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, Google Patents, Lens.org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wykrywanie nowych rozwiązań, aktywności firm i kierunków rozwoju technologii.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Trendy rynkowe i konsumenckie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Google Trends, Statista, Euromonitor, Similarweb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analiza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zainteresowania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produktami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technologiami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zmian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zachowań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konsumentów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0611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DC358B-5CF4-68B7-2B56-3BD3808C7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Analiza trendów wspierana przez AI (2/3)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700DBDA-9442-8E29-27C1-560C50DB4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357746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Obszar analizy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Do czego służą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Sygnały branżowe i konkurencja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Feedly, Google Alerts, Talkwalker Alerts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bieżący monitoring firm, regulacji, produktów i nowych technologii.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Analiza regulacji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EUR-Lex, strony KE, EFSA, ECHA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identyfikacja zmian prawa, które mogą tworzyć nowe potrzeby technologiczne.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6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AI do researchu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ChatGPT, Perplexity, Elicit, Consensus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wyszukiwanie, streszczanie, porównywanie źródeł i identyfikacja powtarzających się sygnałów.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DC358B-5CF4-68B7-2B56-3BD3808C7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Analiza trendów wspierana przez AI (3/3)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700DBDA-9442-8E29-27C1-560C50DB4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064098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Obszar analizy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Do czego służą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AI do analizy dokumentów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ChatGPT, NotebookLM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analiza wielu raportów, strategii, publikacji i dokumentów konkursowych jednocześnie.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Analiza danych i trendów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Power BI, Excel, Python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analiza dynamiki danych, ranking trendów, wykresy, scoring.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Mapowanie trendów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tworzenie map zależności, trend radar, macierzy wpływ–niepewność.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657CCC-E976-BF30-4770-6172B0F05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6000" b="1" i="0" dirty="0">
                <a:latin typeface="Arial"/>
                <a:cs typeface="Arial"/>
              </a:rPr>
              <a:t>BLOK 3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E2E1276-5570-7A83-A702-34FA11715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2400" b="0" i="0" dirty="0">
                <a:solidFill>
                  <a:srgbClr val="404040"/>
                </a:solidFill>
                <a:latin typeface="Arial"/>
                <a:cs typeface="Arial"/>
              </a:rPr>
              <a:t>Analiza potrzeb rynku i otoczenia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18011AE-2A45-FC99-1253-73AA0F985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30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D8581-E2D9-CBA8-D08D-73FAEB9D6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 err="1">
                <a:solidFill>
                  <a:srgbClr val="000000"/>
                </a:solidFill>
                <a:latin typeface="Arial"/>
                <a:cs typeface="Arial"/>
              </a:rPr>
              <a:t>Double Diamond – faza Discover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563987-DB95-18B5-BBE6-A06637DA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 err="1">
                <a:latin typeface="Arial"/>
                <a:cs typeface="Arial"/>
              </a:rPr>
              <a:t>Double</a:t>
            </a:r>
            <a:r>
              <a:rPr lang="pl-PL" sz="1800" dirty="0">
                <a:latin typeface="Arial"/>
                <a:cs typeface="Arial"/>
              </a:rPr>
              <a:t> </a:t>
            </a:r>
            <a:r>
              <a:rPr lang="pl-PL" sz="1800" dirty="0" err="1">
                <a:latin typeface="Arial"/>
                <a:cs typeface="Arial"/>
              </a:rPr>
              <a:t>Diamond</a:t>
            </a:r>
            <a:r>
              <a:rPr lang="pl-PL" sz="1800" dirty="0">
                <a:latin typeface="Arial"/>
                <a:cs typeface="Arial"/>
              </a:rPr>
              <a:t> to model procesu projektowego złożony z czterech faz ułożonych w dwa rombowe cykle dywergencji i konwergencji: 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 err="1">
                <a:latin typeface="Arial"/>
                <a:cs typeface="Arial"/>
              </a:rPr>
              <a:t>Discover</a:t>
            </a:r>
            <a:r>
              <a:rPr lang="pl-PL" sz="1800" dirty="0">
                <a:latin typeface="Arial"/>
                <a:cs typeface="Arial"/>
              </a:rPr>
              <a:t> (odkryj) → </a:t>
            </a:r>
            <a:r>
              <a:rPr lang="pl-PL" sz="1800" dirty="0" err="1">
                <a:latin typeface="Arial"/>
                <a:cs typeface="Arial"/>
              </a:rPr>
              <a:t>Define</a:t>
            </a:r>
            <a:r>
              <a:rPr lang="pl-PL" sz="1800" dirty="0">
                <a:latin typeface="Arial"/>
                <a:cs typeface="Arial"/>
              </a:rPr>
              <a:t> (zdefiniuj) → </a:t>
            </a:r>
            <a:r>
              <a:rPr lang="pl-PL" sz="1800" dirty="0" err="1">
                <a:latin typeface="Arial"/>
                <a:cs typeface="Arial"/>
              </a:rPr>
              <a:t>Develop</a:t>
            </a:r>
            <a:r>
              <a:rPr lang="pl-PL" sz="1800" dirty="0">
                <a:latin typeface="Arial"/>
                <a:cs typeface="Arial"/>
              </a:rPr>
              <a:t> (rozwiń) → </a:t>
            </a:r>
            <a:r>
              <a:rPr lang="pl-PL" sz="1800" dirty="0" err="1">
                <a:latin typeface="Arial"/>
                <a:cs typeface="Arial"/>
              </a:rPr>
              <a:t>Deliver</a:t>
            </a:r>
            <a:r>
              <a:rPr lang="pl-PL" sz="1800" dirty="0">
                <a:latin typeface="Arial"/>
                <a:cs typeface="Arial"/>
              </a:rPr>
              <a:t> (dostarcz).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FAZA DISCOVER - PRZEDMIOT DZISIEJSZEGO WARSZTATU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Celowo szerokie, </a:t>
            </a:r>
            <a:r>
              <a:rPr lang="pl-PL" sz="1800" dirty="0" err="1">
                <a:latin typeface="Arial"/>
                <a:cs typeface="Arial"/>
              </a:rPr>
              <a:t>dywergencyjne</a:t>
            </a:r>
            <a:r>
              <a:rPr lang="pl-PL" sz="1800" dirty="0">
                <a:latin typeface="Arial"/>
                <a:cs typeface="Arial"/>
              </a:rPr>
              <a:t> poszukiwanie informacji o problemie, zanim zawęzimy go do jednej definicji. Typowe techniki: wywiady pogłębione z interesariuszami, obserwacja terenowa (np. wizyta w gospodarstwie lub zakładzie), analiza danych zastanych (</a:t>
            </a:r>
            <a:r>
              <a:rPr lang="pl-PL" sz="1800" dirty="0" err="1">
                <a:latin typeface="Arial"/>
                <a:cs typeface="Arial"/>
              </a:rPr>
              <a:t>desk</a:t>
            </a:r>
            <a:r>
              <a:rPr lang="pl-PL" sz="1800" dirty="0">
                <a:latin typeface="Arial"/>
                <a:cs typeface="Arial"/>
              </a:rPr>
              <a:t> </a:t>
            </a:r>
            <a:r>
              <a:rPr lang="pl-PL" sz="1800" dirty="0" err="1">
                <a:latin typeface="Arial"/>
                <a:cs typeface="Arial"/>
              </a:rPr>
              <a:t>research</a:t>
            </a:r>
            <a:r>
              <a:rPr lang="pl-PL" sz="1800" dirty="0">
                <a:latin typeface="Arial"/>
                <a:cs typeface="Arial"/>
              </a:rPr>
              <a:t>), analiza dokumentów strategicznych partnera.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dirty="0">
                <a:latin typeface="Arial"/>
                <a:cs typeface="Arial"/>
              </a:rPr>
              <a:t>Błąd częsty w projektach naukowych: pominięcie fazy </a:t>
            </a:r>
            <a:r>
              <a:rPr lang="pl-PL" sz="1800" dirty="0" err="1">
                <a:latin typeface="Arial"/>
                <a:cs typeface="Arial"/>
              </a:rPr>
              <a:t>Discover</a:t>
            </a:r>
            <a:r>
              <a:rPr lang="pl-PL" sz="1800" dirty="0">
                <a:latin typeface="Arial"/>
                <a:cs typeface="Arial"/>
              </a:rPr>
              <a:t> i przejście od razu do rozwiązania, które wydaje się oczywiste z perspektywy uczelni. </a:t>
            </a:r>
            <a:r>
              <a:rPr lang="pl-PL" sz="1800" dirty="0" err="1">
                <a:latin typeface="Arial"/>
                <a:cs typeface="Arial"/>
              </a:rPr>
              <a:t>Double</a:t>
            </a:r>
            <a:r>
              <a:rPr lang="pl-PL" sz="1800" dirty="0">
                <a:latin typeface="Arial"/>
                <a:cs typeface="Arial"/>
              </a:rPr>
              <a:t> </a:t>
            </a:r>
            <a:r>
              <a:rPr lang="pl-PL" sz="1800" dirty="0" err="1">
                <a:latin typeface="Arial"/>
                <a:cs typeface="Arial"/>
              </a:rPr>
              <a:t>Diamond</a:t>
            </a:r>
            <a:r>
              <a:rPr lang="pl-PL" sz="1800" dirty="0">
                <a:latin typeface="Arial"/>
                <a:cs typeface="Arial"/>
              </a:rPr>
              <a:t> wymusza celowe opóźnienie tego kroku.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14050AD-C1F2-E69B-84F0-5D6EAFDB4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590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57ACA1-F04F-525B-F891-936C8B2A0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 err="1">
                <a:solidFill>
                  <a:srgbClr val="000000"/>
                </a:solidFill>
                <a:latin typeface="Arial"/>
                <a:cs typeface="Arial"/>
              </a:rPr>
              <a:t>Jobs-to-be-Done – inne spojrzenie na potrzebę partnera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F098E0-BF12-CE1F-5AD2-F5E8EFFAD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Koncepcja </a:t>
            </a:r>
            <a:r>
              <a:rPr lang="pl-PL" sz="1800" dirty="0" err="1">
                <a:latin typeface="Arial"/>
                <a:cs typeface="Arial"/>
              </a:rPr>
              <a:t>Jobs</a:t>
            </a:r>
            <a:r>
              <a:rPr lang="pl-PL" sz="1800" dirty="0">
                <a:latin typeface="Arial"/>
                <a:cs typeface="Arial"/>
              </a:rPr>
              <a:t>-to-be-</a:t>
            </a:r>
            <a:r>
              <a:rPr lang="pl-PL" sz="1800" dirty="0" err="1">
                <a:latin typeface="Arial"/>
                <a:cs typeface="Arial"/>
              </a:rPr>
              <a:t>Done</a:t>
            </a:r>
            <a:r>
              <a:rPr lang="pl-PL" sz="1800" dirty="0">
                <a:latin typeface="Arial"/>
                <a:cs typeface="Arial"/>
              </a:rPr>
              <a:t> (JTBD), rozwinięta przez Claytona Christensena, zakłada, że ludzie i organizacje nie „kupują” produktów ani usług. „Zatrudniają” je do wykonania konkretnego zadania (</a:t>
            </a:r>
            <a:r>
              <a:rPr lang="pl-PL" sz="1800" dirty="0" err="1">
                <a:latin typeface="Arial"/>
                <a:cs typeface="Arial"/>
              </a:rPr>
              <a:t>job</a:t>
            </a:r>
            <a:r>
              <a:rPr lang="pl-PL" sz="1800" dirty="0">
                <a:latin typeface="Arial"/>
                <a:cs typeface="Arial"/>
              </a:rPr>
              <a:t>) w swoim życiu lub działalności.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TRZY WYMIARY ZADANIA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Funkcjonalny (co konkretnie ma zostać zrobione, np. „zmniejszyć straty plonu”), społeczny (jak partner chce być postrzegany przez otoczenie , np. jako gospodarstwo innowacyjne), emocjonalny (jak partner chce się czuć w związku z rozwiązaniem problemu, np. mieć poczucie kontroli nad procesem produkcyjnym).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DLACZEGO TO POMAGA W PROJEKTACH BADAWCZYCH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Partner rzadko artykułuje wymiar społeczny i emocjonalny wprost, a to one często decydują o tym, czy wdroży proponowane rozwiązanie, nawet jeśli jest ono poprawne technicznie.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DCB73C9-CBAA-B012-F7C2-312604941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645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6CD8DA-E5E4-8504-6FCD-121E980C9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Jak połączyć Double Diamond i JTBD w rozmowie z partnerem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79A99A-0FCA-E9D3-E8CF-AB021D144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dirty="0">
                <a:latin typeface="Arial"/>
                <a:cs typeface="Arial"/>
              </a:rPr>
              <a:t>Podczas wywiadu w fazie </a:t>
            </a:r>
            <a:r>
              <a:rPr lang="pl-PL" sz="2000" dirty="0" err="1">
                <a:latin typeface="Arial"/>
                <a:cs typeface="Arial"/>
              </a:rPr>
              <a:t>Discover</a:t>
            </a:r>
            <a:r>
              <a:rPr lang="pl-PL" sz="2000" dirty="0">
                <a:latin typeface="Arial"/>
                <a:cs typeface="Arial"/>
              </a:rPr>
              <a:t>, obok pytań o fakty operacyjne (co nie działa, jak często, jakie są konsekwencje), warto zadać pytania JTBD:</a:t>
            </a:r>
          </a:p>
          <a:p>
            <a:pPr marL="457200" indent="-457200">
              <a:lnSpc>
                <a:spcPct val="115000"/>
              </a:lnSpc>
              <a:spcBef>
                <a:spcPts val="1400"/>
              </a:spcBef>
              <a:buFont typeface="+mj-lt"/>
              <a:buAutoNum type="arabicPeriod"/>
            </a:pPr>
            <a:r>
              <a:rPr lang="pl-PL" sz="2000" dirty="0">
                <a:latin typeface="Arial"/>
                <a:cs typeface="Arial"/>
              </a:rPr>
              <a:t>Co chce Pan/Pani osiągnąć, nie tylko jakim narzędziem?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2"/>
            </a:pPr>
            <a:r>
              <a:rPr lang="pl-PL" sz="2000" dirty="0">
                <a:latin typeface="Arial"/>
                <a:cs typeface="Arial"/>
              </a:rPr>
              <a:t>Jak wygląda sytuacja, w której ten problem jest już rozwiązany - co się wtedy zmienia w codziennej pracy?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pl-PL" sz="2000" dirty="0">
                <a:latin typeface="Arial"/>
                <a:cs typeface="Arial"/>
              </a:rPr>
              <a:t>Czy są inne, niekoniecznie techniczne powody, dla których dotychczasowe próby rozwiązania problemu się nie powiodły?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dirty="0">
                <a:latin typeface="Arial"/>
                <a:cs typeface="Arial"/>
              </a:rPr>
              <a:t>Odpowiedzi na te pytania często ujawniają wymiar społeczny lub emocjonalny „zadania”, niewidoczny w pierwszej, technicznej wersji problemu.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8BB9685-4588-0D40-349B-2B598A971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76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23EFDC-DA6B-526D-0EB0-1E4788C0F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WARSZTAT (część 1) – wywiad diagnostyczny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873831-53FC-46BC-D687-856D12621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Uczestnicy pracują wspólnie w roli badacza prowadzącego wywiad w fazie </a:t>
            </a:r>
            <a:r>
              <a:rPr lang="pl-PL" sz="1800" dirty="0" err="1">
                <a:latin typeface="Arial"/>
                <a:cs typeface="Arial"/>
              </a:rPr>
              <a:t>Discover</a:t>
            </a:r>
            <a:r>
              <a:rPr lang="pl-PL" sz="1800" dirty="0">
                <a:latin typeface="Arial"/>
                <a:cs typeface="Arial"/>
              </a:rPr>
              <a:t> (na bazie realnie znanego Państwu przypadku) 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ZADANIE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Przeprowadzić 10-minutowy wywiad, zbierając: </a:t>
            </a:r>
          </a:p>
          <a:p>
            <a:pPr marL="914400" indent="-457200">
              <a:lnSpc>
                <a:spcPct val="115000"/>
              </a:lnSpc>
              <a:spcBef>
                <a:spcPts val="600"/>
              </a:spcBef>
              <a:buAutoNum type="alphaLcParenBoth"/>
            </a:pPr>
            <a:r>
              <a:rPr lang="pl-PL" sz="1800" dirty="0">
                <a:latin typeface="Arial"/>
                <a:cs typeface="Arial"/>
              </a:rPr>
              <a:t>opis problemu operacyjnego, </a:t>
            </a:r>
          </a:p>
          <a:p>
            <a:pPr marL="914400" indent="-457200">
              <a:lnSpc>
                <a:spcPct val="115000"/>
              </a:lnSpc>
              <a:spcBef>
                <a:spcPts val="600"/>
              </a:spcBef>
              <a:buAutoNum type="alphaLcParenBoth" startAt="2"/>
            </a:pPr>
            <a:r>
              <a:rPr lang="pl-PL" sz="1800" dirty="0">
                <a:latin typeface="Arial"/>
                <a:cs typeface="Arial"/>
              </a:rPr>
              <a:t>trzy pytania JTBD z poprzedniego slajdu,*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B6DFF2D-A0C0-085C-F8E0-8ED28A28B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455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23EFDC-DA6B-526D-0EB0-1E4788C0F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WARSZTAT (część 1) – wywiad diagnostyczny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873831-53FC-46BC-D687-856D12621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914400" indent="-457200">
              <a:lnSpc>
                <a:spcPct val="115000"/>
              </a:lnSpc>
              <a:buAutoNum type="alphaLcParenBoth" startAt="3"/>
            </a:pPr>
            <a:r>
              <a:rPr lang="pl-PL" sz="1800" dirty="0">
                <a:latin typeface="Arial"/>
                <a:cs typeface="Arial"/>
              </a:rPr>
              <a:t>wstępną notatkę odróżniającą to, co partner powiedział wprost, od tego, co wybrzmiało między wierszami.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dirty="0">
                <a:latin typeface="Arial"/>
                <a:cs typeface="Arial"/>
              </a:rPr>
              <a:t>*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Co chce Pan/Pani osiągnąć, nie tylko jakim narzędziem?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Jak wygląda sytuacja, w której ten problem jest już rozwiązany - co się wtedy zmienia w codziennej pracy?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Czy są inne, niekoniecznie techniczne powody, dla których dotychczasowe próby rozwiązania problemu się nie powiodły?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B6DFF2D-A0C0-085C-F8E0-8ED28A28B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B7BDBE-2A3E-F497-52A2-650556316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WARSZTAT (część 2) – synteza i przejście do AI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E9EFDF-89CD-7C9B-1459-24CE54E57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Po wywiadzie spisujemy wynik w formie krótkiej notatki (problem – wymiar funkcjonalny – wymiar społeczny/emocjonalny).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Następnie uczestnicy wykorzystują AI (</a:t>
            </a:r>
            <a:r>
              <a:rPr lang="pl-PL" sz="1800" dirty="0" err="1">
                <a:latin typeface="Arial"/>
                <a:cs typeface="Arial"/>
              </a:rPr>
              <a:t>ChatGPT</a:t>
            </a:r>
            <a:r>
              <a:rPr lang="pl-PL" sz="1800" dirty="0">
                <a:latin typeface="Arial"/>
                <a:cs typeface="Arial"/>
              </a:rPr>
              <a:t>/Claude/</a:t>
            </a:r>
            <a:r>
              <a:rPr lang="pl-PL" sz="1800" dirty="0" err="1">
                <a:latin typeface="Arial"/>
                <a:cs typeface="Arial"/>
              </a:rPr>
              <a:t>Gemini</a:t>
            </a:r>
            <a:r>
              <a:rPr lang="pl-PL" sz="1800" dirty="0">
                <a:latin typeface="Arial"/>
                <a:cs typeface="Arial"/>
              </a:rPr>
              <a:t>) do zderzenia własnej diagnozy z szerszym kontekstem branżowym </a:t>
            </a:r>
          </a:p>
          <a:p>
            <a:pPr marL="0" lv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 err="1">
                <a:latin typeface="Arial"/>
                <a:cs typeface="Arial"/>
              </a:rPr>
              <a:t>Prompt</a:t>
            </a:r>
            <a:r>
              <a:rPr lang="pl-PL" sz="1800" b="1" dirty="0">
                <a:latin typeface="Arial"/>
                <a:cs typeface="Arial"/>
              </a:rPr>
              <a:t>:</a:t>
            </a:r>
            <a:r>
              <a:rPr lang="pl-PL" sz="1800" dirty="0">
                <a:latin typeface="Arial"/>
                <a:cs typeface="Arial"/>
              </a:rPr>
              <a:t> „Działasz jako analityk branżowy. Oto notatka z wywiadu diagnostycznego: [notatka]. Czy ten problem pojawia się szerzej w branży, czy jest specyficzny dla tego pojedynczego przypadku? Wskaż, na jakiej podstawie oceniasz, i zaznacz, których stwierdzeń nie jesteś pewien."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3E9543F-7A8F-769C-8A2A-2B1334C18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369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B7BDBE-2A3E-F497-52A2-650556316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WARSZTAT (część 2) – synteza i przejście do AI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E9EFDF-89CD-7C9B-1459-24CE54E57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b="1" dirty="0">
                <a:latin typeface="Arial"/>
                <a:cs typeface="Arial"/>
              </a:rPr>
              <a:t>KRYTYCZNA OCENA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Wynik AI porównujemy z tym, co usłyszeliśmy bezpośrednio od „partnera” w wywiadzie. Rozbieżności są równie cenne jak zgodności, bo pokazują, gdzie ogólna wiedza AI mija się z konkretną sytuacją.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dirty="0">
                <a:latin typeface="Arial"/>
                <a:cs typeface="Arial"/>
              </a:rPr>
              <a:t>Efektem warsztatu jest notatka diagnostyczna: problem funkcjonalny + wymiar społeczny/emocjonalny + wstępne wskazanie, czy problem wymaga wiedzy naukowej, nowej technologii, czy działań organizacyjnych (przypomnienie typologii z poprzedniego szkolenia).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dirty="0">
                <a:latin typeface="Arial"/>
                <a:cs typeface="Arial"/>
              </a:rPr>
              <a:t>Notatka posłuży jako punkt wyjścia do bloku 4 i 5.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3E9543F-7A8F-769C-8A2A-2B1334C18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89520-04C6-4491-3AD4-9A73A3D2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985F34-ADF2-F092-A3B0-C049EADC8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Narzędzia cyfrowe i AI do analizy potrzeb rynku i otoczenia (1/4)</a:t>
            </a:r>
            <a:endParaRPr lang="en-US" sz="32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AC95D5D-B740-932B-B337-E65AC1A4F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379566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Obszar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Zastosowanie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Wielkość i struktura rynku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Eurostat, GUS/BDL, FAOSTAT, Statista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liczba gospodarstw, powierzchnia upraw, produkcja, ceny, struktura przedsiębiorstw.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Potrzeby rolników i przedsiębiorstw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Google Forms, Microsoft Forms, Typeform, SurveyMonkey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ankiety, diagnoza problemów, gotowość do wdrożenia technologii.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Wywiady i analiza jakościowa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Teams/Zoom + ChatGPT, NotebookLM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transkrypcja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analiza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rozmów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grupowanie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problemów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potrzeb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użytkowników</a:t>
                      </a:r>
                      <a:r>
                        <a:rPr sz="1800" b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6192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985F34-ADF2-F092-A3B0-C049EADC8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Narzędzia cyfrowe i AI do analizy potrzeb rynku i otoczenia (2/4)</a:t>
            </a:r>
            <a:endParaRPr lang="en-US" sz="32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AC95D5D-B740-932B-B337-E65AC1A4F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418229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Obszar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Zastosowanie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Zachowania i zainteresowanie rynku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Google Trends, Google Keyword Planner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sprawdzanie wzrostu zainteresowania technologiami, produktami i problemami.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Konkurencja i istniejące rozwiązania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Google, Similarweb, LinkedIn, Crunchbase, Dealroom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identyfikacja konkurentów, startupów, modeli biznesowych i nowych produktów.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Technologie i substytuty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CORDIS, Espacenet, Google Patents, EU CAP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sprawdzenie, czy podobne rozwiązanie jest już rozwijane lub wdrażane.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985F34-ADF2-F092-A3B0-C049EADC8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Narzędzia cyfrowe i AI do analizy potrzeb rynku i otoczenia (3/4)</a:t>
            </a:r>
            <a:endParaRPr lang="en-US" sz="32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AC95D5D-B740-932B-B337-E65AC1A4F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102761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Obszar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Zastosowanie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Otoczenie regulacyjne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EUR-Lex, KE, EFSA, ECHA, krajowe akty prawne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identyfikacja obowiązków, ograniczeń i regulacji tworzących nowe potrzeby rynku.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Otoczenie makroekonomiczne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Eurostat, GUS, NBP, 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ceny energii, wynagrodzenia, inflacja, koszty produkcji, handel.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Analiza przestrzenna rynku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QGIS, ArcGIS, dane satelitarne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lokalizacja gospodarstw, produkcji, suszy, infrastruktury i potencjalnych użytkowników.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985F34-ADF2-F092-A3B0-C049EADC8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Narzędzia cyfrowe i AI do analizy potrzeb rynku i otoczenia (4/4)</a:t>
            </a:r>
            <a:endParaRPr lang="en-US" sz="32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AC95D5D-B740-932B-B337-E65AC1A4F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2368519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Obszar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Zastosowanie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AI – synteza danych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ChatGPT, Perplexity, NotebookLM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PESTEL, SWOT, segmentacja klientów, analiza konkurencji i identyfikacja luk rynkowych.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Wizualizacja i dashboardy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Power BI, Tableau, Excel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mapa rynku, porównanie regionów, segmentacja i prezentacja wyników.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B0D485-1826-B0A6-3AE7-27C31BC44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6000" b="1" i="0" dirty="0">
                <a:latin typeface="Arial"/>
                <a:cs typeface="Arial"/>
              </a:rPr>
              <a:t>BLOK 4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62B67F-56B8-F806-16E1-5FB0CDB89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2400" b="0" i="0" dirty="0">
                <a:solidFill>
                  <a:srgbClr val="404040"/>
                </a:solidFill>
                <a:latin typeface="Arial"/>
                <a:cs typeface="Arial"/>
              </a:rPr>
              <a:t>Projektowanie wartości i użyteczności rozwiązania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5B9831B-448D-DE26-613C-C1377D288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918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E7C45C-7E06-4F9A-8306-80431F484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Wartość rozwiązania – przypomnienie i nowy kierunek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03229D-6B22-2DC7-24B6-8678B8EAC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dirty="0">
                <a:latin typeface="Arial"/>
                <a:cs typeface="Arial"/>
              </a:rPr>
              <a:t>Value </a:t>
            </a:r>
            <a:r>
              <a:rPr lang="pl-PL" sz="2000" dirty="0" err="1">
                <a:latin typeface="Arial"/>
                <a:cs typeface="Arial"/>
              </a:rPr>
              <a:t>Proposition</a:t>
            </a:r>
            <a:r>
              <a:rPr lang="pl-PL" sz="2000" dirty="0">
                <a:latin typeface="Arial"/>
                <a:cs typeface="Arial"/>
              </a:rPr>
              <a:t> </a:t>
            </a:r>
            <a:r>
              <a:rPr lang="pl-PL" sz="2000" dirty="0" err="1">
                <a:latin typeface="Arial"/>
                <a:cs typeface="Arial"/>
              </a:rPr>
              <a:t>Canvas</a:t>
            </a:r>
            <a:r>
              <a:rPr lang="pl-PL" sz="2000" dirty="0">
                <a:latin typeface="Arial"/>
                <a:cs typeface="Arial"/>
              </a:rPr>
              <a:t> oraz triada </a:t>
            </a:r>
            <a:r>
              <a:rPr lang="pl-PL" sz="2000" dirty="0" err="1">
                <a:latin typeface="Arial"/>
                <a:cs typeface="Arial"/>
              </a:rPr>
              <a:t>wynik→zmiana→wskaźnik</a:t>
            </a:r>
            <a:r>
              <a:rPr lang="pl-PL" sz="2000" dirty="0">
                <a:latin typeface="Arial"/>
                <a:cs typeface="Arial"/>
              </a:rPr>
              <a:t> to narzędzia opisu wartości projektu dla partnera.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dirty="0">
                <a:latin typeface="Arial"/>
                <a:cs typeface="Arial"/>
              </a:rPr>
              <a:t>W odróżnieniu od tego, skupiamy się na wymiarze, który dotychczas nie był poruszany: czy zaprojektowane rozwiązanie jest użyteczne i dostępne dla wszystkich jego odbiorców, nie tylko dla przeciętnego użytkownika.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3A58565-1765-F7A0-0FA0-F7DB6FB32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070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53F6A9-4F3C-7E52-08BD-0572D44A6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Projektowanie zorientowane na użytkownika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4C594F-E58A-9D8A-282F-817224DAD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Fazy </a:t>
            </a:r>
            <a:r>
              <a:rPr lang="pl-PL" sz="1800" dirty="0" err="1">
                <a:latin typeface="Arial"/>
                <a:cs typeface="Arial"/>
              </a:rPr>
              <a:t>Define</a:t>
            </a:r>
            <a:r>
              <a:rPr lang="pl-PL" sz="1800" dirty="0">
                <a:latin typeface="Arial"/>
                <a:cs typeface="Arial"/>
              </a:rPr>
              <a:t> i </a:t>
            </a:r>
            <a:r>
              <a:rPr lang="pl-PL" sz="1800" dirty="0" err="1">
                <a:latin typeface="Arial"/>
                <a:cs typeface="Arial"/>
              </a:rPr>
              <a:t>Develop</a:t>
            </a:r>
            <a:r>
              <a:rPr lang="pl-PL" sz="1800" dirty="0">
                <a:latin typeface="Arial"/>
                <a:cs typeface="Arial"/>
              </a:rPr>
              <a:t> modelu </a:t>
            </a:r>
            <a:r>
              <a:rPr lang="pl-PL" sz="1800" dirty="0" err="1">
                <a:latin typeface="Arial"/>
                <a:cs typeface="Arial"/>
              </a:rPr>
              <a:t>Double</a:t>
            </a:r>
            <a:r>
              <a:rPr lang="pl-PL" sz="1800" dirty="0">
                <a:latin typeface="Arial"/>
                <a:cs typeface="Arial"/>
              </a:rPr>
              <a:t> </a:t>
            </a:r>
            <a:r>
              <a:rPr lang="pl-PL" sz="1800" dirty="0" err="1">
                <a:latin typeface="Arial"/>
                <a:cs typeface="Arial"/>
              </a:rPr>
              <a:t>Diamond</a:t>
            </a:r>
            <a:r>
              <a:rPr lang="pl-PL" sz="1800" dirty="0">
                <a:latin typeface="Arial"/>
                <a:cs typeface="Arial"/>
              </a:rPr>
              <a:t> (wprowadzonego w bloku 3) następują po fazie </a:t>
            </a:r>
            <a:r>
              <a:rPr lang="pl-PL" sz="1800" dirty="0" err="1">
                <a:latin typeface="Arial"/>
                <a:cs typeface="Arial"/>
              </a:rPr>
              <a:t>Discover</a:t>
            </a:r>
            <a:r>
              <a:rPr lang="pl-PL" sz="1800" dirty="0">
                <a:latin typeface="Arial"/>
                <a:cs typeface="Arial"/>
              </a:rPr>
              <a:t>: 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 err="1">
                <a:latin typeface="Arial"/>
                <a:cs typeface="Arial"/>
              </a:rPr>
              <a:t>Define</a:t>
            </a:r>
            <a:r>
              <a:rPr lang="pl-PL" sz="1800" dirty="0">
                <a:latin typeface="Arial"/>
                <a:cs typeface="Arial"/>
              </a:rPr>
              <a:t> — zawężenie zebranych informacji do jednej, precyzyjnie sformułowanej definicji problemu; 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1800" dirty="0" err="1">
                <a:latin typeface="Arial"/>
                <a:cs typeface="Arial"/>
              </a:rPr>
              <a:t>Develop</a:t>
            </a:r>
            <a:r>
              <a:rPr lang="pl-PL" sz="1800" dirty="0">
                <a:latin typeface="Arial"/>
                <a:cs typeface="Arial"/>
              </a:rPr>
              <a:t> —poszukiwanie wielu możliwych rozwiązań, zanim wybierzemy jedno do wdrożenia (faza </a:t>
            </a:r>
            <a:r>
              <a:rPr lang="pl-PL" sz="1800" dirty="0" err="1">
                <a:latin typeface="Arial"/>
                <a:cs typeface="Arial"/>
              </a:rPr>
              <a:t>Deliver</a:t>
            </a:r>
            <a:r>
              <a:rPr lang="pl-PL" sz="1800" dirty="0">
                <a:latin typeface="Arial"/>
                <a:cs typeface="Arial"/>
              </a:rPr>
              <a:t>).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CZĘSTY BŁĄD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Przejście od razu od </a:t>
            </a:r>
            <a:r>
              <a:rPr lang="pl-PL" sz="1800" dirty="0" err="1">
                <a:latin typeface="Arial"/>
                <a:cs typeface="Arial"/>
              </a:rPr>
              <a:t>Discover</a:t>
            </a:r>
            <a:r>
              <a:rPr lang="pl-PL" sz="1800" dirty="0">
                <a:latin typeface="Arial"/>
                <a:cs typeface="Arial"/>
              </a:rPr>
              <a:t> do jednego rozwiązania, z pominięciem fazy </a:t>
            </a:r>
            <a:r>
              <a:rPr lang="pl-PL" sz="1800" dirty="0" err="1">
                <a:latin typeface="Arial"/>
                <a:cs typeface="Arial"/>
              </a:rPr>
              <a:t>Develop</a:t>
            </a:r>
            <a:r>
              <a:rPr lang="pl-PL" sz="1800" dirty="0">
                <a:latin typeface="Arial"/>
                <a:cs typeface="Arial"/>
              </a:rPr>
              <a:t>, czyli brak realnego rozważenia alternatyw. Komisje oceniające coraz częściej pytają wprost, jakie warianty rozwiązania rozważono i dlaczego wybrano akurat to jedno.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F479AA9-38EB-FAD6-80E8-DC783CFF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834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2B1702-4082-CDAD-2679-3D5C743D7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Dlaczego dostępność to nie tylko temat cyfrowy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12FCB1-F471-B5A0-7139-AF9AB196B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Rozwiązanie „użyteczne” nie oznacza automatycznie „użyteczne dla wszystkich odbiorców”. Bariery dostępności dotyczą nie tylko interfejsów cyfrowych, ale też: instrukcji obsługi maszyn rolniczych, systemów etykietowania produktów, procedur szkoleniowych czy ergonomii stanowisk pracy.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dirty="0">
                <a:latin typeface="Arial"/>
                <a:cs typeface="Arial"/>
              </a:rPr>
              <a:t>W kontekście omówionego w bloku 2 Europejskiego Aktu o Dostępności (Dyrektywa UE 2019/882, wymogi stosowane od 28 czerwca 2025 r.) — projekty obejmujące produkty lub usługi cyfrowe, systemy informacyjne czy platformy e-commerce będą podlegać tym wymogom wprost, niezależnie od głównego tematu badawczego.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C1347AE-979C-8802-9235-6C60F8DC5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904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ADA4B4-8A2A-B87B-30F1-4DB187236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Universal Design – 7 zasad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937F0D-2C8A-EDB9-2677-912A097B8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Uniwersalne projektowanie to projektowanie produktów i środowisk tak, aby były użyteczne dla możliwie największej liczby ludzi, bez potrzeby adaptacji czy specjalistycznego projektowania. Autor koncepcji: architekt Ronald Mace.</a:t>
            </a:r>
          </a:p>
          <a:p>
            <a:pPr marL="457200" indent="-457200">
              <a:lnSpc>
                <a:spcPct val="115000"/>
              </a:lnSpc>
              <a:spcBef>
                <a:spcPts val="1400"/>
              </a:spcBef>
              <a:spcAft>
                <a:spcPts val="600"/>
              </a:spcAft>
              <a:buAutoNum type="arabicPeriod"/>
            </a:pPr>
            <a:r>
              <a:rPr lang="pl-PL" sz="1800" dirty="0">
                <a:latin typeface="Arial"/>
                <a:cs typeface="Arial"/>
              </a:rPr>
              <a:t>Równość wykorzystania - użyteczne dla osób o różnych możliwościach.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AutoNum type="arabicPeriod" startAt="2"/>
            </a:pPr>
            <a:r>
              <a:rPr lang="pl-PL" sz="1800" dirty="0">
                <a:latin typeface="Arial"/>
                <a:cs typeface="Arial"/>
              </a:rPr>
              <a:t>Elastyczność użytkowania - dopasowanie do szerokiego zakresu indywidualnych preferencji.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AutoNum type="arabicPeriod" startAt="3"/>
            </a:pPr>
            <a:r>
              <a:rPr lang="pl-PL" sz="1800" dirty="0">
                <a:latin typeface="Arial"/>
                <a:cs typeface="Arial"/>
              </a:rPr>
              <a:t>Prostota i intuicyjność użytkowania - łatwe do zrozumienia niezależnie od doświadczenia użytkownika.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806FD0A-F973-C7C4-C833-CF9EB1E6F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371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ADA4B4-8A2A-B87B-30F1-4DB187236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Universal Design – 7 zasad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937F0D-2C8A-EDB9-2677-912A097B8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457200" indent="-457200">
              <a:lnSpc>
                <a:spcPct val="115000"/>
              </a:lnSpc>
              <a:spcAft>
                <a:spcPts val="600"/>
              </a:spcAft>
              <a:buAutoNum type="arabicPeriod" startAt="4"/>
            </a:pPr>
            <a:r>
              <a:rPr lang="pl-PL" sz="1800" dirty="0">
                <a:latin typeface="Arial"/>
                <a:cs typeface="Arial"/>
              </a:rPr>
              <a:t>Postrzegalność informacji - komunikacja niezbędnych informacji skutecznie, niezależnie od warunków otoczenia czy zdolności sensorycznych użytkownika.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AutoNum type="arabicPeriod" startAt="5"/>
            </a:pPr>
            <a:r>
              <a:rPr lang="pl-PL" sz="1800" dirty="0">
                <a:latin typeface="Arial"/>
                <a:cs typeface="Arial"/>
              </a:rPr>
              <a:t>Tolerancja na błędy - minimalizacja ryzyka i negatywnych skutków przypadkowych działań.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AutoNum type="arabicPeriod" startAt="6"/>
            </a:pPr>
            <a:r>
              <a:rPr lang="pl-PL" sz="1800" dirty="0">
                <a:latin typeface="Arial"/>
                <a:cs typeface="Arial"/>
              </a:rPr>
              <a:t>Niski wysiłek fizyczny - możliwość efektywnego i wygodnego użytkowania przy minimalnym zmęczeniu.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AutoNum type="arabicPeriod" startAt="7"/>
            </a:pPr>
            <a:r>
              <a:rPr lang="pl-PL" sz="1800" dirty="0">
                <a:latin typeface="Arial"/>
                <a:cs typeface="Arial"/>
              </a:rPr>
              <a:t>Wielkość i przestrzeń odpowiednia dla dostępu i użytkowania - niezależnie od postawy ciała, budowy czy mobilności użytkownika.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806FD0A-F973-C7C4-C833-CF9EB1E6F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4DA2-C8C2-BC9F-11BC-0E34D1A65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Jak zastosować zasady Universal Design w projekcie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0132D4-67C9-47B3-5728-172CFB778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Przykład zastosowania w kontekście rolno-spożywczym: system doradczy dla rolników oparty na czujnikach polowych.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ZASADA 3 (PROSTOTA)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Interfejs powinien być zrozumiały dla rolnika bez przeszkolenia informatycznego, nie tylko dla operatora technicznego.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ZASADA 4 (POSTRZEGALNOŚĆ)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Alerty o zagrożeniach (np. chorobie roślin) powinny być dostępne w więcej niż jednym kanale — np. wizualnie i dźwiękowo, nie wyłącznie jako tekst na ekranie.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84FFE8E-2A16-6B97-632E-302FF9E96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29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B24DA2-C8C2-BC9F-11BC-0E34D1A65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Jak zastosować zasady Universal Design w projekcie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0132D4-67C9-47B3-5728-172CFB778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b="1" dirty="0">
                <a:latin typeface="Arial"/>
                <a:cs typeface="Arial"/>
              </a:rPr>
              <a:t>ZASADA 5 (TOLERANCJA BŁĘDÓW)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Błędne wprowadzenie danych przez użytkownika nie powinno prowadzić do nieodwracalnej rekomendacji agrotechnicznej bez możliwości korekty.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dirty="0">
                <a:latin typeface="Arial"/>
                <a:cs typeface="Arial"/>
              </a:rPr>
              <a:t>Wniosek do wpisania w opis projektu: nie wystarczy zadeklarować „system będzie przyjazny użytkownikowi”, należy wskazać, którą z zasad uniwersalnego projektowania rozwiązanie realizuje i w jaki sposób.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84FFE8E-2A16-6B97-632E-302FF9E96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0E995B-9622-A815-9A92-898CAC91C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Inclusive Design a Universal Design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2FC237-4948-94A7-39A5-A3570DB8A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b="1" dirty="0">
                <a:latin typeface="Arial"/>
                <a:cs typeface="Arial"/>
              </a:rPr>
              <a:t>Pojęcia pokrewne, nie tożsame: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2000" dirty="0">
                <a:latin typeface="Arial"/>
                <a:cs typeface="Arial"/>
              </a:rPr>
              <a:t>Universal Design (Mace, 1997) dąży do jednego rozwiązania uniwersalnego dla możliwie szerokiej grupy odbiorców.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pl-PL" sz="2000" dirty="0">
                <a:latin typeface="Arial"/>
                <a:cs typeface="Arial"/>
              </a:rPr>
              <a:t>Inclusive Design (Microsoft, 2016) zakłada, że jedno rozwiązanie rzadko obsługuje wszystkich. Zamiast tego projektuje się wokół konkretnych, często pomijanych potrzeb (np. rolnika pracującego w rękawicach, użytkownika o ograniczonej sprawności wzroku), co często poprawia jakość rozwiązania również dla pozostałych odbiorców.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dirty="0">
                <a:latin typeface="Arial"/>
                <a:cs typeface="Arial"/>
              </a:rPr>
              <a:t>Oba podejścia są komplementarne, nie konkurencyjne: Universal Design daje zestaw zasad wyjściowych, a Inclusive Design metodę dochodzenia do rozwiązania w konkretnym, złożonym przypadku.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3BB752B-CBF0-3471-AA18-64BAFF3AC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064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AD7E2B-347B-7457-B3EA-F3DDC0025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WARSZTAT-DEMONSTRACJA – ocena dostępności rozwiązania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C56FEE-78E5-EF02-A927-7AF8880A4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dirty="0">
                <a:latin typeface="Arial"/>
                <a:cs typeface="Arial"/>
              </a:rPr>
              <a:t>Na bazie problemu zdiagnozowanego w bloku 3 (warsztat wywiadu), uczestnicy w tych samych parach oceniają wstępny pomysł rozwiązania względem 7 zasad Universal Design.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b="1" dirty="0">
                <a:latin typeface="Arial"/>
                <a:cs typeface="Arial"/>
              </a:rPr>
              <a:t>PYTANIE ROBOCZE DLA KAŻDEJ ZASADY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dirty="0">
                <a:latin typeface="Arial"/>
                <a:cs typeface="Arial"/>
              </a:rPr>
              <a:t>„Czy nasze rozwiązanie spełnia tę zasadę? Jeśli nie, co trzeba zmienić?”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dirty="0">
                <a:latin typeface="Arial"/>
                <a:cs typeface="Arial"/>
              </a:rPr>
              <a:t>Efekt: lista 2–3 konkretnych modyfikacji rozwiązania, zwiększających jego dostępność, do wykorzystania w warsztacie modelowania koncepcji (blok 5).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D1F2C90-876D-A1A3-D736-35DA012C7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4953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7BE562-550C-A88C-4A5E-347C36682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6000" b="1" i="0" dirty="0">
                <a:latin typeface="Arial"/>
                <a:cs typeface="Arial"/>
              </a:rPr>
              <a:t>BLOK 5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8B692D2-EF8C-B1F7-83A1-97B5667266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2400" b="0" i="0" dirty="0">
                <a:solidFill>
                  <a:srgbClr val="404040"/>
                </a:solidFill>
                <a:latin typeface="Arial"/>
                <a:cs typeface="Arial"/>
              </a:rPr>
              <a:t>Warsztat: modelowanie koncepcji przedsięwzięcia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C15A576-F06F-7407-2066-E5FF0B082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928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29F474-290D-E5C7-2E26-6E2A147A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Cel warsztatu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379D26-14C9-81B0-E830-63482031B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Celem jest połączenie w jedną spójną całość: 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AutoNum type="alphaLcParenBoth"/>
            </a:pPr>
            <a:r>
              <a:rPr lang="pl-PL" sz="1800" dirty="0">
                <a:latin typeface="Arial"/>
                <a:cs typeface="Arial"/>
              </a:rPr>
              <a:t>notatki diagnostycznej z bloku 3 (problem, wymiar funkcjonalny/społeczny/emocjonalny), 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AutoNum type="alphaLcParenBoth" startAt="2"/>
            </a:pPr>
            <a:r>
              <a:rPr lang="pl-PL" sz="1800" dirty="0">
                <a:latin typeface="Arial"/>
                <a:cs typeface="Arial"/>
              </a:rPr>
              <a:t>listy modyfikacji zwiększających dostępność z bloku 4.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Efekt</a:t>
            </a:r>
            <a:r>
              <a:rPr lang="pl-PL" sz="1800" dirty="0">
                <a:latin typeface="Arial"/>
                <a:cs typeface="Arial"/>
              </a:rPr>
              <a:t>: zwięzły, jednostronicowy szkic koncepcji: problem, odbiorcy, proponowane rozwiązanie (z uwzględnieniem dostępności), potencjalni partnerzy wdrożeniowi.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33F4455-C940-9363-9A71-58B758471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074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27B829-6200-EEA4-F180-2C0F366D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Od problemu do rozwiązania – logika przejścia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4F47D8-D048-BB23-FFAC-FB72FF449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dirty="0">
                <a:latin typeface="Arial"/>
                <a:cs typeface="Arial"/>
              </a:rPr>
              <a:t>Przypomnienie z </a:t>
            </a:r>
            <a:r>
              <a:rPr lang="pl-PL" sz="2000" dirty="0" err="1">
                <a:latin typeface="Arial"/>
                <a:cs typeface="Arial"/>
              </a:rPr>
              <a:t>Double</a:t>
            </a:r>
            <a:r>
              <a:rPr lang="pl-PL" sz="2000" dirty="0">
                <a:latin typeface="Arial"/>
                <a:cs typeface="Arial"/>
              </a:rPr>
              <a:t> </a:t>
            </a:r>
            <a:r>
              <a:rPr lang="pl-PL" sz="2000" dirty="0" err="1">
                <a:latin typeface="Arial"/>
                <a:cs typeface="Arial"/>
              </a:rPr>
              <a:t>Diamond</a:t>
            </a:r>
            <a:r>
              <a:rPr lang="pl-PL" sz="2000" dirty="0">
                <a:latin typeface="Arial"/>
                <a:cs typeface="Arial"/>
              </a:rPr>
              <a:t>: rozwiązanie powinno wynikać wprost z fazy </a:t>
            </a:r>
            <a:r>
              <a:rPr lang="pl-PL" sz="2000" dirty="0" err="1">
                <a:latin typeface="Arial"/>
                <a:cs typeface="Arial"/>
              </a:rPr>
              <a:t>Discover</a:t>
            </a:r>
            <a:r>
              <a:rPr lang="pl-PL" sz="2000" dirty="0">
                <a:latin typeface="Arial"/>
                <a:cs typeface="Arial"/>
              </a:rPr>
              <a:t> i </a:t>
            </a:r>
            <a:r>
              <a:rPr lang="pl-PL" sz="2000" dirty="0" err="1">
                <a:latin typeface="Arial"/>
                <a:cs typeface="Arial"/>
              </a:rPr>
              <a:t>Develop</a:t>
            </a:r>
            <a:r>
              <a:rPr lang="pl-PL" sz="2000" dirty="0">
                <a:latin typeface="Arial"/>
                <a:cs typeface="Arial"/>
              </a:rPr>
              <a:t>, nie być punktem wyjścia samym w sobie.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b="1" dirty="0">
                <a:latin typeface="Arial"/>
                <a:cs typeface="Arial"/>
              </a:rPr>
              <a:t>PROSTA FORMUŁA KONTROLNA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dirty="0">
                <a:latin typeface="Arial"/>
                <a:cs typeface="Arial"/>
              </a:rPr>
              <a:t>„Ponieważ [problem zdiagnozowany w wywiadzie], a partner potrzebuje [wymiar funkcjonalny/społeczny/emocjonalny z JTBD], proponujemy [rozwiązanie], które uwzględnia [modyfikację dostępności].”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dirty="0">
                <a:latin typeface="Arial"/>
                <a:cs typeface="Arial"/>
              </a:rPr>
              <a:t>Formuła ta wymusza jawne powiązanie każdego elementu koncepcji z wcześniejszą diagnozą, zamiast formułowania rozwiązania w oderwaniu od niej.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958B3F1-3259-338F-50B8-322D8785B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74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A60015-5424-86DA-D218-1A2B26779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WARSZTAT AI (część 1) – budowanie koncepcji krok po kroku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DB7F6F-28A5-F352-ED3F-1453FC99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Uczestnicy korzystają z Claude/</a:t>
            </a:r>
            <a:r>
              <a:rPr lang="pl-PL" sz="1800" dirty="0" err="1">
                <a:latin typeface="Arial"/>
                <a:cs typeface="Arial"/>
              </a:rPr>
              <a:t>ChatGPT</a:t>
            </a:r>
            <a:r>
              <a:rPr lang="pl-PL" sz="1800" dirty="0">
                <a:latin typeface="Arial"/>
                <a:cs typeface="Arial"/>
              </a:rPr>
              <a:t>/</a:t>
            </a:r>
            <a:r>
              <a:rPr lang="pl-PL" sz="1800" dirty="0" err="1">
                <a:latin typeface="Arial"/>
                <a:cs typeface="Arial"/>
              </a:rPr>
              <a:t>Gemini</a:t>
            </a:r>
            <a:r>
              <a:rPr lang="pl-PL" sz="1800" dirty="0">
                <a:latin typeface="Arial"/>
                <a:cs typeface="Arial"/>
              </a:rPr>
              <a:t>, aby ustrukturyzować szkic koncepcji na bazie własnych notatek z bloków 3–4.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dirty="0">
                <a:latin typeface="Arial"/>
                <a:cs typeface="Arial"/>
              </a:rPr>
              <a:t>Ćwiczenie 2. Praca w Google </a:t>
            </a:r>
            <a:r>
              <a:rPr lang="pl-PL" sz="1800" dirty="0" err="1">
                <a:latin typeface="Arial"/>
                <a:cs typeface="Arial"/>
              </a:rPr>
              <a:t>Docs</a:t>
            </a:r>
            <a:r>
              <a:rPr lang="pl-PL" sz="1800" dirty="0">
                <a:latin typeface="Arial"/>
                <a:cs typeface="Arial"/>
              </a:rPr>
              <a:t> / Microsoft Word (nie w publicznym czacie bez zabezpieczeń, jeśli koncepcja zawiera dane partnera).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b="1" dirty="0">
                <a:latin typeface="Arial"/>
                <a:cs typeface="Arial"/>
              </a:rPr>
              <a:t>Kroki:</a:t>
            </a:r>
          </a:p>
          <a:p>
            <a:pPr marL="457200" lvl="0" indent="-457200">
              <a:lnSpc>
                <a:spcPct val="11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pl-PL" sz="2000" b="1" dirty="0" err="1">
                <a:latin typeface="Arial"/>
                <a:cs typeface="Arial"/>
              </a:rPr>
              <a:t>Prompt</a:t>
            </a:r>
            <a:r>
              <a:rPr lang="pl-PL" sz="2000" b="1" dirty="0">
                <a:latin typeface="Arial"/>
                <a:cs typeface="Arial"/>
              </a:rPr>
              <a:t> konwersacyjny:</a:t>
            </a:r>
            <a:r>
              <a:rPr lang="pl-PL" sz="2000" dirty="0">
                <a:latin typeface="Arial"/>
                <a:cs typeface="Arial"/>
              </a:rPr>
              <a:t> „Pomóż ustrukturyzować szkic koncepcji projektu. Mam 5 pól: problem, odbiorcy, rozwiązanie, efekty, partnerzy. Zadawaj mi pytania doprecyzowujące po jednym polu naraz."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E376AEF-0C1E-6917-C5BF-EE529823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45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A60015-5424-86DA-D218-1A2B26779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WARSZTAT AI (część 1) – budowanie koncepcji krok po kroku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DB7F6F-28A5-F352-ED3F-1453FC99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457200" lvl="0" indent="-457200">
              <a:lnSpc>
                <a:spcPct val="115000"/>
              </a:lnSpc>
              <a:buFont typeface="+mj-lt"/>
              <a:buAutoNum type="arabicPeriod" startAt="2"/>
            </a:pPr>
            <a:r>
              <a:rPr lang="pl-PL" sz="2000" dirty="0">
                <a:latin typeface="Arial"/>
                <a:cs typeface="Arial"/>
              </a:rPr>
              <a:t>Uczestnik odpowiada na pytania modelu; AI proponuje sformułowania.</a:t>
            </a:r>
          </a:p>
          <a:p>
            <a:pPr marL="457200" lvl="0" indent="-4572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pl-PL" sz="2000" b="1" dirty="0" err="1">
                <a:latin typeface="Arial"/>
                <a:cs typeface="Arial"/>
              </a:rPr>
              <a:t>Prompt</a:t>
            </a:r>
            <a:r>
              <a:rPr lang="pl-PL" sz="2000" b="1" dirty="0">
                <a:latin typeface="Arial"/>
                <a:cs typeface="Arial"/>
              </a:rPr>
              <a:t> kontrolny (iteracja techniką </a:t>
            </a:r>
            <a:r>
              <a:rPr lang="pl-PL" sz="2000" b="1" dirty="0" err="1">
                <a:latin typeface="Arial"/>
                <a:cs typeface="Arial"/>
              </a:rPr>
              <a:t>chain</a:t>
            </a:r>
            <a:r>
              <a:rPr lang="pl-PL" sz="2000" b="1" dirty="0">
                <a:latin typeface="Arial"/>
                <a:cs typeface="Arial"/>
              </a:rPr>
              <a:t>-of-</a:t>
            </a:r>
            <a:r>
              <a:rPr lang="pl-PL" sz="2000" b="1" dirty="0" err="1">
                <a:latin typeface="Arial"/>
                <a:cs typeface="Arial"/>
              </a:rPr>
              <a:t>thought</a:t>
            </a:r>
            <a:r>
              <a:rPr lang="pl-PL" sz="2000" b="1" dirty="0">
                <a:latin typeface="Arial"/>
                <a:cs typeface="Arial"/>
              </a:rPr>
              <a:t>):</a:t>
            </a:r>
            <a:r>
              <a:rPr lang="pl-PL" sz="2000" dirty="0">
                <a:latin typeface="Arial"/>
                <a:cs typeface="Arial"/>
              </a:rPr>
              <a:t> „Oceń krok po kroku, czy zdefiniowany efekt jest mierzalny (SMART). Zaproponuj wskaźnik rezultatu."</a:t>
            </a:r>
          </a:p>
          <a:p>
            <a:pPr marL="457200" lvl="0" indent="-4572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4"/>
            </a:pPr>
            <a:r>
              <a:rPr lang="pl-PL" sz="2000" b="1" dirty="0">
                <a:latin typeface="Arial"/>
                <a:cs typeface="Arial"/>
              </a:rPr>
              <a:t>Krytyczna ocena i poufność:</a:t>
            </a:r>
            <a:r>
              <a:rPr lang="pl-PL" sz="2000" dirty="0">
                <a:latin typeface="Arial"/>
                <a:cs typeface="Arial"/>
              </a:rPr>
              <a:t> dane partnera pozostają zanonimizowane; uczestnicy weryfikują, czy AI nie „dopisało" partnerów lub faktów, których nie było w oryginalnej notatce.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E376AEF-0C1E-6917-C5BF-EE529823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F18CCE-4BDF-3067-5BA5-92163814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WARSZTAT (część 2) – krytyka wzajemna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20231E-24AA-9B2A-194D-F6282FD7C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dirty="0">
                <a:latin typeface="Arial"/>
                <a:cs typeface="Arial"/>
              </a:rPr>
              <a:t>Oceniamy szkic względem trzech pytań kontrolnych:</a:t>
            </a:r>
          </a:p>
          <a:p>
            <a:pPr marL="514350" lvl="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pl-PL" sz="2000" dirty="0">
                <a:latin typeface="Arial"/>
                <a:cs typeface="Arial"/>
              </a:rPr>
              <a:t>Czy rozwiązanie wynika wprost z opisanego problemu, czy zostało dopisane niezależnie od niego?</a:t>
            </a:r>
          </a:p>
          <a:p>
            <a:pPr marL="514350" lvl="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2"/>
            </a:pPr>
            <a:r>
              <a:rPr lang="pl-PL" sz="2000" dirty="0">
                <a:latin typeface="Arial"/>
                <a:cs typeface="Arial"/>
              </a:rPr>
              <a:t>Czy uwzględniono choć jedną konkretną modyfikację zwiększającą dostępność?</a:t>
            </a:r>
          </a:p>
          <a:p>
            <a:pPr marL="514350" lvl="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pl-PL" sz="2000" dirty="0">
                <a:latin typeface="Arial"/>
                <a:cs typeface="Arial"/>
              </a:rPr>
              <a:t>Czy odbiorcy i partnerzy wdrożeniowi są nazwani konkretnie (typ podmiotu, skala, lokalizacja), a nie ogólnikowo?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1F5E463-12A9-56E3-426E-6519F7B57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15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25C984-4B1F-3A45-4A5F-86BF57BF3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6000" b="1" i="0" dirty="0">
                <a:latin typeface="Arial"/>
                <a:cs typeface="Arial"/>
              </a:rPr>
              <a:t>BLOK 6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561DD38-0B23-DBDF-39BB-983243DA6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2400" b="0" i="0" dirty="0">
                <a:solidFill>
                  <a:srgbClr val="404040"/>
                </a:solidFill>
                <a:latin typeface="Arial"/>
                <a:cs typeface="Arial"/>
              </a:rPr>
              <a:t>Partnerstwa i ekosystem współpracy projektowej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36C3BA6-F3DD-042C-688B-2663E13F0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272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BA391F-E9E5-652C-5C27-48E79104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Mapa interesariuszy (1/2)</a:t>
            </a:r>
            <a:endParaRPr lang="pl-PL" b="1" dirty="0">
              <a:cs typeface="Poppin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620467-E3EF-2881-DBB2-8C7F6EEF1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600200"/>
            <a:ext cx="5486400" cy="43434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Można powiedzieć, że mapa interesariuszy to narzędzie do porządkowania relacji. Ale to nie wystarczy.</a:t>
            </a:r>
            <a:endParaRPr lang="pl-PL" dirty="0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To forma analizy, która pomaga określić, kto ma wpływ na projekt, kto będzie nim zainteresowany oraz jaką postawę przyjmie. Umożliwia zrozumienie interesów, potrzeb i oczekiwań tych, którzy mogą decydować o powodzeniu (lub porażce) przedsięwzięcia.</a:t>
            </a:r>
            <a:endParaRPr lang="pl-PL" dirty="0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540B99E-C450-05A7-CA4B-1F5190FA2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pic>
        <p:nvPicPr>
          <p:cNvPr id="7" name="Picture 6" descr="Diagram macierzy interesariuszy przedstawia zależność między wpływem a zaangażowaniem, podzieloną na cztery kategorie: &quot;Utrzymuj zadowolenie&quot;, &quot;Ściśle współpracuj&quot;, &quot;Monitoruj&quot; i &quot;Informuj&quot;. Oś pionowa oznacza wpływ od małego do dużego, a pozioma zaangażowanie od małego do dużego, z wyróżnieniem kolorystycznym zielonym i szarym dla różnych poziomów współpracy.">
            <a:extLst>
              <a:ext uri="{FF2B5EF4-FFF2-40B4-BE49-F238E27FC236}">
                <a16:creationId xmlns:a16="http://schemas.microsoft.com/office/drawing/2014/main" id="{991BB683-B381-5BDE-A79C-4BDDECCDC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600200"/>
            <a:ext cx="5486400" cy="41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41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BA391F-E9E5-652C-5C27-48E79104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Mapa interesariuszy (2/2)</a:t>
            </a:r>
            <a:endParaRPr lang="pl-PL" b="1" dirty="0">
              <a:cs typeface="Poppin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620467-E3EF-2881-DBB2-8C7F6EEF1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600200"/>
            <a:ext cx="5486400" cy="43434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W najbardziej podstawowej wersji mapa opiera się na dwóch osiach:</a:t>
            </a:r>
            <a:endParaRPr lang="pl-PL" dirty="0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poziom wpływu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 – czy interesariusz ma realny wpływ na decyzje, finanse, zasoby;</a:t>
            </a:r>
            <a:endParaRPr lang="pl-PL" dirty="0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poziom zainteresowania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 – czy interesariusz przejmuje się tym, co robisz.</a:t>
            </a:r>
            <a:endParaRPr lang="pl-PL" dirty="0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540B99E-C450-05A7-CA4B-1F5190FA2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pic>
        <p:nvPicPr>
          <p:cNvPr id="7" name="Picture 6" descr="Diagram macierzy interesariuszy przedstawia zależność między wpływem a zaangażowaniem, podzieloną na cztery kategorie: &quot;Utrzymuj zadowolenie&quot;, &quot;Ściśle współpracuj&quot;, &quot;Monitoruj&quot; i &quot;Informuj&quot;. Oś pionowa oznacza wpływ od małego do dużego, a pozioma zaangażowanie od małego do dużego, z wyróżnieniem kolorystycznym zielonym i szarym dla różnych poziomów współpracy.">
            <a:extLst>
              <a:ext uri="{FF2B5EF4-FFF2-40B4-BE49-F238E27FC236}">
                <a16:creationId xmlns:a16="http://schemas.microsoft.com/office/drawing/2014/main" id="{991BB683-B381-5BDE-A79C-4BDDECCDC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600200"/>
            <a:ext cx="5486400" cy="411747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BBABD-845D-323A-6474-E17869FD9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DC0675-9866-4B67-DA72-AE10F47A2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Po co tworzyć mapę interesariuszy? (1/2)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CA1603-554E-7D7E-35F5-4522EBCD9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600200"/>
            <a:ext cx="5486400" cy="43434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Mapa interesariuszy projektu :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ujawnia grupy, których wcześniej mogłeś nie dostrzegać</a:t>
            </a:r>
            <a:r>
              <a:rPr lang="pl-PL" sz="1800" dirty="0">
                <a:solidFill>
                  <a:srgbClr val="494949"/>
                </a:solidFill>
                <a:highlight>
                  <a:srgbClr val="FFFFFF"/>
                </a:highlight>
                <a:latin typeface="Arial"/>
                <a:cs typeface="Arial"/>
              </a:rPr>
              <a:t> – osoby i instytucje nieoczywiste, ale wpływające na efekt;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pozwala dopasować styl komunikacji</a:t>
            </a:r>
            <a:r>
              <a:rPr lang="pl-PL" sz="1800" dirty="0">
                <a:solidFill>
                  <a:srgbClr val="494949"/>
                </a:solidFill>
                <a:highlight>
                  <a:srgbClr val="FFFFFF"/>
                </a:highlight>
                <a:latin typeface="Arial"/>
                <a:cs typeface="Arial"/>
              </a:rPr>
              <a:t> – nie każdy potrzebuje codziennych raportów, ale niektórym warto poświęcić uwagę, zanim zrobi się za późno;</a:t>
            </a:r>
            <a:endParaRPr lang="pl-PL" dirty="0">
              <a:solidFill>
                <a:srgbClr val="494949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6272EA8-DD1E-EB33-B9C0-E9503928A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pic>
        <p:nvPicPr>
          <p:cNvPr id="5" name="Picture 4" descr="Macierz interesariuszy 2x2, oś pionowa Wpływ (mały–duży), oś pozioma Zaangażowanie (małe–duże). Cztery ćwiartki: duży wpływ/małe zaangażowanie – utrzymuj zadowolenie; duży wpływ/duże zaangażowanie – ściśle współpracuj; mały wpływ/małe zaangażowanie – monitoruj; mały wpływ/duże zaangażowanie – informuj.">
            <a:extLst>
              <a:ext uri="{FF2B5EF4-FFF2-40B4-BE49-F238E27FC236}">
                <a16:creationId xmlns:a16="http://schemas.microsoft.com/office/drawing/2014/main" id="{D604A595-7978-F042-0182-DFCE622B1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600200"/>
            <a:ext cx="5486400" cy="407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051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DC0675-9866-4B67-DA72-AE10F47A2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Po co tworzyć mapę interesariuszy? (2/2)</a:t>
            </a:r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CA1603-554E-7D7E-35F5-4522EBCD9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600200"/>
            <a:ext cx="5486400" cy="43434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5000"/>
              </a:lnSpc>
              <a:buFont typeface="Arial"/>
              <a:buChar char="•"/>
            </a:pP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wspiera zarządzanie ryzykiem</a:t>
            </a:r>
            <a:r>
              <a:rPr lang="pl-PL" sz="1800" dirty="0">
                <a:solidFill>
                  <a:srgbClr val="494949"/>
                </a:solidFill>
                <a:highlight>
                  <a:srgbClr val="FFFFFF"/>
                </a:highlight>
                <a:latin typeface="Arial"/>
                <a:cs typeface="Arial"/>
              </a:rPr>
              <a:t> – im wcześniej zidentyfikujesz przeciwników projektu, tym większa szansa na zbudowanie skutecznej strategii;</a:t>
            </a:r>
            <a:endParaRPr lang="pl-PL" dirty="0"/>
          </a:p>
          <a:p>
            <a:pPr>
              <a:lnSpc>
                <a:spcPct val="115000"/>
              </a:lnSpc>
              <a:spcBef>
                <a:spcPts val="600"/>
              </a:spcBef>
              <a:buFont typeface="Arial"/>
              <a:buChar char="•"/>
            </a:pPr>
            <a:r>
              <a:rPr lang="pl-PL" sz="18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cs typeface="Arial"/>
              </a:rPr>
              <a:t>buduje zaangażowanie</a:t>
            </a:r>
            <a:r>
              <a:rPr lang="pl-PL" sz="1800" dirty="0">
                <a:solidFill>
                  <a:srgbClr val="494949"/>
                </a:solidFill>
                <a:highlight>
                  <a:srgbClr val="FFFFFF"/>
                </a:highlight>
                <a:latin typeface="Arial"/>
                <a:cs typeface="Arial"/>
              </a:rPr>
              <a:t> – wciągając ludzi w proces od samego początku, dajesz im przestrzeń do współtworzenia i brania odpowiedzialności.</a:t>
            </a:r>
            <a:endParaRPr lang="pl-PL" dirty="0">
              <a:solidFill>
                <a:srgbClr val="494949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6272EA8-DD1E-EB33-B9C0-E9503928A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pic>
        <p:nvPicPr>
          <p:cNvPr id="5" name="Picture 4" descr="Macierz interesariuszy 2x2, oś pionowa Wpływ (mały–duży), oś pozioma Zaangażowanie (małe–duże). Cztery ćwiartki: duży wpływ/małe zaangażowanie – utrzymuj zadowolenie; duży wpływ/duże zaangażowanie – ściśle współpracuj; mały wpływ/małe zaangażowanie – monitoruj; mały wpływ/duże zaangażowanie – informuj.">
            <a:extLst>
              <a:ext uri="{FF2B5EF4-FFF2-40B4-BE49-F238E27FC236}">
                <a16:creationId xmlns:a16="http://schemas.microsoft.com/office/drawing/2014/main" id="{D604A595-7978-F042-0182-DFCE622B1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600200"/>
            <a:ext cx="5486400" cy="407023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B4E5F-8C40-BFF7-13F8-5FF7AED74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2BE507-A7E9-B8C0-E330-BBAF289F0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en-US" sz="2800" b="1" dirty="0">
                <a:solidFill>
                  <a:srgbClr val="000000"/>
                </a:solidFill>
                <a:latin typeface="Arial"/>
                <a:cs typeface="Arial"/>
              </a:rPr>
              <a:t>5 kroków do trwałej relacji projektowej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3F831C-C1E3-E4F3-3C22-DEF1CAFE2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514350" indent="-514350">
              <a:lnSpc>
                <a:spcPct val="115000"/>
              </a:lnSpc>
              <a:buFont typeface="+mj-lt"/>
              <a:buAutoNum type="arabicPeriod"/>
            </a:pPr>
            <a:r>
              <a:rPr lang="pl-PL" sz="2200" b="1" dirty="0">
                <a:latin typeface="Arial"/>
                <a:cs typeface="Arial"/>
              </a:rPr>
              <a:t>Zacznij od problemu partnera: </a:t>
            </a:r>
            <a:r>
              <a:rPr lang="pl-PL" sz="2200" dirty="0">
                <a:latin typeface="Arial"/>
                <a:cs typeface="Arial"/>
              </a:rPr>
              <a:t>Pierwsze spotkanie powinno służyć diagnozie. Zapytaj o konkretne problemy produkcyjne, straty i nieefektywności. To podstawa do zidentyfikowania tematu projektu.</a:t>
            </a:r>
          </a:p>
          <a:p>
            <a:pPr marL="51435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2"/>
            </a:pPr>
            <a:r>
              <a:rPr lang="pl-PL" sz="2200" b="1" dirty="0">
                <a:latin typeface="Arial"/>
                <a:cs typeface="Arial"/>
              </a:rPr>
              <a:t>Utrzymuj regularny kontakt: </a:t>
            </a:r>
            <a:r>
              <a:rPr lang="pl-PL" sz="2200" dirty="0">
                <a:latin typeface="Arial"/>
                <a:cs typeface="Arial"/>
              </a:rPr>
              <a:t>Kontakt z partnerem warto planować wokół konkretnych zdarzeń, takich jak nowe ogłoszenie naboru w jego obszarze, zmiana regulacji branżowych, wyniki wcześniejszych badań, które go dotyczą.</a:t>
            </a: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755745FA-3FC2-A105-9F7D-D26A66C8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714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2BE507-A7E9-B8C0-E330-BBAF289F0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en-US" sz="2800" b="1" dirty="0">
                <a:solidFill>
                  <a:srgbClr val="000000"/>
                </a:solidFill>
                <a:latin typeface="Arial"/>
                <a:cs typeface="Arial"/>
              </a:rPr>
              <a:t>5 kroków do trwałej relacji projektowej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3F831C-C1E3-E4F3-3C22-DEF1CAFE2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514350" indent="-514350">
              <a:lnSpc>
                <a:spcPct val="115000"/>
              </a:lnSpc>
              <a:buFont typeface="+mj-lt"/>
              <a:buAutoNum type="arabicPeriod" startAt="3"/>
            </a:pPr>
            <a:r>
              <a:rPr lang="pl-PL" sz="2200" b="1" dirty="0">
                <a:latin typeface="Arial"/>
                <a:cs typeface="Arial"/>
              </a:rPr>
              <a:t>Wyznacz jedną osobę kontaktową: </a:t>
            </a:r>
            <a:r>
              <a:rPr lang="pl-PL" sz="2200" dirty="0">
                <a:latin typeface="Arial"/>
                <a:cs typeface="Arial"/>
              </a:rPr>
              <a:t>Rotacja opiekunów może dezorganizować współpracę i wymaga każdorazowego nawiązywania kontaktu. Partner powinien mieć jednego, stałego rozmówcę z uczelni z jasno określoną odpowiedzialnością.</a:t>
            </a:r>
          </a:p>
          <a:p>
            <a:pPr marL="51435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4"/>
            </a:pPr>
            <a:r>
              <a:rPr lang="pl-PL" sz="2200" b="1" dirty="0">
                <a:latin typeface="Arial"/>
                <a:cs typeface="Arial"/>
              </a:rPr>
              <a:t>Wywiązuj </a:t>
            </a:r>
            <a:r>
              <a:rPr lang="pl-PL" sz="2200" b="1" dirty="0" err="1">
                <a:latin typeface="Arial"/>
                <a:cs typeface="Arial"/>
              </a:rPr>
              <a:t>sięz</a:t>
            </a:r>
            <a:r>
              <a:rPr lang="pl-PL" sz="2200" b="1" dirty="0">
                <a:latin typeface="Arial"/>
                <a:cs typeface="Arial"/>
              </a:rPr>
              <a:t> </a:t>
            </a:r>
            <a:r>
              <a:rPr lang="pl-PL" sz="2200" b="1" dirty="0" err="1">
                <a:latin typeface="Arial"/>
                <a:cs typeface="Arial"/>
              </a:rPr>
              <a:t>zobowiazań</a:t>
            </a:r>
            <a:r>
              <a:rPr lang="pl-PL" sz="2200" b="1" dirty="0">
                <a:latin typeface="Arial"/>
                <a:cs typeface="Arial"/>
              </a:rPr>
              <a:t>: </a:t>
            </a:r>
            <a:r>
              <a:rPr lang="pl-PL" sz="2200" dirty="0">
                <a:latin typeface="Arial"/>
                <a:cs typeface="Arial"/>
              </a:rPr>
              <a:t>Informuj o problemach wcześnie. Partner, który dowiaduje się o opóźnieniu na krótko przed terminem, może stracić zaufanie</a:t>
            </a:r>
          </a:p>
          <a:p>
            <a:pPr marL="51435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pl-PL" sz="2200" b="1" dirty="0">
                <a:latin typeface="Arial"/>
                <a:cs typeface="Arial"/>
              </a:rPr>
              <a:t>Dokumentuj ustalenia na bieżąco: </a:t>
            </a:r>
            <a:r>
              <a:rPr lang="pl-PL" sz="2200" dirty="0">
                <a:latin typeface="Arial"/>
                <a:cs typeface="Arial"/>
              </a:rPr>
              <a:t>Każde ustalenie dotyczące zakresu prac, podziału zadań, terminów lub własności intelektualnej wymaga pisemnego potwierdzenia. Rozbieżności w interpretacji ustaleń to jedna z najczęstszych przyczyn konfliktów w konsorcjach projektowych.</a:t>
            </a: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755745FA-3FC2-A105-9F7D-D26A66C8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799F51-69EA-FC87-C1DD-EF614015D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Bariery po stronie partnera biznesowego – jak reagować? (1/4)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EF17A9-AD73-B629-45CC-3A19B6FFE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457200" indent="-457200">
              <a:lnSpc>
                <a:spcPct val="115000"/>
              </a:lnSpc>
              <a:buAutoNum type="arabicPeriod"/>
            </a:pPr>
            <a:r>
              <a:rPr lang="pl-PL" sz="2400" b="1" dirty="0">
                <a:latin typeface="Arial"/>
                <a:cs typeface="Arial"/>
              </a:rPr>
              <a:t>Brak czasu i zasobów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dirty="0">
                <a:latin typeface="Arial"/>
                <a:cs typeface="Arial"/>
              </a:rPr>
              <a:t>Małe i średnie przedsiębiorstwo często nie dysponuje dedykowanym zasobem do zarządzania projektem. Uczestnictwo w projekcie to dla partnera dodatkowe obciążenie ponad bieżącą działalność operacyjną.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b="1" dirty="0">
                <a:latin typeface="Arial"/>
                <a:cs typeface="Arial"/>
              </a:rPr>
              <a:t>Jak reagować?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dirty="0">
                <a:latin typeface="Arial"/>
                <a:cs typeface="Arial"/>
              </a:rPr>
              <a:t>Zakres obowiązków administracyjnych partnera należy zminimalizować już na etapie projektowania struktury projektu przez odpowiedni podział zadań i jasne procedury raportowania.</a:t>
            </a: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DBFEC540-C7C8-F07E-10E9-44D2A2B10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898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799F51-69EA-FC87-C1DD-EF614015D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Bariery po stronie partnera biznesowego – jak reagować? (2/4)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EF17A9-AD73-B629-45CC-3A19B6FFE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457200" indent="-457200">
              <a:lnSpc>
                <a:spcPct val="115000"/>
              </a:lnSpc>
              <a:buAutoNum type="arabicPeriod" startAt="2"/>
            </a:pPr>
            <a:r>
              <a:rPr lang="pl-PL" sz="2400" b="1" dirty="0">
                <a:latin typeface="Arial"/>
                <a:cs typeface="Arial"/>
              </a:rPr>
              <a:t>Brak zaufania wobec nauki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dirty="0">
                <a:latin typeface="Arial"/>
                <a:cs typeface="Arial"/>
              </a:rPr>
              <a:t>Część partnerów wchodzi we współpracę z negatywnymi doświadczeniami z poprzednich projektów w postaci na przykład niskiej użyteczności wyników lub niedotrzymanych terminów.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b="1" dirty="0">
                <a:latin typeface="Arial"/>
                <a:cs typeface="Arial"/>
              </a:rPr>
              <a:t>Jak reagować?</a:t>
            </a:r>
            <a:endParaRPr lang="pl-PL" dirty="0"/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dirty="0">
                <a:latin typeface="Arial"/>
                <a:cs typeface="Arial"/>
              </a:rPr>
              <a:t>Zaufanie buduje się przez konsekwentne dotrzymywanie zobowiązań na etapie poprzedzającym projekt, zanim pojawią się formalne umowy i finansowanie.</a:t>
            </a: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DBFEC540-C7C8-F07E-10E9-44D2A2B10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75DE13-BB72-1317-F4C9-0AD767E17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Bariery po stronie partnera biznesowego – jak reagować? (3/4)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9B380E-17DA-4FEA-D98B-E2E98490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457200" indent="-457200">
              <a:lnSpc>
                <a:spcPct val="115000"/>
              </a:lnSpc>
              <a:buAutoNum type="arabicPeriod" startAt="3"/>
            </a:pPr>
            <a:r>
              <a:rPr lang="pl-PL" sz="2400" b="1" dirty="0">
                <a:latin typeface="Arial"/>
                <a:cs typeface="Arial"/>
              </a:rPr>
              <a:t>Krótki horyzont decyzyjny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Przedsiębiorca operuje krótkim horyzontem planowania. Projekt trwający 3–4 lata wymaga od niego zaangażowania w perspektywie, która wykracza poza jego naturalny rytm decyzyjny.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Jak reagować?</a:t>
            </a:r>
            <a:endParaRPr lang="pl-PL" dirty="0"/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Projekt należy </a:t>
            </a:r>
            <a:r>
              <a:rPr lang="pl-PL" sz="1900" dirty="0">
                <a:latin typeface="Arial"/>
                <a:cs typeface="Arial"/>
              </a:rPr>
              <a:t>podzielić na etapy z mierzalnymi wynikami pośrednimi. Partner powinien móc zaobserwować pierwsze konkretne rezultaty w ciągu pierwszego roku realizacji.</a:t>
            </a: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E507AC6C-2313-789B-DA6C-C1B3CF6D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0938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75DE13-BB72-1317-F4C9-0AD767E17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Bariery po stronie partnera biznesowego – jak reagować? (4/4)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9B380E-17DA-4FEA-D98B-E2E98490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457200" indent="-457200">
              <a:lnSpc>
                <a:spcPct val="115000"/>
              </a:lnSpc>
              <a:buAutoNum type="arabicPeriod" startAt="4"/>
            </a:pPr>
            <a:r>
              <a:rPr lang="pl-PL" sz="2400" b="1" dirty="0">
                <a:latin typeface="Arial"/>
                <a:cs typeface="Arial"/>
              </a:rPr>
              <a:t>Obawy o poufność</a:t>
            </a:r>
            <a:endParaRPr lang="pl-PL" dirty="0"/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100" dirty="0">
                <a:latin typeface="Arial"/>
                <a:cs typeface="Arial"/>
              </a:rPr>
              <a:t>Partner może obawiać się, że informacje o jego technologii, planach produktowych lub pozycji rynkowej staną się dostępne w środowisku naukowym, co może oznaczać pośredni dostęp konkurencji do wrażliwych danych.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100" b="1" dirty="0">
                <a:latin typeface="Arial"/>
                <a:cs typeface="Arial"/>
              </a:rPr>
              <a:t>Jak reagować?</a:t>
            </a:r>
            <a:endParaRPr lang="pl-PL" dirty="0"/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100" dirty="0">
                <a:latin typeface="Arial"/>
                <a:cs typeface="Arial"/>
              </a:rPr>
              <a:t>Umowa o poufności powinna zostać podpisana przed pierwszą rozmową merytoryczną. Umowa konsorcjum musi precyzyjnie określać zasady dostępu do wrażliwych danych i zakres informacji objętych klauzulą poufności.</a:t>
            </a: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E507AC6C-2313-789B-DA6C-C1B3CF6D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B6BC65-41A8-D53F-2250-96370F04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Arial"/>
                <a:cs typeface="Arial"/>
              </a:rPr>
              <a:t>Dwa scenariusze współpracy. Co zadecydowało o sukcesie lub porażce?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D5FADE-ABFA-B669-10EB-23DF2F49E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Arial"/>
                <a:cs typeface="Arial"/>
              </a:rPr>
              <a:t>CASE STUDY POZYTYWNY</a:t>
            </a:r>
            <a:endParaRPr lang="pl-PL" dirty="0">
              <a:solidFill>
                <a:srgbClr val="4DB05B"/>
              </a:solidFill>
            </a:endParaRP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CO ZADZIAŁAŁO:</a:t>
            </a:r>
            <a:endParaRPr lang="pl-PL" dirty="0"/>
          </a:p>
          <a:p>
            <a:pPr lvl="1"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Relacja z partnerem zbudowana przed naborem, regularne spotkania robocze na kilka miesięcy przed złożeniem wniosku.</a:t>
            </a:r>
          </a:p>
          <a:p>
            <a:pPr lvl="1"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Podział zadań i własności intelektualnej uregulowany w umowie konsorcjum przed złożeniem wniosku.</a:t>
            </a:r>
          </a:p>
          <a:p>
            <a:pPr lvl="1"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Zakres projektu i oczekiwane wyniki uzgodnione pisemnie, partner wiedział, czego się spodziewać.</a:t>
            </a:r>
          </a:p>
          <a:p>
            <a:pPr lvl="1"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Stały opiekun relacji po stronie uczelni przez cały czas trwania projektu.</a:t>
            </a:r>
            <a:br>
              <a:rPr lang="pl-PL" dirty="0"/>
            </a:br>
            <a:endParaRPr lang="pl-PL" dirty="0"/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Wynik</a:t>
            </a:r>
            <a:r>
              <a:rPr lang="pl-PL" sz="1800" dirty="0">
                <a:latin typeface="Arial"/>
                <a:cs typeface="Arial"/>
              </a:rPr>
              <a:t>: projekt zakończony wdrożeniem, partner zainteresowany kolejną współpracą.</a:t>
            </a: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1C54EA65-E64E-E59A-898F-B008CCD9B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918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B6BC65-41A8-D53F-2250-96370F04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Arial"/>
                <a:cs typeface="Arial"/>
              </a:rPr>
              <a:t>Dwa scenariusze współpracy. Co zadecydowało o sukcesie lub porażce?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D5FADE-ABFA-B669-10EB-23DF2F49E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Arial"/>
                <a:cs typeface="Arial"/>
              </a:rPr>
              <a:t>CASE STUDY NEGATYWNY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CO POSZŁO NIE TAK:</a:t>
            </a:r>
            <a:endParaRPr lang="pl-PL" dirty="0"/>
          </a:p>
          <a:p>
            <a:pPr lvl="1"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Partner dobrany na krótko przed terminem naboru, bez wcześniejszego rozpoznania jego rzeczywistych potrzeb.</a:t>
            </a:r>
          </a:p>
          <a:p>
            <a:pPr lvl="1"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Zakres projektu uzgadniany ustnie, bez spisania oczekiwań, każda ze stron rozumiała cele nieco inaczej.</a:t>
            </a:r>
          </a:p>
          <a:p>
            <a:pPr lvl="1">
              <a:lnSpc>
                <a:spcPct val="115000"/>
              </a:lnSpc>
              <a:spcBef>
                <a:spcPts val="600"/>
              </a:spcBef>
            </a:pPr>
            <a:r>
              <a:rPr lang="pl-PL" sz="1800" dirty="0">
                <a:latin typeface="Arial"/>
                <a:cs typeface="Arial"/>
              </a:rPr>
              <a:t>Rotacja osoby odpowiedzialnej za relację po stronie uczelni, partner tracił kontakt z projektem i nie wiedział, do kogo się zwrócić.</a:t>
            </a:r>
          </a:p>
          <a:p>
            <a:pPr marL="457200" lvl="1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Wynik</a:t>
            </a:r>
            <a:r>
              <a:rPr lang="pl-PL" sz="1800" dirty="0">
                <a:latin typeface="Arial"/>
                <a:cs typeface="Arial"/>
              </a:rPr>
              <a:t>: projekt formalnie zakończony, ale bez realnego wdrożenia. Partner niezainteresowany dalszą współpracą.</a:t>
            </a: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id="{1C54EA65-E64E-E59A-898F-B008CCD9B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WARSZTAT MAPOWANIA INTERESARIUSZY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082739-98A3-CCA9-C098-60D165356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600200"/>
            <a:ext cx="5486400" cy="4343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dirty="0">
                <a:latin typeface="Arial"/>
                <a:cs typeface="Arial"/>
              </a:rPr>
              <a:t>Na bazie koncepcji projektu wypracowanej w bloku 5, uczestnicy wypisują 3–5 kluczowych interesariuszy (partner, dostawca, samorząd, organizacja branżowa, użytkownik końcowy).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pic>
        <p:nvPicPr>
          <p:cNvPr id="5" name="Picture 4" descr="Macierz interesariuszy 2x2, oś pionowa Wpływ (mały–duży), oś pozioma Zaangażowanie (małe–duże). Cztery ćwiartki: duży wpływ/małe zaangażowanie – utrzymuj zadowolenie; duży wpływ/duże zaangażowanie – ściśle współpracuj; mały wpływ/małe zaangażowanie – monitoruj; mały wpływ/duże zaangażowanie – informuj.">
            <a:extLst>
              <a:ext uri="{FF2B5EF4-FFF2-40B4-BE49-F238E27FC236}">
                <a16:creationId xmlns:a16="http://schemas.microsoft.com/office/drawing/2014/main" id="{3E2D7699-DAF0-A69C-AEB0-5A9A6116B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600200"/>
            <a:ext cx="5486400" cy="411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787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NDA (1/12)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225158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NDA (Non Disclosure Agreement) – umowa o poufności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Ochrona informacji poufnych i know-how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Pierwsze rozmowy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Tak, w zakresie poufności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Zakres informacji poufnych, sposób ich wykorzystania, osoby uprawnione, czas ochrony, kary, odpowiedzialność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Uczelnia pokazuje niepublikowane wyniki badań, a firma dane technologiczne lub finansowe.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849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list intencyjny (LOI) (2/12)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2914667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List intencyjny – LOI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Potwierdzenie zamiaru współpracy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Wstępne uzgodnienia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Zwykle częściowo lub niewiążąco, zależnie od treści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Cel współpracy, planowane role, zakres projektu, dalsze negocjacje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Uczelnia i przedsiębiorstwo deklarują wspólne przygotowanie projektu do naboru.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MoU (3/12)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778768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MoU – Memorandum of Understanding / porozumienie o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Uporządkowanie zasad współpracy przed zawarciem właściwej umowy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przygotowawczy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Zależy od zapisów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Zakres współpracy, role, komunikacja, obszary B+R, zasady dalszych ustaleń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Kilku partnerów ustala ramy wspólnych prac przed doprecyzowaniem projektu.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umowa ramowa (4/12)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191472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Umowa ramowa o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Ustalenie ogólnych zasad długofalowej współpracy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Przed lub pomiędzy projektami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Poufność, IP, badania, korzystanie z infrastruktury, publikacje, zasady zawierania umów szczegółowych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Uczelnia i firma planują kilka wspólnych projektów B+R w kolejnych latach.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umowa o przygotowanie wniosku (5/12)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191472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Umowa o wspólne przygotowanie wniosku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Podział obowiązków przy przygotowaniu projektu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Przed złożeniem wniosku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Tak, jeśli strony tak ją skonstruują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Kto przygotowuje opis techniczny, budżet, załączniki, terminy, koszty przygotowania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Lider przygotowuje część administracyjną, partner technologiczny część B+R.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umowa konsorcjum (6/12)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485120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Umowa konsorcjum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Regulacja wspólnej realizacji projektu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Przed rozpoczęciem lub przed podpisaniem umowy o dofinansowanie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Zadania, budżet, odpowiedzialność, IP, decyzje, rozliczenia, konflikty, wdrożenie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Uczelnia, firma i gospodarstwo rolne wspólnie realizują projekt badawczo-wdrożeniowy.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umowa o wspólne prace B+R (7/12)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191472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Umowa o wspólne prowadzenie prac B+R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Regulacja wspólnych badań poza klasycznym konsorcjum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Realizacja B+R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Zakres prac, metodologia, aparatura, wyniki, IP, publikacje, odpowiedzialność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Dwie jednostki badawcze prowadzą wspólny eksperyment i dzielą się wynikami.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umowa o usługi badawcze (8/12)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2914667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Umowa o świadczenie usług badawczych / zlecenie badań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Wykonanie określonych badań przez jedną stronę dla drugiej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Realizacja projektu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Zakres usługi, termin, wynagrodzenie, prawa do wyników, poufność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Laboratorium wykonuje analizy dla przedsiębiorstwa lub konsorcjum.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umowa o udostępnienie danych (9/12)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191472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Umowa o udostępnienie danych / Data Sharing Agreement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Bezpieczne przekazywanie i wykorzystywanie danych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 projektach opartych na danych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Zakres danych, cel wykorzystania, dostęp, bezpieczeństwo, anonimizacja, przechowywanie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Gospodarstwo przekazuje dane produkcyjne do budowy modelu AI.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umowa licencyjna (10/12)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2914667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Umowa licencyjna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Umożliwienie korzystania z wyników lub technologii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 uzyskaniu wyników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Zakres licencji, terytorium, czas, odpłatność, pola eksploatacji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Firma otrzymuje licencję na technologię opracowaną przez uczelnię.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umowa przeniesienia praw do wyników (11/12)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225158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Umowa przeniesienia praw do wyników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Przekazanie własności intelektualnej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 lub w trakcie B+R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Przedmiot praw, moment przeniesienia, wynagrodzenie, odpowiedzialność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Uczelnia przenosi prawa do rozwiązania na partnera przemysłowego.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D497C-65A7-BCC4-1871-37798DF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Formy formalizacji współpracy: umowa wdrożeniowa (12/12)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DA0344-73E1-A304-56D1-1FE8A23F4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graphicFrame>
        <p:nvGraphicFramePr>
          <p:cNvPr id="5" name="Tabela"/>
          <p:cNvGraphicFramePr>
            <a:graphicFrameLocks noGrp="1"/>
          </p:cNvGraphicFramePr>
          <p:nvPr/>
        </p:nvGraphicFramePr>
        <p:xfrm>
          <a:off x="841248" y="1600200"/>
          <a:ext cx="10515600" cy="3191472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Forma współpracy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Umowa wdrożeniowa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Główny 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Uregulowanie praktycznego wdrożenia rezultatów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Etap współpracy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Końcowa faza projektu / po projekcie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Czy zwykle wiąże strony?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 powinna regulować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Kto wdraża, kiedy, w jakiej skali, finansowanie, utrzymanie rezultatów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Przykład zastosowania w B+R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Partner zobowiązuje się wdrożyć rozwiązanie w zakładzie lub gospodarstwie.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3">
            <a:extLst>
              <a:ext uri="{FF2B5EF4-FFF2-40B4-BE49-F238E27FC236}">
                <a16:creationId xmlns:a16="http://schemas.microsoft.com/office/drawing/2014/main" id="{766467C4-2464-0B14-AAE1-40900E203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5EB6743F-087B-1879-A75F-03CFAB0967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 rtl="0" eaLnBrk="1" latinLnBrk="0" hangingPunct="1">
              <a:lnSpc>
                <a:spcPct val="115000"/>
              </a:lnSpc>
            </a:pPr>
            <a:r>
              <a:rPr lang="pl-PL" sz="2800" b="1" kern="1200" dirty="0">
                <a:solidFill>
                  <a:srgbClr val="000000"/>
                </a:solidFill>
                <a:effectLst/>
                <a:latin typeface="Arial"/>
                <a:cs typeface="Arial"/>
              </a:rPr>
              <a:t>Narzędzia wspomagające znalezienie Partnerów (1/3)</a:t>
            </a:r>
            <a:endParaRPr lang="pl-PL" dirty="0">
              <a:effectLst/>
            </a:endParaRPr>
          </a:p>
        </p:txBody>
      </p:sp>
      <p:graphicFrame>
        <p:nvGraphicFramePr>
          <p:cNvPr id="8" name="Tabela"/>
          <p:cNvGraphicFramePr>
            <a:graphicFrameLocks noGrp="1"/>
          </p:cNvGraphicFramePr>
          <p:nvPr/>
        </p:nvGraphicFramePr>
        <p:xfrm>
          <a:off x="841248" y="1600200"/>
          <a:ext cx="10515600" cy="3008592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Narzędzie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Do czego wykorzystać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Strona internetowa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EU CAP Network / EIP-AGRI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wyszukiwanie gospodarstw, uczelni, doradców, organizacji i firm realizujących podobne projekty rolnicze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u="sng">
                          <a:solidFill>
                            <a:srgbClr val="003399"/>
                          </a:solidFill>
                          <a:latin typeface="Arial"/>
                          <a:cs typeface="Arial"/>
                          <a:hlinkClick r:id="rId4"/>
                        </a:rPr>
                        <a:t>Strona EU CAP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CORDIS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wyszukiwanie uczestników wcześniejszych projektów Horizon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u="sng">
                          <a:solidFill>
                            <a:srgbClr val="003399"/>
                          </a:solidFill>
                          <a:latin typeface="Arial"/>
                          <a:cs typeface="Arial"/>
                          <a:hlinkClick r:id="rId5"/>
                        </a:rPr>
                        <a:t>Strona CORDIS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CORDIS Collaboration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sprawdzanie, kto z kim już współpracował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u="sng">
                          <a:solidFill>
                            <a:srgbClr val="003399"/>
                          </a:solidFill>
                          <a:latin typeface="Arial"/>
                          <a:cs typeface="Arial"/>
                          <a:hlinkClick r:id="rId6"/>
                        </a:rPr>
                        <a:t>Mapa współpracy CORDIS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19154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3">
            <a:extLst>
              <a:ext uri="{FF2B5EF4-FFF2-40B4-BE49-F238E27FC236}">
                <a16:creationId xmlns:a16="http://schemas.microsoft.com/office/drawing/2014/main" id="{766467C4-2464-0B14-AAE1-40900E203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5EB6743F-087B-1879-A75F-03CFAB0967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 rtl="0" eaLnBrk="1" latinLnBrk="0" hangingPunct="1">
              <a:lnSpc>
                <a:spcPct val="115000"/>
              </a:lnSpc>
            </a:pPr>
            <a:r>
              <a:rPr lang="pl-PL" sz="2800" b="1" kern="1200" dirty="0">
                <a:solidFill>
                  <a:srgbClr val="000000"/>
                </a:solidFill>
                <a:effectLst/>
                <a:latin typeface="Arial"/>
                <a:cs typeface="Arial"/>
              </a:rPr>
              <a:t>Narzędzia wspomagające znalezienie Partnerów (2/3)</a:t>
            </a:r>
            <a:endParaRPr lang="pl-PL" dirty="0">
              <a:effectLst/>
            </a:endParaRPr>
          </a:p>
        </p:txBody>
      </p:sp>
      <p:graphicFrame>
        <p:nvGraphicFramePr>
          <p:cNvPr id="8" name="Tabela"/>
          <p:cNvGraphicFramePr>
            <a:graphicFrameLocks noGrp="1"/>
          </p:cNvGraphicFramePr>
          <p:nvPr/>
        </p:nvGraphicFramePr>
        <p:xfrm>
          <a:off x="841248" y="1600200"/>
          <a:ext cx="10515600" cy="2714944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Narzędzie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Do czego wykorzystać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Strona internetowa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Enterprise Europe Network – 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wyszukiwanie przedsiębiorstw i partnerów B+R w Europie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u="sng">
                          <a:solidFill>
                            <a:srgbClr val="003399"/>
                          </a:solidFill>
                          <a:latin typeface="Arial"/>
                          <a:cs typeface="Arial"/>
                          <a:hlinkClick r:id="rId3"/>
                        </a:rPr>
                        <a:t>Strona EEN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Funding &amp; Tenders Portal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identyfikacja organizacji i konsorcjów związanych z konkursami 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u="sng">
                          <a:solidFill>
                            <a:srgbClr val="003399"/>
                          </a:solidFill>
                          <a:latin typeface="Arial"/>
                          <a:cs typeface="Arial"/>
                          <a:hlinkClick r:id="rId4"/>
                        </a:rPr>
                        <a:t>Portal Funding &amp; Tenders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znalezienie konkretnych osób decyzyjnych w organizacji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brak strony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3">
            <a:extLst>
              <a:ext uri="{FF2B5EF4-FFF2-40B4-BE49-F238E27FC236}">
                <a16:creationId xmlns:a16="http://schemas.microsoft.com/office/drawing/2014/main" id="{766467C4-2464-0B14-AAE1-40900E203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5EB6743F-087B-1879-A75F-03CFAB0967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 rtl="0" eaLnBrk="1" latinLnBrk="0" hangingPunct="1">
              <a:lnSpc>
                <a:spcPct val="115000"/>
              </a:lnSpc>
            </a:pPr>
            <a:r>
              <a:rPr lang="pl-PL" sz="2800" b="1" kern="1200" dirty="0">
                <a:solidFill>
                  <a:srgbClr val="000000"/>
                </a:solidFill>
                <a:effectLst/>
                <a:latin typeface="Arial"/>
                <a:cs typeface="Arial"/>
              </a:rPr>
              <a:t>Narzędzia wspomagające znalezienie Partnerów (3/3)</a:t>
            </a:r>
            <a:endParaRPr lang="pl-PL" dirty="0">
              <a:effectLst/>
            </a:endParaRPr>
          </a:p>
        </p:txBody>
      </p:sp>
      <p:graphicFrame>
        <p:nvGraphicFramePr>
          <p:cNvPr id="8" name="Tabela"/>
          <p:cNvGraphicFramePr>
            <a:graphicFrameLocks noGrp="1"/>
          </p:cNvGraphicFramePr>
          <p:nvPr/>
        </p:nvGraphicFramePr>
        <p:xfrm>
          <a:off x="841248" y="1600200"/>
          <a:ext cx="10515600" cy="2471825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Narzędzie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Do czego wykorzystać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Strona internetowa</a:t>
                      </a:r>
                    </a:p>
                  </a:txBody>
                  <a:tcPr>
                    <a:solidFill>
                      <a:srgbClr val="E7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ChatGPT / LLM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analiza profili partnerów, scoring, porównanie z potrzebami projektu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brak strony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prosta macierz wpływ–zaangażowanie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brak strony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Krajowa Sieć Obszarów Wiejskich 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ponad 100 przedstawicieli polskich Grup Operacyjnych EPI, LGD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800" b="0" u="sng">
                          <a:solidFill>
                            <a:srgbClr val="003399"/>
                          </a:solidFill>
                          <a:latin typeface="Arial"/>
                          <a:cs typeface="Arial"/>
                          <a:hlinkClick r:id="rId3"/>
                        </a:rPr>
                        <a:t>Baza Grup EPI (KSOW+)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60F0E3-78C0-8182-4DC1-C61294C0C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6000" b="1" i="0" dirty="0">
                <a:latin typeface="Arial"/>
                <a:cs typeface="Arial"/>
              </a:rPr>
              <a:t>BLOK 7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A87F435-CEAE-53E6-C5F8-974DE1ECA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pl-PL" sz="2400" b="0" i="0" dirty="0">
                <a:solidFill>
                  <a:srgbClr val="404040"/>
                </a:solidFill>
                <a:latin typeface="Arial"/>
                <a:cs typeface="Arial"/>
              </a:rPr>
              <a:t>Narzędzia cyfrowe i AI wspierające proces projektowy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8685F54-CAF6-3AA7-C5FA-13F2674F5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7107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6DEDB3-D94C-4451-B3C0-60C2F6D8A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Cztery kategorie narzędzi cyfrowych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BE813C-C500-0ED9-651D-4AB7C6F31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514350" indent="-514350">
              <a:lnSpc>
                <a:spcPct val="115000"/>
              </a:lnSpc>
              <a:buFont typeface="+mj-lt"/>
              <a:buAutoNum type="arabicPeriod"/>
            </a:pPr>
            <a:r>
              <a:rPr lang="pl-PL" sz="1900" b="1" dirty="0">
                <a:latin typeface="Arial"/>
                <a:cs typeface="Arial"/>
              </a:rPr>
              <a:t>KOMUNIKACJA I WSPÓŁPRACA: </a:t>
            </a:r>
            <a:r>
              <a:rPr lang="pl-PL" sz="1900" dirty="0">
                <a:latin typeface="Arial"/>
                <a:cs typeface="Arial"/>
              </a:rPr>
              <a:t>Komunikatory, poczta e-mail, platformy do </a:t>
            </a:r>
            <a:r>
              <a:rPr lang="pl-PL" sz="1900" dirty="0" err="1">
                <a:latin typeface="Arial"/>
                <a:cs typeface="Arial"/>
              </a:rPr>
              <a:t>wideorozmów</a:t>
            </a:r>
            <a:r>
              <a:rPr lang="pl-PL" sz="1900" dirty="0">
                <a:latin typeface="Arial"/>
                <a:cs typeface="Arial"/>
              </a:rPr>
              <a:t> (np. Microsoft </a:t>
            </a:r>
            <a:r>
              <a:rPr lang="pl-PL" sz="1900" dirty="0" err="1">
                <a:latin typeface="Arial"/>
                <a:cs typeface="Arial"/>
              </a:rPr>
              <a:t>Teams</a:t>
            </a:r>
            <a:r>
              <a:rPr lang="pl-PL" sz="1900" dirty="0">
                <a:latin typeface="Arial"/>
                <a:cs typeface="Arial"/>
              </a:rPr>
              <a:t>, Zoom). Podstawa koordynacji z partnerem, szczególnie gdy współpraca odbywa się na odległość.</a:t>
            </a:r>
          </a:p>
          <a:p>
            <a:pPr marL="51435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2"/>
            </a:pPr>
            <a:r>
              <a:rPr lang="pl-PL" sz="1900" b="1" dirty="0">
                <a:latin typeface="Arial"/>
                <a:cs typeface="Arial"/>
              </a:rPr>
              <a:t>ZARZĄDZANIE I ORGANIZACJA: </a:t>
            </a:r>
            <a:r>
              <a:rPr lang="pl-PL" sz="1900" dirty="0">
                <a:latin typeface="Arial"/>
                <a:cs typeface="Arial"/>
              </a:rPr>
              <a:t>Chmury danych, kalendarze online, narzędzia do zarządzania projektami (np. </a:t>
            </a:r>
            <a:r>
              <a:rPr lang="pl-PL" sz="1900" dirty="0" err="1">
                <a:latin typeface="Arial"/>
                <a:cs typeface="Arial"/>
              </a:rPr>
              <a:t>Notion</a:t>
            </a:r>
            <a:r>
              <a:rPr lang="pl-PL" sz="1900" dirty="0">
                <a:latin typeface="Arial"/>
                <a:cs typeface="Arial"/>
              </a:rPr>
              <a:t>, </a:t>
            </a:r>
            <a:r>
              <a:rPr lang="pl-PL" sz="1900" dirty="0" err="1">
                <a:latin typeface="Arial"/>
                <a:cs typeface="Arial"/>
              </a:rPr>
              <a:t>Trello</a:t>
            </a:r>
            <a:r>
              <a:rPr lang="pl-PL" sz="1900" dirty="0">
                <a:latin typeface="Arial"/>
                <a:cs typeface="Arial"/>
              </a:rPr>
              <a:t>, Asana) do śledzenia zadań, terminów i podziału odpowiedzialności w konsorcjum.</a:t>
            </a:r>
          </a:p>
          <a:p>
            <a:pPr marL="51435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pl-PL" sz="1900" b="1" dirty="0">
                <a:latin typeface="Arial"/>
                <a:cs typeface="Arial"/>
              </a:rPr>
              <a:t>PRZETWARZANIE DANYCH: </a:t>
            </a:r>
            <a:r>
              <a:rPr lang="pl-PL" sz="1900" dirty="0">
                <a:latin typeface="Arial"/>
                <a:cs typeface="Arial"/>
              </a:rPr>
              <a:t>Edytory tekstu, arkusze kalkulacyjne, systemy bazodanowe. Podstawowe narzędzia do przygotowania samego wniosku i analizy danych projektowych.</a:t>
            </a:r>
          </a:p>
          <a:p>
            <a:pPr marL="514350" indent="-51435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4"/>
            </a:pPr>
            <a:r>
              <a:rPr lang="pl-PL" sz="1900" b="1" dirty="0">
                <a:latin typeface="Arial"/>
                <a:cs typeface="Arial"/>
              </a:rPr>
              <a:t>EDUKACJA I TWÓRCZOŚĆ: </a:t>
            </a:r>
            <a:r>
              <a:rPr lang="pl-PL" sz="1900" dirty="0">
                <a:latin typeface="Arial"/>
                <a:cs typeface="Arial"/>
              </a:rPr>
              <a:t>Platformy e-learningowe, programy graficzne, narzędzia do tworzenia prezentacji (np. </a:t>
            </a:r>
            <a:r>
              <a:rPr lang="pl-PL" sz="1900" dirty="0" err="1">
                <a:latin typeface="Arial"/>
                <a:cs typeface="Arial"/>
              </a:rPr>
              <a:t>Canva</a:t>
            </a:r>
            <a:r>
              <a:rPr lang="pl-PL" sz="1900" dirty="0">
                <a:latin typeface="Arial"/>
                <a:cs typeface="Arial"/>
              </a:rPr>
              <a:t>). Przydatne przy komunikowaniu wyników projektu.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1F9C349-A3C6-1F49-AB40-812FC313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9034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111380-D42C-3A00-F52C-A82F985F6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Narzędzia AI generatywnej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2F28E1-BE43-CC53-488F-A10FA92CE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 err="1">
                <a:latin typeface="Arial"/>
                <a:cs typeface="Arial"/>
              </a:rPr>
              <a:t>ChatGPT</a:t>
            </a:r>
            <a:r>
              <a:rPr lang="pl-PL" sz="1800" dirty="0">
                <a:latin typeface="Arial"/>
                <a:cs typeface="Arial"/>
              </a:rPr>
              <a:t> (</a:t>
            </a:r>
            <a:r>
              <a:rPr lang="pl-PL" sz="1800" dirty="0" err="1">
                <a:latin typeface="Arial"/>
                <a:cs typeface="Arial"/>
              </a:rPr>
              <a:t>OpenAI</a:t>
            </a:r>
            <a:r>
              <a:rPr lang="pl-PL" sz="1800" dirty="0">
                <a:latin typeface="Arial"/>
                <a:cs typeface="Arial"/>
              </a:rPr>
              <a:t>), Claude (</a:t>
            </a:r>
            <a:r>
              <a:rPr lang="pl-PL" sz="1800" dirty="0" err="1">
                <a:latin typeface="Arial"/>
                <a:cs typeface="Arial"/>
              </a:rPr>
              <a:t>Anthropic</a:t>
            </a:r>
            <a:r>
              <a:rPr lang="pl-PL" sz="1800" dirty="0">
                <a:latin typeface="Arial"/>
                <a:cs typeface="Arial"/>
              </a:rPr>
              <a:t>) i Google </a:t>
            </a:r>
            <a:r>
              <a:rPr lang="pl-PL" sz="1800" dirty="0" err="1">
                <a:latin typeface="Arial"/>
                <a:cs typeface="Arial"/>
              </a:rPr>
              <a:t>Gemini</a:t>
            </a:r>
            <a:r>
              <a:rPr lang="pl-PL" sz="1800" dirty="0">
                <a:latin typeface="Arial"/>
                <a:cs typeface="Arial"/>
              </a:rPr>
              <a:t> to duże modele językowe (</a:t>
            </a:r>
            <a:r>
              <a:rPr lang="pl-PL" sz="1800" dirty="0" err="1">
                <a:latin typeface="Arial"/>
                <a:cs typeface="Arial"/>
              </a:rPr>
              <a:t>Large</a:t>
            </a:r>
            <a:r>
              <a:rPr lang="pl-PL" sz="1800" dirty="0">
                <a:latin typeface="Arial"/>
                <a:cs typeface="Arial"/>
              </a:rPr>
              <a:t> Language </a:t>
            </a:r>
            <a:r>
              <a:rPr lang="pl-PL" sz="1800" dirty="0" err="1">
                <a:latin typeface="Arial"/>
                <a:cs typeface="Arial"/>
              </a:rPr>
              <a:t>Models</a:t>
            </a:r>
            <a:r>
              <a:rPr lang="pl-PL" sz="1800" dirty="0">
                <a:latin typeface="Arial"/>
                <a:cs typeface="Arial"/>
              </a:rPr>
              <a:t>, LLM) - systemy trenowane na ogromnych zbiorach tekstu, które generują odpowiedzi poprzez przewidywanie najbardziej prawdopodobnej kontynuacji tekstu, nie poprzez wyszukiwanie faktów w bazie danych.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KONSEKWENCJA PRAKTYCZNA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Model może wygenerować odpowiedź brzmiącą przekonująco i pewnie, mimo że jest merytorycznie błędna. Zjawisko to nazywane jest halucynacją. Pewność brzmienia odpowiedzi nie jest wskaźnikiem jej prawdziwości.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Modele mają też datę graniczną danych treningowych (</a:t>
            </a:r>
            <a:r>
              <a:rPr lang="pl-PL" sz="1800" dirty="0" err="1">
                <a:latin typeface="Arial"/>
                <a:cs typeface="Arial"/>
              </a:rPr>
              <a:t>knowledge</a:t>
            </a:r>
            <a:r>
              <a:rPr lang="pl-PL" sz="1800" dirty="0">
                <a:latin typeface="Arial"/>
                <a:cs typeface="Arial"/>
              </a:rPr>
              <a:t> </a:t>
            </a:r>
            <a:r>
              <a:rPr lang="pl-PL" sz="1800" dirty="0" err="1">
                <a:latin typeface="Arial"/>
                <a:cs typeface="Arial"/>
              </a:rPr>
              <a:t>cutoff</a:t>
            </a:r>
            <a:r>
              <a:rPr lang="pl-PL" sz="1800" dirty="0">
                <a:latin typeface="Arial"/>
                <a:cs typeface="Arial"/>
              </a:rPr>
              <a:t>). Nie „wiedzą” samodzielnie o wydarzeniach i publikacjach nowszych niż ta data, chyba że korzystają z dodatkowej funkcji przeszukiwania </a:t>
            </a:r>
            <a:r>
              <a:rPr lang="pl-PL" sz="1800" dirty="0" err="1">
                <a:latin typeface="Arial"/>
                <a:cs typeface="Arial"/>
              </a:rPr>
              <a:t>internetu</a:t>
            </a:r>
            <a:r>
              <a:rPr lang="pl-PL" sz="1800" dirty="0">
                <a:latin typeface="Arial"/>
                <a:cs typeface="Arial"/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828990F-F738-1DA9-23EE-D65E69895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8327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F9E85D-5C66-858B-176B-605D145EB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 err="1">
                <a:solidFill>
                  <a:srgbClr val="000000"/>
                </a:solidFill>
                <a:latin typeface="Arial"/>
                <a:cs typeface="Arial"/>
              </a:rPr>
              <a:t>Prompt engineering – podstawowe techniki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90484B-5B30-2EB9-3742-E27AF122F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457200" indent="-45720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pl-PL" sz="2000" b="1" dirty="0">
                <a:latin typeface="Arial"/>
                <a:cs typeface="Arial"/>
              </a:rPr>
              <a:t>ZERO-SHOT: </a:t>
            </a:r>
            <a:r>
              <a:rPr lang="pl-PL" sz="2000" dirty="0">
                <a:latin typeface="Arial"/>
                <a:cs typeface="Arial"/>
              </a:rPr>
              <a:t>Polecenie bez żadnego przykładu, oparte wyłącznie na opisie zadania. Najprostsza, ale często najmniej precyzyjna forma </a:t>
            </a:r>
            <a:r>
              <a:rPr lang="pl-PL" sz="2000" dirty="0" err="1">
                <a:latin typeface="Arial"/>
                <a:cs typeface="Arial"/>
              </a:rPr>
              <a:t>promptu</a:t>
            </a:r>
            <a:r>
              <a:rPr lang="pl-PL" sz="2000" dirty="0">
                <a:latin typeface="Arial"/>
                <a:cs typeface="Arial"/>
              </a:rPr>
              <a:t>.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pl-PL" sz="2000" b="1" dirty="0">
                <a:latin typeface="Arial"/>
                <a:cs typeface="Arial"/>
              </a:rPr>
              <a:t>FEW-SHOT: </a:t>
            </a:r>
            <a:r>
              <a:rPr lang="pl-PL" sz="2000" dirty="0">
                <a:latin typeface="Arial"/>
                <a:cs typeface="Arial"/>
              </a:rPr>
              <a:t>Polecenie wzbogacone o kilka przykładów pożądanego formatu odpowiedzi, co istotnie poprawia trafność i spójność wyniku w porównaniu z zero-</a:t>
            </a:r>
            <a:r>
              <a:rPr lang="pl-PL" sz="2000" dirty="0" err="1">
                <a:latin typeface="Arial"/>
                <a:cs typeface="Arial"/>
              </a:rPr>
              <a:t>shot</a:t>
            </a:r>
            <a:r>
              <a:rPr lang="pl-PL" sz="2000" dirty="0">
                <a:latin typeface="Arial"/>
                <a:cs typeface="Arial"/>
              </a:rPr>
              <a:t>.</a:t>
            </a:r>
          </a:p>
          <a:p>
            <a:pPr marL="457200" indent="-4572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pl-PL" sz="2000" b="1" dirty="0">
                <a:latin typeface="Arial"/>
                <a:cs typeface="Arial"/>
              </a:rPr>
              <a:t>CHAIN-OF-THOUGHT (ŁAŃCUCH ROZUMOWANIA): </a:t>
            </a:r>
            <a:r>
              <a:rPr lang="pl-PL" sz="2000" dirty="0">
                <a:latin typeface="Arial"/>
                <a:cs typeface="Arial"/>
              </a:rPr>
              <a:t>Polecenie proszące model o przedstawienie kroków pośrednich rozumowania, a nie wyłącznie ostatecznej odpowiedzi. Technika szczególnie użyteczna przy zadaniach wymagających analizy wieloetapowej.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E4F9616-ED15-40C5-A307-6040A8F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891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6C1162-2D54-163B-CBF6-422AD26B6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Struktura dobrego promptu – pięć elementów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BD77C7-5AD6-9649-9CB9-5BA87E6E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pl-PL" sz="1800" b="1" dirty="0">
                <a:latin typeface="Arial"/>
                <a:cs typeface="Arial"/>
              </a:rPr>
              <a:t>ROLA</a:t>
            </a:r>
            <a:r>
              <a:rPr lang="pl-PL" sz="1800" dirty="0">
                <a:latin typeface="Arial"/>
                <a:cs typeface="Arial"/>
              </a:rPr>
              <a:t> - kim ma być model w tej odpowiedzi (np. „jesteś recenzentem wniosków grantowych”).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pl-PL" sz="1800" b="1" dirty="0">
                <a:latin typeface="Arial"/>
                <a:cs typeface="Arial"/>
              </a:rPr>
              <a:t>KONTEKST</a:t>
            </a:r>
            <a:r>
              <a:rPr lang="pl-PL" sz="1800" dirty="0">
                <a:latin typeface="Arial"/>
                <a:cs typeface="Arial"/>
              </a:rPr>
              <a:t> - niezbędne informacje wejściowe (temat, dane partnera, ograniczenia).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pl-PL" sz="1800" b="1" dirty="0">
                <a:latin typeface="Arial"/>
                <a:cs typeface="Arial"/>
              </a:rPr>
              <a:t>ZADANIE</a:t>
            </a:r>
            <a:r>
              <a:rPr lang="pl-PL" sz="1800" dirty="0">
                <a:latin typeface="Arial"/>
                <a:cs typeface="Arial"/>
              </a:rPr>
              <a:t> - precyzyjnie sformułowane polecenie, najlepiej jedno na raz.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pl-PL" sz="1800" b="1" dirty="0">
                <a:latin typeface="Arial"/>
                <a:cs typeface="Arial"/>
              </a:rPr>
              <a:t>FORMAT</a:t>
            </a:r>
            <a:r>
              <a:rPr lang="pl-PL" sz="1800" dirty="0">
                <a:latin typeface="Arial"/>
                <a:cs typeface="Arial"/>
              </a:rPr>
              <a:t> - oczekiwana struktura odpowiedzi (lista, tabela, limit słów).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5"/>
            </a:pPr>
            <a:r>
              <a:rPr lang="pl-PL" sz="1800" b="1" dirty="0">
                <a:latin typeface="Arial"/>
                <a:cs typeface="Arial"/>
              </a:rPr>
              <a:t>PROŚBA O ŹRÓDŁA I OGRANICZENIA </a:t>
            </a:r>
            <a:r>
              <a:rPr lang="pl-PL" sz="1800" dirty="0">
                <a:latin typeface="Arial"/>
                <a:cs typeface="Arial"/>
              </a:rPr>
              <a:t>- wyraźne polecenie wskazania niepewności oraz źródeł, na których model opiera odpowiedź.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ZASADA NADRZĘDNA: ITERACYJNOŚĆ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Rzadko pierwszy </a:t>
            </a:r>
            <a:r>
              <a:rPr lang="pl-PL" sz="1800" dirty="0" err="1">
                <a:latin typeface="Arial"/>
                <a:cs typeface="Arial"/>
              </a:rPr>
              <a:t>prompt</a:t>
            </a:r>
            <a:r>
              <a:rPr lang="pl-PL" sz="1800" dirty="0">
                <a:latin typeface="Arial"/>
                <a:cs typeface="Arial"/>
              </a:rPr>
              <a:t> daje finalny wynik. Kolejne polecenia doprecyzowujące są integralną częścią pracy z AI, nie oznaką błędu.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05A0DEC-571F-6717-0086-89634378F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605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E2A5C2-4228-F5CC-72E8-EEFB6A440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Skala problemu halucynacji – dane z badania naukowego (1/2)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A329D8-0437-7585-3D1D-44E15EACF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Badanie Stanford </a:t>
            </a:r>
            <a:r>
              <a:rPr lang="pl-PL" sz="1800" dirty="0" err="1">
                <a:latin typeface="Arial"/>
                <a:cs typeface="Arial"/>
              </a:rPr>
              <a:t>RegLab</a:t>
            </a:r>
            <a:r>
              <a:rPr lang="pl-PL" sz="1800" dirty="0">
                <a:latin typeface="Arial"/>
                <a:cs typeface="Arial"/>
              </a:rPr>
              <a:t> i Stanford </a:t>
            </a:r>
            <a:r>
              <a:rPr lang="pl-PL" sz="1800" dirty="0" err="1">
                <a:latin typeface="Arial"/>
                <a:cs typeface="Arial"/>
              </a:rPr>
              <a:t>Institute</a:t>
            </a:r>
            <a:r>
              <a:rPr lang="pl-PL" sz="1800" dirty="0">
                <a:latin typeface="Arial"/>
                <a:cs typeface="Arial"/>
              </a:rPr>
              <a:t> for Human-</a:t>
            </a:r>
            <a:r>
              <a:rPr lang="pl-PL" sz="1800" dirty="0" err="1">
                <a:latin typeface="Arial"/>
                <a:cs typeface="Arial"/>
              </a:rPr>
              <a:t>Centered</a:t>
            </a:r>
            <a:r>
              <a:rPr lang="pl-PL" sz="1800" dirty="0">
                <a:latin typeface="Arial"/>
                <a:cs typeface="Arial"/>
              </a:rPr>
              <a:t> AI (</a:t>
            </a:r>
            <a:r>
              <a:rPr lang="pl-PL" sz="1800" dirty="0" err="1">
                <a:latin typeface="Arial"/>
                <a:cs typeface="Arial"/>
              </a:rPr>
              <a:t>Dahl</a:t>
            </a:r>
            <a:r>
              <a:rPr lang="pl-PL" sz="1800" dirty="0">
                <a:latin typeface="Arial"/>
                <a:cs typeface="Arial"/>
              </a:rPr>
              <a:t>, </a:t>
            </a:r>
            <a:r>
              <a:rPr lang="pl-PL" sz="1800" dirty="0" err="1">
                <a:latin typeface="Arial"/>
                <a:cs typeface="Arial"/>
              </a:rPr>
              <a:t>Magesh</a:t>
            </a:r>
            <a:r>
              <a:rPr lang="pl-PL" sz="1800" dirty="0">
                <a:latin typeface="Arial"/>
                <a:cs typeface="Arial"/>
              </a:rPr>
              <a:t>, </a:t>
            </a:r>
            <a:r>
              <a:rPr lang="pl-PL" sz="1800" dirty="0" err="1">
                <a:latin typeface="Arial"/>
                <a:cs typeface="Arial"/>
              </a:rPr>
              <a:t>Suzgun</a:t>
            </a:r>
            <a:r>
              <a:rPr lang="pl-PL" sz="1800" dirty="0">
                <a:latin typeface="Arial"/>
                <a:cs typeface="Arial"/>
              </a:rPr>
              <a:t>, Ho, 2024) przetestowało modele językowe na 15 000 zapytań prawnych dotyczących spraw sądów federalnych USA.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WYNIKI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Modele halucynowały w 58-88% odpowiedzi na zapytania prawne, w zależności od modelu (GPT-4: 58%, GPT-3.5: 69%, </a:t>
            </a:r>
            <a:r>
              <a:rPr lang="pl-PL" sz="1800" dirty="0" err="1">
                <a:latin typeface="Arial"/>
                <a:cs typeface="Arial"/>
              </a:rPr>
              <a:t>Llama</a:t>
            </a:r>
            <a:r>
              <a:rPr lang="pl-PL" sz="1800" dirty="0">
                <a:latin typeface="Arial"/>
                <a:cs typeface="Arial"/>
              </a:rPr>
              <a:t> 2: 88%). Modele często nie rozpoznawały własnych błędów i miały tendencję do bezkrytycznego akceptowania błędnych założeń zawartych w pytaniu użytkownika.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E810B4B-0F0F-74C5-4E35-B2EDCC2CE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778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E2A5C2-4228-F5CC-72E8-EEFB6A440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Skala problemu halucynacji – dane z badania naukowego (2/2)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A329D8-0437-7585-3D1D-44E15EACF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b="1" dirty="0">
                <a:latin typeface="Arial"/>
                <a:cs typeface="Arial"/>
              </a:rPr>
              <a:t>ZASTRZEŻENIE METODOLOGICZNE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Powyższe odsetki dotyczą wąskiej domeny prawniczej i konkretnych modeli z 2024 r. Nie należy ich cytować jako uniwersalnego wskaźnika dla wszystkich zastosowań AI. Mechanizm opisany w badaniu ma jednak charakter ogólny.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E810B4B-0F0F-74C5-4E35-B2EDCC2CE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AE0076-7CBB-1EE8-5EE9-3CE58C4FA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Poufność danych – RODO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DF9734-C29D-2C02-AB35-94F2C431C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Dane osobowe partnera (imiona i nazwiska, dane kontaktowe, dane identyfikujące konkretne gospodarstwo lub firmę) oraz niepublikowane wyniki badań nie powinny być wprowadzane do publicznie dostępnych narzędzi AI bez sprawdzenia warunków przetwarzania danych przez dostawcę.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dirty="0">
                <a:latin typeface="Arial"/>
                <a:cs typeface="Arial"/>
              </a:rPr>
              <a:t>RODO (Rozporządzenie UE 2016/679) reguluje przetwarzanie danych osobowych niezależnie od tego, jakim narzędziem się posługujemy - art. 5 (minimalizacja danych), art. 6 (podstawy prawne przetwarzania) i art. 9 (szczególne kategorie danych) mają zastosowanie również do </a:t>
            </a:r>
            <a:r>
              <a:rPr lang="pl-PL" sz="1800" dirty="0" err="1">
                <a:latin typeface="Arial"/>
                <a:cs typeface="Arial"/>
              </a:rPr>
              <a:t>promptów</a:t>
            </a:r>
            <a:r>
              <a:rPr lang="pl-PL" sz="1800" dirty="0">
                <a:latin typeface="Arial"/>
                <a:cs typeface="Arial"/>
              </a:rPr>
              <a:t> wpisywanych do AI.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ZASADA PRAKTYCZNA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Dane partnera warto </a:t>
            </a:r>
            <a:r>
              <a:rPr lang="pl-PL" sz="1800" dirty="0" err="1">
                <a:latin typeface="Arial"/>
                <a:cs typeface="Arial"/>
              </a:rPr>
              <a:t>anonimizować</a:t>
            </a:r>
            <a:r>
              <a:rPr lang="pl-PL" sz="1800" dirty="0">
                <a:latin typeface="Arial"/>
                <a:cs typeface="Arial"/>
              </a:rPr>
              <a:t> lub uogólniać przed wprowadzeniem do publicznego narzędzia AI (np. „gospodarstwo o powierzchni 200 ha w województwie mazowieckim” zamiast pełnych danych identyfikujących).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93953F-DF73-D87C-A204-7B3EB17F3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44071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E934B4-3827-53D1-E5B3-83892C76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AI Act – nowe ramy prawne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657835-7783-41EF-5E09-D627E19FD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dirty="0">
                <a:latin typeface="Arial"/>
                <a:cs typeface="Arial"/>
              </a:rPr>
              <a:t>Rozporządzenie (UE) 2024/1689 (AI </a:t>
            </a:r>
            <a:r>
              <a:rPr lang="pl-PL" sz="1800" dirty="0" err="1">
                <a:latin typeface="Arial"/>
                <a:cs typeface="Arial"/>
              </a:rPr>
              <a:t>Act</a:t>
            </a:r>
            <a:r>
              <a:rPr lang="pl-PL" sz="1800" dirty="0">
                <a:latin typeface="Arial"/>
                <a:cs typeface="Arial"/>
              </a:rPr>
              <a:t>) to pierwsze kompleksowe unijne uregulowanie sztucznej inteligencji, w mocy od 1 sierpnia 2024 r., wdrażane etapowo. Zakazy dotyczące praktyk niedopuszczalnego ryzyka obowiązują od 2 lutego 2025 r.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PODEJŚCIE OPARTE NA RYZYKU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AI </a:t>
            </a:r>
            <a:r>
              <a:rPr lang="pl-PL" sz="1800" dirty="0" err="1">
                <a:latin typeface="Arial"/>
                <a:cs typeface="Arial"/>
              </a:rPr>
              <a:t>Act</a:t>
            </a:r>
            <a:r>
              <a:rPr lang="pl-PL" sz="1800" dirty="0">
                <a:latin typeface="Arial"/>
                <a:cs typeface="Arial"/>
              </a:rPr>
              <a:t> klasyfikuje zastosowania AI według poziomu ryzyka (niedopuszczalne / wysokie / ograniczone / minimalne) oraz odrębnie reguluje modele ogólnego przeznaczenia (</a:t>
            </a:r>
            <a:r>
              <a:rPr lang="pl-PL" sz="1800" dirty="0" err="1">
                <a:latin typeface="Arial"/>
                <a:cs typeface="Arial"/>
              </a:rPr>
              <a:t>general-purpose</a:t>
            </a:r>
            <a:r>
              <a:rPr lang="pl-PL" sz="1800" dirty="0">
                <a:latin typeface="Arial"/>
                <a:cs typeface="Arial"/>
              </a:rPr>
              <a:t> AI), do których należą modele takie jak te używane w </a:t>
            </a:r>
            <a:r>
              <a:rPr lang="pl-PL" sz="1800" dirty="0" err="1">
                <a:latin typeface="Arial"/>
                <a:cs typeface="Arial"/>
              </a:rPr>
              <a:t>ChatGPT</a:t>
            </a:r>
            <a:r>
              <a:rPr lang="pl-PL" sz="1800" dirty="0">
                <a:latin typeface="Arial"/>
                <a:cs typeface="Arial"/>
              </a:rPr>
              <a:t>, Claude czy </a:t>
            </a:r>
            <a:r>
              <a:rPr lang="pl-PL" sz="1800" dirty="0" err="1">
                <a:latin typeface="Arial"/>
                <a:cs typeface="Arial"/>
              </a:rPr>
              <a:t>Gemini</a:t>
            </a:r>
            <a:r>
              <a:rPr lang="pl-PL" sz="1800" dirty="0">
                <a:latin typeface="Arial"/>
                <a:cs typeface="Arial"/>
              </a:rPr>
              <a:t>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1800" b="1" dirty="0">
                <a:latin typeface="Arial"/>
                <a:cs typeface="Arial"/>
              </a:rPr>
              <a:t>WAŻNE ZASTRZEŻENIE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1800" dirty="0">
                <a:latin typeface="Arial"/>
                <a:cs typeface="Arial"/>
              </a:rPr>
              <a:t>AI </a:t>
            </a:r>
            <a:r>
              <a:rPr lang="pl-PL" sz="1800" dirty="0" err="1">
                <a:latin typeface="Arial"/>
                <a:cs typeface="Arial"/>
              </a:rPr>
              <a:t>Act</a:t>
            </a:r>
            <a:r>
              <a:rPr lang="pl-PL" sz="1800" dirty="0">
                <a:latin typeface="Arial"/>
                <a:cs typeface="Arial"/>
              </a:rPr>
              <a:t> nie zastępuje ani nie uchyla RODO (motyw 10 rozporządzenia). Oba akty prawne obowiązują równolegle i się uzupełniają.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6571A54-FA68-4CD4-9821-F02AE503E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3735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8C47DA-B9F5-C9EE-22F0-167E615D8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Prawa autorskie i IP treści generowanych przez AI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B3B20D2-9397-A987-163E-D206B65F5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2000" dirty="0">
                <a:latin typeface="Arial"/>
                <a:cs typeface="Arial"/>
              </a:rPr>
              <a:t>Status prawny treści generowanych przez AI budzi wciąż otwarte pytania: dotyczące zarówno praw do danych, na których model był trenowany, jak i statusu ochrony </a:t>
            </a:r>
            <a:r>
              <a:rPr lang="pl-PL" sz="2000" dirty="0" err="1">
                <a:latin typeface="Arial"/>
                <a:cs typeface="Arial"/>
              </a:rPr>
              <a:t>prawnoautorskiej</a:t>
            </a:r>
            <a:r>
              <a:rPr lang="pl-PL" sz="2000" dirty="0">
                <a:latin typeface="Arial"/>
                <a:cs typeface="Arial"/>
              </a:rPr>
              <a:t> samej wygenerowanej treści.</a:t>
            </a:r>
          </a:p>
          <a:p>
            <a:pPr marL="0" indent="0">
              <a:lnSpc>
                <a:spcPct val="115000"/>
              </a:lnSpc>
              <a:spcBef>
                <a:spcPts val="1400"/>
              </a:spcBef>
              <a:buNone/>
            </a:pPr>
            <a:r>
              <a:rPr lang="pl-PL" sz="2000" b="1" dirty="0">
                <a:latin typeface="Arial"/>
                <a:cs typeface="Arial"/>
              </a:rPr>
              <a:t>REKOMENDACJA PRAKTYCZNA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pl-PL" sz="2000" dirty="0">
                <a:latin typeface="Arial"/>
                <a:cs typeface="Arial"/>
              </a:rPr>
              <a:t>AI traktujemy jako narzędzie do szkicu i burzy mózgów, nie jako ostateczne źródło tekstu do wniosku. Autorstwo merytoryczne, odpowiedzialność za treść i finalna weryfikacja faktów pozostają zawsze po stronie badacza, niezależnie od tego, ile pracy redakcyjnej wykonało narzędzie AI.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01C0ACB-7BC0-85DD-4005-7C2B682EC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4737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DC1287-826D-4F65-6FB4-1DD5282C9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188720"/>
          </a:xfrm>
        </p:spPr>
        <p:txBody>
          <a:bodyPr anchor="b">
            <a:noAutofit/>
          </a:bodyPr>
          <a:lstStyle/>
          <a:p>
            <a:pPr algn="l">
              <a:lnSpc>
                <a:spcPct val="115000"/>
              </a:lnSpc>
            </a:pPr>
            <a:r>
              <a:rPr lang="pl-PL" sz="2800" b="1" dirty="0">
                <a:solidFill>
                  <a:srgbClr val="000000"/>
                </a:solidFill>
                <a:latin typeface="Arial"/>
                <a:cs typeface="Arial"/>
              </a:rPr>
              <a:t>Pięć pytań przed użyciem tekstu z AI we wniosku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7DA4B0-C200-0696-F59C-897FD27D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00200"/>
            <a:ext cx="10515600" cy="4389120"/>
          </a:xfrm>
        </p:spPr>
        <p:txBody>
          <a:bodyPr anchor="t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pl-PL" sz="1800" b="1" dirty="0">
                <a:latin typeface="Arial"/>
                <a:cs typeface="Arial"/>
              </a:rPr>
              <a:t>CHECKLISTA KOŃCOWA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pl-PL" sz="1800" dirty="0">
                <a:latin typeface="Arial"/>
                <a:cs typeface="Arial"/>
              </a:rPr>
              <a:t>Czy sprawdziłem/</a:t>
            </a:r>
            <a:r>
              <a:rPr lang="pl-PL" sz="1800" dirty="0" err="1">
                <a:latin typeface="Arial"/>
                <a:cs typeface="Arial"/>
              </a:rPr>
              <a:t>am</a:t>
            </a:r>
            <a:r>
              <a:rPr lang="pl-PL" sz="1800" dirty="0">
                <a:latin typeface="Arial"/>
                <a:cs typeface="Arial"/>
              </a:rPr>
              <a:t> źródło każdego faktu liczbowego lub nazwy własnej?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2"/>
            </a:pPr>
            <a:r>
              <a:rPr lang="pl-PL" sz="1800" dirty="0">
                <a:latin typeface="Arial"/>
                <a:cs typeface="Arial"/>
              </a:rPr>
              <a:t>Czy w tekście nie ma danych osobowych ani poufnych informacji partnera?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pl-PL" sz="1800" dirty="0">
                <a:latin typeface="Arial"/>
                <a:cs typeface="Arial"/>
              </a:rPr>
              <a:t>Czy tekst został dostosowany do konkretnego regulaminu naboru?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4"/>
            </a:pPr>
            <a:r>
              <a:rPr lang="pl-PL" sz="1800" dirty="0">
                <a:latin typeface="Arial"/>
                <a:cs typeface="Arial"/>
              </a:rPr>
              <a:t>Czy jestem gotowy/a wziąć pełną odpowiedzialność za każde zdanie, które zostanie w tekście?</a:t>
            </a:r>
          </a:p>
          <a:p>
            <a:pPr marL="342900" indent="-342900">
              <a:lnSpc>
                <a:spcPct val="115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pl-PL" sz="1800" dirty="0">
                <a:latin typeface="Arial"/>
                <a:cs typeface="Arial"/>
              </a:rPr>
              <a:t>Czy sprawdziłem/</a:t>
            </a:r>
            <a:r>
              <a:rPr lang="pl-PL" sz="1800" dirty="0" err="1">
                <a:latin typeface="Arial"/>
                <a:cs typeface="Arial"/>
              </a:rPr>
              <a:t>am</a:t>
            </a:r>
            <a:r>
              <a:rPr lang="pl-PL" sz="1800" dirty="0">
                <a:latin typeface="Arial"/>
                <a:cs typeface="Arial"/>
              </a:rPr>
              <a:t>, czy podobny fragment nie powiela cudzej, chronionej prawem autorskim treści?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74C235D-6F87-E4E6-1BEF-72662209E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979"/>
            <a:ext cx="12192000" cy="78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0509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cs typeface="Arial"/>
              </a:rPr>
              <a:t>Autor utworu: Łukasz Czech AgroWe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 CC BY 4.0</a:t>
            </a:r>
            <a:endParaRPr kumimoji="0" lang="pl-PL" altLang="pl-P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 Uznanie autorstwa CC BY 4.0</a:t>
            </a:r>
            <a:endParaRPr kumimoji="0" lang="pl-PL" altLang="pl-P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  <a:hlinkClick r:id="rId5"/>
              </a:rPr>
              <a:t>Licencja CC BY 4.0</a:t>
            </a:r>
            <a:endParaRPr kumimoji="0" lang="pl-PL" altLang="pl-P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Materiał opracowany w związku z realizacją projektu „Zrównoważony Kampus SGGW - kształcenie na rzecz branż kluczowych ” nr FERS.01.05-IP.08-0067/23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9C041BE8-D6FB-46E0-A3E6-1E163A1CFF07}" vid="{45ADE798-5FA9-4644-A64D-EF5E1A31DB49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cb879f7c3f9223ec42ae5423181273e6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210db5903c3798a91f2266712abc8a5b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dcmitype/"/>
    <ds:schemaRef ds:uri="51674ba1-e637-49a1-9acf-be75e179f9ea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107A5C6-F57A-41DE-8184-184A833740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Motyw pakietu Office</Template>
  <TotalTime>5832</TotalTime>
  <Words>8071</Words>
  <Application>Microsoft Office PowerPoint</Application>
  <PresentationFormat>Panoramiczny</PresentationFormat>
  <Paragraphs>734</Paragraphs>
  <Slides>108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108</vt:i4>
      </vt:variant>
    </vt:vector>
  </HeadingPairs>
  <TitlesOfParts>
    <vt:vector size="114" baseType="lpstr">
      <vt:lpstr>Aptos</vt:lpstr>
      <vt:lpstr>Aptos Display</vt:lpstr>
      <vt:lpstr>Arial</vt:lpstr>
      <vt:lpstr>Poppins</vt:lpstr>
      <vt:lpstr>Motyw pakietu Office</vt:lpstr>
      <vt:lpstr>Projekt niestandardowy</vt:lpstr>
      <vt:lpstr>PROJEKTOWANIE INNOWACJI I PRZYGOTOWANIE WNIOSKÓW O DOFINANSOWANIE W BRANŻACH KLUCZOWYCH – DZIEŃ 1</vt:lpstr>
      <vt:lpstr>Program dnia 1</vt:lpstr>
      <vt:lpstr>BLOK 1</vt:lpstr>
      <vt:lpstr>Po co nam projektowanie innowacji?</vt:lpstr>
      <vt:lpstr>Inwencja, innowacja, komercjalizacja (1/2)</vt:lpstr>
      <vt:lpstr>Inwencja, innowacja, komercjalizacja (2/2)</vt:lpstr>
      <vt:lpstr>Diagnoza wstępna – pytania do grupy</vt:lpstr>
      <vt:lpstr>BLOK 2</vt:lpstr>
      <vt:lpstr>Czym metodologicznie jest megatrend?</vt:lpstr>
      <vt:lpstr>Megatrendy (1/2)</vt:lpstr>
      <vt:lpstr>Megatrendy (2/2)</vt:lpstr>
      <vt:lpstr>Megatrendy w produkcji żywności (1/2)</vt:lpstr>
      <vt:lpstr>Megatrendy w produkcji żywności (2/2)</vt:lpstr>
      <vt:lpstr>1. Integracja jakości żywności z bezpieczeństwem, zrównoważeniem i odpornością produkcji (1/2)</vt:lpstr>
      <vt:lpstr>1. Integracja jakości żywności z bezpieczeństwem, zrównoważeniem i odpornością produkcji (2/2)</vt:lpstr>
      <vt:lpstr>2. Zaostrzenie wymagań dotyczących ryzyk chemicznych i nowych zanieczyszczeń (1/2)</vt:lpstr>
      <vt:lpstr>2. Zaostrzenie wymagań dotyczących ryzyk chemicznych i nowych zanieczyszczeń (2/2)</vt:lpstr>
      <vt:lpstr>3. Wzrost znaczenia identyfikowalności, transparentności i zaufania konsumentów (1/2)</vt:lpstr>
      <vt:lpstr>3. Wzrost znaczenia identyfikowalności, transparentności i zaufania konsumentów (2/2)</vt:lpstr>
      <vt:lpstr>4. Dynamiczny rozwój innowacyjnych technologii i nowych źródeł surowców (1/2)</vt:lpstr>
      <vt:lpstr>4. Dynamiczny rozwój innowacyjnych technologii i nowych źródeł surowców (2/2)</vt:lpstr>
      <vt:lpstr>5. Przesunięcie od "więcej produkcji" do "lepszej produkcji": regeneracja, zdrowie gleby i efektywność zasobowa (1/2)</vt:lpstr>
      <vt:lpstr>5. Przesunięcie od "więcej produkcji" do "lepszej produkcji": regeneracja, zdrowie gleby i efektywność zasobowa (2/2)</vt:lpstr>
      <vt:lpstr>6. Rosnąca rola mikrobiomu i podejścia One Health (1/2)</vt:lpstr>
      <vt:lpstr>6. Rosnąca rola mikrobiomu i podejścia One Health (2/2)</vt:lpstr>
      <vt:lpstr>7. Zwiększone znaczenie gotowości na incydenty i odporności łańcucha żywnościowego (1/2)</vt:lpstr>
      <vt:lpstr>7. Zwiększone znaczenie gotowości na incydenty i odporności łańcucha żywnościowego (2/2)</vt:lpstr>
      <vt:lpstr>8. Rosnące znaczenie jakości funkcjonalnej i prozdrowotnej (1/2)</vt:lpstr>
      <vt:lpstr>8. Rosnące znaczenie jakości funkcjonalnej i prozdrowotnej (2/2)</vt:lpstr>
      <vt:lpstr>9. Presja na naturalność, krótszy skład i mniejszy stopień przetworzenia (1/2)</vt:lpstr>
      <vt:lpstr>9. Presja na naturalność, krótszy skład i mniejszy stopień przetworzenia (2/2)</vt:lpstr>
      <vt:lpstr>10. Dziedzictwo, pochodzenie i autentyczność jako element jakości premium (1/2)</vt:lpstr>
      <vt:lpstr>10. Dziedzictwo, pochodzenie i autentyczność jako element jakości premium (2/2)</vt:lpstr>
      <vt:lpstr>Kluczowe implikacje dla wniosku o dofinansowanie (1/2)</vt:lpstr>
      <vt:lpstr>Kluczowe implikacje dla wniosku o dofinansowanie (2/2)</vt:lpstr>
      <vt:lpstr>Analizowanie trendów</vt:lpstr>
      <vt:lpstr>Analiza trendów wspierana przez AI (1/3)</vt:lpstr>
      <vt:lpstr>Analiza trendów wspierana przez AI (2/3)</vt:lpstr>
      <vt:lpstr>Analiza trendów wspierana przez AI (3/3)</vt:lpstr>
      <vt:lpstr>BLOK 3</vt:lpstr>
      <vt:lpstr>Double Diamond – faza Discover</vt:lpstr>
      <vt:lpstr>Jobs-to-be-Done – inne spojrzenie na potrzebę partnera</vt:lpstr>
      <vt:lpstr>Jak połączyć Double Diamond i JTBD w rozmowie z partnerem</vt:lpstr>
      <vt:lpstr>WARSZTAT (część 1) – wywiad diagnostyczny (1/2)</vt:lpstr>
      <vt:lpstr>WARSZTAT (część 1) – wywiad diagnostyczny (2/2)</vt:lpstr>
      <vt:lpstr>WARSZTAT (część 2) – synteza i przejście do AI (1/2)</vt:lpstr>
      <vt:lpstr>WARSZTAT (część 2) – synteza i przejście do AI (2/2)</vt:lpstr>
      <vt:lpstr>Narzędzia cyfrowe i AI do analizy potrzeb rynku i otoczenia (1/4)</vt:lpstr>
      <vt:lpstr>Narzędzia cyfrowe i AI do analizy potrzeb rynku i otoczenia (2/4)</vt:lpstr>
      <vt:lpstr>Narzędzia cyfrowe i AI do analizy potrzeb rynku i otoczenia (3/4)</vt:lpstr>
      <vt:lpstr>Narzędzia cyfrowe i AI do analizy potrzeb rynku i otoczenia (4/4)</vt:lpstr>
      <vt:lpstr>BLOK 4</vt:lpstr>
      <vt:lpstr>Wartość rozwiązania – przypomnienie i nowy kierunek</vt:lpstr>
      <vt:lpstr>Projektowanie zorientowane na użytkownika</vt:lpstr>
      <vt:lpstr>Dlaczego dostępność to nie tylko temat cyfrowy</vt:lpstr>
      <vt:lpstr>Universal Design – 7 zasad (1/2)</vt:lpstr>
      <vt:lpstr>Universal Design – 7 zasad (2/2)</vt:lpstr>
      <vt:lpstr>Jak zastosować zasady Universal Design w projekcie (1/2)</vt:lpstr>
      <vt:lpstr>Jak zastosować zasady Universal Design w projekcie (2/2)</vt:lpstr>
      <vt:lpstr>Inclusive Design a Universal Design</vt:lpstr>
      <vt:lpstr>WARSZTAT-DEMONSTRACJA – ocena dostępności rozwiązania</vt:lpstr>
      <vt:lpstr>BLOK 5</vt:lpstr>
      <vt:lpstr>Cel warsztatu</vt:lpstr>
      <vt:lpstr>Od problemu do rozwiązania – logika przejścia</vt:lpstr>
      <vt:lpstr>WARSZTAT AI (część 1) – budowanie koncepcji krok po kroku (1/2)</vt:lpstr>
      <vt:lpstr>WARSZTAT AI (część 1) – budowanie koncepcji krok po kroku (2/2)</vt:lpstr>
      <vt:lpstr>WARSZTAT (część 2) – krytyka wzajemna</vt:lpstr>
      <vt:lpstr>BLOK 6</vt:lpstr>
      <vt:lpstr>Mapa interesariuszy (1/2)</vt:lpstr>
      <vt:lpstr>Mapa interesariuszy (2/2)</vt:lpstr>
      <vt:lpstr>Po co tworzyć mapę interesariuszy? (1/2)</vt:lpstr>
      <vt:lpstr>Po co tworzyć mapę interesariuszy? (2/2)</vt:lpstr>
      <vt:lpstr>5 kroków do trwałej relacji projektowej (1/2)</vt:lpstr>
      <vt:lpstr>5 kroków do trwałej relacji projektowej (2/2)</vt:lpstr>
      <vt:lpstr>Bariery po stronie partnera biznesowego – jak reagować? (1/4)</vt:lpstr>
      <vt:lpstr>Bariery po stronie partnera biznesowego – jak reagować? (2/4)</vt:lpstr>
      <vt:lpstr>Bariery po stronie partnera biznesowego – jak reagować? (3/4)</vt:lpstr>
      <vt:lpstr>Bariery po stronie partnera biznesowego – jak reagować? (4/4)</vt:lpstr>
      <vt:lpstr>Dwa scenariusze współpracy. Co zadecydowało o sukcesie lub porażce? (1/2)</vt:lpstr>
      <vt:lpstr>Dwa scenariusze współpracy. Co zadecydowało o sukcesie lub porażce? (2/2)</vt:lpstr>
      <vt:lpstr>WARSZTAT MAPOWANIA INTERESARIUSZY</vt:lpstr>
      <vt:lpstr>Formy formalizacji współpracy: NDA (1/12)</vt:lpstr>
      <vt:lpstr>Formy formalizacji współpracy: list intencyjny (LOI) (2/12)</vt:lpstr>
      <vt:lpstr>Formy formalizacji współpracy: MoU (3/12)</vt:lpstr>
      <vt:lpstr>Formy formalizacji współpracy: umowa ramowa (4/12)</vt:lpstr>
      <vt:lpstr>Formy formalizacji współpracy: umowa o przygotowanie wniosku (5/12)</vt:lpstr>
      <vt:lpstr>Formy formalizacji współpracy: umowa konsorcjum (6/12)</vt:lpstr>
      <vt:lpstr>Formy formalizacji współpracy: umowa o wspólne prace B+R (7/12)</vt:lpstr>
      <vt:lpstr>Formy formalizacji współpracy: umowa o usługi badawcze (8/12)</vt:lpstr>
      <vt:lpstr>Formy formalizacji współpracy: umowa o udostępnienie danych (9/12)</vt:lpstr>
      <vt:lpstr>Formy formalizacji współpracy: umowa licencyjna (10/12)</vt:lpstr>
      <vt:lpstr>Formy formalizacji współpracy: umowa przeniesienia praw do wyników (11/12)</vt:lpstr>
      <vt:lpstr>Formy formalizacji współpracy: umowa wdrożeniowa (12/12)</vt:lpstr>
      <vt:lpstr>Narzędzia wspomagające znalezienie Partnerów (1/3)</vt:lpstr>
      <vt:lpstr>Narzędzia wspomagające znalezienie Partnerów (2/3)</vt:lpstr>
      <vt:lpstr>Narzędzia wspomagające znalezienie Partnerów (3/3)</vt:lpstr>
      <vt:lpstr>BLOK 7</vt:lpstr>
      <vt:lpstr>Cztery kategorie narzędzi cyfrowych</vt:lpstr>
      <vt:lpstr>Narzędzia AI generatywnej</vt:lpstr>
      <vt:lpstr>Prompt engineering – podstawowe techniki</vt:lpstr>
      <vt:lpstr>Struktura dobrego promptu – pięć elementów</vt:lpstr>
      <vt:lpstr>Skala problemu halucynacji – dane z badania naukowego (1/2)</vt:lpstr>
      <vt:lpstr>Skala problemu halucynacji – dane z badania naukowego (2/2)</vt:lpstr>
      <vt:lpstr>Poufność danych – RODO</vt:lpstr>
      <vt:lpstr>AI Act – nowe ramy prawne</vt:lpstr>
      <vt:lpstr>Prawa autorskie i IP treści generowanych przez AI</vt:lpstr>
      <vt:lpstr>Pięć pytań przed użyciem tekstu z AI we wniosku</vt:lpstr>
      <vt:lpstr>Autor utworu: Łukasz Czech AgroWe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Julia Gęsicka</dc:creator>
  <cp:lastModifiedBy>Joanna Majewska</cp:lastModifiedBy>
  <cp:revision>240</cp:revision>
  <cp:lastPrinted>2024-05-21T11:11:19Z</cp:lastPrinted>
  <dcterms:created xsi:type="dcterms:W3CDTF">2026-08-14T12:29:13Z</dcterms:created>
  <dcterms:modified xsi:type="dcterms:W3CDTF">2026-09-30T07:49:31Z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