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3"/>
  </p:notesMasterIdLst>
  <p:handoutMasterIdLst>
    <p:handoutMasterId r:id="rId54"/>
  </p:handoutMasterIdLst>
  <p:sldIdLst>
    <p:sldId id="266" r:id="rId5"/>
    <p:sldId id="335" r:id="rId6"/>
    <p:sldId id="336" r:id="rId7"/>
    <p:sldId id="282" r:id="rId8"/>
    <p:sldId id="272" r:id="rId9"/>
    <p:sldId id="276" r:id="rId10"/>
    <p:sldId id="277" r:id="rId11"/>
    <p:sldId id="330" r:id="rId12"/>
    <p:sldId id="334" r:id="rId13"/>
    <p:sldId id="331" r:id="rId14"/>
    <p:sldId id="332" r:id="rId15"/>
    <p:sldId id="293" r:id="rId16"/>
    <p:sldId id="285" r:id="rId17"/>
    <p:sldId id="294" r:id="rId18"/>
    <p:sldId id="287" r:id="rId19"/>
    <p:sldId id="288" r:id="rId20"/>
    <p:sldId id="290" r:id="rId21"/>
    <p:sldId id="292" r:id="rId22"/>
    <p:sldId id="295" r:id="rId23"/>
    <p:sldId id="297" r:id="rId24"/>
    <p:sldId id="296" r:id="rId25"/>
    <p:sldId id="298" r:id="rId26"/>
    <p:sldId id="301" r:id="rId27"/>
    <p:sldId id="300" r:id="rId28"/>
    <p:sldId id="305" r:id="rId29"/>
    <p:sldId id="308" r:id="rId30"/>
    <p:sldId id="304" r:id="rId31"/>
    <p:sldId id="309" r:id="rId32"/>
    <p:sldId id="310" r:id="rId33"/>
    <p:sldId id="311" r:id="rId34"/>
    <p:sldId id="312" r:id="rId35"/>
    <p:sldId id="314" r:id="rId36"/>
    <p:sldId id="315" r:id="rId37"/>
    <p:sldId id="316" r:id="rId38"/>
    <p:sldId id="319" r:id="rId39"/>
    <p:sldId id="320" r:id="rId40"/>
    <p:sldId id="321" r:id="rId41"/>
    <p:sldId id="322" r:id="rId42"/>
    <p:sldId id="323" r:id="rId43"/>
    <p:sldId id="325" r:id="rId44"/>
    <p:sldId id="324" r:id="rId45"/>
    <p:sldId id="326" r:id="rId46"/>
    <p:sldId id="327" r:id="rId47"/>
    <p:sldId id="328" r:id="rId48"/>
    <p:sldId id="329" r:id="rId49"/>
    <p:sldId id="337" r:id="rId50"/>
    <p:sldId id="280" r:id="rId51"/>
    <p:sldId id="264" r:id="rId5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8A3C94-6574-4608-9329-7E85005F5BC3}" v="5" dt="2026-07-13T10:44:59.8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09" autoAdjust="0"/>
  </p:normalViewPr>
  <p:slideViewPr>
    <p:cSldViewPr snapToGrid="0">
      <p:cViewPr varScale="1">
        <p:scale>
          <a:sx n="101" d="100"/>
          <a:sy n="101" d="100"/>
        </p:scale>
        <p:origin x="72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03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252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ata Pawłat-Zawrzykraj" userId="e81d1dd0-3f25-4290-a187-b13dfd68cd6a" providerId="ADAL" clId="{DA82B536-5D36-4B3D-98C3-2996180EB489}"/>
    <pc:docChg chg="custSel addSld delSld modSld">
      <pc:chgData name="Agata Pawłat-Zawrzykraj" userId="e81d1dd0-3f25-4290-a187-b13dfd68cd6a" providerId="ADAL" clId="{DA82B536-5D36-4B3D-98C3-2996180EB489}" dt="2026-07-13T11:00:54.591" v="963" actId="13244"/>
      <pc:docMkLst>
        <pc:docMk/>
      </pc:docMkLst>
      <pc:sldChg chg="modSp mod">
        <pc:chgData name="Agata Pawłat-Zawrzykraj" userId="e81d1dd0-3f25-4290-a187-b13dfd68cd6a" providerId="ADAL" clId="{DA82B536-5D36-4B3D-98C3-2996180EB489}" dt="2026-07-09T11:43:28.964" v="316" actId="20577"/>
        <pc:sldMkLst>
          <pc:docMk/>
          <pc:sldMk cId="4144778064" sldId="287"/>
        </pc:sldMkLst>
        <pc:spChg chg="mod">
          <ac:chgData name="Agata Pawłat-Zawrzykraj" userId="e81d1dd0-3f25-4290-a187-b13dfd68cd6a" providerId="ADAL" clId="{DA82B536-5D36-4B3D-98C3-2996180EB489}" dt="2026-07-09T11:43:28.964" v="316" actId="20577"/>
          <ac:spMkLst>
            <pc:docMk/>
            <pc:sldMk cId="4144778064" sldId="287"/>
            <ac:spMk id="3" creationId="{FD9AA214-419A-1415-A435-88DB72C6AC2B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1:44:30.237" v="319" actId="20577"/>
        <pc:sldMkLst>
          <pc:docMk/>
          <pc:sldMk cId="2778454761" sldId="294"/>
        </pc:sldMkLst>
        <pc:spChg chg="mod">
          <ac:chgData name="Agata Pawłat-Zawrzykraj" userId="e81d1dd0-3f25-4290-a187-b13dfd68cd6a" providerId="ADAL" clId="{DA82B536-5D36-4B3D-98C3-2996180EB489}" dt="2026-07-09T11:44:30.237" v="319" actId="20577"/>
          <ac:spMkLst>
            <pc:docMk/>
            <pc:sldMk cId="2778454761" sldId="294"/>
            <ac:spMk id="8" creationId="{2D3EE17F-9CB5-75B0-18C6-558E33C9535E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2:04:27.054" v="553" actId="113"/>
        <pc:sldMkLst>
          <pc:docMk/>
          <pc:sldMk cId="1880366063" sldId="300"/>
        </pc:sldMkLst>
        <pc:spChg chg="mod">
          <ac:chgData name="Agata Pawłat-Zawrzykraj" userId="e81d1dd0-3f25-4290-a187-b13dfd68cd6a" providerId="ADAL" clId="{DA82B536-5D36-4B3D-98C3-2996180EB489}" dt="2026-07-09T12:04:27.054" v="553" actId="113"/>
          <ac:spMkLst>
            <pc:docMk/>
            <pc:sldMk cId="1880366063" sldId="300"/>
            <ac:spMk id="3" creationId="{F740339D-20AE-1B98-F101-EE496BC04601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2:06:53.700" v="572" actId="14100"/>
        <pc:sldMkLst>
          <pc:docMk/>
          <pc:sldMk cId="1749503384" sldId="304"/>
        </pc:sldMkLst>
        <pc:spChg chg="mod">
          <ac:chgData name="Agata Pawłat-Zawrzykraj" userId="e81d1dd0-3f25-4290-a187-b13dfd68cd6a" providerId="ADAL" clId="{DA82B536-5D36-4B3D-98C3-2996180EB489}" dt="2026-07-09T12:06:53.700" v="572" actId="14100"/>
          <ac:spMkLst>
            <pc:docMk/>
            <pc:sldMk cId="1749503384" sldId="304"/>
            <ac:spMk id="5" creationId="{585AD3FB-7DB6-3539-2B8F-93E9A5CE8490}"/>
          </ac:spMkLst>
        </pc:spChg>
      </pc:sldChg>
      <pc:sldChg chg="modSp mod">
        <pc:chgData name="Agata Pawłat-Zawrzykraj" userId="e81d1dd0-3f25-4290-a187-b13dfd68cd6a" providerId="ADAL" clId="{DA82B536-5D36-4B3D-98C3-2996180EB489}" dt="2026-07-13T10:22:51.069" v="902" actId="20577"/>
        <pc:sldMkLst>
          <pc:docMk/>
          <pc:sldMk cId="3098184856" sldId="309"/>
        </pc:sldMkLst>
        <pc:spChg chg="mod">
          <ac:chgData name="Agata Pawłat-Zawrzykraj" userId="e81d1dd0-3f25-4290-a187-b13dfd68cd6a" providerId="ADAL" clId="{DA82B536-5D36-4B3D-98C3-2996180EB489}" dt="2026-07-13T10:22:51.069" v="902" actId="20577"/>
          <ac:spMkLst>
            <pc:docMk/>
            <pc:sldMk cId="3098184856" sldId="309"/>
            <ac:spMk id="2" creationId="{4724D0A8-3601-EDE2-ADCC-C7263FF9AD15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2:07:36.156" v="573" actId="6549"/>
        <pc:sldMkLst>
          <pc:docMk/>
          <pc:sldMk cId="996380965" sldId="311"/>
        </pc:sldMkLst>
        <pc:spChg chg="mod">
          <ac:chgData name="Agata Pawłat-Zawrzykraj" userId="e81d1dd0-3f25-4290-a187-b13dfd68cd6a" providerId="ADAL" clId="{DA82B536-5D36-4B3D-98C3-2996180EB489}" dt="2026-07-09T12:07:36.156" v="573" actId="6549"/>
          <ac:spMkLst>
            <pc:docMk/>
            <pc:sldMk cId="996380965" sldId="311"/>
            <ac:spMk id="3" creationId="{5CD3B3D9-A402-C2D6-5B06-71C77DD17957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2:08:36.613" v="588" actId="20577"/>
        <pc:sldMkLst>
          <pc:docMk/>
          <pc:sldMk cId="4068117325" sldId="314"/>
        </pc:sldMkLst>
        <pc:spChg chg="mod">
          <ac:chgData name="Agata Pawłat-Zawrzykraj" userId="e81d1dd0-3f25-4290-a187-b13dfd68cd6a" providerId="ADAL" clId="{DA82B536-5D36-4B3D-98C3-2996180EB489}" dt="2026-07-09T12:08:36.613" v="588" actId="20577"/>
          <ac:spMkLst>
            <pc:docMk/>
            <pc:sldMk cId="4068117325" sldId="314"/>
            <ac:spMk id="3" creationId="{80ACD5CC-86A3-F1C7-3DA8-9F4B4841455E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2:09:41.972" v="589" actId="255"/>
        <pc:sldMkLst>
          <pc:docMk/>
          <pc:sldMk cId="3703382792" sldId="316"/>
        </pc:sldMkLst>
        <pc:spChg chg="mod">
          <ac:chgData name="Agata Pawłat-Zawrzykraj" userId="e81d1dd0-3f25-4290-a187-b13dfd68cd6a" providerId="ADAL" clId="{DA82B536-5D36-4B3D-98C3-2996180EB489}" dt="2026-07-09T12:09:41.972" v="589" actId="255"/>
          <ac:spMkLst>
            <pc:docMk/>
            <pc:sldMk cId="3703382792" sldId="316"/>
            <ac:spMk id="3" creationId="{A6AFD09A-AE1A-1A43-6C0A-9D23B10E1449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2:10:01.819" v="593" actId="255"/>
        <pc:sldMkLst>
          <pc:docMk/>
          <pc:sldMk cId="1897398530" sldId="319"/>
        </pc:sldMkLst>
        <pc:spChg chg="mod">
          <ac:chgData name="Agata Pawłat-Zawrzykraj" userId="e81d1dd0-3f25-4290-a187-b13dfd68cd6a" providerId="ADAL" clId="{DA82B536-5D36-4B3D-98C3-2996180EB489}" dt="2026-07-09T12:10:01.819" v="593" actId="255"/>
          <ac:spMkLst>
            <pc:docMk/>
            <pc:sldMk cId="1897398530" sldId="319"/>
            <ac:spMk id="3" creationId="{981AD020-32FD-5A61-20AF-22770BBB6616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2:10:10.692" v="594" actId="255"/>
        <pc:sldMkLst>
          <pc:docMk/>
          <pc:sldMk cId="2331801233" sldId="320"/>
        </pc:sldMkLst>
        <pc:spChg chg="mod">
          <ac:chgData name="Agata Pawłat-Zawrzykraj" userId="e81d1dd0-3f25-4290-a187-b13dfd68cd6a" providerId="ADAL" clId="{DA82B536-5D36-4B3D-98C3-2996180EB489}" dt="2026-07-09T12:10:10.692" v="594" actId="255"/>
          <ac:spMkLst>
            <pc:docMk/>
            <pc:sldMk cId="2331801233" sldId="320"/>
            <ac:spMk id="3" creationId="{27DCC0B3-6B8A-5240-3E99-2C5D99C2F23A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2:14:31.092" v="687" actId="27636"/>
        <pc:sldMkLst>
          <pc:docMk/>
          <pc:sldMk cId="882372358" sldId="322"/>
        </pc:sldMkLst>
        <pc:spChg chg="mod">
          <ac:chgData name="Agata Pawłat-Zawrzykraj" userId="e81d1dd0-3f25-4290-a187-b13dfd68cd6a" providerId="ADAL" clId="{DA82B536-5D36-4B3D-98C3-2996180EB489}" dt="2026-07-09T12:14:31.092" v="687" actId="27636"/>
          <ac:spMkLst>
            <pc:docMk/>
            <pc:sldMk cId="882372358" sldId="322"/>
            <ac:spMk id="3" creationId="{7B1F47D3-6622-9F7E-D1CF-5BE572845096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2:13:40.131" v="678" actId="255"/>
        <pc:sldMkLst>
          <pc:docMk/>
          <pc:sldMk cId="327363369" sldId="323"/>
        </pc:sldMkLst>
        <pc:spChg chg="mod">
          <ac:chgData name="Agata Pawłat-Zawrzykraj" userId="e81d1dd0-3f25-4290-a187-b13dfd68cd6a" providerId="ADAL" clId="{DA82B536-5D36-4B3D-98C3-2996180EB489}" dt="2026-07-09T12:13:40.131" v="678" actId="255"/>
          <ac:spMkLst>
            <pc:docMk/>
            <pc:sldMk cId="327363369" sldId="323"/>
            <ac:spMk id="3" creationId="{0B2CAFDE-FD1A-FB9D-6678-845AA48DE157}"/>
          </ac:spMkLst>
        </pc:spChg>
      </pc:sldChg>
      <pc:sldChg chg="modSp mod">
        <pc:chgData name="Agata Pawłat-Zawrzykraj" userId="e81d1dd0-3f25-4290-a187-b13dfd68cd6a" providerId="ADAL" clId="{DA82B536-5D36-4B3D-98C3-2996180EB489}" dt="2026-07-13T10:25:36.628" v="924" actId="27636"/>
        <pc:sldMkLst>
          <pc:docMk/>
          <pc:sldMk cId="1137390994" sldId="324"/>
        </pc:sldMkLst>
        <pc:spChg chg="mod">
          <ac:chgData name="Agata Pawłat-Zawrzykraj" userId="e81d1dd0-3f25-4290-a187-b13dfd68cd6a" providerId="ADAL" clId="{DA82B536-5D36-4B3D-98C3-2996180EB489}" dt="2026-07-13T10:25:36.628" v="924" actId="27636"/>
          <ac:spMkLst>
            <pc:docMk/>
            <pc:sldMk cId="1137390994" sldId="324"/>
            <ac:spMk id="2" creationId="{F4B114C1-A75B-3C43-BB3D-D1E348A9799C}"/>
          </ac:spMkLst>
        </pc:spChg>
        <pc:spChg chg="mod">
          <ac:chgData name="Agata Pawłat-Zawrzykraj" userId="e81d1dd0-3f25-4290-a187-b13dfd68cd6a" providerId="ADAL" clId="{DA82B536-5D36-4B3D-98C3-2996180EB489}" dt="2026-07-09T12:15:25.263" v="697" actId="255"/>
          <ac:spMkLst>
            <pc:docMk/>
            <pc:sldMk cId="1137390994" sldId="324"/>
            <ac:spMk id="3" creationId="{0CD57A2B-5101-B300-0678-C5635B7AF87D}"/>
          </ac:spMkLst>
        </pc:spChg>
      </pc:sldChg>
      <pc:sldChg chg="modSp mod">
        <pc:chgData name="Agata Pawłat-Zawrzykraj" userId="e81d1dd0-3f25-4290-a187-b13dfd68cd6a" providerId="ADAL" clId="{DA82B536-5D36-4B3D-98C3-2996180EB489}" dt="2026-07-13T10:25:23.181" v="915" actId="27636"/>
        <pc:sldMkLst>
          <pc:docMk/>
          <pc:sldMk cId="3171303219" sldId="325"/>
        </pc:sldMkLst>
        <pc:spChg chg="mod">
          <ac:chgData name="Agata Pawłat-Zawrzykraj" userId="e81d1dd0-3f25-4290-a187-b13dfd68cd6a" providerId="ADAL" clId="{DA82B536-5D36-4B3D-98C3-2996180EB489}" dt="2026-07-13T10:25:23.181" v="915" actId="27636"/>
          <ac:spMkLst>
            <pc:docMk/>
            <pc:sldMk cId="3171303219" sldId="325"/>
            <ac:spMk id="2" creationId="{D64661A6-2D7A-22E0-FFDD-221845579CDB}"/>
          </ac:spMkLst>
        </pc:spChg>
        <pc:spChg chg="mod">
          <ac:chgData name="Agata Pawłat-Zawrzykraj" userId="e81d1dd0-3f25-4290-a187-b13dfd68cd6a" providerId="ADAL" clId="{DA82B536-5D36-4B3D-98C3-2996180EB489}" dt="2026-07-09T12:15:06.857" v="694" actId="255"/>
          <ac:spMkLst>
            <pc:docMk/>
            <pc:sldMk cId="3171303219" sldId="325"/>
            <ac:spMk id="3" creationId="{135DC8B4-B71B-5AC3-CEE1-F3A68EDB33A6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2:17:48.179" v="714" actId="12"/>
        <pc:sldMkLst>
          <pc:docMk/>
          <pc:sldMk cId="4067441494" sldId="326"/>
        </pc:sldMkLst>
        <pc:spChg chg="mod">
          <ac:chgData name="Agata Pawłat-Zawrzykraj" userId="e81d1dd0-3f25-4290-a187-b13dfd68cd6a" providerId="ADAL" clId="{DA82B536-5D36-4B3D-98C3-2996180EB489}" dt="2026-07-09T12:17:48.179" v="714" actId="12"/>
          <ac:spMkLst>
            <pc:docMk/>
            <pc:sldMk cId="4067441494" sldId="326"/>
            <ac:spMk id="3" creationId="{476A7BB0-AB37-97E7-AE5E-2489A38FDC40}"/>
          </ac:spMkLst>
        </pc:spChg>
      </pc:sldChg>
      <pc:sldChg chg="modSp mod">
        <pc:chgData name="Agata Pawłat-Zawrzykraj" userId="e81d1dd0-3f25-4290-a187-b13dfd68cd6a" providerId="ADAL" clId="{DA82B536-5D36-4B3D-98C3-2996180EB489}" dt="2026-07-13T10:25:50.609" v="930" actId="20577"/>
        <pc:sldMkLst>
          <pc:docMk/>
          <pc:sldMk cId="2999896207" sldId="327"/>
        </pc:sldMkLst>
        <pc:spChg chg="mod">
          <ac:chgData name="Agata Pawłat-Zawrzykraj" userId="e81d1dd0-3f25-4290-a187-b13dfd68cd6a" providerId="ADAL" clId="{DA82B536-5D36-4B3D-98C3-2996180EB489}" dt="2026-07-13T10:25:50.609" v="930" actId="20577"/>
          <ac:spMkLst>
            <pc:docMk/>
            <pc:sldMk cId="2999896207" sldId="327"/>
            <ac:spMk id="2" creationId="{1B7F1EB1-21C9-6B47-B89C-34F0C3794EFF}"/>
          </ac:spMkLst>
        </pc:spChg>
        <pc:spChg chg="mod">
          <ac:chgData name="Agata Pawłat-Zawrzykraj" userId="e81d1dd0-3f25-4290-a187-b13dfd68cd6a" providerId="ADAL" clId="{DA82B536-5D36-4B3D-98C3-2996180EB489}" dt="2026-07-09T12:17:36.140" v="712" actId="12"/>
          <ac:spMkLst>
            <pc:docMk/>
            <pc:sldMk cId="2999896207" sldId="327"/>
            <ac:spMk id="3" creationId="{A455DA4C-0A88-67AB-D518-7E2B1B72C304}"/>
          </ac:spMkLst>
        </pc:spChg>
      </pc:sldChg>
      <pc:sldChg chg="modSp mod">
        <pc:chgData name="Agata Pawłat-Zawrzykraj" userId="e81d1dd0-3f25-4290-a187-b13dfd68cd6a" providerId="ADAL" clId="{DA82B536-5D36-4B3D-98C3-2996180EB489}" dt="2026-07-13T10:26:05.714" v="932" actId="20577"/>
        <pc:sldMkLst>
          <pc:docMk/>
          <pc:sldMk cId="1044034822" sldId="328"/>
        </pc:sldMkLst>
        <pc:spChg chg="mod">
          <ac:chgData name="Agata Pawłat-Zawrzykraj" userId="e81d1dd0-3f25-4290-a187-b13dfd68cd6a" providerId="ADAL" clId="{DA82B536-5D36-4B3D-98C3-2996180EB489}" dt="2026-07-13T10:26:05.714" v="932" actId="20577"/>
          <ac:spMkLst>
            <pc:docMk/>
            <pc:sldMk cId="1044034822" sldId="328"/>
            <ac:spMk id="2" creationId="{98FB086E-46A6-E60E-1DBD-EF1854E6F3C9}"/>
          </ac:spMkLst>
        </pc:spChg>
      </pc:sldChg>
      <pc:sldChg chg="modSp mod">
        <pc:chgData name="Agata Pawłat-Zawrzykraj" userId="e81d1dd0-3f25-4290-a187-b13dfd68cd6a" providerId="ADAL" clId="{DA82B536-5D36-4B3D-98C3-2996180EB489}" dt="2026-07-13T10:26:10.963" v="933" actId="20577"/>
        <pc:sldMkLst>
          <pc:docMk/>
          <pc:sldMk cId="4120107421" sldId="329"/>
        </pc:sldMkLst>
        <pc:spChg chg="mod">
          <ac:chgData name="Agata Pawłat-Zawrzykraj" userId="e81d1dd0-3f25-4290-a187-b13dfd68cd6a" providerId="ADAL" clId="{DA82B536-5D36-4B3D-98C3-2996180EB489}" dt="2026-07-13T10:26:10.963" v="933" actId="20577"/>
          <ac:spMkLst>
            <pc:docMk/>
            <pc:sldMk cId="4120107421" sldId="329"/>
            <ac:spMk id="2" creationId="{FE044786-B153-1F34-7B4B-BD051254BA7C}"/>
          </ac:spMkLst>
        </pc:spChg>
        <pc:spChg chg="mod">
          <ac:chgData name="Agata Pawłat-Zawrzykraj" userId="e81d1dd0-3f25-4290-a187-b13dfd68cd6a" providerId="ADAL" clId="{DA82B536-5D36-4B3D-98C3-2996180EB489}" dt="2026-07-09T12:23:13.089" v="849" actId="6549"/>
          <ac:spMkLst>
            <pc:docMk/>
            <pc:sldMk cId="4120107421" sldId="329"/>
            <ac:spMk id="3" creationId="{20DB3DB9-7989-9B31-FED1-1455D4FDF897}"/>
          </ac:spMkLst>
        </pc:spChg>
      </pc:sldChg>
      <pc:sldChg chg="modSp mod">
        <pc:chgData name="Agata Pawłat-Zawrzykraj" userId="e81d1dd0-3f25-4290-a187-b13dfd68cd6a" providerId="ADAL" clId="{DA82B536-5D36-4B3D-98C3-2996180EB489}" dt="2026-07-09T11:27:44.299" v="150" actId="20577"/>
        <pc:sldMkLst>
          <pc:docMk/>
          <pc:sldMk cId="697416473" sldId="330"/>
        </pc:sldMkLst>
        <pc:spChg chg="mod">
          <ac:chgData name="Agata Pawłat-Zawrzykraj" userId="e81d1dd0-3f25-4290-a187-b13dfd68cd6a" providerId="ADAL" clId="{DA82B536-5D36-4B3D-98C3-2996180EB489}" dt="2026-07-09T11:27:44.299" v="150" actId="20577"/>
          <ac:spMkLst>
            <pc:docMk/>
            <pc:sldMk cId="697416473" sldId="330"/>
            <ac:spMk id="3" creationId="{99D982C5-992E-B501-1DBC-549194E128C5}"/>
          </ac:spMkLst>
        </pc:spChg>
      </pc:sldChg>
      <pc:sldChg chg="addSp delSp modSp mod">
        <pc:chgData name="Agata Pawłat-Zawrzykraj" userId="e81d1dd0-3f25-4290-a187-b13dfd68cd6a" providerId="ADAL" clId="{DA82B536-5D36-4B3D-98C3-2996180EB489}" dt="2026-07-13T10:21:49.564" v="900" actId="478"/>
        <pc:sldMkLst>
          <pc:docMk/>
          <pc:sldMk cId="3832695286" sldId="331"/>
        </pc:sldMkLst>
        <pc:spChg chg="mod">
          <ac:chgData name="Agata Pawłat-Zawrzykraj" userId="e81d1dd0-3f25-4290-a187-b13dfd68cd6a" providerId="ADAL" clId="{DA82B536-5D36-4B3D-98C3-2996180EB489}" dt="2026-07-09T12:01:57.594" v="551" actId="948"/>
          <ac:spMkLst>
            <pc:docMk/>
            <pc:sldMk cId="3832695286" sldId="331"/>
            <ac:spMk id="3" creationId="{D926D1AF-AC33-7E8E-FDB0-4DBB24A1F815}"/>
          </ac:spMkLst>
        </pc:spChg>
        <pc:picChg chg="add del mod">
          <ac:chgData name="Agata Pawłat-Zawrzykraj" userId="e81d1dd0-3f25-4290-a187-b13dfd68cd6a" providerId="ADAL" clId="{DA82B536-5D36-4B3D-98C3-2996180EB489}" dt="2026-07-13T10:21:49.564" v="900" actId="478"/>
          <ac:picMkLst>
            <pc:docMk/>
            <pc:sldMk cId="3832695286" sldId="331"/>
            <ac:picMk id="5" creationId="{5B0783B0-01CE-D2DD-0C3F-9D21502A1051}"/>
          </ac:picMkLst>
        </pc:picChg>
      </pc:sldChg>
      <pc:sldChg chg="addSp modSp mod">
        <pc:chgData name="Agata Pawłat-Zawrzykraj" userId="e81d1dd0-3f25-4290-a187-b13dfd68cd6a" providerId="ADAL" clId="{DA82B536-5D36-4B3D-98C3-2996180EB489}" dt="2026-07-13T11:00:54.591" v="963" actId="13244"/>
        <pc:sldMkLst>
          <pc:docMk/>
          <pc:sldMk cId="1207107385" sldId="334"/>
        </pc:sldMkLst>
        <pc:spChg chg="add mod">
          <ac:chgData name="Agata Pawłat-Zawrzykraj" userId="e81d1dd0-3f25-4290-a187-b13dfd68cd6a" providerId="ADAL" clId="{DA82B536-5D36-4B3D-98C3-2996180EB489}" dt="2026-07-09T12:27:13.627" v="866" actId="1076"/>
          <ac:spMkLst>
            <pc:docMk/>
            <pc:sldMk cId="1207107385" sldId="334"/>
            <ac:spMk id="6" creationId="{1E671BF9-5921-4634-82C4-6DC4B3A558FF}"/>
          </ac:spMkLst>
        </pc:spChg>
        <pc:picChg chg="mod">
          <ac:chgData name="Agata Pawłat-Zawrzykraj" userId="e81d1dd0-3f25-4290-a187-b13dfd68cd6a" providerId="ADAL" clId="{DA82B536-5D36-4B3D-98C3-2996180EB489}" dt="2026-07-09T12:27:10.348" v="865" actId="1076"/>
          <ac:picMkLst>
            <pc:docMk/>
            <pc:sldMk cId="1207107385" sldId="334"/>
            <ac:picMk id="8" creationId="{B14EC9BB-B0CC-7538-3719-A075C84DE041}"/>
          </ac:picMkLst>
        </pc:picChg>
        <pc:picChg chg="ord">
          <ac:chgData name="Agata Pawłat-Zawrzykraj" userId="e81d1dd0-3f25-4290-a187-b13dfd68cd6a" providerId="ADAL" clId="{DA82B536-5D36-4B3D-98C3-2996180EB489}" dt="2026-07-13T11:00:54.591" v="963" actId="13244"/>
          <ac:picMkLst>
            <pc:docMk/>
            <pc:sldMk cId="1207107385" sldId="334"/>
            <ac:picMk id="10" creationId="{AA487B2F-27F3-3BCC-0D24-66D71E31346D}"/>
          </ac:picMkLst>
        </pc:picChg>
      </pc:sldChg>
      <pc:sldChg chg="modSp new mod">
        <pc:chgData name="Agata Pawłat-Zawrzykraj" userId="e81d1dd0-3f25-4290-a187-b13dfd68cd6a" providerId="ADAL" clId="{DA82B536-5D36-4B3D-98C3-2996180EB489}" dt="2026-07-13T10:20:41.919" v="899" actId="14100"/>
        <pc:sldMkLst>
          <pc:docMk/>
          <pc:sldMk cId="482954922" sldId="336"/>
        </pc:sldMkLst>
        <pc:spChg chg="mod">
          <ac:chgData name="Agata Pawłat-Zawrzykraj" userId="e81d1dd0-3f25-4290-a187-b13dfd68cd6a" providerId="ADAL" clId="{DA82B536-5D36-4B3D-98C3-2996180EB489}" dt="2026-07-13T10:18:22.047" v="879" actId="20577"/>
          <ac:spMkLst>
            <pc:docMk/>
            <pc:sldMk cId="482954922" sldId="336"/>
            <ac:spMk id="2" creationId="{96B7B3B4-114A-CCA1-6F5B-ED91A14A9B5C}"/>
          </ac:spMkLst>
        </pc:spChg>
        <pc:spChg chg="mod">
          <ac:chgData name="Agata Pawłat-Zawrzykraj" userId="e81d1dd0-3f25-4290-a187-b13dfd68cd6a" providerId="ADAL" clId="{DA82B536-5D36-4B3D-98C3-2996180EB489}" dt="2026-07-13T10:20:41.919" v="899" actId="14100"/>
          <ac:spMkLst>
            <pc:docMk/>
            <pc:sldMk cId="482954922" sldId="336"/>
            <ac:spMk id="3" creationId="{6F21339B-820B-6EAC-8C8F-D2FD26F1BAB5}"/>
          </ac:spMkLst>
        </pc:spChg>
      </pc:sldChg>
      <pc:sldChg chg="modSp new del mod">
        <pc:chgData name="Agata Pawłat-Zawrzykraj" userId="e81d1dd0-3f25-4290-a187-b13dfd68cd6a" providerId="ADAL" clId="{DA82B536-5D36-4B3D-98C3-2996180EB489}" dt="2026-07-13T10:17:51.149" v="873" actId="2696"/>
        <pc:sldMkLst>
          <pc:docMk/>
          <pc:sldMk cId="4012689418" sldId="336"/>
        </pc:sldMkLst>
        <pc:spChg chg="mod">
          <ac:chgData name="Agata Pawłat-Zawrzykraj" userId="e81d1dd0-3f25-4290-a187-b13dfd68cd6a" providerId="ADAL" clId="{DA82B536-5D36-4B3D-98C3-2996180EB489}" dt="2026-07-13T10:17:44.083" v="872" actId="20577"/>
          <ac:spMkLst>
            <pc:docMk/>
            <pc:sldMk cId="4012689418" sldId="336"/>
            <ac:spMk id="2" creationId="{0A20CABD-DADE-B5CF-7A21-0199F139ED32}"/>
          </ac:spMkLst>
        </pc:spChg>
      </pc:sldChg>
      <pc:sldChg chg="modSp new mod">
        <pc:chgData name="Agata Pawłat-Zawrzykraj" userId="e81d1dd0-3f25-4290-a187-b13dfd68cd6a" providerId="ADAL" clId="{DA82B536-5D36-4B3D-98C3-2996180EB489}" dt="2026-07-13T10:45:51.036" v="962" actId="20577"/>
        <pc:sldMkLst>
          <pc:docMk/>
          <pc:sldMk cId="1393444597" sldId="337"/>
        </pc:sldMkLst>
        <pc:spChg chg="mod">
          <ac:chgData name="Agata Pawłat-Zawrzykraj" userId="e81d1dd0-3f25-4290-a187-b13dfd68cd6a" providerId="ADAL" clId="{DA82B536-5D36-4B3D-98C3-2996180EB489}" dt="2026-07-13T10:45:51.036" v="962" actId="20577"/>
          <ac:spMkLst>
            <pc:docMk/>
            <pc:sldMk cId="1393444597" sldId="337"/>
            <ac:spMk id="2" creationId="{7F6CA7B2-378B-861D-D701-1CA7943F0EE9}"/>
          </ac:spMkLst>
        </pc:spChg>
        <pc:spChg chg="mod">
          <ac:chgData name="Agata Pawłat-Zawrzykraj" userId="e81d1dd0-3f25-4290-a187-b13dfd68cd6a" providerId="ADAL" clId="{DA82B536-5D36-4B3D-98C3-2996180EB489}" dt="2026-07-13T10:45:46.209" v="961" actId="20577"/>
          <ac:spMkLst>
            <pc:docMk/>
            <pc:sldMk cId="1393444597" sldId="337"/>
            <ac:spMk id="3" creationId="{33DEA542-9DF1-603A-A085-D6655A2F7B1E}"/>
          </ac:spMkLst>
        </pc:spChg>
      </pc:sldChg>
      <pc:sldChg chg="add del">
        <pc:chgData name="Agata Pawłat-Zawrzykraj" userId="e81d1dd0-3f25-4290-a187-b13dfd68cd6a" providerId="ADAL" clId="{DA82B536-5D36-4B3D-98C3-2996180EB489}" dt="2026-07-13T10:18:28.019" v="881"/>
        <pc:sldMkLst>
          <pc:docMk/>
          <pc:sldMk cId="2090153355" sldId="33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BC66BD29-E0F2-94FD-1192-DCC574E450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CFE0225-A41B-EA5A-0586-0BC8300BD5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A1C99-7A15-486E-B5AB-C9AE0F3FC814}" type="datetimeFigureOut">
              <a:rPr lang="pl-PL" smtClean="0"/>
              <a:t>13.07.2026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797A812-5AAF-6A12-D66A-DF619F9911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F3ECE7F-CE96-6970-1D47-1928C613DC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2E3E3-B60F-44FD-9DB3-0D49CD0A56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17273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13.07.2026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>
            <a:extLst>
              <a:ext uri="{FF2B5EF4-FFF2-40B4-BE49-F238E27FC236}">
                <a16:creationId xmlns:a16="http://schemas.microsoft.com/office/drawing/2014/main" id="{A62D3F6D-41B5-5A08-44E7-8501B0E99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7B6D4535-2B4E-DC14-2008-560DF4C3C892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40B514C3-D383-21C2-F041-56509028643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7B8F7AC5-7C73-76CA-9CC8-CE4D7A4CD05D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Prostokąt 8">
                <a:extLst>
                  <a:ext uri="{FF2B5EF4-FFF2-40B4-BE49-F238E27FC236}">
                    <a16:creationId xmlns:a16="http://schemas.microsoft.com/office/drawing/2014/main" id="{DBE50F66-DD16-6822-7D29-7B2456F2E1C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C765CA46-3738-9990-A2EB-529F752FE5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Tytuł 1">
                <a:extLst>
                  <a:ext uri="{FF2B5EF4-FFF2-40B4-BE49-F238E27FC236}">
                    <a16:creationId xmlns:a16="http://schemas.microsoft.com/office/drawing/2014/main" id="{88BDCEDC-87F3-F583-D0D8-C8A726C532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F6ED4241-3BAB-D119-2003-EE76FEC35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10515600" cy="132845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200" b="1">
                <a:latin typeface="+mn-lt"/>
              </a:defRPr>
            </a:lvl1pPr>
          </a:lstStyle>
          <a:p>
            <a:r>
              <a:rPr lang="en-US" dirty="0" err="1"/>
              <a:t>Główny</a:t>
            </a:r>
            <a:r>
              <a:rPr lang="en-US" dirty="0"/>
              <a:t> </a:t>
            </a:r>
            <a:r>
              <a:rPr lang="en-US" dirty="0" err="1"/>
              <a:t>tytuł</a:t>
            </a:r>
            <a:r>
              <a:rPr lang="en-US" dirty="0"/>
              <a:t> – </a:t>
            </a:r>
            <a:r>
              <a:rPr lang="en-US" dirty="0" err="1"/>
              <a:t>poziom</a:t>
            </a:r>
            <a:r>
              <a:rPr lang="en-US" dirty="0"/>
              <a:t> 0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000" b="1">
                <a:solidFill>
                  <a:schemeClr val="tx1"/>
                </a:solidFill>
              </a:defRPr>
            </a:lvl1pPr>
            <a:lvl2pPr>
              <a:defRPr sz="2400" b="1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/>
            </a:lvl4pPr>
          </a:lstStyle>
          <a:p>
            <a:pPr lvl="0"/>
            <a:r>
              <a:rPr lang="en-US" dirty="0" err="1"/>
              <a:t>poziom</a:t>
            </a:r>
            <a:r>
              <a:rPr lang="en-US" dirty="0"/>
              <a:t> 1</a:t>
            </a:r>
            <a:endParaRPr lang="pl-PL" dirty="0"/>
          </a:p>
          <a:p>
            <a:pPr lvl="1"/>
            <a:r>
              <a:rPr lang="pl-PL" dirty="0"/>
              <a:t>Poziom</a:t>
            </a:r>
            <a:r>
              <a:rPr lang="en-US" dirty="0"/>
              <a:t> 2</a:t>
            </a:r>
            <a:endParaRPr lang="pl-PL" dirty="0"/>
          </a:p>
          <a:p>
            <a:pPr lvl="2"/>
            <a:r>
              <a:rPr lang="en-US" dirty="0" err="1"/>
              <a:t>Poziom</a:t>
            </a:r>
            <a:r>
              <a:rPr lang="en-US" dirty="0"/>
              <a:t> 3</a:t>
            </a:r>
            <a:endParaRPr lang="pl-PL" dirty="0"/>
          </a:p>
          <a:p>
            <a:pPr lvl="3"/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główny</a:t>
            </a:r>
            <a:r>
              <a:rPr lang="en-US" dirty="0"/>
              <a:t> 1</a:t>
            </a:r>
            <a:endParaRPr lang="pl-PL" dirty="0"/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941" y="1825626"/>
            <a:ext cx="5488859" cy="4082014"/>
          </a:xfrm>
        </p:spPr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88859" cy="408201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6"/>
            <a:ext cx="11159613" cy="981894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0942" y="1386191"/>
            <a:ext cx="5466634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942" y="2229616"/>
            <a:ext cx="5466634" cy="3708847"/>
          </a:xfrm>
        </p:spPr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376362"/>
            <a:ext cx="5518354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229616"/>
            <a:ext cx="5518353" cy="3708847"/>
          </a:xfrm>
        </p:spPr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542515"/>
          </a:xfrm>
        </p:spPr>
        <p:txBody>
          <a:bodyPr vert="eaVert"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542515"/>
          </a:xfrm>
        </p:spPr>
        <p:txBody>
          <a:bodyPr vert="eaVert"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159613" cy="576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Główny</a:t>
            </a:r>
            <a:r>
              <a:rPr lang="en-US" dirty="0"/>
              <a:t> </a:t>
            </a:r>
            <a:r>
              <a:rPr lang="en-US" dirty="0" err="1"/>
              <a:t>tytul</a:t>
            </a:r>
            <a:r>
              <a:rPr lang="en-US" dirty="0"/>
              <a:t> - 0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41" y="1284852"/>
            <a:ext cx="11159613" cy="4090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err="1"/>
              <a:t>Pierwszy</a:t>
            </a:r>
            <a:r>
              <a:rPr lang="en-US" dirty="0"/>
              <a:t> 1</a:t>
            </a:r>
            <a:endParaRPr lang="pl-PL" dirty="0"/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pic>
        <p:nvPicPr>
          <p:cNvPr id="7" name="Obraz 6" descr="Logo czterech instytucji: Fundusze Europejskie dla Rozwoju Społecznego, Rzeczpospolita Polska, Unia Europejska oraz Szkoła Główna Gospodarstwa Wiejskiego w Warszawie. Znaki reprezentują współfinansowanie projektu przez Unię Europejską i polskie instytucje państwowe.">
            <a:extLst>
              <a:ext uri="{FF2B5EF4-FFF2-40B4-BE49-F238E27FC236}">
                <a16:creationId xmlns:a16="http://schemas.microsoft.com/office/drawing/2014/main" id="{242111AE-F84E-E15C-1B55-2F5C29E0DDA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77" y="5916374"/>
            <a:ext cx="11876246" cy="7910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4" r:id="rId8"/>
    <p:sldLayoutId id="2147483655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1268/StudiaBAS.2023.05" TargetMode="Externa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4.0/deed.pl&#8203;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101BCB-EBFC-6A9E-FA16-64666DCA4D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noProof="0" dirty="0"/>
              <a:t>GreenTechEducation</a:t>
            </a:r>
            <a:br>
              <a:rPr lang="pl-PL" noProof="0" dirty="0"/>
            </a:br>
            <a:r>
              <a:rPr lang="pl-PL" noProof="0" dirty="0"/>
              <a:t>SGGW dla gospodarki przyszłości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A6550EB-3605-E418-0EAC-7273657906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pl-PL" noProof="0" dirty="0"/>
          </a:p>
          <a:p>
            <a:r>
              <a:rPr lang="pl-PL" noProof="0" dirty="0"/>
              <a:t>Projekt współfinansowany z Europejskiego Funduszu Społecznego Plus </a:t>
            </a:r>
          </a:p>
          <a:p>
            <a:r>
              <a:rPr lang="pl-PL" noProof="0" dirty="0"/>
              <a:t>w ramach Programu Fundusze Europejskie dla Rozwoju Społecznego 2021-2027</a:t>
            </a:r>
          </a:p>
          <a:p>
            <a:r>
              <a:rPr lang="pl-PL" noProof="0" dirty="0"/>
              <a:t>Priorytet 1 Umiejętności</a:t>
            </a:r>
          </a:p>
          <a:p>
            <a:r>
              <a:rPr lang="pl-PL" noProof="0" dirty="0"/>
              <a:t>Działanie 01.05 Umiejętności w szkolnictwie wyższym</a:t>
            </a:r>
          </a:p>
        </p:txBody>
      </p:sp>
    </p:spTree>
    <p:extLst>
      <p:ext uri="{BB962C8B-B14F-4D97-AF65-F5344CB8AC3E}">
        <p14:creationId xmlns:p14="http://schemas.microsoft.com/office/powerpoint/2010/main" val="180366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A3FBC0-8DC0-F2AD-53B6-836D8DD18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3246"/>
            <a:ext cx="10515600" cy="1976437"/>
          </a:xfrm>
        </p:spPr>
        <p:txBody>
          <a:bodyPr/>
          <a:lstStyle/>
          <a:p>
            <a:pPr algn="ctr"/>
            <a:r>
              <a:rPr lang="en-US" dirty="0" err="1"/>
              <a:t>Adaptacja</a:t>
            </a:r>
            <a:r>
              <a:rPr lang="en-US" dirty="0"/>
              <a:t> do </a:t>
            </a:r>
            <a:r>
              <a:rPr lang="en-US" dirty="0" err="1"/>
              <a:t>zmian</a:t>
            </a:r>
            <a:r>
              <a:rPr lang="en-US" dirty="0"/>
              <a:t> </a:t>
            </a:r>
            <a:r>
              <a:rPr lang="en-US" dirty="0" err="1"/>
              <a:t>klimatu</a:t>
            </a:r>
            <a:br>
              <a:rPr lang="en-US" dirty="0"/>
            </a:br>
            <a:r>
              <a:rPr lang="en-US" dirty="0"/>
              <a:t> w </a:t>
            </a:r>
            <a:r>
              <a:rPr lang="en-US" dirty="0" err="1"/>
              <a:t>polityce</a:t>
            </a:r>
            <a:r>
              <a:rPr lang="en-US" dirty="0"/>
              <a:t> </a:t>
            </a:r>
            <a:r>
              <a:rPr lang="en-US" dirty="0" err="1"/>
              <a:t>przestrzennej</a:t>
            </a:r>
            <a:r>
              <a:rPr lang="en-US" dirty="0"/>
              <a:t> </a:t>
            </a:r>
            <a:r>
              <a:rPr lang="en-US" dirty="0" err="1"/>
              <a:t>gmin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A3019D3-0382-550B-E286-0A7C5062E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Dr </a:t>
            </a:r>
            <a:r>
              <a:rPr lang="en-US" dirty="0" err="1">
                <a:solidFill>
                  <a:schemeClr val="tx1"/>
                </a:solidFill>
              </a:rPr>
              <a:t>inż</a:t>
            </a:r>
            <a:r>
              <a:rPr lang="en-US" dirty="0">
                <a:solidFill>
                  <a:schemeClr val="tx1"/>
                </a:solidFill>
              </a:rPr>
              <a:t>. Agata Pawłat-Zawrzykraj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Katedra </a:t>
            </a:r>
            <a:r>
              <a:rPr lang="en-US" dirty="0" err="1">
                <a:solidFill>
                  <a:schemeClr val="tx1"/>
                </a:solidFill>
              </a:rPr>
              <a:t>Architektury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Krajobrazu</a:t>
            </a:r>
            <a:endParaRPr lang="pl-P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452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B7B3B4-114A-CCA1-6F5B-ED91A14A9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21339B-820B-6EAC-8C8F-D2FD26F1B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028699"/>
            <a:ext cx="11159613" cy="488632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pl-PL" sz="1800" b="0" dirty="0"/>
              <a:t>Skutki zmian klimatu należą obecnie do najważniejszych wyzwań stojących przed współczesnymi miastami.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pl-PL" sz="1800" b="0" dirty="0"/>
              <a:t>Coraz częstsze fale upałów, deszcze nawalne, susze czy lokalne podtopienia wpływają na bezpieczeństwo mieszkańców, funkcjonowanie infrastruktury oraz jakość środowiska miejskiego.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pl-PL" sz="1800" b="0" dirty="0"/>
              <a:t>Skuteczna adaptacja do tych zmian nie jest możliwa bez zintegrowania gospodarki wodnej z planowaniem i zagospodarowaniem przestrzennym.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pl-PL" sz="1800" b="0" dirty="0"/>
              <a:t>To właśnie sposób kształtowania i użytkowania przestrzeni w dużej mierze decyduje o obiegu wody w zlewni, podatności miast na ekstremalne zjawiska pogodowe oraz możliwościach wdrażania rozwiązań opartych na błękitno-zielonej infrastrukturze. W tym ujęciu planowanie przestrzenne staje się nie tylko narzędziem organizacji zagospodarowania terenu, lecz także jednym z podstawowych instrumentów budowania odporności klimatycznej miast.</a:t>
            </a:r>
          </a:p>
        </p:txBody>
      </p:sp>
    </p:spTree>
    <p:extLst>
      <p:ext uri="{BB962C8B-B14F-4D97-AF65-F5344CB8AC3E}">
        <p14:creationId xmlns:p14="http://schemas.microsoft.com/office/powerpoint/2010/main" val="482954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D8832-5AB7-C745-0635-FAAADE70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BDCF25-570D-0A44-2295-BB8CFAAA1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Zakres</a:t>
            </a:r>
            <a:r>
              <a:rPr lang="en-US" noProof="0" dirty="0"/>
              <a:t> </a:t>
            </a:r>
            <a:r>
              <a:rPr lang="en-US" noProof="0" dirty="0" err="1"/>
              <a:t>wykładu</a:t>
            </a:r>
            <a:endParaRPr lang="pl-PL" noProof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18C377-B414-4000-9B6B-2992A613BFD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4852"/>
            <a:ext cx="10515600" cy="471589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pl-PL" sz="1800" b="0" dirty="0"/>
              <a:t>Zmiany klimatu i zjawiska ekstremalne występujące w Polsce oraz ich skutki uboczne</a:t>
            </a:r>
            <a:endParaRPr lang="en-US" sz="1800" b="0" dirty="0"/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pl-PL" sz="1800" b="0" dirty="0"/>
              <a:t>Czynniki zagospodarowania przestrzennego zwiększające podatność miast na skutki zmian klimatu. </a:t>
            </a:r>
            <a:endParaRPr lang="en-US" sz="1800" b="0" dirty="0"/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1800" b="0" dirty="0" err="1"/>
              <a:t>Strategie</a:t>
            </a:r>
            <a:r>
              <a:rPr lang="pl-PL" sz="1800" b="0" dirty="0"/>
              <a:t> odpowiedzi na zmiany klimatu: </a:t>
            </a:r>
            <a:r>
              <a:rPr lang="pl-PL" sz="1800" b="0" dirty="0" err="1"/>
              <a:t>mitygacja</a:t>
            </a:r>
            <a:r>
              <a:rPr lang="pl-PL" sz="1800" b="0" dirty="0"/>
              <a:t> i adaptacja w środowisku zurbanizowanym. 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pl-PL" sz="1800" b="0" dirty="0"/>
              <a:t>Błękitno-zielona infrastruktura (BZI) jako systemowe narzędzie kształtowania odporności miast</a:t>
            </a:r>
            <a:r>
              <a:rPr lang="en-US" sz="1800" b="0" dirty="0"/>
              <a:t> </a:t>
            </a:r>
            <a:r>
              <a:rPr lang="en-US" sz="1800" b="0" dirty="0" err="1"/>
              <a:t>na</a:t>
            </a:r>
            <a:r>
              <a:rPr lang="en-US" sz="1800" b="0" dirty="0"/>
              <a:t> </a:t>
            </a:r>
            <a:r>
              <a:rPr lang="en-US" sz="1800" b="0" dirty="0" err="1"/>
              <a:t>zmiany</a:t>
            </a:r>
            <a:r>
              <a:rPr lang="en-US" sz="1800" b="0" dirty="0"/>
              <a:t> </a:t>
            </a:r>
            <a:r>
              <a:rPr lang="en-US" sz="1800" b="0" dirty="0" err="1"/>
              <a:t>klimatu</a:t>
            </a:r>
            <a:r>
              <a:rPr lang="pl-PL" sz="1800" b="0" dirty="0"/>
              <a:t>. </a:t>
            </a:r>
            <a:endParaRPr lang="en-US" sz="1800" b="0" dirty="0"/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pl-PL" sz="1800" b="0" dirty="0"/>
              <a:t>Instrumenty polityki przestrzennej gmin na rzecz adaptacji do zmian klimatu</a:t>
            </a:r>
            <a:r>
              <a:rPr lang="en-US" sz="1800" b="0" dirty="0"/>
              <a:t>.</a:t>
            </a:r>
            <a:endParaRPr lang="pl-PL" sz="1800" b="0" noProof="0" dirty="0"/>
          </a:p>
          <a:p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775871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9E817F-CBD1-56CC-2392-C10E5F00B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Zmiany</a:t>
            </a:r>
            <a:r>
              <a:rPr lang="en-US" dirty="0"/>
              <a:t> </a:t>
            </a:r>
            <a:r>
              <a:rPr lang="en-US" dirty="0" err="1"/>
              <a:t>klimatu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zjawiska</a:t>
            </a:r>
            <a:r>
              <a:rPr lang="en-US" dirty="0"/>
              <a:t> </a:t>
            </a:r>
            <a:r>
              <a:rPr lang="en-US" dirty="0" err="1"/>
              <a:t>ekstremalne</a:t>
            </a:r>
            <a:r>
              <a:rPr lang="en-US" dirty="0"/>
              <a:t> </a:t>
            </a:r>
            <a:r>
              <a:rPr lang="en-US" dirty="0" err="1"/>
              <a:t>występujące</a:t>
            </a:r>
            <a:r>
              <a:rPr lang="en-US" dirty="0"/>
              <a:t> w </a:t>
            </a:r>
            <a:r>
              <a:rPr lang="en-US" dirty="0" err="1"/>
              <a:t>Polsce</a:t>
            </a:r>
            <a:r>
              <a:rPr lang="en-US" dirty="0"/>
              <a:t> </a:t>
            </a:r>
            <a:r>
              <a:rPr lang="en-US" dirty="0" err="1"/>
              <a:t>oraz</a:t>
            </a:r>
            <a:r>
              <a:rPr lang="en-US" dirty="0"/>
              <a:t> ich </a:t>
            </a:r>
            <a:r>
              <a:rPr lang="en-US" dirty="0" err="1"/>
              <a:t>skutki</a:t>
            </a:r>
            <a:r>
              <a:rPr lang="en-US" dirty="0"/>
              <a:t> </a:t>
            </a:r>
            <a:r>
              <a:rPr lang="en-US" dirty="0" err="1"/>
              <a:t>uboczne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1D2FDFC-8FC0-4FDE-97F9-C893A3DAD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4322" y="1395567"/>
            <a:ext cx="5157787" cy="528817"/>
          </a:xfrm>
        </p:spPr>
        <p:txBody>
          <a:bodyPr/>
          <a:lstStyle/>
          <a:p>
            <a:pPr algn="ctr"/>
            <a:r>
              <a:rPr lang="en-US" dirty="0" err="1"/>
              <a:t>Zmiany</a:t>
            </a:r>
            <a:r>
              <a:rPr lang="en-US" dirty="0"/>
              <a:t> </a:t>
            </a:r>
            <a:r>
              <a:rPr lang="en-US" dirty="0" err="1"/>
              <a:t>klimatu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zjawiska</a:t>
            </a:r>
            <a:r>
              <a:rPr lang="en-US" dirty="0"/>
              <a:t> </a:t>
            </a:r>
            <a:r>
              <a:rPr lang="en-US" dirty="0" err="1"/>
              <a:t>ekstremalne</a:t>
            </a:r>
            <a:endParaRPr lang="pl-PL" dirty="0"/>
          </a:p>
        </p:txBody>
      </p:sp>
      <p:sp>
        <p:nvSpPr>
          <p:cNvPr id="7" name="Strzałka: w prawo 6" descr="Strzałka informująca, że dla poszczególnych zmian klimatu wskazano odpowiadające im skutki uboczne">
            <a:extLst>
              <a:ext uri="{FF2B5EF4-FFF2-40B4-BE49-F238E27FC236}">
                <a16:creationId xmlns:a16="http://schemas.microsoft.com/office/drawing/2014/main" id="{6A2D0956-3155-719D-5A3F-E5431F1343FA}"/>
              </a:ext>
            </a:extLst>
          </p:cNvPr>
          <p:cNvSpPr/>
          <p:nvPr/>
        </p:nvSpPr>
        <p:spPr>
          <a:xfrm>
            <a:off x="5472109" y="1585092"/>
            <a:ext cx="1042220" cy="2762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810BA34-1EDC-5B7B-BB1B-21A68CE545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3580" y="1470818"/>
            <a:ext cx="5183188" cy="453077"/>
          </a:xfrm>
        </p:spPr>
        <p:txBody>
          <a:bodyPr/>
          <a:lstStyle/>
          <a:p>
            <a:pPr algn="ctr"/>
            <a:r>
              <a:rPr lang="en-US" dirty="0" err="1"/>
              <a:t>Odpowiadające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skutki</a:t>
            </a:r>
            <a:r>
              <a:rPr lang="en-US" dirty="0"/>
              <a:t> </a:t>
            </a:r>
            <a:r>
              <a:rPr lang="en-US" dirty="0" err="1"/>
              <a:t>uboczne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5BB016A-E289-8BB5-E0DD-8D32E3A15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4323" y="2153346"/>
            <a:ext cx="5157787" cy="84703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b="0" dirty="0" err="1"/>
              <a:t>Wzrost</a:t>
            </a:r>
            <a:r>
              <a:rPr lang="en-US" sz="1800" b="0" dirty="0"/>
              <a:t> </a:t>
            </a:r>
            <a:r>
              <a:rPr lang="en-US" sz="1800" b="0" dirty="0" err="1"/>
              <a:t>prędkości</a:t>
            </a:r>
            <a:r>
              <a:rPr lang="en-US" sz="1800" b="0" dirty="0"/>
              <a:t> </a:t>
            </a:r>
            <a:r>
              <a:rPr lang="en-US" sz="1800" b="0" dirty="0" err="1"/>
              <a:t>wiatru</a:t>
            </a:r>
            <a:r>
              <a:rPr lang="en-US" sz="1800" b="0" dirty="0"/>
              <a:t>, </a:t>
            </a:r>
            <a:r>
              <a:rPr lang="en-US" sz="1800" b="0" dirty="0" err="1"/>
              <a:t>częstrze</a:t>
            </a:r>
            <a:r>
              <a:rPr lang="en-US" sz="1800" b="0" dirty="0"/>
              <a:t> tornada, </a:t>
            </a:r>
            <a:r>
              <a:rPr lang="en-US" sz="1800" b="0" dirty="0" err="1"/>
              <a:t>sztormy</a:t>
            </a:r>
            <a:endParaRPr lang="en-US" sz="1800" b="0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endParaRPr lang="en-US" sz="1800" b="0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endParaRPr lang="en-US" sz="1800" b="0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endParaRPr lang="en-US" sz="1800" b="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1CFCDAB-8A18-EBC1-EE34-070E4A5F8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3601" y="2216306"/>
            <a:ext cx="6093646" cy="847031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b="0" dirty="0" err="1"/>
              <a:t>Zniszczenia</a:t>
            </a:r>
            <a:r>
              <a:rPr lang="en-US" sz="1800" b="0" dirty="0"/>
              <a:t> </a:t>
            </a:r>
            <a:r>
              <a:rPr lang="en-US" sz="1800" b="0" dirty="0" err="1"/>
              <a:t>budynków</a:t>
            </a:r>
            <a:r>
              <a:rPr lang="en-US" sz="1800" b="0" dirty="0"/>
              <a:t>, </a:t>
            </a:r>
            <a:r>
              <a:rPr lang="en-US" sz="1800" b="0" dirty="0" err="1"/>
              <a:t>dróg</a:t>
            </a:r>
            <a:r>
              <a:rPr lang="en-US" sz="1800" b="0" dirty="0"/>
              <a:t>, </a:t>
            </a:r>
            <a:r>
              <a:rPr lang="en-US" sz="1800" b="0" dirty="0" err="1"/>
              <a:t>upraw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terenów</a:t>
            </a:r>
            <a:r>
              <a:rPr lang="en-US" sz="1800" b="0" dirty="0"/>
              <a:t> </a:t>
            </a:r>
            <a:r>
              <a:rPr lang="en-US" sz="1800" b="0" dirty="0" err="1"/>
              <a:t>przyrodniczych</a:t>
            </a:r>
            <a:r>
              <a:rPr lang="en-US" sz="1800" b="0" dirty="0"/>
              <a:t>, </a:t>
            </a:r>
            <a:r>
              <a:rPr lang="en-US" sz="1800" b="0" dirty="0" err="1"/>
              <a:t>erozja</a:t>
            </a:r>
            <a:r>
              <a:rPr lang="en-US" sz="1800" b="0" dirty="0"/>
              <a:t> </a:t>
            </a:r>
            <a:r>
              <a:rPr lang="en-US" sz="1800" b="0" dirty="0" err="1"/>
              <a:t>brzegów</a:t>
            </a:r>
            <a:r>
              <a:rPr lang="en-US" sz="1800" b="0" dirty="0"/>
              <a:t> </a:t>
            </a:r>
            <a:r>
              <a:rPr lang="en-US" sz="1800" b="0" dirty="0" err="1"/>
              <a:t>morskich</a:t>
            </a:r>
            <a:r>
              <a:rPr lang="en-US" sz="1800" b="0" dirty="0"/>
              <a:t>, </a:t>
            </a:r>
            <a:r>
              <a:rPr lang="en-US" sz="1800" b="0" dirty="0" err="1"/>
              <a:t>cofki</a:t>
            </a:r>
            <a:r>
              <a:rPr lang="en-US" sz="1800" b="0" dirty="0"/>
              <a:t>, </a:t>
            </a:r>
            <a:r>
              <a:rPr lang="en-US" sz="1800" b="0" dirty="0" err="1"/>
              <a:t>erozja</a:t>
            </a:r>
            <a:r>
              <a:rPr lang="en-US" sz="1800" b="0" dirty="0"/>
              <a:t> delt </a:t>
            </a:r>
            <a:r>
              <a:rPr lang="en-US" sz="1800" b="0" dirty="0" err="1"/>
              <a:t>rzek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pl-PL" sz="1800" b="0" dirty="0"/>
          </a:p>
        </p:txBody>
      </p:sp>
      <p:sp>
        <p:nvSpPr>
          <p:cNvPr id="10" name="Symbol zastępczy zawartości 3">
            <a:extLst>
              <a:ext uri="{FF2B5EF4-FFF2-40B4-BE49-F238E27FC236}">
                <a16:creationId xmlns:a16="http://schemas.microsoft.com/office/drawing/2014/main" id="{7023C355-D93D-B509-D6D2-D32E16AB5305}"/>
              </a:ext>
            </a:extLst>
          </p:cNvPr>
          <p:cNvSpPr txBox="1">
            <a:spLocks/>
          </p:cNvSpPr>
          <p:nvPr/>
        </p:nvSpPr>
        <p:spPr>
          <a:xfrm>
            <a:off x="314322" y="3033316"/>
            <a:ext cx="5157787" cy="1243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Font typeface="+mj-lt"/>
              <a:buAutoNum type="arabicPeriod" startAt="2"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2"/>
            </a:pPr>
            <a:r>
              <a:rPr lang="en-US" sz="1800" b="0" dirty="0" err="1"/>
              <a:t>Wzrost</a:t>
            </a:r>
            <a:r>
              <a:rPr lang="en-US" sz="1800" b="0" dirty="0"/>
              <a:t> </a:t>
            </a:r>
            <a:r>
              <a:rPr lang="en-US" sz="1800" b="0" dirty="0" err="1"/>
              <a:t>liczby</a:t>
            </a:r>
            <a:r>
              <a:rPr lang="en-US" sz="1800" b="0" dirty="0"/>
              <a:t> </a:t>
            </a:r>
            <a:r>
              <a:rPr lang="en-US" sz="1800" b="0" dirty="0" err="1"/>
              <a:t>dni</a:t>
            </a:r>
            <a:r>
              <a:rPr lang="en-US" sz="1800" b="0" dirty="0"/>
              <a:t> z </a:t>
            </a:r>
            <a:r>
              <a:rPr lang="en-US" sz="1800" b="0" dirty="0" err="1"/>
              <a:t>temperaturą</a:t>
            </a:r>
            <a:r>
              <a:rPr lang="en-US" sz="1800" b="0" dirty="0"/>
              <a:t> ok. 0°C, </a:t>
            </a:r>
            <a:r>
              <a:rPr lang="en-US" sz="1800" b="0" dirty="0" err="1"/>
              <a:t>gołoledź</a:t>
            </a:r>
            <a:r>
              <a:rPr lang="en-US" sz="1800" b="0" dirty="0"/>
              <a:t>, </a:t>
            </a:r>
            <a:r>
              <a:rPr lang="en-US" sz="1800" b="0" dirty="0" err="1"/>
              <a:t>mgły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2"/>
            </a:pPr>
            <a:endParaRPr lang="en-US" sz="1800" b="0" dirty="0"/>
          </a:p>
          <a:p>
            <a:pPr marL="342900" indent="-342900">
              <a:spcBef>
                <a:spcPts val="0"/>
              </a:spcBef>
              <a:buFont typeface="+mj-lt"/>
              <a:buAutoNum type="arabicPeriod" startAt="2"/>
            </a:pPr>
            <a:endParaRPr lang="pl-PL" sz="1800" b="0" dirty="0"/>
          </a:p>
        </p:txBody>
      </p:sp>
      <p:sp>
        <p:nvSpPr>
          <p:cNvPr id="11" name="Symbol zastępczy zawartości 5">
            <a:extLst>
              <a:ext uri="{FF2B5EF4-FFF2-40B4-BE49-F238E27FC236}">
                <a16:creationId xmlns:a16="http://schemas.microsoft.com/office/drawing/2014/main" id="{FF94FF25-5578-43CB-675C-AC8CFB7EAB61}"/>
              </a:ext>
            </a:extLst>
          </p:cNvPr>
          <p:cNvSpPr txBox="1">
            <a:spLocks/>
          </p:cNvSpPr>
          <p:nvPr/>
        </p:nvSpPr>
        <p:spPr>
          <a:xfrm>
            <a:off x="5943601" y="3301969"/>
            <a:ext cx="6093646" cy="1079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2"/>
            </a:pPr>
            <a:r>
              <a:rPr lang="en-US" sz="1800" b="0" dirty="0" err="1"/>
              <a:t>Negatywny</a:t>
            </a:r>
            <a:r>
              <a:rPr lang="en-US" sz="1800" b="0" dirty="0"/>
              <a:t> </a:t>
            </a:r>
            <a:r>
              <a:rPr lang="en-US" sz="1800" b="0" dirty="0" err="1"/>
              <a:t>wpływ</a:t>
            </a:r>
            <a:r>
              <a:rPr lang="en-US" sz="1800" b="0" dirty="0"/>
              <a:t> </a:t>
            </a:r>
            <a:r>
              <a:rPr lang="en-US" sz="1800" b="0" dirty="0" err="1"/>
              <a:t>na</a:t>
            </a:r>
            <a:r>
              <a:rPr lang="en-US" sz="1800" b="0" dirty="0"/>
              <a:t> </a:t>
            </a:r>
            <a:r>
              <a:rPr lang="pl-PL" sz="1800" b="0" dirty="0"/>
              <a:t>funkcjonowanie </a:t>
            </a:r>
            <a:r>
              <a:rPr lang="en-US" sz="1800" b="0" dirty="0"/>
              <a:t>transport</a:t>
            </a:r>
            <a:r>
              <a:rPr lang="pl-PL" sz="1800" b="0" dirty="0"/>
              <a:t>u</a:t>
            </a:r>
            <a:r>
              <a:rPr lang="en-US" sz="1800" b="0" dirty="0"/>
              <a:t> </a:t>
            </a:r>
            <a:r>
              <a:rPr lang="en-US" sz="1800" b="0" dirty="0" err="1"/>
              <a:t>lądow</a:t>
            </a:r>
            <a:r>
              <a:rPr lang="pl-PL" sz="1800" b="0" dirty="0"/>
              <a:t>ego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lotnicz</a:t>
            </a:r>
            <a:r>
              <a:rPr lang="pl-PL" sz="1800" b="0" dirty="0"/>
              <a:t>ego</a:t>
            </a:r>
            <a:endParaRPr lang="en-US" sz="1800" b="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800" b="0" dirty="0"/>
          </a:p>
        </p:txBody>
      </p:sp>
      <p:sp>
        <p:nvSpPr>
          <p:cNvPr id="13" name="Symbol zastępczy zawartości 3">
            <a:extLst>
              <a:ext uri="{FF2B5EF4-FFF2-40B4-BE49-F238E27FC236}">
                <a16:creationId xmlns:a16="http://schemas.microsoft.com/office/drawing/2014/main" id="{D226C9C5-BB40-AE41-6F89-A6E7C3ADB382}"/>
              </a:ext>
            </a:extLst>
          </p:cNvPr>
          <p:cNvSpPr txBox="1">
            <a:spLocks/>
          </p:cNvSpPr>
          <p:nvPr/>
        </p:nvSpPr>
        <p:spPr>
          <a:xfrm>
            <a:off x="314322" y="4476199"/>
            <a:ext cx="5157787" cy="986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en-US" sz="1800" b="0" dirty="0" err="1"/>
              <a:t>Spadek</a:t>
            </a:r>
            <a:r>
              <a:rPr lang="en-US" sz="1800" b="0" dirty="0"/>
              <a:t> </a:t>
            </a:r>
            <a:r>
              <a:rPr lang="en-US" sz="1800" b="0" dirty="0" err="1"/>
              <a:t>liczby</a:t>
            </a:r>
            <a:r>
              <a:rPr lang="en-US" sz="1800" b="0" dirty="0"/>
              <a:t> </a:t>
            </a:r>
            <a:r>
              <a:rPr lang="en-US" sz="1800" b="0" dirty="0" err="1"/>
              <a:t>dni</a:t>
            </a:r>
            <a:r>
              <a:rPr lang="en-US" sz="1800" b="0" dirty="0"/>
              <a:t> z </a:t>
            </a:r>
            <a:r>
              <a:rPr lang="en-US" sz="1800" b="0" dirty="0" err="1"/>
              <a:t>ujemną</a:t>
            </a:r>
            <a:r>
              <a:rPr lang="en-US" sz="1800" b="0" dirty="0"/>
              <a:t> </a:t>
            </a:r>
            <a:r>
              <a:rPr lang="en-US" sz="1800" b="0" dirty="0" err="1"/>
              <a:t>temperaturą</a:t>
            </a:r>
            <a:endParaRPr lang="en-US" sz="1800" b="0" dirty="0"/>
          </a:p>
          <a:p>
            <a:pPr marL="342900" indent="-342900">
              <a:spcBef>
                <a:spcPts val="0"/>
              </a:spcBef>
              <a:buFont typeface="+mj-lt"/>
              <a:buAutoNum type="arabicPeriod" startAt="3"/>
            </a:pPr>
            <a:endParaRPr lang="pl-PL" sz="1800" b="0" dirty="0"/>
          </a:p>
        </p:txBody>
      </p:sp>
      <p:sp>
        <p:nvSpPr>
          <p:cNvPr id="12" name="Symbol zastępczy zawartości 5">
            <a:extLst>
              <a:ext uri="{FF2B5EF4-FFF2-40B4-BE49-F238E27FC236}">
                <a16:creationId xmlns:a16="http://schemas.microsoft.com/office/drawing/2014/main" id="{6577A22B-C50B-429C-CAE5-4D23EB3F6F15}"/>
              </a:ext>
            </a:extLst>
          </p:cNvPr>
          <p:cNvSpPr txBox="1">
            <a:spLocks/>
          </p:cNvSpPr>
          <p:nvPr/>
        </p:nvSpPr>
        <p:spPr>
          <a:xfrm>
            <a:off x="5943601" y="4529702"/>
            <a:ext cx="6093646" cy="1663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en-US" sz="1800" b="0" dirty="0" err="1"/>
              <a:t>Dłuższy</a:t>
            </a:r>
            <a:r>
              <a:rPr lang="en-US" sz="1800" b="0" dirty="0"/>
              <a:t> </a:t>
            </a:r>
            <a:r>
              <a:rPr lang="en-US" sz="1800" b="0" dirty="0" err="1"/>
              <a:t>okres</a:t>
            </a:r>
            <a:r>
              <a:rPr lang="en-US" sz="1800" b="0" dirty="0"/>
              <a:t> </a:t>
            </a:r>
            <a:r>
              <a:rPr lang="en-US" sz="1800" b="0" dirty="0" err="1"/>
              <a:t>wegetacji</a:t>
            </a:r>
            <a:r>
              <a:rPr lang="en-US" sz="1800" b="0" dirty="0"/>
              <a:t>, </a:t>
            </a:r>
            <a:r>
              <a:rPr lang="en-US" sz="1800" b="0" dirty="0" err="1"/>
              <a:t>obniżenie</a:t>
            </a:r>
            <a:r>
              <a:rPr lang="en-US" sz="1800" b="0" dirty="0"/>
              <a:t> </a:t>
            </a:r>
            <a:r>
              <a:rPr lang="en-US" sz="1800" b="0" dirty="0" err="1"/>
              <a:t>produktywności</a:t>
            </a:r>
            <a:r>
              <a:rPr lang="en-US" sz="1800" b="0" dirty="0"/>
              <a:t>  </a:t>
            </a:r>
            <a:r>
              <a:rPr lang="en-US" sz="1800" b="0" dirty="0" err="1"/>
              <a:t>sadowniczej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rolniczej</a:t>
            </a:r>
            <a:r>
              <a:rPr lang="en-US" sz="1800" b="0" dirty="0"/>
              <a:t>, </a:t>
            </a:r>
            <a:r>
              <a:rPr lang="en-US" sz="1800" b="0" dirty="0" err="1"/>
              <a:t>zmiana</a:t>
            </a:r>
            <a:r>
              <a:rPr lang="en-US" sz="1800" b="0" dirty="0"/>
              <a:t> </a:t>
            </a:r>
            <a:r>
              <a:rPr lang="en-US" sz="1800" b="0" dirty="0" err="1"/>
              <a:t>składu</a:t>
            </a:r>
            <a:r>
              <a:rPr lang="en-US" sz="1800" b="0" dirty="0"/>
              <a:t> </a:t>
            </a:r>
            <a:r>
              <a:rPr lang="en-US" sz="1800" b="0" dirty="0" err="1"/>
              <a:t>gatunkowego</a:t>
            </a:r>
            <a:r>
              <a:rPr lang="en-US" sz="1800" b="0" dirty="0"/>
              <a:t> </a:t>
            </a:r>
            <a:r>
              <a:rPr lang="en-US" sz="1800" b="0" dirty="0" err="1"/>
              <a:t>upraw</a:t>
            </a:r>
            <a:r>
              <a:rPr lang="en-US" sz="1800" b="0" dirty="0"/>
              <a:t>, </a:t>
            </a:r>
            <a:r>
              <a:rPr lang="en-US" sz="1800" b="0" dirty="0" err="1"/>
              <a:t>migracja</a:t>
            </a:r>
            <a:r>
              <a:rPr lang="en-US" sz="1800" b="0" dirty="0"/>
              <a:t> </a:t>
            </a:r>
            <a:r>
              <a:rPr lang="en-US" sz="1800" b="0" dirty="0" err="1"/>
              <a:t>gatunków</a:t>
            </a:r>
            <a:r>
              <a:rPr lang="en-US" sz="1800" b="0" dirty="0"/>
              <a:t> </a:t>
            </a:r>
            <a:r>
              <a:rPr lang="en-US" sz="1800" b="0" dirty="0" err="1"/>
              <a:t>zimno</a:t>
            </a:r>
            <a:r>
              <a:rPr lang="en-US" sz="1800" b="0" dirty="0"/>
              <a:t>-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ciepłolubnych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endParaRPr lang="pl-PL" sz="1800" b="0" dirty="0"/>
          </a:p>
        </p:txBody>
      </p:sp>
    </p:spTree>
    <p:extLst>
      <p:ext uri="{BB962C8B-B14F-4D97-AF65-F5344CB8AC3E}">
        <p14:creationId xmlns:p14="http://schemas.microsoft.com/office/powerpoint/2010/main" val="3658899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34C0D-27D5-1954-45AA-B7DB24D54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848F3E-6750-0199-E2C0-9902EFA4C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Zmiany</a:t>
            </a:r>
            <a:r>
              <a:rPr lang="en-US" dirty="0"/>
              <a:t> </a:t>
            </a:r>
            <a:r>
              <a:rPr lang="en-US" dirty="0" err="1"/>
              <a:t>klimatu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zjawiska</a:t>
            </a:r>
            <a:r>
              <a:rPr lang="en-US" dirty="0"/>
              <a:t> </a:t>
            </a:r>
            <a:r>
              <a:rPr lang="en-US" dirty="0" err="1"/>
              <a:t>ekstremalne</a:t>
            </a:r>
            <a:r>
              <a:rPr lang="en-US" dirty="0"/>
              <a:t> </a:t>
            </a:r>
            <a:r>
              <a:rPr lang="en-US" dirty="0" err="1"/>
              <a:t>występujące</a:t>
            </a:r>
            <a:r>
              <a:rPr lang="en-US" dirty="0"/>
              <a:t> w </a:t>
            </a:r>
            <a:r>
              <a:rPr lang="en-US" dirty="0" err="1"/>
              <a:t>Polsce</a:t>
            </a:r>
            <a:r>
              <a:rPr lang="en-US" dirty="0"/>
              <a:t> </a:t>
            </a:r>
            <a:r>
              <a:rPr lang="en-US" dirty="0" err="1"/>
              <a:t>oraz</a:t>
            </a:r>
            <a:r>
              <a:rPr lang="en-US" dirty="0"/>
              <a:t> ich </a:t>
            </a:r>
            <a:r>
              <a:rPr lang="en-US" dirty="0" err="1"/>
              <a:t>skutki</a:t>
            </a:r>
            <a:r>
              <a:rPr lang="en-US" dirty="0"/>
              <a:t> </a:t>
            </a:r>
            <a:r>
              <a:rPr lang="en-US" dirty="0" err="1"/>
              <a:t>uboczne</a:t>
            </a:r>
            <a:r>
              <a:rPr lang="en-US" dirty="0"/>
              <a:t> c.d.1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E611A61-0263-2F3C-41D8-7AEBF671F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601" y="1395567"/>
            <a:ext cx="5157787" cy="528817"/>
          </a:xfrm>
        </p:spPr>
        <p:txBody>
          <a:bodyPr/>
          <a:lstStyle/>
          <a:p>
            <a:pPr algn="ctr"/>
            <a:r>
              <a:rPr lang="en-US" dirty="0" err="1"/>
              <a:t>Zmiany</a:t>
            </a:r>
            <a:r>
              <a:rPr lang="en-US" dirty="0"/>
              <a:t> </a:t>
            </a:r>
            <a:r>
              <a:rPr lang="en-US" dirty="0" err="1"/>
              <a:t>klimatu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zjawiska</a:t>
            </a:r>
            <a:r>
              <a:rPr lang="en-US" dirty="0"/>
              <a:t> </a:t>
            </a:r>
            <a:r>
              <a:rPr lang="en-US" dirty="0" err="1"/>
              <a:t>ekstremalne</a:t>
            </a:r>
            <a:endParaRPr lang="pl-PL" dirty="0"/>
          </a:p>
        </p:txBody>
      </p:sp>
      <p:sp>
        <p:nvSpPr>
          <p:cNvPr id="7" name="Strzałka: w prawo 6" descr="Strzałka informująca, że dla poszczególnych zmian klimatu wskazano odpowiadające im skutki uboczne">
            <a:extLst>
              <a:ext uri="{FF2B5EF4-FFF2-40B4-BE49-F238E27FC236}">
                <a16:creationId xmlns:a16="http://schemas.microsoft.com/office/drawing/2014/main" id="{7ED626B7-BDE0-23CC-469C-596A9A1C0A87}"/>
              </a:ext>
            </a:extLst>
          </p:cNvPr>
          <p:cNvSpPr/>
          <p:nvPr/>
        </p:nvSpPr>
        <p:spPr>
          <a:xfrm>
            <a:off x="5603388" y="1595567"/>
            <a:ext cx="1042220" cy="2762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01EF8E4-9D8C-C4FE-AD03-90C8B56668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8830" y="1496679"/>
            <a:ext cx="5183188" cy="453077"/>
          </a:xfrm>
        </p:spPr>
        <p:txBody>
          <a:bodyPr/>
          <a:lstStyle/>
          <a:p>
            <a:pPr algn="ctr"/>
            <a:r>
              <a:rPr lang="en-US" dirty="0" err="1"/>
              <a:t>Odpowiadające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skutki</a:t>
            </a:r>
            <a:r>
              <a:rPr lang="en-US" dirty="0"/>
              <a:t> </a:t>
            </a:r>
            <a:r>
              <a:rPr lang="en-US" dirty="0" err="1"/>
              <a:t>uboczne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4599DB3-574D-93BF-839D-13C03EA6A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600" y="2431332"/>
            <a:ext cx="5157787" cy="125484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en-US" sz="1800" b="0" dirty="0" err="1"/>
              <a:t>Wzrost</a:t>
            </a:r>
            <a:r>
              <a:rPr lang="en-US" sz="1800" b="0" dirty="0"/>
              <a:t> </a:t>
            </a:r>
            <a:r>
              <a:rPr lang="en-US" sz="1800" b="0" dirty="0" err="1"/>
              <a:t>liczby</a:t>
            </a:r>
            <a:r>
              <a:rPr lang="en-US" sz="1800" b="0" dirty="0"/>
              <a:t> </a:t>
            </a:r>
            <a:r>
              <a:rPr lang="en-US" sz="1800" b="0" dirty="0" err="1"/>
              <a:t>dni</a:t>
            </a:r>
            <a:r>
              <a:rPr lang="en-US" sz="1800" b="0" dirty="0"/>
              <a:t> w </a:t>
            </a:r>
            <a:r>
              <a:rPr lang="en-US" sz="1800" b="0" dirty="0" err="1"/>
              <a:t>roku</a:t>
            </a:r>
            <a:r>
              <a:rPr lang="en-US" sz="1800" b="0" dirty="0"/>
              <a:t> z </a:t>
            </a:r>
            <a:r>
              <a:rPr lang="en-US" sz="1800" b="0" dirty="0" err="1"/>
              <a:t>temperatur</a:t>
            </a:r>
            <a:r>
              <a:rPr lang="pl-PL" sz="1800" b="0" dirty="0"/>
              <a:t>ą</a:t>
            </a:r>
            <a:r>
              <a:rPr lang="en-US" sz="1800" b="0" dirty="0"/>
              <a:t> </a:t>
            </a:r>
            <a:r>
              <a:rPr lang="en-US" sz="1800" b="0" dirty="0" err="1"/>
              <a:t>maksymalną</a:t>
            </a:r>
            <a:r>
              <a:rPr lang="en-US" sz="1800" b="0" dirty="0"/>
              <a:t> </a:t>
            </a:r>
            <a:r>
              <a:rPr lang="en-US" sz="1800" b="0" dirty="0" err="1"/>
              <a:t>powyżej</a:t>
            </a:r>
            <a:r>
              <a:rPr lang="en-US" sz="1800" b="0" dirty="0"/>
              <a:t> 25 °C 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</a:pPr>
            <a:endParaRPr lang="en-US" sz="1800" b="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800" b="0" dirty="0"/>
          </a:p>
          <a:p>
            <a:pPr marL="342900" indent="-342900">
              <a:buFont typeface="+mj-lt"/>
              <a:buAutoNum type="arabicPeriod" startAt="4"/>
            </a:pPr>
            <a:endParaRPr lang="pl-PL" sz="1800" b="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83F3F51-62FC-6F75-D845-9FB1804C22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74775" y="2431332"/>
            <a:ext cx="6093646" cy="99766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en-US" sz="1800" b="0" dirty="0"/>
              <a:t>Fale </a:t>
            </a:r>
            <a:r>
              <a:rPr lang="en-US" sz="1800" b="0" dirty="0" err="1"/>
              <a:t>upałów</a:t>
            </a:r>
            <a:r>
              <a:rPr lang="en-US" sz="1800" b="0" dirty="0"/>
              <a:t>, </a:t>
            </a:r>
            <a:r>
              <a:rPr lang="en-US" sz="1800" b="0" dirty="0" err="1"/>
              <a:t>utrata</a:t>
            </a:r>
            <a:r>
              <a:rPr lang="en-US" sz="1800" b="0" dirty="0"/>
              <a:t> </a:t>
            </a:r>
            <a:r>
              <a:rPr lang="en-US" sz="1800" b="0" dirty="0" err="1"/>
              <a:t>zrowia</a:t>
            </a:r>
            <a:r>
              <a:rPr lang="en-US" sz="1800" b="0" dirty="0"/>
              <a:t> I </a:t>
            </a:r>
            <a:r>
              <a:rPr lang="en-US" sz="1800" b="0" dirty="0" err="1"/>
              <a:t>życia</a:t>
            </a:r>
            <a:r>
              <a:rPr lang="en-US" sz="1800" b="0" dirty="0"/>
              <a:t> </a:t>
            </a:r>
            <a:r>
              <a:rPr lang="en-US" sz="1800" b="0" dirty="0" err="1"/>
              <a:t>ludzie</a:t>
            </a:r>
            <a:r>
              <a:rPr lang="en-US" sz="1800" b="0" dirty="0"/>
              <a:t>, </a:t>
            </a:r>
            <a:r>
              <a:rPr lang="en-US" sz="1800" b="0" dirty="0" err="1"/>
              <a:t>szczególnie</a:t>
            </a:r>
            <a:r>
              <a:rPr lang="en-US" sz="1800" b="0" dirty="0"/>
              <a:t> </a:t>
            </a:r>
            <a:r>
              <a:rPr lang="en-US" sz="1800" b="0" dirty="0" err="1"/>
              <a:t>miast</a:t>
            </a:r>
            <a:r>
              <a:rPr lang="en-US" sz="1800" b="0" dirty="0"/>
              <a:t>, </a:t>
            </a:r>
            <a:r>
              <a:rPr lang="en-US" sz="1800" b="0" dirty="0" err="1"/>
              <a:t>utrata</a:t>
            </a:r>
            <a:r>
              <a:rPr lang="en-US" sz="1800" b="0" dirty="0"/>
              <a:t> </a:t>
            </a:r>
            <a:r>
              <a:rPr lang="en-US" sz="1800" b="0" dirty="0" err="1"/>
              <a:t>terenów</a:t>
            </a:r>
            <a:r>
              <a:rPr lang="en-US" sz="1800" b="0" dirty="0"/>
              <a:t> </a:t>
            </a:r>
            <a:r>
              <a:rPr lang="en-US" sz="1800" b="0" dirty="0" err="1"/>
              <a:t>zielenych</a:t>
            </a:r>
            <a:r>
              <a:rPr lang="en-US" sz="1800" b="0" dirty="0"/>
              <a:t>, </a:t>
            </a:r>
            <a:r>
              <a:rPr lang="en-US" sz="1800" b="0" dirty="0" err="1"/>
              <a:t>zbiorników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cieków</a:t>
            </a:r>
            <a:r>
              <a:rPr lang="en-US" sz="1800" b="0" dirty="0"/>
              <a:t> </a:t>
            </a:r>
            <a:r>
              <a:rPr lang="en-US" sz="1800" b="0" dirty="0" err="1"/>
              <a:t>wodnych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</a:pPr>
            <a:endParaRPr lang="en-US" sz="1800" b="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4"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4"/>
            </a:pPr>
            <a:endParaRPr lang="pl-PL" sz="1800" b="0" dirty="0"/>
          </a:p>
        </p:txBody>
      </p:sp>
      <p:sp>
        <p:nvSpPr>
          <p:cNvPr id="8" name="Symbol zastępczy zawartości 3">
            <a:extLst>
              <a:ext uri="{FF2B5EF4-FFF2-40B4-BE49-F238E27FC236}">
                <a16:creationId xmlns:a16="http://schemas.microsoft.com/office/drawing/2014/main" id="{5F4DC4C1-9ADE-CA6D-4E86-AE1035B0991A}"/>
              </a:ext>
            </a:extLst>
          </p:cNvPr>
          <p:cNvSpPr txBox="1">
            <a:spLocks/>
          </p:cNvSpPr>
          <p:nvPr/>
        </p:nvSpPr>
        <p:spPr>
          <a:xfrm>
            <a:off x="445600" y="4012483"/>
            <a:ext cx="5157787" cy="1073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r>
              <a:rPr lang="en-US" sz="1800" b="0" dirty="0" err="1"/>
              <a:t>Wzrost</a:t>
            </a:r>
            <a:r>
              <a:rPr lang="en-US" sz="1800" b="0" dirty="0"/>
              <a:t> </a:t>
            </a:r>
            <a:r>
              <a:rPr lang="en-US" sz="1800" b="0" dirty="0" err="1"/>
              <a:t>temperatury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poziomu</a:t>
            </a:r>
            <a:r>
              <a:rPr lang="en-US" sz="1800" b="0" dirty="0"/>
              <a:t> </a:t>
            </a:r>
            <a:r>
              <a:rPr lang="en-US" sz="1800" b="0" dirty="0" err="1"/>
              <a:t>morza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endParaRPr lang="en-US" sz="1800" b="0" dirty="0"/>
          </a:p>
          <a:p>
            <a:pPr marL="342900" indent="-342900">
              <a:buFont typeface="+mj-lt"/>
              <a:buAutoNum type="arabicPeriod" startAt="5"/>
            </a:pPr>
            <a:endParaRPr lang="pl-PL" sz="1800" b="0" dirty="0"/>
          </a:p>
        </p:txBody>
      </p:sp>
      <p:sp>
        <p:nvSpPr>
          <p:cNvPr id="9" name="Symbol zastępczy zawartości 5">
            <a:extLst>
              <a:ext uri="{FF2B5EF4-FFF2-40B4-BE49-F238E27FC236}">
                <a16:creationId xmlns:a16="http://schemas.microsoft.com/office/drawing/2014/main" id="{7AACD47B-9951-55BD-65F9-591377DDA64B}"/>
              </a:ext>
            </a:extLst>
          </p:cNvPr>
          <p:cNvSpPr txBox="1">
            <a:spLocks/>
          </p:cNvSpPr>
          <p:nvPr/>
        </p:nvSpPr>
        <p:spPr>
          <a:xfrm>
            <a:off x="5874775" y="4012482"/>
            <a:ext cx="6093646" cy="12499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r>
              <a:rPr lang="en-US" sz="1800" b="0" dirty="0" err="1"/>
              <a:t>Bałtyk</a:t>
            </a:r>
            <a:r>
              <a:rPr lang="en-US" sz="1800" b="0" dirty="0"/>
              <a:t> – </a:t>
            </a:r>
            <a:r>
              <a:rPr lang="en-US" sz="1800" b="0" dirty="0" err="1"/>
              <a:t>zmniejszenie</a:t>
            </a:r>
            <a:r>
              <a:rPr lang="en-US" sz="1800" b="0" dirty="0"/>
              <a:t> </a:t>
            </a:r>
            <a:r>
              <a:rPr lang="en-US" sz="1800" b="0" dirty="0" err="1"/>
              <a:t>zasolenia</a:t>
            </a:r>
            <a:r>
              <a:rPr lang="en-US" sz="1800" b="0" dirty="0"/>
              <a:t>, </a:t>
            </a:r>
            <a:r>
              <a:rPr lang="en-US" sz="1800" b="0" dirty="0" err="1"/>
              <a:t>zwrost</a:t>
            </a:r>
            <a:r>
              <a:rPr lang="en-US" sz="1800" b="0" dirty="0"/>
              <a:t> </a:t>
            </a:r>
            <a:r>
              <a:rPr lang="en-US" sz="1800" b="0" dirty="0" err="1"/>
              <a:t>powierzchni</a:t>
            </a:r>
            <a:r>
              <a:rPr lang="en-US" sz="1800" b="0" dirty="0"/>
              <a:t> </a:t>
            </a:r>
            <a:r>
              <a:rPr lang="en-US" sz="1800" b="0" dirty="0" err="1"/>
              <a:t>martwych</a:t>
            </a:r>
            <a:r>
              <a:rPr lang="en-US" sz="1800" b="0" dirty="0"/>
              <a:t> </a:t>
            </a:r>
            <a:r>
              <a:rPr lang="en-US" sz="1800" b="0" dirty="0" err="1"/>
              <a:t>stref</a:t>
            </a:r>
            <a:r>
              <a:rPr lang="en-US" sz="1800" b="0" dirty="0"/>
              <a:t> </a:t>
            </a:r>
            <a:r>
              <a:rPr lang="en-US" sz="1800" b="0" dirty="0" err="1"/>
              <a:t>ubogich</a:t>
            </a:r>
            <a:r>
              <a:rPr lang="en-US" sz="1800" b="0" dirty="0"/>
              <a:t> w </a:t>
            </a:r>
            <a:r>
              <a:rPr lang="en-US" sz="1800" b="0" dirty="0" err="1"/>
              <a:t>tlen</a:t>
            </a:r>
            <a:r>
              <a:rPr lang="en-US" sz="1800" b="0" dirty="0"/>
              <a:t>, </a:t>
            </a:r>
            <a:r>
              <a:rPr lang="en-US" sz="1800" b="0" dirty="0" err="1"/>
              <a:t>erozja</a:t>
            </a:r>
            <a:r>
              <a:rPr lang="en-US" sz="1800" b="0" dirty="0"/>
              <a:t> </a:t>
            </a:r>
            <a:r>
              <a:rPr lang="en-US" sz="1800" b="0" dirty="0" err="1"/>
              <a:t>wydm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klifów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5"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5"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5"/>
            </a:pPr>
            <a:endParaRPr lang="pl-PL" sz="1800" b="0" dirty="0"/>
          </a:p>
        </p:txBody>
      </p:sp>
    </p:spTree>
    <p:extLst>
      <p:ext uri="{BB962C8B-B14F-4D97-AF65-F5344CB8AC3E}">
        <p14:creationId xmlns:p14="http://schemas.microsoft.com/office/powerpoint/2010/main" val="1454441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997B3-6F10-EB88-7F8C-2B5B12470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D7B83F-BE6E-5357-83D2-02583FE4E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err="1"/>
              <a:t>Zmiany</a:t>
            </a:r>
            <a:r>
              <a:rPr lang="en-US" dirty="0"/>
              <a:t> </a:t>
            </a:r>
            <a:r>
              <a:rPr lang="en-US" dirty="0" err="1"/>
              <a:t>klimatu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zjawiska</a:t>
            </a:r>
            <a:r>
              <a:rPr lang="en-US" dirty="0"/>
              <a:t> </a:t>
            </a:r>
            <a:r>
              <a:rPr lang="en-US" dirty="0" err="1"/>
              <a:t>ekstremalne</a:t>
            </a:r>
            <a:r>
              <a:rPr lang="en-US" dirty="0"/>
              <a:t> </a:t>
            </a:r>
            <a:r>
              <a:rPr lang="en-US" dirty="0" err="1"/>
              <a:t>występujące</a:t>
            </a:r>
            <a:r>
              <a:rPr lang="en-US" dirty="0"/>
              <a:t> w </a:t>
            </a:r>
            <a:r>
              <a:rPr lang="en-US" dirty="0" err="1"/>
              <a:t>Polsce</a:t>
            </a:r>
            <a:r>
              <a:rPr lang="en-US" dirty="0"/>
              <a:t> </a:t>
            </a:r>
            <a:r>
              <a:rPr lang="en-US" dirty="0" err="1"/>
              <a:t>oraz</a:t>
            </a:r>
            <a:r>
              <a:rPr lang="en-US" dirty="0"/>
              <a:t> ich </a:t>
            </a:r>
            <a:r>
              <a:rPr lang="en-US" dirty="0" err="1"/>
              <a:t>skutki</a:t>
            </a:r>
            <a:r>
              <a:rPr lang="en-US" dirty="0"/>
              <a:t> </a:t>
            </a:r>
            <a:r>
              <a:rPr lang="en-US" dirty="0" err="1"/>
              <a:t>uboczne</a:t>
            </a:r>
            <a:r>
              <a:rPr lang="en-US" dirty="0"/>
              <a:t> c.d.2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598C1CA-71D4-65C8-982D-5B93E153D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601" y="1395567"/>
            <a:ext cx="5157787" cy="528817"/>
          </a:xfrm>
        </p:spPr>
        <p:txBody>
          <a:bodyPr/>
          <a:lstStyle/>
          <a:p>
            <a:pPr algn="ctr"/>
            <a:r>
              <a:rPr lang="en-US" dirty="0" err="1"/>
              <a:t>Zmiany</a:t>
            </a:r>
            <a:r>
              <a:rPr lang="en-US" dirty="0"/>
              <a:t> </a:t>
            </a:r>
            <a:r>
              <a:rPr lang="en-US" dirty="0" err="1"/>
              <a:t>klimatu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zjawiska</a:t>
            </a:r>
            <a:r>
              <a:rPr lang="en-US" dirty="0"/>
              <a:t> </a:t>
            </a:r>
            <a:r>
              <a:rPr lang="en-US" dirty="0" err="1"/>
              <a:t>ekstremalne</a:t>
            </a:r>
            <a:endParaRPr lang="pl-PL" dirty="0"/>
          </a:p>
        </p:txBody>
      </p:sp>
      <p:sp>
        <p:nvSpPr>
          <p:cNvPr id="7" name="Strzałka: w prawo 6" descr="Strzałka informująca, że dla poszczególnych zmian klimatu wskazano odpowiadające im skutki uboczne">
            <a:extLst>
              <a:ext uri="{FF2B5EF4-FFF2-40B4-BE49-F238E27FC236}">
                <a16:creationId xmlns:a16="http://schemas.microsoft.com/office/drawing/2014/main" id="{283F4158-5159-E311-0651-B74E7C9DA6C2}"/>
              </a:ext>
            </a:extLst>
          </p:cNvPr>
          <p:cNvSpPr/>
          <p:nvPr/>
        </p:nvSpPr>
        <p:spPr>
          <a:xfrm>
            <a:off x="5603388" y="1595567"/>
            <a:ext cx="1042220" cy="2762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3ADB94A-4536-AF8A-F1EF-2713AD4013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8830" y="1496679"/>
            <a:ext cx="5183188" cy="453077"/>
          </a:xfrm>
        </p:spPr>
        <p:txBody>
          <a:bodyPr/>
          <a:lstStyle/>
          <a:p>
            <a:pPr algn="ctr"/>
            <a:r>
              <a:rPr lang="en-US" dirty="0" err="1"/>
              <a:t>Odpowiadające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skutki</a:t>
            </a:r>
            <a:r>
              <a:rPr lang="en-US" dirty="0"/>
              <a:t> </a:t>
            </a:r>
            <a:r>
              <a:rPr lang="en-US" dirty="0" err="1"/>
              <a:t>uboczne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98F9445-97EA-2F86-583A-629DC139F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3988" y="1991057"/>
            <a:ext cx="5157787" cy="143794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6"/>
            </a:pPr>
            <a:r>
              <a:rPr lang="en-US" sz="1800" b="0" dirty="0" err="1"/>
              <a:t>Wzrost</a:t>
            </a:r>
            <a:r>
              <a:rPr lang="en-US" sz="1800" b="0" dirty="0"/>
              <a:t> </a:t>
            </a:r>
            <a:r>
              <a:rPr lang="en-US" sz="1800" b="0" dirty="0" err="1"/>
              <a:t>liczby</a:t>
            </a:r>
            <a:r>
              <a:rPr lang="en-US" sz="1800" b="0" dirty="0"/>
              <a:t> </a:t>
            </a:r>
            <a:r>
              <a:rPr lang="en-US" sz="1800" b="0" dirty="0" err="1"/>
              <a:t>dni</a:t>
            </a:r>
            <a:r>
              <a:rPr lang="en-US" sz="1800" b="0" dirty="0"/>
              <a:t> </a:t>
            </a:r>
            <a:r>
              <a:rPr lang="en-US" sz="1800" b="0" dirty="0" err="1"/>
              <a:t>deszczowych</a:t>
            </a:r>
            <a:r>
              <a:rPr lang="en-US" sz="1800" b="0" dirty="0"/>
              <a:t>, </a:t>
            </a:r>
            <a:r>
              <a:rPr lang="en-US" sz="1800" b="0" dirty="0" err="1"/>
              <a:t>wzrost</a:t>
            </a:r>
            <a:r>
              <a:rPr lang="en-US" sz="1800" b="0" dirty="0"/>
              <a:t> </a:t>
            </a:r>
            <a:r>
              <a:rPr lang="en-US" sz="1800" b="0" dirty="0" err="1"/>
              <a:t>natężenia</a:t>
            </a:r>
            <a:r>
              <a:rPr lang="en-US" sz="1800" b="0" dirty="0"/>
              <a:t> </a:t>
            </a:r>
            <a:r>
              <a:rPr lang="en-US" sz="1800" b="0" dirty="0" err="1"/>
              <a:t>opadów</a:t>
            </a:r>
            <a:r>
              <a:rPr lang="en-US" sz="1800" b="0" dirty="0"/>
              <a:t>, </a:t>
            </a:r>
            <a:r>
              <a:rPr lang="en-US" sz="1800" b="0" dirty="0" err="1"/>
              <a:t>gwałtowne</a:t>
            </a:r>
            <a:r>
              <a:rPr lang="en-US" sz="1800" b="0" dirty="0"/>
              <a:t> </a:t>
            </a:r>
            <a:r>
              <a:rPr lang="en-US" sz="1800" b="0" dirty="0" err="1"/>
              <a:t>opady</a:t>
            </a:r>
            <a:r>
              <a:rPr lang="en-US" sz="1800" b="0" dirty="0"/>
              <a:t> (</a:t>
            </a:r>
            <a:r>
              <a:rPr lang="en-US" sz="1800" b="0" dirty="0" err="1"/>
              <a:t>wielkość</a:t>
            </a:r>
            <a:r>
              <a:rPr lang="en-US" sz="1800" b="0" dirty="0"/>
              <a:t> </a:t>
            </a:r>
            <a:r>
              <a:rPr lang="en-US" sz="1800" b="0" dirty="0" err="1"/>
              <a:t>opadów</a:t>
            </a:r>
            <a:r>
              <a:rPr lang="en-US" sz="1800" b="0" dirty="0"/>
              <a:t> w </a:t>
            </a:r>
            <a:r>
              <a:rPr lang="en-US" sz="1800" b="0" dirty="0" err="1"/>
              <a:t>ciągu</a:t>
            </a:r>
            <a:r>
              <a:rPr lang="en-US" sz="1800" b="0" dirty="0"/>
              <a:t> </a:t>
            </a:r>
            <a:r>
              <a:rPr lang="en-US" sz="1800" b="0" dirty="0" err="1"/>
              <a:t>doby</a:t>
            </a:r>
            <a:r>
              <a:rPr lang="en-US" sz="1800" b="0" dirty="0"/>
              <a:t>)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6"/>
            </a:pPr>
            <a:endParaRPr lang="en-US" sz="1800" b="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0810BE7-2E26-067C-6EA2-5584B2E6E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3601" y="1965815"/>
            <a:ext cx="6093646" cy="100598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6"/>
            </a:pPr>
            <a:r>
              <a:rPr lang="en-US" sz="1800" b="0" dirty="0" err="1"/>
              <a:t>Osuwiska</a:t>
            </a:r>
            <a:r>
              <a:rPr lang="en-US" sz="1800" b="0" dirty="0"/>
              <a:t>, </a:t>
            </a:r>
            <a:r>
              <a:rPr lang="en-US" sz="1800" b="0" dirty="0" err="1"/>
              <a:t>podnoszenie</a:t>
            </a:r>
            <a:r>
              <a:rPr lang="en-US" sz="1800" b="0" dirty="0"/>
              <a:t> </a:t>
            </a:r>
            <a:r>
              <a:rPr lang="en-US" sz="1800" b="0" dirty="0" err="1"/>
              <a:t>poziomu</a:t>
            </a:r>
            <a:r>
              <a:rPr lang="en-US" sz="1800" b="0" dirty="0"/>
              <a:t> </a:t>
            </a:r>
            <a:r>
              <a:rPr lang="en-US" sz="1800" b="0" dirty="0" err="1"/>
              <a:t>wód</a:t>
            </a:r>
            <a:r>
              <a:rPr lang="en-US" sz="1800" b="0" dirty="0"/>
              <a:t> </a:t>
            </a:r>
            <a:r>
              <a:rPr lang="en-US" sz="1800" b="0" dirty="0" err="1"/>
              <a:t>gruntowych</a:t>
            </a:r>
            <a:r>
              <a:rPr lang="en-US" sz="1800" b="0" dirty="0"/>
              <a:t>, </a:t>
            </a:r>
            <a:r>
              <a:rPr lang="en-US" sz="1800" b="0" dirty="0" err="1"/>
              <a:t>podtopienia</a:t>
            </a:r>
            <a:r>
              <a:rPr lang="en-US" sz="1800" b="0" dirty="0"/>
              <a:t> </a:t>
            </a:r>
            <a:r>
              <a:rPr lang="en-US" sz="1800" b="0" dirty="0" err="1"/>
              <a:t>lokalne</a:t>
            </a:r>
            <a:r>
              <a:rPr lang="en-US" sz="1800" b="0" dirty="0"/>
              <a:t>, </a:t>
            </a:r>
            <a:r>
              <a:rPr lang="en-US" sz="1800" b="0" dirty="0" err="1"/>
              <a:t>powodzie</a:t>
            </a:r>
            <a:r>
              <a:rPr lang="en-US" sz="1800" b="0" dirty="0"/>
              <a:t>, </a:t>
            </a:r>
            <a:r>
              <a:rPr lang="en-US" sz="1800" b="0" dirty="0" err="1"/>
              <a:t>zanieczyszczenia</a:t>
            </a:r>
            <a:r>
              <a:rPr lang="en-US" sz="1800" b="0" dirty="0"/>
              <a:t> </a:t>
            </a:r>
            <a:r>
              <a:rPr lang="en-US" sz="1800" b="0" dirty="0" err="1"/>
              <a:t>wód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endParaRPr lang="pl-PL" sz="1800" b="0" dirty="0"/>
          </a:p>
        </p:txBody>
      </p:sp>
      <p:sp>
        <p:nvSpPr>
          <p:cNvPr id="8" name="Symbol zastępczy zawartości 3">
            <a:extLst>
              <a:ext uri="{FF2B5EF4-FFF2-40B4-BE49-F238E27FC236}">
                <a16:creationId xmlns:a16="http://schemas.microsoft.com/office/drawing/2014/main" id="{88909CC9-1225-207C-37C9-08B584AE6877}"/>
              </a:ext>
            </a:extLst>
          </p:cNvPr>
          <p:cNvSpPr txBox="1">
            <a:spLocks/>
          </p:cNvSpPr>
          <p:nvPr/>
        </p:nvSpPr>
        <p:spPr>
          <a:xfrm>
            <a:off x="333988" y="3495673"/>
            <a:ext cx="5157787" cy="641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7"/>
            </a:pPr>
            <a:r>
              <a:rPr lang="en-US" sz="1800" b="0" dirty="0" err="1"/>
              <a:t>Wydłużenie</a:t>
            </a:r>
            <a:r>
              <a:rPr lang="en-US" sz="1800" b="0" dirty="0"/>
              <a:t> </a:t>
            </a:r>
            <a:r>
              <a:rPr lang="en-US" sz="1800" b="0" dirty="0" err="1"/>
              <a:t>okresów</a:t>
            </a:r>
            <a:r>
              <a:rPr lang="en-US" sz="1800" b="0" dirty="0"/>
              <a:t> </a:t>
            </a:r>
            <a:r>
              <a:rPr lang="en-US" sz="1800" b="0" dirty="0" err="1"/>
              <a:t>bezdeszczowych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7"/>
            </a:pPr>
            <a:endParaRPr lang="en-US" sz="1800" b="0" dirty="0"/>
          </a:p>
        </p:txBody>
      </p:sp>
      <p:sp>
        <p:nvSpPr>
          <p:cNvPr id="9" name="Symbol zastępczy zawartości 5">
            <a:extLst>
              <a:ext uri="{FF2B5EF4-FFF2-40B4-BE49-F238E27FC236}">
                <a16:creationId xmlns:a16="http://schemas.microsoft.com/office/drawing/2014/main" id="{8B532194-CFE3-2096-5CEA-47CDD47B21CD}"/>
              </a:ext>
            </a:extLst>
          </p:cNvPr>
          <p:cNvSpPr txBox="1">
            <a:spLocks/>
          </p:cNvSpPr>
          <p:nvPr/>
        </p:nvSpPr>
        <p:spPr>
          <a:xfrm>
            <a:off x="5943601" y="3496005"/>
            <a:ext cx="6093646" cy="1005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7"/>
            </a:pPr>
            <a:r>
              <a:rPr lang="en-US" sz="1800" b="0" dirty="0" err="1"/>
              <a:t>Susze</a:t>
            </a:r>
            <a:r>
              <a:rPr lang="en-US" sz="1800" b="0" dirty="0"/>
              <a:t>, </a:t>
            </a:r>
            <a:r>
              <a:rPr lang="en-US" sz="1800" b="0" dirty="0" err="1"/>
              <a:t>ograniczenie</a:t>
            </a:r>
            <a:r>
              <a:rPr lang="en-US" sz="1800" b="0" dirty="0"/>
              <a:t>  w </a:t>
            </a:r>
            <a:r>
              <a:rPr lang="en-US" sz="1800" b="0" dirty="0" err="1"/>
              <a:t>dostępie</a:t>
            </a:r>
            <a:r>
              <a:rPr lang="en-US" sz="1800" b="0" dirty="0"/>
              <a:t> do </a:t>
            </a:r>
            <a:r>
              <a:rPr lang="en-US" sz="1800" b="0" dirty="0" err="1"/>
              <a:t>wody</a:t>
            </a:r>
            <a:r>
              <a:rPr lang="en-US" sz="1800" b="0" dirty="0"/>
              <a:t>, </a:t>
            </a:r>
            <a:r>
              <a:rPr lang="en-US" sz="1800" b="0" dirty="0" err="1"/>
              <a:t>zagrożenie</a:t>
            </a:r>
            <a:r>
              <a:rPr lang="en-US" sz="1800" b="0" dirty="0"/>
              <a:t> </a:t>
            </a:r>
            <a:r>
              <a:rPr lang="en-US" sz="1800" b="0" dirty="0" err="1"/>
              <a:t>pożarowe</a:t>
            </a:r>
            <a:r>
              <a:rPr lang="en-US" sz="1800" b="0" dirty="0"/>
              <a:t> (</a:t>
            </a:r>
            <a:r>
              <a:rPr lang="en-US" sz="1800" b="0" dirty="0" err="1"/>
              <a:t>lasy</a:t>
            </a:r>
            <a:r>
              <a:rPr lang="en-US" sz="1800" b="0" dirty="0"/>
              <a:t>!), </a:t>
            </a:r>
            <a:r>
              <a:rPr lang="en-US" sz="1800" b="0" dirty="0" err="1"/>
              <a:t>spadek</a:t>
            </a:r>
            <a:r>
              <a:rPr lang="en-US" sz="1800" b="0" dirty="0"/>
              <a:t> </a:t>
            </a:r>
            <a:r>
              <a:rPr lang="en-US" sz="1800" b="0" dirty="0" err="1"/>
              <a:t>efektywności</a:t>
            </a:r>
            <a:r>
              <a:rPr lang="en-US" sz="1800" b="0" dirty="0"/>
              <a:t> </a:t>
            </a:r>
            <a:r>
              <a:rPr lang="en-US" sz="1800" b="0" dirty="0" err="1"/>
              <a:t>upraw</a:t>
            </a:r>
            <a:r>
              <a:rPr lang="en-US" sz="1800" b="0" dirty="0"/>
              <a:t> </a:t>
            </a:r>
            <a:r>
              <a:rPr lang="en-US" sz="1800" b="0" dirty="0" err="1"/>
              <a:t>rolnych</a:t>
            </a:r>
            <a:endParaRPr lang="en-US" sz="1800" b="0" dirty="0"/>
          </a:p>
          <a:p>
            <a:pPr marL="0" indent="0">
              <a:lnSpc>
                <a:spcPct val="150000"/>
              </a:lnSpc>
              <a:buNone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endParaRPr lang="pl-PL" sz="1800" b="0" dirty="0"/>
          </a:p>
        </p:txBody>
      </p:sp>
      <p:sp>
        <p:nvSpPr>
          <p:cNvPr id="10" name="Symbol zastępczy zawartości 3">
            <a:extLst>
              <a:ext uri="{FF2B5EF4-FFF2-40B4-BE49-F238E27FC236}">
                <a16:creationId xmlns:a16="http://schemas.microsoft.com/office/drawing/2014/main" id="{6286F6C9-57F9-1175-A174-3A28C64F0985}"/>
              </a:ext>
            </a:extLst>
          </p:cNvPr>
          <p:cNvSpPr txBox="1">
            <a:spLocks/>
          </p:cNvSpPr>
          <p:nvPr/>
        </p:nvSpPr>
        <p:spPr>
          <a:xfrm>
            <a:off x="333988" y="4501992"/>
            <a:ext cx="5157787" cy="1266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6"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8"/>
            </a:pPr>
            <a:r>
              <a:rPr lang="en-US" sz="1800" b="0" dirty="0" err="1"/>
              <a:t>Wzrost</a:t>
            </a:r>
            <a:r>
              <a:rPr lang="en-US" sz="1800" b="0" dirty="0"/>
              <a:t> </a:t>
            </a:r>
            <a:r>
              <a:rPr lang="en-US" sz="1800" b="0" dirty="0" err="1"/>
              <a:t>temperatury</a:t>
            </a:r>
            <a:r>
              <a:rPr lang="en-US" sz="1800" b="0" dirty="0"/>
              <a:t> </a:t>
            </a:r>
            <a:r>
              <a:rPr lang="en-US" sz="1800" b="0" dirty="0" err="1"/>
              <a:t>wód</a:t>
            </a:r>
            <a:r>
              <a:rPr lang="en-US" sz="1800" b="0" dirty="0"/>
              <a:t> </a:t>
            </a:r>
            <a:r>
              <a:rPr lang="en-US" sz="1800" b="0" dirty="0" err="1"/>
              <a:t>śródlądowych</a:t>
            </a:r>
            <a:endParaRPr lang="en-US" sz="1800" b="0" dirty="0"/>
          </a:p>
          <a:p>
            <a:pPr marL="342900" indent="-342900">
              <a:buFont typeface="+mj-lt"/>
              <a:buAutoNum type="arabicPeriod" startAt="8"/>
            </a:pPr>
            <a:endParaRPr lang="pl-PL" sz="1800" b="0" dirty="0"/>
          </a:p>
        </p:txBody>
      </p:sp>
      <p:sp>
        <p:nvSpPr>
          <p:cNvPr id="11" name="Symbol zastępczy zawartości 5">
            <a:extLst>
              <a:ext uri="{FF2B5EF4-FFF2-40B4-BE49-F238E27FC236}">
                <a16:creationId xmlns:a16="http://schemas.microsoft.com/office/drawing/2014/main" id="{1003CCF6-E5FC-ED9D-487A-415A77184EED}"/>
              </a:ext>
            </a:extLst>
          </p:cNvPr>
          <p:cNvSpPr txBox="1">
            <a:spLocks/>
          </p:cNvSpPr>
          <p:nvPr/>
        </p:nvSpPr>
        <p:spPr>
          <a:xfrm>
            <a:off x="5943601" y="4867853"/>
            <a:ext cx="6093646" cy="1199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8"/>
            </a:pPr>
            <a:r>
              <a:rPr lang="en-US" sz="1800" b="0" dirty="0" err="1"/>
              <a:t>Zmiany</a:t>
            </a:r>
            <a:r>
              <a:rPr lang="en-US" sz="1800" b="0" dirty="0"/>
              <a:t>/</a:t>
            </a:r>
            <a:r>
              <a:rPr lang="en-US" sz="1800" b="0" dirty="0" err="1"/>
              <a:t>spadek</a:t>
            </a:r>
            <a:r>
              <a:rPr lang="en-US" sz="1800" b="0" dirty="0"/>
              <a:t> </a:t>
            </a:r>
            <a:r>
              <a:rPr lang="en-US" sz="1800" b="0" dirty="0" err="1"/>
              <a:t>różnorodności</a:t>
            </a:r>
            <a:r>
              <a:rPr lang="en-US" sz="1800" b="0" dirty="0"/>
              <a:t> </a:t>
            </a:r>
            <a:r>
              <a:rPr lang="en-US" sz="1800" b="0" dirty="0" err="1"/>
              <a:t>biologicznej</a:t>
            </a:r>
            <a:r>
              <a:rPr lang="en-US" sz="1800" b="0" dirty="0"/>
              <a:t>, </a:t>
            </a:r>
            <a:r>
              <a:rPr lang="en-US" sz="1800" b="0" dirty="0" err="1"/>
              <a:t>eutrofizacja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zarastanie</a:t>
            </a:r>
            <a:r>
              <a:rPr lang="en-US" sz="1800" b="0" dirty="0"/>
              <a:t> </a:t>
            </a:r>
            <a:r>
              <a:rPr lang="en-US" sz="1800" b="0" dirty="0" err="1"/>
              <a:t>zbiorników</a:t>
            </a:r>
            <a:r>
              <a:rPr lang="en-US" sz="1800" b="0" dirty="0"/>
              <a:t> </a:t>
            </a:r>
            <a:r>
              <a:rPr lang="en-US" sz="1800" b="0" dirty="0" err="1"/>
              <a:t>wodnych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8"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8"/>
            </a:pPr>
            <a:endParaRPr lang="pl-PL" sz="1800" b="0" dirty="0"/>
          </a:p>
        </p:txBody>
      </p:sp>
    </p:spTree>
    <p:extLst>
      <p:ext uri="{BB962C8B-B14F-4D97-AF65-F5344CB8AC3E}">
        <p14:creationId xmlns:p14="http://schemas.microsoft.com/office/powerpoint/2010/main" val="3580253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DD6591-1628-D327-1364-F7FB6CB22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159613" cy="804914"/>
          </a:xfrm>
        </p:spPr>
        <p:txBody>
          <a:bodyPr>
            <a:noAutofit/>
          </a:bodyPr>
          <a:lstStyle/>
          <a:p>
            <a:r>
              <a:rPr lang="pl-PL" dirty="0"/>
              <a:t>Czynniki zagospodarowania przestrzennego zwiększające podatność miast na skutki zmian klimatu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D982C5-992E-B501-1DBC-549194E12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540490"/>
            <a:ext cx="11159613" cy="447931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Nadmierny udział powierzchni uszczelnionych </a:t>
            </a:r>
            <a:endParaRPr lang="en-US" sz="22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900" b="0" dirty="0" err="1"/>
              <a:t>Duży</a:t>
            </a:r>
            <a:r>
              <a:rPr lang="pl-PL" sz="1900" b="0" dirty="0"/>
              <a:t> udział nawierzchni asfaltowych i betonowych zwiększa odpływ powierzchniowy, ogranicza infiltrację i retencję wód opadowych, wywołuje lokalne powodzie i podtopienia oraz nasila zjawisko miejskiej wyspy ciepła.</a:t>
            </a:r>
            <a:endParaRPr lang="en-US" sz="1900" b="0" dirty="0"/>
          </a:p>
          <a:p>
            <a:pPr>
              <a:spcBef>
                <a:spcPts val="1400"/>
              </a:spcBef>
              <a:buFont typeface="Wingdings" panose="05000000000000000000" pitchFamily="2" charset="2"/>
              <a:buChar char="§"/>
            </a:pPr>
            <a:r>
              <a:rPr lang="pl-PL" sz="2200" dirty="0"/>
              <a:t> Niski udział powierzchni biologicznie czynnych </a:t>
            </a:r>
            <a:endParaRPr lang="en-US" sz="22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900" b="0" dirty="0"/>
              <a:t>Niski udział terenów zieleni, </a:t>
            </a:r>
            <a:r>
              <a:rPr lang="en-US" sz="1900" b="0" dirty="0" err="1"/>
              <a:t>zadrzewień</a:t>
            </a:r>
            <a:r>
              <a:rPr lang="pl-PL" sz="1900" b="0" dirty="0"/>
              <a:t> oraz rozwiązań opartych na przyrodzie (Nature-</a:t>
            </a:r>
            <a:r>
              <a:rPr lang="pl-PL" sz="1900" b="0" dirty="0" err="1"/>
              <a:t>based</a:t>
            </a:r>
            <a:r>
              <a:rPr lang="pl-PL" sz="1900" b="0" dirty="0"/>
              <a:t> Solutions), takich jak zielone dachy, zielone ściany czy ogrody deszczowe, ogranicza chłodzenie miasta, retencję wód opadowych </a:t>
            </a:r>
            <a:r>
              <a:rPr lang="en-US" sz="1900" b="0" dirty="0" err="1"/>
              <a:t>negatywnie</a:t>
            </a:r>
            <a:r>
              <a:rPr lang="en-US" sz="1900" b="0" dirty="0"/>
              <a:t> </a:t>
            </a:r>
            <a:r>
              <a:rPr lang="en-US" sz="1900" b="0" dirty="0" err="1"/>
              <a:t>wpływa</a:t>
            </a:r>
            <a:r>
              <a:rPr lang="en-US" sz="1900" b="0" dirty="0"/>
              <a:t> </a:t>
            </a:r>
            <a:r>
              <a:rPr lang="en-US" sz="1900" b="0" dirty="0" err="1"/>
              <a:t>na</a:t>
            </a:r>
            <a:r>
              <a:rPr lang="en-US" sz="1900" b="0" dirty="0"/>
              <a:t> </a:t>
            </a:r>
            <a:r>
              <a:rPr lang="pl-PL" sz="1900" b="0" dirty="0"/>
              <a:t>jakoś</a:t>
            </a:r>
            <a:r>
              <a:rPr lang="en-US" sz="1900" b="0" dirty="0"/>
              <a:t>ć</a:t>
            </a:r>
            <a:r>
              <a:rPr lang="pl-PL" sz="1900" b="0" dirty="0"/>
              <a:t> powietrza</a:t>
            </a:r>
            <a:r>
              <a:rPr lang="pl-PL" sz="1900" dirty="0"/>
              <a:t>. </a:t>
            </a:r>
            <a:endParaRPr lang="en-US" sz="1900" dirty="0"/>
          </a:p>
          <a:p>
            <a:pPr>
              <a:spcBef>
                <a:spcPts val="1400"/>
              </a:spcBef>
              <a:buFont typeface="Wingdings" panose="05000000000000000000" pitchFamily="2" charset="2"/>
              <a:buChar char="§"/>
            </a:pPr>
            <a:r>
              <a:rPr lang="pl-PL" sz="2200" dirty="0"/>
              <a:t>Presja inwestycyjna na tereny zieleni </a:t>
            </a:r>
            <a:endParaRPr lang="en-US" sz="2200" dirty="0"/>
          </a:p>
          <a:p>
            <a:pPr marL="0" indent="0">
              <a:lnSpc>
                <a:spcPct val="160000"/>
              </a:lnSpc>
              <a:spcBef>
                <a:spcPts val="600"/>
              </a:spcBef>
              <a:buNone/>
            </a:pPr>
            <a:r>
              <a:rPr lang="pl-PL" sz="1900" b="0" dirty="0"/>
              <a:t>Malejąca powierzchnia biologicznie czynna, zmniejsza retencję wód opadowych i pogarsza warunki klimatyczne w mieście.</a:t>
            </a:r>
          </a:p>
        </p:txBody>
      </p:sp>
    </p:spTree>
    <p:extLst>
      <p:ext uri="{BB962C8B-B14F-4D97-AF65-F5344CB8AC3E}">
        <p14:creationId xmlns:p14="http://schemas.microsoft.com/office/powerpoint/2010/main" val="697416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DA1205-1ED8-B337-0946-E3482518B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6"/>
            <a:ext cx="11159613" cy="630237"/>
          </a:xfrm>
        </p:spPr>
        <p:txBody>
          <a:bodyPr/>
          <a:lstStyle/>
          <a:p>
            <a:r>
              <a:rPr lang="en-US" dirty="0" err="1"/>
              <a:t>Udział</a:t>
            </a:r>
            <a:r>
              <a:rPr lang="en-US" dirty="0"/>
              <a:t> </a:t>
            </a:r>
            <a:r>
              <a:rPr lang="en-US" dirty="0" err="1"/>
              <a:t>powierzchni</a:t>
            </a:r>
            <a:r>
              <a:rPr lang="en-US" dirty="0"/>
              <a:t> </a:t>
            </a:r>
            <a:r>
              <a:rPr lang="en-US" dirty="0" err="1"/>
              <a:t>biologicznie</a:t>
            </a:r>
            <a:r>
              <a:rPr lang="en-US" dirty="0"/>
              <a:t> </a:t>
            </a:r>
            <a:r>
              <a:rPr lang="en-US" dirty="0" err="1"/>
              <a:t>czynnej</a:t>
            </a:r>
            <a:r>
              <a:rPr lang="en-US" dirty="0"/>
              <a:t> w Warszawie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0AEB0FC-0DCB-F2A7-5437-2CA7B2881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42" y="1005191"/>
            <a:ext cx="5466634" cy="823912"/>
          </a:xfrm>
        </p:spPr>
        <p:txBody>
          <a:bodyPr>
            <a:normAutofit/>
          </a:bodyPr>
          <a:lstStyle/>
          <a:p>
            <a:r>
              <a:rPr lang="en-US" sz="2000" dirty="0" err="1"/>
              <a:t>Udział</a:t>
            </a:r>
            <a:r>
              <a:rPr lang="en-US" sz="2000" dirty="0"/>
              <a:t> </a:t>
            </a:r>
            <a:r>
              <a:rPr lang="en-US" sz="2000" dirty="0" err="1"/>
              <a:t>powierzchni</a:t>
            </a:r>
            <a:r>
              <a:rPr lang="en-US" sz="2000" dirty="0"/>
              <a:t> </a:t>
            </a:r>
            <a:r>
              <a:rPr lang="en-US" sz="2000" dirty="0" err="1"/>
              <a:t>biologicznie</a:t>
            </a:r>
            <a:r>
              <a:rPr lang="en-US" sz="2000" dirty="0"/>
              <a:t> </a:t>
            </a:r>
            <a:r>
              <a:rPr lang="en-US" sz="2000" dirty="0" err="1"/>
              <a:t>czynnej</a:t>
            </a:r>
            <a:r>
              <a:rPr lang="en-US" sz="2000" dirty="0"/>
              <a:t> [%] w Warszawie - stan </a:t>
            </a:r>
            <a:r>
              <a:rPr lang="en-US" sz="2000" dirty="0" err="1"/>
              <a:t>na</a:t>
            </a:r>
            <a:r>
              <a:rPr lang="en-US" sz="2000" dirty="0"/>
              <a:t> 2018 r.</a:t>
            </a:r>
            <a:endParaRPr lang="pl-PL" sz="2000" dirty="0"/>
          </a:p>
        </p:txBody>
      </p:sp>
      <p:pic>
        <p:nvPicPr>
          <p:cNvPr id="10" name="Symbol zastępczy zawartości 9" descr="Mapa przedstawia udział powierzchni biologicznie czynnej na obszarze m.st. Warszawy. Najniższy udział terenów biologicznie czynnych (0–20%) występuje głównie w gęsto zabudowanym centrum miasta. Wraz z oddalaniem się od centrum udział terenów biologicznie czynnych wzrasta. Najwyższe wartości (80–100%) występują na obrzeżach Warszawy, gdzie dominują lasy, tereny zieleni i obszary otwarte.">
            <a:extLst>
              <a:ext uri="{FF2B5EF4-FFF2-40B4-BE49-F238E27FC236}">
                <a16:creationId xmlns:a16="http://schemas.microsoft.com/office/drawing/2014/main" id="{AA487B2F-27F3-3BCC-0D24-66D71E3134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109" y="1679671"/>
            <a:ext cx="3205516" cy="4421091"/>
          </a:xfrm>
          <a:prstGeom prst="rect">
            <a:avLst/>
          </a:prstGeo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5B7BC63-591B-0BE8-1677-7318F9531C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995362"/>
            <a:ext cx="5518354" cy="823912"/>
          </a:xfrm>
        </p:spPr>
        <p:txBody>
          <a:bodyPr>
            <a:normAutofit/>
          </a:bodyPr>
          <a:lstStyle/>
          <a:p>
            <a:r>
              <a:rPr lang="en-US" sz="2000" dirty="0" err="1"/>
              <a:t>Prognoza</a:t>
            </a:r>
            <a:r>
              <a:rPr lang="en-US" sz="2000" dirty="0"/>
              <a:t> </a:t>
            </a:r>
            <a:r>
              <a:rPr lang="en-US" sz="2000" dirty="0" err="1"/>
              <a:t>ubytku</a:t>
            </a:r>
            <a:r>
              <a:rPr lang="en-US" sz="2000" dirty="0"/>
              <a:t> </a:t>
            </a:r>
            <a:r>
              <a:rPr lang="en-US" sz="2000" dirty="0" err="1"/>
              <a:t>powierzchni</a:t>
            </a:r>
            <a:r>
              <a:rPr lang="en-US" sz="2000" dirty="0"/>
              <a:t> </a:t>
            </a:r>
            <a:r>
              <a:rPr lang="en-US" sz="2000" dirty="0" err="1"/>
              <a:t>biologicznie</a:t>
            </a:r>
            <a:r>
              <a:rPr lang="en-US" sz="2000" dirty="0"/>
              <a:t> </a:t>
            </a:r>
            <a:r>
              <a:rPr lang="en-US" sz="2000" dirty="0" err="1"/>
              <a:t>czynnej</a:t>
            </a:r>
            <a:r>
              <a:rPr lang="en-US" sz="2000" dirty="0"/>
              <a:t> w Warszawie do 2030 r.</a:t>
            </a:r>
            <a:endParaRPr lang="pl-PL" sz="2000" dirty="0"/>
          </a:p>
        </p:txBody>
      </p:sp>
      <p:pic>
        <p:nvPicPr>
          <p:cNvPr id="8" name="Symbol zastępczy zawartości 7" descr="Wykres liniowy przedstawiający zmiany procentowego udziału powierzchni biologicznie czynnej w czasie od 2015 do prognozy na 2030 rok. Linia ciągła niebieska (Trendy rzeczywiste/prognozowane): Przedstawia spadek powierzchni biologicznie czynnej w kolejnych latach pomiarowych. Linia ma charakter schodkowy, z wyraźnymi spadkami w punktach pomiarowych.&#10;Linia przerywana czerwona (Trendy długoterminowego celu): Pokazuje ogólny kierunek zmian w dłuższej perspektywie, wskazując na tendencję spadkową zmierzającą do poziomu około 48% w roku 2030.">
            <a:extLst>
              <a:ext uri="{FF2B5EF4-FFF2-40B4-BE49-F238E27FC236}">
                <a16:creationId xmlns:a16="http://schemas.microsoft.com/office/drawing/2014/main" id="{B14EC9BB-B0CC-7538-3719-A075C84DE04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133" y="1786835"/>
            <a:ext cx="4489828" cy="328433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E671BF9-5921-4634-82C4-6DC4B3A558FF}"/>
              </a:ext>
            </a:extLst>
          </p:cNvPr>
          <p:cNvSpPr txBox="1"/>
          <p:nvPr/>
        </p:nvSpPr>
        <p:spPr>
          <a:xfrm>
            <a:off x="6305550" y="5444967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 err="1"/>
              <a:t>Żrodło</a:t>
            </a:r>
            <a:r>
              <a:rPr lang="pl-PL" sz="1000" dirty="0"/>
              <a:t>: https://www.pine.org.pl/wp-content/uploads/2019/07/atlas-web.pdf</a:t>
            </a:r>
          </a:p>
        </p:txBody>
      </p:sp>
    </p:spTree>
    <p:extLst>
      <p:ext uri="{BB962C8B-B14F-4D97-AF65-F5344CB8AC3E}">
        <p14:creationId xmlns:p14="http://schemas.microsoft.com/office/powerpoint/2010/main" val="1207107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D956E-ECDF-F806-235D-354934791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9B2EDB-98CB-12EB-420B-660395A7B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159613" cy="804914"/>
          </a:xfrm>
        </p:spPr>
        <p:txBody>
          <a:bodyPr>
            <a:noAutofit/>
          </a:bodyPr>
          <a:lstStyle/>
          <a:p>
            <a:r>
              <a:rPr lang="pl-PL" dirty="0"/>
              <a:t>Czynniki zagospodarowania przestrzennego zwiększające podatność miast na skutki zmian klimatu</a:t>
            </a:r>
            <a:r>
              <a:rPr lang="en-US" dirty="0"/>
              <a:t> c.d. 1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26D1AF-AC33-7E8E-FDB0-4DBB24A1F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540490"/>
            <a:ext cx="11159613" cy="43195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sz="2000" dirty="0"/>
              <a:t>Zabudowa ograniczająca przewietrzanie miasta</a:t>
            </a:r>
            <a:endParaRPr lang="en-US" sz="2000" dirty="0"/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1800" b="0" dirty="0" err="1"/>
              <a:t>Gęsta</a:t>
            </a:r>
            <a:r>
              <a:rPr lang="pl-PL" sz="1800" b="0" dirty="0"/>
              <a:t> i wysoka zabudowa</a:t>
            </a:r>
            <a:r>
              <a:rPr lang="en-US" sz="1800" b="0" dirty="0"/>
              <a:t>, </a:t>
            </a:r>
            <a:r>
              <a:rPr lang="en-US" sz="1800" b="0" dirty="0" err="1"/>
              <a:t>rozwój</a:t>
            </a:r>
            <a:r>
              <a:rPr lang="en-US" sz="1800" b="0" dirty="0"/>
              <a:t> </a:t>
            </a:r>
            <a:r>
              <a:rPr lang="en-US" sz="1800" b="0" dirty="0" err="1"/>
              <a:t>zabudowy</a:t>
            </a:r>
            <a:r>
              <a:rPr lang="en-US" sz="1800" b="0" dirty="0"/>
              <a:t> w </a:t>
            </a:r>
            <a:r>
              <a:rPr lang="en-US" sz="1800" b="0" dirty="0" err="1"/>
              <a:t>obszarach</a:t>
            </a:r>
            <a:r>
              <a:rPr lang="en-US" sz="1800" b="0" dirty="0"/>
              <a:t> </a:t>
            </a:r>
            <a:r>
              <a:rPr lang="pl-PL" sz="1800" b="0" dirty="0"/>
              <a:t>korytarzy i klinów przewietrzających (np. w Warszawie)</a:t>
            </a:r>
            <a:r>
              <a:rPr lang="en-US" sz="1800" b="0" dirty="0"/>
              <a:t> - </a:t>
            </a:r>
            <a:r>
              <a:rPr lang="pl-PL" sz="1800" b="0" dirty="0"/>
              <a:t> utrudnia cyrkulację powietrza,</a:t>
            </a:r>
            <a:r>
              <a:rPr lang="en-US" sz="1800" b="0" dirty="0"/>
              <a:t> </a:t>
            </a:r>
            <a:r>
              <a:rPr lang="en-US" sz="1800" b="0" dirty="0" err="1"/>
              <a:t>ogranicza</a:t>
            </a:r>
            <a:r>
              <a:rPr lang="en-US" sz="1800" b="0" dirty="0"/>
              <a:t> </a:t>
            </a:r>
            <a:r>
              <a:rPr lang="en-US" sz="1800" b="0" dirty="0" err="1"/>
              <a:t>wymianę</a:t>
            </a:r>
            <a:r>
              <a:rPr lang="en-US" sz="1800" b="0" dirty="0"/>
              <a:t> </a:t>
            </a:r>
            <a:r>
              <a:rPr lang="en-US" sz="1800" b="0" dirty="0" err="1"/>
              <a:t>powietrza</a:t>
            </a:r>
            <a:r>
              <a:rPr lang="en-US" sz="1800" b="0" dirty="0"/>
              <a:t>, </a:t>
            </a:r>
            <a:r>
              <a:rPr lang="pl-PL" sz="1800" b="0" dirty="0"/>
              <a:t> sprzyja kumulacji ciepła i zanieczyszczeń</a:t>
            </a:r>
            <a:r>
              <a:rPr lang="en-US" sz="1800" b="0" dirty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2000" dirty="0"/>
              <a:t>Niewystarczająca przepustowość lub zły stan kanalizacji deszczowej </a:t>
            </a:r>
            <a:endParaRPr lang="en-US" sz="2000" dirty="0"/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1800" b="0" dirty="0"/>
              <a:t>Z</a:t>
            </a:r>
            <a:r>
              <a:rPr lang="pl-PL" sz="1800" b="0" dirty="0" err="1"/>
              <a:t>większ</a:t>
            </a:r>
            <a:r>
              <a:rPr lang="en-US" sz="1800" b="0" dirty="0"/>
              <a:t>one</a:t>
            </a:r>
            <a:r>
              <a:rPr lang="pl-PL" sz="1800" b="0" dirty="0"/>
              <a:t> ryzyko lokalnych powodzi i podtopień podczas opadów nawalnych.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2000" dirty="0"/>
              <a:t>Niewłaściwy stan i parametry </a:t>
            </a:r>
            <a:r>
              <a:rPr lang="pl-PL" sz="2000" dirty="0" err="1"/>
              <a:t>odwodnień</a:t>
            </a:r>
            <a:r>
              <a:rPr lang="pl-PL" sz="2000" dirty="0"/>
              <a:t> </a:t>
            </a:r>
            <a:r>
              <a:rPr lang="pl-PL" sz="2000" dirty="0" err="1"/>
              <a:t>instrastruktury</a:t>
            </a:r>
            <a:r>
              <a:rPr lang="pl-PL" sz="2000" dirty="0"/>
              <a:t> drogowej, mostowej (niedrożne przepusty pod drogami, mostami, niedrożne rowy itp.)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pl-PL" sz="1800" b="0" dirty="0"/>
              <a:t>Ryzyko lokalnych podtopień podczas opadów nawalnych.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83269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E5C4B-1D3B-823F-BA80-63BBBC1B8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953A07-9804-15F0-CA4A-BFE12B6F0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159613" cy="804914"/>
          </a:xfrm>
        </p:spPr>
        <p:txBody>
          <a:bodyPr>
            <a:noAutofit/>
          </a:bodyPr>
          <a:lstStyle/>
          <a:p>
            <a:r>
              <a:rPr lang="pl-PL" dirty="0"/>
              <a:t>Czynniki zagospodarowania przestrzennego zwiększające podatność miast na skutki zmian klimatu</a:t>
            </a:r>
            <a:r>
              <a:rPr lang="en-US" dirty="0"/>
              <a:t> c.d. 2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755A1DC-718C-5D0D-9FD4-7ABE5F6E1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540490"/>
            <a:ext cx="11159613" cy="43195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sz="2000" dirty="0"/>
              <a:t>Rozproszona zabudowa (</a:t>
            </a:r>
            <a:r>
              <a:rPr lang="pl-PL" sz="2000" dirty="0" err="1"/>
              <a:t>urban</a:t>
            </a:r>
            <a:r>
              <a:rPr lang="pl-PL" sz="2000" dirty="0"/>
              <a:t> </a:t>
            </a:r>
            <a:r>
              <a:rPr lang="pl-PL" sz="2000" dirty="0" err="1"/>
              <a:t>sprawl</a:t>
            </a:r>
            <a:r>
              <a:rPr lang="pl-PL" sz="2000" dirty="0"/>
              <a:t>) </a:t>
            </a:r>
            <a:endParaRPr lang="en-US" sz="2000" dirty="0"/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1800" b="0" dirty="0" err="1"/>
              <a:t>Prowadzi</a:t>
            </a:r>
            <a:r>
              <a:rPr lang="pl-PL" sz="1800" b="0" dirty="0"/>
              <a:t> do większego uzależnienia od transportu samochodowego, wzrostu emisji gazów cieplarnianych oraz zajmowania terenów otwartych.</a:t>
            </a:r>
            <a:endParaRPr lang="en-US" sz="1800" b="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/>
              <a:t>Rozbudowana</a:t>
            </a:r>
            <a:r>
              <a:rPr lang="en-US" sz="2000" dirty="0"/>
              <a:t> </a:t>
            </a:r>
            <a:r>
              <a:rPr lang="en-US" sz="2000" dirty="0" err="1"/>
              <a:t>sieć</a:t>
            </a:r>
            <a:r>
              <a:rPr lang="en-US" sz="2000" dirty="0"/>
              <a:t> </a:t>
            </a:r>
            <a:r>
              <a:rPr lang="en-US" sz="2000" dirty="0" err="1"/>
              <a:t>drogowa</a:t>
            </a:r>
            <a:r>
              <a:rPr lang="en-US" sz="2000" dirty="0"/>
              <a:t> </a:t>
            </a:r>
            <a:r>
              <a:rPr lang="en-US" sz="2000" dirty="0" err="1"/>
              <a:t>oraz</a:t>
            </a:r>
            <a:r>
              <a:rPr lang="en-US" sz="2000" dirty="0"/>
              <a:t> </a:t>
            </a:r>
            <a:r>
              <a:rPr lang="en-US" sz="2000" dirty="0" err="1"/>
              <a:t>intensywny</a:t>
            </a:r>
            <a:r>
              <a:rPr lang="en-US" sz="2000" dirty="0"/>
              <a:t> </a:t>
            </a:r>
            <a:r>
              <a:rPr lang="en-US" sz="2000" dirty="0" err="1"/>
              <a:t>ruch</a:t>
            </a:r>
            <a:r>
              <a:rPr lang="en-US" sz="2000" dirty="0"/>
              <a:t> </a:t>
            </a:r>
            <a:r>
              <a:rPr lang="en-US" sz="2000" dirty="0" err="1"/>
              <a:t>samochodowy</a:t>
            </a:r>
            <a:r>
              <a:rPr lang="en-US" sz="2000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b="0" dirty="0"/>
              <a:t>Wysoka emisja gazów cieplarnianych</a:t>
            </a:r>
            <a:r>
              <a:rPr lang="en-US" sz="1800" b="0" dirty="0"/>
              <a:t>, </a:t>
            </a:r>
            <a:r>
              <a:rPr lang="en-US" sz="1800" b="0" dirty="0" err="1"/>
              <a:t>wzrost</a:t>
            </a:r>
            <a:r>
              <a:rPr lang="en-US" sz="1800" b="0" dirty="0"/>
              <a:t> </a:t>
            </a:r>
            <a:r>
              <a:rPr lang="en-US" sz="1800" b="0" dirty="0" err="1"/>
              <a:t>temperatury</a:t>
            </a:r>
            <a:r>
              <a:rPr lang="en-US" sz="1800" b="0" dirty="0"/>
              <a:t>. </a:t>
            </a:r>
            <a:endParaRPr lang="pl-PL" sz="1800" b="0" dirty="0"/>
          </a:p>
        </p:txBody>
      </p:sp>
    </p:spTree>
    <p:extLst>
      <p:ext uri="{BB962C8B-B14F-4D97-AF65-F5344CB8AC3E}">
        <p14:creationId xmlns:p14="http://schemas.microsoft.com/office/powerpoint/2010/main" val="3138754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544F67-61BA-EC49-DFA3-CAF6CE31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159613" cy="1188371"/>
          </a:xfrm>
        </p:spPr>
        <p:txBody>
          <a:bodyPr>
            <a:noAutofit/>
          </a:bodyPr>
          <a:lstStyle/>
          <a:p>
            <a:r>
              <a:rPr lang="pl-PL" dirty="0"/>
              <a:t>Strategie odpowiedzi na zmiany klimatu: </a:t>
            </a:r>
            <a:r>
              <a:rPr lang="pl-PL" dirty="0" err="1"/>
              <a:t>mitygacja</a:t>
            </a:r>
            <a:r>
              <a:rPr lang="pl-PL" dirty="0"/>
              <a:t> i adaptacja w środowisku zurbanizowanym</a:t>
            </a:r>
            <a:r>
              <a:rPr lang="en-US" dirty="0"/>
              <a:t> - </a:t>
            </a:r>
            <a:r>
              <a:rPr lang="en-US" dirty="0" err="1"/>
              <a:t>definicje</a:t>
            </a:r>
            <a:r>
              <a:rPr lang="en-US" dirty="0"/>
              <a:t>, </a:t>
            </a:r>
            <a:r>
              <a:rPr lang="en-US" dirty="0" err="1"/>
              <a:t>różnice</a:t>
            </a:r>
            <a:r>
              <a:rPr lang="en-US" dirty="0"/>
              <a:t>, </a:t>
            </a:r>
            <a:r>
              <a:rPr lang="en-US" dirty="0" err="1"/>
              <a:t>powiązania</a:t>
            </a:r>
            <a:r>
              <a:rPr lang="en-US" dirty="0"/>
              <a:t>, </a:t>
            </a:r>
            <a:r>
              <a:rPr lang="en-US" dirty="0" err="1"/>
              <a:t>wspólne</a:t>
            </a:r>
            <a:r>
              <a:rPr lang="en-US" dirty="0"/>
              <a:t> </a:t>
            </a:r>
            <a:r>
              <a:rPr lang="en-US" dirty="0" err="1"/>
              <a:t>cele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97D9109-CD6E-E259-059A-E58AB510A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41" y="1553496"/>
            <a:ext cx="5466634" cy="823912"/>
          </a:xfrm>
        </p:spPr>
        <p:txBody>
          <a:bodyPr/>
          <a:lstStyle/>
          <a:p>
            <a:r>
              <a:rPr lang="en-US" dirty="0" err="1"/>
              <a:t>Czym</a:t>
            </a:r>
            <a:r>
              <a:rPr lang="en-US" dirty="0"/>
              <a:t> jest m</a:t>
            </a:r>
            <a:r>
              <a:rPr lang="pl-PL" dirty="0" err="1"/>
              <a:t>itygacja</a:t>
            </a:r>
            <a:r>
              <a:rPr lang="en-US" dirty="0"/>
              <a:t>?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A9DEDC-FC3D-6193-2A46-8E3DB182A3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800" b="0" dirty="0"/>
              <a:t>Działania zmniejszające przyczyny zmian klimatu poprzez</a:t>
            </a:r>
            <a:r>
              <a:rPr lang="en-US" sz="1800" b="0" dirty="0"/>
              <a:t> </a:t>
            </a:r>
            <a:r>
              <a:rPr lang="pl-PL" sz="1800" b="0" dirty="0"/>
              <a:t>ograniczanie emisji gazów cieplarnianych</a:t>
            </a:r>
            <a:r>
              <a:rPr lang="en-US" sz="1800" b="0" dirty="0"/>
              <a:t> (</a:t>
            </a:r>
            <a:r>
              <a:rPr lang="en-US" sz="1800" b="0" dirty="0" err="1"/>
              <a:t>ograniczenie</a:t>
            </a:r>
            <a:r>
              <a:rPr lang="en-US" sz="1800" b="0" dirty="0"/>
              <a:t> </a:t>
            </a:r>
            <a:r>
              <a:rPr lang="en-US" sz="1800" b="0" dirty="0" err="1"/>
              <a:t>tzw</a:t>
            </a:r>
            <a:r>
              <a:rPr lang="en-US" sz="1800" b="0" dirty="0"/>
              <a:t>. </a:t>
            </a:r>
            <a:r>
              <a:rPr lang="en-US" sz="1800" b="0" dirty="0" err="1"/>
              <a:t>antropegenicznego</a:t>
            </a:r>
            <a:r>
              <a:rPr lang="en-US" sz="1800" b="0" dirty="0"/>
              <a:t> </a:t>
            </a:r>
            <a:r>
              <a:rPr lang="en-US" sz="1800" b="0" dirty="0" err="1"/>
              <a:t>efektu</a:t>
            </a:r>
            <a:r>
              <a:rPr lang="en-US" sz="1800" b="0" dirty="0"/>
              <a:t> </a:t>
            </a:r>
            <a:r>
              <a:rPr lang="en-US" sz="1800" b="0" dirty="0" err="1"/>
              <a:t>cieplarnianego</a:t>
            </a:r>
            <a:r>
              <a:rPr lang="en-US" sz="1800" b="0" dirty="0"/>
              <a:t>) – </a:t>
            </a:r>
            <a:r>
              <a:rPr lang="en-US" sz="1800" b="0" dirty="0" err="1"/>
              <a:t>łagodzenie</a:t>
            </a:r>
            <a:r>
              <a:rPr lang="en-US" sz="1800" b="0" dirty="0"/>
              <a:t> </a:t>
            </a:r>
            <a:r>
              <a:rPr lang="en-US" sz="1800" b="0" dirty="0" err="1"/>
              <a:t>zmian</a:t>
            </a:r>
            <a:r>
              <a:rPr lang="en-US" sz="1800" b="0" dirty="0"/>
              <a:t> </a:t>
            </a:r>
            <a:r>
              <a:rPr lang="en-US" sz="1800" b="0" dirty="0" err="1"/>
              <a:t>klimatu</a:t>
            </a:r>
            <a:r>
              <a:rPr lang="en-US" sz="1800" b="0" dirty="0"/>
              <a:t>.</a:t>
            </a:r>
          </a:p>
          <a:p>
            <a:pPr marL="0" lvl="1" indent="0">
              <a:lnSpc>
                <a:spcPct val="150000"/>
              </a:lnSpc>
              <a:buNone/>
            </a:pPr>
            <a:r>
              <a:rPr lang="en-US" sz="1800" dirty="0" err="1"/>
              <a:t>Najważniejsze</a:t>
            </a:r>
            <a:r>
              <a:rPr lang="en-US" sz="1800" dirty="0"/>
              <a:t> </a:t>
            </a:r>
            <a:r>
              <a:rPr lang="en-US" sz="1800" dirty="0" err="1"/>
              <a:t>cechy</a:t>
            </a:r>
            <a:r>
              <a:rPr lang="en-US" sz="1800" dirty="0"/>
              <a:t> 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perspektywa długoterminowa, 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działania o znaczeniu globalnym, 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skupienie na przyczynach zmian klimatu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5526489-23C7-68C0-273A-BAA4146C66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553496"/>
            <a:ext cx="5518354" cy="823912"/>
          </a:xfrm>
        </p:spPr>
        <p:txBody>
          <a:bodyPr/>
          <a:lstStyle/>
          <a:p>
            <a:r>
              <a:rPr lang="en-US" dirty="0" err="1"/>
              <a:t>Czym</a:t>
            </a:r>
            <a:r>
              <a:rPr lang="en-US" dirty="0"/>
              <a:t> jest </a:t>
            </a:r>
            <a:r>
              <a:rPr lang="en-US" dirty="0" err="1"/>
              <a:t>adaptacja</a:t>
            </a:r>
            <a:r>
              <a:rPr lang="en-US" dirty="0"/>
              <a:t>?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6D9715A-69B0-B386-F1DC-42936652BCB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b="0" dirty="0"/>
              <a:t>D</a:t>
            </a:r>
            <a:r>
              <a:rPr lang="pl-PL" sz="1800" b="0" dirty="0" err="1"/>
              <a:t>ziałania</a:t>
            </a:r>
            <a:r>
              <a:rPr lang="pl-PL" sz="1800" b="0" dirty="0"/>
              <a:t> służące dostosowaniu się do aktualnych i prognozowanych skutków zmian klimatu, ograniczaniu ich negatywnych konsekwencji oraz zwiększaniu odporności ludzi, gospodarki i środowiska.</a:t>
            </a:r>
          </a:p>
          <a:p>
            <a:pPr marL="0" lvl="1" indent="0">
              <a:lnSpc>
                <a:spcPct val="150000"/>
              </a:lnSpc>
              <a:buNone/>
            </a:pPr>
            <a:r>
              <a:rPr lang="en-US" sz="1800" dirty="0" err="1"/>
              <a:t>Najważniejsze</a:t>
            </a:r>
            <a:r>
              <a:rPr lang="en-US" sz="1800" dirty="0"/>
              <a:t> </a:t>
            </a:r>
            <a:r>
              <a:rPr lang="en-US" sz="1800" dirty="0" err="1"/>
              <a:t>cechy</a:t>
            </a:r>
            <a:r>
              <a:rPr lang="en-US" sz="1800" dirty="0"/>
              <a:t> 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perspektywa krótko- i średnioterminowa,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 działania lokalne i regionalne, 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koncentracja na skutkach zmian klimatu.</a:t>
            </a:r>
          </a:p>
        </p:txBody>
      </p:sp>
    </p:spTree>
    <p:extLst>
      <p:ext uri="{BB962C8B-B14F-4D97-AF65-F5344CB8AC3E}">
        <p14:creationId xmlns:p14="http://schemas.microsoft.com/office/powerpoint/2010/main" val="1402650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EB798-3F79-F7A3-11AB-429A730B8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7776E88D-6344-0841-5C03-D68715364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Mitygacja</a:t>
            </a:r>
            <a:endParaRPr lang="pl-PL" dirty="0"/>
          </a:p>
        </p:txBody>
      </p:sp>
      <p:sp>
        <p:nvSpPr>
          <p:cNvPr id="13" name="Symbol zastępczy zawartości 12">
            <a:extLst>
              <a:ext uri="{FF2B5EF4-FFF2-40B4-BE49-F238E27FC236}">
                <a16:creationId xmlns:a16="http://schemas.microsoft.com/office/drawing/2014/main" id="{350277D7-AA38-4726-B04F-3A9AA427F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193" y="1122926"/>
            <a:ext cx="11159613" cy="5049274"/>
          </a:xfrm>
        </p:spPr>
        <p:txBody>
          <a:bodyPr>
            <a:normAutofit fontScale="70000" lnSpcReduction="20000"/>
          </a:bodyPr>
          <a:lstStyle/>
          <a:p>
            <a:pPr marL="0" lvl="1" indent="0">
              <a:buNone/>
            </a:pPr>
            <a:r>
              <a:rPr lang="pl-PL" sz="3400" dirty="0"/>
              <a:t>Przykłady działań </a:t>
            </a:r>
            <a:r>
              <a:rPr lang="pl-PL" sz="3400" dirty="0" err="1"/>
              <a:t>mitygacyjnych</a:t>
            </a:r>
            <a:r>
              <a:rPr lang="en-US" sz="3400" dirty="0"/>
              <a:t> </a:t>
            </a:r>
          </a:p>
          <a:p>
            <a:pPr marL="285750" lvl="3" indent="-285750">
              <a:lnSpc>
                <a:spcPct val="16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600" dirty="0" err="1"/>
              <a:t>Ograniczenie</a:t>
            </a:r>
            <a:r>
              <a:rPr lang="en-US" sz="2600" dirty="0"/>
              <a:t> </a:t>
            </a:r>
            <a:r>
              <a:rPr lang="en-US" sz="2600" dirty="0" err="1"/>
              <a:t>rozlewania</a:t>
            </a:r>
            <a:r>
              <a:rPr lang="en-US" sz="2600" dirty="0"/>
              <a:t> </a:t>
            </a:r>
            <a:r>
              <a:rPr lang="en-US" sz="2600" dirty="0" err="1"/>
              <a:t>się</a:t>
            </a:r>
            <a:r>
              <a:rPr lang="en-US" sz="2600" dirty="0"/>
              <a:t> </a:t>
            </a:r>
            <a:r>
              <a:rPr lang="en-US" sz="2600" dirty="0" err="1"/>
              <a:t>zabudowy</a:t>
            </a:r>
            <a:r>
              <a:rPr lang="en-US" sz="2600" dirty="0"/>
              <a:t> – </a:t>
            </a:r>
            <a:r>
              <a:rPr lang="en-US" sz="2600" dirty="0" err="1"/>
              <a:t>nacisk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rozwój</a:t>
            </a:r>
            <a:r>
              <a:rPr lang="en-US" sz="2600" dirty="0"/>
              <a:t> </a:t>
            </a:r>
            <a:r>
              <a:rPr lang="en-US" sz="2600" dirty="0" err="1"/>
              <a:t>zabudowy</a:t>
            </a:r>
            <a:r>
              <a:rPr lang="en-US" sz="2600" dirty="0"/>
              <a:t> </a:t>
            </a:r>
            <a:r>
              <a:rPr lang="en-US" sz="2600" dirty="0" err="1"/>
              <a:t>zwartej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modelu</a:t>
            </a:r>
            <a:r>
              <a:rPr lang="en-US" sz="2600" dirty="0"/>
              <a:t> </a:t>
            </a:r>
            <a:r>
              <a:rPr lang="en-US" sz="2600" dirty="0" err="1"/>
              <a:t>miasta</a:t>
            </a:r>
            <a:r>
              <a:rPr lang="en-US" sz="2600" dirty="0"/>
              <a:t> </a:t>
            </a:r>
            <a:r>
              <a:rPr lang="en-US" sz="2600" dirty="0" err="1"/>
              <a:t>zwartego</a:t>
            </a:r>
            <a:r>
              <a:rPr lang="pl-PL" sz="2600" dirty="0"/>
              <a:t>.</a:t>
            </a:r>
          </a:p>
          <a:p>
            <a:pPr marL="285750" lvl="3" indent="-285750">
              <a:lnSpc>
                <a:spcPct val="16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2600" dirty="0"/>
              <a:t>Miasto 15-minutowe - koncepcja zwartego, wielofunkcyjnego miasta zapewniającego dostęp do kluczowych usług w ciągu 15 minut pieszo lub rowerem od miejsca zamieszkania.</a:t>
            </a:r>
            <a:endParaRPr lang="en-US" sz="2600" dirty="0"/>
          </a:p>
          <a:p>
            <a:pPr marL="285750" lvl="3" indent="-285750">
              <a:lnSpc>
                <a:spcPct val="16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600" dirty="0" err="1"/>
              <a:t>Wspieranie</a:t>
            </a:r>
            <a:r>
              <a:rPr lang="en-US" sz="2600" dirty="0"/>
              <a:t> 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rozwój</a:t>
            </a:r>
            <a:r>
              <a:rPr lang="en-US" sz="2600" dirty="0"/>
              <a:t> </a:t>
            </a:r>
            <a:r>
              <a:rPr lang="en-US" sz="2600" dirty="0" err="1"/>
              <a:t>komunikacji</a:t>
            </a:r>
            <a:r>
              <a:rPr lang="en-US" sz="2600" dirty="0"/>
              <a:t> </a:t>
            </a:r>
            <a:r>
              <a:rPr lang="en-US" sz="2600" dirty="0" err="1"/>
              <a:t>zintegrowanej</a:t>
            </a:r>
            <a:r>
              <a:rPr lang="en-US" sz="2600" dirty="0"/>
              <a:t> - </a:t>
            </a:r>
            <a:r>
              <a:rPr lang="en-US" sz="2600" dirty="0" err="1"/>
              <a:t>ograniczenie</a:t>
            </a:r>
            <a:r>
              <a:rPr lang="en-US" sz="2600" dirty="0"/>
              <a:t> </a:t>
            </a:r>
            <a:r>
              <a:rPr lang="en-US" sz="2600" dirty="0" err="1"/>
              <a:t>komunikacji</a:t>
            </a:r>
            <a:r>
              <a:rPr lang="en-US" sz="2600" dirty="0"/>
              <a:t> </a:t>
            </a:r>
            <a:r>
              <a:rPr lang="en-US" sz="2600" dirty="0" err="1"/>
              <a:t>samochodowej</a:t>
            </a:r>
            <a:r>
              <a:rPr lang="en-US" sz="2600" dirty="0"/>
              <a:t> w </a:t>
            </a:r>
            <a:r>
              <a:rPr lang="en-US" sz="2600" dirty="0" err="1"/>
              <a:t>miastach</a:t>
            </a:r>
            <a:r>
              <a:rPr lang="en-US" sz="2600" dirty="0"/>
              <a:t>, </a:t>
            </a:r>
            <a:r>
              <a:rPr lang="en-US" sz="2600" dirty="0" err="1"/>
              <a:t>wspomaganie</a:t>
            </a:r>
            <a:r>
              <a:rPr lang="en-US" sz="2600" dirty="0"/>
              <a:t> </a:t>
            </a:r>
            <a:r>
              <a:rPr lang="en-US" sz="2600" dirty="0" err="1"/>
              <a:t>powiązanych</a:t>
            </a:r>
            <a:r>
              <a:rPr lang="en-US" sz="2600" dirty="0"/>
              <a:t> z </a:t>
            </a:r>
            <a:r>
              <a:rPr lang="en-US" sz="2600" dirty="0" err="1"/>
              <a:t>nią</a:t>
            </a:r>
            <a:r>
              <a:rPr lang="en-US" sz="2600" dirty="0"/>
              <a:t> </a:t>
            </a:r>
            <a:r>
              <a:rPr lang="en-US" sz="2600" dirty="0" err="1"/>
              <a:t>systemów</a:t>
            </a:r>
            <a:r>
              <a:rPr lang="en-US" sz="2600" dirty="0"/>
              <a:t> </a:t>
            </a:r>
            <a:r>
              <a:rPr lang="en-US" sz="2600" dirty="0" err="1"/>
              <a:t>komunikacji</a:t>
            </a:r>
            <a:r>
              <a:rPr lang="en-US" sz="2600" dirty="0"/>
              <a:t> </a:t>
            </a:r>
            <a:r>
              <a:rPr lang="en-US" sz="2600" dirty="0" err="1"/>
              <a:t>publicznej</a:t>
            </a:r>
            <a:r>
              <a:rPr lang="en-US" sz="2600" dirty="0"/>
              <a:t> (np. </a:t>
            </a:r>
            <a:r>
              <a:rPr lang="pl-PL" sz="2600" dirty="0"/>
              <a:t>a</a:t>
            </a:r>
            <a:r>
              <a:rPr lang="en-US" sz="2600" dirty="0" err="1"/>
              <a:t>utobusowej</a:t>
            </a:r>
            <a:r>
              <a:rPr lang="en-US" sz="2600" dirty="0"/>
              <a:t>, </a:t>
            </a:r>
            <a:r>
              <a:rPr lang="en-US" sz="2600" dirty="0" err="1"/>
              <a:t>tramwajowej</a:t>
            </a:r>
            <a:r>
              <a:rPr lang="en-US" sz="2600" dirty="0"/>
              <a:t>, metro, </a:t>
            </a:r>
            <a:r>
              <a:rPr lang="en-US" sz="2600" dirty="0" err="1"/>
              <a:t>kolej</a:t>
            </a:r>
            <a:r>
              <a:rPr lang="en-US" sz="2600" dirty="0"/>
              <a:t> </a:t>
            </a:r>
            <a:r>
              <a:rPr lang="en-US" sz="2600" dirty="0" err="1"/>
              <a:t>miejska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podmiejska</a:t>
            </a:r>
            <a:r>
              <a:rPr lang="en-US" sz="2600" dirty="0"/>
              <a:t>), </a:t>
            </a:r>
            <a:r>
              <a:rPr lang="en-US" sz="2600" dirty="0" err="1"/>
              <a:t>rowerowej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pieszej</a:t>
            </a:r>
            <a:r>
              <a:rPr lang="en-US" sz="2600" dirty="0"/>
              <a:t>.</a:t>
            </a:r>
            <a:r>
              <a:rPr lang="pl-PL" sz="2600" dirty="0"/>
              <a:t> </a:t>
            </a:r>
            <a:endParaRPr lang="en-US" sz="2600" dirty="0"/>
          </a:p>
          <a:p>
            <a:pPr marL="285750" lvl="3" indent="-285750">
              <a:lnSpc>
                <a:spcPct val="16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600" dirty="0" err="1"/>
              <a:t>Zwiększenie</a:t>
            </a:r>
            <a:r>
              <a:rPr lang="en-US" sz="2600" dirty="0"/>
              <a:t> </a:t>
            </a:r>
            <a:r>
              <a:rPr lang="pl-PL" sz="2600" dirty="0" err="1"/>
              <a:t>efektywnoś</a:t>
            </a:r>
            <a:r>
              <a:rPr lang="en-US" sz="2600" dirty="0"/>
              <a:t>ci</a:t>
            </a:r>
            <a:r>
              <a:rPr lang="pl-PL" sz="2600" dirty="0"/>
              <a:t> </a:t>
            </a:r>
            <a:r>
              <a:rPr lang="pl-PL" sz="2600" dirty="0" err="1"/>
              <a:t>energetyczn</a:t>
            </a:r>
            <a:r>
              <a:rPr lang="en-US" sz="2600" dirty="0" err="1"/>
              <a:t>ej</a:t>
            </a:r>
            <a:r>
              <a:rPr lang="pl-PL" sz="2600" dirty="0"/>
              <a:t> budynków</a:t>
            </a:r>
            <a:r>
              <a:rPr lang="en-US" sz="2600" dirty="0"/>
              <a:t> – </a:t>
            </a:r>
            <a:r>
              <a:rPr lang="en-US" sz="2600" dirty="0" err="1"/>
              <a:t>ograniczenie</a:t>
            </a:r>
            <a:r>
              <a:rPr lang="en-US" sz="2600" dirty="0"/>
              <a:t> </a:t>
            </a:r>
            <a:r>
              <a:rPr lang="en-US" sz="2600" dirty="0" err="1"/>
              <a:t>zużycia</a:t>
            </a:r>
            <a:r>
              <a:rPr lang="en-US" sz="2600" dirty="0"/>
              <a:t> </a:t>
            </a:r>
            <a:r>
              <a:rPr lang="en-US" sz="2600" dirty="0" err="1"/>
              <a:t>energii</a:t>
            </a:r>
            <a:r>
              <a:rPr lang="en-US" sz="2600" dirty="0"/>
              <a:t> w </a:t>
            </a:r>
            <a:r>
              <a:rPr lang="en-US" sz="2600" dirty="0" err="1"/>
              <a:t>budynku</a:t>
            </a:r>
            <a:r>
              <a:rPr lang="en-US" sz="2600" dirty="0"/>
              <a:t> </a:t>
            </a:r>
            <a:r>
              <a:rPr lang="en-US" sz="2600" dirty="0" err="1"/>
              <a:t>potrzebnej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jego</a:t>
            </a:r>
            <a:r>
              <a:rPr lang="en-US" sz="2600" dirty="0"/>
              <a:t> </a:t>
            </a:r>
            <a:r>
              <a:rPr lang="en-US" sz="2600" dirty="0" err="1"/>
              <a:t>funkcjonowanie</a:t>
            </a:r>
            <a:r>
              <a:rPr lang="en-US" sz="2600" dirty="0"/>
              <a:t> </a:t>
            </a:r>
            <a:r>
              <a:rPr lang="pl-PL" sz="2600" dirty="0"/>
              <a:t>tj. przede wszystkim na ogrzewanie, ale w coraz większym stopniu również na chłodzenie, </a:t>
            </a:r>
            <a:r>
              <a:rPr lang="en-US" sz="2600" dirty="0" err="1"/>
              <a:t>nacisk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wykorzystanie</a:t>
            </a:r>
            <a:r>
              <a:rPr lang="en-US" sz="2600" dirty="0"/>
              <a:t> </a:t>
            </a:r>
            <a:r>
              <a:rPr lang="en-US" sz="2600" dirty="0" err="1"/>
              <a:t>odnawialnych</a:t>
            </a:r>
            <a:r>
              <a:rPr lang="en-US" sz="2600" dirty="0"/>
              <a:t> </a:t>
            </a:r>
            <a:r>
              <a:rPr lang="en-US" sz="2600" dirty="0" err="1"/>
              <a:t>źródeł</a:t>
            </a:r>
            <a:r>
              <a:rPr lang="en-US" sz="2600" dirty="0"/>
              <a:t> </a:t>
            </a:r>
            <a:r>
              <a:rPr lang="en-US" sz="2600" dirty="0" err="1"/>
              <a:t>energii</a:t>
            </a:r>
            <a:r>
              <a:rPr lang="en-US" sz="2600" dirty="0"/>
              <a:t>. </a:t>
            </a:r>
            <a:r>
              <a:rPr lang="pl-PL" sz="2600" dirty="0"/>
              <a:t> -  cel realizowany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etapie</a:t>
            </a:r>
            <a:r>
              <a:rPr lang="en-US" sz="2600" dirty="0"/>
              <a:t> </a:t>
            </a:r>
            <a:r>
              <a:rPr lang="en-US" sz="2600" dirty="0" err="1"/>
              <a:t>projektowania</a:t>
            </a:r>
            <a:r>
              <a:rPr lang="en-US" sz="2600" dirty="0"/>
              <a:t> </a:t>
            </a:r>
            <a:r>
              <a:rPr lang="pl-PL" sz="2600" dirty="0"/>
              <a:t>nowych budynków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pl-PL" sz="2600" dirty="0"/>
              <a:t>termomodernizację istniejących budynków.</a:t>
            </a:r>
          </a:p>
        </p:txBody>
      </p:sp>
    </p:spTree>
    <p:extLst>
      <p:ext uri="{BB962C8B-B14F-4D97-AF65-F5344CB8AC3E}">
        <p14:creationId xmlns:p14="http://schemas.microsoft.com/office/powerpoint/2010/main" val="2652658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A6B25-68CD-2FD5-D66C-AE67D8637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47E6130-DD53-A7D7-52D4-E51A16ED3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Mitygacja</a:t>
            </a:r>
            <a:r>
              <a:rPr lang="en-US" dirty="0"/>
              <a:t> – </a:t>
            </a:r>
            <a:r>
              <a:rPr lang="en-US" dirty="0" err="1"/>
              <a:t>gospodarka</a:t>
            </a:r>
            <a:r>
              <a:rPr lang="en-US" dirty="0"/>
              <a:t> </a:t>
            </a:r>
            <a:r>
              <a:rPr lang="en-US" dirty="0" err="1"/>
              <a:t>wodna</a:t>
            </a:r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2D3EE17F-9CB5-75B0-18C6-558E33C95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pl-PL" dirty="0"/>
              <a:t>Przykłady działań </a:t>
            </a:r>
            <a:r>
              <a:rPr lang="pl-PL" dirty="0" err="1"/>
              <a:t>mitygacyjnych</a:t>
            </a:r>
            <a:r>
              <a:rPr lang="en-US" dirty="0"/>
              <a:t> w </a:t>
            </a:r>
            <a:r>
              <a:rPr lang="en-US" dirty="0" err="1"/>
              <a:t>gospodarce</a:t>
            </a:r>
            <a:r>
              <a:rPr lang="en-US" dirty="0"/>
              <a:t> </a:t>
            </a:r>
            <a:r>
              <a:rPr lang="en-US" dirty="0" err="1"/>
              <a:t>wodnej</a:t>
            </a:r>
            <a:r>
              <a:rPr lang="en-US" dirty="0"/>
              <a:t> </a:t>
            </a:r>
            <a:endParaRPr lang="pl-PL" dirty="0"/>
          </a:p>
          <a:p>
            <a:pPr marL="0" lvl="1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pl-PL" sz="1800" b="0" dirty="0"/>
              <a:t>Działania są głównie skoncentrowane na ograniczenie emisji gazów cieplarnianych i zwiększenie pochłaniania CO₂</a:t>
            </a:r>
          </a:p>
          <a:p>
            <a:pPr marL="285750" lvl="1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 </a:t>
            </a:r>
            <a:r>
              <a:rPr lang="pl-PL" sz="1800" b="0" dirty="0"/>
              <a:t>poprawa efektywności energetycznej oczyszczalni ścieków,</a:t>
            </a:r>
            <a:endParaRPr lang="en-US" sz="1800" b="0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Wykorzystanie odnawialnych źródeł energii w infrastrukturze wodnej,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ograniczanie emisji metanu z osadów ściekowych (produkcja energii z biogazu w oczyszczalniach ścieków)</a:t>
            </a:r>
            <a:r>
              <a:rPr lang="en-US" dirty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8454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82648-5DF3-EA62-BD26-8E2397FB6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2AA698C-BCC7-4DC9-426C-5E8F440B1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Adaptacja</a:t>
            </a:r>
            <a:r>
              <a:rPr lang="en-US" dirty="0"/>
              <a:t> do </a:t>
            </a:r>
            <a:r>
              <a:rPr lang="en-US" dirty="0" err="1"/>
              <a:t>zmian</a:t>
            </a:r>
            <a:r>
              <a:rPr lang="en-US" dirty="0"/>
              <a:t> </a:t>
            </a:r>
            <a:r>
              <a:rPr lang="en-US" dirty="0" err="1"/>
              <a:t>klimatu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9AA214-419A-1415-A435-88DB72C6AC2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1438274"/>
            <a:ext cx="10515600" cy="3190876"/>
          </a:xfrm>
        </p:spPr>
        <p:txBody>
          <a:bodyPr>
            <a:normAutofit fontScale="92500" lnSpcReduction="20000"/>
          </a:bodyPr>
          <a:lstStyle/>
          <a:p>
            <a:pPr marL="0" lvl="1" indent="0">
              <a:buNone/>
            </a:pPr>
            <a:r>
              <a:rPr lang="pl-PL" dirty="0"/>
              <a:t>Przykłady działań </a:t>
            </a:r>
            <a:r>
              <a:rPr lang="en-US" dirty="0" err="1"/>
              <a:t>adaptacyjnych</a:t>
            </a:r>
            <a:r>
              <a:rPr lang="en-US" dirty="0"/>
              <a:t> m.in. w </a:t>
            </a:r>
            <a:r>
              <a:rPr lang="en-US" dirty="0" err="1"/>
              <a:t>gospodarce</a:t>
            </a:r>
            <a:r>
              <a:rPr lang="en-US" dirty="0"/>
              <a:t> </a:t>
            </a:r>
            <a:r>
              <a:rPr lang="en-US" dirty="0" err="1"/>
              <a:t>wodnej</a:t>
            </a:r>
            <a:r>
              <a:rPr lang="en-US" noProof="0" dirty="0"/>
              <a:t> 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budowa zbiorników retencyjnych, 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tworzenie suchych zbiorników przeciwpowodziowych,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rozwój systemów wczesnego ostrzegania,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modernizacja infrastruktury wodociągowej,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 zwiększanie retencji krajobrazowej,</a:t>
            </a:r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 err="1"/>
              <a:t>renaturyzacja</a:t>
            </a:r>
            <a:r>
              <a:rPr lang="pl-PL" dirty="0"/>
              <a:t> cieków wodnych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rozwój zielono-niebieskiej infrastruktury w miastach.</a:t>
            </a:r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4144778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E4821-C975-B171-2DE5-054BD065D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DE1C84-4C72-8F7A-7492-2D81A6E3F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Mitygacja</a:t>
            </a:r>
            <a:r>
              <a:rPr lang="pl-PL" dirty="0"/>
              <a:t> i adaptacja – porównanie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D6F0C8A-EBD7-116E-27D2-82C7C5091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err="1"/>
              <a:t>Mitygacja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18A53D3-AE55-C2D1-27B9-F282E3BC89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en-US" sz="1800" b="0" dirty="0" err="1"/>
              <a:t>Ogranicza</a:t>
            </a:r>
            <a:r>
              <a:rPr lang="en-US" sz="1800" b="0" dirty="0"/>
              <a:t> </a:t>
            </a:r>
            <a:r>
              <a:rPr lang="en-US" sz="1800" b="0" dirty="0" err="1"/>
              <a:t>przyczyny</a:t>
            </a:r>
            <a:r>
              <a:rPr lang="en-US" sz="1800" b="0" dirty="0"/>
              <a:t> </a:t>
            </a:r>
            <a:r>
              <a:rPr lang="en-US" sz="1800" b="0" dirty="0" err="1"/>
              <a:t>zmian</a:t>
            </a:r>
            <a:r>
              <a:rPr lang="en-US" sz="1800" b="0" dirty="0"/>
              <a:t> </a:t>
            </a:r>
            <a:r>
              <a:rPr lang="en-US" sz="1800" b="0" dirty="0" err="1"/>
              <a:t>klimatu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sz="1800" b="0" dirty="0" err="1"/>
              <a:t>Nacisk</a:t>
            </a:r>
            <a:r>
              <a:rPr lang="en-US" sz="1800" b="0" dirty="0"/>
              <a:t> </a:t>
            </a:r>
            <a:r>
              <a:rPr lang="en-US" sz="1800" b="0" dirty="0" err="1"/>
              <a:t>na</a:t>
            </a:r>
            <a:r>
              <a:rPr lang="en-US" sz="1800" b="0" dirty="0"/>
              <a:t> </a:t>
            </a:r>
            <a:r>
              <a:rPr lang="en-US" sz="1800" b="0" dirty="0" err="1"/>
              <a:t>zmniejszenie</a:t>
            </a:r>
            <a:r>
              <a:rPr lang="en-US" sz="1800" b="0" dirty="0"/>
              <a:t> </a:t>
            </a:r>
            <a:r>
              <a:rPr lang="en-US" sz="1800" b="0" dirty="0" err="1"/>
              <a:t>emisji</a:t>
            </a:r>
            <a:r>
              <a:rPr lang="en-US" sz="1800" b="0" dirty="0"/>
              <a:t> </a:t>
            </a:r>
            <a:r>
              <a:rPr lang="en-US" sz="1800" b="0" dirty="0" err="1"/>
              <a:t>gazów</a:t>
            </a:r>
            <a:r>
              <a:rPr lang="en-US" sz="1800" b="0" dirty="0"/>
              <a:t> </a:t>
            </a:r>
            <a:r>
              <a:rPr lang="en-US" sz="1800" b="0" dirty="0" err="1"/>
              <a:t>cieplarnianych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sz="1800" b="0" dirty="0" err="1"/>
              <a:t>Perspektywa</a:t>
            </a:r>
            <a:r>
              <a:rPr lang="en-US" sz="1800" b="0" dirty="0"/>
              <a:t> </a:t>
            </a:r>
            <a:r>
              <a:rPr lang="en-US" sz="1800" b="0" dirty="0" err="1"/>
              <a:t>czasowa</a:t>
            </a:r>
            <a:r>
              <a:rPr lang="en-US" sz="1800" b="0" dirty="0"/>
              <a:t> (</a:t>
            </a:r>
            <a:r>
              <a:rPr lang="en-US" sz="1800" b="0" dirty="0" err="1"/>
              <a:t>czasowy</a:t>
            </a:r>
            <a:r>
              <a:rPr lang="en-US" sz="1800" b="0" dirty="0"/>
              <a:t> </a:t>
            </a:r>
            <a:r>
              <a:rPr lang="en-US" sz="1800" b="0" dirty="0" err="1"/>
              <a:t>wymiar</a:t>
            </a:r>
            <a:r>
              <a:rPr lang="en-US" sz="1800" b="0" dirty="0"/>
              <a:t> </a:t>
            </a:r>
            <a:r>
              <a:rPr lang="en-US" sz="1800" b="0" dirty="0" err="1"/>
              <a:t>planowania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realizacji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efektów</a:t>
            </a:r>
            <a:r>
              <a:rPr lang="en-US" sz="1800" b="0" dirty="0"/>
              <a:t>) – </a:t>
            </a:r>
            <a:r>
              <a:rPr lang="en-US" sz="1800" b="0" dirty="0" err="1"/>
              <a:t>długoterminowa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sz="1800" b="0" dirty="0" err="1"/>
              <a:t>Zakres</a:t>
            </a:r>
            <a:r>
              <a:rPr lang="en-US" sz="1800" b="0" dirty="0"/>
              <a:t> </a:t>
            </a:r>
            <a:r>
              <a:rPr lang="en-US" sz="1800" b="0" dirty="0" err="1"/>
              <a:t>przestrzenny</a:t>
            </a:r>
            <a:r>
              <a:rPr lang="en-US" sz="1800" b="0" dirty="0"/>
              <a:t> </a:t>
            </a:r>
            <a:r>
              <a:rPr lang="en-US" sz="1800" b="0" dirty="0" err="1"/>
              <a:t>działań</a:t>
            </a:r>
            <a:r>
              <a:rPr lang="en-US" sz="1800" b="0" dirty="0"/>
              <a:t> - </a:t>
            </a:r>
            <a:r>
              <a:rPr lang="en-US" sz="1800" b="0" dirty="0" err="1"/>
              <a:t>globalny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AutoNum type="arabicPeriod"/>
            </a:pPr>
            <a:endParaRPr lang="en-US" sz="1800" b="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8323D75-9B23-9124-7D56-0C16A4F20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err="1"/>
              <a:t>Adaptacja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61600A9-3766-D143-D47B-6F3DBD9650F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en-US" sz="1800" b="0" dirty="0" err="1"/>
              <a:t>Ogranicza</a:t>
            </a:r>
            <a:r>
              <a:rPr lang="en-US" sz="1800" b="0" dirty="0"/>
              <a:t> </a:t>
            </a:r>
            <a:r>
              <a:rPr lang="en-US" sz="1800" b="0" dirty="0" err="1"/>
              <a:t>skutki</a:t>
            </a:r>
            <a:r>
              <a:rPr lang="en-US" sz="1800" b="0" dirty="0"/>
              <a:t> </a:t>
            </a:r>
            <a:r>
              <a:rPr lang="en-US" sz="1800" b="0" dirty="0" err="1"/>
              <a:t>zmian</a:t>
            </a:r>
            <a:r>
              <a:rPr lang="en-US" sz="1800" b="0" dirty="0"/>
              <a:t> </a:t>
            </a:r>
            <a:r>
              <a:rPr lang="en-US" sz="1800" b="0" dirty="0" err="1"/>
              <a:t>klimatu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pl-PL" sz="1800" b="0" dirty="0"/>
              <a:t>Zwiększa odporność ludzi i środowiska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sz="1800" b="0" dirty="0" err="1"/>
              <a:t>Perspektywa</a:t>
            </a:r>
            <a:r>
              <a:rPr lang="en-US" sz="1800" b="0" dirty="0"/>
              <a:t> </a:t>
            </a:r>
            <a:r>
              <a:rPr lang="en-US" sz="1800" b="0" dirty="0" err="1"/>
              <a:t>czasowa</a:t>
            </a:r>
            <a:r>
              <a:rPr lang="en-US" sz="1800" b="0" dirty="0"/>
              <a:t> - </a:t>
            </a:r>
            <a:r>
              <a:rPr lang="en-US" sz="1800" b="0" dirty="0" err="1"/>
              <a:t>krótko</a:t>
            </a:r>
            <a:r>
              <a:rPr lang="en-US" sz="1800" b="0" dirty="0"/>
              <a:t>-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średnioterminowa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sz="1800" b="0" dirty="0" err="1"/>
              <a:t>Zakres</a:t>
            </a:r>
            <a:r>
              <a:rPr lang="en-US" sz="1800" b="0" dirty="0"/>
              <a:t> </a:t>
            </a:r>
            <a:r>
              <a:rPr lang="en-US" sz="1800" b="0" dirty="0" err="1"/>
              <a:t>przestrzenny</a:t>
            </a:r>
            <a:r>
              <a:rPr lang="en-US" sz="1800" b="0" dirty="0"/>
              <a:t> </a:t>
            </a:r>
            <a:r>
              <a:rPr lang="en-US" sz="1800" b="0" dirty="0" err="1"/>
              <a:t>działań</a:t>
            </a:r>
            <a:r>
              <a:rPr lang="en-US" sz="1800" b="0" dirty="0"/>
              <a:t> – </a:t>
            </a:r>
            <a:r>
              <a:rPr lang="en-US" sz="1800" b="0" dirty="0" err="1"/>
              <a:t>regionalny</a:t>
            </a:r>
            <a:r>
              <a:rPr lang="en-US" sz="1800" b="0" dirty="0"/>
              <a:t> (</a:t>
            </a:r>
            <a:r>
              <a:rPr lang="en-US" sz="1800" b="0" dirty="0" err="1"/>
              <a:t>ponadlokalny</a:t>
            </a:r>
            <a:r>
              <a:rPr lang="en-US" sz="1800" b="0" dirty="0"/>
              <a:t>)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lokalny</a:t>
            </a: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endParaRPr lang="en-US" sz="1800" b="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AutoNum type="arabicPeriod"/>
            </a:pPr>
            <a:endParaRPr lang="pl-PL" sz="1800" b="0" dirty="0"/>
          </a:p>
        </p:txBody>
      </p:sp>
    </p:spTree>
    <p:extLst>
      <p:ext uri="{BB962C8B-B14F-4D97-AF65-F5344CB8AC3E}">
        <p14:creationId xmlns:p14="http://schemas.microsoft.com/office/powerpoint/2010/main" val="821643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A821C-B160-0939-D959-FBDACB0E3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DE34FF51-B51F-19DC-128A-D7E0B7793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Dlaczego potrzebujemy obu podejść?</a:t>
            </a:r>
            <a:r>
              <a:rPr lang="en-US" dirty="0"/>
              <a:t> – </a:t>
            </a:r>
            <a:r>
              <a:rPr lang="en-US" dirty="0" err="1"/>
              <a:t>skutki</a:t>
            </a:r>
            <a:r>
              <a:rPr lang="en-US" dirty="0"/>
              <a:t> </a:t>
            </a:r>
            <a:r>
              <a:rPr lang="en-US" dirty="0" err="1"/>
              <a:t>działań</a:t>
            </a:r>
            <a:r>
              <a:rPr lang="en-US" dirty="0"/>
              <a:t> </a:t>
            </a:r>
            <a:r>
              <a:rPr lang="en-US" dirty="0" err="1"/>
              <a:t>tylko</a:t>
            </a:r>
            <a:r>
              <a:rPr lang="en-US" dirty="0"/>
              <a:t> </a:t>
            </a:r>
            <a:r>
              <a:rPr lang="en-US" dirty="0" err="1"/>
              <a:t>jednego</a:t>
            </a:r>
            <a:r>
              <a:rPr lang="en-US" dirty="0"/>
              <a:t> z </a:t>
            </a:r>
            <a:r>
              <a:rPr lang="en-US" dirty="0" err="1"/>
              <a:t>rodzaju</a:t>
            </a:r>
            <a:r>
              <a:rPr lang="en-US" dirty="0"/>
              <a:t> </a:t>
            </a:r>
            <a:r>
              <a:rPr lang="en-US" dirty="0" err="1"/>
              <a:t>dzialań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114970-25EE-661F-2D1B-13A7339EC1E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374" y="1313145"/>
            <a:ext cx="10515600" cy="2026821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dirty="0"/>
              <a:t>Bez </a:t>
            </a:r>
            <a:r>
              <a:rPr lang="en-US" dirty="0" err="1"/>
              <a:t>mitygacji</a:t>
            </a:r>
            <a:endParaRPr lang="en-US" noProof="0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zmiany klimatu będą się pogłębiały,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wzrosną koszty adaptacji,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skuteczność działań adaptacyjnych będzie malała.</a:t>
            </a:r>
            <a:endParaRPr lang="pl-PL" noProof="0" dirty="0"/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2B60CDAC-7920-E52F-2E11-3692C0F6C8A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76374" y="3518036"/>
            <a:ext cx="10515600" cy="1458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Arial" panose="020B0604020202020204" pitchFamily="34" charset="0"/>
              <a:buNone/>
            </a:pPr>
            <a:r>
              <a:rPr lang="en-US" dirty="0"/>
              <a:t>Bez </a:t>
            </a:r>
            <a:r>
              <a:rPr lang="en-US" dirty="0" err="1"/>
              <a:t>adaptacji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wzrosną straty spowodowane ekstremalnymi zjawiskami pogodowymi,</a:t>
            </a:r>
            <a:endParaRPr lang="en-US" dirty="0"/>
          </a:p>
          <a:p>
            <a:pPr marL="285750" lvl="3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 zwiększy się ryzyko dla ludzi, infrastruktury i gospodarki.</a:t>
            </a:r>
          </a:p>
        </p:txBody>
      </p:sp>
    </p:spTree>
    <p:extLst>
      <p:ext uri="{BB962C8B-B14F-4D97-AF65-F5344CB8AC3E}">
        <p14:creationId xmlns:p14="http://schemas.microsoft.com/office/powerpoint/2010/main" val="897107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0CDE4A-09C5-196B-65A1-4D7E7E80A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159613" cy="1117275"/>
          </a:xfrm>
        </p:spPr>
        <p:txBody>
          <a:bodyPr>
            <a:normAutofit/>
          </a:bodyPr>
          <a:lstStyle/>
          <a:p>
            <a:r>
              <a:rPr lang="pl-PL" dirty="0"/>
              <a:t>Koncepcja zielonej i błękitno-zielonej infrastruktury w adaptacji do zmian klimatu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4B8D4D-F668-65E5-9C01-34BD15D5A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562099"/>
            <a:ext cx="11159613" cy="41814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400" dirty="0"/>
              <a:t>Zielona infrastruktura - definicja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b="0" dirty="0"/>
              <a:t>sieć terenów zieleni zapewniających różne usługi ekosystemowe (czyli korzyści, jakie mieszkańcy czerpią z przyrody, m.in. obniżanie temperatury podczas upałów,  oczyszczanie powietrza, pochłanianie dwutlenku węgla, retencja wód opadowych,  oraz tworzenie przestrzeni do rekreacji).</a:t>
            </a:r>
          </a:p>
          <a:p>
            <a:pPr marL="0" indent="0">
              <a:lnSpc>
                <a:spcPct val="150000"/>
              </a:lnSpc>
              <a:buNone/>
            </a:pPr>
            <a:endParaRPr lang="pl-PL" sz="1800" b="0" dirty="0"/>
          </a:p>
          <a:p>
            <a:pPr marL="0" indent="0">
              <a:lnSpc>
                <a:spcPct val="150000"/>
              </a:lnSpc>
              <a:buNone/>
            </a:pPr>
            <a:r>
              <a:rPr lang="pl-PL" sz="2400" dirty="0"/>
              <a:t>Błękitno-zielona infrastruktura - definicja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pl-PL" sz="1800" b="0" dirty="0"/>
              <a:t>zielona infrastruktura rozszerzona o elementy wodne (rzeki, jeziora, mokradła, systemy retencji, ogrody deszczowe itp.), które wspólnie zwiększają odporność miasta na skutki zmian klimatu.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pl-PL" sz="1900" b="0" dirty="0">
                <a:cs typeface="Arial" panose="020B0604020202020204" pitchFamily="34" charset="0"/>
              </a:rPr>
              <a:t>wielofunkcyjny system terenów pokrytych roślinnością i wodami</a:t>
            </a:r>
            <a:endParaRPr lang="pl-PL" sz="1900" b="0" dirty="0"/>
          </a:p>
          <a:p>
            <a:pPr marL="0" indent="0">
              <a:buNone/>
            </a:pPr>
            <a:endParaRPr lang="pl-PL" sz="1800" b="0" dirty="0"/>
          </a:p>
        </p:txBody>
      </p:sp>
    </p:spTree>
    <p:extLst>
      <p:ext uri="{BB962C8B-B14F-4D97-AF65-F5344CB8AC3E}">
        <p14:creationId xmlns:p14="http://schemas.microsoft.com/office/powerpoint/2010/main" val="2325563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1B42C-6FCC-6E8E-BDA1-0A5711BCB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F32E65-5D34-E01B-FFF7-35DD63976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159613" cy="1117275"/>
          </a:xfrm>
        </p:spPr>
        <p:txBody>
          <a:bodyPr>
            <a:normAutofit/>
          </a:bodyPr>
          <a:lstStyle/>
          <a:p>
            <a:r>
              <a:rPr lang="pl-PL" dirty="0"/>
              <a:t>Błękitno-zielona infrastruktura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16B1045-0626-33B1-E597-538ED5E8A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562099"/>
            <a:ext cx="11159613" cy="4181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Funkcje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b="0" dirty="0"/>
              <a:t>Pełni funkcje krajobrazowe, biologiczne, klimatyczne, społeczne oraz hydrologiczne – ma kluczowe znaczenie w retencjonowaniu i oczyszczaniu wód deszczowych.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2400" dirty="0"/>
              <a:t>W podejściu hydrologicznym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system kontrolowania odpływu i odprowadzania wód opadowych,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strategia drenażu wód opartego na naturze,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hybrydowa ekologiczno-techniczna sieć zagospodarowania wód</a:t>
            </a:r>
            <a:r>
              <a:rPr lang="en-US" sz="1800" b="0" dirty="0"/>
              <a:t> </a:t>
            </a:r>
            <a:r>
              <a:rPr lang="en-US" sz="1800" b="0" dirty="0" err="1"/>
              <a:t>opadowych</a:t>
            </a:r>
            <a:r>
              <a:rPr lang="en-US" sz="1800" b="0" dirty="0"/>
              <a:t>.</a:t>
            </a:r>
            <a:endParaRPr lang="pl-PL" sz="1800" b="0" dirty="0"/>
          </a:p>
          <a:p>
            <a:pPr marL="0" indent="0">
              <a:buNone/>
            </a:pPr>
            <a:endParaRPr lang="pl-PL" sz="1800" b="0" dirty="0"/>
          </a:p>
        </p:txBody>
      </p:sp>
    </p:spTree>
    <p:extLst>
      <p:ext uri="{BB962C8B-B14F-4D97-AF65-F5344CB8AC3E}">
        <p14:creationId xmlns:p14="http://schemas.microsoft.com/office/powerpoint/2010/main" val="2382031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9D4CC-ABDB-0237-1771-0B77913FE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9711F6-6DB4-785B-4E89-75B6BBFE9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159613" cy="1117275"/>
          </a:xfrm>
        </p:spPr>
        <p:txBody>
          <a:bodyPr>
            <a:normAutofit/>
          </a:bodyPr>
          <a:lstStyle/>
          <a:p>
            <a:r>
              <a:rPr lang="pl-PL" dirty="0"/>
              <a:t>Błękitno-zielona infrastruktura w zagospodarowaniu wód opadowych na terenach zurbanizowanych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B68F5B-31AD-EA57-E72E-ABCE358C0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562099"/>
            <a:ext cx="11159613" cy="41814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0" dirty="0">
                <a:cs typeface="Arial" panose="020B0604020202020204" pitchFamily="34" charset="0"/>
              </a:rPr>
              <a:t>Służy </a:t>
            </a:r>
            <a:r>
              <a:rPr lang="en-US" sz="1800" b="0" dirty="0" err="1">
                <a:cs typeface="Arial" panose="020B0604020202020204" pitchFamily="34" charset="0"/>
              </a:rPr>
              <a:t>oraniczeniu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odpływu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powierzchniowego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i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pl-PL" sz="1800" b="0" dirty="0">
                <a:cs typeface="Arial" panose="020B0604020202020204" pitchFamily="34" charset="0"/>
              </a:rPr>
              <a:t>poprawie lokalnej retencji poprzez zagospodarowanie wód opadowych w miejscu ich powstawania, 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0" dirty="0">
                <a:cs typeface="Arial" panose="020B0604020202020204" pitchFamily="34" charset="0"/>
              </a:rPr>
              <a:t>Obejmuje naturalne i seminarialne rozwiązania umożliwiające wiele form lokalnego retencjonowania, doczyszczania, ponownego wykorzystania wód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0" dirty="0">
                <a:cs typeface="Arial" panose="020B0604020202020204" pitchFamily="34" charset="0"/>
              </a:rPr>
              <a:t>Rozwiązania wspierające tradycyjny system odprowadzania wód deszczowych m.in. na wypadek występowania  nagłych, nawalnych opadów deszczu</a:t>
            </a:r>
            <a:r>
              <a:rPr lang="en-US" sz="1800" b="0" dirty="0">
                <a:cs typeface="Arial" panose="020B0604020202020204" pitchFamily="34" charset="0"/>
              </a:rPr>
              <a:t>.</a:t>
            </a:r>
            <a:endParaRPr lang="pl-PL" sz="1800" b="0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l-PL" sz="1800" b="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l-PL" sz="1800" b="0" dirty="0"/>
          </a:p>
        </p:txBody>
      </p:sp>
    </p:spTree>
    <p:extLst>
      <p:ext uri="{BB962C8B-B14F-4D97-AF65-F5344CB8AC3E}">
        <p14:creationId xmlns:p14="http://schemas.microsoft.com/office/powerpoint/2010/main" val="4157162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AC688-8C66-7BF2-1DB3-08BC2F3B2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A1573D-AE17-92A3-3FC6-4398FDFB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4"/>
            <a:ext cx="11159613" cy="1577975"/>
          </a:xfrm>
        </p:spPr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Szara infrastruktura jako uzupełnienie błękitno-zielonej infrastruktury</a:t>
            </a: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6A8688-8C35-3401-80E7-7F819F482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866899"/>
            <a:ext cx="11159613" cy="4181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Definicja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Infrastruktura hydrotechniczna, której celem jest zbieranie i odprowadzanie wód opadowych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Składa się na nią system kanalizacji deszczowej, kolektory burzowe, system oczyszczania ścieków</a:t>
            </a:r>
          </a:p>
          <a:p>
            <a:pPr marL="0" indent="0">
              <a:buNone/>
            </a:pPr>
            <a:endParaRPr lang="pl-PL" sz="1800" b="0" dirty="0"/>
          </a:p>
        </p:txBody>
      </p:sp>
    </p:spTree>
    <p:extLst>
      <p:ext uri="{BB962C8B-B14F-4D97-AF65-F5344CB8AC3E}">
        <p14:creationId xmlns:p14="http://schemas.microsoft.com/office/powerpoint/2010/main" val="2028708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35D88-275E-E369-1AF3-B0A093D8B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81EB7B-3A94-9EC9-1FB1-555029F84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4"/>
            <a:ext cx="11159613" cy="1577975"/>
          </a:xfrm>
        </p:spPr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Błękitno-zielona infrastruktura wymaga działań na wielu poziomach planowania i zagospodarowania</a:t>
            </a: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5D38B3-FC26-F178-18FF-7508A49F2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866899"/>
            <a:ext cx="11159613" cy="41814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800" b="0" dirty="0"/>
              <a:t>Działania adaptacyjne z wykorzystaniem błękitno-zielonej infrastruktury są realizowane w różnych skalach przestrzennych. Obejmują poziom regionalny, całe miasto, jego części – dzielnice i osiedla – oraz, co szczególnie istotne, skalę miejsca, czyli ulic, pojedynczych działek i budynków.</a:t>
            </a:r>
            <a:endParaRPr lang="en-US" sz="1800" b="0" dirty="0"/>
          </a:p>
          <a:p>
            <a:pPr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800" b="0" dirty="0" err="1"/>
              <a:t>Skuteczność</a:t>
            </a:r>
            <a:r>
              <a:rPr lang="en-US" sz="1800" b="0" dirty="0"/>
              <a:t> </a:t>
            </a:r>
            <a:r>
              <a:rPr lang="pl-PL" sz="1800" b="0" dirty="0"/>
              <a:t>zależy od </a:t>
            </a:r>
            <a:r>
              <a:rPr lang="en-US" sz="1800" b="0" dirty="0"/>
              <a:t>ich </a:t>
            </a:r>
            <a:r>
              <a:rPr lang="pl-PL" sz="1800" b="0" dirty="0"/>
              <a:t>wzajemnego powiązania i uzupełniania się działań podejmowanych na wszystkich poziomach planowania i zagospodarowania przestrzennego.</a:t>
            </a:r>
          </a:p>
        </p:txBody>
      </p:sp>
    </p:spTree>
    <p:extLst>
      <p:ext uri="{BB962C8B-B14F-4D97-AF65-F5344CB8AC3E}">
        <p14:creationId xmlns:p14="http://schemas.microsoft.com/office/powerpoint/2010/main" val="37539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AB1CA-0E9A-5A58-6AC2-552B5C548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4E58F5-AD73-6781-0C44-EA3D7A97C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0" y="475697"/>
            <a:ext cx="7204138" cy="949326"/>
          </a:xfrm>
        </p:spPr>
        <p:txBody>
          <a:bodyPr>
            <a:noAutofit/>
          </a:bodyPr>
          <a:lstStyle/>
          <a:p>
            <a:r>
              <a:rPr lang="pl-PL" sz="3200" dirty="0"/>
              <a:t>Błękitno-zielona infrastruktura jako hierarchiczny i </a:t>
            </a:r>
            <a:r>
              <a:rPr lang="pl-PL" sz="3200" dirty="0" err="1"/>
              <a:t>wieloskalowy</a:t>
            </a:r>
            <a:r>
              <a:rPr lang="pl-PL" sz="3200" dirty="0"/>
              <a:t> system powiązanych elementów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AFE0C3-6681-FF96-EC2B-CE257A802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940" y="1825626"/>
            <a:ext cx="6754763" cy="408201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Błękitno-zielona infrastruktura jest systemem hierarchicznym i </a:t>
            </a:r>
            <a:r>
              <a:rPr lang="pl-PL" sz="1800" b="0" dirty="0" err="1"/>
              <a:t>wieloskalowym</a:t>
            </a:r>
            <a:r>
              <a:rPr lang="pl-PL" sz="1800" b="0" dirty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Obejmuje rozwiązania od poziomu regionalnego, którego częścią jest miasto, przez samo miasto, jego części (np. osiedle), po skalę miejsca – ulic, pojedynczych działek i budynków.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Skuteczność zależy od zachowania powiązań między elementami w obrębie każdej skali poprzez odpowiednie,  na różnych poziomach szczegółowości, planowanie i zagospodarowanie przestrzenne.</a:t>
            </a:r>
          </a:p>
        </p:txBody>
      </p:sp>
      <p:pic>
        <p:nvPicPr>
          <p:cNvPr id="12" name="Symbol zastępczy zawartości 11" descr="Infografika przedstawia cztery, powiązane ze sobą hierarchicznie, poziomy realizacji działań adaptacyjnych do zmian klimatu w planowaniu i zagospodarowaniu przestrzennym: najbardziej ogólny poziom to Poziom regionalny, niższy poziom obejmuje Miasto, kolejny niższy poziom obejmuje Fragment miasta – dzielnice lub osiedle; ostatni poziom obejmuje niewielki teren tzw. Miejsce –  działkę lub obiekt. Każdy kolejny poziom stanowi powiększenie obszaru zaznaczonego okręgiem na poziomie wyższym. Strzałki pokazują przejście od skali regionalnej do pojedynczej działki, ilustrując stopniowe uszczegóławianie działań związanych z ochroną zasobów przyrodniczych, wdrażaniem zielono-błękitnej infrastruktury.">
            <a:extLst>
              <a:ext uri="{FF2B5EF4-FFF2-40B4-BE49-F238E27FC236}">
                <a16:creationId xmlns:a16="http://schemas.microsoft.com/office/drawing/2014/main" id="{BDACF589-ACCE-1E3A-EE6C-D6C290610F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820" y="226554"/>
            <a:ext cx="3852938" cy="577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08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65C6D-C43A-9E93-D9A8-97F97C173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D29B7E-FA77-F7E5-FEF9-C9964A45D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4"/>
            <a:ext cx="11159613" cy="949326"/>
          </a:xfrm>
        </p:spPr>
        <p:txBody>
          <a:bodyPr>
            <a:normAutofit fontScale="90000"/>
          </a:bodyPr>
          <a:lstStyle/>
          <a:p>
            <a:r>
              <a:rPr lang="pl-PL" dirty="0"/>
              <a:t>Działania w zakresie błękitno-zielonej infrastruktury w skali regionalnej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40339D-20AE-1B98-F101-EE496BC046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941" y="1825626"/>
            <a:ext cx="10904083" cy="40820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Podstawowym celem jest: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800" b="0" dirty="0"/>
              <a:t> zachowanie ciągłości procesów ekologicznych,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800" b="0" dirty="0"/>
              <a:t> ochrona zasobów przyrodniczych o znaczeniu ponadlokalnym,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800" b="0" dirty="0"/>
              <a:t>zapewnienie łączności i  przeciwdziałanie fragmentacji krajobrazu, umożliwienie migracji gatunków,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800" b="0" dirty="0"/>
              <a:t>stabilizacja obiegu wody i warunków klimatycznych w skali makro</a:t>
            </a:r>
            <a:r>
              <a:rPr lang="en-US" sz="1800" b="0" dirty="0"/>
              <a:t>.</a:t>
            </a:r>
            <a:endParaRPr lang="pl-PL" sz="1800" b="0" dirty="0"/>
          </a:p>
        </p:txBody>
      </p:sp>
    </p:spTree>
    <p:extLst>
      <p:ext uri="{BB962C8B-B14F-4D97-AF65-F5344CB8AC3E}">
        <p14:creationId xmlns:p14="http://schemas.microsoft.com/office/powerpoint/2010/main" val="1880366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40C8D-6BDA-E4C7-E60B-C4E9A6735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18F89F-9844-998D-8704-5DE899B5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4"/>
            <a:ext cx="11159613" cy="949326"/>
          </a:xfrm>
        </p:spPr>
        <p:txBody>
          <a:bodyPr>
            <a:normAutofit fontScale="90000"/>
          </a:bodyPr>
          <a:lstStyle/>
          <a:p>
            <a:r>
              <a:rPr lang="pl-PL" dirty="0"/>
              <a:t>Działania w zakresie błękitno-zielonej infrastruktury w skali miasta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84BB438-FBA1-08B4-985A-C9E18E5B9A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941" y="1152525"/>
            <a:ext cx="10904083" cy="481965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400" dirty="0"/>
              <a:t>Jakie elementy i działania?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/>
              <a:t>W</a:t>
            </a:r>
            <a:r>
              <a:rPr lang="pl-PL" sz="1800" b="0" dirty="0"/>
              <a:t> skali miasta błękitno-zielona infrastruktura przyjmuje formę powiązanych przestrzennie sieci parków, lasów miejskich, terenów otwartych, dolin rzecznych, naturalnych i sztucznych akwenów wodnych</a:t>
            </a:r>
            <a:r>
              <a:rPr lang="en-US" sz="1800" b="0" dirty="0"/>
              <a:t>.</a:t>
            </a:r>
            <a:r>
              <a:rPr lang="pl-PL" sz="1800" b="0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2400" dirty="0"/>
              <a:t>Co jest wyzwaniem?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1800" dirty="0"/>
              <a:t> </a:t>
            </a:r>
            <a:r>
              <a:rPr lang="en-US" sz="1800" b="0" dirty="0" err="1"/>
              <a:t>Głównym</a:t>
            </a:r>
            <a:r>
              <a:rPr lang="pl-PL" sz="1800" b="0" dirty="0"/>
              <a:t> wyzwaniem jest zachowanie ciągłości systemu (przeciwdziałanie fragmentacji) oraz kurczenie się powierzchni obszarów zieleni i wód powierzchniowych pod wpływem presji inwestycyjnej.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2400" dirty="0"/>
              <a:t>Jakie efekty działań?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/>
              <a:t>System</a:t>
            </a:r>
            <a:r>
              <a:rPr lang="pl-PL" sz="1800" b="0" dirty="0"/>
              <a:t> terenów tworzących błękitno-zieloną infrastrukturę w skali miasta ma kluczowe znaczenie dla ograniczenia efektu miejskiej wyspy ciepła, wspierania gospodarowania wodami opadowymi, poprawy jakości środowiska życia oraz zwiększania odporności na ekstremalne zjawiska pogodowe. </a:t>
            </a:r>
          </a:p>
        </p:txBody>
      </p:sp>
    </p:spTree>
    <p:extLst>
      <p:ext uri="{BB962C8B-B14F-4D97-AF65-F5344CB8AC3E}">
        <p14:creationId xmlns:p14="http://schemas.microsoft.com/office/powerpoint/2010/main" val="2414320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1F420-5F10-6B23-A9F3-1BE19DDB4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DB6542-D2D8-9A80-AB4F-908519FA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4"/>
            <a:ext cx="11159613" cy="949326"/>
          </a:xfrm>
        </p:spPr>
        <p:txBody>
          <a:bodyPr>
            <a:normAutofit fontScale="90000"/>
          </a:bodyPr>
          <a:lstStyle/>
          <a:p>
            <a:r>
              <a:rPr lang="pl-PL" dirty="0"/>
              <a:t>Działania w zakresie błękitno-zielonej infrastruktury w skali osiedla i jego fragmentu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0EE642-CA03-705E-D910-50384928D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941" y="1200150"/>
            <a:ext cx="10904083" cy="481965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400" dirty="0"/>
              <a:t>Jakie elementy i działania?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0" dirty="0"/>
              <a:t>W </a:t>
            </a:r>
            <a:r>
              <a:rPr lang="pl-PL" sz="1800" b="0" dirty="0"/>
              <a:t>tej skali kluczowe jest utrzymanie jak największej powierzchni terenów zieleni o różnej funkcji (w tym zieleni przyulicznej) </a:t>
            </a:r>
            <a:r>
              <a:rPr lang="en-US" sz="1800" b="0" dirty="0"/>
              <a:t>– </a:t>
            </a:r>
            <a:r>
              <a:rPr lang="en-US" sz="1800" b="0" dirty="0" err="1"/>
              <a:t>również</a:t>
            </a:r>
            <a:r>
              <a:rPr lang="pl-PL" sz="1800" b="0" dirty="0"/>
              <a:t> niewielkich powierzchniowo, zwiększenie pokrywy drzew, zmniejszenie nieprzepuszczalnych powierzchni komunikacyjnych (retencja gruntowa), zwiększenie liczby i powierzchni  obszarów wód powierzchniowych (retencja wodna).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2400" dirty="0"/>
              <a:t>Co jest wyzwaniem?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1800" dirty="0"/>
              <a:t> </a:t>
            </a:r>
            <a:r>
              <a:rPr lang="pl-PL" sz="1800" b="0" dirty="0"/>
              <a:t>– zaspokojenie potrzeb różnych użytkowników, presja inwestycyjna, kwestia utrzymania istniejących obiektów.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400" dirty="0"/>
              <a:t>Jakie efekty działań?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1800" b="0" dirty="0"/>
              <a:t>- korzystny wpływ na klimat lokalny (temperaturę, wilgotność, jakość powietrza), retencja - ograniczenie spływu powierzchniowego, zmniejszenie zagrożenia powodziami wywołanymi deszczami nawalnymi.</a:t>
            </a:r>
          </a:p>
        </p:txBody>
      </p:sp>
    </p:spTree>
    <p:extLst>
      <p:ext uri="{BB962C8B-B14F-4D97-AF65-F5344CB8AC3E}">
        <p14:creationId xmlns:p14="http://schemas.microsoft.com/office/powerpoint/2010/main" val="4246896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F6EAC-A934-4778-92E9-C34071474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F97C33-89B5-BA53-E4EE-A9BE6CF21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4"/>
            <a:ext cx="11159613" cy="1577975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Działania w zakresie błękitno-zielonej infrastruktury w skali lokalnej – obiektowej (działka, budynek)</a:t>
            </a: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585AD3FB-7DB6-3539-2B8F-93E9A5CE8490}"/>
              </a:ext>
            </a:extLst>
          </p:cNvPr>
          <p:cNvSpPr txBox="1">
            <a:spLocks/>
          </p:cNvSpPr>
          <p:nvPr/>
        </p:nvSpPr>
        <p:spPr>
          <a:xfrm>
            <a:off x="501446" y="1154110"/>
            <a:ext cx="10904083" cy="4846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sz="2400" dirty="0"/>
              <a:t>Jakie elementy i działania?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1800" b="0" dirty="0"/>
              <a:t>- indywidualne rozwiązania techniczne służące zwiększeniu powierzchni biologicznie czynnej i retencjonowaniu wód opadowych, takie jak: ogrody deszczowe, zielone dachy, zielone ściany, itp.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sz="2400" dirty="0"/>
              <a:t>Co jest wyzwaniem?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l-PL" sz="1800" b="0" dirty="0"/>
              <a:t>– zwiększenie świadomości społecznej nt. celu i efektów podejmowanych działań, aktywizacja społeczna, wsparcie finansowe dla indywidualnych projektów i realizacji.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l-PL" sz="2400" dirty="0"/>
              <a:t>Jakie efekty działań? 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pl-PL" sz="1800" b="0" dirty="0"/>
              <a:t>– korzystny wpływ na mikroklimat (temperaturę, wilgotność, jakość powietrza), </a:t>
            </a:r>
            <a:r>
              <a:rPr lang="pl-PL" sz="1800" b="0" dirty="0" err="1"/>
              <a:t>mikroretencja</a:t>
            </a:r>
            <a:r>
              <a:rPr lang="pl-PL" sz="1800" b="0" dirty="0"/>
              <a:t> - ograniczenie spływu powierzchniowego, ponowne wykorzystanie wód deszczowych - ochrona zasobów wodnych.</a:t>
            </a:r>
          </a:p>
        </p:txBody>
      </p:sp>
    </p:spTree>
    <p:extLst>
      <p:ext uri="{BB962C8B-B14F-4D97-AF65-F5344CB8AC3E}">
        <p14:creationId xmlns:p14="http://schemas.microsoft.com/office/powerpoint/2010/main" val="1749503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24D0A8-3601-EDE2-ADCC-C7263FF9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159613" cy="824578"/>
          </a:xfrm>
        </p:spPr>
        <p:txBody>
          <a:bodyPr>
            <a:normAutofit fontScale="90000"/>
          </a:bodyPr>
          <a:lstStyle/>
          <a:p>
            <a:r>
              <a:rPr lang="pl-PL" dirty="0"/>
              <a:t>System powierzchniowej retencji miejskiej (SPRIM)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CC39B6-1DE3-94AE-D735-D0DC87F88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941" y="1268584"/>
            <a:ext cx="11159612" cy="350006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600" dirty="0">
                <a:cs typeface="Arial" panose="020B0604020202020204" pitchFamily="34" charset="0"/>
              </a:rPr>
              <a:t>Trzy poziomy retencji:</a:t>
            </a:r>
            <a:r>
              <a:rPr lang="pl-PL" sz="2600" b="0" dirty="0">
                <a:cs typeface="Arial" panose="020B0604020202020204" pitchFamily="34" charset="0"/>
              </a:rPr>
              <a:t> </a:t>
            </a:r>
          </a:p>
          <a:p>
            <a:pPr marL="265113" indent="-265113">
              <a:lnSpc>
                <a:spcPct val="150000"/>
              </a:lnSpc>
              <a:buFont typeface="+mj-lt"/>
              <a:buAutoNum type="arabicPeriod"/>
            </a:pPr>
            <a:r>
              <a:rPr lang="pl-PL" sz="1900" b="0" dirty="0">
                <a:cs typeface="Arial" pitchFamily="34" charset="0"/>
              </a:rPr>
              <a:t>Retencja systemowa w skali miasta.</a:t>
            </a:r>
          </a:p>
          <a:p>
            <a:pPr marL="265113" indent="-265113">
              <a:lnSpc>
                <a:spcPct val="150000"/>
              </a:lnSpc>
              <a:buFont typeface="+mj-lt"/>
              <a:buAutoNum type="arabicPeriod"/>
            </a:pPr>
            <a:r>
              <a:rPr lang="pl-PL" sz="1900" b="0" dirty="0">
                <a:cs typeface="Arial" pitchFamily="34" charset="0"/>
              </a:rPr>
              <a:t>Rozwiązania systemowej w skali dzielnicy, osiedla, ulicy. </a:t>
            </a:r>
          </a:p>
          <a:p>
            <a:pPr marL="265113" indent="-265113">
              <a:lnSpc>
                <a:spcPct val="150000"/>
              </a:lnSpc>
              <a:buFont typeface="+mj-lt"/>
              <a:buAutoNum type="arabicPeriod"/>
            </a:pPr>
            <a:r>
              <a:rPr lang="pl-PL" sz="1900" b="0" dirty="0" err="1">
                <a:cs typeface="Arial" pitchFamily="34" charset="0"/>
              </a:rPr>
              <a:t>Mikroretencja</a:t>
            </a:r>
            <a:r>
              <a:rPr lang="pl-PL" sz="1900" b="0" dirty="0">
                <a:cs typeface="Arial" pitchFamily="34" charset="0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endParaRPr lang="pl-PL" sz="21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1900" b="0" dirty="0">
                <a:cs typeface="Arial" panose="020B0604020202020204" pitchFamily="34" charset="0"/>
              </a:rPr>
              <a:t>Wszystkie powyższe poziomy retencji są zgodne z wielopoziomowym układem i strukturą miasta, wszystkie poziomy są jednakowo ważne, wzajemnie się uzupełniają.</a:t>
            </a:r>
          </a:p>
        </p:txBody>
      </p:sp>
    </p:spTree>
    <p:extLst>
      <p:ext uri="{BB962C8B-B14F-4D97-AF65-F5344CB8AC3E}">
        <p14:creationId xmlns:p14="http://schemas.microsoft.com/office/powerpoint/2010/main" val="3098184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47C16-07BA-A5A1-5D60-78B5E7C9F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F9C284-C605-9C33-B366-EA5B416CA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193" y="693174"/>
            <a:ext cx="11159613" cy="824578"/>
          </a:xfrm>
        </p:spPr>
        <p:txBody>
          <a:bodyPr>
            <a:normAutofit fontScale="90000"/>
          </a:bodyPr>
          <a:lstStyle/>
          <a:p>
            <a:r>
              <a:rPr lang="pl-PL" dirty="0"/>
              <a:t>System powierzchniowej retencji miejskiej SPRIM – retencja w skali miasta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194C02E-E83D-A9AB-A490-A2FCFD1EE0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6194" y="1671705"/>
            <a:ext cx="11159612" cy="41293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800" b="0" dirty="0">
                <a:cs typeface="Arial" pitchFamily="34" charset="0"/>
              </a:rPr>
              <a:t>Systemy retencji oparte na: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>
                <a:cs typeface="Arial"/>
              </a:rPr>
              <a:t>zbiornikach mokrych,</a:t>
            </a:r>
            <a:endParaRPr lang="pl-PL" sz="1800" b="0">
              <a:ea typeface="Calibri"/>
              <a:cs typeface="Arial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>
                <a:cs typeface="Arial" pitchFamily="34" charset="0"/>
              </a:rPr>
              <a:t>zbiornikach suchych,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>
                <a:cs typeface="Arial"/>
              </a:rPr>
              <a:t>zbiornikach półsuchych.</a:t>
            </a:r>
            <a:endParaRPr lang="pl-PL" sz="1800" b="0">
              <a:ea typeface="Calibri"/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endParaRPr lang="pl-PL" sz="1800" b="0" dirty="0"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1800" b="0" dirty="0">
                <a:cs typeface="Arial" pitchFamily="34" charset="0"/>
              </a:rPr>
              <a:t>Zbiorniki retencjonują wodę skumulowaną w ciekach naturalnych lub systemach kanalizacji deszczowej.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b="0" dirty="0">
                <a:cs typeface="Arial" pitchFamily="34" charset="0"/>
              </a:rPr>
              <a:t>Pozwalają na odpływ wody z natężeniem niepowodującym strat w cieku lub kanalizacji poniżej zbiornika.</a:t>
            </a:r>
          </a:p>
        </p:txBody>
      </p:sp>
    </p:spTree>
    <p:extLst>
      <p:ext uri="{BB962C8B-B14F-4D97-AF65-F5344CB8AC3E}">
        <p14:creationId xmlns:p14="http://schemas.microsoft.com/office/powerpoint/2010/main" val="34004548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BEC8-4019-C3E8-3809-DE565A73E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22537E-0A26-89C8-1448-27D2DD14C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601100"/>
            <a:ext cx="11159613" cy="824578"/>
          </a:xfrm>
        </p:spPr>
        <p:txBody>
          <a:bodyPr>
            <a:normAutofit fontScale="90000"/>
          </a:bodyPr>
          <a:lstStyle/>
          <a:p>
            <a:r>
              <a:rPr lang="pl-PL" dirty="0"/>
              <a:t>System powierzchniowej retencji miejskiej SPRIM – retencja w skali dzielnicy, osiedla, ulicy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D3B3D9-A402-C2D6-5B06-71C77DD179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942" y="1642209"/>
            <a:ext cx="11159612" cy="413915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800" b="0" dirty="0">
                <a:cs typeface="Arial" pitchFamily="34" charset="0"/>
              </a:rPr>
              <a:t>Systemy powierzchniowej i małej retencji miejskiej, systemy </a:t>
            </a:r>
            <a:r>
              <a:rPr lang="pl-PL" sz="1800" b="0" dirty="0" err="1">
                <a:cs typeface="Arial" pitchFamily="34" charset="0"/>
              </a:rPr>
              <a:t>bioretencyjne</a:t>
            </a:r>
            <a:r>
              <a:rPr lang="pl-PL" sz="1800" b="0" dirty="0">
                <a:cs typeface="Arial" pitchFamily="34" charset="0"/>
              </a:rPr>
              <a:t>, takiej jak:</a:t>
            </a:r>
            <a:r>
              <a:rPr lang="pl-PL" sz="1800" b="0" dirty="0"/>
              <a:t>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stawy,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niecki infiltrujące (niecki retencyjne),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rowy chłonne,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zbiorniki przechwytujące wodę opadową z funkcją samooczyszczania; </a:t>
            </a:r>
            <a:r>
              <a:rPr lang="pl-PL" sz="1800" b="0" dirty="0"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b="0" dirty="0">
                <a:cs typeface="Arial" panose="020B0604020202020204" pitchFamily="34" charset="0"/>
              </a:rPr>
              <a:t>Woda zasila pojedynczy obiekt systemu w sposób rozproszony, spływem powierzchniowym lub skumulowany (poprzez wpust) z niewielkiej powierzchni utwardzonej.</a:t>
            </a:r>
          </a:p>
        </p:txBody>
      </p:sp>
    </p:spTree>
    <p:extLst>
      <p:ext uri="{BB962C8B-B14F-4D97-AF65-F5344CB8AC3E}">
        <p14:creationId xmlns:p14="http://schemas.microsoft.com/office/powerpoint/2010/main" val="996380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D02EA-178C-8D43-59A8-241263EE9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4B669D-2BED-4A93-7A35-320E42274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4"/>
            <a:ext cx="11159613" cy="1080217"/>
          </a:xfrm>
        </p:spPr>
        <p:txBody>
          <a:bodyPr>
            <a:normAutofit fontScale="90000"/>
          </a:bodyPr>
          <a:lstStyle/>
          <a:p>
            <a:r>
              <a:rPr lang="pl-PL" dirty="0"/>
              <a:t>System powierzchniowej retencji miejskiej SPRIM – </a:t>
            </a:r>
            <a:r>
              <a:rPr lang="pl-PL" dirty="0" err="1"/>
              <a:t>mikroretencja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B35270-9C27-1CA1-F34F-E0D8D108C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941" y="1268583"/>
            <a:ext cx="11159612" cy="286096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800" b="0" dirty="0">
                <a:cs typeface="Arial" pitchFamily="34" charset="0"/>
              </a:rPr>
              <a:t>Pojedyncze obiekty funkcjonujące przy pojedynczych budynkach lub na obszarze danej parceli, takie jak: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>
                <a:cs typeface="Arial" pitchFamily="34" charset="0"/>
              </a:rPr>
              <a:t>systemy przechwytujące i rozsączające wodę z dachów i parkingów obiektów wielkopowierzchniowych;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>
                <a:cs typeface="Arial" pitchFamily="34" charset="0"/>
              </a:rPr>
              <a:t>studnie chłonne, z</a:t>
            </a:r>
            <a:r>
              <a:rPr lang="pl-PL" sz="1800" b="0" dirty="0"/>
              <a:t>biorniki podziemne i naziemne do gromadzenia i zagospodarowania wód  opadowych (z rynien, z drenażu, z kanalizacji );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 ogrody deszczowe (ogrody infiltrujące z funkcją oczyszczania wód).</a:t>
            </a:r>
            <a:endParaRPr lang="pl-PL" sz="1800" b="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8729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ED2288-9D1F-2155-BD7E-21CC159E3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159613" cy="1035307"/>
          </a:xfrm>
        </p:spPr>
        <p:txBody>
          <a:bodyPr>
            <a:normAutofit/>
          </a:bodyPr>
          <a:lstStyle/>
          <a:p>
            <a:r>
              <a:rPr lang="pl-PL" dirty="0"/>
              <a:t>Instrumenty polityki przestrzennej gmin na rzecz adaptacji do zmian klimatu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ACD5CC-86A3-F1C7-3DA8-9F4B48414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793536"/>
            <a:ext cx="11159613" cy="2257419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1800" b="0" dirty="0" err="1"/>
              <a:t>Podstawowe</a:t>
            </a:r>
            <a:r>
              <a:rPr lang="en-US" sz="1800" b="0" dirty="0"/>
              <a:t> </a:t>
            </a:r>
            <a:r>
              <a:rPr lang="en-US" sz="1800" b="0" dirty="0" err="1"/>
              <a:t>założenia</a:t>
            </a:r>
            <a:r>
              <a:rPr lang="en-US" sz="1800" b="0" dirty="0"/>
              <a:t>, </a:t>
            </a:r>
            <a:r>
              <a:rPr lang="en-US" sz="1800" b="0" dirty="0" err="1"/>
              <a:t>cele</a:t>
            </a:r>
            <a:r>
              <a:rPr lang="en-US" sz="1800" b="0" dirty="0"/>
              <a:t>, </a:t>
            </a:r>
            <a:r>
              <a:rPr lang="en-US" sz="1800" b="0" dirty="0" err="1"/>
              <a:t>wymogi</a:t>
            </a:r>
            <a:r>
              <a:rPr lang="en-US" sz="1800" b="0" dirty="0"/>
              <a:t> </a:t>
            </a:r>
            <a:r>
              <a:rPr lang="en-US" sz="1800" b="0" dirty="0" err="1"/>
              <a:t>dotyczące</a:t>
            </a:r>
            <a:r>
              <a:rPr lang="en-US" sz="1800" b="0" dirty="0"/>
              <a:t> </a:t>
            </a:r>
            <a:r>
              <a:rPr lang="en-US" sz="1800" b="0" dirty="0" err="1"/>
              <a:t>działań</a:t>
            </a:r>
            <a:r>
              <a:rPr lang="en-US" sz="1800" b="0" dirty="0"/>
              <a:t> </a:t>
            </a:r>
            <a:r>
              <a:rPr lang="en-US" sz="1800" b="0" dirty="0" err="1"/>
              <a:t>na</a:t>
            </a:r>
            <a:r>
              <a:rPr lang="en-US" sz="1800" b="0" dirty="0"/>
              <a:t> </a:t>
            </a:r>
            <a:r>
              <a:rPr lang="en-US" sz="1800" b="0" dirty="0" err="1"/>
              <a:t>rzecz</a:t>
            </a:r>
            <a:r>
              <a:rPr lang="en-US" sz="1800" b="0" dirty="0"/>
              <a:t> </a:t>
            </a:r>
            <a:r>
              <a:rPr lang="en-US" sz="1800" b="0" dirty="0" err="1"/>
              <a:t>adaptacji</a:t>
            </a:r>
            <a:r>
              <a:rPr lang="en-US" sz="1800" b="0" dirty="0"/>
              <a:t> do </a:t>
            </a:r>
            <a:r>
              <a:rPr lang="en-US" sz="1800" b="0" dirty="0" err="1"/>
              <a:t>zmian</a:t>
            </a:r>
            <a:r>
              <a:rPr lang="en-US" sz="1800" b="0" dirty="0"/>
              <a:t> </a:t>
            </a:r>
            <a:r>
              <a:rPr lang="en-US" sz="1800" b="0" dirty="0" err="1"/>
              <a:t>klimatu</a:t>
            </a:r>
            <a:r>
              <a:rPr lang="en-US" sz="1800" b="0" dirty="0"/>
              <a:t> w </a:t>
            </a:r>
            <a:r>
              <a:rPr lang="en-US" sz="1800" b="0" dirty="0" err="1"/>
              <a:t>gminach</a:t>
            </a:r>
            <a:r>
              <a:rPr lang="en-US" sz="1800" b="0" dirty="0"/>
              <a:t> </a:t>
            </a:r>
            <a:r>
              <a:rPr lang="en-US" sz="1800" b="0" dirty="0" err="1"/>
              <a:t>są</a:t>
            </a:r>
            <a:r>
              <a:rPr lang="en-US" sz="1800" b="0" dirty="0"/>
              <a:t> </a:t>
            </a:r>
            <a:r>
              <a:rPr lang="en-US" sz="1800" b="0" dirty="0" err="1"/>
              <a:t>zawarte</a:t>
            </a:r>
            <a:r>
              <a:rPr lang="en-US" sz="1800" b="0" dirty="0"/>
              <a:t> w </a:t>
            </a:r>
            <a:r>
              <a:rPr lang="en-US" sz="1800" b="0" dirty="0" err="1"/>
              <a:t>kilku</a:t>
            </a:r>
            <a:r>
              <a:rPr lang="en-US" sz="1800" b="0" dirty="0"/>
              <a:t> </a:t>
            </a:r>
            <a:r>
              <a:rPr lang="en-US" sz="1800" b="0" dirty="0" err="1"/>
              <a:t>dokumentach</a:t>
            </a:r>
            <a:r>
              <a:rPr lang="en-US" sz="1800" b="0" dirty="0"/>
              <a:t>, </a:t>
            </a:r>
            <a:r>
              <a:rPr lang="en-US" sz="1800" b="0" dirty="0" err="1"/>
              <a:t>które</a:t>
            </a:r>
            <a:r>
              <a:rPr lang="en-US" sz="1800" b="0" dirty="0"/>
              <a:t> </a:t>
            </a:r>
            <a:r>
              <a:rPr lang="en-US" sz="1800" b="0" dirty="0" err="1"/>
              <a:t>są</a:t>
            </a:r>
            <a:r>
              <a:rPr lang="en-US" sz="1800" b="0" dirty="0"/>
              <a:t> ze </a:t>
            </a:r>
            <a:r>
              <a:rPr lang="en-US" sz="1800" b="0" dirty="0" err="1"/>
              <a:t>sobą</a:t>
            </a:r>
            <a:r>
              <a:rPr lang="en-US" sz="1800" b="0" dirty="0"/>
              <a:t> </a:t>
            </a:r>
            <a:r>
              <a:rPr lang="en-US" sz="1800" b="0" dirty="0" err="1"/>
              <a:t>powiązane</a:t>
            </a:r>
            <a:r>
              <a:rPr lang="en-US" sz="1800" b="0" dirty="0"/>
              <a:t> w </a:t>
            </a:r>
            <a:r>
              <a:rPr lang="en-US" sz="1800" b="0" dirty="0" err="1"/>
              <a:t>układzie</a:t>
            </a:r>
            <a:r>
              <a:rPr lang="en-US" sz="1800" b="0" dirty="0"/>
              <a:t> </a:t>
            </a:r>
            <a:r>
              <a:rPr lang="en-US" sz="1800" b="0" dirty="0" err="1"/>
              <a:t>hierarchicznym</a:t>
            </a:r>
            <a:r>
              <a:rPr lang="pl-PL" sz="1800" b="0" dirty="0"/>
              <a:t>. Są to</a:t>
            </a:r>
            <a:r>
              <a:rPr lang="en-US" sz="1800" b="0" dirty="0"/>
              <a:t>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800" b="0" dirty="0" err="1"/>
              <a:t>Miejski</a:t>
            </a:r>
            <a:r>
              <a:rPr lang="en-US" sz="1800" b="0" dirty="0"/>
              <a:t> Plan </a:t>
            </a:r>
            <a:r>
              <a:rPr lang="en-US" sz="1800" b="0" dirty="0" err="1"/>
              <a:t>Adaptacji</a:t>
            </a:r>
            <a:r>
              <a:rPr lang="en-US" sz="1800" b="0" dirty="0"/>
              <a:t> do </a:t>
            </a:r>
            <a:r>
              <a:rPr lang="en-US" sz="1800" b="0" dirty="0" err="1"/>
              <a:t>Zmian</a:t>
            </a:r>
            <a:r>
              <a:rPr lang="en-US" sz="1800" b="0" dirty="0"/>
              <a:t> </a:t>
            </a:r>
            <a:r>
              <a:rPr lang="en-US" sz="1800" b="0" dirty="0" err="1"/>
              <a:t>Klimatu</a:t>
            </a:r>
            <a:r>
              <a:rPr lang="en-US" sz="1800" b="0" dirty="0"/>
              <a:t> (MPA) – </a:t>
            </a:r>
            <a:r>
              <a:rPr lang="en-US" sz="1800" b="0" dirty="0" err="1"/>
              <a:t>dla</a:t>
            </a:r>
            <a:r>
              <a:rPr lang="en-US" sz="1800" b="0" dirty="0"/>
              <a:t> </a:t>
            </a:r>
            <a:r>
              <a:rPr lang="en-US" sz="1800" b="0" dirty="0" err="1"/>
              <a:t>miast</a:t>
            </a:r>
            <a:r>
              <a:rPr lang="en-US" sz="1800" b="0" dirty="0"/>
              <a:t> o </a:t>
            </a:r>
            <a:r>
              <a:rPr lang="en-US" sz="1800" b="0" dirty="0" err="1"/>
              <a:t>liczbie</a:t>
            </a:r>
            <a:r>
              <a:rPr lang="en-US" sz="1800" b="0" dirty="0"/>
              <a:t> </a:t>
            </a:r>
            <a:r>
              <a:rPr lang="en-US" sz="1800" b="0" dirty="0" err="1"/>
              <a:t>mieszkańców</a:t>
            </a:r>
            <a:r>
              <a:rPr lang="en-US" sz="1800" b="0" dirty="0"/>
              <a:t> </a:t>
            </a:r>
            <a:r>
              <a:rPr lang="en-US" sz="1800" b="0" dirty="0" err="1"/>
              <a:t>powyżej</a:t>
            </a:r>
            <a:r>
              <a:rPr lang="en-US" sz="1800" b="0" dirty="0"/>
              <a:t> 20 </a:t>
            </a:r>
            <a:r>
              <a:rPr lang="en-US" sz="1800" b="0" dirty="0" err="1"/>
              <a:t>tys</a:t>
            </a:r>
            <a:r>
              <a:rPr lang="en-US" sz="1800" b="0" dirty="0"/>
              <a:t>.,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800" b="0" dirty="0" err="1"/>
              <a:t>Strategia</a:t>
            </a:r>
            <a:r>
              <a:rPr lang="en-US" sz="1800" b="0" dirty="0"/>
              <a:t> </a:t>
            </a:r>
            <a:r>
              <a:rPr lang="en-US" sz="1800" b="0" dirty="0" err="1"/>
              <a:t>Rozwoju</a:t>
            </a:r>
            <a:r>
              <a:rPr lang="en-US" sz="1800" b="0" dirty="0"/>
              <a:t> </a:t>
            </a:r>
            <a:r>
              <a:rPr lang="en-US" sz="1800" b="0" dirty="0" err="1"/>
              <a:t>Gminy</a:t>
            </a:r>
            <a:r>
              <a:rPr lang="en-US" sz="1800" b="0" dirty="0"/>
              <a:t>,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800" b="0" dirty="0"/>
              <a:t>Plan </a:t>
            </a:r>
            <a:r>
              <a:rPr lang="en-US" sz="1800" b="0" dirty="0" err="1"/>
              <a:t>Ogólny</a:t>
            </a:r>
            <a:r>
              <a:rPr lang="en-US" sz="1800" b="0" dirty="0"/>
              <a:t>,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800" b="0" dirty="0" err="1"/>
              <a:t>Miejscowy</a:t>
            </a:r>
            <a:r>
              <a:rPr lang="en-US" sz="1800" b="0" dirty="0"/>
              <a:t> Plan </a:t>
            </a:r>
            <a:r>
              <a:rPr lang="en-US" sz="1800" b="0" dirty="0" err="1"/>
              <a:t>Zagospodarowania</a:t>
            </a:r>
            <a:r>
              <a:rPr lang="en-US" sz="1800" b="0" dirty="0"/>
              <a:t> </a:t>
            </a:r>
            <a:r>
              <a:rPr lang="en-US" sz="1800" b="0" dirty="0" err="1"/>
              <a:t>Przestrzennego</a:t>
            </a:r>
            <a:r>
              <a:rPr lang="en-US" sz="1800" b="0" dirty="0"/>
              <a:t>.</a:t>
            </a:r>
            <a:endParaRPr lang="pl-PL" sz="1800" b="0" dirty="0"/>
          </a:p>
        </p:txBody>
      </p:sp>
    </p:spTree>
    <p:extLst>
      <p:ext uri="{BB962C8B-B14F-4D97-AF65-F5344CB8AC3E}">
        <p14:creationId xmlns:p14="http://schemas.microsoft.com/office/powerpoint/2010/main" val="40681173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3AE314-905F-F869-4135-20D6BB8DB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159613" cy="1068259"/>
          </a:xfrm>
        </p:spPr>
        <p:txBody>
          <a:bodyPr>
            <a:normAutofit/>
          </a:bodyPr>
          <a:lstStyle/>
          <a:p>
            <a:r>
              <a:rPr lang="pl-PL" dirty="0"/>
              <a:t>Miejski Plan Adaptacji do Zmian Klimatu (MPA)</a:t>
            </a:r>
            <a:r>
              <a:rPr lang="en-US" dirty="0"/>
              <a:t> – </a:t>
            </a:r>
            <a:r>
              <a:rPr lang="en-US" dirty="0" err="1"/>
              <a:t>wymogi</a:t>
            </a:r>
            <a:r>
              <a:rPr lang="en-US" dirty="0"/>
              <a:t> </a:t>
            </a:r>
            <a:r>
              <a:rPr lang="en-US" dirty="0" err="1"/>
              <a:t>formalne</a:t>
            </a:r>
            <a:r>
              <a:rPr lang="pl-PL" dirty="0"/>
              <a:t>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D8677E-577E-D17C-46C1-7BBC414F0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2364008"/>
            <a:ext cx="11159613" cy="157367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Obowiązek </a:t>
            </a:r>
            <a:r>
              <a:rPr lang="en-US" sz="1800" b="0" dirty="0" err="1"/>
              <a:t>uchwalenia</a:t>
            </a:r>
            <a:r>
              <a:rPr lang="pl-PL" sz="1800" b="0" dirty="0"/>
              <a:t> </a:t>
            </a:r>
            <a:r>
              <a:rPr lang="en-US" sz="1800" b="0" dirty="0"/>
              <a:t>MPA </a:t>
            </a:r>
            <a:r>
              <a:rPr lang="en-US" sz="1800" b="0" dirty="0" err="1"/>
              <a:t>wynika</a:t>
            </a:r>
            <a:r>
              <a:rPr lang="en-US" sz="1800" b="0" dirty="0"/>
              <a:t> z </a:t>
            </a:r>
            <a:r>
              <a:rPr lang="en-US" sz="1800" b="0" dirty="0" err="1"/>
              <a:t>nowelizacji</a:t>
            </a:r>
            <a:r>
              <a:rPr lang="en-US" sz="1800" b="0" dirty="0"/>
              <a:t> </a:t>
            </a:r>
            <a:r>
              <a:rPr lang="en-US" sz="1800" b="0" dirty="0" err="1"/>
              <a:t>ustawy</a:t>
            </a:r>
            <a:r>
              <a:rPr lang="en-US" sz="1800" b="0" dirty="0"/>
              <a:t> </a:t>
            </a:r>
            <a:r>
              <a:rPr lang="pl-PL" sz="1800" b="0" dirty="0"/>
              <a:t>Prawo ochrony środowiska</a:t>
            </a:r>
            <a:r>
              <a:rPr lang="en-US" sz="1800" b="0" dirty="0"/>
              <a:t> </a:t>
            </a:r>
            <a:r>
              <a:rPr lang="pl-PL" sz="1800" b="0" dirty="0"/>
              <a:t>(Dz.U. 2024 poz. 1940</a:t>
            </a:r>
            <a:r>
              <a:rPr lang="en-US" sz="1800" b="0" dirty="0"/>
              <a:t>)</a:t>
            </a:r>
            <a:r>
              <a:rPr lang="pl-PL" sz="1800" b="0" dirty="0"/>
              <a:t>. </a:t>
            </a:r>
            <a:endParaRPr lang="en-US" sz="1800" b="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MPA są obowiązkowe dla miast liczących co najmniej 20 tys. mieszkańców.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800" b="0" dirty="0"/>
              <a:t>Termin uchwalenia MPA: do 2 stycznia 2028 r.</a:t>
            </a:r>
          </a:p>
          <a:p>
            <a:pPr>
              <a:lnSpc>
                <a:spcPct val="15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64175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B95A5D-44A5-B280-CA26-D07C440E7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Miejski Plan Adaptacji do Zmian Klimatu </a:t>
            </a:r>
            <a:r>
              <a:rPr lang="en-US" dirty="0"/>
              <a:t>– </a:t>
            </a:r>
            <a:r>
              <a:rPr lang="en-US" dirty="0" err="1"/>
              <a:t>zakres</a:t>
            </a:r>
            <a:r>
              <a:rPr lang="en-US" dirty="0"/>
              <a:t> </a:t>
            </a:r>
            <a:r>
              <a:rPr lang="en-US" dirty="0" err="1"/>
              <a:t>część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AFD09A-AE1A-1A43-6C0A-9D23B10E1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1</a:t>
            </a:r>
            <a:r>
              <a:rPr lang="en-US" sz="2000" dirty="0"/>
              <a:t>.</a:t>
            </a:r>
            <a:r>
              <a:rPr lang="pl-PL" sz="2000" dirty="0"/>
              <a:t> </a:t>
            </a:r>
            <a:r>
              <a:rPr lang="en-US" sz="2000" dirty="0"/>
              <a:t>C</a:t>
            </a:r>
            <a:r>
              <a:rPr lang="pl-PL" sz="2000" dirty="0" err="1"/>
              <a:t>zęść</a:t>
            </a:r>
            <a:r>
              <a:rPr lang="pl-PL" sz="2000" dirty="0"/>
              <a:t> </a:t>
            </a:r>
            <a:r>
              <a:rPr lang="pl-PL" sz="2000" dirty="0" err="1"/>
              <a:t>analityczn</a:t>
            </a:r>
            <a:r>
              <a:rPr lang="en-US" sz="2000" dirty="0"/>
              <a:t>a</a:t>
            </a:r>
            <a:r>
              <a:rPr lang="pl-PL" sz="2000" dirty="0"/>
              <a:t>, w tym: 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0" dirty="0"/>
              <a:t>analiz</a:t>
            </a:r>
            <a:r>
              <a:rPr lang="en-US" sz="1800" b="0" dirty="0"/>
              <a:t>a</a:t>
            </a:r>
            <a:r>
              <a:rPr lang="pl-PL" sz="1800" b="0" dirty="0"/>
              <a:t> zjawisk meteorologicznych i hydrologicznych w mieście oraz ich pochodnych, 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0" dirty="0"/>
              <a:t>scenariusze zmian klimatu, 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0" dirty="0"/>
              <a:t>opis głównych zagrożeń klimatycznych dla miasta wynikających z analizy i scenariuszy zjawisk meteorologicznych i hydrologicznych,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0" dirty="0"/>
              <a:t>ocen</a:t>
            </a:r>
            <a:r>
              <a:rPr lang="en-US" sz="1800" b="0" dirty="0"/>
              <a:t>a</a:t>
            </a:r>
            <a:r>
              <a:rPr lang="pl-PL" sz="1800" b="0" dirty="0"/>
              <a:t> wrażliwości miasta na zmiany klimatu, 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0" dirty="0"/>
              <a:t>ocen</a:t>
            </a:r>
            <a:r>
              <a:rPr lang="en-US" sz="1800" b="0" dirty="0"/>
              <a:t>a</a:t>
            </a:r>
            <a:r>
              <a:rPr lang="pl-PL" sz="1800" b="0" dirty="0"/>
              <a:t> potencjału adaptacyjnego miasta do zmian klimatu, 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0" dirty="0"/>
              <a:t>analiz</a:t>
            </a:r>
            <a:r>
              <a:rPr lang="en-US" sz="1800" b="0" dirty="0"/>
              <a:t>a</a:t>
            </a:r>
            <a:r>
              <a:rPr lang="pl-PL" sz="1800" b="0" dirty="0"/>
              <a:t> podatności miasta na zmiany klimatu, </a:t>
            </a:r>
          </a:p>
          <a:p>
            <a:pPr lvl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0" dirty="0"/>
              <a:t>analiz</a:t>
            </a:r>
            <a:r>
              <a:rPr lang="en-US" sz="1800" b="0" dirty="0"/>
              <a:t>a</a:t>
            </a:r>
            <a:r>
              <a:rPr lang="pl-PL" sz="1800" b="0" dirty="0"/>
              <a:t> ryzyka związanego ze zmianami klimatu i szans wynikających z tych zmian dla miasta;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03382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CCBF-1442-8D77-613F-6870874C4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BBAC09-3B6B-1204-CAE3-701C1E46D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Miejski Plan Adaptacji do Zmian Klimatu </a:t>
            </a:r>
            <a:r>
              <a:rPr lang="en-US" dirty="0"/>
              <a:t>– </a:t>
            </a:r>
            <a:r>
              <a:rPr lang="en-US" dirty="0" err="1"/>
              <a:t>zakres</a:t>
            </a:r>
            <a:r>
              <a:rPr lang="en-US" dirty="0"/>
              <a:t> </a:t>
            </a:r>
            <a:r>
              <a:rPr lang="en-US" dirty="0" err="1"/>
              <a:t>części</a:t>
            </a:r>
            <a:r>
              <a:rPr lang="en-US" dirty="0"/>
              <a:t> 2-4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1AD020-32FD-5A61-20AF-22770BBB6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1463" indent="-271463">
              <a:lnSpc>
                <a:spcPct val="150000"/>
              </a:lnSpc>
              <a:buNone/>
            </a:pPr>
            <a:r>
              <a:rPr lang="pl-PL" sz="2000" dirty="0"/>
              <a:t>2) </a:t>
            </a:r>
            <a:r>
              <a:rPr lang="en-US" sz="2000" dirty="0"/>
              <a:t>K</a:t>
            </a:r>
            <a:r>
              <a:rPr lang="pl-PL" sz="2000" dirty="0" err="1"/>
              <a:t>oncepcj</a:t>
            </a:r>
            <a:r>
              <a:rPr lang="en-US" sz="2000" dirty="0"/>
              <a:t>a</a:t>
            </a:r>
            <a:r>
              <a:rPr lang="pl-PL" sz="2000" dirty="0"/>
              <a:t> zazieleniania miasta</a:t>
            </a:r>
            <a:r>
              <a:rPr lang="pl-PL" sz="2000" b="0" dirty="0"/>
              <a:t>, </a:t>
            </a:r>
            <a:r>
              <a:rPr lang="pl-PL" sz="1800" b="0" dirty="0"/>
              <a:t>w tym</a:t>
            </a:r>
            <a:r>
              <a:rPr lang="en-US" sz="1800" b="0" dirty="0"/>
              <a:t> </a:t>
            </a:r>
            <a:r>
              <a:rPr lang="pl-PL" sz="1800" b="0" dirty="0"/>
              <a:t>zwiększania powierzchni terenów zieleni i </a:t>
            </a:r>
            <a:r>
              <a:rPr lang="pl-PL" sz="1800" b="0" dirty="0" err="1"/>
              <a:t>zadrzewień</a:t>
            </a:r>
            <a:r>
              <a:rPr lang="pl-PL" sz="1800" b="0" dirty="0"/>
              <a:t>; </a:t>
            </a:r>
          </a:p>
          <a:p>
            <a:pPr marL="271463" indent="-271463">
              <a:lnSpc>
                <a:spcPct val="150000"/>
              </a:lnSpc>
              <a:buNone/>
            </a:pPr>
            <a:r>
              <a:rPr lang="pl-PL" sz="2000" dirty="0"/>
              <a:t>3) </a:t>
            </a:r>
            <a:r>
              <a:rPr lang="en-US" sz="2000" dirty="0"/>
              <a:t>K</a:t>
            </a:r>
            <a:r>
              <a:rPr lang="pl-PL" sz="2000" dirty="0" err="1"/>
              <a:t>oncepcj</a:t>
            </a:r>
            <a:r>
              <a:rPr lang="en-US" sz="2000" dirty="0"/>
              <a:t>a</a:t>
            </a:r>
            <a:r>
              <a:rPr lang="pl-PL" sz="2000" dirty="0"/>
              <a:t> zagospodarowania wód opadowych i roztopowych </a:t>
            </a:r>
            <a:r>
              <a:rPr lang="pl-PL" sz="1800" b="0" dirty="0"/>
              <a:t>będących skutkiem opadów atmosferycznych; </a:t>
            </a:r>
            <a:endParaRPr lang="en-US" sz="1800" b="0" dirty="0"/>
          </a:p>
          <a:p>
            <a:pPr marL="271463" indent="-271463">
              <a:lnSpc>
                <a:spcPct val="150000"/>
              </a:lnSpc>
              <a:buNone/>
            </a:pPr>
            <a:r>
              <a:rPr lang="pl-PL" sz="2000" dirty="0"/>
              <a:t>4) </a:t>
            </a:r>
            <a:r>
              <a:rPr lang="en-US" sz="2000" dirty="0"/>
              <a:t>Z</a:t>
            </a:r>
            <a:r>
              <a:rPr lang="pl-PL" sz="2000" dirty="0" err="1"/>
              <a:t>biór</a:t>
            </a:r>
            <a:r>
              <a:rPr lang="pl-PL" sz="2000" dirty="0"/>
              <a:t> danych przestrzennych</a:t>
            </a:r>
            <a:r>
              <a:rPr lang="pl-PL" sz="1800" b="0" dirty="0"/>
              <a:t>, w tym część </a:t>
            </a:r>
            <a:r>
              <a:rPr lang="pl-PL" sz="1800" b="0" dirty="0" err="1"/>
              <a:t>graficzn</a:t>
            </a:r>
            <a:r>
              <a:rPr lang="en-US" sz="1800" b="0" dirty="0"/>
              <a:t>a</a:t>
            </a:r>
            <a:r>
              <a:rPr lang="pl-PL" sz="1800" b="0" dirty="0"/>
              <a:t> zawierającą przedstawienie wyników analiz oraz proponowanych rozwiązań dotyczących zazielenienia miasta i zagospodarowania wód opadowych</a:t>
            </a:r>
          </a:p>
          <a:p>
            <a:pPr marL="0" indent="0">
              <a:lnSpc>
                <a:spcPct val="150000"/>
              </a:lnSpc>
              <a:buNone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73985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2EBB9-18E1-7A2A-4ED6-00F26229A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D6F545-B04F-4C86-D72E-D360A4359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Miejski Plan Adaptacji do Zmian Klimatu </a:t>
            </a:r>
            <a:r>
              <a:rPr lang="en-US" dirty="0"/>
              <a:t>– </a:t>
            </a:r>
            <a:r>
              <a:rPr lang="en-US" dirty="0" err="1"/>
              <a:t>zakres</a:t>
            </a:r>
            <a:r>
              <a:rPr lang="en-US" dirty="0"/>
              <a:t> </a:t>
            </a:r>
            <a:r>
              <a:rPr lang="en-US" dirty="0" err="1"/>
              <a:t>część</a:t>
            </a:r>
            <a:r>
              <a:rPr lang="en-US" dirty="0"/>
              <a:t> 5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DCC0B3-6B8A-5240-3E99-2C5D99C2F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5</a:t>
            </a:r>
            <a:r>
              <a:rPr lang="en-US" sz="2000" dirty="0"/>
              <a:t>.</a:t>
            </a:r>
            <a:r>
              <a:rPr lang="pl-PL" sz="2000" dirty="0"/>
              <a:t> </a:t>
            </a:r>
            <a:r>
              <a:rPr lang="en-US" sz="2000" dirty="0"/>
              <a:t>C</a:t>
            </a:r>
            <a:r>
              <a:rPr lang="pl-PL" sz="2000" dirty="0" err="1"/>
              <a:t>zęść</a:t>
            </a:r>
            <a:r>
              <a:rPr lang="pl-PL" sz="2000" dirty="0"/>
              <a:t> programowa, w tym: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pl-PL" sz="1800" b="0" dirty="0"/>
              <a:t>szczegółowe cele planu,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pl-PL" sz="1800" b="0" dirty="0"/>
              <a:t>mierniki skuteczności osiągnięcia celów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pl-PL" sz="1800" b="0" dirty="0"/>
              <a:t>działania adaptacyjne do zmian klimatu,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pl-PL" sz="1800" b="0" dirty="0"/>
              <a:t>harmonogram i koszty realizacji 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pl-PL" sz="1800" b="0" dirty="0"/>
              <a:t>wskazanie podmiotów i organów biorących udział w sporządzaniu planu </a:t>
            </a:r>
          </a:p>
          <a:p>
            <a:pPr marL="0" indent="0">
              <a:lnSpc>
                <a:spcPct val="150000"/>
              </a:lnSpc>
              <a:buNone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318012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F7998-22A9-715A-BF10-158A56009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2E961D-FA01-6388-4DF3-9D043C723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Miejski Plan Adaptacji do Zmian Klimatu </a:t>
            </a:r>
            <a:r>
              <a:rPr lang="en-US" dirty="0"/>
              <a:t>– </a:t>
            </a:r>
            <a:r>
              <a:rPr lang="en-US" dirty="0" err="1"/>
              <a:t>zakres</a:t>
            </a:r>
            <a:r>
              <a:rPr lang="en-US" dirty="0"/>
              <a:t> </a:t>
            </a:r>
            <a:r>
              <a:rPr lang="en-US" dirty="0" err="1"/>
              <a:t>część</a:t>
            </a:r>
            <a:r>
              <a:rPr lang="en-US" dirty="0"/>
              <a:t> 6 I 7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7F3590-B36F-5972-BA65-8B54FFF59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6.</a:t>
            </a:r>
            <a:r>
              <a:rPr lang="pl-PL" sz="2400" dirty="0"/>
              <a:t> </a:t>
            </a:r>
            <a:r>
              <a:rPr lang="en-US" sz="2400" dirty="0"/>
              <a:t>W</a:t>
            </a:r>
            <a:r>
              <a:rPr lang="pl-PL" sz="2400" dirty="0"/>
              <a:t>skazanie sposobu wdrażania planu, w tym: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pl-PL" sz="1800" b="0" dirty="0"/>
              <a:t>podmiot</a:t>
            </a:r>
            <a:r>
              <a:rPr lang="en-US" sz="1800" b="0" dirty="0"/>
              <a:t>y</a:t>
            </a:r>
            <a:r>
              <a:rPr lang="pl-PL" sz="1800" b="0" dirty="0"/>
              <a:t> i organ</a:t>
            </a:r>
            <a:r>
              <a:rPr lang="en-US" sz="1800" b="0" dirty="0"/>
              <a:t>y</a:t>
            </a:r>
            <a:r>
              <a:rPr lang="pl-PL" sz="1800" b="0" dirty="0"/>
              <a:t> </a:t>
            </a:r>
            <a:r>
              <a:rPr lang="pl-PL" sz="1800" b="0" dirty="0" err="1"/>
              <a:t>odpowiedzialn</a:t>
            </a:r>
            <a:r>
              <a:rPr lang="en-US" sz="1800" b="0" dirty="0"/>
              <a:t>e</a:t>
            </a:r>
            <a:r>
              <a:rPr lang="pl-PL" sz="1800" b="0" dirty="0"/>
              <a:t> za </a:t>
            </a:r>
            <a:r>
              <a:rPr lang="en-US" sz="1800" b="0" dirty="0" err="1"/>
              <a:t>realizację</a:t>
            </a:r>
            <a:r>
              <a:rPr lang="pl-PL" sz="1800" b="0" dirty="0"/>
              <a:t>,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pl-PL" sz="1800" b="0" dirty="0"/>
              <a:t>sposób monitorowania postępów, ocen</a:t>
            </a:r>
            <a:r>
              <a:rPr lang="en-US" sz="1800" b="0" dirty="0"/>
              <a:t>y</a:t>
            </a:r>
            <a:r>
              <a:rPr lang="pl-PL" sz="1800" b="0" dirty="0"/>
              <a:t> skuteczności działań z wykorzystaniem wskaźników</a:t>
            </a:r>
            <a:r>
              <a:rPr lang="en-US" sz="1800" b="0" dirty="0"/>
              <a:t> </a:t>
            </a:r>
            <a:r>
              <a:rPr lang="pl-PL" sz="1800" b="0" dirty="0"/>
              <a:t>monitorowania; </a:t>
            </a:r>
            <a:endParaRPr lang="en-US" sz="1800" b="0" dirty="0"/>
          </a:p>
          <a:p>
            <a:pPr lvl="0">
              <a:buFont typeface="Wingdings" panose="05000000000000000000" pitchFamily="2" charset="2"/>
              <a:buChar char="§"/>
            </a:pPr>
            <a:endParaRPr lang="en-US" sz="1800" b="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pl-PL" sz="2400" dirty="0"/>
              <a:t>7</a:t>
            </a:r>
            <a:r>
              <a:rPr lang="en-US" sz="2400" dirty="0"/>
              <a:t>.</a:t>
            </a:r>
            <a:r>
              <a:rPr lang="pl-PL" sz="2400" dirty="0"/>
              <a:t> </a:t>
            </a:r>
            <a:r>
              <a:rPr lang="en-US" sz="2400" dirty="0"/>
              <a:t>W</a:t>
            </a:r>
            <a:r>
              <a:rPr lang="pl-PL" sz="2400" dirty="0"/>
              <a:t>nioski i rekomendacje</a:t>
            </a:r>
            <a:r>
              <a:rPr lang="en-US" sz="2400" dirty="0"/>
              <a:t> do </a:t>
            </a:r>
            <a:r>
              <a:rPr lang="en-US" sz="2400" dirty="0" err="1"/>
              <a:t>dalszych</a:t>
            </a:r>
            <a:r>
              <a:rPr lang="en-US" sz="2400" dirty="0"/>
              <a:t> </a:t>
            </a:r>
            <a:r>
              <a:rPr lang="en-US" sz="2400" dirty="0" err="1"/>
              <a:t>działań</a:t>
            </a:r>
            <a:r>
              <a:rPr lang="en-US" sz="2400" dirty="0"/>
              <a:t> </a:t>
            </a:r>
            <a:r>
              <a:rPr lang="en-US" sz="2400" dirty="0" err="1"/>
              <a:t>adaptacyjnych</a:t>
            </a:r>
            <a:endParaRPr lang="pl-PL" sz="2400" b="0" dirty="0"/>
          </a:p>
          <a:p>
            <a:pPr marL="0" indent="0">
              <a:lnSpc>
                <a:spcPct val="150000"/>
              </a:lnSpc>
              <a:buNone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6750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3B2D0-FFAF-9A13-7456-BF8871697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554587-9D39-E2D8-52D4-13534F39B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Strategia</a:t>
            </a:r>
            <a:r>
              <a:rPr lang="en-US" dirty="0"/>
              <a:t> </a:t>
            </a:r>
            <a:r>
              <a:rPr lang="en-US" dirty="0" err="1"/>
              <a:t>Rozwoju</a:t>
            </a:r>
            <a:r>
              <a:rPr lang="en-US" dirty="0"/>
              <a:t> </a:t>
            </a:r>
            <a:r>
              <a:rPr lang="en-US" dirty="0" err="1"/>
              <a:t>Gminy</a:t>
            </a:r>
            <a:r>
              <a:rPr lang="en-US" dirty="0"/>
              <a:t> – </a:t>
            </a:r>
            <a:r>
              <a:rPr lang="en-US" dirty="0" err="1"/>
              <a:t>rola</a:t>
            </a:r>
            <a:r>
              <a:rPr lang="en-US" dirty="0"/>
              <a:t> w </a:t>
            </a:r>
            <a:r>
              <a:rPr lang="en-US" dirty="0" err="1"/>
              <a:t>adaptacji</a:t>
            </a:r>
            <a:r>
              <a:rPr lang="en-US" dirty="0"/>
              <a:t> do </a:t>
            </a:r>
            <a:r>
              <a:rPr lang="en-US" dirty="0" err="1"/>
              <a:t>zmian</a:t>
            </a:r>
            <a:r>
              <a:rPr lang="en-US" dirty="0"/>
              <a:t> </a:t>
            </a:r>
            <a:r>
              <a:rPr lang="en-US" dirty="0" err="1"/>
              <a:t>klimatu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1F47D3-6622-9F7E-D1CF-5BE572845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095375"/>
            <a:ext cx="11159613" cy="468758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dirty="0"/>
              <a:t>I</a:t>
            </a:r>
            <a:r>
              <a:rPr lang="pl-PL" sz="2400" dirty="0" err="1"/>
              <a:t>ntegracja</a:t>
            </a:r>
            <a:r>
              <a:rPr lang="pl-PL" sz="2400" dirty="0"/>
              <a:t> </a:t>
            </a:r>
            <a:r>
              <a:rPr lang="en-US" sz="2400" dirty="0" err="1"/>
              <a:t>Strategii</a:t>
            </a:r>
            <a:r>
              <a:rPr lang="en-US" sz="2400" dirty="0"/>
              <a:t> </a:t>
            </a:r>
            <a:r>
              <a:rPr lang="pl-PL" sz="2400" dirty="0"/>
              <a:t>z Miejskimi Planami Adaptacji (MPA)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pl-PL" sz="2100" b="0" dirty="0"/>
              <a:t>W gminach posiadających </a:t>
            </a:r>
            <a:r>
              <a:rPr lang="en-US" sz="2100" b="0" dirty="0"/>
              <a:t>MPA, </a:t>
            </a:r>
            <a:r>
              <a:rPr lang="pl-PL" sz="2100" b="0" dirty="0"/>
              <a:t>strategia rozwoju gminy musi obowiązkowo uwzględniać wnioski i rekomendacje płynące z tego dokumentu</a:t>
            </a:r>
            <a:r>
              <a:rPr lang="en-US" sz="2100" b="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2400" dirty="0"/>
              <a:t>Wzmocnienie wymiaru klimatycznego</a:t>
            </a:r>
            <a:r>
              <a:rPr lang="en-US" sz="2400" dirty="0"/>
              <a:t> w </a:t>
            </a:r>
            <a:r>
              <a:rPr lang="en-US" sz="2400" dirty="0" err="1"/>
              <a:t>celach</a:t>
            </a:r>
            <a:r>
              <a:rPr lang="en-US" sz="2400" dirty="0"/>
              <a:t> </a:t>
            </a:r>
            <a:r>
              <a:rPr lang="en-US" sz="2400" dirty="0" err="1"/>
              <a:t>rozwoju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pl-PL" sz="2100" b="0" dirty="0"/>
              <a:t>Nowe podejście do strategii rozwoju wymaga nie tylko skupienia się na celach gospodarczych czy społecznych, ale także </a:t>
            </a:r>
            <a:r>
              <a:rPr lang="en-US" sz="2100" b="0" dirty="0" err="1"/>
              <a:t>na</a:t>
            </a:r>
            <a:r>
              <a:rPr lang="en-US" sz="2100" b="0" dirty="0"/>
              <a:t> </a:t>
            </a:r>
            <a:r>
              <a:rPr lang="en-US" sz="2100" b="0" dirty="0" err="1"/>
              <a:t>jasno</a:t>
            </a:r>
            <a:r>
              <a:rPr lang="en-US" sz="2100" b="0" dirty="0"/>
              <a:t> </a:t>
            </a:r>
            <a:r>
              <a:rPr lang="en-US" sz="2100" b="0" dirty="0" err="1"/>
              <a:t>określonych</a:t>
            </a:r>
            <a:r>
              <a:rPr lang="en-US" sz="2100" b="0" dirty="0"/>
              <a:t> </a:t>
            </a:r>
            <a:r>
              <a:rPr lang="en-US" sz="2100" b="0" dirty="0" err="1"/>
              <a:t>celach</a:t>
            </a:r>
            <a:r>
              <a:rPr lang="pl-PL" sz="2100" b="0" dirty="0"/>
              <a:t> </a:t>
            </a:r>
            <a:r>
              <a:rPr lang="en-US" sz="2100" b="0" dirty="0" err="1"/>
              <a:t>klimatycznych</a:t>
            </a:r>
            <a:r>
              <a:rPr lang="en-US" sz="2100" b="0" dirty="0"/>
              <a:t> </a:t>
            </a:r>
            <a:r>
              <a:rPr lang="en-US" sz="2100" b="0" dirty="0" err="1"/>
              <a:t>i</a:t>
            </a:r>
            <a:r>
              <a:rPr lang="en-US" sz="2100" b="0" dirty="0"/>
              <a:t> </a:t>
            </a:r>
            <a:r>
              <a:rPr lang="en-US" sz="2100" b="0" dirty="0" err="1"/>
              <a:t>środowiskowych</a:t>
            </a:r>
            <a:r>
              <a:rPr lang="pl-PL" sz="2100" b="0" dirty="0"/>
              <a:t>. </a:t>
            </a:r>
            <a:endParaRPr lang="en-US" sz="2100" b="0" dirty="0"/>
          </a:p>
          <a:p>
            <a:pPr marL="0" indent="0">
              <a:lnSpc>
                <a:spcPct val="150000"/>
              </a:lnSpc>
              <a:buNone/>
            </a:pPr>
            <a:r>
              <a:rPr lang="pl-PL" sz="2400" dirty="0"/>
              <a:t>Wpływ na dokumenty planistyczne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100" b="0" dirty="0"/>
              <a:t>Cele, </a:t>
            </a:r>
            <a:r>
              <a:rPr lang="en-US" sz="2100" b="0" dirty="0" err="1"/>
              <a:t>kierunki</a:t>
            </a:r>
            <a:r>
              <a:rPr lang="en-US" sz="2100" b="0" dirty="0"/>
              <a:t> </a:t>
            </a:r>
            <a:r>
              <a:rPr lang="en-US" sz="2100" b="0" dirty="0" err="1"/>
              <a:t>działań</a:t>
            </a:r>
            <a:r>
              <a:rPr lang="en-US" sz="2100" b="0" dirty="0"/>
              <a:t> </a:t>
            </a:r>
            <a:r>
              <a:rPr lang="en-US" sz="2100" b="0" dirty="0" err="1"/>
              <a:t>i</a:t>
            </a:r>
            <a:r>
              <a:rPr lang="en-US" sz="2100" b="0" dirty="0"/>
              <a:t> </a:t>
            </a:r>
            <a:r>
              <a:rPr lang="en-US" sz="2100" b="0" dirty="0" err="1"/>
              <a:t>rekomendacje</a:t>
            </a:r>
            <a:r>
              <a:rPr lang="en-US" sz="2100" b="0" dirty="0"/>
              <a:t> </a:t>
            </a:r>
            <a:r>
              <a:rPr lang="en-US" sz="2100" b="0" dirty="0" err="1"/>
              <a:t>dotyczące</a:t>
            </a:r>
            <a:r>
              <a:rPr lang="en-US" sz="2100" b="0" dirty="0"/>
              <a:t> </a:t>
            </a:r>
            <a:r>
              <a:rPr lang="pl-PL" sz="2100" b="0" dirty="0" err="1"/>
              <a:t>odpornoś</a:t>
            </a:r>
            <a:r>
              <a:rPr lang="en-US" sz="2100" b="0" dirty="0"/>
              <a:t>ci</a:t>
            </a:r>
            <a:r>
              <a:rPr lang="pl-PL" sz="2100" b="0" dirty="0"/>
              <a:t> miasta na ekstremalne zjawiska pogodowe</a:t>
            </a:r>
            <a:r>
              <a:rPr lang="en-US" sz="2100" b="0" dirty="0"/>
              <a:t> </a:t>
            </a:r>
            <a:r>
              <a:rPr lang="en-US" sz="2100" b="0" dirty="0" err="1"/>
              <a:t>zawarte</a:t>
            </a:r>
            <a:r>
              <a:rPr lang="en-US" sz="2100" b="0" dirty="0"/>
              <a:t> w </a:t>
            </a:r>
            <a:r>
              <a:rPr lang="pl-PL" sz="2100" b="0" dirty="0"/>
              <a:t>strateg</a:t>
            </a:r>
            <a:r>
              <a:rPr lang="en-US" sz="2100" b="0" dirty="0" err="1"/>
              <a:t>i</a:t>
            </a:r>
            <a:r>
              <a:rPr lang="pl-PL" sz="2100" b="0" dirty="0"/>
              <a:t>i rozwoju gminy </a:t>
            </a:r>
            <a:r>
              <a:rPr lang="en-US" sz="2100" b="0" dirty="0" err="1"/>
              <a:t>są</a:t>
            </a:r>
            <a:r>
              <a:rPr lang="en-US" sz="2100" b="0" dirty="0"/>
              <a:t> </a:t>
            </a:r>
            <a:r>
              <a:rPr lang="en-US" sz="2100" b="0" dirty="0" err="1"/>
              <a:t>realizowane</a:t>
            </a:r>
            <a:r>
              <a:rPr lang="en-US" sz="2100" b="0" dirty="0"/>
              <a:t> </a:t>
            </a:r>
            <a:r>
              <a:rPr lang="en-US" sz="2100" b="0" dirty="0" err="1"/>
              <a:t>poprzez</a:t>
            </a:r>
            <a:r>
              <a:rPr lang="en-US" sz="2100" b="0" dirty="0"/>
              <a:t> </a:t>
            </a:r>
            <a:r>
              <a:rPr lang="en-US" sz="2100" b="0" dirty="0" err="1"/>
              <a:t>odpowiednie</a:t>
            </a:r>
            <a:r>
              <a:rPr lang="en-US" sz="2100" b="0" dirty="0"/>
              <a:t> </a:t>
            </a:r>
            <a:r>
              <a:rPr lang="en-US" sz="2100" b="0" dirty="0" err="1"/>
              <a:t>ustalenia</a:t>
            </a:r>
            <a:r>
              <a:rPr lang="en-US" sz="2100" b="0" dirty="0"/>
              <a:t> (</a:t>
            </a:r>
            <a:r>
              <a:rPr lang="en-US" sz="2100" b="0" dirty="0" err="1"/>
              <a:t>przeznaczenie</a:t>
            </a:r>
            <a:r>
              <a:rPr lang="en-US" sz="2100" b="0" dirty="0"/>
              <a:t> </a:t>
            </a:r>
            <a:r>
              <a:rPr lang="en-US" sz="2100" b="0" dirty="0" err="1"/>
              <a:t>i</a:t>
            </a:r>
            <a:r>
              <a:rPr lang="en-US" sz="2100" b="0" dirty="0"/>
              <a:t> </a:t>
            </a:r>
            <a:r>
              <a:rPr lang="en-US" sz="2100" b="0" dirty="0" err="1"/>
              <a:t>zasady</a:t>
            </a:r>
            <a:r>
              <a:rPr lang="en-US" sz="2100" b="0" dirty="0"/>
              <a:t> </a:t>
            </a:r>
            <a:r>
              <a:rPr lang="en-US" sz="2100" b="0" dirty="0" err="1"/>
              <a:t>zagospodarowania</a:t>
            </a:r>
            <a:r>
              <a:rPr lang="en-US" sz="2100" b="0" dirty="0"/>
              <a:t>)</a:t>
            </a:r>
            <a:r>
              <a:rPr lang="pl-PL" sz="2100" b="0" dirty="0"/>
              <a:t> w dokumentach niższego rzędu o randze prawa lokalnego, tj.</a:t>
            </a:r>
            <a:r>
              <a:rPr lang="en-US" sz="2100" b="0" dirty="0"/>
              <a:t> w </a:t>
            </a:r>
            <a:r>
              <a:rPr lang="pl-PL" sz="2100" b="0" dirty="0"/>
              <a:t>plan</a:t>
            </a:r>
            <a:r>
              <a:rPr lang="en-US" sz="2100" b="0" dirty="0" err="1"/>
              <a:t>ie</a:t>
            </a:r>
            <a:r>
              <a:rPr lang="pl-PL" sz="2100" b="0" dirty="0"/>
              <a:t> </a:t>
            </a:r>
            <a:r>
              <a:rPr lang="pl-PL" sz="2100" b="0" dirty="0" err="1"/>
              <a:t>ogóln</a:t>
            </a:r>
            <a:r>
              <a:rPr lang="en-US" sz="2100" b="0" dirty="0" err="1"/>
              <a:t>ym</a:t>
            </a:r>
            <a:r>
              <a:rPr lang="pl-PL" sz="2100" b="0" dirty="0"/>
              <a:t> gminy oraz </a:t>
            </a:r>
            <a:r>
              <a:rPr lang="en-US" sz="2100" b="0" dirty="0" err="1"/>
              <a:t>miejscowych</a:t>
            </a:r>
            <a:r>
              <a:rPr lang="pl-PL" sz="2100" b="0" dirty="0"/>
              <a:t> </a:t>
            </a:r>
            <a:r>
              <a:rPr lang="en-US" sz="2100" b="0" dirty="0" err="1"/>
              <a:t>planach</a:t>
            </a:r>
            <a:r>
              <a:rPr lang="pl-PL" sz="2100" b="0" dirty="0"/>
              <a:t> zagospodarowania przestrzennego</a:t>
            </a:r>
            <a:r>
              <a:rPr lang="en-US" sz="2100" b="0" dirty="0"/>
              <a:t>.</a:t>
            </a:r>
            <a:r>
              <a:rPr lang="pl-PL" sz="2100" b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23723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8D177-0D0C-9202-C5C0-BE1A3EF07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C107D4-D0DD-1AB4-899C-BF930617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</a:t>
            </a:r>
            <a:r>
              <a:rPr lang="en-US" dirty="0" err="1"/>
              <a:t>Ogólny</a:t>
            </a:r>
            <a:r>
              <a:rPr lang="en-US" dirty="0"/>
              <a:t> – </a:t>
            </a:r>
            <a:r>
              <a:rPr lang="en-US" dirty="0" err="1"/>
              <a:t>narzędzia</a:t>
            </a:r>
            <a:r>
              <a:rPr lang="en-US" dirty="0"/>
              <a:t> </a:t>
            </a:r>
            <a:r>
              <a:rPr lang="en-US" dirty="0" err="1"/>
              <a:t>realizacji</a:t>
            </a:r>
            <a:r>
              <a:rPr lang="en-US" dirty="0"/>
              <a:t> </a:t>
            </a:r>
            <a:r>
              <a:rPr lang="en-US" dirty="0" err="1"/>
              <a:t>adaptacji</a:t>
            </a:r>
            <a:r>
              <a:rPr lang="en-US" dirty="0"/>
              <a:t> do </a:t>
            </a:r>
            <a:r>
              <a:rPr lang="en-US" dirty="0" err="1"/>
              <a:t>zmian</a:t>
            </a:r>
            <a:r>
              <a:rPr lang="en-US" dirty="0"/>
              <a:t> </a:t>
            </a:r>
            <a:r>
              <a:rPr lang="en-US" dirty="0" err="1"/>
              <a:t>klimatu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2CAFDE-FD1A-FB9D-6678-845AA48DE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739478"/>
            <a:ext cx="11159613" cy="4090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/>
              <a:t>Ograniczenie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zakaz</a:t>
            </a:r>
            <a:r>
              <a:rPr lang="en-US" sz="2000" dirty="0"/>
              <a:t> </a:t>
            </a:r>
            <a:r>
              <a:rPr lang="en-US" sz="2000" dirty="0" err="1"/>
              <a:t>zabudowy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terenach</a:t>
            </a:r>
            <a:r>
              <a:rPr lang="en-US" sz="2000" dirty="0"/>
              <a:t> </a:t>
            </a:r>
            <a:r>
              <a:rPr lang="en-US" sz="2000" dirty="0" err="1"/>
              <a:t>zagrożonych</a:t>
            </a:r>
            <a:r>
              <a:rPr lang="en-US" sz="2000" dirty="0"/>
              <a:t> </a:t>
            </a:r>
            <a:r>
              <a:rPr lang="en-US" sz="2000" dirty="0" err="1"/>
              <a:t>powodzią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podtopieniami</a:t>
            </a:r>
            <a:r>
              <a:rPr lang="en-US" sz="2000" dirty="0"/>
              <a:t> </a:t>
            </a:r>
            <a:endParaRPr lang="pl-PL" sz="2000" dirty="0"/>
          </a:p>
          <a:p>
            <a:pPr marL="0" lvl="0" indent="0">
              <a:lnSpc>
                <a:spcPct val="150000"/>
              </a:lnSpc>
              <a:buNone/>
            </a:pPr>
            <a:r>
              <a:rPr lang="en-US" sz="1800" b="0" dirty="0"/>
              <a:t>- </a:t>
            </a:r>
            <a:r>
              <a:rPr lang="en-US" sz="1800" b="0" dirty="0" err="1"/>
              <a:t>wyznaczenie</a:t>
            </a:r>
            <a:r>
              <a:rPr lang="en-US" sz="1800" b="0" dirty="0"/>
              <a:t> </a:t>
            </a:r>
            <a:r>
              <a:rPr lang="en-US" sz="1800" b="0" dirty="0" err="1"/>
              <a:t>na</a:t>
            </a:r>
            <a:r>
              <a:rPr lang="en-US" sz="1800" b="0" dirty="0"/>
              <a:t> </a:t>
            </a:r>
            <a:r>
              <a:rPr lang="en-US" sz="1800" b="0" dirty="0" err="1"/>
              <a:t>takich</a:t>
            </a:r>
            <a:r>
              <a:rPr lang="en-US" sz="1800" b="0" dirty="0"/>
              <a:t> </a:t>
            </a:r>
            <a:r>
              <a:rPr lang="en-US" sz="1800" b="0" dirty="0" err="1"/>
              <a:t>terenach</a:t>
            </a:r>
            <a:r>
              <a:rPr lang="en-US" sz="1800" b="0" dirty="0"/>
              <a:t> </a:t>
            </a:r>
            <a:r>
              <a:rPr lang="en-US" sz="1800" b="0" dirty="0" err="1"/>
              <a:t>stref</a:t>
            </a:r>
            <a:r>
              <a:rPr lang="en-US" sz="1800" b="0" dirty="0"/>
              <a:t> </a:t>
            </a:r>
            <a:r>
              <a:rPr lang="en-US" sz="1800" b="0" dirty="0" err="1"/>
              <a:t>funkcjonalnych</a:t>
            </a:r>
            <a:r>
              <a:rPr lang="en-US" sz="1800" b="0" dirty="0"/>
              <a:t> bez </a:t>
            </a:r>
            <a:r>
              <a:rPr lang="en-US" sz="1800" b="0" dirty="0" err="1"/>
              <a:t>prawa</a:t>
            </a:r>
            <a:r>
              <a:rPr lang="en-US" sz="1800" b="0" dirty="0"/>
              <a:t> </a:t>
            </a:r>
            <a:r>
              <a:rPr lang="en-US" sz="1800" b="0" dirty="0" err="1"/>
              <a:t>zabudowy</a:t>
            </a:r>
            <a:r>
              <a:rPr lang="en-US" sz="1800" b="0" dirty="0"/>
              <a:t>, </a:t>
            </a:r>
            <a:r>
              <a:rPr lang="en-US" sz="1800" b="0" dirty="0" err="1"/>
              <a:t>tj</a:t>
            </a:r>
            <a:r>
              <a:rPr lang="en-US" sz="1800" b="0" dirty="0"/>
              <a:t>: </a:t>
            </a:r>
            <a:r>
              <a:rPr lang="en-US" sz="1800" b="0" dirty="0" err="1"/>
              <a:t>strefy</a:t>
            </a:r>
            <a:r>
              <a:rPr lang="en-US" sz="1800" b="0" dirty="0"/>
              <a:t> </a:t>
            </a:r>
            <a:r>
              <a:rPr lang="en-US" sz="1800" b="0" dirty="0" err="1"/>
              <a:t>otwartej</a:t>
            </a:r>
            <a:r>
              <a:rPr lang="en-US" sz="1800" b="0" dirty="0"/>
              <a:t> </a:t>
            </a:r>
            <a:r>
              <a:rPr lang="en-US" sz="1800" b="0" dirty="0" err="1"/>
              <a:t>lub</a:t>
            </a:r>
            <a:r>
              <a:rPr lang="en-US" sz="1800" b="0" dirty="0"/>
              <a:t> </a:t>
            </a:r>
            <a:r>
              <a:rPr lang="en-US" sz="1800" b="0" dirty="0" err="1"/>
              <a:t>strefy</a:t>
            </a:r>
            <a:r>
              <a:rPr lang="en-US" sz="1800" b="0" dirty="0"/>
              <a:t> </a:t>
            </a:r>
            <a:r>
              <a:rPr lang="en-US" sz="1800" b="0" dirty="0" err="1"/>
              <a:t>zieleni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rekreacji</a:t>
            </a:r>
            <a:r>
              <a:rPr lang="en-US" sz="1800" b="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2000" dirty="0" err="1"/>
              <a:t>Zapewnienie</a:t>
            </a:r>
            <a:r>
              <a:rPr lang="en-US" sz="2000" dirty="0"/>
              <a:t> </a:t>
            </a:r>
            <a:r>
              <a:rPr lang="en-US" sz="2000" dirty="0" err="1"/>
              <a:t>łączności</a:t>
            </a:r>
            <a:r>
              <a:rPr lang="en-US" sz="2000" dirty="0"/>
              <a:t> </a:t>
            </a:r>
            <a:r>
              <a:rPr lang="en-US" sz="2000" dirty="0" err="1"/>
              <a:t>przyrodniczej</a:t>
            </a:r>
            <a:r>
              <a:rPr lang="en-US" sz="2000" dirty="0"/>
              <a:t> </a:t>
            </a:r>
            <a:r>
              <a:rPr lang="en-US" sz="2000" dirty="0" err="1"/>
              <a:t>terenów</a:t>
            </a:r>
            <a:r>
              <a:rPr lang="en-US" sz="2000" dirty="0"/>
              <a:t> </a:t>
            </a:r>
            <a:r>
              <a:rPr lang="en-US" sz="2000" dirty="0" err="1"/>
              <a:t>biologicznie</a:t>
            </a:r>
            <a:r>
              <a:rPr lang="en-US" sz="2000" dirty="0"/>
              <a:t> </a:t>
            </a:r>
            <a:r>
              <a:rPr lang="en-US" sz="2000" dirty="0" err="1"/>
              <a:t>czynnych</a:t>
            </a:r>
            <a:r>
              <a:rPr lang="en-US" sz="2000" dirty="0"/>
              <a:t> 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800" dirty="0"/>
              <a:t>-</a:t>
            </a:r>
            <a:r>
              <a:rPr lang="en-US" sz="1800" b="0" dirty="0"/>
              <a:t> </a:t>
            </a:r>
            <a:r>
              <a:rPr lang="en-US" sz="1800" b="0" dirty="0" err="1"/>
              <a:t>wyznaczenie</a:t>
            </a:r>
            <a:r>
              <a:rPr lang="en-US" sz="1800" b="0" dirty="0"/>
              <a:t> </a:t>
            </a:r>
            <a:r>
              <a:rPr lang="en-US" sz="1800" b="0" dirty="0" err="1"/>
              <a:t>powiązanych</a:t>
            </a:r>
            <a:r>
              <a:rPr lang="en-US" sz="1800" b="0" dirty="0"/>
              <a:t> (</a:t>
            </a:r>
            <a:r>
              <a:rPr lang="en-US" sz="1800" b="0" dirty="0" err="1"/>
              <a:t>ciągłych</a:t>
            </a:r>
            <a:r>
              <a:rPr lang="en-US" sz="1800" b="0" dirty="0"/>
              <a:t>) </a:t>
            </a:r>
            <a:r>
              <a:rPr lang="en-US" sz="1800" b="0" dirty="0" err="1"/>
              <a:t>przestrzennie</a:t>
            </a:r>
            <a:r>
              <a:rPr lang="en-US" sz="1800" b="0" dirty="0"/>
              <a:t> </a:t>
            </a:r>
            <a:r>
              <a:rPr lang="en-US" sz="1800" b="0" dirty="0" err="1"/>
              <a:t>stref</a:t>
            </a:r>
            <a:r>
              <a:rPr lang="en-US" sz="1800" b="0" dirty="0"/>
              <a:t> </a:t>
            </a:r>
            <a:r>
              <a:rPr lang="en-US" sz="1800" b="0" dirty="0" err="1"/>
              <a:t>funkcjonalnych</a:t>
            </a:r>
            <a:r>
              <a:rPr lang="en-US" sz="1800" b="0" dirty="0"/>
              <a:t> z </a:t>
            </a:r>
            <a:r>
              <a:rPr lang="en-US" sz="1800" b="0" dirty="0" err="1"/>
              <a:t>ograniczeniem</a:t>
            </a:r>
            <a:r>
              <a:rPr lang="en-US" sz="1800" b="0" dirty="0"/>
              <a:t> </a:t>
            </a:r>
            <a:r>
              <a:rPr lang="en-US" sz="1800" b="0" dirty="0" err="1"/>
              <a:t>zabudowy</a:t>
            </a:r>
            <a:r>
              <a:rPr lang="en-US" sz="1800" b="0" dirty="0"/>
              <a:t>, </a:t>
            </a:r>
            <a:r>
              <a:rPr lang="en-US" sz="1800" b="0" dirty="0" err="1"/>
              <a:t>tj</a:t>
            </a:r>
            <a:r>
              <a:rPr lang="en-US" sz="1800" b="0" dirty="0"/>
              <a:t>: </a:t>
            </a:r>
            <a:r>
              <a:rPr lang="en-US" sz="1800" b="0" dirty="0" err="1"/>
              <a:t>strefy</a:t>
            </a:r>
            <a:r>
              <a:rPr lang="en-US" sz="1800" b="0" dirty="0"/>
              <a:t> </a:t>
            </a:r>
            <a:r>
              <a:rPr lang="en-US" sz="1800" b="0" dirty="0" err="1"/>
              <a:t>otwartej</a:t>
            </a:r>
            <a:r>
              <a:rPr lang="en-US" sz="1800" b="0" dirty="0"/>
              <a:t> </a:t>
            </a:r>
            <a:r>
              <a:rPr lang="en-US" sz="1800" b="0" dirty="0" err="1"/>
              <a:t>lub</a:t>
            </a:r>
            <a:r>
              <a:rPr lang="en-US" sz="1800" b="0" dirty="0"/>
              <a:t> </a:t>
            </a:r>
            <a:r>
              <a:rPr lang="en-US" sz="1800" b="0" dirty="0" err="1"/>
              <a:t>strefy</a:t>
            </a:r>
            <a:r>
              <a:rPr lang="en-US" sz="1800" b="0" dirty="0"/>
              <a:t> </a:t>
            </a:r>
            <a:r>
              <a:rPr lang="en-US" sz="1800" b="0" dirty="0" err="1"/>
              <a:t>zieleni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rekreacji</a:t>
            </a:r>
            <a:r>
              <a:rPr lang="en-US" sz="1800" b="0" dirty="0"/>
              <a:t>.</a:t>
            </a: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73633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9610C-2D49-6142-A439-6E01C1E85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4661A6-2D7A-22E0-FFDD-221845579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508659" cy="576501"/>
          </a:xfrm>
        </p:spPr>
        <p:txBody>
          <a:bodyPr>
            <a:normAutofit/>
          </a:bodyPr>
          <a:lstStyle/>
          <a:p>
            <a:r>
              <a:rPr lang="en-US" dirty="0"/>
              <a:t>Plan </a:t>
            </a:r>
            <a:r>
              <a:rPr lang="pl-PL" dirty="0"/>
              <a:t>O</a:t>
            </a:r>
            <a:r>
              <a:rPr lang="en-US" dirty="0" err="1"/>
              <a:t>gólny</a:t>
            </a:r>
            <a:r>
              <a:rPr lang="en-US" dirty="0"/>
              <a:t> – </a:t>
            </a:r>
            <a:r>
              <a:rPr lang="en-US" dirty="0" err="1"/>
              <a:t>narzędzia</a:t>
            </a:r>
            <a:r>
              <a:rPr lang="en-US" dirty="0"/>
              <a:t> </a:t>
            </a:r>
            <a:r>
              <a:rPr lang="en-US" dirty="0" err="1"/>
              <a:t>realizacji</a:t>
            </a:r>
            <a:r>
              <a:rPr lang="en-US" dirty="0"/>
              <a:t> </a:t>
            </a:r>
            <a:r>
              <a:rPr lang="en-US" dirty="0" err="1"/>
              <a:t>adaptacji</a:t>
            </a:r>
            <a:r>
              <a:rPr lang="en-US" dirty="0"/>
              <a:t> do </a:t>
            </a:r>
            <a:r>
              <a:rPr lang="en-US" dirty="0" err="1"/>
              <a:t>zmian</a:t>
            </a:r>
            <a:r>
              <a:rPr lang="en-US" dirty="0"/>
              <a:t> </a:t>
            </a:r>
            <a:r>
              <a:rPr lang="en-US" dirty="0" err="1"/>
              <a:t>klimatu</a:t>
            </a:r>
            <a:r>
              <a:rPr lang="pl-PL" dirty="0"/>
              <a:t> c.d. 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5DC8B4-B71B-5AC3-CEE1-F3A68EDB3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284852"/>
            <a:ext cx="11159613" cy="4325374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 sz="2200" dirty="0" err="1"/>
              <a:t>Zapewnienie</a:t>
            </a:r>
            <a:r>
              <a:rPr lang="en-US" sz="2200" dirty="0"/>
              <a:t> </a:t>
            </a:r>
            <a:r>
              <a:rPr lang="en-US" sz="2200" dirty="0" err="1"/>
              <a:t>możliwie</a:t>
            </a:r>
            <a:r>
              <a:rPr lang="en-US" sz="2200" dirty="0"/>
              <a:t> </a:t>
            </a:r>
            <a:r>
              <a:rPr lang="en-US" sz="2200" dirty="0" err="1"/>
              <a:t>dużego</a:t>
            </a:r>
            <a:r>
              <a:rPr lang="en-US" sz="2200" dirty="0"/>
              <a:t> </a:t>
            </a:r>
            <a:r>
              <a:rPr lang="en-US" sz="2200" dirty="0" err="1"/>
              <a:t>udziału</a:t>
            </a:r>
            <a:r>
              <a:rPr lang="en-US" sz="2200" dirty="0"/>
              <a:t> </a:t>
            </a:r>
            <a:r>
              <a:rPr lang="en-US" sz="2200" dirty="0" err="1"/>
              <a:t>terenów</a:t>
            </a:r>
            <a:r>
              <a:rPr lang="en-US" sz="2200" dirty="0"/>
              <a:t> </a:t>
            </a:r>
            <a:r>
              <a:rPr lang="en-US" sz="2200" dirty="0" err="1"/>
              <a:t>zieleni</a:t>
            </a:r>
            <a:r>
              <a:rPr lang="en-US" sz="2200" dirty="0"/>
              <a:t> </a:t>
            </a:r>
            <a:r>
              <a:rPr lang="en-US" sz="2200" dirty="0" err="1"/>
              <a:t>urządzonej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naturalnej</a:t>
            </a:r>
            <a:r>
              <a:rPr lang="en-US" sz="2200" dirty="0"/>
              <a:t>, </a:t>
            </a:r>
            <a:r>
              <a:rPr lang="en-US" sz="2200" dirty="0" err="1"/>
              <a:t>lasów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wód</a:t>
            </a:r>
            <a:r>
              <a:rPr lang="en-US" sz="2200" dirty="0"/>
              <a:t>:</a:t>
            </a:r>
          </a:p>
          <a:p>
            <a:pPr lvl="0">
              <a:lnSpc>
                <a:spcPct val="160000"/>
              </a:lnSpc>
              <a:buFontTx/>
              <a:buChar char="-"/>
            </a:pPr>
            <a:r>
              <a:rPr lang="en-US" sz="1900" b="0" dirty="0" err="1"/>
              <a:t>uwzględnienie</a:t>
            </a:r>
            <a:r>
              <a:rPr lang="en-US" sz="1900" b="0" dirty="0"/>
              <a:t> </a:t>
            </a:r>
            <a:r>
              <a:rPr lang="en-US" sz="1900" b="0" dirty="0" err="1"/>
              <a:t>tego</a:t>
            </a:r>
            <a:r>
              <a:rPr lang="en-US" sz="1900" b="0" dirty="0"/>
              <a:t> </a:t>
            </a:r>
            <a:r>
              <a:rPr lang="en-US" sz="1900" b="0" dirty="0" err="1"/>
              <a:t>rodzaju</a:t>
            </a:r>
            <a:r>
              <a:rPr lang="en-US" sz="1900" b="0" dirty="0"/>
              <a:t> form </a:t>
            </a:r>
            <a:r>
              <a:rPr lang="en-US" sz="1900" b="0" dirty="0" err="1"/>
              <a:t>pokrycia</a:t>
            </a:r>
            <a:r>
              <a:rPr lang="en-US" sz="1900" b="0" dirty="0"/>
              <a:t> w </a:t>
            </a:r>
            <a:r>
              <a:rPr lang="en-US" sz="1900" b="0" dirty="0" err="1"/>
              <a:t>profilach</a:t>
            </a:r>
            <a:r>
              <a:rPr lang="en-US" sz="1900" b="0" dirty="0"/>
              <a:t> </a:t>
            </a:r>
            <a:r>
              <a:rPr lang="en-US" sz="1900" b="0" dirty="0" err="1"/>
              <a:t>podstawowych</a:t>
            </a:r>
            <a:r>
              <a:rPr lang="en-US" sz="1900" b="0" dirty="0"/>
              <a:t> </a:t>
            </a:r>
            <a:r>
              <a:rPr lang="en-US" sz="1900" b="0" dirty="0" err="1"/>
              <a:t>i</a:t>
            </a:r>
            <a:r>
              <a:rPr lang="en-US" sz="1900" b="0" dirty="0"/>
              <a:t> </a:t>
            </a:r>
            <a:r>
              <a:rPr lang="en-US" sz="1900" b="0" dirty="0" err="1"/>
              <a:t>dodatkowych</a:t>
            </a:r>
            <a:r>
              <a:rPr lang="en-US" sz="1900" b="0" dirty="0"/>
              <a:t> </a:t>
            </a:r>
            <a:r>
              <a:rPr lang="en-US" sz="1900" b="0" dirty="0" err="1"/>
              <a:t>poszczególnych</a:t>
            </a:r>
            <a:r>
              <a:rPr lang="en-US" sz="1900" b="0" dirty="0"/>
              <a:t> </a:t>
            </a:r>
            <a:r>
              <a:rPr lang="en-US" sz="1900" b="0" dirty="0" err="1"/>
              <a:t>stref</a:t>
            </a:r>
            <a:r>
              <a:rPr lang="en-US" sz="1900" b="0" dirty="0"/>
              <a:t> </a:t>
            </a:r>
            <a:r>
              <a:rPr lang="en-US" sz="1900" b="0" dirty="0" err="1"/>
              <a:t>funkcjonalnych</a:t>
            </a:r>
            <a:r>
              <a:rPr lang="en-US" sz="1900" b="0" dirty="0"/>
              <a:t>;  </a:t>
            </a:r>
          </a:p>
          <a:p>
            <a:pPr lvl="0">
              <a:lnSpc>
                <a:spcPct val="160000"/>
              </a:lnSpc>
              <a:buFontTx/>
              <a:buChar char="-"/>
            </a:pPr>
            <a:r>
              <a:rPr lang="en-US" sz="1900" b="0" dirty="0" err="1"/>
              <a:t>ustalenie</a:t>
            </a:r>
            <a:r>
              <a:rPr lang="en-US" sz="1900" b="0" dirty="0"/>
              <a:t> </a:t>
            </a:r>
            <a:r>
              <a:rPr lang="en-US" sz="1900" b="0" dirty="0" err="1"/>
              <a:t>dla</a:t>
            </a:r>
            <a:r>
              <a:rPr lang="en-US" sz="1900" b="0" dirty="0"/>
              <a:t> </a:t>
            </a:r>
            <a:r>
              <a:rPr lang="en-US" sz="1900" b="0" dirty="0" err="1"/>
              <a:t>stref</a:t>
            </a:r>
            <a:r>
              <a:rPr lang="en-US" sz="1900" b="0" dirty="0"/>
              <a:t> </a:t>
            </a:r>
            <a:r>
              <a:rPr lang="en-US" sz="1900" b="0" dirty="0" err="1"/>
              <a:t>funkcjonalnych</a:t>
            </a:r>
            <a:r>
              <a:rPr lang="en-US" sz="1900" b="0" dirty="0"/>
              <a:t>  s</a:t>
            </a:r>
            <a:r>
              <a:rPr lang="pl-PL" sz="1900" b="0" dirty="0" err="1"/>
              <a:t>tandard</a:t>
            </a:r>
            <a:r>
              <a:rPr lang="en-US" sz="1900" b="0" dirty="0" err="1"/>
              <a:t>ów</a:t>
            </a:r>
            <a:r>
              <a:rPr lang="pl-PL" sz="1900" b="0" dirty="0"/>
              <a:t> dotycząc</a:t>
            </a:r>
            <a:r>
              <a:rPr lang="en-US" sz="1900" b="0" dirty="0" err="1"/>
              <a:t>ych</a:t>
            </a:r>
            <a:r>
              <a:rPr lang="pl-PL" sz="1900" b="0" dirty="0"/>
              <a:t> parametrów zabudowy i zagospodarowania</a:t>
            </a:r>
            <a:r>
              <a:rPr lang="en-US" sz="1900" b="0" dirty="0"/>
              <a:t> </a:t>
            </a:r>
            <a:r>
              <a:rPr lang="en-US" sz="1900" b="0" dirty="0" err="1"/>
              <a:t>zmniejszających</a:t>
            </a:r>
            <a:r>
              <a:rPr lang="en-US" sz="1900" b="0" dirty="0"/>
              <a:t> </a:t>
            </a:r>
            <a:r>
              <a:rPr lang="en-US" sz="1900" b="0" dirty="0" err="1"/>
              <a:t>intensywność</a:t>
            </a:r>
            <a:r>
              <a:rPr lang="en-US" sz="1900" b="0" dirty="0"/>
              <a:t> </a:t>
            </a:r>
            <a:r>
              <a:rPr lang="en-US" sz="1900" b="0" dirty="0" err="1"/>
              <a:t>zabudowy</a:t>
            </a:r>
            <a:r>
              <a:rPr lang="en-US" sz="1900" b="0" dirty="0"/>
              <a:t> </a:t>
            </a:r>
            <a:r>
              <a:rPr lang="en-US" sz="1900" b="0" dirty="0" err="1"/>
              <a:t>na</a:t>
            </a:r>
            <a:r>
              <a:rPr lang="en-US" sz="1900" b="0" dirty="0"/>
              <a:t> </a:t>
            </a:r>
            <a:r>
              <a:rPr lang="en-US" sz="1900" b="0" dirty="0" err="1"/>
              <a:t>rzecz</a:t>
            </a:r>
            <a:r>
              <a:rPr lang="en-US" sz="1900" b="0" dirty="0"/>
              <a:t> </a:t>
            </a:r>
            <a:r>
              <a:rPr lang="en-US" sz="1900" b="0" dirty="0" err="1"/>
              <a:t>dużego</a:t>
            </a:r>
            <a:r>
              <a:rPr lang="en-US" sz="1900" b="0" dirty="0"/>
              <a:t> </a:t>
            </a:r>
            <a:r>
              <a:rPr lang="en-US" sz="1900" b="0" dirty="0" err="1"/>
              <a:t>udziału</a:t>
            </a:r>
            <a:r>
              <a:rPr lang="en-US" sz="1900" b="0" dirty="0"/>
              <a:t> </a:t>
            </a:r>
            <a:r>
              <a:rPr lang="en-US" sz="1900" b="0" dirty="0" err="1"/>
              <a:t>powierzchni</a:t>
            </a:r>
            <a:r>
              <a:rPr lang="en-US" sz="1900" b="0" dirty="0"/>
              <a:t> </a:t>
            </a:r>
            <a:r>
              <a:rPr lang="en-US" sz="1900" b="0" dirty="0" err="1"/>
              <a:t>biologicznie</a:t>
            </a:r>
            <a:r>
              <a:rPr lang="en-US" sz="1900" b="0" dirty="0"/>
              <a:t> </a:t>
            </a:r>
            <a:r>
              <a:rPr lang="en-US" sz="1900" b="0" dirty="0" err="1"/>
              <a:t>czynnej</a:t>
            </a:r>
            <a:r>
              <a:rPr lang="en-US" sz="1900" b="0" dirty="0"/>
              <a:t> (PBC)</a:t>
            </a:r>
            <a:r>
              <a:rPr lang="pl-PL" sz="1900" b="0" dirty="0"/>
              <a:t>.</a:t>
            </a:r>
            <a:endParaRPr lang="en-US" sz="1900" b="0" dirty="0"/>
          </a:p>
          <a:p>
            <a:pPr marL="0" indent="0">
              <a:lnSpc>
                <a:spcPct val="150000"/>
              </a:lnSpc>
              <a:buNone/>
            </a:pPr>
            <a:endParaRPr lang="en-US" sz="2100" dirty="0"/>
          </a:p>
          <a:p>
            <a:pPr marL="0" indent="0">
              <a:lnSpc>
                <a:spcPct val="150000"/>
              </a:lnSpc>
              <a:buNone/>
            </a:pPr>
            <a:r>
              <a:rPr lang="pl-PL" sz="2200" dirty="0"/>
              <a:t>„powierzchnia biologicznie czynna </a:t>
            </a:r>
            <a:r>
              <a:rPr lang="en-US" sz="2200" dirty="0"/>
              <a:t>PBC”</a:t>
            </a:r>
            <a:r>
              <a:rPr lang="pl-PL" sz="1900" dirty="0">
                <a:solidFill>
                  <a:prstClr val="black"/>
                </a:solidFill>
              </a:rPr>
              <a:t>– </a:t>
            </a:r>
            <a:r>
              <a:rPr lang="pl-PL" sz="1900" b="0" dirty="0">
                <a:solidFill>
                  <a:prstClr val="black"/>
                </a:solidFill>
              </a:rPr>
              <a:t>należy przez to rozumieć teren zapewniający naturalną wegetację roślin i retencję wód opadowych i roztopowych, teren pokryty ciekami lub zbiornikami wodnymi, z wyłączeniem basenów rekreacyjnych i przemysłowych, a także 50% powierzchni tarasów i stropodachów oraz innych powierzchni zapewniających naturalną wegetację roślin, o powierzchni nie mniejszej niż 10 m2;</a:t>
            </a:r>
          </a:p>
          <a:p>
            <a:pPr marL="0" indent="0">
              <a:lnSpc>
                <a:spcPct val="150000"/>
              </a:lnSpc>
              <a:buNone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713032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165B6-271A-B792-CD53-EE37989F0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B114C1-A75B-3C43-BB3D-D1E348A97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" y="365125"/>
            <a:ext cx="11432459" cy="576501"/>
          </a:xfrm>
        </p:spPr>
        <p:txBody>
          <a:bodyPr>
            <a:normAutofit/>
          </a:bodyPr>
          <a:lstStyle/>
          <a:p>
            <a:r>
              <a:rPr lang="en-US" dirty="0"/>
              <a:t>Plan </a:t>
            </a:r>
            <a:r>
              <a:rPr lang="en-US" dirty="0" err="1"/>
              <a:t>ogólny</a:t>
            </a:r>
            <a:r>
              <a:rPr lang="en-US" dirty="0"/>
              <a:t> – </a:t>
            </a:r>
            <a:r>
              <a:rPr lang="en-US" dirty="0" err="1"/>
              <a:t>narzędzia</a:t>
            </a:r>
            <a:r>
              <a:rPr lang="en-US" dirty="0"/>
              <a:t> </a:t>
            </a:r>
            <a:r>
              <a:rPr lang="en-US" dirty="0" err="1"/>
              <a:t>realizacji</a:t>
            </a:r>
            <a:r>
              <a:rPr lang="en-US" dirty="0"/>
              <a:t> </a:t>
            </a:r>
            <a:r>
              <a:rPr lang="en-US" dirty="0" err="1"/>
              <a:t>adaptacji</a:t>
            </a:r>
            <a:r>
              <a:rPr lang="en-US" dirty="0"/>
              <a:t> do </a:t>
            </a:r>
            <a:r>
              <a:rPr lang="en-US" dirty="0" err="1"/>
              <a:t>zmian</a:t>
            </a:r>
            <a:r>
              <a:rPr lang="en-US" dirty="0"/>
              <a:t> </a:t>
            </a:r>
            <a:r>
              <a:rPr lang="en-US" dirty="0" err="1"/>
              <a:t>klimatu</a:t>
            </a:r>
            <a:r>
              <a:rPr lang="pl-PL" dirty="0"/>
              <a:t> c.d.2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D57A2B-5101-B300-0678-C5635B7AF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284851"/>
            <a:ext cx="11159613" cy="455577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1800"/>
              </a:spcBef>
              <a:buNone/>
            </a:pPr>
            <a:r>
              <a:rPr lang="en-US" sz="2000" dirty="0" err="1"/>
              <a:t>Zapewnienie</a:t>
            </a:r>
            <a:r>
              <a:rPr lang="en-US" sz="2000" dirty="0"/>
              <a:t> </a:t>
            </a:r>
            <a:r>
              <a:rPr lang="en-US" sz="2000" dirty="0" err="1"/>
              <a:t>wysokiej</a:t>
            </a:r>
            <a:r>
              <a:rPr lang="en-US" sz="2000" dirty="0"/>
              <a:t> </a:t>
            </a:r>
            <a:r>
              <a:rPr lang="en-US" sz="2000" dirty="0" err="1"/>
              <a:t>retencji</a:t>
            </a:r>
            <a:r>
              <a:rPr lang="en-US" sz="2000" dirty="0"/>
              <a:t> </a:t>
            </a:r>
            <a:r>
              <a:rPr lang="en-US" sz="2000" dirty="0" err="1"/>
              <a:t>gruntowej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wodnej</a:t>
            </a:r>
            <a:r>
              <a:rPr lang="en-US" sz="2000" dirty="0"/>
              <a:t>: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1800" b="0" dirty="0" err="1"/>
              <a:t>wyznaczenie</a:t>
            </a:r>
            <a:r>
              <a:rPr lang="en-US" sz="1800" b="0" dirty="0"/>
              <a:t> </a:t>
            </a:r>
            <a:r>
              <a:rPr lang="en-US" sz="1800" b="0" dirty="0" err="1"/>
              <a:t>stref</a:t>
            </a:r>
            <a:r>
              <a:rPr lang="en-US" sz="1800" b="0" dirty="0"/>
              <a:t> </a:t>
            </a:r>
            <a:r>
              <a:rPr lang="en-US" sz="1800" b="0" dirty="0" err="1"/>
              <a:t>funkcjonalnych</a:t>
            </a:r>
            <a:r>
              <a:rPr lang="en-US" sz="1800" b="0" dirty="0"/>
              <a:t> z </a:t>
            </a:r>
            <a:r>
              <a:rPr lang="en-US" sz="1800" b="0" dirty="0" err="1"/>
              <a:t>zakazem</a:t>
            </a:r>
            <a:r>
              <a:rPr lang="en-US" sz="1800" b="0" dirty="0"/>
              <a:t> </a:t>
            </a:r>
            <a:r>
              <a:rPr lang="en-US" sz="1800" b="0" dirty="0" err="1"/>
              <a:t>zabudowy</a:t>
            </a:r>
            <a:r>
              <a:rPr lang="en-US" sz="1800" b="0" dirty="0"/>
              <a:t> </a:t>
            </a:r>
            <a:r>
              <a:rPr lang="en-US" sz="1800" b="0" dirty="0" err="1"/>
              <a:t>i</a:t>
            </a:r>
            <a:r>
              <a:rPr lang="en-US" sz="1800" b="0" dirty="0"/>
              <a:t> </a:t>
            </a:r>
            <a:r>
              <a:rPr lang="en-US" sz="1800" b="0" dirty="0" err="1"/>
              <a:t>dużym</a:t>
            </a:r>
            <a:r>
              <a:rPr lang="en-US" sz="1800" b="0" dirty="0"/>
              <a:t> </a:t>
            </a:r>
            <a:r>
              <a:rPr lang="en-US" sz="1800" b="0" dirty="0" err="1"/>
              <a:t>udziałem</a:t>
            </a:r>
            <a:r>
              <a:rPr lang="en-US" sz="1800" b="0" dirty="0"/>
              <a:t> PBC,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sz="1800" b="0" dirty="0" err="1"/>
              <a:t>uwzględnienie</a:t>
            </a:r>
            <a:r>
              <a:rPr lang="en-US" sz="1800" b="0" dirty="0"/>
              <a:t> w </a:t>
            </a:r>
            <a:r>
              <a:rPr lang="en-US" sz="1800" b="0" dirty="0" err="1"/>
              <a:t>profilach</a:t>
            </a:r>
            <a:r>
              <a:rPr lang="en-US" sz="1800" b="0" dirty="0"/>
              <a:t> </a:t>
            </a:r>
            <a:r>
              <a:rPr lang="en-US" sz="1800" b="0" dirty="0" err="1"/>
              <a:t>funkcjonalnych</a:t>
            </a:r>
            <a:r>
              <a:rPr lang="en-US" sz="1800" b="0" dirty="0"/>
              <a:t> </a:t>
            </a:r>
            <a:r>
              <a:rPr lang="en-US" sz="1800" b="0" dirty="0" err="1"/>
              <a:t>stref</a:t>
            </a:r>
            <a:r>
              <a:rPr lang="en-US" sz="1800" b="0" dirty="0"/>
              <a:t> z </a:t>
            </a:r>
            <a:r>
              <a:rPr lang="en-US" sz="1800" b="0" dirty="0" err="1"/>
              <a:t>prawem</a:t>
            </a:r>
            <a:r>
              <a:rPr lang="en-US" sz="1800" b="0" dirty="0"/>
              <a:t> do </a:t>
            </a:r>
            <a:r>
              <a:rPr lang="en-US" sz="1800" b="0" dirty="0" err="1"/>
              <a:t>zabudowy</a:t>
            </a:r>
            <a:r>
              <a:rPr lang="en-US" sz="1800" b="0" dirty="0"/>
              <a:t>, </a:t>
            </a:r>
            <a:r>
              <a:rPr lang="en-US" sz="1800" b="0" dirty="0" err="1"/>
              <a:t>różnych</a:t>
            </a:r>
            <a:r>
              <a:rPr lang="en-US" sz="1800" b="0" dirty="0"/>
              <a:t> form </a:t>
            </a:r>
            <a:r>
              <a:rPr lang="en-US" sz="1800" b="0" dirty="0" err="1"/>
              <a:t>terenów</a:t>
            </a:r>
            <a:r>
              <a:rPr lang="en-US" sz="1800" b="0" dirty="0"/>
              <a:t> </a:t>
            </a:r>
            <a:r>
              <a:rPr lang="en-US" sz="1800" b="0" dirty="0" err="1"/>
              <a:t>zieleni</a:t>
            </a:r>
            <a:r>
              <a:rPr lang="en-US" sz="1800" b="0" dirty="0"/>
              <a:t>, </a:t>
            </a:r>
            <a:r>
              <a:rPr lang="en-US" sz="1800" b="0" dirty="0" err="1"/>
              <a:t>wód</a:t>
            </a:r>
            <a:r>
              <a:rPr lang="en-US" sz="1800" b="0" dirty="0"/>
              <a:t> </a:t>
            </a:r>
            <a:r>
              <a:rPr lang="en-US" sz="1800" b="0" dirty="0" err="1"/>
              <a:t>oraz</a:t>
            </a:r>
            <a:r>
              <a:rPr lang="en-US" sz="1800" b="0" dirty="0"/>
              <a:t> </a:t>
            </a:r>
            <a:r>
              <a:rPr lang="en-US" sz="1800" b="0" dirty="0" err="1"/>
              <a:t>ustalenie</a:t>
            </a:r>
            <a:r>
              <a:rPr lang="en-US" sz="1800" b="0" dirty="0"/>
              <a:t> </a:t>
            </a:r>
            <a:r>
              <a:rPr lang="en-US" sz="1800" b="0" dirty="0" err="1"/>
              <a:t>obowiązek</a:t>
            </a:r>
            <a:r>
              <a:rPr lang="en-US" sz="1800" b="0" dirty="0"/>
              <a:t> </a:t>
            </a:r>
            <a:r>
              <a:rPr lang="en-US" sz="1800" b="0" dirty="0" err="1"/>
              <a:t>zachowania</a:t>
            </a:r>
            <a:r>
              <a:rPr lang="en-US" sz="1800" b="0" dirty="0"/>
              <a:t> </a:t>
            </a:r>
            <a:r>
              <a:rPr lang="en-US" sz="1800" b="0" dirty="0" err="1"/>
              <a:t>możliwie</a:t>
            </a:r>
            <a:r>
              <a:rPr lang="en-US" sz="1800" b="0" dirty="0"/>
              <a:t> </a:t>
            </a:r>
            <a:r>
              <a:rPr lang="en-US" sz="1800" b="0" dirty="0" err="1"/>
              <a:t>dużego</a:t>
            </a:r>
            <a:r>
              <a:rPr lang="en-US" sz="1800" b="0" dirty="0"/>
              <a:t> </a:t>
            </a:r>
            <a:r>
              <a:rPr lang="en-US" sz="1800" b="0" dirty="0" err="1"/>
              <a:t>udziału</a:t>
            </a:r>
            <a:r>
              <a:rPr lang="en-US" sz="1800" b="0" dirty="0"/>
              <a:t> PBC </a:t>
            </a:r>
            <a:r>
              <a:rPr lang="en-US" sz="1800" b="0" dirty="0" err="1"/>
              <a:t>dla</a:t>
            </a:r>
            <a:r>
              <a:rPr lang="en-US" sz="1800" b="0" dirty="0"/>
              <a:t> </a:t>
            </a:r>
            <a:r>
              <a:rPr lang="en-US" sz="1800" b="0" dirty="0" err="1"/>
              <a:t>każdej</a:t>
            </a:r>
            <a:r>
              <a:rPr lang="en-US" sz="1800" b="0" dirty="0"/>
              <a:t> ze </a:t>
            </a:r>
            <a:r>
              <a:rPr lang="en-US" sz="1800" b="0" dirty="0" err="1"/>
              <a:t>stref</a:t>
            </a:r>
            <a:r>
              <a:rPr lang="pl-PL" sz="1800" b="0" dirty="0"/>
              <a:t>.</a:t>
            </a:r>
            <a:endParaRPr lang="en-US" sz="1800" b="0" dirty="0"/>
          </a:p>
          <a:p>
            <a:pPr marL="0" indent="0">
              <a:lnSpc>
                <a:spcPct val="150000"/>
              </a:lnSpc>
              <a:buNone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373909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BE38D-87C4-0F6E-9F6C-A4A815246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9AB1A5-CB5B-23AE-7850-2DFFEB3DA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Miejscowy</a:t>
            </a:r>
            <a:r>
              <a:rPr lang="en-US" dirty="0"/>
              <a:t> plan </a:t>
            </a:r>
            <a:r>
              <a:rPr lang="en-US" dirty="0" err="1"/>
              <a:t>zagospodarowania</a:t>
            </a:r>
            <a:r>
              <a:rPr lang="en-US" dirty="0"/>
              <a:t> </a:t>
            </a:r>
            <a:r>
              <a:rPr lang="en-US" dirty="0" err="1"/>
              <a:t>przestrzennego</a:t>
            </a:r>
            <a:r>
              <a:rPr lang="en-US" dirty="0"/>
              <a:t>  (</a:t>
            </a:r>
            <a:r>
              <a:rPr lang="en-US" dirty="0" err="1"/>
              <a:t>mpzp</a:t>
            </a:r>
            <a:r>
              <a:rPr lang="en-US" dirty="0"/>
              <a:t>) – </a:t>
            </a:r>
            <a:r>
              <a:rPr lang="en-US" dirty="0" err="1"/>
              <a:t>narzędzia</a:t>
            </a:r>
            <a:r>
              <a:rPr lang="en-US" dirty="0"/>
              <a:t> </a:t>
            </a:r>
            <a:r>
              <a:rPr lang="en-US" dirty="0" err="1"/>
              <a:t>realizacji</a:t>
            </a:r>
            <a:r>
              <a:rPr lang="en-US" dirty="0"/>
              <a:t> </a:t>
            </a:r>
            <a:r>
              <a:rPr lang="en-US" dirty="0" err="1"/>
              <a:t>adaptacji</a:t>
            </a:r>
            <a:r>
              <a:rPr lang="en-US" dirty="0"/>
              <a:t> do </a:t>
            </a:r>
            <a:r>
              <a:rPr lang="en-US" dirty="0" err="1"/>
              <a:t>zmian</a:t>
            </a:r>
            <a:r>
              <a:rPr lang="en-US" dirty="0"/>
              <a:t> </a:t>
            </a:r>
            <a:r>
              <a:rPr lang="en-US" dirty="0" err="1"/>
              <a:t>klimatu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6A7BB0-AB37-97E7-AE5E-2489A38FD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284851"/>
            <a:ext cx="11159613" cy="455577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1800"/>
              </a:spcBef>
              <a:buNone/>
            </a:pPr>
            <a:r>
              <a:rPr lang="pl-PL" sz="2000" dirty="0"/>
              <a:t>1. </a:t>
            </a:r>
            <a:r>
              <a:rPr lang="en-US" sz="2000" dirty="0" err="1"/>
              <a:t>Zapewnienie</a:t>
            </a:r>
            <a:r>
              <a:rPr lang="en-US" sz="2000" dirty="0"/>
              <a:t> </a:t>
            </a:r>
            <a:r>
              <a:rPr lang="en-US" sz="2000" dirty="0" err="1"/>
              <a:t>wysokiej</a:t>
            </a:r>
            <a:r>
              <a:rPr lang="en-US" sz="2000" dirty="0"/>
              <a:t> </a:t>
            </a:r>
            <a:r>
              <a:rPr lang="en-US" sz="2000" dirty="0" err="1"/>
              <a:t>retencji</a:t>
            </a:r>
            <a:r>
              <a:rPr lang="en-US" sz="2000" dirty="0"/>
              <a:t> </a:t>
            </a:r>
            <a:r>
              <a:rPr lang="en-US" sz="2000" dirty="0" err="1"/>
              <a:t>gruntowej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wodnej</a:t>
            </a:r>
            <a:r>
              <a:rPr lang="en-US" sz="2000" dirty="0"/>
              <a:t>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900" b="0" dirty="0" err="1"/>
              <a:t>wyznaczenie</a:t>
            </a:r>
            <a:r>
              <a:rPr lang="en-US" sz="1900" b="0" dirty="0"/>
              <a:t> </a:t>
            </a:r>
            <a:r>
              <a:rPr lang="en-US" sz="1900" b="0" dirty="0" err="1"/>
              <a:t>stref</a:t>
            </a:r>
            <a:r>
              <a:rPr lang="en-US" sz="1900" b="0" dirty="0"/>
              <a:t> </a:t>
            </a:r>
            <a:r>
              <a:rPr lang="en-US" sz="1900" b="0" dirty="0" err="1"/>
              <a:t>funkcjonalnych</a:t>
            </a:r>
            <a:r>
              <a:rPr lang="en-US" sz="1900" b="0" dirty="0"/>
              <a:t> z </a:t>
            </a:r>
            <a:r>
              <a:rPr lang="en-US" sz="1900" b="0" dirty="0" err="1"/>
              <a:t>zakazem</a:t>
            </a:r>
            <a:r>
              <a:rPr lang="en-US" sz="1900" b="0" dirty="0"/>
              <a:t> </a:t>
            </a:r>
            <a:r>
              <a:rPr lang="en-US" sz="1900" b="0" dirty="0" err="1"/>
              <a:t>zabudowy</a:t>
            </a:r>
            <a:r>
              <a:rPr lang="en-US" sz="1900" b="0" dirty="0"/>
              <a:t> </a:t>
            </a:r>
            <a:r>
              <a:rPr lang="en-US" sz="1900" b="0" dirty="0" err="1"/>
              <a:t>i</a:t>
            </a:r>
            <a:r>
              <a:rPr lang="en-US" sz="1900" b="0" dirty="0"/>
              <a:t> </a:t>
            </a:r>
            <a:r>
              <a:rPr lang="en-US" sz="1900" b="0" dirty="0" err="1"/>
              <a:t>dużym</a:t>
            </a:r>
            <a:r>
              <a:rPr lang="en-US" sz="1900" b="0" dirty="0"/>
              <a:t> </a:t>
            </a:r>
            <a:r>
              <a:rPr lang="en-US" sz="1900" b="0" dirty="0" err="1"/>
              <a:t>udziałem</a:t>
            </a:r>
            <a:r>
              <a:rPr lang="en-US" sz="1900" b="0" dirty="0"/>
              <a:t> PBC,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900" b="0" dirty="0" err="1"/>
              <a:t>uwzględnienie</a:t>
            </a:r>
            <a:r>
              <a:rPr lang="en-US" sz="1900" b="0" dirty="0"/>
              <a:t> w </a:t>
            </a:r>
            <a:r>
              <a:rPr lang="en-US" sz="1900" b="0" dirty="0" err="1"/>
              <a:t>profilach</a:t>
            </a:r>
            <a:r>
              <a:rPr lang="en-US" sz="1900" b="0" dirty="0"/>
              <a:t> </a:t>
            </a:r>
            <a:r>
              <a:rPr lang="en-US" sz="1900" b="0" dirty="0" err="1"/>
              <a:t>funkcjonalnych</a:t>
            </a:r>
            <a:r>
              <a:rPr lang="en-US" sz="1900" b="0" dirty="0"/>
              <a:t> </a:t>
            </a:r>
            <a:r>
              <a:rPr lang="en-US" sz="1900" b="0" dirty="0" err="1"/>
              <a:t>stref</a:t>
            </a:r>
            <a:r>
              <a:rPr lang="en-US" sz="1900" b="0" dirty="0"/>
              <a:t> z </a:t>
            </a:r>
            <a:r>
              <a:rPr lang="en-US" sz="1900" b="0" dirty="0" err="1"/>
              <a:t>prawem</a:t>
            </a:r>
            <a:r>
              <a:rPr lang="en-US" sz="1900" b="0" dirty="0"/>
              <a:t> do </a:t>
            </a:r>
            <a:r>
              <a:rPr lang="en-US" sz="1900" b="0" dirty="0" err="1"/>
              <a:t>zabudowy</a:t>
            </a:r>
            <a:r>
              <a:rPr lang="en-US" sz="1900" b="0" dirty="0"/>
              <a:t>, </a:t>
            </a:r>
            <a:r>
              <a:rPr lang="en-US" sz="1900" b="0" dirty="0" err="1"/>
              <a:t>różnych</a:t>
            </a:r>
            <a:r>
              <a:rPr lang="en-US" sz="1900" b="0" dirty="0"/>
              <a:t> form </a:t>
            </a:r>
            <a:r>
              <a:rPr lang="en-US" sz="1900" b="0" dirty="0" err="1"/>
              <a:t>terenów</a:t>
            </a:r>
            <a:r>
              <a:rPr lang="en-US" sz="1900" b="0" dirty="0"/>
              <a:t> </a:t>
            </a:r>
            <a:r>
              <a:rPr lang="en-US" sz="1900" b="0" dirty="0" err="1"/>
              <a:t>zieleni</a:t>
            </a:r>
            <a:r>
              <a:rPr lang="en-US" sz="1900" b="0" dirty="0"/>
              <a:t> </a:t>
            </a:r>
            <a:r>
              <a:rPr lang="en-US" sz="1900" b="0" dirty="0" err="1"/>
              <a:t>oraz</a:t>
            </a:r>
            <a:r>
              <a:rPr lang="en-US" sz="1900" b="0" dirty="0"/>
              <a:t> </a:t>
            </a:r>
            <a:r>
              <a:rPr lang="en-US" sz="1900" b="0" dirty="0" err="1"/>
              <a:t>możliwie</a:t>
            </a:r>
            <a:r>
              <a:rPr lang="en-US" sz="1900" b="0" dirty="0"/>
              <a:t> </a:t>
            </a:r>
            <a:r>
              <a:rPr lang="en-US" sz="1900" b="0" dirty="0" err="1"/>
              <a:t>dużego</a:t>
            </a:r>
            <a:r>
              <a:rPr lang="en-US" sz="1900" b="0" dirty="0"/>
              <a:t> </a:t>
            </a:r>
            <a:r>
              <a:rPr lang="en-US" sz="1900" b="0" dirty="0" err="1"/>
              <a:t>udziału</a:t>
            </a:r>
            <a:r>
              <a:rPr lang="en-US" sz="1900" b="0" dirty="0"/>
              <a:t> PBC</a:t>
            </a:r>
            <a:r>
              <a:rPr lang="pl-PL" sz="1900" b="0" dirty="0"/>
              <a:t>.</a:t>
            </a:r>
            <a:endParaRPr lang="en-US" sz="1900" b="0" dirty="0"/>
          </a:p>
          <a:p>
            <a:pPr marL="0" indent="0">
              <a:lnSpc>
                <a:spcPct val="150000"/>
              </a:lnSpc>
              <a:buNone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674414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DB17E-3EBA-EA78-78F9-B4DC9F8C2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7F1EB1-21C9-6B47-B89C-34F0C3794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Miejscowy</a:t>
            </a:r>
            <a:r>
              <a:rPr lang="en-US" dirty="0"/>
              <a:t> plan </a:t>
            </a:r>
            <a:r>
              <a:rPr lang="en-US" dirty="0" err="1"/>
              <a:t>zagospodarowania</a:t>
            </a:r>
            <a:r>
              <a:rPr lang="en-US" dirty="0"/>
              <a:t> </a:t>
            </a:r>
            <a:r>
              <a:rPr lang="en-US" dirty="0" err="1"/>
              <a:t>przestrzennego</a:t>
            </a:r>
            <a:r>
              <a:rPr lang="en-US" dirty="0"/>
              <a:t>  (</a:t>
            </a:r>
            <a:r>
              <a:rPr lang="en-US" dirty="0" err="1"/>
              <a:t>mpzp</a:t>
            </a:r>
            <a:r>
              <a:rPr lang="en-US" dirty="0"/>
              <a:t>) – </a:t>
            </a:r>
            <a:r>
              <a:rPr lang="en-US" dirty="0" err="1"/>
              <a:t>narzędzia</a:t>
            </a:r>
            <a:r>
              <a:rPr lang="en-US" dirty="0"/>
              <a:t> </a:t>
            </a:r>
            <a:r>
              <a:rPr lang="en-US" dirty="0" err="1"/>
              <a:t>realizacji</a:t>
            </a:r>
            <a:r>
              <a:rPr lang="en-US" dirty="0"/>
              <a:t> </a:t>
            </a:r>
            <a:r>
              <a:rPr lang="en-US" dirty="0" err="1"/>
              <a:t>adapaptacji</a:t>
            </a:r>
            <a:r>
              <a:rPr lang="en-US" dirty="0"/>
              <a:t> do </a:t>
            </a:r>
            <a:r>
              <a:rPr lang="en-US" dirty="0" err="1"/>
              <a:t>zmian</a:t>
            </a:r>
            <a:r>
              <a:rPr lang="en-US" dirty="0"/>
              <a:t> </a:t>
            </a:r>
            <a:r>
              <a:rPr lang="en-US" dirty="0" err="1"/>
              <a:t>klimatu</a:t>
            </a:r>
            <a:r>
              <a:rPr lang="pl-PL" dirty="0"/>
              <a:t> c.d.1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55DA4C-0A88-67AB-D518-7E2B1B72C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284851"/>
            <a:ext cx="11159613" cy="455577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l-PL" sz="2000" dirty="0">
                <a:cs typeface="Arial" panose="020B0604020202020204" pitchFamily="34" charset="0"/>
              </a:rPr>
              <a:t>2. </a:t>
            </a:r>
            <a:r>
              <a:rPr lang="en-US" sz="2000" dirty="0" err="1">
                <a:cs typeface="Arial" panose="020B0604020202020204" pitchFamily="34" charset="0"/>
              </a:rPr>
              <a:t>Ustalenia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dotyczące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przeznaczenia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oraz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zasad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zabudowy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i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zagospodarowania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terenów</a:t>
            </a:r>
            <a:endParaRPr lang="en-US" sz="2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800" b="0" dirty="0" err="1">
                <a:cs typeface="Arial" panose="020B0604020202020204" pitchFamily="34" charset="0"/>
              </a:rPr>
              <a:t>Przeznaczenie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terenu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uwzględniające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potrzebę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ograniczania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rozlewania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się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zabudowy</a:t>
            </a:r>
            <a:r>
              <a:rPr lang="en-US" sz="1800" b="0" dirty="0">
                <a:cs typeface="Arial" panose="020B0604020202020204" pitchFamily="34" charset="0"/>
              </a:rPr>
              <a:t> – </a:t>
            </a:r>
            <a:r>
              <a:rPr lang="en-US" sz="1800" b="0" dirty="0" err="1">
                <a:cs typeface="Arial" panose="020B0604020202020204" pitchFamily="34" charset="0"/>
              </a:rPr>
              <a:t>koncentracja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zabudowy</a:t>
            </a:r>
            <a:r>
              <a:rPr lang="en-US" sz="1800" b="0" dirty="0"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800" b="0" dirty="0">
                <a:cs typeface="Arial" panose="020B0604020202020204" pitchFamily="34" charset="0"/>
              </a:rPr>
              <a:t>U</a:t>
            </a:r>
            <a:r>
              <a:rPr lang="pl-PL" sz="1800" b="0" dirty="0">
                <a:cs typeface="Arial" panose="020B0604020202020204" pitchFamily="34" charset="0"/>
              </a:rPr>
              <a:t>trzymanie i ochrona istniejących oraz wyznaczanie nowych </a:t>
            </a:r>
            <a:r>
              <a:rPr lang="en-US" sz="1800" b="0" dirty="0" err="1">
                <a:cs typeface="Arial" panose="020B0604020202020204" pitchFamily="34" charset="0"/>
              </a:rPr>
              <a:t>terenów</a:t>
            </a:r>
            <a:r>
              <a:rPr lang="pl-PL" sz="1800" b="0" dirty="0">
                <a:cs typeface="Arial" panose="020B0604020202020204" pitchFamily="34" charset="0"/>
              </a:rPr>
              <a:t> o funkcji </a:t>
            </a:r>
            <a:r>
              <a:rPr lang="en-US" sz="1800" b="0" dirty="0" err="1">
                <a:cs typeface="Arial" panose="020B0604020202020204" pitchFamily="34" charset="0"/>
              </a:rPr>
              <a:t>biologicznej</a:t>
            </a:r>
            <a:r>
              <a:rPr lang="en-US" sz="1800" b="0" dirty="0">
                <a:cs typeface="Arial" panose="020B0604020202020204" pitchFamily="34" charset="0"/>
              </a:rPr>
              <a:t>, a </a:t>
            </a:r>
            <a:r>
              <a:rPr lang="en-US" sz="1800" b="0" dirty="0" err="1">
                <a:cs typeface="Arial" panose="020B0604020202020204" pitchFamily="34" charset="0"/>
              </a:rPr>
              <a:t>także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innych</a:t>
            </a:r>
            <a:r>
              <a:rPr lang="en-US" sz="1800" b="0" dirty="0">
                <a:cs typeface="Arial" panose="020B0604020202020204" pitchFamily="34" charset="0"/>
              </a:rPr>
              <a:t> form </a:t>
            </a:r>
            <a:r>
              <a:rPr lang="en-US" sz="1800" b="0" dirty="0" err="1">
                <a:cs typeface="Arial" panose="020B0604020202020204" pitchFamily="34" charset="0"/>
              </a:rPr>
              <a:t>użytkowania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pl-PL" sz="1800" b="0" dirty="0">
                <a:cs typeface="Arial" panose="020B0604020202020204" pitchFamily="34" charset="0"/>
              </a:rPr>
              <a:t>umożliwiając</a:t>
            </a:r>
            <a:r>
              <a:rPr lang="en-US" sz="1800" b="0" dirty="0" err="1">
                <a:cs typeface="Arial" panose="020B0604020202020204" pitchFamily="34" charset="0"/>
              </a:rPr>
              <a:t>ych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pl-PL" sz="1800" b="0" dirty="0">
                <a:cs typeface="Arial" panose="020B0604020202020204" pitchFamily="34" charset="0"/>
              </a:rPr>
              <a:t>naturalną infiltrację i retencję wód opadowych, takich jak różne formy terenów zieleni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oraz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wód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powierzchniowych</a:t>
            </a:r>
            <a:r>
              <a:rPr lang="en-US" sz="1800" b="0" dirty="0"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800" b="0" dirty="0">
                <a:cs typeface="Arial" panose="020B0604020202020204" pitchFamily="34" charset="0"/>
              </a:rPr>
              <a:t>Z</a:t>
            </a:r>
            <a:r>
              <a:rPr lang="pl-PL" sz="1800" b="0" dirty="0" err="1">
                <a:cs typeface="Arial" panose="020B0604020202020204" pitchFamily="34" charset="0"/>
              </a:rPr>
              <a:t>alesianie</a:t>
            </a:r>
            <a:r>
              <a:rPr lang="pl-PL" sz="1800" b="0" dirty="0">
                <a:cs typeface="Arial" panose="020B0604020202020204" pitchFamily="34" charset="0"/>
              </a:rPr>
              <a:t> nieużytków, nasadzanie drzew i krzewów</a:t>
            </a:r>
            <a:r>
              <a:rPr lang="en-US" sz="1800" b="0" dirty="0">
                <a:cs typeface="Arial" panose="020B0604020202020204" pitchFamily="34" charset="0"/>
              </a:rPr>
              <a:t>.</a:t>
            </a:r>
            <a:r>
              <a:rPr lang="pl-PL" sz="1800" b="0" dirty="0"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Tx/>
              <a:buChar char="-"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998962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69E5F-F1B5-17E5-A28D-18957860B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FB086E-46A6-E60E-1DBD-EF1854E6F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Miejscowy</a:t>
            </a:r>
            <a:r>
              <a:rPr lang="en-US" dirty="0"/>
              <a:t> plan </a:t>
            </a:r>
            <a:r>
              <a:rPr lang="en-US" dirty="0" err="1"/>
              <a:t>zagospodarowania</a:t>
            </a:r>
            <a:r>
              <a:rPr lang="en-US" dirty="0"/>
              <a:t> </a:t>
            </a:r>
            <a:r>
              <a:rPr lang="en-US" dirty="0" err="1"/>
              <a:t>przestrzennego</a:t>
            </a:r>
            <a:r>
              <a:rPr lang="en-US" dirty="0"/>
              <a:t>  (</a:t>
            </a:r>
            <a:r>
              <a:rPr lang="en-US" dirty="0" err="1"/>
              <a:t>mpzp</a:t>
            </a:r>
            <a:r>
              <a:rPr lang="en-US" dirty="0"/>
              <a:t>) – </a:t>
            </a:r>
            <a:r>
              <a:rPr lang="en-US" dirty="0" err="1"/>
              <a:t>narzędzia</a:t>
            </a:r>
            <a:r>
              <a:rPr lang="en-US" dirty="0"/>
              <a:t> </a:t>
            </a:r>
            <a:r>
              <a:rPr lang="en-US" dirty="0" err="1"/>
              <a:t>realizacji</a:t>
            </a:r>
            <a:r>
              <a:rPr lang="en-US" dirty="0"/>
              <a:t> </a:t>
            </a:r>
            <a:r>
              <a:rPr lang="en-US" dirty="0" err="1"/>
              <a:t>adapaptacji</a:t>
            </a:r>
            <a:r>
              <a:rPr lang="en-US" dirty="0"/>
              <a:t> do </a:t>
            </a:r>
            <a:r>
              <a:rPr lang="en-US" dirty="0" err="1"/>
              <a:t>zmian</a:t>
            </a:r>
            <a:r>
              <a:rPr lang="en-US" dirty="0"/>
              <a:t> </a:t>
            </a:r>
            <a:r>
              <a:rPr lang="en-US" dirty="0" err="1"/>
              <a:t>klimatu</a:t>
            </a:r>
            <a:r>
              <a:rPr lang="en-US" dirty="0"/>
              <a:t> c.d.</a:t>
            </a:r>
            <a:r>
              <a:rPr lang="pl-PL" dirty="0"/>
              <a:t> 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3E4057-1D72-C584-F932-CEFC1E2FB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284851"/>
            <a:ext cx="11159613" cy="4882684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cs typeface="Arial" panose="020B0604020202020204" pitchFamily="34" charset="0"/>
              </a:rPr>
              <a:t>3. Na </a:t>
            </a:r>
            <a:r>
              <a:rPr lang="en-US" sz="2400" dirty="0" err="1">
                <a:cs typeface="Arial" panose="020B0604020202020204" pitchFamily="34" charset="0"/>
              </a:rPr>
              <a:t>obszarach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zagrożonych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powodzią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rzeczną</a:t>
            </a:r>
            <a:r>
              <a:rPr lang="en-US" sz="2400" dirty="0"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100" dirty="0">
                <a:cs typeface="Arial" panose="020B0604020202020204" pitchFamily="34" charset="0"/>
              </a:rPr>
              <a:t> </a:t>
            </a:r>
            <a:r>
              <a:rPr lang="pl-PL" sz="2100" b="0" dirty="0">
                <a:cs typeface="Arial" panose="020B0604020202020204" pitchFamily="34" charset="0"/>
              </a:rPr>
              <a:t>wyłączanie terenów pod zabudowy lub wprowadzanie na tych terenach</a:t>
            </a:r>
            <a:r>
              <a:rPr lang="en-US" sz="2100" b="0" dirty="0">
                <a:cs typeface="Arial" panose="020B0604020202020204" pitchFamily="34" charset="0"/>
              </a:rPr>
              <a:t> </a:t>
            </a:r>
            <a:r>
              <a:rPr lang="pl-PL" sz="2100" b="0" dirty="0">
                <a:cs typeface="Arial" panose="020B0604020202020204" pitchFamily="34" charset="0"/>
              </a:rPr>
              <a:t>ograniczenia zabudowy </a:t>
            </a:r>
            <a:r>
              <a:rPr lang="en-US" sz="2100" b="0" dirty="0">
                <a:cs typeface="Arial" panose="020B0604020202020204" pitchFamily="34" charset="0"/>
              </a:rPr>
              <a:t>o </a:t>
            </a:r>
            <a:r>
              <a:rPr lang="en-US" sz="2100" b="0" dirty="0" err="1">
                <a:cs typeface="Arial" panose="020B0604020202020204" pitchFamily="34" charset="0"/>
              </a:rPr>
              <a:t>funkcji</a:t>
            </a:r>
            <a:r>
              <a:rPr lang="en-US" sz="2100" b="0" dirty="0">
                <a:cs typeface="Arial" panose="020B0604020202020204" pitchFamily="34" charset="0"/>
              </a:rPr>
              <a:t> </a:t>
            </a:r>
            <a:r>
              <a:rPr lang="en-US" sz="2100" b="0" dirty="0" err="1">
                <a:cs typeface="Arial" panose="020B0604020202020204" pitchFamily="34" charset="0"/>
              </a:rPr>
              <a:t>wrażliwej</a:t>
            </a:r>
            <a:r>
              <a:rPr lang="en-US" sz="2100" b="0" dirty="0">
                <a:cs typeface="Arial" panose="020B0604020202020204" pitchFamily="34" charset="0"/>
              </a:rPr>
              <a:t> </a:t>
            </a:r>
            <a:r>
              <a:rPr lang="en-US" sz="2100" b="0" dirty="0" err="1">
                <a:cs typeface="Arial" panose="020B0604020202020204" pitchFamily="34" charset="0"/>
              </a:rPr>
              <a:t>na</a:t>
            </a:r>
            <a:r>
              <a:rPr lang="en-US" sz="2100" b="0" dirty="0">
                <a:cs typeface="Arial" panose="020B0604020202020204" pitchFamily="34" charset="0"/>
              </a:rPr>
              <a:t> </a:t>
            </a:r>
            <a:r>
              <a:rPr lang="en-US" sz="2100" b="0" dirty="0" err="1">
                <a:cs typeface="Arial" panose="020B0604020202020204" pitchFamily="34" charset="0"/>
              </a:rPr>
              <a:t>powódź</a:t>
            </a:r>
            <a:r>
              <a:rPr lang="pl-PL" sz="2100" b="0" dirty="0">
                <a:cs typeface="Arial" panose="020B0604020202020204" pitchFamily="34" charset="0"/>
              </a:rPr>
              <a:t>; </a:t>
            </a:r>
            <a:endParaRPr lang="en-US" sz="2100" b="0" dirty="0"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2100" b="0" dirty="0">
                <a:cs typeface="Arial" panose="020B0604020202020204" pitchFamily="34" charset="0"/>
              </a:rPr>
              <a:t>zmiana sposobu użytkowania terenu na funkcje mniej wrażliwe na powodzie, np. rekreacja, usługi związane ze sportem, turystyka;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800" b="0" dirty="0"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cs typeface="Arial" panose="020B0604020202020204" pitchFamily="34" charset="0"/>
              </a:rPr>
              <a:t>4. </a:t>
            </a:r>
            <a:r>
              <a:rPr lang="pl-PL" sz="2400" dirty="0">
                <a:cs typeface="Arial" panose="020B0604020202020204" pitchFamily="34" charset="0"/>
              </a:rPr>
              <a:t>Dla obszarów położonych w strefach narażonych na ryzyko powodzi opadowych</a:t>
            </a:r>
            <a:r>
              <a:rPr lang="pl-PL" sz="1800" dirty="0"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7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2100" b="0" dirty="0">
                <a:cs typeface="Arial" panose="020B0604020202020204" pitchFamily="34" charset="0"/>
              </a:rPr>
              <a:t>Wprowadzanie wymogu przebudowy istniejącej infrastruktury nasilającej skutki powodzi opadowych</a:t>
            </a:r>
            <a:r>
              <a:rPr lang="en-US" sz="2100" b="0" dirty="0">
                <a:cs typeface="Arial" panose="020B0604020202020204" pitchFamily="34" charset="0"/>
              </a:rPr>
              <a:t>;</a:t>
            </a:r>
            <a:endParaRPr lang="pl-PL" sz="2100" b="0" dirty="0"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2100" b="0" dirty="0">
                <a:cs typeface="Arial" panose="020B0604020202020204" pitchFamily="34" charset="0"/>
              </a:rPr>
              <a:t>Wprowadzanie zapisów dotyczących podpiwniczania budynków lub stosowania konstrukcji budynków odpornych na </a:t>
            </a:r>
            <a:r>
              <a:rPr lang="en-US" sz="2100" b="0" dirty="0" err="1">
                <a:cs typeface="Arial" panose="020B0604020202020204" pitchFamily="34" charset="0"/>
              </a:rPr>
              <a:t>przedostawanie</a:t>
            </a:r>
            <a:r>
              <a:rPr lang="pl-PL" sz="2100" b="0" dirty="0">
                <a:cs typeface="Arial" panose="020B0604020202020204" pitchFamily="34" charset="0"/>
              </a:rPr>
              <a:t> się wód opadowych do wnętrz </a:t>
            </a:r>
            <a:r>
              <a:rPr lang="en-US" sz="2100" b="0" dirty="0" err="1">
                <a:cs typeface="Arial" panose="020B0604020202020204" pitchFamily="34" charset="0"/>
              </a:rPr>
              <a:t>budynków</a:t>
            </a:r>
            <a:r>
              <a:rPr lang="en-US" sz="2100" b="0" dirty="0">
                <a:cs typeface="Arial" panose="020B0604020202020204" pitchFamily="34" charset="0"/>
              </a:rPr>
              <a:t>;</a:t>
            </a:r>
            <a:endParaRPr lang="pl-PL" sz="2100" b="0" dirty="0"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2100" b="0" dirty="0">
                <a:cs typeface="Arial" panose="020B0604020202020204" pitchFamily="34" charset="0"/>
              </a:rPr>
              <a:t>Wprowadzanie nakazu realizacji rozwiązań w zakresie błękitno-zielonej infrastruktury</a:t>
            </a:r>
            <a:r>
              <a:rPr lang="en-US" sz="2100" b="0" dirty="0">
                <a:cs typeface="Arial" panose="020B0604020202020204" pitchFamily="34" charset="0"/>
              </a:rPr>
              <a:t>.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0348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05454-FAF4-E089-5624-C82A12162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044786-B153-1F34-7B4B-BD051254B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Miejscowy</a:t>
            </a:r>
            <a:r>
              <a:rPr lang="en-US" dirty="0"/>
              <a:t> plan </a:t>
            </a:r>
            <a:r>
              <a:rPr lang="en-US" dirty="0" err="1"/>
              <a:t>zagospodarowania</a:t>
            </a:r>
            <a:r>
              <a:rPr lang="en-US" dirty="0"/>
              <a:t> </a:t>
            </a:r>
            <a:r>
              <a:rPr lang="en-US" dirty="0" err="1"/>
              <a:t>przestrzennego</a:t>
            </a:r>
            <a:r>
              <a:rPr lang="en-US" dirty="0"/>
              <a:t>  (</a:t>
            </a:r>
            <a:r>
              <a:rPr lang="en-US" dirty="0" err="1"/>
              <a:t>mpzp</a:t>
            </a:r>
            <a:r>
              <a:rPr lang="en-US" dirty="0"/>
              <a:t>) – </a:t>
            </a:r>
            <a:r>
              <a:rPr lang="en-US" dirty="0" err="1"/>
              <a:t>narzędzia</a:t>
            </a:r>
            <a:r>
              <a:rPr lang="en-US" dirty="0"/>
              <a:t> </a:t>
            </a:r>
            <a:r>
              <a:rPr lang="en-US" dirty="0" err="1"/>
              <a:t>realizacji</a:t>
            </a:r>
            <a:r>
              <a:rPr lang="en-US" dirty="0"/>
              <a:t> </a:t>
            </a:r>
            <a:r>
              <a:rPr lang="en-US" dirty="0" err="1"/>
              <a:t>adapaptacji</a:t>
            </a:r>
            <a:r>
              <a:rPr lang="en-US" dirty="0"/>
              <a:t> do </a:t>
            </a:r>
            <a:r>
              <a:rPr lang="en-US" dirty="0" err="1"/>
              <a:t>zmian</a:t>
            </a:r>
            <a:r>
              <a:rPr lang="en-US" dirty="0"/>
              <a:t> </a:t>
            </a:r>
            <a:r>
              <a:rPr lang="en-US" dirty="0" err="1"/>
              <a:t>klimatu</a:t>
            </a:r>
            <a:r>
              <a:rPr lang="en-US" dirty="0"/>
              <a:t> c.d. </a:t>
            </a:r>
            <a:r>
              <a:rPr lang="pl-PL" dirty="0"/>
              <a:t>3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DB3DB9-7989-9B31-FED1-1455D4FDF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1" y="1284851"/>
            <a:ext cx="11159613" cy="455577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dirty="0">
                <a:cs typeface="Arial" panose="020B0604020202020204" pitchFamily="34" charset="0"/>
              </a:rPr>
              <a:t>5. W</a:t>
            </a:r>
            <a:r>
              <a:rPr lang="pl-PL" sz="2000" dirty="0">
                <a:cs typeface="Arial" panose="020B0604020202020204" pitchFamily="34" charset="0"/>
              </a:rPr>
              <a:t>prowadzane do przestrzeni zurbanizowanej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dirty="0" err="1">
                <a:cs typeface="Arial" panose="020B0604020202020204" pitchFamily="34" charset="0"/>
              </a:rPr>
              <a:t>wymogów</a:t>
            </a:r>
            <a:r>
              <a:rPr lang="pl-PL" sz="2000" dirty="0">
                <a:cs typeface="Arial" panose="020B0604020202020204" pitchFamily="34" charset="0"/>
              </a:rPr>
              <a:t>: </a:t>
            </a:r>
          </a:p>
          <a:p>
            <a:pPr marL="625475" indent="-35401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896938" algn="l"/>
              </a:tabLst>
            </a:pPr>
            <a:r>
              <a:rPr lang="en-US" sz="1800" b="0" dirty="0" err="1">
                <a:cs typeface="Arial" panose="020B0604020202020204" pitchFamily="34" charset="0"/>
              </a:rPr>
              <a:t>realizacji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różnych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obiektów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pl-PL" sz="1800" b="0" dirty="0">
                <a:cs typeface="Arial" panose="020B0604020202020204" pitchFamily="34" charset="0"/>
              </a:rPr>
              <a:t>błękitno-</a:t>
            </a:r>
            <a:r>
              <a:rPr lang="pl-PL" sz="1800" b="0" dirty="0" err="1">
                <a:cs typeface="Arial" panose="020B0604020202020204" pitchFamily="34" charset="0"/>
              </a:rPr>
              <a:t>zielon</a:t>
            </a:r>
            <a:r>
              <a:rPr lang="en-US" sz="1800" b="0" dirty="0" err="1">
                <a:cs typeface="Arial" panose="020B0604020202020204" pitchFamily="34" charset="0"/>
              </a:rPr>
              <a:t>ej</a:t>
            </a:r>
            <a:r>
              <a:rPr lang="pl-PL" sz="1800" b="0" dirty="0">
                <a:cs typeface="Arial" panose="020B0604020202020204" pitchFamily="34" charset="0"/>
              </a:rPr>
              <a:t> infrastruktur</a:t>
            </a:r>
            <a:r>
              <a:rPr lang="en-US" sz="1800" b="0" dirty="0">
                <a:cs typeface="Arial" panose="020B0604020202020204" pitchFamily="34" charset="0"/>
              </a:rPr>
              <a:t>y, </a:t>
            </a:r>
            <a:r>
              <a:rPr lang="en-US" sz="1800" b="0" dirty="0" err="1">
                <a:cs typeface="Arial" panose="020B0604020202020204" pitchFamily="34" charset="0"/>
              </a:rPr>
              <a:t>ogrodów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na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dachach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itp</a:t>
            </a:r>
            <a:r>
              <a:rPr lang="en-US" sz="1800" b="0" dirty="0">
                <a:cs typeface="Arial" panose="020B0604020202020204" pitchFamily="34" charset="0"/>
              </a:rPr>
              <a:t>.</a:t>
            </a:r>
          </a:p>
          <a:p>
            <a:pPr marL="625475" indent="-35401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896938" algn="l"/>
              </a:tabLst>
            </a:pPr>
            <a:r>
              <a:rPr lang="pl-PL" sz="1800" b="0" dirty="0">
                <a:cs typeface="Arial" panose="020B0604020202020204" pitchFamily="34" charset="0"/>
              </a:rPr>
              <a:t>możliwie wysokich wartości powierzchni biologicznie czynnej – np. wartości &gt; 50% dla obszarów o funkcji mieszkaniowej.</a:t>
            </a:r>
          </a:p>
          <a:p>
            <a:pPr marL="625475" indent="-35401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pl-PL" sz="1800" b="0" dirty="0">
                <a:cs typeface="Arial" panose="020B0604020202020204" pitchFamily="34" charset="0"/>
              </a:rPr>
              <a:t>wprowadzania nakazu zagospodarowania wód opadowych na terenie posesji</a:t>
            </a:r>
            <a:r>
              <a:rPr lang="en-US" sz="1800" b="0" dirty="0">
                <a:cs typeface="Arial" panose="020B0604020202020204" pitchFamily="34" charset="0"/>
              </a:rPr>
              <a:t>,</a:t>
            </a:r>
          </a:p>
          <a:p>
            <a:pPr marL="625475" indent="-35401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b="0" dirty="0" err="1">
                <a:cs typeface="Arial" panose="020B0604020202020204" pitchFamily="34" charset="0"/>
              </a:rPr>
              <a:t>realizacji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budynków</a:t>
            </a:r>
            <a:r>
              <a:rPr lang="en-US" sz="1800" b="0" dirty="0">
                <a:cs typeface="Arial" panose="020B0604020202020204" pitchFamily="34" charset="0"/>
              </a:rPr>
              <a:t> o </a:t>
            </a:r>
            <a:r>
              <a:rPr lang="en-US" sz="1800" b="0" dirty="0" err="1">
                <a:cs typeface="Arial" panose="020B0604020202020204" pitchFamily="34" charset="0"/>
              </a:rPr>
              <a:t>jasnej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kolorystyce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elewacji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i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dachów</a:t>
            </a:r>
            <a:r>
              <a:rPr lang="en-US" sz="1800" b="0" dirty="0">
                <a:cs typeface="Arial" panose="020B0604020202020204" pitchFamily="34" charset="0"/>
              </a:rPr>
              <a:t>,</a:t>
            </a:r>
          </a:p>
          <a:p>
            <a:pPr marL="625475" indent="-35401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b="0" dirty="0" err="1">
                <a:cs typeface="Arial" panose="020B0604020202020204" pitchFamily="34" charset="0"/>
              </a:rPr>
              <a:t>stosowania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nawierzchni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przepuszczalnych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na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terenach</a:t>
            </a:r>
            <a:r>
              <a:rPr lang="en-US" sz="1800" b="0" dirty="0">
                <a:cs typeface="Arial" panose="020B0604020202020204" pitchFamily="34" charset="0"/>
              </a:rPr>
              <a:t> o </a:t>
            </a:r>
            <a:r>
              <a:rPr lang="en-US" sz="1800" b="0" dirty="0" err="1">
                <a:cs typeface="Arial" panose="020B0604020202020204" pitchFamily="34" charset="0"/>
              </a:rPr>
              <a:t>funkcji</a:t>
            </a:r>
            <a:r>
              <a:rPr lang="en-US" sz="1800" b="0" dirty="0">
                <a:cs typeface="Arial" panose="020B0604020202020204" pitchFamily="34" charset="0"/>
              </a:rPr>
              <a:t> </a:t>
            </a:r>
            <a:r>
              <a:rPr lang="en-US" sz="1800" b="0" dirty="0" err="1">
                <a:cs typeface="Arial" panose="020B0604020202020204" pitchFamily="34" charset="0"/>
              </a:rPr>
              <a:t>komunikacyjnej</a:t>
            </a:r>
            <a:r>
              <a:rPr lang="en-US" sz="1800" b="0" dirty="0"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Tx/>
              <a:buChar char="-"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201074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6CA7B2-378B-861D-D701-1CA7943F0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Podsumowanie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DEA542-9DF1-603A-A085-D6655A2F7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800" b="0" dirty="0"/>
              <a:t>Współczesne miasta dysponują szerokim katalogiem rozwiązań wspierających adaptację do zmian klimatu, w szczególności w zakresie gospodarowania wodami opadowymi i kształtowania obiegu wody w mieście.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b="0" dirty="0"/>
              <a:t>O skuteczności tych działań decyduje jednak ich właściwy dobór do lokalnych uwarunkowań środowiskowych, społecznych i przestrzennych oraz konsekwentne wdrażanie z wykorzystaniem dostępnych instrumentów, w tym przede wszystkim narzędzi planowania i zagospodarowania przestrzennego.</a:t>
            </a:r>
          </a:p>
        </p:txBody>
      </p:sp>
    </p:spTree>
    <p:extLst>
      <p:ext uri="{BB962C8B-B14F-4D97-AF65-F5344CB8AC3E}">
        <p14:creationId xmlns:p14="http://schemas.microsoft.com/office/powerpoint/2010/main" val="13934445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D5DB2C-CD9C-3D26-8614-7EC297E0A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Literatura</a:t>
            </a:r>
            <a:r>
              <a:rPr lang="en-US" dirty="0"/>
              <a:t> </a:t>
            </a:r>
            <a:r>
              <a:rPr lang="en-US" dirty="0" err="1"/>
              <a:t>źródłowa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uzupełniająca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07AD49-E176-114C-7C49-A3E20E454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4851"/>
            <a:ext cx="11106150" cy="4630173"/>
          </a:xfrm>
        </p:spPr>
        <p:txBody>
          <a:bodyPr>
            <a:normAutofit/>
          </a:bodyPr>
          <a:lstStyle/>
          <a:p>
            <a:pPr marL="514350" indent="-514350" fontAlgn="base">
              <a:buFont typeface="+mj-lt"/>
              <a:buAutoNum type="arabicPeriod"/>
            </a:pPr>
            <a:r>
              <a:rPr lang="pl-PL" sz="1800" b="0" dirty="0"/>
              <a:t>Gajewska, M. (red.) (2022). System powierzchniowej retencji miejskiej w adaptacji miast do zmian klimatu – od wizji do wdrożenia. Wydawnictwo Politechniki Gdańskiej.</a:t>
            </a:r>
            <a:endParaRPr lang="en-US" sz="1800" b="0" dirty="0"/>
          </a:p>
          <a:p>
            <a:pPr marL="514350" indent="-514350" fontAlgn="base">
              <a:buFont typeface="+mj-lt"/>
              <a:buAutoNum type="arabicPeriod"/>
            </a:pPr>
            <a:r>
              <a:rPr lang="pl-PL" sz="1800" b="0" dirty="0" err="1"/>
              <a:t>Iwaszuk</a:t>
            </a:r>
            <a:r>
              <a:rPr lang="pl-PL" sz="1800" b="0" dirty="0"/>
              <a:t> E. i in.</a:t>
            </a:r>
            <a:r>
              <a:rPr lang="en-US" sz="1800" b="0" dirty="0"/>
              <a:t> (2019).</a:t>
            </a:r>
            <a:r>
              <a:rPr lang="pl-PL" sz="1800" b="0" dirty="0"/>
              <a:t> Błękitno-zielona infrastruktura dla łagodzenia zmian klimatu w miastach. Katalog techniczny, Fundacja Sendzimira, </a:t>
            </a:r>
            <a:r>
              <a:rPr lang="pl-PL" sz="1800" b="0" dirty="0" err="1"/>
              <a:t>Ecologic</a:t>
            </a:r>
            <a:r>
              <a:rPr lang="pl-PL" sz="1800" b="0" dirty="0"/>
              <a:t> </a:t>
            </a:r>
            <a:r>
              <a:rPr lang="pl-PL" sz="1800" b="0" dirty="0" err="1"/>
              <a:t>Institute</a:t>
            </a:r>
            <a:r>
              <a:rPr lang="pl-PL" sz="1800" b="0" dirty="0"/>
              <a:t>, Berlin–Kraków 2019.</a:t>
            </a:r>
            <a:endParaRPr lang="en-US" sz="1800" b="0" dirty="0"/>
          </a:p>
          <a:p>
            <a:pPr marL="514350" indent="-514350" fontAlgn="base">
              <a:buFont typeface="+mj-lt"/>
              <a:buAutoNum type="arabicPeriod"/>
            </a:pPr>
            <a:r>
              <a:rPr lang="pl-PL" sz="1800" b="0" dirty="0"/>
              <a:t>Ministerstwo Środowiska &amp; Instytut Ochrony Środowiska – Państwowy Instytut Badawczy. (2018). Podręcznik adaptacji dla miast. Wytyczne do przygotowania Miejskiego Planu Adaptacji do zmian klimatu. Ministerstwo Środowiska, IOŚ-PIB.</a:t>
            </a:r>
            <a:endParaRPr lang="en-US" sz="1800" b="0" dirty="0"/>
          </a:p>
          <a:p>
            <a:pPr marL="514350" indent="-514350" fontAlgn="base">
              <a:buFont typeface="+mj-lt"/>
              <a:buAutoNum type="arabicPeriod"/>
            </a:pPr>
            <a:r>
              <a:rPr lang="pl-PL" sz="1800" b="0" dirty="0"/>
              <a:t>Nowak, M. J. (red.). (2021). </a:t>
            </a:r>
            <a:r>
              <a:rPr lang="pl-PL" sz="1800" b="0" dirty="0" err="1"/>
              <a:t>Mitygacja</a:t>
            </a:r>
            <a:r>
              <a:rPr lang="pl-PL" sz="1800" b="0" dirty="0"/>
              <a:t> i adaptacja do zmian klimatu w planowaniu przestrzennym. Instytut Rozwoju Miast i Regionów.</a:t>
            </a:r>
            <a:endParaRPr lang="en-US" sz="1800" b="0" dirty="0"/>
          </a:p>
          <a:p>
            <a:pPr marL="514350" indent="-514350" fontAlgn="base">
              <a:buFont typeface="+mj-lt"/>
              <a:buAutoNum type="arabicPeriod"/>
            </a:pPr>
            <a:r>
              <a:rPr lang="pl-PL" sz="1800" b="0" dirty="0"/>
              <a:t>Nowak, M. J. &amp; Kudłacz, T. (red.). (2023). Niskoemisyjność w planowaniu przestrzennym. Instytut Rozwoju Miast i Regionów.</a:t>
            </a:r>
            <a:endParaRPr lang="en-US" sz="1800" b="0" dirty="0"/>
          </a:p>
          <a:p>
            <a:pPr marL="514350" indent="-514350" fontAlgn="base">
              <a:buFont typeface="+mj-lt"/>
              <a:buAutoNum type="arabicPeriod"/>
            </a:pPr>
            <a:r>
              <a:rPr lang="pl-PL" sz="1800" b="0" dirty="0"/>
              <a:t>Nowak, M. J. i in. (2023). Plany zagospodarowania przestrzennego jako instrument zarządzania zieloną infrastrukturą. Studia BAS, 1(73), 75–93. </a:t>
            </a:r>
            <a:r>
              <a:rPr lang="pl-PL" sz="1800" b="0" dirty="0">
                <a:hlinkClick r:id="rId2"/>
              </a:rPr>
              <a:t>https://doi.org/10.31268/StudiaBAS.2023.05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pl-PL" sz="1800" b="0" dirty="0"/>
              <a:t>Dz.U. 2024 poz. 1940</a:t>
            </a:r>
            <a:r>
              <a:rPr lang="en-US" sz="1800" b="0" dirty="0"/>
              <a:t>. </a:t>
            </a:r>
            <a:r>
              <a:rPr lang="en-US" sz="1800" b="0" dirty="0" err="1"/>
              <a:t>Ustawa</a:t>
            </a:r>
            <a:r>
              <a:rPr lang="en-US" sz="1800" b="0" dirty="0"/>
              <a:t> </a:t>
            </a:r>
            <a:r>
              <a:rPr lang="pl-PL" sz="1800" b="0" dirty="0"/>
              <a:t>z dnia 27 listopada 2024 r.</a:t>
            </a:r>
            <a:r>
              <a:rPr lang="en-US" sz="1800" b="0" dirty="0"/>
              <a:t> </a:t>
            </a:r>
            <a:r>
              <a:rPr lang="pl-PL" sz="1800" b="0" dirty="0"/>
              <a:t>o zmianie ustawy – Prawo ochrony środowiska oraz niektórych innych ustaw</a:t>
            </a:r>
            <a:r>
              <a:rPr lang="en-US" sz="1800" b="0" dirty="0"/>
              <a:t>.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9306055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2EA3DC5-B30D-52C2-7C9B-4A935B4AAF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noProof="0" dirty="0"/>
              <a:t>Informacja o autorze oraz prawach autorskich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0A39681-F774-198A-5427-1C75FABBE70A}"/>
              </a:ext>
            </a:extLst>
          </p:cNvPr>
          <p:cNvSpPr txBox="1"/>
          <p:nvPr/>
        </p:nvSpPr>
        <p:spPr>
          <a:xfrm>
            <a:off x="1225896" y="3687740"/>
            <a:ext cx="930477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200" noProof="0" dirty="0"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Autor utworu: Agata Pawłat-Zawrzykraj</a:t>
            </a:r>
          </a:p>
          <a:p>
            <a:pPr>
              <a:spcAft>
                <a:spcPts val="600"/>
              </a:spcAft>
            </a:pPr>
            <a:endParaRPr lang="pl-PL" sz="1200" noProof="0" dirty="0"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pl-PL" sz="3300" noProof="0" dirty="0">
                <a:latin typeface="Segoe UI Symbol" panose="020B0502040204020203" pitchFamily="34" charset="0"/>
                <a:ea typeface="Segoe UI Symbol" panose="020B0502040204020203" pitchFamily="34" charset="0"/>
              </a:rPr>
              <a:t>🅭 🅯</a:t>
            </a:r>
          </a:p>
          <a:p>
            <a:pPr>
              <a:spcAft>
                <a:spcPts val="600"/>
              </a:spcAft>
            </a:pPr>
            <a:r>
              <a:rPr lang="pl-PL" sz="1200" noProof="0" dirty="0"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Materiał jest udostępniony na licencji </a:t>
            </a:r>
            <a:r>
              <a:rPr lang="en-US" sz="1200" noProof="0" dirty="0"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Creative Commons</a:t>
            </a:r>
            <a:r>
              <a:rPr lang="pl-PL" sz="1200" noProof="0" dirty="0"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Uznanie autorstwa CC BY 4.0</a:t>
            </a:r>
          </a:p>
          <a:p>
            <a:pPr>
              <a:spcAft>
                <a:spcPts val="600"/>
              </a:spcAft>
            </a:pPr>
            <a:r>
              <a:rPr lang="pl-PL" sz="1200" noProof="0" dirty="0"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https://creativecommons.org/licenses/by/4.0/deed.pl​</a:t>
            </a:r>
            <a:endParaRPr lang="pl-PL" sz="1200" noProof="0" dirty="0">
              <a:latin typeface="Aptos Narrow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pl-PL" sz="1200" noProof="0" dirty="0"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Materiał opracowany w związku z realizacją projektu „GreenTechEducation - SGGW dla</a:t>
            </a:r>
            <a:br>
              <a:rPr lang="pl-PL" sz="1200" noProof="0" dirty="0"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200" noProof="0" dirty="0">
                <a:latin typeface="Aptos Narrow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gospodarki przyszłości” FERS.01.05-IP08-0330/23</a:t>
            </a:r>
          </a:p>
        </p:txBody>
      </p:sp>
    </p:spTree>
    <p:extLst>
      <p:ext uri="{BB962C8B-B14F-4D97-AF65-F5344CB8AC3E}">
        <p14:creationId xmlns:p14="http://schemas.microsoft.com/office/powerpoint/2010/main" val="228893763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8A2F61-0993-4C49-B5A8-BBB80CD2D4F5}">
  <ds:schemaRefs>
    <ds:schemaRef ds:uri="51674ba1-e637-49a1-9acf-be75e179f9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64932D8-5549-407D-86CE-BAD670C8380F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51674ba1-e637-49a1-9acf-be75e179f9ea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4880</TotalTime>
  <Words>3762</Words>
  <Application>Microsoft Office PowerPoint</Application>
  <PresentationFormat>Panoramiczny</PresentationFormat>
  <Paragraphs>320</Paragraphs>
  <Slides>48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48</vt:i4>
      </vt:variant>
    </vt:vector>
  </HeadingPairs>
  <TitlesOfParts>
    <vt:vector size="55" baseType="lpstr">
      <vt:lpstr>Aptos</vt:lpstr>
      <vt:lpstr>Aptos Narrow</vt:lpstr>
      <vt:lpstr>Arial</vt:lpstr>
      <vt:lpstr>Calibri</vt:lpstr>
      <vt:lpstr>Segoe UI Symbol</vt:lpstr>
      <vt:lpstr>Wingdings</vt:lpstr>
      <vt:lpstr>Motyw pakietu Office</vt:lpstr>
      <vt:lpstr>GreenTechEducation SGGW dla gospodarki przyszłości</vt:lpstr>
      <vt:lpstr>Adaptacja do zmian klimatu  w polityce przestrzennej gmin</vt:lpstr>
      <vt:lpstr>Wstęp</vt:lpstr>
      <vt:lpstr>Zakres wykładu</vt:lpstr>
      <vt:lpstr>Zmiany klimatu i zjawiska ekstremalne występujące w Polsce oraz ich skutki uboczne</vt:lpstr>
      <vt:lpstr>Zmiany klimatu i zjawiska ekstremalne występujące w Polsce oraz ich skutki uboczne c.d.1</vt:lpstr>
      <vt:lpstr>Zmiany klimatu i zjawiska ekstremalne występujące w Polsce oraz ich skutki uboczne c.d.2</vt:lpstr>
      <vt:lpstr>Czynniki zagospodarowania przestrzennego zwiększające podatność miast na skutki zmian klimatu</vt:lpstr>
      <vt:lpstr>Udział powierzchni biologicznie czynnej w Warszawie</vt:lpstr>
      <vt:lpstr>Czynniki zagospodarowania przestrzennego zwiększające podatność miast na skutki zmian klimatu c.d. 1</vt:lpstr>
      <vt:lpstr>Czynniki zagospodarowania przestrzennego zwiększające podatność miast na skutki zmian klimatu c.d. 2</vt:lpstr>
      <vt:lpstr>Strategie odpowiedzi na zmiany klimatu: mitygacja i adaptacja w środowisku zurbanizowanym - definicje, różnice, powiązania, wspólne cele</vt:lpstr>
      <vt:lpstr>Mitygacja</vt:lpstr>
      <vt:lpstr>Mitygacja – gospodarka wodna</vt:lpstr>
      <vt:lpstr>Adaptacja do zmian klimatu</vt:lpstr>
      <vt:lpstr>Mitygacja i adaptacja – porównanie</vt:lpstr>
      <vt:lpstr>Dlaczego potrzebujemy obu podejść? – skutki działań tylko jednego z rodzaju dzialań</vt:lpstr>
      <vt:lpstr>Koncepcja zielonej i błękitno-zielonej infrastruktury w adaptacji do zmian klimatu</vt:lpstr>
      <vt:lpstr>Błękitno-zielona infrastruktura</vt:lpstr>
      <vt:lpstr>Błękitno-zielona infrastruktura w zagospodarowaniu wód opadowych na terenach zurbanizowanych </vt:lpstr>
      <vt:lpstr>Szara infrastruktura jako uzupełnienie błękitno-zielonej infrastruktury </vt:lpstr>
      <vt:lpstr>Błękitno-zielona infrastruktura wymaga działań na wielu poziomach planowania i zagospodarowania </vt:lpstr>
      <vt:lpstr>Błękitno-zielona infrastruktura jako hierarchiczny i wieloskalowy system powiązanych elementów</vt:lpstr>
      <vt:lpstr>Działania w zakresie błękitno-zielonej infrastruktury w skali regionalnej</vt:lpstr>
      <vt:lpstr>Działania w zakresie błękitno-zielonej infrastruktury w skali miasta</vt:lpstr>
      <vt:lpstr>Działania w zakresie błękitno-zielonej infrastruktury w skali osiedla i jego fragmentu</vt:lpstr>
      <vt:lpstr>Działania w zakresie błękitno-zielonej infrastruktury w skali lokalnej – obiektowej (działka, budynek)  </vt:lpstr>
      <vt:lpstr>System powierzchniowej retencji miejskiej (SPRIM) </vt:lpstr>
      <vt:lpstr>System powierzchniowej retencji miejskiej SPRIM – retencja w skali miasta </vt:lpstr>
      <vt:lpstr>System powierzchniowej retencji miejskiej SPRIM – retencja w skali dzielnicy, osiedla, ulicy </vt:lpstr>
      <vt:lpstr>System powierzchniowej retencji miejskiej SPRIM – mikroretencja </vt:lpstr>
      <vt:lpstr>Instrumenty polityki przestrzennej gmin na rzecz adaptacji do zmian klimatu</vt:lpstr>
      <vt:lpstr>Miejski Plan Adaptacji do Zmian Klimatu (MPA) – wymogi formalne </vt:lpstr>
      <vt:lpstr>Miejski Plan Adaptacji do Zmian Klimatu – zakres część 1</vt:lpstr>
      <vt:lpstr>Miejski Plan Adaptacji do Zmian Klimatu – zakres części 2-4</vt:lpstr>
      <vt:lpstr>Miejski Plan Adaptacji do Zmian Klimatu – zakres część 5</vt:lpstr>
      <vt:lpstr>Miejski Plan Adaptacji do Zmian Klimatu – zakres część 6 I 7</vt:lpstr>
      <vt:lpstr>Strategia Rozwoju Gminy – rola w adaptacji do zmian klimatu</vt:lpstr>
      <vt:lpstr>Plan Ogólny – narzędzia realizacji adaptacji do zmian klimatu</vt:lpstr>
      <vt:lpstr>Plan Ogólny – narzędzia realizacji adaptacji do zmian klimatu c.d. 1</vt:lpstr>
      <vt:lpstr>Plan ogólny – narzędzia realizacji adaptacji do zmian klimatu c.d.2</vt:lpstr>
      <vt:lpstr>Miejscowy plan zagospodarowania przestrzennego  (mpzp) – narzędzia realizacji adaptacji do zmian klimatu</vt:lpstr>
      <vt:lpstr>Miejscowy plan zagospodarowania przestrzennego  (mpzp) – narzędzia realizacji adapaptacji do zmian klimatu c.d.1</vt:lpstr>
      <vt:lpstr>Miejscowy plan zagospodarowania przestrzennego  (mpzp) – narzędzia realizacji adapaptacji do zmian klimatu c.d. 2</vt:lpstr>
      <vt:lpstr>Miejscowy plan zagospodarowania przestrzennego  (mpzp) – narzędzia realizacji adapaptacji do zmian klimatu c.d. 3</vt:lpstr>
      <vt:lpstr>Podsumowanie</vt:lpstr>
      <vt:lpstr>Literatura źródłowa i uzupełniająca</vt:lpstr>
      <vt:lpstr>Informacja o autorze oraz prawach autorskich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Agata Pawłat-Zawrzykraj</cp:lastModifiedBy>
  <cp:revision>40</cp:revision>
  <cp:lastPrinted>2024-05-21T11:11:19Z</cp:lastPrinted>
  <dcterms:created xsi:type="dcterms:W3CDTF">2024-02-02T12:47:31Z</dcterms:created>
  <dcterms:modified xsi:type="dcterms:W3CDTF">2026-07-13T11:01:03Z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