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8" r:id="rId5"/>
    <p:sldId id="293" r:id="rId6"/>
    <p:sldId id="298" r:id="rId7"/>
    <p:sldId id="301" r:id="rId8"/>
    <p:sldId id="300" r:id="rId9"/>
    <p:sldId id="299" r:id="rId10"/>
    <p:sldId id="296" r:id="rId11"/>
    <p:sldId id="302" r:id="rId12"/>
    <p:sldId id="303" r:id="rId13"/>
    <p:sldId id="304" r:id="rId14"/>
    <p:sldId id="308" r:id="rId15"/>
    <p:sldId id="295" r:id="rId16"/>
    <p:sldId id="305" r:id="rId17"/>
    <p:sldId id="294" r:id="rId18"/>
    <p:sldId id="306" r:id="rId19"/>
    <p:sldId id="307" r:id="rId20"/>
    <p:sldId id="310" r:id="rId21"/>
    <p:sldId id="313" r:id="rId22"/>
    <p:sldId id="309" r:id="rId23"/>
    <p:sldId id="312" r:id="rId24"/>
    <p:sldId id="311" r:id="rId25"/>
    <p:sldId id="314" r:id="rId26"/>
    <p:sldId id="316" r:id="rId27"/>
    <p:sldId id="315" r:id="rId28"/>
    <p:sldId id="317" r:id="rId29"/>
    <p:sldId id="297" r:id="rId30"/>
    <p:sldId id="263" r:id="rId31"/>
    <p:sldId id="259" r:id="rId3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E9D11F"/>
    <a:srgbClr val="FF5050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2" y="48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989603-E645-4C2C-8C67-36C9A88E913A}" type="doc">
      <dgm:prSet loTypeId="urn:microsoft.com/office/officeart/2005/8/layout/hProcess6" loCatId="process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pl-PL"/>
        </a:p>
      </dgm:t>
    </dgm:pt>
    <dgm:pt modelId="{4FE25C8D-7A96-4868-9481-31911632CEEE}">
      <dgm:prSet phldrT="[Tekst]" custT="1"/>
      <dgm:spPr>
        <a:solidFill>
          <a:schemeClr val="bg1"/>
        </a:solidFill>
      </dgm:spPr>
      <dgm:t>
        <a:bodyPr/>
        <a:lstStyle/>
        <a:p>
          <a:r>
            <a:rPr lang="pl-PL" sz="900" b="1" dirty="0"/>
            <a:t>ETAP PLANOWANIA INWESTYCJI</a:t>
          </a:r>
        </a:p>
      </dgm:t>
    </dgm:pt>
    <dgm:pt modelId="{74254C2E-0243-4EBD-8362-769EC192664C}" type="parTrans" cxnId="{84C1446A-F288-4864-A79D-A41E1279DCCF}">
      <dgm:prSet/>
      <dgm:spPr/>
      <dgm:t>
        <a:bodyPr/>
        <a:lstStyle/>
        <a:p>
          <a:endParaRPr lang="pl-PL" sz="900"/>
        </a:p>
      </dgm:t>
    </dgm:pt>
    <dgm:pt modelId="{2A3EB700-7AA9-429E-9957-6624EE641427}" type="sibTrans" cxnId="{84C1446A-F288-4864-A79D-A41E1279DCCF}">
      <dgm:prSet/>
      <dgm:spPr/>
      <dgm:t>
        <a:bodyPr/>
        <a:lstStyle/>
        <a:p>
          <a:endParaRPr lang="pl-PL" sz="900"/>
        </a:p>
      </dgm:t>
    </dgm:pt>
    <dgm:pt modelId="{98E203CD-8F36-4270-96F8-27B0B1CBC067}">
      <dgm:prSet phldrT="[Tekst]" custT="1"/>
      <dgm:spPr/>
      <dgm:t>
        <a:bodyPr/>
        <a:lstStyle/>
        <a:p>
          <a:r>
            <a:rPr lang="pl-PL" sz="900" dirty="0"/>
            <a:t>Analiza terenu</a:t>
          </a:r>
        </a:p>
      </dgm:t>
    </dgm:pt>
    <dgm:pt modelId="{A3631989-5F71-4EF7-859C-FE052130074A}" type="parTrans" cxnId="{B8605BEB-F9B3-4912-AC1D-3926583AAEE3}">
      <dgm:prSet/>
      <dgm:spPr/>
      <dgm:t>
        <a:bodyPr/>
        <a:lstStyle/>
        <a:p>
          <a:endParaRPr lang="pl-PL" sz="900"/>
        </a:p>
      </dgm:t>
    </dgm:pt>
    <dgm:pt modelId="{7515A3CC-239B-47AD-A09E-7CCDF40DE2D4}" type="sibTrans" cxnId="{B8605BEB-F9B3-4912-AC1D-3926583AAEE3}">
      <dgm:prSet/>
      <dgm:spPr/>
      <dgm:t>
        <a:bodyPr/>
        <a:lstStyle/>
        <a:p>
          <a:endParaRPr lang="pl-PL" sz="900"/>
        </a:p>
      </dgm:t>
    </dgm:pt>
    <dgm:pt modelId="{791D2EAC-12DA-42A9-A283-7F3539765F9E}">
      <dgm:prSet phldrT="[Tekst]" custT="1"/>
      <dgm:spPr>
        <a:solidFill>
          <a:srgbClr val="00B0F0"/>
        </a:solidFill>
      </dgm:spPr>
      <dgm:t>
        <a:bodyPr/>
        <a:lstStyle/>
        <a:p>
          <a:r>
            <a:rPr lang="pl-PL" sz="800" b="1" dirty="0"/>
            <a:t>ETAP PROJEKTOWANIA INWESTYCJI</a:t>
          </a:r>
        </a:p>
      </dgm:t>
    </dgm:pt>
    <dgm:pt modelId="{B6410027-0041-43DA-92F5-665CAF7BC7AE}" type="parTrans" cxnId="{98B142C8-7663-4CA9-9EA7-96064F1097AC}">
      <dgm:prSet/>
      <dgm:spPr/>
      <dgm:t>
        <a:bodyPr/>
        <a:lstStyle/>
        <a:p>
          <a:endParaRPr lang="pl-PL" sz="900"/>
        </a:p>
      </dgm:t>
    </dgm:pt>
    <dgm:pt modelId="{7358B49A-05B0-451B-B5F2-EFA411E60326}" type="sibTrans" cxnId="{98B142C8-7663-4CA9-9EA7-96064F1097AC}">
      <dgm:prSet/>
      <dgm:spPr/>
      <dgm:t>
        <a:bodyPr/>
        <a:lstStyle/>
        <a:p>
          <a:endParaRPr lang="pl-PL" sz="900"/>
        </a:p>
      </dgm:t>
    </dgm:pt>
    <dgm:pt modelId="{06504548-BE75-44CE-A549-98496AF93A17}">
      <dgm:prSet phldrT="[Tekst]" custT="1"/>
      <dgm:spPr/>
      <dgm:t>
        <a:bodyPr/>
        <a:lstStyle/>
        <a:p>
          <a:r>
            <a:rPr lang="pl-PL" sz="900" dirty="0"/>
            <a:t>Projektowanie inwestycji – projekt budowlany</a:t>
          </a:r>
        </a:p>
      </dgm:t>
    </dgm:pt>
    <dgm:pt modelId="{DADC8062-A90E-4CEE-AB71-481278F2682B}" type="parTrans" cxnId="{2F85C071-5C50-4ED4-AC71-1CDA9B82670A}">
      <dgm:prSet/>
      <dgm:spPr/>
      <dgm:t>
        <a:bodyPr/>
        <a:lstStyle/>
        <a:p>
          <a:endParaRPr lang="pl-PL" sz="900"/>
        </a:p>
      </dgm:t>
    </dgm:pt>
    <dgm:pt modelId="{C8326F45-D3C4-4264-A585-F515381145B8}" type="sibTrans" cxnId="{2F85C071-5C50-4ED4-AC71-1CDA9B82670A}">
      <dgm:prSet/>
      <dgm:spPr/>
      <dgm:t>
        <a:bodyPr/>
        <a:lstStyle/>
        <a:p>
          <a:endParaRPr lang="pl-PL" sz="900"/>
        </a:p>
      </dgm:t>
    </dgm:pt>
    <dgm:pt modelId="{D335D07F-2514-4B7E-A67D-0875217BB9AD}">
      <dgm:prSet phldrT="[Tekst]" custT="1"/>
      <dgm:spPr/>
      <dgm:t>
        <a:bodyPr/>
        <a:lstStyle/>
        <a:p>
          <a:r>
            <a:rPr lang="pl-PL" sz="900" b="1" dirty="0"/>
            <a:t>ETAP REALIZACJI INWESTYCJI</a:t>
          </a:r>
        </a:p>
      </dgm:t>
    </dgm:pt>
    <dgm:pt modelId="{C279FF64-773A-4B49-8FDE-32AF498686F2}" type="parTrans" cxnId="{363353CD-56A7-41D2-8F83-8307396F9FED}">
      <dgm:prSet/>
      <dgm:spPr/>
      <dgm:t>
        <a:bodyPr/>
        <a:lstStyle/>
        <a:p>
          <a:endParaRPr lang="pl-PL" sz="900"/>
        </a:p>
      </dgm:t>
    </dgm:pt>
    <dgm:pt modelId="{B5D7C5D4-5215-4300-B2F8-86F307274E46}" type="sibTrans" cxnId="{363353CD-56A7-41D2-8F83-8307396F9FED}">
      <dgm:prSet/>
      <dgm:spPr/>
      <dgm:t>
        <a:bodyPr/>
        <a:lstStyle/>
        <a:p>
          <a:endParaRPr lang="pl-PL" sz="900"/>
        </a:p>
      </dgm:t>
    </dgm:pt>
    <dgm:pt modelId="{318F6BC6-B961-4FE2-A824-F8B2F6A71629}">
      <dgm:prSet phldrT="[Tekst]" custT="1"/>
      <dgm:spPr/>
      <dgm:t>
        <a:bodyPr/>
        <a:lstStyle/>
        <a:p>
          <a:r>
            <a:rPr lang="pl-PL" sz="900" dirty="0"/>
            <a:t>Realizacja prac budowlanych</a:t>
          </a:r>
        </a:p>
      </dgm:t>
    </dgm:pt>
    <dgm:pt modelId="{5157B2A2-6AAE-499E-B42D-21ACE1162C06}" type="parTrans" cxnId="{3EE8207F-7C9A-46CD-9528-0EA9190B26CE}">
      <dgm:prSet/>
      <dgm:spPr/>
      <dgm:t>
        <a:bodyPr/>
        <a:lstStyle/>
        <a:p>
          <a:endParaRPr lang="pl-PL" sz="900"/>
        </a:p>
      </dgm:t>
    </dgm:pt>
    <dgm:pt modelId="{4D7BD952-06B2-4BCE-A9F8-993E6DB3D493}" type="sibTrans" cxnId="{3EE8207F-7C9A-46CD-9528-0EA9190B26CE}">
      <dgm:prSet/>
      <dgm:spPr/>
      <dgm:t>
        <a:bodyPr/>
        <a:lstStyle/>
        <a:p>
          <a:endParaRPr lang="pl-PL" sz="900"/>
        </a:p>
      </dgm:t>
    </dgm:pt>
    <dgm:pt modelId="{EA0ED610-65F5-4DB3-B4AF-8A40840BEB52}">
      <dgm:prSet phldrT="[Tekst]" custT="1"/>
      <dgm:spPr/>
      <dgm:t>
        <a:bodyPr/>
        <a:lstStyle/>
        <a:p>
          <a:r>
            <a:rPr lang="pl-PL" sz="900" dirty="0"/>
            <a:t>Koncepcja inwestycji</a:t>
          </a:r>
        </a:p>
      </dgm:t>
    </dgm:pt>
    <dgm:pt modelId="{6E6EF86B-D147-45D6-BF37-77DD5EFE41D1}" type="parTrans" cxnId="{7157E0B6-2F89-4430-9E0B-E039474F7768}">
      <dgm:prSet/>
      <dgm:spPr/>
      <dgm:t>
        <a:bodyPr/>
        <a:lstStyle/>
        <a:p>
          <a:endParaRPr lang="pl-PL" sz="900"/>
        </a:p>
      </dgm:t>
    </dgm:pt>
    <dgm:pt modelId="{70A17C2D-9926-46EB-885B-A7C01CEFAFD6}" type="sibTrans" cxnId="{7157E0B6-2F89-4430-9E0B-E039474F7768}">
      <dgm:prSet/>
      <dgm:spPr/>
      <dgm:t>
        <a:bodyPr/>
        <a:lstStyle/>
        <a:p>
          <a:endParaRPr lang="pl-PL" sz="900"/>
        </a:p>
      </dgm:t>
    </dgm:pt>
    <dgm:pt modelId="{24B0E163-1568-48C7-A409-478C34753B34}">
      <dgm:prSet phldrT="[Tekst]" custT="1"/>
      <dgm:spPr/>
      <dgm:t>
        <a:bodyPr/>
        <a:lstStyle/>
        <a:p>
          <a:r>
            <a:rPr lang="pl-PL" sz="900" dirty="0"/>
            <a:t>Pozyskanie terenu</a:t>
          </a:r>
        </a:p>
      </dgm:t>
    </dgm:pt>
    <dgm:pt modelId="{C1D0DCB2-9BD1-4CE4-9978-7ED93758AC1B}" type="parTrans" cxnId="{E1E9CF2A-2917-4B4E-B894-75FEC15B7042}">
      <dgm:prSet/>
      <dgm:spPr/>
      <dgm:t>
        <a:bodyPr/>
        <a:lstStyle/>
        <a:p>
          <a:endParaRPr lang="pl-PL" sz="900"/>
        </a:p>
      </dgm:t>
    </dgm:pt>
    <dgm:pt modelId="{99ED1D2C-CBA0-46AC-8FA8-5D12953EDA36}" type="sibTrans" cxnId="{E1E9CF2A-2917-4B4E-B894-75FEC15B7042}">
      <dgm:prSet/>
      <dgm:spPr/>
      <dgm:t>
        <a:bodyPr/>
        <a:lstStyle/>
        <a:p>
          <a:endParaRPr lang="pl-PL" sz="900"/>
        </a:p>
      </dgm:t>
    </dgm:pt>
    <dgm:pt modelId="{AD3FAB37-2477-4EA3-B151-7F3892430302}">
      <dgm:prSet phldrT="[Tekst]" custT="1"/>
      <dgm:spPr/>
      <dgm:t>
        <a:bodyPr/>
        <a:lstStyle/>
        <a:p>
          <a:r>
            <a:rPr lang="pl-PL" sz="900" dirty="0"/>
            <a:t>Opinie, uzgodnienia branżowe</a:t>
          </a:r>
        </a:p>
      </dgm:t>
    </dgm:pt>
    <dgm:pt modelId="{52C1D7D3-5FE0-4DD4-8922-1C544ED9914A}" type="parTrans" cxnId="{316A054B-2E42-497C-9658-CC5C899393C3}">
      <dgm:prSet/>
      <dgm:spPr/>
      <dgm:t>
        <a:bodyPr/>
        <a:lstStyle/>
        <a:p>
          <a:endParaRPr lang="pl-PL" sz="900"/>
        </a:p>
      </dgm:t>
    </dgm:pt>
    <dgm:pt modelId="{F63E73D0-B85B-4B88-A288-AF421F5A38F2}" type="sibTrans" cxnId="{316A054B-2E42-497C-9658-CC5C899393C3}">
      <dgm:prSet/>
      <dgm:spPr/>
      <dgm:t>
        <a:bodyPr/>
        <a:lstStyle/>
        <a:p>
          <a:endParaRPr lang="pl-PL" sz="900"/>
        </a:p>
      </dgm:t>
    </dgm:pt>
    <dgm:pt modelId="{AC96BA41-A10D-4888-A67C-99727424CDD4}">
      <dgm:prSet phldrT="[Tekst]" custT="1"/>
      <dgm:spPr/>
      <dgm:t>
        <a:bodyPr/>
        <a:lstStyle/>
        <a:p>
          <a:r>
            <a:rPr lang="pl-PL" sz="900" dirty="0"/>
            <a:t>Uzyskanie pozwolenia na budowę/ zgłoszenie </a:t>
          </a:r>
        </a:p>
      </dgm:t>
    </dgm:pt>
    <dgm:pt modelId="{B6453954-F625-4B26-BBEA-119920C7381A}" type="parTrans" cxnId="{2A0C2DC7-180B-4319-880A-0637D3542FD4}">
      <dgm:prSet/>
      <dgm:spPr/>
      <dgm:t>
        <a:bodyPr/>
        <a:lstStyle/>
        <a:p>
          <a:endParaRPr lang="pl-PL" sz="900"/>
        </a:p>
      </dgm:t>
    </dgm:pt>
    <dgm:pt modelId="{30CC0188-4119-4E98-87A5-D566641564B9}" type="sibTrans" cxnId="{2A0C2DC7-180B-4319-880A-0637D3542FD4}">
      <dgm:prSet/>
      <dgm:spPr/>
      <dgm:t>
        <a:bodyPr/>
        <a:lstStyle/>
        <a:p>
          <a:endParaRPr lang="pl-PL" sz="900"/>
        </a:p>
      </dgm:t>
    </dgm:pt>
    <dgm:pt modelId="{A66368E1-3B0A-45DA-91E2-EE44D312C3A1}">
      <dgm:prSet phldrT="[Tekst]" custT="1"/>
      <dgm:spPr/>
      <dgm:t>
        <a:bodyPr/>
        <a:lstStyle/>
        <a:p>
          <a:r>
            <a:rPr lang="pl-PL" sz="900" dirty="0"/>
            <a:t>Nadzór inwestorski, odbiory techniczne</a:t>
          </a:r>
        </a:p>
      </dgm:t>
    </dgm:pt>
    <dgm:pt modelId="{3B59C19A-87E0-4912-8D6F-FA862B09C29F}" type="parTrans" cxnId="{1FB959FC-7E33-4B62-820F-B7606E2F66F3}">
      <dgm:prSet/>
      <dgm:spPr/>
      <dgm:t>
        <a:bodyPr/>
        <a:lstStyle/>
        <a:p>
          <a:endParaRPr lang="pl-PL" sz="900"/>
        </a:p>
      </dgm:t>
    </dgm:pt>
    <dgm:pt modelId="{5C998A23-24C7-429F-98DB-7BD53C36E282}" type="sibTrans" cxnId="{1FB959FC-7E33-4B62-820F-B7606E2F66F3}">
      <dgm:prSet/>
      <dgm:spPr/>
      <dgm:t>
        <a:bodyPr/>
        <a:lstStyle/>
        <a:p>
          <a:endParaRPr lang="pl-PL" sz="900"/>
        </a:p>
      </dgm:t>
    </dgm:pt>
    <dgm:pt modelId="{7E7DD1D1-4AD6-4EFB-A0EA-72C563DA2AF8}">
      <dgm:prSet custT="1"/>
      <dgm:spPr/>
      <dgm:t>
        <a:bodyPr/>
        <a:lstStyle/>
        <a:p>
          <a:r>
            <a:rPr lang="pl-PL" sz="900" b="1" dirty="0"/>
            <a:t>ETAP UŻYTKOWANIA I EKSPLOATACJI</a:t>
          </a:r>
        </a:p>
      </dgm:t>
    </dgm:pt>
    <dgm:pt modelId="{ED367764-5800-4B32-A96C-17B00ED7BF48}" type="parTrans" cxnId="{D5354497-99F7-458E-856E-4FE62E561392}">
      <dgm:prSet/>
      <dgm:spPr/>
      <dgm:t>
        <a:bodyPr/>
        <a:lstStyle/>
        <a:p>
          <a:endParaRPr lang="pl-PL" sz="900"/>
        </a:p>
      </dgm:t>
    </dgm:pt>
    <dgm:pt modelId="{90EE9DB2-87C6-4CDF-AB56-89F3A12CD82A}" type="sibTrans" cxnId="{D5354497-99F7-458E-856E-4FE62E561392}">
      <dgm:prSet/>
      <dgm:spPr/>
      <dgm:t>
        <a:bodyPr/>
        <a:lstStyle/>
        <a:p>
          <a:endParaRPr lang="pl-PL" sz="900"/>
        </a:p>
      </dgm:t>
    </dgm:pt>
    <dgm:pt modelId="{5FB365C1-F672-4BEE-95B6-053B0CF8CA6A}">
      <dgm:prSet custT="1"/>
      <dgm:spPr/>
      <dgm:t>
        <a:bodyPr/>
        <a:lstStyle/>
        <a:p>
          <a:r>
            <a:rPr lang="pl-PL" sz="900" dirty="0"/>
            <a:t>Pozwolenie na użytkowanie</a:t>
          </a:r>
        </a:p>
      </dgm:t>
    </dgm:pt>
    <dgm:pt modelId="{0E9E5128-4542-45CD-8088-D8B2AADF81C6}" type="parTrans" cxnId="{1923448D-C631-4D2E-B9BA-B7E5FAFE0D81}">
      <dgm:prSet/>
      <dgm:spPr/>
      <dgm:t>
        <a:bodyPr/>
        <a:lstStyle/>
        <a:p>
          <a:endParaRPr lang="pl-PL" sz="900"/>
        </a:p>
      </dgm:t>
    </dgm:pt>
    <dgm:pt modelId="{E967ADAA-394E-4E52-BB3A-BC33720195D5}" type="sibTrans" cxnId="{1923448D-C631-4D2E-B9BA-B7E5FAFE0D81}">
      <dgm:prSet/>
      <dgm:spPr/>
      <dgm:t>
        <a:bodyPr/>
        <a:lstStyle/>
        <a:p>
          <a:endParaRPr lang="pl-PL" sz="900"/>
        </a:p>
      </dgm:t>
    </dgm:pt>
    <dgm:pt modelId="{CAB0E7C1-52B4-45B9-8EFD-DEC016073E10}">
      <dgm:prSet custT="1"/>
      <dgm:spPr/>
      <dgm:t>
        <a:bodyPr/>
        <a:lstStyle/>
        <a:p>
          <a:endParaRPr lang="pl-PL" sz="900" dirty="0"/>
        </a:p>
      </dgm:t>
    </dgm:pt>
    <dgm:pt modelId="{570A586B-48EF-4D1C-B997-33B69EE61480}" type="parTrans" cxnId="{1FFA3AF3-57A7-42F0-866D-17B5312FBC07}">
      <dgm:prSet/>
      <dgm:spPr/>
      <dgm:t>
        <a:bodyPr/>
        <a:lstStyle/>
        <a:p>
          <a:endParaRPr lang="pl-PL" sz="900"/>
        </a:p>
      </dgm:t>
    </dgm:pt>
    <dgm:pt modelId="{0A1D0EB6-DCB1-4989-9F1A-6598ED93B907}" type="sibTrans" cxnId="{1FFA3AF3-57A7-42F0-866D-17B5312FBC07}">
      <dgm:prSet/>
      <dgm:spPr/>
      <dgm:t>
        <a:bodyPr/>
        <a:lstStyle/>
        <a:p>
          <a:endParaRPr lang="pl-PL" sz="900"/>
        </a:p>
      </dgm:t>
    </dgm:pt>
    <dgm:pt modelId="{F7585C8A-73C7-4493-B2D2-BEBA161222A1}">
      <dgm:prSet custT="1"/>
      <dgm:spPr/>
      <dgm:t>
        <a:bodyPr/>
        <a:lstStyle/>
        <a:p>
          <a:r>
            <a:rPr lang="pl-PL" sz="900" dirty="0"/>
            <a:t>Użytkowanie obiektu</a:t>
          </a:r>
        </a:p>
      </dgm:t>
    </dgm:pt>
    <dgm:pt modelId="{A70970F7-3B97-4555-B9A0-E18AC185503D}" type="parTrans" cxnId="{E49F3732-244E-4BBF-8664-367EB48CD894}">
      <dgm:prSet/>
      <dgm:spPr/>
      <dgm:t>
        <a:bodyPr/>
        <a:lstStyle/>
        <a:p>
          <a:endParaRPr lang="pl-PL" sz="900"/>
        </a:p>
      </dgm:t>
    </dgm:pt>
    <dgm:pt modelId="{392E1704-344A-48C3-AFFE-6241F933999F}" type="sibTrans" cxnId="{E49F3732-244E-4BBF-8664-367EB48CD894}">
      <dgm:prSet/>
      <dgm:spPr/>
      <dgm:t>
        <a:bodyPr/>
        <a:lstStyle/>
        <a:p>
          <a:endParaRPr lang="pl-PL" sz="900"/>
        </a:p>
      </dgm:t>
    </dgm:pt>
    <dgm:pt modelId="{8B5F6132-D88D-4A59-A708-BFAB1CA68A9B}" type="pres">
      <dgm:prSet presAssocID="{FD989603-E645-4C2C-8C67-36C9A88E913A}" presName="theList" presStyleCnt="0">
        <dgm:presLayoutVars>
          <dgm:dir/>
          <dgm:animLvl val="lvl"/>
          <dgm:resizeHandles val="exact"/>
        </dgm:presLayoutVars>
      </dgm:prSet>
      <dgm:spPr/>
    </dgm:pt>
    <dgm:pt modelId="{E77465D5-47F6-4FA0-AD3E-E4AEAEB3947D}" type="pres">
      <dgm:prSet presAssocID="{4FE25C8D-7A96-4868-9481-31911632CEEE}" presName="compNode" presStyleCnt="0"/>
      <dgm:spPr/>
    </dgm:pt>
    <dgm:pt modelId="{35B56BC6-5AE0-4E31-8F68-FCA2C06BF31D}" type="pres">
      <dgm:prSet presAssocID="{4FE25C8D-7A96-4868-9481-31911632CEEE}" presName="noGeometry" presStyleCnt="0"/>
      <dgm:spPr/>
    </dgm:pt>
    <dgm:pt modelId="{8357F4CE-19F6-41F3-86D7-CE30FB1993F3}" type="pres">
      <dgm:prSet presAssocID="{4FE25C8D-7A96-4868-9481-31911632CEEE}" presName="childTextVisible" presStyleLbl="bgAccFollowNode1" presStyleIdx="0" presStyleCnt="4">
        <dgm:presLayoutVars>
          <dgm:bulletEnabled val="1"/>
        </dgm:presLayoutVars>
      </dgm:prSet>
      <dgm:spPr/>
    </dgm:pt>
    <dgm:pt modelId="{7B2DE17A-DD35-42D1-9B41-1B5141DFF9D2}" type="pres">
      <dgm:prSet presAssocID="{4FE25C8D-7A96-4868-9481-31911632CEEE}" presName="childTextHidden" presStyleLbl="bgAccFollowNode1" presStyleIdx="0" presStyleCnt="4"/>
      <dgm:spPr/>
    </dgm:pt>
    <dgm:pt modelId="{4AE0EF45-8223-45DC-A7BA-8832697466FF}" type="pres">
      <dgm:prSet presAssocID="{4FE25C8D-7A96-4868-9481-31911632CEEE}" presName="parentText" presStyleLbl="node1" presStyleIdx="0" presStyleCnt="4" custLinFactNeighborY="0">
        <dgm:presLayoutVars>
          <dgm:chMax val="1"/>
          <dgm:bulletEnabled val="1"/>
        </dgm:presLayoutVars>
      </dgm:prSet>
      <dgm:spPr/>
    </dgm:pt>
    <dgm:pt modelId="{C0148F82-81B5-4631-B0B4-836ED0BB838C}" type="pres">
      <dgm:prSet presAssocID="{4FE25C8D-7A96-4868-9481-31911632CEEE}" presName="aSpace" presStyleCnt="0"/>
      <dgm:spPr/>
    </dgm:pt>
    <dgm:pt modelId="{CEADA738-C1BE-4971-9262-64F5C5236696}" type="pres">
      <dgm:prSet presAssocID="{791D2EAC-12DA-42A9-A283-7F3539765F9E}" presName="compNode" presStyleCnt="0"/>
      <dgm:spPr/>
    </dgm:pt>
    <dgm:pt modelId="{E3278D97-66FE-4220-BA1B-6D39AFF92B8E}" type="pres">
      <dgm:prSet presAssocID="{791D2EAC-12DA-42A9-A283-7F3539765F9E}" presName="noGeometry" presStyleCnt="0"/>
      <dgm:spPr/>
    </dgm:pt>
    <dgm:pt modelId="{90CB2392-A7BA-44A3-B136-6DBAC3D91716}" type="pres">
      <dgm:prSet presAssocID="{791D2EAC-12DA-42A9-A283-7F3539765F9E}" presName="childTextVisible" presStyleLbl="bgAccFollowNode1" presStyleIdx="1" presStyleCnt="4">
        <dgm:presLayoutVars>
          <dgm:bulletEnabled val="1"/>
        </dgm:presLayoutVars>
      </dgm:prSet>
      <dgm:spPr/>
    </dgm:pt>
    <dgm:pt modelId="{68933F1A-A64F-4C1A-AB2A-311EF805161E}" type="pres">
      <dgm:prSet presAssocID="{791D2EAC-12DA-42A9-A283-7F3539765F9E}" presName="childTextHidden" presStyleLbl="bgAccFollowNode1" presStyleIdx="1" presStyleCnt="4"/>
      <dgm:spPr/>
    </dgm:pt>
    <dgm:pt modelId="{1A5735B6-124A-4CB6-B827-866FB734F82D}" type="pres">
      <dgm:prSet presAssocID="{791D2EAC-12DA-42A9-A283-7F3539765F9E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58E1607B-37B5-4A38-A01C-F2FDEA133269}" type="pres">
      <dgm:prSet presAssocID="{791D2EAC-12DA-42A9-A283-7F3539765F9E}" presName="aSpace" presStyleCnt="0"/>
      <dgm:spPr/>
    </dgm:pt>
    <dgm:pt modelId="{E3C39DD7-96F3-46DA-BB9D-95848EE7299A}" type="pres">
      <dgm:prSet presAssocID="{D335D07F-2514-4B7E-A67D-0875217BB9AD}" presName="compNode" presStyleCnt="0"/>
      <dgm:spPr/>
    </dgm:pt>
    <dgm:pt modelId="{0843728F-1A37-4AFD-87D3-FB56892DDBAA}" type="pres">
      <dgm:prSet presAssocID="{D335D07F-2514-4B7E-A67D-0875217BB9AD}" presName="noGeometry" presStyleCnt="0"/>
      <dgm:spPr/>
    </dgm:pt>
    <dgm:pt modelId="{50834605-8016-4A06-BEE6-ABB37564C33C}" type="pres">
      <dgm:prSet presAssocID="{D335D07F-2514-4B7E-A67D-0875217BB9AD}" presName="childTextVisible" presStyleLbl="bgAccFollowNode1" presStyleIdx="2" presStyleCnt="4">
        <dgm:presLayoutVars>
          <dgm:bulletEnabled val="1"/>
        </dgm:presLayoutVars>
      </dgm:prSet>
      <dgm:spPr/>
    </dgm:pt>
    <dgm:pt modelId="{119884E9-FD4D-4D0A-A3EE-FCCB9A164CCA}" type="pres">
      <dgm:prSet presAssocID="{D335D07F-2514-4B7E-A67D-0875217BB9AD}" presName="childTextHidden" presStyleLbl="bgAccFollowNode1" presStyleIdx="2" presStyleCnt="4"/>
      <dgm:spPr/>
    </dgm:pt>
    <dgm:pt modelId="{C40AD4E0-24BD-4396-9529-622D5C6CCFFF}" type="pres">
      <dgm:prSet presAssocID="{D335D07F-2514-4B7E-A67D-0875217BB9AD}" presName="parentText" presStyleLbl="node1" presStyleIdx="2" presStyleCnt="4" custLinFactNeighborY="0">
        <dgm:presLayoutVars>
          <dgm:chMax val="1"/>
          <dgm:bulletEnabled val="1"/>
        </dgm:presLayoutVars>
      </dgm:prSet>
      <dgm:spPr/>
    </dgm:pt>
    <dgm:pt modelId="{5924E82A-DE98-4004-BC10-92E708B41A57}" type="pres">
      <dgm:prSet presAssocID="{D335D07F-2514-4B7E-A67D-0875217BB9AD}" presName="aSpace" presStyleCnt="0"/>
      <dgm:spPr/>
    </dgm:pt>
    <dgm:pt modelId="{1AAEE35F-2355-48AA-9D69-0F19BC062A6F}" type="pres">
      <dgm:prSet presAssocID="{7E7DD1D1-4AD6-4EFB-A0EA-72C563DA2AF8}" presName="compNode" presStyleCnt="0"/>
      <dgm:spPr/>
    </dgm:pt>
    <dgm:pt modelId="{782C9E80-C2E1-4EA9-8C16-060DBE394F23}" type="pres">
      <dgm:prSet presAssocID="{7E7DD1D1-4AD6-4EFB-A0EA-72C563DA2AF8}" presName="noGeometry" presStyleCnt="0"/>
      <dgm:spPr/>
    </dgm:pt>
    <dgm:pt modelId="{23BF163C-E8CE-46DC-95EE-9CCCB11008F7}" type="pres">
      <dgm:prSet presAssocID="{7E7DD1D1-4AD6-4EFB-A0EA-72C563DA2AF8}" presName="childTextVisible" presStyleLbl="bgAccFollowNode1" presStyleIdx="3" presStyleCnt="4" custLinFactNeighborY="0">
        <dgm:presLayoutVars>
          <dgm:bulletEnabled val="1"/>
        </dgm:presLayoutVars>
      </dgm:prSet>
      <dgm:spPr/>
    </dgm:pt>
    <dgm:pt modelId="{4381C42C-EA3A-47EC-A89F-119052D0AC78}" type="pres">
      <dgm:prSet presAssocID="{7E7DD1D1-4AD6-4EFB-A0EA-72C563DA2AF8}" presName="childTextHidden" presStyleLbl="bgAccFollowNode1" presStyleIdx="3" presStyleCnt="4"/>
      <dgm:spPr/>
    </dgm:pt>
    <dgm:pt modelId="{7331504C-8EC7-4147-A6EE-1D7C63CDDABE}" type="pres">
      <dgm:prSet presAssocID="{7E7DD1D1-4AD6-4EFB-A0EA-72C563DA2AF8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978B0D00-FE9A-44C5-A17F-6ED6727CED51}" type="presOf" srcId="{CAB0E7C1-52B4-45B9-8EFD-DEC016073E10}" destId="{4381C42C-EA3A-47EC-A89F-119052D0AC78}" srcOrd="1" destOrd="2" presId="urn:microsoft.com/office/officeart/2005/8/layout/hProcess6"/>
    <dgm:cxn modelId="{D1BE3602-6054-4D2C-892D-6110BC341D1E}" type="presOf" srcId="{EA0ED610-65F5-4DB3-B4AF-8A40840BEB52}" destId="{8357F4CE-19F6-41F3-86D7-CE30FB1993F3}" srcOrd="0" destOrd="1" presId="urn:microsoft.com/office/officeart/2005/8/layout/hProcess6"/>
    <dgm:cxn modelId="{9782FD0E-06D5-4334-81AE-3D7B28B15F46}" type="presOf" srcId="{24B0E163-1568-48C7-A409-478C34753B34}" destId="{8357F4CE-19F6-41F3-86D7-CE30FB1993F3}" srcOrd="0" destOrd="2" presId="urn:microsoft.com/office/officeart/2005/8/layout/hProcess6"/>
    <dgm:cxn modelId="{5FF4761D-7227-411B-8ABA-11BDB3B5ED51}" type="presOf" srcId="{FD989603-E645-4C2C-8C67-36C9A88E913A}" destId="{8B5F6132-D88D-4A59-A708-BFAB1CA68A9B}" srcOrd="0" destOrd="0" presId="urn:microsoft.com/office/officeart/2005/8/layout/hProcess6"/>
    <dgm:cxn modelId="{2A9CC328-7803-4170-A0F2-EE8B4C4C7058}" type="presOf" srcId="{F7585C8A-73C7-4493-B2D2-BEBA161222A1}" destId="{4381C42C-EA3A-47EC-A89F-119052D0AC78}" srcOrd="1" destOrd="1" presId="urn:microsoft.com/office/officeart/2005/8/layout/hProcess6"/>
    <dgm:cxn modelId="{E1E9CF2A-2917-4B4E-B894-75FEC15B7042}" srcId="{4FE25C8D-7A96-4868-9481-31911632CEEE}" destId="{24B0E163-1568-48C7-A409-478C34753B34}" srcOrd="2" destOrd="0" parTransId="{C1D0DCB2-9BD1-4CE4-9978-7ED93758AC1B}" sibTransId="{99ED1D2C-CBA0-46AC-8FA8-5D12953EDA36}"/>
    <dgm:cxn modelId="{BCBC1B2C-F2DF-45CC-814D-B144EDA74040}" type="presOf" srcId="{06504548-BE75-44CE-A549-98496AF93A17}" destId="{68933F1A-A64F-4C1A-AB2A-311EF805161E}" srcOrd="1" destOrd="0" presId="urn:microsoft.com/office/officeart/2005/8/layout/hProcess6"/>
    <dgm:cxn modelId="{E49F3732-244E-4BBF-8664-367EB48CD894}" srcId="{7E7DD1D1-4AD6-4EFB-A0EA-72C563DA2AF8}" destId="{F7585C8A-73C7-4493-B2D2-BEBA161222A1}" srcOrd="1" destOrd="0" parTransId="{A70970F7-3B97-4555-B9A0-E18AC185503D}" sibTransId="{392E1704-344A-48C3-AFFE-6241F933999F}"/>
    <dgm:cxn modelId="{7917B041-DF93-4ECB-954E-7FE358BF07A1}" type="presOf" srcId="{4FE25C8D-7A96-4868-9481-31911632CEEE}" destId="{4AE0EF45-8223-45DC-A7BA-8832697466FF}" srcOrd="0" destOrd="0" presId="urn:microsoft.com/office/officeart/2005/8/layout/hProcess6"/>
    <dgm:cxn modelId="{F4458765-B73B-48C6-9D0E-231FB39BC2CD}" type="presOf" srcId="{AD3FAB37-2477-4EA3-B151-7F3892430302}" destId="{68933F1A-A64F-4C1A-AB2A-311EF805161E}" srcOrd="1" destOrd="1" presId="urn:microsoft.com/office/officeart/2005/8/layout/hProcess6"/>
    <dgm:cxn modelId="{84C1446A-F288-4864-A79D-A41E1279DCCF}" srcId="{FD989603-E645-4C2C-8C67-36C9A88E913A}" destId="{4FE25C8D-7A96-4868-9481-31911632CEEE}" srcOrd="0" destOrd="0" parTransId="{74254C2E-0243-4EBD-8362-769EC192664C}" sibTransId="{2A3EB700-7AA9-429E-9957-6624EE641427}"/>
    <dgm:cxn modelId="{316A054B-2E42-497C-9658-CC5C899393C3}" srcId="{791D2EAC-12DA-42A9-A283-7F3539765F9E}" destId="{AD3FAB37-2477-4EA3-B151-7F3892430302}" srcOrd="1" destOrd="0" parTransId="{52C1D7D3-5FE0-4DD4-8922-1C544ED9914A}" sibTransId="{F63E73D0-B85B-4B88-A288-AF421F5A38F2}"/>
    <dgm:cxn modelId="{177B836C-799A-4BD8-A1D4-298BFE639558}" type="presOf" srcId="{A66368E1-3B0A-45DA-91E2-EE44D312C3A1}" destId="{119884E9-FD4D-4D0A-A3EE-FCCB9A164CCA}" srcOrd="1" destOrd="1" presId="urn:microsoft.com/office/officeart/2005/8/layout/hProcess6"/>
    <dgm:cxn modelId="{60AFE96F-BDCD-4147-A8A1-7FC4220A094A}" type="presOf" srcId="{98E203CD-8F36-4270-96F8-27B0B1CBC067}" destId="{7B2DE17A-DD35-42D1-9B41-1B5141DFF9D2}" srcOrd="1" destOrd="0" presId="urn:microsoft.com/office/officeart/2005/8/layout/hProcess6"/>
    <dgm:cxn modelId="{2F85C071-5C50-4ED4-AC71-1CDA9B82670A}" srcId="{791D2EAC-12DA-42A9-A283-7F3539765F9E}" destId="{06504548-BE75-44CE-A549-98496AF93A17}" srcOrd="0" destOrd="0" parTransId="{DADC8062-A90E-4CEE-AB71-481278F2682B}" sibTransId="{C8326F45-D3C4-4264-A585-F515381145B8}"/>
    <dgm:cxn modelId="{93EFA254-8B5D-48A5-BF07-E7CE9408E4D1}" type="presOf" srcId="{CAB0E7C1-52B4-45B9-8EFD-DEC016073E10}" destId="{23BF163C-E8CE-46DC-95EE-9CCCB11008F7}" srcOrd="0" destOrd="2" presId="urn:microsoft.com/office/officeart/2005/8/layout/hProcess6"/>
    <dgm:cxn modelId="{3EE8207F-7C9A-46CD-9528-0EA9190B26CE}" srcId="{D335D07F-2514-4B7E-A67D-0875217BB9AD}" destId="{318F6BC6-B961-4FE2-A824-F8B2F6A71629}" srcOrd="0" destOrd="0" parTransId="{5157B2A2-6AAE-499E-B42D-21ACE1162C06}" sibTransId="{4D7BD952-06B2-4BCE-A9F8-993E6DB3D493}"/>
    <dgm:cxn modelId="{638E2E81-1D01-4103-A52F-283B6B3C8AAA}" type="presOf" srcId="{EA0ED610-65F5-4DB3-B4AF-8A40840BEB52}" destId="{7B2DE17A-DD35-42D1-9B41-1B5141DFF9D2}" srcOrd="1" destOrd="1" presId="urn:microsoft.com/office/officeart/2005/8/layout/hProcess6"/>
    <dgm:cxn modelId="{5CF01B83-B0AD-4302-8324-B350661EF8E7}" type="presOf" srcId="{318F6BC6-B961-4FE2-A824-F8B2F6A71629}" destId="{50834605-8016-4A06-BEE6-ABB37564C33C}" srcOrd="0" destOrd="0" presId="urn:microsoft.com/office/officeart/2005/8/layout/hProcess6"/>
    <dgm:cxn modelId="{276B1F83-5B0C-4CFE-91E5-1E5E1AA2591D}" type="presOf" srcId="{AC96BA41-A10D-4888-A67C-99727424CDD4}" destId="{68933F1A-A64F-4C1A-AB2A-311EF805161E}" srcOrd="1" destOrd="2" presId="urn:microsoft.com/office/officeart/2005/8/layout/hProcess6"/>
    <dgm:cxn modelId="{527C308B-43C6-4E45-A313-F0AA9905328B}" type="presOf" srcId="{F7585C8A-73C7-4493-B2D2-BEBA161222A1}" destId="{23BF163C-E8CE-46DC-95EE-9CCCB11008F7}" srcOrd="0" destOrd="1" presId="urn:microsoft.com/office/officeart/2005/8/layout/hProcess6"/>
    <dgm:cxn modelId="{1923448D-C631-4D2E-B9BA-B7E5FAFE0D81}" srcId="{7E7DD1D1-4AD6-4EFB-A0EA-72C563DA2AF8}" destId="{5FB365C1-F672-4BEE-95B6-053B0CF8CA6A}" srcOrd="0" destOrd="0" parTransId="{0E9E5128-4542-45CD-8088-D8B2AADF81C6}" sibTransId="{E967ADAA-394E-4E52-BB3A-BC33720195D5}"/>
    <dgm:cxn modelId="{954A0A92-4513-4447-BFF1-93B21F54444F}" type="presOf" srcId="{06504548-BE75-44CE-A549-98496AF93A17}" destId="{90CB2392-A7BA-44A3-B136-6DBAC3D91716}" srcOrd="0" destOrd="0" presId="urn:microsoft.com/office/officeart/2005/8/layout/hProcess6"/>
    <dgm:cxn modelId="{D5354497-99F7-458E-856E-4FE62E561392}" srcId="{FD989603-E645-4C2C-8C67-36C9A88E913A}" destId="{7E7DD1D1-4AD6-4EFB-A0EA-72C563DA2AF8}" srcOrd="3" destOrd="0" parTransId="{ED367764-5800-4B32-A96C-17B00ED7BF48}" sibTransId="{90EE9DB2-87C6-4CDF-AB56-89F3A12CD82A}"/>
    <dgm:cxn modelId="{C5DB8D9E-4136-49E1-8D7A-058C829ED53C}" type="presOf" srcId="{AC96BA41-A10D-4888-A67C-99727424CDD4}" destId="{90CB2392-A7BA-44A3-B136-6DBAC3D91716}" srcOrd="0" destOrd="2" presId="urn:microsoft.com/office/officeart/2005/8/layout/hProcess6"/>
    <dgm:cxn modelId="{8419D7AD-E8C7-498A-AE97-06B5C2140CB1}" type="presOf" srcId="{A66368E1-3B0A-45DA-91E2-EE44D312C3A1}" destId="{50834605-8016-4A06-BEE6-ABB37564C33C}" srcOrd="0" destOrd="1" presId="urn:microsoft.com/office/officeart/2005/8/layout/hProcess6"/>
    <dgm:cxn modelId="{58329BB2-A92E-4A43-A000-C1ACA3D8E085}" type="presOf" srcId="{791D2EAC-12DA-42A9-A283-7F3539765F9E}" destId="{1A5735B6-124A-4CB6-B827-866FB734F82D}" srcOrd="0" destOrd="0" presId="urn:microsoft.com/office/officeart/2005/8/layout/hProcess6"/>
    <dgm:cxn modelId="{7157E0B6-2F89-4430-9E0B-E039474F7768}" srcId="{4FE25C8D-7A96-4868-9481-31911632CEEE}" destId="{EA0ED610-65F5-4DB3-B4AF-8A40840BEB52}" srcOrd="1" destOrd="0" parTransId="{6E6EF86B-D147-45D6-BF37-77DD5EFE41D1}" sibTransId="{70A17C2D-9926-46EB-885B-A7C01CEFAFD6}"/>
    <dgm:cxn modelId="{225F1FB8-5606-4873-8F91-2E1F1742BC59}" type="presOf" srcId="{318F6BC6-B961-4FE2-A824-F8B2F6A71629}" destId="{119884E9-FD4D-4D0A-A3EE-FCCB9A164CCA}" srcOrd="1" destOrd="0" presId="urn:microsoft.com/office/officeart/2005/8/layout/hProcess6"/>
    <dgm:cxn modelId="{4E606CBC-6E2E-498A-99C0-5891221808F2}" type="presOf" srcId="{D335D07F-2514-4B7E-A67D-0875217BB9AD}" destId="{C40AD4E0-24BD-4396-9529-622D5C6CCFFF}" srcOrd="0" destOrd="0" presId="urn:microsoft.com/office/officeart/2005/8/layout/hProcess6"/>
    <dgm:cxn modelId="{2A0C2DC7-180B-4319-880A-0637D3542FD4}" srcId="{791D2EAC-12DA-42A9-A283-7F3539765F9E}" destId="{AC96BA41-A10D-4888-A67C-99727424CDD4}" srcOrd="2" destOrd="0" parTransId="{B6453954-F625-4B26-BBEA-119920C7381A}" sibTransId="{30CC0188-4119-4E98-87A5-D566641564B9}"/>
    <dgm:cxn modelId="{98B142C8-7663-4CA9-9EA7-96064F1097AC}" srcId="{FD989603-E645-4C2C-8C67-36C9A88E913A}" destId="{791D2EAC-12DA-42A9-A283-7F3539765F9E}" srcOrd="1" destOrd="0" parTransId="{B6410027-0041-43DA-92F5-665CAF7BC7AE}" sibTransId="{7358B49A-05B0-451B-B5F2-EFA411E60326}"/>
    <dgm:cxn modelId="{603900CB-6CC9-4753-92D7-E267B68C48D1}" type="presOf" srcId="{AD3FAB37-2477-4EA3-B151-7F3892430302}" destId="{90CB2392-A7BA-44A3-B136-6DBAC3D91716}" srcOrd="0" destOrd="1" presId="urn:microsoft.com/office/officeart/2005/8/layout/hProcess6"/>
    <dgm:cxn modelId="{CE6F3DCD-1445-45E2-89CD-8977D71B7F99}" type="presOf" srcId="{5FB365C1-F672-4BEE-95B6-053B0CF8CA6A}" destId="{23BF163C-E8CE-46DC-95EE-9CCCB11008F7}" srcOrd="0" destOrd="0" presId="urn:microsoft.com/office/officeart/2005/8/layout/hProcess6"/>
    <dgm:cxn modelId="{363353CD-56A7-41D2-8F83-8307396F9FED}" srcId="{FD989603-E645-4C2C-8C67-36C9A88E913A}" destId="{D335D07F-2514-4B7E-A67D-0875217BB9AD}" srcOrd="2" destOrd="0" parTransId="{C279FF64-773A-4B49-8FDE-32AF498686F2}" sibTransId="{B5D7C5D4-5215-4300-B2F8-86F307274E46}"/>
    <dgm:cxn modelId="{C30CB5D7-0B3C-40BD-B399-21C305309963}" type="presOf" srcId="{98E203CD-8F36-4270-96F8-27B0B1CBC067}" destId="{8357F4CE-19F6-41F3-86D7-CE30FB1993F3}" srcOrd="0" destOrd="0" presId="urn:microsoft.com/office/officeart/2005/8/layout/hProcess6"/>
    <dgm:cxn modelId="{25A6F0DC-D903-4905-9475-56120DB8D2ED}" type="presOf" srcId="{7E7DD1D1-4AD6-4EFB-A0EA-72C563DA2AF8}" destId="{7331504C-8EC7-4147-A6EE-1D7C63CDDABE}" srcOrd="0" destOrd="0" presId="urn:microsoft.com/office/officeart/2005/8/layout/hProcess6"/>
    <dgm:cxn modelId="{B8605BEB-F9B3-4912-AC1D-3926583AAEE3}" srcId="{4FE25C8D-7A96-4868-9481-31911632CEEE}" destId="{98E203CD-8F36-4270-96F8-27B0B1CBC067}" srcOrd="0" destOrd="0" parTransId="{A3631989-5F71-4EF7-859C-FE052130074A}" sibTransId="{7515A3CC-239B-47AD-A09E-7CCDF40DE2D4}"/>
    <dgm:cxn modelId="{5C90ECEF-F372-4757-A6E5-ECECD4752F34}" type="presOf" srcId="{24B0E163-1568-48C7-A409-478C34753B34}" destId="{7B2DE17A-DD35-42D1-9B41-1B5141DFF9D2}" srcOrd="1" destOrd="2" presId="urn:microsoft.com/office/officeart/2005/8/layout/hProcess6"/>
    <dgm:cxn modelId="{1FFA3AF3-57A7-42F0-866D-17B5312FBC07}" srcId="{7E7DD1D1-4AD6-4EFB-A0EA-72C563DA2AF8}" destId="{CAB0E7C1-52B4-45B9-8EFD-DEC016073E10}" srcOrd="2" destOrd="0" parTransId="{570A586B-48EF-4D1C-B997-33B69EE61480}" sibTransId="{0A1D0EB6-DCB1-4989-9F1A-6598ED93B907}"/>
    <dgm:cxn modelId="{1FB959FC-7E33-4B62-820F-B7606E2F66F3}" srcId="{D335D07F-2514-4B7E-A67D-0875217BB9AD}" destId="{A66368E1-3B0A-45DA-91E2-EE44D312C3A1}" srcOrd="1" destOrd="0" parTransId="{3B59C19A-87E0-4912-8D6F-FA862B09C29F}" sibTransId="{5C998A23-24C7-429F-98DB-7BD53C36E282}"/>
    <dgm:cxn modelId="{C7E734FD-448B-4AC1-A923-39CAA5083074}" type="presOf" srcId="{5FB365C1-F672-4BEE-95B6-053B0CF8CA6A}" destId="{4381C42C-EA3A-47EC-A89F-119052D0AC78}" srcOrd="1" destOrd="0" presId="urn:microsoft.com/office/officeart/2005/8/layout/hProcess6"/>
    <dgm:cxn modelId="{9EFDA15B-E3D6-4C7F-A56C-73519CCB3097}" type="presParOf" srcId="{8B5F6132-D88D-4A59-A708-BFAB1CA68A9B}" destId="{E77465D5-47F6-4FA0-AD3E-E4AEAEB3947D}" srcOrd="0" destOrd="0" presId="urn:microsoft.com/office/officeart/2005/8/layout/hProcess6"/>
    <dgm:cxn modelId="{D50F22B3-93E4-4E46-9C62-A16BA1374194}" type="presParOf" srcId="{E77465D5-47F6-4FA0-AD3E-E4AEAEB3947D}" destId="{35B56BC6-5AE0-4E31-8F68-FCA2C06BF31D}" srcOrd="0" destOrd="0" presId="urn:microsoft.com/office/officeart/2005/8/layout/hProcess6"/>
    <dgm:cxn modelId="{5C7E7293-E4AE-451A-82C3-41145D223863}" type="presParOf" srcId="{E77465D5-47F6-4FA0-AD3E-E4AEAEB3947D}" destId="{8357F4CE-19F6-41F3-86D7-CE30FB1993F3}" srcOrd="1" destOrd="0" presId="urn:microsoft.com/office/officeart/2005/8/layout/hProcess6"/>
    <dgm:cxn modelId="{694FBD81-F47F-49A5-9AC5-2998B89A0E44}" type="presParOf" srcId="{E77465D5-47F6-4FA0-AD3E-E4AEAEB3947D}" destId="{7B2DE17A-DD35-42D1-9B41-1B5141DFF9D2}" srcOrd="2" destOrd="0" presId="urn:microsoft.com/office/officeart/2005/8/layout/hProcess6"/>
    <dgm:cxn modelId="{0F0E269D-D4D0-44AB-A473-FEEDB59DA105}" type="presParOf" srcId="{E77465D5-47F6-4FA0-AD3E-E4AEAEB3947D}" destId="{4AE0EF45-8223-45DC-A7BA-8832697466FF}" srcOrd="3" destOrd="0" presId="urn:microsoft.com/office/officeart/2005/8/layout/hProcess6"/>
    <dgm:cxn modelId="{7BEDED13-B7B4-4217-BE86-E9B0A4B401CE}" type="presParOf" srcId="{8B5F6132-D88D-4A59-A708-BFAB1CA68A9B}" destId="{C0148F82-81B5-4631-B0B4-836ED0BB838C}" srcOrd="1" destOrd="0" presId="urn:microsoft.com/office/officeart/2005/8/layout/hProcess6"/>
    <dgm:cxn modelId="{06A0CBF9-F2DF-45D9-97F4-6AC3DE93C6F0}" type="presParOf" srcId="{8B5F6132-D88D-4A59-A708-BFAB1CA68A9B}" destId="{CEADA738-C1BE-4971-9262-64F5C5236696}" srcOrd="2" destOrd="0" presId="urn:microsoft.com/office/officeart/2005/8/layout/hProcess6"/>
    <dgm:cxn modelId="{7982B240-2BC1-4254-ADCF-600BBE79D97A}" type="presParOf" srcId="{CEADA738-C1BE-4971-9262-64F5C5236696}" destId="{E3278D97-66FE-4220-BA1B-6D39AFF92B8E}" srcOrd="0" destOrd="0" presId="urn:microsoft.com/office/officeart/2005/8/layout/hProcess6"/>
    <dgm:cxn modelId="{1831C1CE-AC34-4A41-9849-5E15F4837F96}" type="presParOf" srcId="{CEADA738-C1BE-4971-9262-64F5C5236696}" destId="{90CB2392-A7BA-44A3-B136-6DBAC3D91716}" srcOrd="1" destOrd="0" presId="urn:microsoft.com/office/officeart/2005/8/layout/hProcess6"/>
    <dgm:cxn modelId="{133C35BF-F390-49F3-95B1-06D6F23C86D4}" type="presParOf" srcId="{CEADA738-C1BE-4971-9262-64F5C5236696}" destId="{68933F1A-A64F-4C1A-AB2A-311EF805161E}" srcOrd="2" destOrd="0" presId="urn:microsoft.com/office/officeart/2005/8/layout/hProcess6"/>
    <dgm:cxn modelId="{666C15A1-502F-49CC-B287-0E88AB0EE1DE}" type="presParOf" srcId="{CEADA738-C1BE-4971-9262-64F5C5236696}" destId="{1A5735B6-124A-4CB6-B827-866FB734F82D}" srcOrd="3" destOrd="0" presId="urn:microsoft.com/office/officeart/2005/8/layout/hProcess6"/>
    <dgm:cxn modelId="{250A4BC0-DC1E-462D-8F5E-B31DD32B610E}" type="presParOf" srcId="{8B5F6132-D88D-4A59-A708-BFAB1CA68A9B}" destId="{58E1607B-37B5-4A38-A01C-F2FDEA133269}" srcOrd="3" destOrd="0" presId="urn:microsoft.com/office/officeart/2005/8/layout/hProcess6"/>
    <dgm:cxn modelId="{102F239F-A52B-4D10-8DE9-7F70983D2E91}" type="presParOf" srcId="{8B5F6132-D88D-4A59-A708-BFAB1CA68A9B}" destId="{E3C39DD7-96F3-46DA-BB9D-95848EE7299A}" srcOrd="4" destOrd="0" presId="urn:microsoft.com/office/officeart/2005/8/layout/hProcess6"/>
    <dgm:cxn modelId="{BE255194-7BA2-45D2-A16C-A82AE71C253D}" type="presParOf" srcId="{E3C39DD7-96F3-46DA-BB9D-95848EE7299A}" destId="{0843728F-1A37-4AFD-87D3-FB56892DDBAA}" srcOrd="0" destOrd="0" presId="urn:microsoft.com/office/officeart/2005/8/layout/hProcess6"/>
    <dgm:cxn modelId="{C42AD675-C669-461F-ADBC-1CD1729E3D5C}" type="presParOf" srcId="{E3C39DD7-96F3-46DA-BB9D-95848EE7299A}" destId="{50834605-8016-4A06-BEE6-ABB37564C33C}" srcOrd="1" destOrd="0" presId="urn:microsoft.com/office/officeart/2005/8/layout/hProcess6"/>
    <dgm:cxn modelId="{4BA80734-7D11-4424-A14D-8C7FE6CE7DC2}" type="presParOf" srcId="{E3C39DD7-96F3-46DA-BB9D-95848EE7299A}" destId="{119884E9-FD4D-4D0A-A3EE-FCCB9A164CCA}" srcOrd="2" destOrd="0" presId="urn:microsoft.com/office/officeart/2005/8/layout/hProcess6"/>
    <dgm:cxn modelId="{280384AC-FDDB-468E-840D-69AE96FEB75F}" type="presParOf" srcId="{E3C39DD7-96F3-46DA-BB9D-95848EE7299A}" destId="{C40AD4E0-24BD-4396-9529-622D5C6CCFFF}" srcOrd="3" destOrd="0" presId="urn:microsoft.com/office/officeart/2005/8/layout/hProcess6"/>
    <dgm:cxn modelId="{922DDC44-78A8-4E07-8A4C-7B72BB7FFB2E}" type="presParOf" srcId="{8B5F6132-D88D-4A59-A708-BFAB1CA68A9B}" destId="{5924E82A-DE98-4004-BC10-92E708B41A57}" srcOrd="5" destOrd="0" presId="urn:microsoft.com/office/officeart/2005/8/layout/hProcess6"/>
    <dgm:cxn modelId="{7F0000AA-0227-4703-A688-7361AA18BD1E}" type="presParOf" srcId="{8B5F6132-D88D-4A59-A708-BFAB1CA68A9B}" destId="{1AAEE35F-2355-48AA-9D69-0F19BC062A6F}" srcOrd="6" destOrd="0" presId="urn:microsoft.com/office/officeart/2005/8/layout/hProcess6"/>
    <dgm:cxn modelId="{C8595753-B190-4A72-97F1-EC5A55216332}" type="presParOf" srcId="{1AAEE35F-2355-48AA-9D69-0F19BC062A6F}" destId="{782C9E80-C2E1-4EA9-8C16-060DBE394F23}" srcOrd="0" destOrd="0" presId="urn:microsoft.com/office/officeart/2005/8/layout/hProcess6"/>
    <dgm:cxn modelId="{AF640C52-FC2D-4B16-8F24-095B76B75635}" type="presParOf" srcId="{1AAEE35F-2355-48AA-9D69-0F19BC062A6F}" destId="{23BF163C-E8CE-46DC-95EE-9CCCB11008F7}" srcOrd="1" destOrd="0" presId="urn:microsoft.com/office/officeart/2005/8/layout/hProcess6"/>
    <dgm:cxn modelId="{923331A8-4E22-49EA-B4BF-6E1BDB13557D}" type="presParOf" srcId="{1AAEE35F-2355-48AA-9D69-0F19BC062A6F}" destId="{4381C42C-EA3A-47EC-A89F-119052D0AC78}" srcOrd="2" destOrd="0" presId="urn:microsoft.com/office/officeart/2005/8/layout/hProcess6"/>
    <dgm:cxn modelId="{1A301D9B-FFCC-425E-AB5B-4C53A9B4B2E2}" type="presParOf" srcId="{1AAEE35F-2355-48AA-9D69-0F19BC062A6F}" destId="{7331504C-8EC7-4147-A6EE-1D7C63CDDAB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7F4CE-19F6-41F3-86D7-CE30FB1993F3}">
      <dsp:nvSpPr>
        <dsp:cNvPr id="0" name=""/>
        <dsp:cNvSpPr/>
      </dsp:nvSpPr>
      <dsp:spPr>
        <a:xfrm>
          <a:off x="552305" y="560802"/>
          <a:ext cx="2186493" cy="1911270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Analiza terenu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Koncepcja inwestycji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Pozyskanie terenu</a:t>
          </a:r>
        </a:p>
      </dsp:txBody>
      <dsp:txXfrm>
        <a:off x="1098929" y="847493"/>
        <a:ext cx="1065915" cy="1337889"/>
      </dsp:txXfrm>
    </dsp:sp>
    <dsp:sp modelId="{4AE0EF45-8223-45DC-A7BA-8832697466FF}">
      <dsp:nvSpPr>
        <dsp:cNvPr id="0" name=""/>
        <dsp:cNvSpPr/>
      </dsp:nvSpPr>
      <dsp:spPr>
        <a:xfrm>
          <a:off x="5682" y="969814"/>
          <a:ext cx="1093246" cy="1093246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1" kern="1200" dirty="0"/>
            <a:t>ETAP PLANOWANIA INWESTYCJI</a:t>
          </a:r>
        </a:p>
      </dsp:txBody>
      <dsp:txXfrm>
        <a:off x="165784" y="1129916"/>
        <a:ext cx="773042" cy="773042"/>
      </dsp:txXfrm>
    </dsp:sp>
    <dsp:sp modelId="{90CB2392-A7BA-44A3-B136-6DBAC3D91716}">
      <dsp:nvSpPr>
        <dsp:cNvPr id="0" name=""/>
        <dsp:cNvSpPr/>
      </dsp:nvSpPr>
      <dsp:spPr>
        <a:xfrm>
          <a:off x="3422078" y="560802"/>
          <a:ext cx="2186493" cy="1911270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Projektowanie inwestycji – projekt budowlany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Opinie, uzgodnienia branżowe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Uzyskanie pozwolenia na budowę/ zgłoszenie </a:t>
          </a:r>
        </a:p>
      </dsp:txBody>
      <dsp:txXfrm>
        <a:off x="3968701" y="847493"/>
        <a:ext cx="1065915" cy="1337889"/>
      </dsp:txXfrm>
    </dsp:sp>
    <dsp:sp modelId="{1A5735B6-124A-4CB6-B827-866FB734F82D}">
      <dsp:nvSpPr>
        <dsp:cNvPr id="0" name=""/>
        <dsp:cNvSpPr/>
      </dsp:nvSpPr>
      <dsp:spPr>
        <a:xfrm>
          <a:off x="2875454" y="969814"/>
          <a:ext cx="1093246" cy="1093246"/>
        </a:xfrm>
        <a:prstGeom prst="ellipse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ETAP PROJEKTOWANIA INWESTYCJI</a:t>
          </a:r>
        </a:p>
      </dsp:txBody>
      <dsp:txXfrm>
        <a:off x="3035556" y="1129916"/>
        <a:ext cx="773042" cy="773042"/>
      </dsp:txXfrm>
    </dsp:sp>
    <dsp:sp modelId="{50834605-8016-4A06-BEE6-ABB37564C33C}">
      <dsp:nvSpPr>
        <dsp:cNvPr id="0" name=""/>
        <dsp:cNvSpPr/>
      </dsp:nvSpPr>
      <dsp:spPr>
        <a:xfrm>
          <a:off x="6291850" y="560802"/>
          <a:ext cx="2186493" cy="1911270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Realizacja prac budowlanych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Nadzór inwestorski, odbiory techniczne</a:t>
          </a:r>
        </a:p>
      </dsp:txBody>
      <dsp:txXfrm>
        <a:off x="6838474" y="847493"/>
        <a:ext cx="1065915" cy="1337889"/>
      </dsp:txXfrm>
    </dsp:sp>
    <dsp:sp modelId="{C40AD4E0-24BD-4396-9529-622D5C6CCFFF}">
      <dsp:nvSpPr>
        <dsp:cNvPr id="0" name=""/>
        <dsp:cNvSpPr/>
      </dsp:nvSpPr>
      <dsp:spPr>
        <a:xfrm>
          <a:off x="5745227" y="969814"/>
          <a:ext cx="1093246" cy="109324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1" kern="1200" dirty="0"/>
            <a:t>ETAP REALIZACJI INWESTYCJI</a:t>
          </a:r>
        </a:p>
      </dsp:txBody>
      <dsp:txXfrm>
        <a:off x="5905329" y="1129916"/>
        <a:ext cx="773042" cy="773042"/>
      </dsp:txXfrm>
    </dsp:sp>
    <dsp:sp modelId="{23BF163C-E8CE-46DC-95EE-9CCCB11008F7}">
      <dsp:nvSpPr>
        <dsp:cNvPr id="0" name=""/>
        <dsp:cNvSpPr/>
      </dsp:nvSpPr>
      <dsp:spPr>
        <a:xfrm>
          <a:off x="9161623" y="560802"/>
          <a:ext cx="2186493" cy="1911270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Pozwolenie na użytkowanie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Użytkowanie obiektu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900" kern="1200" dirty="0"/>
        </a:p>
      </dsp:txBody>
      <dsp:txXfrm>
        <a:off x="9708246" y="847493"/>
        <a:ext cx="1065915" cy="1337889"/>
      </dsp:txXfrm>
    </dsp:sp>
    <dsp:sp modelId="{7331504C-8EC7-4147-A6EE-1D7C63CDDABE}">
      <dsp:nvSpPr>
        <dsp:cNvPr id="0" name=""/>
        <dsp:cNvSpPr/>
      </dsp:nvSpPr>
      <dsp:spPr>
        <a:xfrm>
          <a:off x="8614999" y="969814"/>
          <a:ext cx="1093246" cy="109324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1" kern="1200" dirty="0"/>
            <a:t>ETAP UŻYTKOWANIA I EKSPLOATACJI</a:t>
          </a:r>
        </a:p>
      </dsp:txBody>
      <dsp:txXfrm>
        <a:off x="8775101" y="1129916"/>
        <a:ext cx="773042" cy="773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>
                <a:ea typeface="Verdana" panose="020B0604030504040204" pitchFamily="34" charset="0"/>
              </a:rPr>
              <a:t>w </a:t>
            </a:r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98AA008A-49B9-419F-8E4C-CBC8FEECCB11}"/>
              </a:ext>
            </a:extLst>
          </p:cNvPr>
          <p:cNvSpPr txBox="1">
            <a:spLocks/>
          </p:cNvSpPr>
          <p:nvPr/>
        </p:nvSpPr>
        <p:spPr>
          <a:xfrm>
            <a:off x="715108" y="1690688"/>
            <a:ext cx="10638692" cy="41986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1800" b="1" dirty="0"/>
              <a:t>Miejscowy plan zagospodarowania przestrzennego 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1800" b="1" dirty="0"/>
              <a:t>– podstawowy instrument prawny kształtowania przestrzeni</a:t>
            </a:r>
          </a:p>
          <a:p>
            <a:pPr algn="ctr">
              <a:lnSpc>
                <a:spcPct val="160000"/>
              </a:lnSpc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pl-PL" altLang="pl-PL" sz="1800" dirty="0"/>
              <a:t>Ustalenie przeznaczenia terenu,  rozmieszczenie inwestycji celu publicznego oraz określenie sposobów zagospodarowania i warunków zabudowy terenu następuje w miejscowym planie zagospodarowania przestrzennego.</a:t>
            </a:r>
          </a:p>
          <a:p>
            <a:pPr algn="ct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pl-PL" altLang="pl-PL" sz="1800" u="sng" dirty="0"/>
              <a:t>W przypadku braku miejscowego planu zagospodarowania przestrzennego</a:t>
            </a:r>
            <a:r>
              <a:rPr lang="pl-PL" altLang="pl-PL" sz="1800" dirty="0"/>
              <a:t> </a:t>
            </a:r>
          </a:p>
          <a:p>
            <a:pPr algn="ct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pl-PL" altLang="pl-PL" sz="1800" dirty="0"/>
              <a:t>określenie sposobów zagospodarowania i warunków zabudowy terenu następuje w drodze </a:t>
            </a:r>
          </a:p>
          <a:p>
            <a:pPr algn="ctr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r>
              <a:rPr lang="pl-PL" altLang="pl-PL" sz="1800" b="1" dirty="0"/>
              <a:t>decyzji o warunkach zabudowy i zagospodarowania terenu</a:t>
            </a:r>
            <a:r>
              <a:rPr lang="pl-PL" altLang="pl-PL" sz="1800" dirty="0"/>
              <a:t>, </a:t>
            </a:r>
            <a:br>
              <a:rPr lang="pl-PL" altLang="pl-PL" sz="1800" dirty="0"/>
            </a:br>
            <a:r>
              <a:rPr lang="pl-PL" altLang="pl-PL" sz="1800" dirty="0"/>
              <a:t>przy czym:</a:t>
            </a:r>
          </a:p>
          <a:p>
            <a:pPr marL="342900" indent="-342900" algn="ctr">
              <a:lnSpc>
                <a:spcPct val="80000"/>
              </a:lnSpc>
              <a:buFont typeface="+mj-lt"/>
              <a:buAutoNum type="arabicParenR"/>
              <a:defRPr/>
            </a:pPr>
            <a:r>
              <a:rPr lang="pl-PL" altLang="pl-PL" sz="1800" dirty="0"/>
              <a:t>lokalizację inwestycji celu publicznego ustala się w drodze decyzji o ustaleniu lokalizacji inwestycji celu publicznego;</a:t>
            </a:r>
          </a:p>
          <a:p>
            <a:pPr marL="342900" indent="-342900" algn="ctr">
              <a:lnSpc>
                <a:spcPct val="80000"/>
              </a:lnSpc>
              <a:buFont typeface="+mj-lt"/>
              <a:buAutoNum type="arabicParenR"/>
              <a:defRPr/>
            </a:pPr>
            <a:r>
              <a:rPr lang="pl-PL" altLang="pl-PL" sz="1800" dirty="0"/>
              <a:t>sposób zagospodarowania terenu i warunki zabudowy dla innych inwestycji ustala się w drodze decyzji o warunkach zabudowy.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2299151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1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Inwestycja celu publicznego </a:t>
            </a:r>
          </a:p>
          <a:p>
            <a:pPr marL="0" indent="0" algn="ctr">
              <a:buNone/>
            </a:pPr>
            <a:r>
              <a:rPr lang="pl-PL" sz="2400" b="1" dirty="0"/>
              <a:t>i jej realizacja w przypadku braku planu miejscowego</a:t>
            </a:r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4EA2F71-7467-41FC-B5A8-8566DD0076E0}"/>
              </a:ext>
            </a:extLst>
          </p:cNvPr>
          <p:cNvSpPr/>
          <p:nvPr/>
        </p:nvSpPr>
        <p:spPr>
          <a:xfrm>
            <a:off x="838199" y="2603920"/>
            <a:ext cx="10603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Inwestycja celu publicznego jest lokalizowana na podstawie planu miejscowego, a w przypadku jego braku w drodze decyzji o ustaleniu lokalizacji inwestycji celu publicznego.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C7A43D7-4141-4D7C-B41D-DD21F055788F}"/>
              </a:ext>
            </a:extLst>
          </p:cNvPr>
          <p:cNvSpPr/>
          <p:nvPr/>
        </p:nvSpPr>
        <p:spPr>
          <a:xfrm>
            <a:off x="838199" y="3353554"/>
            <a:ext cx="106035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/>
              <a:t>Inwestycja celu publicznego </a:t>
            </a:r>
            <a:r>
              <a:rPr lang="pl-PL" dirty="0"/>
              <a:t>- działania o znaczeniu lokalnym (gminnym) i ponadlokalnym (powiatowym, wojewódzkim i krajowym), a także krajowym (obejmującym również inwestycje międzynarodowe </a:t>
            </a:r>
            <a:br>
              <a:rPr lang="pl-PL" dirty="0"/>
            </a:br>
            <a:r>
              <a:rPr lang="pl-PL" dirty="0"/>
              <a:t>i ponadregionalne), oraz metropolitalnym (obejmującym obszar metropolitalny), bez względu na status podmiotu podejmującego te działania oraz źródła ich finansowania, stanowiące realizację celów, o których mowa w art. 6 ustawy o gospodarce nieruchomościami. (art. 2 pkt 5 ustawy o planowaniu i zagospodarowaniu przestrzennym)</a:t>
            </a:r>
          </a:p>
        </p:txBody>
      </p:sp>
    </p:spTree>
    <p:extLst>
      <p:ext uri="{BB962C8B-B14F-4D97-AF65-F5344CB8AC3E}">
        <p14:creationId xmlns:p14="http://schemas.microsoft.com/office/powerpoint/2010/main" val="2579742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1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Inwestycja celu publicznego </a:t>
            </a:r>
          </a:p>
          <a:p>
            <a:pPr marL="0" indent="0" algn="ctr">
              <a:buNone/>
            </a:pPr>
            <a:r>
              <a:rPr lang="pl-PL" sz="2400" b="1" dirty="0"/>
              <a:t>i jej realizacja w przypadku braku planu miejscowego</a:t>
            </a:r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4EA2F71-7467-41FC-B5A8-8566DD0076E0}"/>
              </a:ext>
            </a:extLst>
          </p:cNvPr>
          <p:cNvSpPr/>
          <p:nvPr/>
        </p:nvSpPr>
        <p:spPr>
          <a:xfrm>
            <a:off x="838199" y="2603920"/>
            <a:ext cx="1060352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Art. 51 ust. 1 ustawy o planowaniu i zagospodarowaniu przestrzennym</a:t>
            </a:r>
          </a:p>
          <a:p>
            <a:r>
              <a:rPr lang="pl-PL" dirty="0"/>
              <a:t>Decyzje o ustalenia lokalizacji inwestycji celu publicznego wydają w odniesieniu do:</a:t>
            </a:r>
          </a:p>
          <a:p>
            <a:endParaRPr lang="pl-PL" dirty="0"/>
          </a:p>
          <a:p>
            <a:r>
              <a:rPr lang="pl-PL" dirty="0"/>
              <a:t>1) inwestycji celu publicznego o znaczeniu krajowym i wojewódzkim - wójt, burmistrz albo prezydent miasta w uzgodnieniu z marszałkiem województwa;</a:t>
            </a:r>
          </a:p>
          <a:p>
            <a:endParaRPr lang="pl-PL" dirty="0"/>
          </a:p>
          <a:p>
            <a:r>
              <a:rPr lang="pl-PL" dirty="0"/>
              <a:t>2) inwestycji celu publicznego o znaczeniu powiatowym i gminnym - wójt, burmistrz albo prezydent miasta;</a:t>
            </a:r>
          </a:p>
          <a:p>
            <a:endParaRPr lang="pl-PL" dirty="0"/>
          </a:p>
          <a:p>
            <a:r>
              <a:rPr lang="pl-PL" dirty="0"/>
              <a:t>3) inwestycji celu publicznego na terenach zamkniętych – wojewoda.</a:t>
            </a:r>
          </a:p>
        </p:txBody>
      </p:sp>
    </p:spTree>
    <p:extLst>
      <p:ext uri="{BB962C8B-B14F-4D97-AF65-F5344CB8AC3E}">
        <p14:creationId xmlns:p14="http://schemas.microsoft.com/office/powerpoint/2010/main" val="4052182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1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Inwestycja celu publicznego </a:t>
            </a:r>
          </a:p>
          <a:p>
            <a:pPr marL="0" indent="0" algn="ctr">
              <a:buNone/>
            </a:pPr>
            <a:r>
              <a:rPr lang="pl-PL" sz="2400" b="1" dirty="0"/>
              <a:t>i jej realizacja w przypadku braku planu miejscowego</a:t>
            </a:r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4EA2F71-7467-41FC-B5A8-8566DD0076E0}"/>
              </a:ext>
            </a:extLst>
          </p:cNvPr>
          <p:cNvSpPr/>
          <p:nvPr/>
        </p:nvSpPr>
        <p:spPr>
          <a:xfrm>
            <a:off x="794238" y="2984222"/>
            <a:ext cx="106035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pl-PL" sz="2000" b="1" dirty="0"/>
              <a:t>PROCEDURA WYDANIA DECYZJI O USTALENIU LOKALIZACJI INWESTYCJI CELU PUBLICZNEGO – postępowanie w sprawie wydania decyzji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2B2B3D4-23FD-4DD3-8795-FD73A9CDABFB}"/>
              </a:ext>
            </a:extLst>
          </p:cNvPr>
          <p:cNvSpPr/>
          <p:nvPr/>
        </p:nvSpPr>
        <p:spPr>
          <a:xfrm>
            <a:off x="794238" y="4374106"/>
            <a:ext cx="106035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pl-PL" sz="2000" b="1" dirty="0"/>
              <a:t>MOŻLIWOŚĆ ZAWIESZENIA POSTĘPOWANIA </a:t>
            </a:r>
          </a:p>
          <a:p>
            <a:pPr lvl="1" algn="ctr"/>
            <a:r>
              <a:rPr lang="pl-PL" sz="2000" b="1" dirty="0"/>
              <a:t>W SPRAWIE USTALENIA LOKALIZACJI INWESTYCJI CELU PUBLICZNEGO</a:t>
            </a:r>
          </a:p>
        </p:txBody>
      </p:sp>
    </p:spTree>
    <p:extLst>
      <p:ext uri="{BB962C8B-B14F-4D97-AF65-F5344CB8AC3E}">
        <p14:creationId xmlns:p14="http://schemas.microsoft.com/office/powerpoint/2010/main" val="413649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1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Inwestycja celu publicznego </a:t>
            </a:r>
          </a:p>
          <a:p>
            <a:pPr marL="0" indent="0" algn="ctr">
              <a:buNone/>
            </a:pPr>
            <a:r>
              <a:rPr lang="pl-PL" sz="2400" b="1" dirty="0"/>
              <a:t>i jej realizacja w przypadku braku planu miejscowego</a:t>
            </a:r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4EA2F71-7467-41FC-B5A8-8566DD0076E0}"/>
              </a:ext>
            </a:extLst>
          </p:cNvPr>
          <p:cNvSpPr/>
          <p:nvPr/>
        </p:nvSpPr>
        <p:spPr>
          <a:xfrm>
            <a:off x="838199" y="2815835"/>
            <a:ext cx="106035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DECYZJA O USTALENIU LOKALIZACJI INWESTYCJI CELU PUBLICZNEGO – treść decyzji</a:t>
            </a:r>
          </a:p>
          <a:p>
            <a:endParaRPr lang="pl-PL" sz="2400" b="1" dirty="0"/>
          </a:p>
          <a:p>
            <a:pPr algn="ctr"/>
            <a:r>
              <a:rPr lang="pl-PL" sz="2400" dirty="0"/>
              <a:t>Analiza przykładowej decyzji o ustaleniu lokalizacji inwestycji celu publicznego – analiza materiału źródłowego</a:t>
            </a:r>
          </a:p>
        </p:txBody>
      </p:sp>
    </p:spTree>
    <p:extLst>
      <p:ext uri="{BB962C8B-B14F-4D97-AF65-F5344CB8AC3E}">
        <p14:creationId xmlns:p14="http://schemas.microsoft.com/office/powerpoint/2010/main" val="1172813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5565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Decyzja o warunkach zabudowy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5569014-86CB-4178-8A8D-3A42445D8A68}"/>
              </a:ext>
            </a:extLst>
          </p:cNvPr>
          <p:cNvSpPr/>
          <p:nvPr/>
        </p:nvSpPr>
        <p:spPr>
          <a:xfrm>
            <a:off x="937846" y="2043389"/>
            <a:ext cx="1051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/>
              <a:t>Ustalenie warunków zabudowy w drodze decyzji: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zmiana zagospodarowania terenu, a także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000" dirty="0"/>
              <a:t>zmiana sposobu użytkowania obiektu budowlanego lub jego części.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8AC3CD3F-DE35-4165-9AAB-9211705DCE18}"/>
              </a:ext>
            </a:extLst>
          </p:cNvPr>
          <p:cNvSpPr/>
          <p:nvPr/>
        </p:nvSpPr>
        <p:spPr>
          <a:xfrm>
            <a:off x="937846" y="3587823"/>
            <a:ext cx="10515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Każdy przypadek wymagający pozwolenia na budowę musi być poprzedzony wydaniem decyzji o warunkach zabudowy.</a:t>
            </a:r>
          </a:p>
          <a:p>
            <a:endParaRPr lang="pl-PL" dirty="0"/>
          </a:p>
          <a:p>
            <a:r>
              <a:rPr lang="pl-PL" dirty="0"/>
              <a:t>Nie każde przedsięwzięcie objęte decyzją o warunkach zabudowy będzie później skutkowało koniecznością wnioskowania pozwolenia na budowę. Niektóre działania będą przeprowadzone tylko na podstawie decyzji o warunkach zabudowy. </a:t>
            </a:r>
          </a:p>
        </p:txBody>
      </p:sp>
    </p:spTree>
    <p:extLst>
      <p:ext uri="{BB962C8B-B14F-4D97-AF65-F5344CB8AC3E}">
        <p14:creationId xmlns:p14="http://schemas.microsoft.com/office/powerpoint/2010/main" val="1547100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5565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Decyzja o warunkach zabudowy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5569014-86CB-4178-8A8D-3A42445D8A68}"/>
              </a:ext>
            </a:extLst>
          </p:cNvPr>
          <p:cNvSpPr/>
          <p:nvPr/>
        </p:nvSpPr>
        <p:spPr>
          <a:xfrm>
            <a:off x="937846" y="2043389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/>
              <a:t>WARUNKI, JAKIE NALEŻY SPEŁNIĆ ABY UZYSKAĆ DECYZJĘ O WARUNKACH ZABUDOWY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60DD8EA-4B2A-4CC9-BB12-D106644517B5}"/>
              </a:ext>
            </a:extLst>
          </p:cNvPr>
          <p:cNvSpPr/>
          <p:nvPr/>
        </p:nvSpPr>
        <p:spPr>
          <a:xfrm>
            <a:off x="937846" y="2588511"/>
            <a:ext cx="104159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Art. 61. ustawy o planowaniu i zagospodarowaniu przestrzennym</a:t>
            </a:r>
          </a:p>
          <a:p>
            <a:r>
              <a:rPr lang="pl-PL" dirty="0"/>
              <a:t>1. Wydanie decyzji o warunkach zabudowy jest możliwe jedynie w przypadku łącznego spełnienia następujących warunków:</a:t>
            </a:r>
          </a:p>
          <a:p>
            <a:r>
              <a:rPr lang="pl-PL" dirty="0"/>
              <a:t>1) co najmniej jedna działka sąsiednia, dostępna z tej samej drogi publicznej, jest zabudowana w sposób pozwalający na określenie wymagań dotyczących nowej zabudowy w zakresie kontynuacji parametrów, cech i wskaźników kształtowania zabudowy oraz zagospodarowania terenu, w tym gabarytów i formy architektonicznej obiektów budowlanych, linii zabudowy oraz intensywności wykorzystania terenu;</a:t>
            </a:r>
          </a:p>
          <a:p>
            <a:r>
              <a:rPr lang="pl-PL" dirty="0"/>
              <a:t>1a) teren jest położony na obszarze uzupełnienia zabudowy;</a:t>
            </a:r>
          </a:p>
          <a:p>
            <a:r>
              <a:rPr lang="pl-PL" dirty="0"/>
              <a:t>2) teren ma dostęp do drogi publicznej;</a:t>
            </a:r>
          </a:p>
          <a:p>
            <a:r>
              <a:rPr lang="pl-PL" dirty="0"/>
              <a:t>3) istniejące lub projektowane uzbrojenie terenu (…) jest wystarczające dla zamierzenia budowlanego;</a:t>
            </a:r>
          </a:p>
          <a:p>
            <a:r>
              <a:rPr lang="pl-PL" dirty="0"/>
              <a:t>4) teren nie wymaga uzyskania zgody na zmianę przeznaczenia gruntów rolnych i leśnych na cele nierolnicze i nieleśne (…);</a:t>
            </a:r>
          </a:p>
          <a:p>
            <a:r>
              <a:rPr lang="pl-PL" dirty="0"/>
              <a:t>5) decyzja jest zgodna z przepisami odrębnymi;</a:t>
            </a:r>
          </a:p>
          <a:p>
            <a:r>
              <a:rPr lang="pl-PL" dirty="0"/>
              <a:t>(…)</a:t>
            </a:r>
          </a:p>
        </p:txBody>
      </p:sp>
    </p:spTree>
    <p:extLst>
      <p:ext uri="{BB962C8B-B14F-4D97-AF65-F5344CB8AC3E}">
        <p14:creationId xmlns:p14="http://schemas.microsoft.com/office/powerpoint/2010/main" val="577559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5565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Decyzja o warunkach zabudowy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5569014-86CB-4178-8A8D-3A42445D8A68}"/>
              </a:ext>
            </a:extLst>
          </p:cNvPr>
          <p:cNvSpPr/>
          <p:nvPr/>
        </p:nvSpPr>
        <p:spPr>
          <a:xfrm>
            <a:off x="838200" y="2424830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/>
              <a:t>PROCEDURA UZYSKIWANIA DECYZJI O WARUNKACH ZABUDOWY – wniosek i decyzja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1463FDA1-A083-4ED9-B038-FFC3212E48EC}"/>
              </a:ext>
            </a:extLst>
          </p:cNvPr>
          <p:cNvSpPr/>
          <p:nvPr/>
        </p:nvSpPr>
        <p:spPr>
          <a:xfrm>
            <a:off x="937846" y="3013961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/>
              <a:t>ZAWIESZENIE POSTĘPOWANIA W SPRAWIE UZYSKANIA DECYZJI O WARUNKACH ZABUDOWY</a:t>
            </a:r>
          </a:p>
        </p:txBody>
      </p:sp>
    </p:spTree>
    <p:extLst>
      <p:ext uri="{BB962C8B-B14F-4D97-AF65-F5344CB8AC3E}">
        <p14:creationId xmlns:p14="http://schemas.microsoft.com/office/powerpoint/2010/main" val="3990065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5565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Decyzja o warunkach zabudowy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5569014-86CB-4178-8A8D-3A42445D8A68}"/>
              </a:ext>
            </a:extLst>
          </p:cNvPr>
          <p:cNvSpPr/>
          <p:nvPr/>
        </p:nvSpPr>
        <p:spPr>
          <a:xfrm>
            <a:off x="937846" y="2043389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/>
              <a:t>ANALIZA URBANISTYCZNA jako podstawa wydania decyzji o warunkach zabudowy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DDC3111-DA70-487B-878F-681F8804B325}"/>
              </a:ext>
            </a:extLst>
          </p:cNvPr>
          <p:cNvSpPr/>
          <p:nvPr/>
        </p:nvSpPr>
        <p:spPr>
          <a:xfrm>
            <a:off x="888023" y="2623722"/>
            <a:ext cx="104159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Art. 61 ust. 5a ustawy o planowaniu i zagospodarowaniu przestrzennym</a:t>
            </a:r>
          </a:p>
          <a:p>
            <a:r>
              <a:rPr lang="pl-PL" dirty="0"/>
              <a:t>W celu ustalenia wymagań dla nowej zabudowy i zagospodarowania terenu właściwy organ wyznacza wokół terenu, (…) na kopii mapy zasadniczej lub mapy ewidencyjnej dołączonej do wniosku o ustalenie warunków zabudowy obszar analizowany w odległości równej trzykrotnej szerokości frontu terenu(…), jednak niemniejszej niż 50 m oraz nie większej niż 200 m, i przeprowadza na nim analizę cech zabudowy</a:t>
            </a:r>
          </a:p>
          <a:p>
            <a:r>
              <a:rPr lang="pl-PL" dirty="0"/>
              <a:t>i zagospodarowania terenu w zakresie warunków, o których mowa w ust. 1. Przez front terenu należy rozumieć tę część granicy działki budowlanej, która przylega do drogi publicznej, drogi wewnętrznej lub granicy działki obciążonej służebnością drogową, z której odbywa się główny wjazd na działkę.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60DD8EA-4B2A-4CC9-BB12-D106644517B5}"/>
              </a:ext>
            </a:extLst>
          </p:cNvPr>
          <p:cNvSpPr/>
          <p:nvPr/>
        </p:nvSpPr>
        <p:spPr>
          <a:xfrm>
            <a:off x="838200" y="5112270"/>
            <a:ext cx="104159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/>
              <a:t>Rozporządzenie Ministra Rozwoju i Technologii z dnia 15 lipca 2024 r.  w sprawie sposobu ustalania wymagań dotyczących nowej zabudowy i zagospodarowania terenu w przypadku braku miejscowego planu zagospodarowania przestrzennego</a:t>
            </a:r>
          </a:p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82648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Diagram 4" descr="Schemat przedstawia proces inwestycyjny. Kolorem niebieskim zaznaczony jest etap projektowania inwestycji - kluczowy etap dla pozyskiwania decyzji o pozwoleniu na budowę. Tu, na tym etapie istnieje silny związek pomiędzy prawem budowlanym a gospodarką przestrzenną.&#10;">
            <a:extLst>
              <a:ext uri="{FF2B5EF4-FFF2-40B4-BE49-F238E27FC236}">
                <a16:creationId xmlns:a16="http://schemas.microsoft.com/office/drawing/2014/main" id="{AAEAC302-747D-4716-8DE4-FCD189EB1F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731129"/>
              </p:ext>
            </p:extLst>
          </p:nvPr>
        </p:nvGraphicFramePr>
        <p:xfrm>
          <a:off x="419100" y="2329594"/>
          <a:ext cx="11353799" cy="3032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4385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2986"/>
            <a:ext cx="10515600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Rola aktu planowania przestrzennego oraz decyzji o warunkach zabudowy i zagospodarowania przestrzennego w procedurze budowlanej</a:t>
            </a:r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7EBB45C-C583-4A0C-8F9B-BADEAA0116B3}"/>
              </a:ext>
            </a:extLst>
          </p:cNvPr>
          <p:cNvSpPr/>
          <p:nvPr/>
        </p:nvSpPr>
        <p:spPr>
          <a:xfrm>
            <a:off x="838200" y="2638549"/>
            <a:ext cx="10515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Art. 55 ustawy o planowaniu i zagospodarowaniu przestrzennym</a:t>
            </a:r>
          </a:p>
          <a:p>
            <a:r>
              <a:rPr lang="pl-PL" dirty="0"/>
              <a:t>Decyzja o ustaleniu lokalizacji inwestycji celu publicznego/ decyzja o warunkach zabudowy </a:t>
            </a:r>
            <a:r>
              <a:rPr lang="pl-PL" u="sng" dirty="0"/>
              <a:t>wiąże organ wydający decyzję o pozwoleniu na budowę.</a:t>
            </a:r>
          </a:p>
          <a:p>
            <a:endParaRPr lang="pl-PL" dirty="0"/>
          </a:p>
          <a:p>
            <a:r>
              <a:rPr lang="pl-PL" dirty="0"/>
              <a:t>Art. 30 ust. 6 pkt 2 ustawy Prawo budowlane</a:t>
            </a:r>
          </a:p>
          <a:p>
            <a:r>
              <a:rPr lang="pl-PL" dirty="0"/>
              <a:t>Organ administracji architektoniczno-budowlanej wnosi sprzeciw, jeżeli:</a:t>
            </a:r>
          </a:p>
          <a:p>
            <a:r>
              <a:rPr lang="pl-PL" dirty="0"/>
              <a:t>(…) budowa lub wykonywanie robót budowlanych objętych zgłoszeniem narusza ustalenia miejscowego planu zagospodarowania przestrzennego, decyzji o warunkach zabudowy, (…)</a:t>
            </a:r>
          </a:p>
          <a:p>
            <a:endParaRPr lang="pl-PL" dirty="0"/>
          </a:p>
          <a:p>
            <a:r>
              <a:rPr lang="pl-PL" dirty="0"/>
              <a:t>Art. 34 ust. 1 ustawy Prawo budowlane</a:t>
            </a:r>
          </a:p>
          <a:p>
            <a:r>
              <a:rPr lang="pl-PL" dirty="0"/>
              <a:t>Projekt budowlany powinien spełniać wymagania określone w decyzji o warunkach zabudowy i zagospodarowania terenu, jeżeli jest ona wymagana zgodnie z przepisami o planowaniu i zagospodarowaniu przestrzennym (…).</a:t>
            </a:r>
          </a:p>
        </p:txBody>
      </p:sp>
    </p:spTree>
    <p:extLst>
      <p:ext uri="{BB962C8B-B14F-4D97-AF65-F5344CB8AC3E}">
        <p14:creationId xmlns:p14="http://schemas.microsoft.com/office/powerpoint/2010/main" val="3459526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2986"/>
            <a:ext cx="10515600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Rola aktu planowania przestrzennego oraz decyzji o warunkach zabudowy i zagospodarowania przestrzennego w procedurze budowlanej</a:t>
            </a:r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7EBB45C-C583-4A0C-8F9B-BADEAA0116B3}"/>
              </a:ext>
            </a:extLst>
          </p:cNvPr>
          <p:cNvSpPr/>
          <p:nvPr/>
        </p:nvSpPr>
        <p:spPr>
          <a:xfrm>
            <a:off x="838200" y="2638549"/>
            <a:ext cx="10515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Art. 35 ust. 1 pkt 1 </a:t>
            </a:r>
            <a:r>
              <a:rPr lang="pl-PL" dirty="0" err="1"/>
              <a:t>lit.a</a:t>
            </a:r>
            <a:r>
              <a:rPr lang="pl-PL" dirty="0"/>
              <a:t> ustawy Prawo budowlane</a:t>
            </a:r>
          </a:p>
          <a:p>
            <a:r>
              <a:rPr lang="pl-PL" dirty="0"/>
              <a:t>Przed wydaniem decyzji o pozwoleniu na budowę lub odrębnej decyzji o zatwierdzeniu projektu zagospodarowania działki lub terenu oraz projektu architektoniczno-budowlanego organ administracji architektoniczno-budowlanej sprawdza zgodność projektu zagospodarowania działki lub terenu oraz projektu architektoniczno-budowlanego z ustaleniami miejscowego planu zagospodarowania przestrzennego i innymi aktami prawa miejscowego albo decyzji o warunkach zabudowy i zagospodarowania terenu w przypadku braku miejscowego planu (…) </a:t>
            </a:r>
          </a:p>
        </p:txBody>
      </p:sp>
    </p:spTree>
    <p:extLst>
      <p:ext uri="{BB962C8B-B14F-4D97-AF65-F5344CB8AC3E}">
        <p14:creationId xmlns:p14="http://schemas.microsoft.com/office/powerpoint/2010/main" val="1269697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Etap realizacji inwestycji – konieczność posiadania prawa do dysponowania nieruchomością na cele budowlane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690336"/>
            <a:ext cx="100039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Art. 4. ustawa Prawo budowlane</a:t>
            </a:r>
          </a:p>
          <a:p>
            <a:r>
              <a:rPr lang="pl-PL" dirty="0"/>
              <a:t>Każdy ma prawo zabudowy nieruchomości gruntowej, jeżeli wykaże </a:t>
            </a:r>
            <a:r>
              <a:rPr lang="pl-PL" u="sng" dirty="0"/>
              <a:t>prawo do dysponowania nieruchomością na cele budowlane</a:t>
            </a:r>
            <a:r>
              <a:rPr lang="pl-PL" dirty="0"/>
              <a:t>, pod warunkiem zgodności zamierzenia budowlanego z przepisami.</a:t>
            </a:r>
          </a:p>
          <a:p>
            <a:endParaRPr lang="pl-PL" dirty="0"/>
          </a:p>
          <a:p>
            <a:r>
              <a:rPr lang="pl-PL" dirty="0"/>
              <a:t>Art. 3 pkt 11 ustawy Prawo budowlane</a:t>
            </a:r>
          </a:p>
          <a:p>
            <a:r>
              <a:rPr lang="pl-PL" b="1" dirty="0"/>
              <a:t>Prawo do dysponowania nieruchomością na cele budowlane </a:t>
            </a:r>
            <a:r>
              <a:rPr lang="pl-PL" dirty="0"/>
              <a:t>– tytuł prawny wynikający z prawa własności, użytkowania wieczystego, zarządu, ograniczonego prawa rzeczowego albo stosunku zobowiązaniowego, przewidującego uprawnienia do wykonywania robót budowlanych;</a:t>
            </a:r>
          </a:p>
        </p:txBody>
      </p:sp>
    </p:spTree>
    <p:extLst>
      <p:ext uri="{BB962C8B-B14F-4D97-AF65-F5344CB8AC3E}">
        <p14:creationId xmlns:p14="http://schemas.microsoft.com/office/powerpoint/2010/main" val="2862362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8610"/>
            <a:ext cx="10003972" cy="5660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Pozwolenie na budowę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690336"/>
            <a:ext cx="100039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r>
              <a:rPr lang="pl-PL" dirty="0"/>
              <a:t>Art. 3 pkt 12 ustawy Prawo budowlane</a:t>
            </a:r>
          </a:p>
          <a:p>
            <a:r>
              <a:rPr lang="pl-PL" b="1" dirty="0"/>
              <a:t>Pozwolenie na budowę </a:t>
            </a:r>
            <a:r>
              <a:rPr lang="pl-PL" dirty="0"/>
              <a:t>– należy przez to rozumieć decyzję administracyjną zezwalającą na rozpoczęcie i prowadzenie budowy lub wykonywanie robót budowlanych innych niż budowa obiektu budowlanego.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B40EC5E-1C51-4468-903C-92A514AA6465}"/>
              </a:ext>
            </a:extLst>
          </p:cNvPr>
          <p:cNvSpPr/>
          <p:nvPr/>
        </p:nvSpPr>
        <p:spPr>
          <a:xfrm>
            <a:off x="838200" y="4383651"/>
            <a:ext cx="10003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Decyzję o pozwoleniu na budowę wydaje organ administracji architektoniczno-budowlanej.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0D677065-42AC-4B67-BAE3-19B43423A405}"/>
              </a:ext>
            </a:extLst>
          </p:cNvPr>
          <p:cNvSpPr/>
          <p:nvPr/>
        </p:nvSpPr>
        <p:spPr>
          <a:xfrm>
            <a:off x="838199" y="5015547"/>
            <a:ext cx="100039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Art. 37 ust. 1 ustawy Prawo budowlane</a:t>
            </a:r>
          </a:p>
          <a:p>
            <a:r>
              <a:rPr lang="pl-PL" dirty="0"/>
              <a:t>Decyzja o pozwoleniu na budowę wygasa, jeżeli budowa nie została rozpoczęta przed upływem 3 lat od dnia, w którym decyzja ta stała się ostateczna lub budowa została przerwana na czas dłuższy niż 3 lata</a:t>
            </a:r>
          </a:p>
        </p:txBody>
      </p:sp>
    </p:spTree>
    <p:extLst>
      <p:ext uri="{BB962C8B-B14F-4D97-AF65-F5344CB8AC3E}">
        <p14:creationId xmlns:p14="http://schemas.microsoft.com/office/powerpoint/2010/main" val="2625250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2057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Przed robotami budowlanymi….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690336"/>
            <a:ext cx="100039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Robotę budowlaną można rozpocząć na podstawie: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pozwolenia na budowę albo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Zgłoszenia.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A883AC2-AB95-4E41-A8BE-02FC3B7E5F30}"/>
              </a:ext>
            </a:extLst>
          </p:cNvPr>
          <p:cNvSpPr/>
          <p:nvPr/>
        </p:nvSpPr>
        <p:spPr>
          <a:xfrm>
            <a:off x="838200" y="3780581"/>
            <a:ext cx="9525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Art. 30 ust. 5. ustawy Prawo budowlane</a:t>
            </a:r>
          </a:p>
          <a:p>
            <a:r>
              <a:rPr lang="pl-PL" dirty="0"/>
              <a:t>Zgłoszenia należy dokonać przed terminem zamierzonego rozpoczęcia robót budowlanych. Organ administracji architektoniczno-budowlanej, w terminie 21 dni od dnia doręczenia zgłoszenia, może, w drodze decyzji, wnieść sprzeciw. Do wykonywania robót budowlanych można przystąpić, jeżeli organ administracji architektoniczno-budowlanej nie wniósł sprzeciwu w tym terminie.</a:t>
            </a:r>
          </a:p>
        </p:txBody>
      </p:sp>
    </p:spTree>
    <p:extLst>
      <p:ext uri="{BB962C8B-B14F-4D97-AF65-F5344CB8AC3E}">
        <p14:creationId xmlns:p14="http://schemas.microsoft.com/office/powerpoint/2010/main" val="3520661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Warunki techniczne a lokalne zasady zagospodarowania przestrzennego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690336"/>
            <a:ext cx="100039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/>
              <a:t>Rozporządzenie Ministra Infrastruktury </a:t>
            </a:r>
            <a:br>
              <a:rPr lang="pl-PL" dirty="0"/>
            </a:br>
            <a:r>
              <a:rPr lang="pl-PL" dirty="0"/>
              <a:t>z dnia 12 kwietnia 2002 r. </a:t>
            </a:r>
            <a:br>
              <a:rPr lang="pl-PL" dirty="0"/>
            </a:br>
            <a:r>
              <a:rPr lang="pl-PL" dirty="0"/>
              <a:t>w sprawie warunków technicznych, </a:t>
            </a:r>
            <a:br>
              <a:rPr lang="pl-PL" dirty="0"/>
            </a:br>
            <a:r>
              <a:rPr lang="pl-PL" dirty="0"/>
              <a:t>jakim powinny odpowiadać budynki i ich usytuowanie </a:t>
            </a:r>
            <a:br>
              <a:rPr lang="pl-PL" dirty="0"/>
            </a:br>
            <a:br>
              <a:rPr lang="pl-PL" dirty="0"/>
            </a:br>
            <a:r>
              <a:rPr lang="pl-PL" dirty="0"/>
              <a:t>Rozporządzenie Ministra Infrastruktury i Budownictwa z dnia 14 listopada 2017 r. zmieniające rozporządzenie w sprawie warunków technicznych, jakim powinny odpowiadać budynki i ich usytuowanie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 Obwieszczenie Ministra Rozwoju i Technologii</a:t>
            </a:r>
          </a:p>
          <a:p>
            <a:pPr algn="ctr"/>
            <a:r>
              <a:rPr lang="pl-PL" dirty="0"/>
              <a:t>z dnia 15 kwietnia 2022 r.</a:t>
            </a:r>
          </a:p>
          <a:p>
            <a:pPr algn="ctr"/>
            <a:r>
              <a:rPr lang="pl-PL" dirty="0"/>
              <a:t>w sprawie ogłoszenia jednolitego tekstu rozporządzenia Ministra Infrastruktury w sprawie warunków</a:t>
            </a:r>
          </a:p>
          <a:p>
            <a:pPr algn="ctr"/>
            <a:r>
              <a:rPr lang="pl-PL" dirty="0"/>
              <a:t>technicznych, jakim powinny odpowiadać budynki i ich usytuowanie</a:t>
            </a:r>
          </a:p>
        </p:txBody>
      </p:sp>
    </p:spTree>
    <p:extLst>
      <p:ext uri="{BB962C8B-B14F-4D97-AF65-F5344CB8AC3E}">
        <p14:creationId xmlns:p14="http://schemas.microsoft.com/office/powerpoint/2010/main" val="2941506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Warunki techniczne a lokalne zasady zagospodarowania przestrzennego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1960262"/>
            <a:ext cx="10003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/>
              <a:t>PRZYDATNE POJĘCIA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EC8EAB59-3725-4B95-BA14-EACA5F9369D8}"/>
              </a:ext>
            </a:extLst>
          </p:cNvPr>
          <p:cNvSpPr/>
          <p:nvPr/>
        </p:nvSpPr>
        <p:spPr>
          <a:xfrm>
            <a:off x="838200" y="2453697"/>
            <a:ext cx="102401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/>
              <a:t>Zabudowa jednorodzinna </a:t>
            </a:r>
            <a:r>
              <a:rPr lang="pl-PL" dirty="0"/>
              <a:t>– jeden budynek mieszkalny jednorodzinny lub zespół takich budynków, wraz z budynkami garażowymi i gospodarczymi (§3 pkt 2 rozporządzenia).</a:t>
            </a:r>
          </a:p>
          <a:p>
            <a:endParaRPr lang="pl-PL" dirty="0"/>
          </a:p>
          <a:p>
            <a:r>
              <a:rPr lang="pl-PL" b="1" dirty="0"/>
              <a:t>Zabudowa zagrodowa </a:t>
            </a:r>
            <a:r>
              <a:rPr lang="pl-PL" dirty="0"/>
              <a:t>– w szczególności budynki mieszkalne, budynki gospodarcze lub inwentarskie w rodzinnych gospodarstwach rolnych, hodowlanych lub ogrodniczych oraz w gospodarstwach leśnych (§3 pkt 3 rozporządzenia). </a:t>
            </a:r>
          </a:p>
          <a:p>
            <a:endParaRPr lang="pl-PL" dirty="0"/>
          </a:p>
          <a:p>
            <a:r>
              <a:rPr lang="pl-PL" b="1" dirty="0"/>
              <a:t>Budynek mieszkalny  </a:t>
            </a:r>
            <a:r>
              <a:rPr lang="pl-PL" dirty="0"/>
              <a:t>- budynek mieszkalny wielorodzinny, budynek mieszkalny jednorodzinny (§3 pkt 4 rozporządzenia)</a:t>
            </a:r>
          </a:p>
          <a:p>
            <a:endParaRPr lang="pl-PL" dirty="0"/>
          </a:p>
          <a:p>
            <a:r>
              <a:rPr lang="pl-PL" b="1" dirty="0"/>
              <a:t>Budynek mieszkalny jednorodzinny</a:t>
            </a:r>
            <a:r>
              <a:rPr lang="pl-PL" dirty="0"/>
              <a:t> – budynek wolno stojący albo budynek w zabudowie bliźniaczej, szeregowej lub grupowej, służący zaspokajaniu potrzeb mieszkaniowych, stanowiący konstrukcyjnie samodzielną całość, w którym dopuszcza się wydzielenie nie więcej niż dwóch lokali mieszkalnych albo jednego lokalu mieszkalnego i lokalu użytkowego o powierzchni całkowitej nieprzekraczającej 30% powierzchni całkowitej budynku. (art.3 pkt 2a ustawy Prawo budowlane)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58497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Warunki techniczne a lokalne zasady zagospodarowania przestrzennego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1960262"/>
            <a:ext cx="10003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/>
              <a:t>PRZYDATNE POJĘCIA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EC8EAB59-3725-4B95-BA14-EACA5F9369D8}"/>
              </a:ext>
            </a:extLst>
          </p:cNvPr>
          <p:cNvSpPr/>
          <p:nvPr/>
        </p:nvSpPr>
        <p:spPr>
          <a:xfrm>
            <a:off x="838200" y="2453697"/>
            <a:ext cx="102401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r>
              <a:rPr lang="pl-PL" b="1" dirty="0"/>
              <a:t>Teren biologicznie czynny </a:t>
            </a:r>
            <a:r>
              <a:rPr lang="pl-PL" dirty="0"/>
              <a:t>– teren o nawierzchni urządzonej w sposób zapewniający naturalną wegetację roślin i retencję wód opadowych, a także 50% powierzchni tarasów i stropodachów z taką nawierzchnią oraz innych powierzchni zapewniających naturalną wegetację roślin, o powierzchni nie mniejszej niż 10 m2, oraz wodę powierzchniową na tym terenie (§3 pkt 22 rozporządzenia).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1080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Warunki techniczne a lokalne zasady zagospodarowania przestrzennego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690336"/>
            <a:ext cx="100039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/>
              <a:t>DZIAŁ II</a:t>
            </a:r>
          </a:p>
          <a:p>
            <a:pPr algn="ctr"/>
            <a:r>
              <a:rPr lang="pl-PL" dirty="0"/>
              <a:t>Zabudowa i zagospodarowanie działki budowlanej</a:t>
            </a:r>
          </a:p>
          <a:p>
            <a:pPr algn="ctr"/>
            <a:endParaRPr lang="pl-P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Usytuowanie budynku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Dojścia i dojazdy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Stanowiska postojowe dla samochodów osobowych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Miejsce gromadzenia odpadów stałych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Uzbrojenie techniczne działki i odprowadzenie wód powierzchniowych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Studnie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Zbiorniki bezodpływowe na nieczystości ciekłe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Zieleń i urządzenia rekreacyjne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l-PL" dirty="0"/>
              <a:t>Ogrodzenia</a:t>
            </a:r>
          </a:p>
        </p:txBody>
      </p:sp>
    </p:spTree>
    <p:extLst>
      <p:ext uri="{BB962C8B-B14F-4D97-AF65-F5344CB8AC3E}">
        <p14:creationId xmlns:p14="http://schemas.microsoft.com/office/powerpoint/2010/main" val="3360028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Warunki techniczne a lokalne zasady zagospodarowania przestrzennego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136338"/>
            <a:ext cx="100039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§ 12.</a:t>
            </a:r>
          </a:p>
          <a:p>
            <a:r>
              <a:rPr lang="pl-PL" dirty="0"/>
              <a:t>1. Jeżeli z (…) przepisów nie wynika inaczej(…) budynki na działce budowlanej należy sytuować w odległości od granicy tej działki w odległości nie mniejszej niż:</a:t>
            </a:r>
          </a:p>
          <a:p>
            <a:r>
              <a:rPr lang="pl-PL" dirty="0"/>
              <a:t>1) 4 m – w przypadku budynku zwróconego ścianą z otworami okiennymi lub drzwiowymi w stronę tej granicy,</a:t>
            </a:r>
          </a:p>
          <a:p>
            <a:r>
              <a:rPr lang="pl-PL" dirty="0"/>
              <a:t>2) 3 m – w przypadku budynku zwróconego ścianą bez otworów okiennych lub drzwiowych w stronę tej granicy.</a:t>
            </a:r>
          </a:p>
          <a:p>
            <a:r>
              <a:rPr lang="pl-PL" dirty="0"/>
              <a:t>2. Sytuowanie budynku w przypadku, o którym mowa w ust. 1 pkt 2, dopuszcza się w odległości 1,5 m od granicy lub bezpośrednio przy tej granicy, jeżeli plan miejscowy przewiduje taką możliwość.</a:t>
            </a:r>
          </a:p>
        </p:txBody>
      </p:sp>
    </p:spTree>
    <p:extLst>
      <p:ext uri="{BB962C8B-B14F-4D97-AF65-F5344CB8AC3E}">
        <p14:creationId xmlns:p14="http://schemas.microsoft.com/office/powerpoint/2010/main" val="2477078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Warunki techniczne a lokalne zasady zagospodarowania przestrzennego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136338"/>
            <a:ext cx="100039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§ 14.</a:t>
            </a:r>
          </a:p>
          <a:p>
            <a:r>
              <a:rPr lang="pl-PL" dirty="0"/>
              <a:t>1. Do działek budowlanych oraz do budynków i urządzeń z nimi związanych należy zapewnić dojście i dojazd umożliwiający dostęp do drogi publicznej, odpowiednie do przeznaczenia i sposobu ich użytkowania oraz wymagań dotyczących ochrony przeciwpożarowej, określonych w przepisach odrębnych. Szerokość jezdni stanowiącej dojazd nie może być mniejsza niż 3 m.</a:t>
            </a:r>
          </a:p>
          <a:p>
            <a:endParaRPr lang="pl-PL" dirty="0"/>
          </a:p>
          <a:p>
            <a:r>
              <a:rPr lang="pl-PL" dirty="0"/>
              <a:t>2. Dopuszcza się zastosowanie dojścia i dojazdu do działek budowlanych w postaci ciągu pieszo-jezdnego, pod warunkiem że ma on szerokość nie mniejszą niż 5 m, umożliwiającą ruch pieszy oraz ruch i postój pojazdów.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49601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Warunki techniczne a lokalne zasady zagospodarowania przestrzennego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136338"/>
            <a:ext cx="100039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§ 26.</a:t>
            </a:r>
          </a:p>
          <a:p>
            <a:r>
              <a:rPr lang="pl-PL" dirty="0"/>
              <a:t>1. Działka budowlana, przewidziana pod zabudowę budynkami przeznaczonymi na pobyt ludzi, powinna mieć zapewnioną możliwość przyłączenia uzbrojenia działki lub bezpośrednio budynku do sieci wodociągowej, kanalizacyjnej, elektroenergetycznej i ciepłowniczej.</a:t>
            </a:r>
            <a:br>
              <a:rPr lang="pl-PL" dirty="0"/>
            </a:br>
            <a:endParaRPr lang="pl-PL" dirty="0"/>
          </a:p>
          <a:p>
            <a:r>
              <a:rPr lang="pl-PL" dirty="0"/>
              <a:t>2. Za równorzędne z przyłączeniem do sieci elektroenergetycznej i ciepłowniczej uznaje się zapewnienie możliwości korzystania z indywidualnych źródeł energii elektrycznej i ciepła, odpowiadających przepisom odrębnym dotyczącym gospodarki energetycznej i ochrony środowiska.</a:t>
            </a:r>
            <a:br>
              <a:rPr lang="pl-PL" dirty="0"/>
            </a:br>
            <a:endParaRPr lang="pl-PL" dirty="0"/>
          </a:p>
          <a:p>
            <a:r>
              <a:rPr lang="pl-PL" dirty="0"/>
              <a:t>3. W razie braku warunków przyłączenia sieci wodociągowej i kanalizacyjnej działka, o której mowa w ust. 1, może być wykorzystana pod zabudowę budynkami przeznaczonymi na pobyt ludzi, pod warunkiem zapewnienia możliwości korzystania z indywidualnego ujęcia wody, a także zastosowania zbiornika bezodpływowego lub przydomowej oczyszczalni ścieków, jeżeli ich ilość nie przekracza 5 m3na dobę. Jeżeli ilość ścieków jest większa od 5 m3, to ich gromadzenie lub oczyszczanie wymaga pozytywnej opinii właściwego terenowo inspektora ochrony środowiska.</a:t>
            </a:r>
          </a:p>
          <a:p>
            <a:r>
              <a:rPr lang="pl-PL" dirty="0"/>
              <a:t> (…)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5531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Warunki techniczne a lokalne zasady zagospodarowania przestrzennego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136338"/>
            <a:ext cx="100039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§ 39.</a:t>
            </a:r>
          </a:p>
          <a:p>
            <a:r>
              <a:rPr lang="pl-PL" dirty="0"/>
              <a:t>Na działkach budowlanych, przeznaczonych pod zabudowę wielorodzinną, budynki opieki zdrowotnej (z wyjątkiem przychodni) oraz oświaty i wychowania co najmniej 25% powierzchni działki należy urządzić jako powierzchnię terenu biologicznie czynnego, jeżeli inny procent nie wynika z ustaleń miejscowego planu zagospodarowania przestrzennego.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9553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GOSPODAROWANIE NA OBSZARACH POZBAWIONYCH PLANÓW MIEJSCOWYCH. </a:t>
            </a:r>
            <a:br>
              <a:rPr lang="pl-PL" sz="2400" b="1" dirty="0">
                <a:solidFill>
                  <a:srgbClr val="002060"/>
                </a:solidFill>
              </a:rPr>
            </a:br>
            <a:r>
              <a:rPr lang="pl-PL" sz="2400" b="1" dirty="0">
                <a:solidFill>
                  <a:srgbClr val="002060"/>
                </a:solidFill>
              </a:rPr>
              <a:t>PRAWO BUDOWLANE I JEGO ZWIĄZKI Z SYSTEMEM PLANOWANIA PRZESTRZENNEGO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349"/>
            <a:ext cx="10003972" cy="10902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Warunki techniczne a lokalne zasady zagospodarowania przestrzennego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91BCEC2B-375F-43ED-91B1-4074B29702B8}"/>
              </a:ext>
            </a:extLst>
          </p:cNvPr>
          <p:cNvSpPr/>
          <p:nvPr/>
        </p:nvSpPr>
        <p:spPr>
          <a:xfrm>
            <a:off x="838200" y="2077723"/>
            <a:ext cx="100039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§ 39.</a:t>
            </a:r>
          </a:p>
          <a:p>
            <a:r>
              <a:rPr lang="pl-PL" dirty="0"/>
              <a:t>Na działkach budowlanych, przeznaczonych pod zabudowę wielorodzinną, budynki opieki zdrowotnej (z wyjątkiem przychodni) oraz oświaty i wychowania co najmniej 25% powierzchni działki należy urządzić jako powierzchnię terenu biologicznie czynnego, jeżeli inny procent nie wynika z ustaleń miejscowego planu zagospodarowania przestrzennego.</a:t>
            </a:r>
          </a:p>
          <a:p>
            <a:endParaRPr lang="pl-PL" dirty="0"/>
          </a:p>
          <a:p>
            <a:r>
              <a:rPr lang="pl-PL" dirty="0"/>
              <a:t>§ 40.</a:t>
            </a:r>
          </a:p>
          <a:p>
            <a:r>
              <a:rPr lang="pl-PL" dirty="0"/>
              <a:t>1. W zespole budynków wielorodzinnych objętych jednym pozwoleniem na budowę należy, stosownie do potrzeb użytkowych, przewidzieć place zabaw dla dzieci najmłodszych i miejsca rekreacyjne dostępne dla osób niepełnosprawnych, przy czym co najmniej 30% tej powierzchni powinno znajdować się na terenie biologicznie czynnym, chyba że przepisy odrębne stanowią inaczej.</a:t>
            </a:r>
          </a:p>
          <a:p>
            <a:r>
              <a:rPr lang="pl-PL" dirty="0"/>
              <a:t>2. Nasłonecznienie placu zabaw dla dzieci powinno wynosić co najmniej 4 godziny, liczone w dniach równonocy  w godzinach 10oo-16oo. W zabudowie śródmiejskiej dopuszcza się nasłonecznienie nie krótsze niż 2 godziny.</a:t>
            </a:r>
          </a:p>
          <a:p>
            <a:r>
              <a:rPr lang="pl-PL" dirty="0"/>
              <a:t>3. Odległość placów zabaw dla dzieci, boisk dla dzieci i młodzieży oraz miejsc rekreacyjnych od linii rozgraniczających ulicę, od okien pomieszczeń przeznaczonych na pobyt ludzi oraz od miejsc gromadzenia odpadów powinna wynosić co najmniej 10 m (…).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1003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CE40335-4542-4599-B52F-492FE0593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ZALICZENIE I OMÓWIENIE PRAWIDŁOWYCH ROZWIĄZAŃ</a:t>
            </a:r>
            <a:br>
              <a:rPr lang="pl-PL" sz="2400" b="1" dirty="0">
                <a:solidFill>
                  <a:srgbClr val="002060"/>
                </a:solidFill>
              </a:rPr>
            </a:br>
            <a:endParaRPr lang="pl-PL" sz="24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4801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ED8196-FF2B-41E5-91D3-1431C5DB3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5DEEA2-4CBB-4956-80A5-9A58C8363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7 lipca 1994 r. Prawo budowlane (Dz. U. z 1994 r. nr 89, poz. 414)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21 sierpnia 1997 r. o gospodarce nieruchomościami (Dz. U. z 1997 r. nr 115, poz. 741)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27 marca 2003 r. o planowaniu i zagospodarowaniu przestrzennym (Dz. U. z 2003 r. nr 80, poz. 717)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Rozporządzenie Ministra Infrastruktury z dnia 12 kwietnia 2002 r. w sprawie warunków technicznych, </a:t>
            </a:r>
            <a:br>
              <a:rPr lang="pl-PL" sz="1800" dirty="0"/>
            </a:br>
            <a:r>
              <a:rPr lang="pl-PL" sz="1800" dirty="0"/>
              <a:t>jakim powinny odpowiadać budynki i ich usytuowanie (Dz. U. z 2002 r., poz. 1225)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Rozporządzenie Ministra Rozwoju i Technologii z dnia 15 lipca 2024 r.  w sprawie sposobu ustalania wymagań dotyczących nowej zabudowy i zagospodarowania terenu w przypadku braku miejscowego planu zagospodarowania przestrzennego (Dz. U. z 2024 r., poz. 1116)</a:t>
            </a:r>
          </a:p>
          <a:p>
            <a:pPr marL="514350" indent="-514350">
              <a:buFont typeface="+mj-lt"/>
              <a:buAutoNum type="arabicPeriod"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2171740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6C4C1CF2-38E7-4BAE-85CE-CCDD9CA92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5804" y="3734333"/>
            <a:ext cx="5097866" cy="329018"/>
          </a:xfrm>
        </p:spPr>
        <p:txBody>
          <a:bodyPr/>
          <a:lstStyle/>
          <a:p>
            <a:pPr lvl="0" algn="l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Joanna Budnicka-Kosior</a:t>
            </a:r>
            <a:endParaRPr lang="pl-PL" dirty="0"/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51674ba1-e637-49a1-9acf-be75e179f9ea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1867</TotalTime>
  <Words>2900</Words>
  <Application>Microsoft Office PowerPoint</Application>
  <PresentationFormat>Panoramiczny</PresentationFormat>
  <Paragraphs>229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Wingdings</vt:lpstr>
      <vt:lpstr>Motyw pakietu Office</vt:lpstr>
      <vt:lpstr>GreenTechEducation - - SGGW dla gospodarki przyszłości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GOSPODAROWANIE NA OBSZARACH POZBAWIONYCH PLANÓW MIEJSCOWYCH.  PRAWO BUDOWLANE I JEGO ZWIĄZKI Z SYSTEMEM PLANOWANIA PRZESTRZENNEGO</vt:lpstr>
      <vt:lpstr>ZALICZENIE I OMÓWIENIE PRAWIDŁOWYCH ROZWIĄZAŃ </vt:lpstr>
      <vt:lpstr>Literatura:</vt:lpstr>
      <vt:lpstr>Autor utworu: Joanna Budnicka-Kosior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Joanna Budnicka-Kosior</cp:lastModifiedBy>
  <cp:revision>90</cp:revision>
  <cp:lastPrinted>2024-05-21T11:11:19Z</cp:lastPrinted>
  <dcterms:created xsi:type="dcterms:W3CDTF">2024-02-02T12:47:31Z</dcterms:created>
  <dcterms:modified xsi:type="dcterms:W3CDTF">2026-07-29T10:20:12Z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