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8" r:id="rId5"/>
    <p:sldId id="293" r:id="rId6"/>
    <p:sldId id="297" r:id="rId7"/>
    <p:sldId id="298" r:id="rId8"/>
    <p:sldId id="296" r:id="rId9"/>
    <p:sldId id="299" r:id="rId10"/>
    <p:sldId id="295" r:id="rId11"/>
    <p:sldId id="263" r:id="rId12"/>
    <p:sldId id="259" r:id="rId13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ciej Czubiński" initials="MC" lastIdx="0" clrIdx="0">
    <p:extLst>
      <p:ext uri="{19B8F6BF-5375-455C-9EA6-DF929625EA0E}">
        <p15:presenceInfo xmlns:p15="http://schemas.microsoft.com/office/powerpoint/2012/main" userId="S-1-5-21-1876378279-2925438744-434655709-1255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B1E2"/>
    <a:srgbClr val="E9D11F"/>
    <a:srgbClr val="FF5050"/>
    <a:srgbClr val="C5521C"/>
    <a:srgbClr val="4DB0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2" y="48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1FEB58-33C6-4D9A-9A3C-222B43C07677}" type="doc">
      <dgm:prSet loTypeId="urn:microsoft.com/office/officeart/2005/8/layout/vList5" loCatId="list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pl-PL"/>
        </a:p>
      </dgm:t>
    </dgm:pt>
    <dgm:pt modelId="{41C0D76B-45C5-450C-958F-AFBFA36E8D0D}">
      <dgm:prSet phldrT="[Tekst]"/>
      <dgm:spPr/>
      <dgm:t>
        <a:bodyPr/>
        <a:lstStyle/>
        <a:p>
          <a:r>
            <a:rPr lang="pl-PL" dirty="0"/>
            <a:t>POTENCJALNE DOCHODY </a:t>
          </a:r>
        </a:p>
      </dgm:t>
    </dgm:pt>
    <dgm:pt modelId="{FDED044E-1CF7-4608-9E87-BC077D3123BE}" type="parTrans" cxnId="{BC41D948-2CE8-4356-BD7B-4D0A6ACCC219}">
      <dgm:prSet/>
      <dgm:spPr/>
      <dgm:t>
        <a:bodyPr/>
        <a:lstStyle/>
        <a:p>
          <a:endParaRPr lang="pl-PL"/>
        </a:p>
      </dgm:t>
    </dgm:pt>
    <dgm:pt modelId="{F12FE7DF-98D3-4649-91FA-E7E7412AA53D}" type="sibTrans" cxnId="{BC41D948-2CE8-4356-BD7B-4D0A6ACCC219}">
      <dgm:prSet/>
      <dgm:spPr/>
      <dgm:t>
        <a:bodyPr/>
        <a:lstStyle/>
        <a:p>
          <a:endParaRPr lang="pl-PL"/>
        </a:p>
      </dgm:t>
    </dgm:pt>
    <dgm:pt modelId="{B5FCAD32-B7FD-429A-8975-2595A9E376AA}">
      <dgm:prSet phldrT="[Tekst]"/>
      <dgm:spPr/>
      <dgm:t>
        <a:bodyPr/>
        <a:lstStyle/>
        <a:p>
          <a:r>
            <a:rPr lang="pl-PL" dirty="0"/>
            <a:t>Opłata planistyczna</a:t>
          </a:r>
        </a:p>
      </dgm:t>
    </dgm:pt>
    <dgm:pt modelId="{0F91116E-546A-4E1C-941A-A033DA48470B}" type="parTrans" cxnId="{B5AC746C-02E9-4289-82AA-17333EFE444E}">
      <dgm:prSet/>
      <dgm:spPr/>
      <dgm:t>
        <a:bodyPr/>
        <a:lstStyle/>
        <a:p>
          <a:endParaRPr lang="pl-PL"/>
        </a:p>
      </dgm:t>
    </dgm:pt>
    <dgm:pt modelId="{D7D145B6-F44C-401D-8AC5-0E5AF9C04EC8}" type="sibTrans" cxnId="{B5AC746C-02E9-4289-82AA-17333EFE444E}">
      <dgm:prSet/>
      <dgm:spPr/>
      <dgm:t>
        <a:bodyPr/>
        <a:lstStyle/>
        <a:p>
          <a:endParaRPr lang="pl-PL"/>
        </a:p>
      </dgm:t>
    </dgm:pt>
    <dgm:pt modelId="{A1E27C45-C5F6-46CB-B73C-231D01830B1D}">
      <dgm:prSet phldrT="[Tekst]"/>
      <dgm:spPr/>
      <dgm:t>
        <a:bodyPr/>
        <a:lstStyle/>
        <a:p>
          <a:r>
            <a:rPr lang="pl-PL" dirty="0"/>
            <a:t>Opłata </a:t>
          </a:r>
          <a:r>
            <a:rPr lang="pl-PL" dirty="0" err="1"/>
            <a:t>adiacencka</a:t>
          </a:r>
          <a:endParaRPr lang="pl-PL" dirty="0"/>
        </a:p>
      </dgm:t>
    </dgm:pt>
    <dgm:pt modelId="{400AA7F6-5029-49EB-B824-24E718C07F4D}" type="parTrans" cxnId="{45E981E2-F40C-4E30-83DF-4DA603D6D8E8}">
      <dgm:prSet/>
      <dgm:spPr/>
      <dgm:t>
        <a:bodyPr/>
        <a:lstStyle/>
        <a:p>
          <a:endParaRPr lang="pl-PL"/>
        </a:p>
      </dgm:t>
    </dgm:pt>
    <dgm:pt modelId="{5A19292C-F3F9-4671-9FE6-6257B282C3DF}" type="sibTrans" cxnId="{45E981E2-F40C-4E30-83DF-4DA603D6D8E8}">
      <dgm:prSet/>
      <dgm:spPr/>
      <dgm:t>
        <a:bodyPr/>
        <a:lstStyle/>
        <a:p>
          <a:endParaRPr lang="pl-PL"/>
        </a:p>
      </dgm:t>
    </dgm:pt>
    <dgm:pt modelId="{0220BF82-CFCB-44BE-A182-202C2C3C6169}">
      <dgm:prSet phldrT="[Tekst]"/>
      <dgm:spPr/>
      <dgm:t>
        <a:bodyPr/>
        <a:lstStyle/>
        <a:p>
          <a:r>
            <a:rPr lang="pl-PL" dirty="0"/>
            <a:t>POTENCJALNE OBCIĄŻENIA FINANSOWE</a:t>
          </a:r>
        </a:p>
      </dgm:t>
    </dgm:pt>
    <dgm:pt modelId="{7CD7D3A7-4BD6-4106-9461-D13EC2760B41}" type="parTrans" cxnId="{DBF3381A-EC26-4D54-BA57-8AF026C77510}">
      <dgm:prSet/>
      <dgm:spPr/>
      <dgm:t>
        <a:bodyPr/>
        <a:lstStyle/>
        <a:p>
          <a:endParaRPr lang="pl-PL"/>
        </a:p>
      </dgm:t>
    </dgm:pt>
    <dgm:pt modelId="{1352F657-1DB8-4B98-A2CE-BB49F803E518}" type="sibTrans" cxnId="{DBF3381A-EC26-4D54-BA57-8AF026C77510}">
      <dgm:prSet/>
      <dgm:spPr/>
      <dgm:t>
        <a:bodyPr/>
        <a:lstStyle/>
        <a:p>
          <a:endParaRPr lang="pl-PL"/>
        </a:p>
      </dgm:t>
    </dgm:pt>
    <dgm:pt modelId="{0DAD597F-11A7-436E-AD47-A82556CBD39B}">
      <dgm:prSet phldrT="[Tekst]"/>
      <dgm:spPr/>
      <dgm:t>
        <a:bodyPr/>
        <a:lstStyle/>
        <a:p>
          <a:r>
            <a:rPr lang="pl-PL" dirty="0"/>
            <a:t>Odszkodowania za ograniczenie korzystania z nieruchomości/zmniejszenie wartości nieruchomości</a:t>
          </a:r>
        </a:p>
      </dgm:t>
    </dgm:pt>
    <dgm:pt modelId="{30EC34B5-0BD7-49B7-97BF-D6A82B555A36}" type="parTrans" cxnId="{90DB56F0-00F4-46EB-AEEB-0221759AAD6A}">
      <dgm:prSet/>
      <dgm:spPr/>
      <dgm:t>
        <a:bodyPr/>
        <a:lstStyle/>
        <a:p>
          <a:endParaRPr lang="pl-PL"/>
        </a:p>
      </dgm:t>
    </dgm:pt>
    <dgm:pt modelId="{FDD729D4-F833-48CE-819A-D635B8FF3B98}" type="sibTrans" cxnId="{90DB56F0-00F4-46EB-AEEB-0221759AAD6A}">
      <dgm:prSet/>
      <dgm:spPr/>
      <dgm:t>
        <a:bodyPr/>
        <a:lstStyle/>
        <a:p>
          <a:endParaRPr lang="pl-PL"/>
        </a:p>
      </dgm:t>
    </dgm:pt>
    <dgm:pt modelId="{5DED8E86-565B-4E84-8BD6-D74955B20B4A}">
      <dgm:prSet phldrT="[Tekst]"/>
      <dgm:spPr/>
      <dgm:t>
        <a:bodyPr/>
        <a:lstStyle/>
        <a:p>
          <a:r>
            <a:rPr lang="pl-PL" dirty="0"/>
            <a:t>Wykup nieruchomości w celu realizacji inwestycji celu publicznego</a:t>
          </a:r>
        </a:p>
      </dgm:t>
    </dgm:pt>
    <dgm:pt modelId="{3C5F5414-D497-4C6E-BB66-7D4713EF0755}" type="parTrans" cxnId="{CD085714-D0A2-4F0F-974B-8D7E4A84A616}">
      <dgm:prSet/>
      <dgm:spPr/>
      <dgm:t>
        <a:bodyPr/>
        <a:lstStyle/>
        <a:p>
          <a:endParaRPr lang="pl-PL"/>
        </a:p>
      </dgm:t>
    </dgm:pt>
    <dgm:pt modelId="{C067D754-CFE1-48B2-981A-B93812EE3AA7}" type="sibTrans" cxnId="{CD085714-D0A2-4F0F-974B-8D7E4A84A616}">
      <dgm:prSet/>
      <dgm:spPr/>
      <dgm:t>
        <a:bodyPr/>
        <a:lstStyle/>
        <a:p>
          <a:endParaRPr lang="pl-PL"/>
        </a:p>
      </dgm:t>
    </dgm:pt>
    <dgm:pt modelId="{EA8734F6-0B68-4E32-9BDF-C4D22962A9A5}">
      <dgm:prSet phldrT="[Tekst]"/>
      <dgm:spPr/>
      <dgm:t>
        <a:bodyPr/>
        <a:lstStyle/>
        <a:p>
          <a:r>
            <a:rPr lang="pl-PL" dirty="0"/>
            <a:t>Podatek od nieruchomości</a:t>
          </a:r>
        </a:p>
      </dgm:t>
    </dgm:pt>
    <dgm:pt modelId="{9C063489-99B8-49F2-B6BF-59DFCF9696B5}" type="parTrans" cxnId="{A768DF42-BEC0-4CBD-A231-2AF2C054AE03}">
      <dgm:prSet/>
      <dgm:spPr/>
      <dgm:t>
        <a:bodyPr/>
        <a:lstStyle/>
        <a:p>
          <a:endParaRPr lang="pl-PL"/>
        </a:p>
      </dgm:t>
    </dgm:pt>
    <dgm:pt modelId="{CD96CEF9-8FE3-42E2-AD25-DDBC5D4C4CE1}" type="sibTrans" cxnId="{A768DF42-BEC0-4CBD-A231-2AF2C054AE03}">
      <dgm:prSet/>
      <dgm:spPr/>
      <dgm:t>
        <a:bodyPr/>
        <a:lstStyle/>
        <a:p>
          <a:endParaRPr lang="pl-PL"/>
        </a:p>
      </dgm:t>
    </dgm:pt>
    <dgm:pt modelId="{C3FFFABB-41D7-49C9-91D2-55438234F582}">
      <dgm:prSet phldrT="[Tekst]"/>
      <dgm:spPr/>
      <dgm:t>
        <a:bodyPr/>
        <a:lstStyle/>
        <a:p>
          <a:r>
            <a:rPr lang="pl-PL" dirty="0"/>
            <a:t>Sprzedaż gruntów, których wartość wzrosła</a:t>
          </a:r>
        </a:p>
      </dgm:t>
    </dgm:pt>
    <dgm:pt modelId="{E241FFB0-BEB0-4EA4-A7C8-299B036F3988}" type="parTrans" cxnId="{8997176B-D876-499C-B941-689972CF9FFD}">
      <dgm:prSet/>
      <dgm:spPr/>
      <dgm:t>
        <a:bodyPr/>
        <a:lstStyle/>
        <a:p>
          <a:endParaRPr lang="pl-PL"/>
        </a:p>
      </dgm:t>
    </dgm:pt>
    <dgm:pt modelId="{F16B13A4-6282-49DB-839B-4EFC3FA72021}" type="sibTrans" cxnId="{8997176B-D876-499C-B941-689972CF9FFD}">
      <dgm:prSet/>
      <dgm:spPr/>
      <dgm:t>
        <a:bodyPr/>
        <a:lstStyle/>
        <a:p>
          <a:endParaRPr lang="pl-PL"/>
        </a:p>
      </dgm:t>
    </dgm:pt>
    <dgm:pt modelId="{98D5CEFD-3C65-4F2B-B87C-64885254CE2A}">
      <dgm:prSet phldrT="[Tekst]"/>
      <dgm:spPr/>
      <dgm:t>
        <a:bodyPr/>
        <a:lstStyle/>
        <a:p>
          <a:r>
            <a:rPr lang="pl-PL" dirty="0"/>
            <a:t>Budowa urządzeń infrastruktury technicznej</a:t>
          </a:r>
        </a:p>
      </dgm:t>
    </dgm:pt>
    <dgm:pt modelId="{28A66847-5730-4B6A-A123-ECAA5BE15E7D}" type="parTrans" cxnId="{810FCBDD-BCB8-4A69-860B-7535349B8795}">
      <dgm:prSet/>
      <dgm:spPr/>
      <dgm:t>
        <a:bodyPr/>
        <a:lstStyle/>
        <a:p>
          <a:endParaRPr lang="pl-PL"/>
        </a:p>
      </dgm:t>
    </dgm:pt>
    <dgm:pt modelId="{82069646-C8B3-4A4A-816C-F83F1B60047B}" type="sibTrans" cxnId="{810FCBDD-BCB8-4A69-860B-7535349B8795}">
      <dgm:prSet/>
      <dgm:spPr/>
      <dgm:t>
        <a:bodyPr/>
        <a:lstStyle/>
        <a:p>
          <a:endParaRPr lang="pl-PL"/>
        </a:p>
      </dgm:t>
    </dgm:pt>
    <dgm:pt modelId="{92EC17E9-E40A-44E5-8375-5DAFCD0D5984}">
      <dgm:prSet phldrT="[Tekst]"/>
      <dgm:spPr/>
      <dgm:t>
        <a:bodyPr/>
        <a:lstStyle/>
        <a:p>
          <a:r>
            <a:rPr lang="pl-PL" dirty="0"/>
            <a:t>Obsługa procesu inwestycyjnego</a:t>
          </a:r>
        </a:p>
      </dgm:t>
    </dgm:pt>
    <dgm:pt modelId="{3966C2E7-3ED8-4D3C-887D-AE399DEEC781}" type="parTrans" cxnId="{E194E476-569C-4C3C-83E4-920AF9663564}">
      <dgm:prSet/>
      <dgm:spPr/>
      <dgm:t>
        <a:bodyPr/>
        <a:lstStyle/>
        <a:p>
          <a:endParaRPr lang="pl-PL"/>
        </a:p>
      </dgm:t>
    </dgm:pt>
    <dgm:pt modelId="{011D851D-D08A-4D0A-ADC3-920BF027D1EE}" type="sibTrans" cxnId="{E194E476-569C-4C3C-83E4-920AF9663564}">
      <dgm:prSet/>
      <dgm:spPr/>
      <dgm:t>
        <a:bodyPr/>
        <a:lstStyle/>
        <a:p>
          <a:endParaRPr lang="pl-PL"/>
        </a:p>
      </dgm:t>
    </dgm:pt>
    <dgm:pt modelId="{76A9D847-1436-4411-8F36-FD5129C9A0C2}" type="pres">
      <dgm:prSet presAssocID="{E91FEB58-33C6-4D9A-9A3C-222B43C07677}" presName="Name0" presStyleCnt="0">
        <dgm:presLayoutVars>
          <dgm:dir/>
          <dgm:animLvl val="lvl"/>
          <dgm:resizeHandles val="exact"/>
        </dgm:presLayoutVars>
      </dgm:prSet>
      <dgm:spPr/>
    </dgm:pt>
    <dgm:pt modelId="{EDBB7C68-3C28-462C-ABB6-65F987945392}" type="pres">
      <dgm:prSet presAssocID="{41C0D76B-45C5-450C-958F-AFBFA36E8D0D}" presName="linNode" presStyleCnt="0"/>
      <dgm:spPr/>
    </dgm:pt>
    <dgm:pt modelId="{BD4DA94A-A5D1-4F30-A15D-9EBD80F725C6}" type="pres">
      <dgm:prSet presAssocID="{41C0D76B-45C5-450C-958F-AFBFA36E8D0D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E4A259F5-A14C-4095-B8FC-6905065B7BC1}" type="pres">
      <dgm:prSet presAssocID="{41C0D76B-45C5-450C-958F-AFBFA36E8D0D}" presName="descendantText" presStyleLbl="alignAccFollowNode1" presStyleIdx="0" presStyleCnt="2">
        <dgm:presLayoutVars>
          <dgm:bulletEnabled val="1"/>
        </dgm:presLayoutVars>
      </dgm:prSet>
      <dgm:spPr/>
    </dgm:pt>
    <dgm:pt modelId="{3D7C2EC6-F019-49F7-ACB4-52A0501B0B98}" type="pres">
      <dgm:prSet presAssocID="{F12FE7DF-98D3-4649-91FA-E7E7412AA53D}" presName="sp" presStyleCnt="0"/>
      <dgm:spPr/>
    </dgm:pt>
    <dgm:pt modelId="{8E498150-53EB-4035-9FFA-8F90847D83E6}" type="pres">
      <dgm:prSet presAssocID="{0220BF82-CFCB-44BE-A182-202C2C3C6169}" presName="linNode" presStyleCnt="0"/>
      <dgm:spPr/>
    </dgm:pt>
    <dgm:pt modelId="{6DF8FA2B-0A41-4BBC-A592-06CA351D3A17}" type="pres">
      <dgm:prSet presAssocID="{0220BF82-CFCB-44BE-A182-202C2C3C6169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43417903-13C2-4C24-8010-CD3F383DF018}" type="pres">
      <dgm:prSet presAssocID="{0220BF82-CFCB-44BE-A182-202C2C3C6169}" presName="descendantText" presStyleLbl="alignAccFollowNode1" presStyleIdx="1" presStyleCnt="2" custLinFactNeighborY="0">
        <dgm:presLayoutVars>
          <dgm:bulletEnabled val="1"/>
        </dgm:presLayoutVars>
      </dgm:prSet>
      <dgm:spPr/>
    </dgm:pt>
  </dgm:ptLst>
  <dgm:cxnLst>
    <dgm:cxn modelId="{D97DE10D-3A5C-4287-B331-07358E34226A}" type="presOf" srcId="{C3FFFABB-41D7-49C9-91D2-55438234F582}" destId="{E4A259F5-A14C-4095-B8FC-6905065B7BC1}" srcOrd="0" destOrd="3" presId="urn:microsoft.com/office/officeart/2005/8/layout/vList5"/>
    <dgm:cxn modelId="{CD085714-D0A2-4F0F-974B-8D7E4A84A616}" srcId="{0220BF82-CFCB-44BE-A182-202C2C3C6169}" destId="{5DED8E86-565B-4E84-8BD6-D74955B20B4A}" srcOrd="1" destOrd="0" parTransId="{3C5F5414-D497-4C6E-BB66-7D4713EF0755}" sibTransId="{C067D754-CFE1-48B2-981A-B93812EE3AA7}"/>
    <dgm:cxn modelId="{DBF3381A-EC26-4D54-BA57-8AF026C77510}" srcId="{E91FEB58-33C6-4D9A-9A3C-222B43C07677}" destId="{0220BF82-CFCB-44BE-A182-202C2C3C6169}" srcOrd="1" destOrd="0" parTransId="{7CD7D3A7-4BD6-4106-9461-D13EC2760B41}" sibTransId="{1352F657-1DB8-4B98-A2CE-BB49F803E518}"/>
    <dgm:cxn modelId="{DB6BE225-9126-4B40-95EE-8333E223E8B9}" type="presOf" srcId="{EA8734F6-0B68-4E32-9BDF-C4D22962A9A5}" destId="{E4A259F5-A14C-4095-B8FC-6905065B7BC1}" srcOrd="0" destOrd="2" presId="urn:microsoft.com/office/officeart/2005/8/layout/vList5"/>
    <dgm:cxn modelId="{456B0131-2A99-4D30-90E6-B366754CD3D3}" type="presOf" srcId="{0DAD597F-11A7-436E-AD47-A82556CBD39B}" destId="{43417903-13C2-4C24-8010-CD3F383DF018}" srcOrd="0" destOrd="0" presId="urn:microsoft.com/office/officeart/2005/8/layout/vList5"/>
    <dgm:cxn modelId="{A768DF42-BEC0-4CBD-A231-2AF2C054AE03}" srcId="{41C0D76B-45C5-450C-958F-AFBFA36E8D0D}" destId="{EA8734F6-0B68-4E32-9BDF-C4D22962A9A5}" srcOrd="2" destOrd="0" parTransId="{9C063489-99B8-49F2-B6BF-59DFCF9696B5}" sibTransId="{CD96CEF9-8FE3-42E2-AD25-DDBC5D4C4CE1}"/>
    <dgm:cxn modelId="{AE2DE644-14BD-429B-A2F2-62001E96C0D5}" type="presOf" srcId="{0220BF82-CFCB-44BE-A182-202C2C3C6169}" destId="{6DF8FA2B-0A41-4BBC-A592-06CA351D3A17}" srcOrd="0" destOrd="0" presId="urn:microsoft.com/office/officeart/2005/8/layout/vList5"/>
    <dgm:cxn modelId="{BC41D948-2CE8-4356-BD7B-4D0A6ACCC219}" srcId="{E91FEB58-33C6-4D9A-9A3C-222B43C07677}" destId="{41C0D76B-45C5-450C-958F-AFBFA36E8D0D}" srcOrd="0" destOrd="0" parTransId="{FDED044E-1CF7-4608-9E87-BC077D3123BE}" sibTransId="{F12FE7DF-98D3-4649-91FA-E7E7412AA53D}"/>
    <dgm:cxn modelId="{8997176B-D876-499C-B941-689972CF9FFD}" srcId="{41C0D76B-45C5-450C-958F-AFBFA36E8D0D}" destId="{C3FFFABB-41D7-49C9-91D2-55438234F582}" srcOrd="3" destOrd="0" parTransId="{E241FFB0-BEB0-4EA4-A7C8-299B036F3988}" sibTransId="{F16B13A4-6282-49DB-839B-4EFC3FA72021}"/>
    <dgm:cxn modelId="{B5AC746C-02E9-4289-82AA-17333EFE444E}" srcId="{41C0D76B-45C5-450C-958F-AFBFA36E8D0D}" destId="{B5FCAD32-B7FD-429A-8975-2595A9E376AA}" srcOrd="0" destOrd="0" parTransId="{0F91116E-546A-4E1C-941A-A033DA48470B}" sibTransId="{D7D145B6-F44C-401D-8AC5-0E5AF9C04EC8}"/>
    <dgm:cxn modelId="{E194E476-569C-4C3C-83E4-920AF9663564}" srcId="{0220BF82-CFCB-44BE-A182-202C2C3C6169}" destId="{92EC17E9-E40A-44E5-8375-5DAFCD0D5984}" srcOrd="3" destOrd="0" parTransId="{3966C2E7-3ED8-4D3C-887D-AE399DEEC781}" sibTransId="{011D851D-D08A-4D0A-ADC3-920BF027D1EE}"/>
    <dgm:cxn modelId="{A709EB79-4BE5-40AB-86FE-5689A2073F7E}" type="presOf" srcId="{41C0D76B-45C5-450C-958F-AFBFA36E8D0D}" destId="{BD4DA94A-A5D1-4F30-A15D-9EBD80F725C6}" srcOrd="0" destOrd="0" presId="urn:microsoft.com/office/officeart/2005/8/layout/vList5"/>
    <dgm:cxn modelId="{DF5FCA86-C80B-450F-97E2-1CA16BA3C136}" type="presOf" srcId="{92EC17E9-E40A-44E5-8375-5DAFCD0D5984}" destId="{43417903-13C2-4C24-8010-CD3F383DF018}" srcOrd="0" destOrd="3" presId="urn:microsoft.com/office/officeart/2005/8/layout/vList5"/>
    <dgm:cxn modelId="{3A09218E-6728-4F43-A4D2-A23FC09FBA29}" type="presOf" srcId="{E91FEB58-33C6-4D9A-9A3C-222B43C07677}" destId="{76A9D847-1436-4411-8F36-FD5129C9A0C2}" srcOrd="0" destOrd="0" presId="urn:microsoft.com/office/officeart/2005/8/layout/vList5"/>
    <dgm:cxn modelId="{F2FE0290-0075-49BB-B480-D21FFAF0509D}" type="presOf" srcId="{5DED8E86-565B-4E84-8BD6-D74955B20B4A}" destId="{43417903-13C2-4C24-8010-CD3F383DF018}" srcOrd="0" destOrd="1" presId="urn:microsoft.com/office/officeart/2005/8/layout/vList5"/>
    <dgm:cxn modelId="{A2B02EC2-7925-41DA-89C3-C88B6DA38FDD}" type="presOf" srcId="{A1E27C45-C5F6-46CB-B73C-231D01830B1D}" destId="{E4A259F5-A14C-4095-B8FC-6905065B7BC1}" srcOrd="0" destOrd="1" presId="urn:microsoft.com/office/officeart/2005/8/layout/vList5"/>
    <dgm:cxn modelId="{E97216C5-40E5-444F-AA92-A41AB5CAF0FB}" type="presOf" srcId="{98D5CEFD-3C65-4F2B-B87C-64885254CE2A}" destId="{43417903-13C2-4C24-8010-CD3F383DF018}" srcOrd="0" destOrd="2" presId="urn:microsoft.com/office/officeart/2005/8/layout/vList5"/>
    <dgm:cxn modelId="{810FCBDD-BCB8-4A69-860B-7535349B8795}" srcId="{0220BF82-CFCB-44BE-A182-202C2C3C6169}" destId="{98D5CEFD-3C65-4F2B-B87C-64885254CE2A}" srcOrd="2" destOrd="0" parTransId="{28A66847-5730-4B6A-A123-ECAA5BE15E7D}" sibTransId="{82069646-C8B3-4A4A-816C-F83F1B60047B}"/>
    <dgm:cxn modelId="{45E981E2-F40C-4E30-83DF-4DA603D6D8E8}" srcId="{41C0D76B-45C5-450C-958F-AFBFA36E8D0D}" destId="{A1E27C45-C5F6-46CB-B73C-231D01830B1D}" srcOrd="1" destOrd="0" parTransId="{400AA7F6-5029-49EB-B824-24E718C07F4D}" sibTransId="{5A19292C-F3F9-4671-9FE6-6257B282C3DF}"/>
    <dgm:cxn modelId="{90DB56F0-00F4-46EB-AEEB-0221759AAD6A}" srcId="{0220BF82-CFCB-44BE-A182-202C2C3C6169}" destId="{0DAD597F-11A7-436E-AD47-A82556CBD39B}" srcOrd="0" destOrd="0" parTransId="{30EC34B5-0BD7-49B7-97BF-D6A82B555A36}" sibTransId="{FDD729D4-F833-48CE-819A-D635B8FF3B98}"/>
    <dgm:cxn modelId="{898318F4-CEE9-4BB7-9425-6D2DC0AEB007}" type="presOf" srcId="{B5FCAD32-B7FD-429A-8975-2595A9E376AA}" destId="{E4A259F5-A14C-4095-B8FC-6905065B7BC1}" srcOrd="0" destOrd="0" presId="urn:microsoft.com/office/officeart/2005/8/layout/vList5"/>
    <dgm:cxn modelId="{F1DE0ABB-189D-440B-9195-447C5E2EC033}" type="presParOf" srcId="{76A9D847-1436-4411-8F36-FD5129C9A0C2}" destId="{EDBB7C68-3C28-462C-ABB6-65F987945392}" srcOrd="0" destOrd="0" presId="urn:microsoft.com/office/officeart/2005/8/layout/vList5"/>
    <dgm:cxn modelId="{A4FA8CF6-ADD7-4105-AEDC-316ACDDC1382}" type="presParOf" srcId="{EDBB7C68-3C28-462C-ABB6-65F987945392}" destId="{BD4DA94A-A5D1-4F30-A15D-9EBD80F725C6}" srcOrd="0" destOrd="0" presId="urn:microsoft.com/office/officeart/2005/8/layout/vList5"/>
    <dgm:cxn modelId="{77E7FAE4-0D33-4BE0-8223-EC4090DA8D88}" type="presParOf" srcId="{EDBB7C68-3C28-462C-ABB6-65F987945392}" destId="{E4A259F5-A14C-4095-B8FC-6905065B7BC1}" srcOrd="1" destOrd="0" presId="urn:microsoft.com/office/officeart/2005/8/layout/vList5"/>
    <dgm:cxn modelId="{08F089A0-DE85-4445-8212-D507ED7B74FE}" type="presParOf" srcId="{76A9D847-1436-4411-8F36-FD5129C9A0C2}" destId="{3D7C2EC6-F019-49F7-ACB4-52A0501B0B98}" srcOrd="1" destOrd="0" presId="urn:microsoft.com/office/officeart/2005/8/layout/vList5"/>
    <dgm:cxn modelId="{7CF9D3DF-DDB1-4CC0-B570-3B6E28D9EEBD}" type="presParOf" srcId="{76A9D847-1436-4411-8F36-FD5129C9A0C2}" destId="{8E498150-53EB-4035-9FFA-8F90847D83E6}" srcOrd="2" destOrd="0" presId="urn:microsoft.com/office/officeart/2005/8/layout/vList5"/>
    <dgm:cxn modelId="{DC6C2C45-DD7F-4696-AC23-CC76F303D17D}" type="presParOf" srcId="{8E498150-53EB-4035-9FFA-8F90847D83E6}" destId="{6DF8FA2B-0A41-4BBC-A592-06CA351D3A17}" srcOrd="0" destOrd="0" presId="urn:microsoft.com/office/officeart/2005/8/layout/vList5"/>
    <dgm:cxn modelId="{F86CB389-FEE5-4240-94E8-D8B6117EFD08}" type="presParOf" srcId="{8E498150-53EB-4035-9FFA-8F90847D83E6}" destId="{43417903-13C2-4C24-8010-CD3F383DF018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A259F5-A14C-4095-B8FC-6905065B7BC1}">
      <dsp:nvSpPr>
        <dsp:cNvPr id="0" name=""/>
        <dsp:cNvSpPr/>
      </dsp:nvSpPr>
      <dsp:spPr>
        <a:xfrm rot="5400000">
          <a:off x="4787992" y="-1660534"/>
          <a:ext cx="1520610" cy="522192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Opłata planistyczna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Opłata </a:t>
          </a:r>
          <a:r>
            <a:rPr lang="pl-PL" sz="1400" kern="1200" dirty="0" err="1"/>
            <a:t>adiacencka</a:t>
          </a:r>
          <a:endParaRPr lang="pl-PL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Podatek od nieruchomości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Sprzedaż gruntów, których wartość wzrosła</a:t>
          </a:r>
        </a:p>
      </dsp:txBody>
      <dsp:txXfrm rot="-5400000">
        <a:off x="2937334" y="264354"/>
        <a:ext cx="5147697" cy="1372150"/>
      </dsp:txXfrm>
    </dsp:sp>
    <dsp:sp modelId="{BD4DA94A-A5D1-4F30-A15D-9EBD80F725C6}">
      <dsp:nvSpPr>
        <dsp:cNvPr id="0" name=""/>
        <dsp:cNvSpPr/>
      </dsp:nvSpPr>
      <dsp:spPr>
        <a:xfrm>
          <a:off x="0" y="47"/>
          <a:ext cx="2937334" cy="19007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POTENCJALNE DOCHODY </a:t>
          </a:r>
        </a:p>
      </dsp:txBody>
      <dsp:txXfrm>
        <a:off x="92788" y="92835"/>
        <a:ext cx="2751758" cy="1715187"/>
      </dsp:txXfrm>
    </dsp:sp>
    <dsp:sp modelId="{43417903-13C2-4C24-8010-CD3F383DF018}">
      <dsp:nvSpPr>
        <dsp:cNvPr id="0" name=""/>
        <dsp:cNvSpPr/>
      </dsp:nvSpPr>
      <dsp:spPr>
        <a:xfrm rot="5400000">
          <a:off x="4787992" y="335266"/>
          <a:ext cx="1520610" cy="5221927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Odszkodowania za ograniczenie korzystania z nieruchomości/zmniejszenie wartości nieruchomości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Wykup nieruchomości w celu realizacji inwestycji celu publicznego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Budowa urządzeń infrastruktury technicznej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pl-PL" sz="1400" kern="1200" dirty="0"/>
            <a:t>Obsługa procesu inwestycyjnego</a:t>
          </a:r>
        </a:p>
      </dsp:txBody>
      <dsp:txXfrm rot="-5400000">
        <a:off x="2937334" y="2260154"/>
        <a:ext cx="5147697" cy="1372150"/>
      </dsp:txXfrm>
    </dsp:sp>
    <dsp:sp modelId="{6DF8FA2B-0A41-4BBC-A592-06CA351D3A17}">
      <dsp:nvSpPr>
        <dsp:cNvPr id="0" name=""/>
        <dsp:cNvSpPr/>
      </dsp:nvSpPr>
      <dsp:spPr>
        <a:xfrm>
          <a:off x="0" y="1995849"/>
          <a:ext cx="2937334" cy="19007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60960" rIns="121920" bIns="6096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3200" kern="1200" dirty="0"/>
            <a:t>POTENCJALNE OBCIĄŻENIA FINANSOWE</a:t>
          </a:r>
        </a:p>
      </dsp:txBody>
      <dsp:txXfrm>
        <a:off x="92788" y="2088637"/>
        <a:ext cx="2751758" cy="17151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19A1AD-003C-FF47-BBE8-2ECDE51BDC73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81BAEBE-21FB-5E4A-B06E-563616F4358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88541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C81EC0-296E-4CA3-95B0-B9F83DC48C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ABC56858-AACD-45B6-A955-FBA47DEB70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9A704E96-828A-4762-91B2-D4CA3A2CBF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35DC8BAA-BB49-48D2-AF15-D1C99538A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215BF14-AE1E-4187-AE1F-DA0455455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12159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F053E39-9620-4C1E-841F-89B740DDE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E8E9FBE-F993-4393-B443-CEE6814CC4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F330C8B-FA7C-4226-8419-3AD6BFD5CE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F226F786-909D-44A8-974D-C0248B0507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AD5A2D-F598-4D9C-9C67-C9A5AF534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7667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3D53E99-CA44-4CF9-BF29-624D5581E2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1FF63B57-5E60-4B05-9EFB-02F10D099D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70BF2C0-5704-4503-BC6E-348D756F4B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453328B-0252-4C19-BDEE-0BC28F736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C71581BC-77A5-4139-B6BA-B31527B55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32026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1E162F-08C6-4CF7-BC6B-EE992B743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50DD271-8561-44C5-9594-939931A75E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7C2611A-B135-47BE-B4A1-670185DBBA7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3DA6C688-8E4D-466D-9EAA-3D7989CB2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1609F532-3BCE-40FF-A181-09DDB0593F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68D549B-DA17-4515-AB2B-52F2C2FBC7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8827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4BAB286-559D-43AE-8706-36473F095C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31F4715-1739-40A5-A5FC-6DC1F875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C130493-828B-43DA-9E72-FEF654AEFA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24998CC-AD54-4312-820A-C4F83D844B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D795C483-0E3D-4A98-AF07-2F160368C6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8499FF69-D6DC-4AE9-87E2-8410F283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13D095DB-148D-45A8-9463-299287AD0A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BE555F67-BB02-4D55-933A-12C4CC391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3577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5C12FDD-E3F3-4B0E-8BBD-FF628E652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A50D26B5-8ED2-4559-B55C-DDC988E9C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B493A7AF-594C-4FA2-8876-80F3CE82D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42D6CAE6-B394-4ED9-8CFC-6598E875A6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92359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AA8B0E18-D900-4290-8670-54F77BC46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14C7EC36-94A2-4CBE-BBA5-2C18DB2C1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5BA40D-1F1C-4AC2-83CD-7545C3483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739740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C0CF5CD-DC86-46DC-9814-162A73776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ABA0510-F18D-4370-857F-5328DF565D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56215D13-B28D-495A-927A-8B7C3DEC0C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37A454E-3446-4ABE-A42E-058B5A7C7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4CB0D6C-2646-4D22-BC3D-D5FC62308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04C0DA24-FF3D-45F1-91AE-31FF2DD4E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62360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23A95A4-751B-4856-AAD5-A11E7110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44A44EF-5D00-44C0-973E-19602F648E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48CF7BD-B699-497B-B72B-1A6CB4F641A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D98D69CB-1774-4DB4-94B6-586F704BB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4F5C05EC-B9FA-4DAC-8F1E-6EF975A0A9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42F02D0-9081-43C2-91F8-F027F4E6A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5209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622DE2D-DAA0-446E-BC03-BFD6AF0450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F39B4EA-379D-4473-B5FA-ED7355037C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106A94C-1728-41A6-807F-75EA97434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CCAAFFC-B204-4D22-A101-53A81CBE1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DCDD754-B2DF-47EB-A11F-D4F1D0845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54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3B8E96D-37DD-44BA-B4BA-E17EB890EF1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BD0FC10E-44D3-430C-B696-2161E532E2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21D3F88-3FD3-47D2-BBE1-D6B437025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8E2C852-942D-4806-B67E-548005335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36D7B26D-BBE1-42DD-B714-4846A889D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473022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8357FF89-0F23-4BE7-B654-92CA20541E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B98091E-1205-4423-A752-1A9015E133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348BE52-CD60-468D-8371-546908734C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0967-AEBE-453C-BD8E-FBE98228696F}" type="datetimeFigureOut">
              <a:rPr lang="pl-PL" smtClean="0"/>
              <a:t>29.07.2026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893FA07-84AA-4595-B55C-D90DCD146D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E1306C3E-64DA-4E2F-8E01-2C7FFDEB50B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42652-620D-44AF-A741-ABE9F78AFEFD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230532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a 11">
            <a:extLst>
              <a:ext uri="{FF2B5EF4-FFF2-40B4-BE49-F238E27FC236}">
                <a16:creationId xmlns:a16="http://schemas.microsoft.com/office/drawing/2014/main" id="{040C5185-EE9F-4004-B36B-5DC219184B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6227813" y="0"/>
            <a:ext cx="5964187" cy="2098179"/>
            <a:chOff x="6227813" y="0"/>
            <a:chExt cx="5964187" cy="2098179"/>
          </a:xfrm>
        </p:grpSpPr>
        <p:sp>
          <p:nvSpPr>
            <p:cNvPr id="5" name="Prostokąt 4">
              <a:extLst>
                <a:ext uri="{FF2B5EF4-FFF2-40B4-BE49-F238E27FC236}">
                  <a16:creationId xmlns:a16="http://schemas.microsoft.com/office/drawing/2014/main" id="{8AC1354D-EB15-4012-BE61-C56AA921A124}"/>
                </a:ext>
              </a:extLst>
            </p:cNvPr>
            <p:cNvSpPr/>
            <p:nvPr/>
          </p:nvSpPr>
          <p:spPr>
            <a:xfrm>
              <a:off x="7942694" y="0"/>
              <a:ext cx="4249306" cy="1016350"/>
            </a:xfrm>
            <a:prstGeom prst="rect">
              <a:avLst/>
            </a:prstGeom>
            <a:solidFill>
              <a:srgbClr val="C5521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/>
            </a:p>
          </p:txBody>
        </p:sp>
        <p:grpSp>
          <p:nvGrpSpPr>
            <p:cNvPr id="6" name="Grupa 5">
              <a:extLst>
                <a:ext uri="{FF2B5EF4-FFF2-40B4-BE49-F238E27FC236}">
                  <a16:creationId xmlns:a16="http://schemas.microsoft.com/office/drawing/2014/main" id="{A8893C89-B497-44D7-9E31-5E376B64F2CE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27813" y="299542"/>
              <a:ext cx="5675694" cy="1798637"/>
              <a:chOff x="1469644" y="187882"/>
              <a:chExt cx="5675694" cy="1798637"/>
            </a:xfrm>
          </p:grpSpPr>
          <p:sp>
            <p:nvSpPr>
              <p:cNvPr id="7" name="Prostokąt 6">
                <a:extLst>
                  <a:ext uri="{FF2B5EF4-FFF2-40B4-BE49-F238E27FC236}">
                    <a16:creationId xmlns:a16="http://schemas.microsoft.com/office/drawing/2014/main" id="{C28A9527-3B4E-428E-9B73-7ECC6AF27961}"/>
                  </a:ext>
                </a:extLst>
              </p:cNvPr>
              <p:cNvSpPr/>
              <p:nvPr/>
            </p:nvSpPr>
            <p:spPr>
              <a:xfrm>
                <a:off x="1469644" y="187882"/>
                <a:ext cx="5675693" cy="1798637"/>
              </a:xfrm>
              <a:prstGeom prst="rect">
                <a:avLst/>
              </a:prstGeom>
              <a:solidFill>
                <a:srgbClr val="A6D3F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8" name="Prostokąt 7">
                <a:extLst>
                  <a:ext uri="{FF2B5EF4-FFF2-40B4-BE49-F238E27FC236}">
                    <a16:creationId xmlns:a16="http://schemas.microsoft.com/office/drawing/2014/main" id="{5ED5CD58-6C3F-4D03-A480-5C002AEBFE93}"/>
                  </a:ext>
                </a:extLst>
              </p:cNvPr>
              <p:cNvSpPr/>
              <p:nvPr/>
            </p:nvSpPr>
            <p:spPr>
              <a:xfrm>
                <a:off x="3184525" y="187882"/>
                <a:ext cx="3960813" cy="721248"/>
              </a:xfrm>
              <a:prstGeom prst="rect">
                <a:avLst/>
              </a:prstGeom>
              <a:solidFill>
                <a:srgbClr val="0052AF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4572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l-PL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9" name="Tytuł 1">
                <a:extLst>
                  <a:ext uri="{FF2B5EF4-FFF2-40B4-BE49-F238E27FC236}">
                    <a16:creationId xmlns:a16="http://schemas.microsoft.com/office/drawing/2014/main" id="{FD1DD324-8FFE-42DE-8C0F-1E7AEA7D17C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706282" y="1014637"/>
                <a:ext cx="5202415" cy="863707"/>
              </a:xfrm>
              <a:prstGeom prst="rect">
                <a:avLst/>
              </a:prstGeom>
            </p:spPr>
            <p:txBody>
              <a:bodyPr vert="horz" lIns="0" tIns="0" rIns="0" bIns="0" rtlCol="0" anchor="ctr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lvl="0" algn="ctr">
                  <a:defRPr/>
                </a:pPr>
                <a:r>
                  <a:rPr lang="pl-PL">
                    <a:solidFill>
                      <a:srgbClr val="002073"/>
                    </a:solidFill>
                  </a:rPr>
                  <a:t>dla Rozwoju Społecznego</a:t>
                </a:r>
                <a:endParaRPr kumimoji="0" lang="pl-PL" sz="2800" b="1" i="0" u="none" strike="noStrike" kern="1200" cap="none" spc="0" normalizeH="0" baseline="0" noProof="0">
                  <a:ln>
                    <a:noFill/>
                  </a:ln>
                  <a:solidFill>
                    <a:srgbClr val="002073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0" name="Tytuł 1">
                <a:extLst>
                  <a:ext uri="{FF2B5EF4-FFF2-40B4-BE49-F238E27FC236}">
                    <a16:creationId xmlns:a16="http://schemas.microsoft.com/office/drawing/2014/main" id="{EB5C9E51-FC00-41B1-B1C0-28E7AAB81DB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447245" y="267254"/>
                <a:ext cx="2545742" cy="432048"/>
              </a:xfrm>
              <a:prstGeom prst="rect">
                <a:avLst/>
              </a:prstGeom>
            </p:spPr>
            <p:txBody>
              <a:bodyPr vert="horz" lIns="0" tIns="0" rIns="0" bIns="0" rtlCol="0" anchor="t" anchorCtr="0">
                <a:normAutofit/>
              </a:bodyPr>
              <a:lstStyle>
                <a:lvl1pPr algn="l" defTabSz="1007943" rtl="0" eaLnBrk="1" latinLnBrk="0" hangingPunct="1">
                  <a:lnSpc>
                    <a:spcPts val="3500"/>
                  </a:lnSpc>
                  <a:spcBef>
                    <a:spcPct val="0"/>
                  </a:spcBef>
                  <a:buNone/>
                  <a:defRPr sz="2800" b="1" kern="1200">
                    <a:solidFill>
                      <a:schemeClr val="tx2"/>
                    </a:solidFill>
                    <a:latin typeface="Open Sans" pitchFamily="2" charset="0"/>
                    <a:ea typeface="Open Sans" pitchFamily="2" charset="0"/>
                    <a:cs typeface="Open Sans" pitchFamily="2" charset="0"/>
                  </a:defRPr>
                </a:lvl1pPr>
              </a:lstStyle>
              <a:p>
                <a:pPr marL="0" marR="0" lvl="0" indent="0" algn="l" defTabSz="1007943" rtl="0" eaLnBrk="1" fontAlgn="auto" latinLnBrk="0" hangingPunct="1">
                  <a:lnSpc>
                    <a:spcPts val="35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l-PL" sz="1400" b="1" i="0" u="none" strike="noStrike" kern="1200" cap="none" spc="2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</a:rPr>
                  <a:t>Fundusze Europejskie</a:t>
                </a:r>
              </a:p>
            </p:txBody>
          </p:sp>
        </p:grpSp>
        <p:pic>
          <p:nvPicPr>
            <p:cNvPr id="3" name="Obraz 2">
              <a:extLst>
                <a:ext uri="{FF2B5EF4-FFF2-40B4-BE49-F238E27FC236}">
                  <a16:creationId xmlns:a16="http://schemas.microsoft.com/office/drawing/2014/main" id="{C728A1A6-2F13-4BF3-B09B-8B1ABC8801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2693" y="296350"/>
              <a:ext cx="1079492" cy="720000"/>
            </a:xfrm>
            <a:prstGeom prst="rect">
              <a:avLst/>
            </a:prstGeom>
          </p:spPr>
        </p:pic>
      </p:grpSp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524000" y="2611014"/>
            <a:ext cx="9144000" cy="1004765"/>
          </a:xfrm>
        </p:spPr>
        <p:txBody>
          <a:bodyPr>
            <a:normAutofit fontScale="90000"/>
          </a:bodyPr>
          <a:lstStyle/>
          <a:p>
            <a:r>
              <a:rPr lang="pl-PL" sz="3600" b="1" dirty="0" err="1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GreenTechEducation</a:t>
            </a: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 -</a:t>
            </a:r>
            <a:b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</a:br>
            <a:r>
              <a:rPr lang="pl-PL" sz="3600" b="1" dirty="0">
                <a:latin typeface="+mn-lt"/>
                <a:ea typeface="Verdana" panose="020B0604030504040204" pitchFamily="34" charset="0"/>
                <a:cs typeface="Tahoma" panose="020B0604030504040204" pitchFamily="34" charset="0"/>
              </a:rPr>
              <a:t>- SGGW dla gospodarki przyszłości</a:t>
            </a:r>
          </a:p>
        </p:txBody>
      </p:sp>
      <p:sp>
        <p:nvSpPr>
          <p:cNvPr id="4" name="Podtytuł 3"/>
          <p:cNvSpPr>
            <a:spLocks noGrp="1"/>
          </p:cNvSpPr>
          <p:nvPr>
            <p:ph type="subTitle" idx="1"/>
          </p:nvPr>
        </p:nvSpPr>
        <p:spPr>
          <a:xfrm>
            <a:off x="1524000" y="4128615"/>
            <a:ext cx="9144000" cy="1389185"/>
          </a:xfrm>
        </p:spPr>
        <p:txBody>
          <a:bodyPr>
            <a:normAutofit fontScale="25000" lnSpcReduction="20000"/>
          </a:bodyPr>
          <a:lstStyle/>
          <a:p>
            <a:r>
              <a:rPr lang="pl-PL" sz="7200">
                <a:ea typeface="Verdana" panose="020B0604030504040204" pitchFamily="34" charset="0"/>
              </a:rPr>
              <a:t>Projekt współfinansowany z Europejskiego Funduszu Społecznego Plus </a:t>
            </a:r>
          </a:p>
          <a:p>
            <a:r>
              <a:rPr lang="pl-PL" sz="7200">
                <a:ea typeface="Verdana" panose="020B0604030504040204" pitchFamily="34" charset="0"/>
              </a:rPr>
              <a:t>w </a:t>
            </a:r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ramach Programu Fundusze Europejskie dla Rozwoju Społecznego 2021-2027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Priorytet 1 Umiejętności</a:t>
            </a:r>
          </a:p>
          <a:p>
            <a:r>
              <a:rPr lang="pl-PL" sz="7200">
                <a:ea typeface="Verdana" panose="020B0604030504040204" pitchFamily="34" charset="0"/>
                <a:cs typeface="Tahoma" panose="020B0604030504040204" pitchFamily="34" charset="0"/>
              </a:rPr>
              <a:t>Działanie 01.05 Umiejętności w szkolnictwie wyższym</a:t>
            </a:r>
          </a:p>
          <a:p>
            <a:endParaRPr lang="pl-PL" sz="1200"/>
          </a:p>
        </p:txBody>
      </p:sp>
    </p:spTree>
    <p:extLst>
      <p:ext uri="{BB962C8B-B14F-4D97-AF65-F5344CB8AC3E}">
        <p14:creationId xmlns:p14="http://schemas.microsoft.com/office/powerpoint/2010/main" val="2690554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0817"/>
            <a:ext cx="10003972" cy="1149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Identyfikacja </a:t>
            </a:r>
            <a:r>
              <a:rPr lang="pl-PL" sz="2400" b="1" u="sng" dirty="0"/>
              <a:t>roszczeń odszkodowawczych </a:t>
            </a:r>
          </a:p>
          <a:p>
            <a:pPr marL="0" indent="0" algn="ctr">
              <a:buNone/>
            </a:pPr>
            <a:r>
              <a:rPr lang="pl-PL" sz="2400" b="1" dirty="0"/>
              <a:t>w oparciu o art. 36 ustawy o planowaniu i zagospodarowaniu przestrzennym</a:t>
            </a:r>
          </a:p>
          <a:p>
            <a:pPr marL="0" indent="0" algn="just">
              <a:buNone/>
            </a:pPr>
            <a:r>
              <a:rPr lang="pl-PL" sz="2200" dirty="0"/>
              <a:t>Art. 36 ust. 1 i 2.</a:t>
            </a:r>
          </a:p>
          <a:p>
            <a:pPr marL="0" indent="0" algn="just">
              <a:buNone/>
            </a:pPr>
            <a:r>
              <a:rPr lang="pl-PL" sz="2200" dirty="0"/>
              <a:t>Jeżeli w związku z uchwaleniem planu miejscowego albo jego zmianą </a:t>
            </a:r>
            <a:r>
              <a:rPr lang="pl-PL" sz="2200" u="sng" dirty="0"/>
              <a:t>korzystanie z nieruchomości lub jej części w dotychczasowy sposób lub zgodnie z dotychczasowym przeznaczeniem stało się niemożliwe lub istotnie ograniczone</a:t>
            </a:r>
            <a:r>
              <a:rPr lang="pl-PL" sz="2200" dirty="0"/>
              <a:t>, właściciel albo użytkownik wieczysty nieruchomości może, (…) żądać od gminy albo od władającego terenem zamkniętym, jeżeli uchwalenie planu lub jego zmiana spowodowane były potrzebami obronności i bezpieczeństwa państwa: 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pl-PL" sz="2200" b="1" dirty="0"/>
              <a:t>odszkodowania za poniesioną rzeczywistą szkodę </a:t>
            </a:r>
            <a:r>
              <a:rPr lang="pl-PL" sz="2200" dirty="0"/>
              <a:t>albo</a:t>
            </a:r>
          </a:p>
          <a:p>
            <a:pPr marL="457200" indent="-457200" algn="just">
              <a:buFont typeface="+mj-lt"/>
              <a:buAutoNum type="arabicParenR"/>
            </a:pPr>
            <a:r>
              <a:rPr lang="pl-PL" sz="2200" b="1" dirty="0"/>
              <a:t>wykupienia nieruchomości lub jej części</a:t>
            </a:r>
          </a:p>
          <a:p>
            <a:pPr marL="0" indent="0" algn="just">
              <a:buNone/>
            </a:pPr>
            <a:r>
              <a:rPr lang="pl-PL" sz="2200" dirty="0"/>
              <a:t>Realizacja w/w/ roszczeń może nastąpić również w drodze zaoferowania przez gminę właścicielowi albo użytkownikowi wieczystemu nieruchomości zamiennej. </a:t>
            </a:r>
            <a:endParaRPr lang="pl-PL" sz="2200" b="1" dirty="0"/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SKUTKI PRAWNE I EKONOMICZNE UCHWALENIA DOKUMENTÓW PLANISTYCZNYCH</a:t>
            </a:r>
            <a:endParaRPr lang="en-US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9151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0817"/>
            <a:ext cx="10003972" cy="1149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Identyfikacja </a:t>
            </a:r>
            <a:r>
              <a:rPr lang="pl-PL" sz="2400" b="1" u="sng" dirty="0"/>
              <a:t>roszczeń odszkodowawczych </a:t>
            </a:r>
          </a:p>
          <a:p>
            <a:pPr marL="0" indent="0" algn="ctr">
              <a:buNone/>
            </a:pPr>
            <a:r>
              <a:rPr lang="pl-PL" sz="2400" b="1" dirty="0"/>
              <a:t>w oparciu o art. 36 ustawy o planowaniu i zagospodarowaniu przestrzennym</a:t>
            </a:r>
          </a:p>
          <a:p>
            <a:pPr marL="0" indent="0" algn="just">
              <a:buNone/>
            </a:pPr>
            <a:r>
              <a:rPr lang="pl-PL" sz="2400" dirty="0"/>
              <a:t>Art. 36 ust. 3</a:t>
            </a:r>
          </a:p>
          <a:p>
            <a:pPr marL="0" indent="0" algn="just">
              <a:buNone/>
            </a:pPr>
            <a:r>
              <a:rPr lang="pl-PL" sz="2400" dirty="0"/>
              <a:t>3. Jeżeli, w związku z uchwaleniem planu miejscowego albo jego zmianą, </a:t>
            </a:r>
            <a:r>
              <a:rPr lang="pl-PL" sz="2400" u="sng" dirty="0"/>
              <a:t>wartość nieruchomości uległa obniżeniu, a właściciel albo użytkownik wieczysty zbywa tę nieruchomość </a:t>
            </a:r>
            <a:r>
              <a:rPr lang="pl-PL" sz="2400" dirty="0"/>
              <a:t>i nie skorzystał z praw, o których mowa w ust. 1 i 2, może żądać od gminy </a:t>
            </a:r>
            <a:r>
              <a:rPr lang="pl-PL" sz="2400" b="1" dirty="0"/>
              <a:t>odszkodowania równego obniżeniu wartości nieruchomości.</a:t>
            </a:r>
          </a:p>
        </p:txBody>
      </p:sp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SKUTKI PRAWNE I EKONOMICZNE UCHWALENIA DOKUMENTÓW PLANISTYCZNYCH</a:t>
            </a:r>
            <a:endParaRPr lang="en-US" sz="42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68042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SKUTKI PRAWNE I EKONOMICZNE UCHWALENIA DOKUMENTÓW PLANISTYCZNYCH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0817"/>
            <a:ext cx="10003972" cy="1149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OPŁATA PLANISTYCZNA</a:t>
            </a:r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2D0DC2A-88FB-4765-A4DB-FB51016F86FE}"/>
              </a:ext>
            </a:extLst>
          </p:cNvPr>
          <p:cNvSpPr/>
          <p:nvPr/>
        </p:nvSpPr>
        <p:spPr>
          <a:xfrm>
            <a:off x="838200" y="2696380"/>
            <a:ext cx="105155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Skąd się bierze opłata planistyczna?</a:t>
            </a:r>
          </a:p>
        </p:txBody>
      </p:sp>
    </p:spTree>
    <p:extLst>
      <p:ext uri="{BB962C8B-B14F-4D97-AF65-F5344CB8AC3E}">
        <p14:creationId xmlns:p14="http://schemas.microsoft.com/office/powerpoint/2010/main" val="33120858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SKUTKI PRAWNE I EKONOMICZNE UCHWALENIA DOKUMENTÓW PLANISTYCZNYCH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0817"/>
            <a:ext cx="10003972" cy="1149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OPŁATA PLANISTYCZNA</a:t>
            </a:r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2D0DC2A-88FB-4765-A4DB-FB51016F86FE}"/>
              </a:ext>
            </a:extLst>
          </p:cNvPr>
          <p:cNvSpPr/>
          <p:nvPr/>
        </p:nvSpPr>
        <p:spPr>
          <a:xfrm>
            <a:off x="838200" y="2696380"/>
            <a:ext cx="1051559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/>
              <a:t>Art. 36 ust. 4 ustawy o planowaniu i zagospodarowaniu przestrzennym</a:t>
            </a:r>
          </a:p>
          <a:p>
            <a:pPr algn="just"/>
            <a:r>
              <a:rPr lang="pl-PL" sz="2400" dirty="0"/>
              <a:t>Jeżeli w związku z uchwaleniem planu miejscowego albo jego zmianą </a:t>
            </a:r>
            <a:r>
              <a:rPr lang="pl-PL" sz="2400" u="sng" dirty="0"/>
              <a:t>wartość nieruchomości wzrosła,</a:t>
            </a:r>
            <a:r>
              <a:rPr lang="pl-PL" sz="2400" dirty="0"/>
              <a:t> </a:t>
            </a:r>
            <a:r>
              <a:rPr lang="pl-PL" sz="2400" u="sng" dirty="0"/>
              <a:t>a właściciel lub użytkownik wieczysty zbywa tę nieruchomość</a:t>
            </a:r>
            <a:r>
              <a:rPr lang="pl-PL" sz="2400" dirty="0"/>
              <a:t>, wójt, burmistrz albo prezydent miasta pobiera </a:t>
            </a:r>
            <a:r>
              <a:rPr lang="pl-PL" sz="2400" b="1" dirty="0"/>
              <a:t>jednorazową opłatę ustaloną w tym planie</a:t>
            </a:r>
            <a:r>
              <a:rPr lang="pl-PL" sz="2400" dirty="0"/>
              <a:t>, określoną w stosunku procentowym do wzrostu wartości</a:t>
            </a:r>
          </a:p>
          <a:p>
            <a:r>
              <a:rPr lang="pl-PL" sz="2400" dirty="0"/>
              <a:t>nieruchomości. Opłata ta jest dochodem własnym gminy. Wysokość opłaty nie może być wyższa niż 30 % wzrostu wartości nieruchomości. </a:t>
            </a:r>
          </a:p>
        </p:txBody>
      </p:sp>
    </p:spTree>
    <p:extLst>
      <p:ext uri="{BB962C8B-B14F-4D97-AF65-F5344CB8AC3E}">
        <p14:creationId xmlns:p14="http://schemas.microsoft.com/office/powerpoint/2010/main" val="113349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SKUTKI PRAWNE I EKONOMICZNE UCHWALENIA DOKUMENTÓW PLANISTYCZNYCH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0817"/>
            <a:ext cx="10003972" cy="1149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OPŁATA PLANISTYCZNA</a:t>
            </a:r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C2D0DC2A-88FB-4765-A4DB-FB51016F86FE}"/>
              </a:ext>
            </a:extLst>
          </p:cNvPr>
          <p:cNvSpPr/>
          <p:nvPr/>
        </p:nvSpPr>
        <p:spPr>
          <a:xfrm>
            <a:off x="838200" y="2696380"/>
            <a:ext cx="1051559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W jaki sposób oblicza się wysokość opłaty planistycznej?</a:t>
            </a:r>
          </a:p>
          <a:p>
            <a:pPr algn="ctr"/>
            <a:endParaRPr lang="pl-PL" sz="2400" dirty="0"/>
          </a:p>
          <a:p>
            <a:pPr algn="ctr"/>
            <a:r>
              <a:rPr lang="pl-PL" sz="2400" dirty="0"/>
              <a:t>Analiza wybranego orzeczenia prawnego </a:t>
            </a:r>
          </a:p>
          <a:p>
            <a:pPr algn="ctr"/>
            <a:r>
              <a:rPr lang="pl-PL" sz="2400" dirty="0"/>
              <a:t>dotyczącego naliczenia opłaty planistycznej – </a:t>
            </a:r>
            <a:r>
              <a:rPr lang="pl-PL" sz="2400" dirty="0" err="1"/>
              <a:t>case</a:t>
            </a:r>
            <a:r>
              <a:rPr lang="pl-PL" sz="2400" dirty="0"/>
              <a:t> </a:t>
            </a:r>
            <a:r>
              <a:rPr lang="pl-PL" sz="2400" dirty="0" err="1"/>
              <a:t>study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2751289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 hidden="1">
            <a:extLst>
              <a:ext uri="{FF2B5EF4-FFF2-40B4-BE49-F238E27FC236}">
                <a16:creationId xmlns:a16="http://schemas.microsoft.com/office/drawing/2014/main" id="{471B5B70-9908-4A2D-846D-7A91B6CDF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pl-PL" sz="4200" b="1" dirty="0">
                <a:solidFill>
                  <a:srgbClr val="002060"/>
                </a:solidFill>
              </a:rPr>
              <a:t>SKUTKI PRAWNE I EKONOMICZNE UCHWALENIA DOKUMENTÓW PLANISTYCZNYCH</a:t>
            </a:r>
            <a:endParaRPr lang="en-US" sz="4200" b="1" dirty="0">
              <a:solidFill>
                <a:srgbClr val="002060"/>
              </a:solidFill>
            </a:endParaRP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D0765647-6046-4FEE-BEE3-ECED00310B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0817"/>
            <a:ext cx="10003972" cy="114964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endParaRPr lang="pl-PL" sz="1000" b="1" dirty="0"/>
          </a:p>
          <a:p>
            <a:pPr marL="0" indent="0" algn="ctr">
              <a:buNone/>
            </a:pPr>
            <a:r>
              <a:rPr lang="pl-PL" sz="2400" b="1" dirty="0"/>
              <a:t>Skutki ekonomiczno-prawne uchwalenia planu miejscowego </a:t>
            </a:r>
          </a:p>
          <a:p>
            <a:pPr marL="0" indent="0" algn="ctr">
              <a:buNone/>
            </a:pPr>
            <a:r>
              <a:rPr lang="pl-PL" sz="2400" b="1" dirty="0"/>
              <a:t>dla budżetu gminy</a:t>
            </a:r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  <a:p>
            <a:pPr marL="0" indent="0" algn="ctr">
              <a:buNone/>
            </a:pPr>
            <a:endParaRPr lang="pl-PL" sz="2400" b="1" dirty="0"/>
          </a:p>
        </p:txBody>
      </p:sp>
      <p:graphicFrame>
        <p:nvGraphicFramePr>
          <p:cNvPr id="2" name="Diagram 1" descr="Diagram prezentuje potencjalne dochody oraz potencjalne obciążenia finansowe po stronie gminy, które mogą nastąpić w wyniku uchwalenia miejscowego planu zagospodarowania przestrzennego. Potencjalne dochody to: opłata planistyczna, opłata adiacencka, podatek od nieruchomości, dochód z tytułu sprzedaży gruntów, których wartość wzrosła. Potencjalne obciążenia finansowe to: odszkodowania za ograniczenie korzystanie z nieruchomości albo za zmniejszenie wartości nieruchomości; wykup nieruchomości w celu realizacji inwestycji celu publicznego; budowa urządzeń infrastruktury technicznej; obsługa procesu inwestycyjnego. ">
            <a:extLst>
              <a:ext uri="{FF2B5EF4-FFF2-40B4-BE49-F238E27FC236}">
                <a16:creationId xmlns:a16="http://schemas.microsoft.com/office/drawing/2014/main" id="{0FDA54C7-1E0E-4356-B9C8-EE1EAA624A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64013855"/>
              </p:ext>
            </p:extLst>
          </p:nvPr>
        </p:nvGraphicFramePr>
        <p:xfrm>
          <a:off x="1760555" y="2596215"/>
          <a:ext cx="8159262" cy="3896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27140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BED8196-FF2B-41E5-91D3-1431C5DB3E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Literatura: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35DEEA2-4CBB-4956-80A5-9A58C8363F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27 marca 2003 r. o planowaniu i zagospodarowaniu przestrzennym (Dz. U. z 2003 r. nr 80, poz. 717)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21 sierpnia 1997 r. o gospodarce nieruchomościami (Dz. U. z 1997 r. nr 115, poz. 741)</a:t>
            </a:r>
          </a:p>
          <a:p>
            <a:pPr marL="514350" indent="-514350">
              <a:buFont typeface="+mj-lt"/>
              <a:buAutoNum type="arabicPeriod"/>
            </a:pPr>
            <a:r>
              <a:rPr lang="pl-PL" sz="1800" dirty="0"/>
              <a:t>Ustawa z dnia 12 stycznia 1991 r. o podatkach i opłatach lokalnych (Dz. U. z 1991 r. nr 9, poz. 31)</a:t>
            </a:r>
          </a:p>
        </p:txBody>
      </p:sp>
    </p:spTree>
    <p:extLst>
      <p:ext uri="{BB962C8B-B14F-4D97-AF65-F5344CB8AC3E}">
        <p14:creationId xmlns:p14="http://schemas.microsoft.com/office/powerpoint/2010/main" val="21717401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ytuł 5">
            <a:extLst>
              <a:ext uri="{FF2B5EF4-FFF2-40B4-BE49-F238E27FC236}">
                <a16:creationId xmlns:a16="http://schemas.microsoft.com/office/drawing/2014/main" id="{DB4FC72E-E2EF-4412-9D00-38EB07AE4E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05804" y="3520984"/>
            <a:ext cx="7646366" cy="485788"/>
          </a:xfrm>
        </p:spPr>
        <p:txBody>
          <a:bodyPr/>
          <a:lstStyle/>
          <a:p>
            <a:pPr lvl="0" algn="l" eaLnBrk="0" fontAlgn="base" hangingPunct="0">
              <a:lnSpc>
                <a:spcPct val="100000"/>
              </a:lnSpc>
              <a:spcAft>
                <a:spcPct val="0"/>
              </a:spcAft>
            </a:pPr>
            <a:r>
              <a:rPr lang="pl-PL" altLang="pl-PL" sz="12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+mn-cs"/>
              </a:rPr>
              <a:t>Autor utworu: Joanna Budnicka-Kosior</a:t>
            </a:r>
            <a:endParaRPr lang="pl-PL" dirty="0"/>
          </a:p>
        </p:txBody>
      </p:sp>
      <p:pic>
        <p:nvPicPr>
          <p:cNvPr id="2" name="Obraz 1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5804" y="4787405"/>
            <a:ext cx="5416062" cy="1048258"/>
          </a:xfrm>
          <a:prstGeom prst="rect">
            <a:avLst/>
          </a:prstGeom>
        </p:spPr>
      </p:pic>
      <p:pic>
        <p:nvPicPr>
          <p:cNvPr id="5" name="Obraz 3">
            <a:extLst>
              <a:ext uri="{FF2B5EF4-FFF2-40B4-BE49-F238E27FC236}">
                <a16:creationId xmlns:a16="http://schemas.microsoft.com/office/drawing/2014/main" id="{1360999B-B904-4568-B3C5-06EFB8940D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8172" y="4340350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az 2">
            <a:extLst>
              <a:ext uri="{FF2B5EF4-FFF2-40B4-BE49-F238E27FC236}">
                <a16:creationId xmlns:a16="http://schemas.microsoft.com/office/drawing/2014/main" id="{65C93C00-4E94-41BD-A3B3-EDC3C6DBCE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8195" y="4340351"/>
            <a:ext cx="314325" cy="31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AE5352E8-B38D-4112-8709-9A63013499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875" y="5905037"/>
            <a:ext cx="11888250" cy="792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6244946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FC5B7CEEC9953459AA7635A9F264111" ma:contentTypeVersion="4" ma:contentTypeDescription="Utwórz nowy dokument." ma:contentTypeScope="" ma:versionID="fbe430c388abe1d48ad925f0c9fa709b">
  <xsd:schema xmlns:xsd="http://www.w3.org/2001/XMLSchema" xmlns:xs="http://www.w3.org/2001/XMLSchema" xmlns:p="http://schemas.microsoft.com/office/2006/metadata/properties" xmlns:ns2="51674ba1-e637-49a1-9acf-be75e179f9ea" targetNamespace="http://schemas.microsoft.com/office/2006/metadata/properties" ma:root="true" ma:fieldsID="d97095d76de6756cd2dba7889f93f341" ns2:_="">
    <xsd:import namespace="51674ba1-e637-49a1-9acf-be75e179f9e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1674ba1-e637-49a1-9acf-be75e179f9e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78A2F61-0993-4C49-B5A8-BBB80CD2D4F5}">
  <ds:schemaRefs>
    <ds:schemaRef ds:uri="51674ba1-e637-49a1-9acf-be75e179f9e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264932D8-5549-407D-86CE-BAD670C8380F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1674ba1-e637-49a1-9acf-be75e179f9ea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19793CC2-EF4C-4E2F-910C-DFF27FCB576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1581</TotalTime>
  <Words>525</Words>
  <Application>Microsoft Office PowerPoint</Application>
  <PresentationFormat>Panoramiczny</PresentationFormat>
  <Paragraphs>66</Paragraphs>
  <Slides>9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7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Open Sans</vt:lpstr>
      <vt:lpstr>Tahoma</vt:lpstr>
      <vt:lpstr>Times New Roman</vt:lpstr>
      <vt:lpstr>Verdana</vt:lpstr>
      <vt:lpstr>Motyw pakietu Office</vt:lpstr>
      <vt:lpstr>GreenTechEducation - - SGGW dla gospodarki przyszłości</vt:lpstr>
      <vt:lpstr>SKUTKI PRAWNE I EKONOMICZNE UCHWALENIA DOKUMENTÓW PLANISTYCZNYCH</vt:lpstr>
      <vt:lpstr>SKUTKI PRAWNE I EKONOMICZNE UCHWALENIA DOKUMENTÓW PLANISTYCZNYCH</vt:lpstr>
      <vt:lpstr>SKUTKI PRAWNE I EKONOMICZNE UCHWALENIA DOKUMENTÓW PLANISTYCZNYCH</vt:lpstr>
      <vt:lpstr>SKUTKI PRAWNE I EKONOMICZNE UCHWALENIA DOKUMENTÓW PLANISTYCZNYCH</vt:lpstr>
      <vt:lpstr>SKUTKI PRAWNE I EKONOMICZNE UCHWALENIA DOKUMENTÓW PLANISTYCZNYCH</vt:lpstr>
      <vt:lpstr>SKUTKI PRAWNE I EKONOMICZNE UCHWALENIA DOKUMENTÓW PLANISTYCZNYCH</vt:lpstr>
      <vt:lpstr>Literatura:</vt:lpstr>
      <vt:lpstr>Autor utworu: Joanna Budnicka-Kosior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Czubiński</dc:creator>
  <cp:lastModifiedBy>Joanna Budnicka-Kosior</cp:lastModifiedBy>
  <cp:revision>75</cp:revision>
  <cp:lastPrinted>2024-05-21T11:11:19Z</cp:lastPrinted>
  <dcterms:created xsi:type="dcterms:W3CDTF">2024-02-02T12:47:31Z</dcterms:created>
  <dcterms:modified xsi:type="dcterms:W3CDTF">2026-07-29T10:17:09Z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0x010100FFC5B7CEEC9953459AA7635A9F264111</vt:lpwstr>
  </property>
</Properties>
</file>