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46"/>
  </p:notesMasterIdLst>
  <p:sldIdLst>
    <p:sldId id="258" r:id="rId5"/>
    <p:sldId id="293" r:id="rId6"/>
    <p:sldId id="294" r:id="rId7"/>
    <p:sldId id="300" r:id="rId8"/>
    <p:sldId id="301" r:id="rId9"/>
    <p:sldId id="291" r:id="rId10"/>
    <p:sldId id="266" r:id="rId11"/>
    <p:sldId id="268" r:id="rId12"/>
    <p:sldId id="267" r:id="rId13"/>
    <p:sldId id="265" r:id="rId14"/>
    <p:sldId id="271" r:id="rId15"/>
    <p:sldId id="272" r:id="rId16"/>
    <p:sldId id="270" r:id="rId17"/>
    <p:sldId id="269" r:id="rId18"/>
    <p:sldId id="275" r:id="rId19"/>
    <p:sldId id="276" r:id="rId20"/>
    <p:sldId id="273" r:id="rId21"/>
    <p:sldId id="278" r:id="rId22"/>
    <p:sldId id="277" r:id="rId23"/>
    <p:sldId id="279" r:id="rId24"/>
    <p:sldId id="274" r:id="rId25"/>
    <p:sldId id="282" r:id="rId26"/>
    <p:sldId id="281" r:id="rId27"/>
    <p:sldId id="292" r:id="rId28"/>
    <p:sldId id="284" r:id="rId29"/>
    <p:sldId id="302" r:id="rId30"/>
    <p:sldId id="303" r:id="rId31"/>
    <p:sldId id="288" r:id="rId32"/>
    <p:sldId id="285" r:id="rId33"/>
    <p:sldId id="304" r:id="rId34"/>
    <p:sldId id="305" r:id="rId35"/>
    <p:sldId id="307" r:id="rId36"/>
    <p:sldId id="306" r:id="rId37"/>
    <p:sldId id="287" r:id="rId38"/>
    <p:sldId id="308" r:id="rId39"/>
    <p:sldId id="286" r:id="rId40"/>
    <p:sldId id="309" r:id="rId41"/>
    <p:sldId id="289" r:id="rId42"/>
    <p:sldId id="290" r:id="rId43"/>
    <p:sldId id="263" r:id="rId44"/>
    <p:sldId id="259" r:id="rId4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E9D11F"/>
    <a:srgbClr val="FF5050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04" autoAdjust="0"/>
  </p:normalViewPr>
  <p:slideViewPr>
    <p:cSldViewPr snapToGrid="0">
      <p:cViewPr varScale="1">
        <p:scale>
          <a:sx n="63" d="100"/>
          <a:sy n="63" d="100"/>
        </p:scale>
        <p:origin x="72" y="379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00AD20-CBE0-4B0C-9AB6-B3AF3146D433}" type="doc">
      <dgm:prSet loTypeId="urn:microsoft.com/office/officeart/2005/8/layout/orgChart1" loCatId="hierarchy" qsTypeId="urn:microsoft.com/office/officeart/2005/8/quickstyle/simple2" qsCatId="simple" csTypeId="urn:microsoft.com/office/officeart/2005/8/colors/accent1_1" csCatId="accent1" phldr="1"/>
      <dgm:spPr/>
      <dgm:t>
        <a:bodyPr/>
        <a:lstStyle/>
        <a:p>
          <a:endParaRPr lang="pl-PL"/>
        </a:p>
      </dgm:t>
    </dgm:pt>
    <dgm:pt modelId="{79B3CC60-5F0C-4358-8EEF-301CA089CB3C}">
      <dgm:prSet phldrT="[Tekst]" custT="1"/>
      <dgm:spPr/>
      <dgm:t>
        <a:bodyPr/>
        <a:lstStyle/>
        <a:p>
          <a:r>
            <a:rPr lang="pl-PL" sz="1800" b="1" dirty="0"/>
            <a:t>ZAKRES PLANU MIEJSCOWEGO</a:t>
          </a:r>
        </a:p>
      </dgm:t>
    </dgm:pt>
    <dgm:pt modelId="{4B8EBBE8-BFC1-47D7-B99D-657D6014A69E}" type="parTrans" cxnId="{5F49E725-2E8D-471C-BF29-36BCA7930107}">
      <dgm:prSet/>
      <dgm:spPr/>
      <dgm:t>
        <a:bodyPr/>
        <a:lstStyle/>
        <a:p>
          <a:endParaRPr lang="pl-PL" sz="1800"/>
        </a:p>
      </dgm:t>
    </dgm:pt>
    <dgm:pt modelId="{00A951DE-D511-4195-8CA7-A7B1647FA830}" type="sibTrans" cxnId="{5F49E725-2E8D-471C-BF29-36BCA7930107}">
      <dgm:prSet/>
      <dgm:spPr/>
      <dgm:t>
        <a:bodyPr/>
        <a:lstStyle/>
        <a:p>
          <a:endParaRPr lang="pl-PL" sz="1800"/>
        </a:p>
      </dgm:t>
    </dgm:pt>
    <dgm:pt modelId="{E94E6726-C54F-4C39-A03D-EEF1EABF0328}">
      <dgm:prSet phldrT="[Tekst]" custT="1"/>
      <dgm:spPr/>
      <dgm:t>
        <a:bodyPr/>
        <a:lstStyle/>
        <a:p>
          <a:r>
            <a:rPr lang="pl-PL" sz="1800" dirty="0"/>
            <a:t>USTALENIA OBOWIĄZKOWE</a:t>
          </a:r>
        </a:p>
      </dgm:t>
    </dgm:pt>
    <dgm:pt modelId="{1248E9A4-5819-4ECD-949B-C87BBF16AB60}" type="parTrans" cxnId="{E20E719A-F427-45CE-B64A-5F5810D37B21}">
      <dgm:prSet/>
      <dgm:spPr/>
      <dgm:t>
        <a:bodyPr/>
        <a:lstStyle/>
        <a:p>
          <a:endParaRPr lang="pl-PL" sz="1800"/>
        </a:p>
      </dgm:t>
    </dgm:pt>
    <dgm:pt modelId="{730C1A8A-243A-4678-A246-BA1BBA2F9B17}" type="sibTrans" cxnId="{E20E719A-F427-45CE-B64A-5F5810D37B21}">
      <dgm:prSet/>
      <dgm:spPr/>
      <dgm:t>
        <a:bodyPr/>
        <a:lstStyle/>
        <a:p>
          <a:endParaRPr lang="pl-PL" sz="1800"/>
        </a:p>
      </dgm:t>
    </dgm:pt>
    <dgm:pt modelId="{A4EE0AA9-F6B6-4EE8-8F00-2234BC92590C}">
      <dgm:prSet phldrT="[Tekst]" custT="1"/>
      <dgm:spPr/>
      <dgm:t>
        <a:bodyPr/>
        <a:lstStyle/>
        <a:p>
          <a:r>
            <a:rPr lang="pl-PL" sz="1800" dirty="0"/>
            <a:t>USTALENIA FAKULTATYWNE</a:t>
          </a:r>
        </a:p>
      </dgm:t>
    </dgm:pt>
    <dgm:pt modelId="{2C7E378E-8466-404C-9AE3-A6387DC28765}" type="parTrans" cxnId="{9C81F92F-FC7F-4DD9-AD44-531EA09E0E21}">
      <dgm:prSet/>
      <dgm:spPr/>
      <dgm:t>
        <a:bodyPr/>
        <a:lstStyle/>
        <a:p>
          <a:endParaRPr lang="pl-PL" sz="1800"/>
        </a:p>
      </dgm:t>
    </dgm:pt>
    <dgm:pt modelId="{C0C9C910-8177-4425-B61C-A3C86E8BE797}" type="sibTrans" cxnId="{9C81F92F-FC7F-4DD9-AD44-531EA09E0E21}">
      <dgm:prSet/>
      <dgm:spPr/>
      <dgm:t>
        <a:bodyPr/>
        <a:lstStyle/>
        <a:p>
          <a:endParaRPr lang="pl-PL" sz="1800"/>
        </a:p>
      </dgm:t>
    </dgm:pt>
    <dgm:pt modelId="{70D8D3A4-DEC9-4063-AD6F-4269D843FD95}" type="pres">
      <dgm:prSet presAssocID="{6700AD20-CBE0-4B0C-9AB6-B3AF3146D433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32F0FD3-DF1C-4AE9-92DE-FB097ED7423D}" type="pres">
      <dgm:prSet presAssocID="{79B3CC60-5F0C-4358-8EEF-301CA089CB3C}" presName="hierRoot1" presStyleCnt="0">
        <dgm:presLayoutVars>
          <dgm:hierBranch val="init"/>
        </dgm:presLayoutVars>
      </dgm:prSet>
      <dgm:spPr/>
    </dgm:pt>
    <dgm:pt modelId="{BBDBCFA2-1B31-488B-AFC1-2B7BFA155FB3}" type="pres">
      <dgm:prSet presAssocID="{79B3CC60-5F0C-4358-8EEF-301CA089CB3C}" presName="rootComposite1" presStyleCnt="0"/>
      <dgm:spPr/>
    </dgm:pt>
    <dgm:pt modelId="{50969E1F-342C-4EF2-98A8-0CE8CAAEA14A}" type="pres">
      <dgm:prSet presAssocID="{79B3CC60-5F0C-4358-8EEF-301CA089CB3C}" presName="rootText1" presStyleLbl="node0" presStyleIdx="0" presStyleCnt="1">
        <dgm:presLayoutVars>
          <dgm:chPref val="3"/>
        </dgm:presLayoutVars>
      </dgm:prSet>
      <dgm:spPr/>
    </dgm:pt>
    <dgm:pt modelId="{884BE75C-5553-4586-ACFC-56A570FCEE75}" type="pres">
      <dgm:prSet presAssocID="{79B3CC60-5F0C-4358-8EEF-301CA089CB3C}" presName="rootConnector1" presStyleLbl="node1" presStyleIdx="0" presStyleCnt="0"/>
      <dgm:spPr/>
    </dgm:pt>
    <dgm:pt modelId="{A56A936D-E182-4C64-88E3-3D915DCB9E4A}" type="pres">
      <dgm:prSet presAssocID="{79B3CC60-5F0C-4358-8EEF-301CA089CB3C}" presName="hierChild2" presStyleCnt="0"/>
      <dgm:spPr/>
    </dgm:pt>
    <dgm:pt modelId="{04075B73-AC25-4E55-81F2-7C29A00B1331}" type="pres">
      <dgm:prSet presAssocID="{1248E9A4-5819-4ECD-949B-C87BBF16AB60}" presName="Name37" presStyleLbl="parChTrans1D2" presStyleIdx="0" presStyleCnt="2"/>
      <dgm:spPr/>
    </dgm:pt>
    <dgm:pt modelId="{4F8C225F-4AA0-4054-B300-E5E22E6D6923}" type="pres">
      <dgm:prSet presAssocID="{E94E6726-C54F-4C39-A03D-EEF1EABF0328}" presName="hierRoot2" presStyleCnt="0">
        <dgm:presLayoutVars>
          <dgm:hierBranch val="init"/>
        </dgm:presLayoutVars>
      </dgm:prSet>
      <dgm:spPr/>
    </dgm:pt>
    <dgm:pt modelId="{BE77BECD-BE82-47F4-A5B2-C6CB048E01A4}" type="pres">
      <dgm:prSet presAssocID="{E94E6726-C54F-4C39-A03D-EEF1EABF0328}" presName="rootComposite" presStyleCnt="0"/>
      <dgm:spPr/>
    </dgm:pt>
    <dgm:pt modelId="{C363A803-8214-46CD-962D-6FF440A2CE03}" type="pres">
      <dgm:prSet presAssocID="{E94E6726-C54F-4C39-A03D-EEF1EABF0328}" presName="rootText" presStyleLbl="node2" presStyleIdx="0" presStyleCnt="2">
        <dgm:presLayoutVars>
          <dgm:chPref val="3"/>
        </dgm:presLayoutVars>
      </dgm:prSet>
      <dgm:spPr/>
    </dgm:pt>
    <dgm:pt modelId="{46AB91E2-49F6-49A2-BA38-E4221428FA30}" type="pres">
      <dgm:prSet presAssocID="{E94E6726-C54F-4C39-A03D-EEF1EABF0328}" presName="rootConnector" presStyleLbl="node2" presStyleIdx="0" presStyleCnt="2"/>
      <dgm:spPr/>
    </dgm:pt>
    <dgm:pt modelId="{154A2936-3DE9-4B64-826C-F3451B0B7A26}" type="pres">
      <dgm:prSet presAssocID="{E94E6726-C54F-4C39-A03D-EEF1EABF0328}" presName="hierChild4" presStyleCnt="0"/>
      <dgm:spPr/>
    </dgm:pt>
    <dgm:pt modelId="{62FB1059-C409-435F-896A-B582C6BF4C96}" type="pres">
      <dgm:prSet presAssocID="{E94E6726-C54F-4C39-A03D-EEF1EABF0328}" presName="hierChild5" presStyleCnt="0"/>
      <dgm:spPr/>
    </dgm:pt>
    <dgm:pt modelId="{E5BBB197-F990-4E13-8B51-2A2A3D8AC6C4}" type="pres">
      <dgm:prSet presAssocID="{2C7E378E-8466-404C-9AE3-A6387DC28765}" presName="Name37" presStyleLbl="parChTrans1D2" presStyleIdx="1" presStyleCnt="2"/>
      <dgm:spPr/>
    </dgm:pt>
    <dgm:pt modelId="{9CDC21F3-5720-458C-96D5-6AFE1F8A6239}" type="pres">
      <dgm:prSet presAssocID="{A4EE0AA9-F6B6-4EE8-8F00-2234BC92590C}" presName="hierRoot2" presStyleCnt="0">
        <dgm:presLayoutVars>
          <dgm:hierBranch val="init"/>
        </dgm:presLayoutVars>
      </dgm:prSet>
      <dgm:spPr/>
    </dgm:pt>
    <dgm:pt modelId="{1890A543-40D1-4825-B18A-CD8A5A383D0B}" type="pres">
      <dgm:prSet presAssocID="{A4EE0AA9-F6B6-4EE8-8F00-2234BC92590C}" presName="rootComposite" presStyleCnt="0"/>
      <dgm:spPr/>
    </dgm:pt>
    <dgm:pt modelId="{FD194B50-EB79-4BDF-8D91-C645B71452FD}" type="pres">
      <dgm:prSet presAssocID="{A4EE0AA9-F6B6-4EE8-8F00-2234BC92590C}" presName="rootText" presStyleLbl="node2" presStyleIdx="1" presStyleCnt="2">
        <dgm:presLayoutVars>
          <dgm:chPref val="3"/>
        </dgm:presLayoutVars>
      </dgm:prSet>
      <dgm:spPr/>
    </dgm:pt>
    <dgm:pt modelId="{B307FF0C-9E53-4074-B979-9BC320707EE3}" type="pres">
      <dgm:prSet presAssocID="{A4EE0AA9-F6B6-4EE8-8F00-2234BC92590C}" presName="rootConnector" presStyleLbl="node2" presStyleIdx="1" presStyleCnt="2"/>
      <dgm:spPr/>
    </dgm:pt>
    <dgm:pt modelId="{89556765-48F8-4293-8812-FDDF666C4F4C}" type="pres">
      <dgm:prSet presAssocID="{A4EE0AA9-F6B6-4EE8-8F00-2234BC92590C}" presName="hierChild4" presStyleCnt="0"/>
      <dgm:spPr/>
    </dgm:pt>
    <dgm:pt modelId="{0507F322-AD9C-4291-8E93-313B9DBD8FAA}" type="pres">
      <dgm:prSet presAssocID="{A4EE0AA9-F6B6-4EE8-8F00-2234BC92590C}" presName="hierChild5" presStyleCnt="0"/>
      <dgm:spPr/>
    </dgm:pt>
    <dgm:pt modelId="{DA38A53D-66D2-46AC-AD69-B703A72D13DF}" type="pres">
      <dgm:prSet presAssocID="{79B3CC60-5F0C-4358-8EEF-301CA089CB3C}" presName="hierChild3" presStyleCnt="0"/>
      <dgm:spPr/>
    </dgm:pt>
  </dgm:ptLst>
  <dgm:cxnLst>
    <dgm:cxn modelId="{5F49E725-2E8D-471C-BF29-36BCA7930107}" srcId="{6700AD20-CBE0-4B0C-9AB6-B3AF3146D433}" destId="{79B3CC60-5F0C-4358-8EEF-301CA089CB3C}" srcOrd="0" destOrd="0" parTransId="{4B8EBBE8-BFC1-47D7-B99D-657D6014A69E}" sibTransId="{00A951DE-D511-4195-8CA7-A7B1647FA830}"/>
    <dgm:cxn modelId="{406D4427-B6AC-41A4-87A4-7F911E91D316}" type="presOf" srcId="{2C7E378E-8466-404C-9AE3-A6387DC28765}" destId="{E5BBB197-F990-4E13-8B51-2A2A3D8AC6C4}" srcOrd="0" destOrd="0" presId="urn:microsoft.com/office/officeart/2005/8/layout/orgChart1"/>
    <dgm:cxn modelId="{AFF4D22F-4623-46C7-90AF-12388B839D95}" type="presOf" srcId="{79B3CC60-5F0C-4358-8EEF-301CA089CB3C}" destId="{884BE75C-5553-4586-ACFC-56A570FCEE75}" srcOrd="1" destOrd="0" presId="urn:microsoft.com/office/officeart/2005/8/layout/orgChart1"/>
    <dgm:cxn modelId="{9C81F92F-FC7F-4DD9-AD44-531EA09E0E21}" srcId="{79B3CC60-5F0C-4358-8EEF-301CA089CB3C}" destId="{A4EE0AA9-F6B6-4EE8-8F00-2234BC92590C}" srcOrd="1" destOrd="0" parTransId="{2C7E378E-8466-404C-9AE3-A6387DC28765}" sibTransId="{C0C9C910-8177-4425-B61C-A3C86E8BE797}"/>
    <dgm:cxn modelId="{F51EB240-9666-4BBD-94DD-05C21B134468}" type="presOf" srcId="{E94E6726-C54F-4C39-A03D-EEF1EABF0328}" destId="{C363A803-8214-46CD-962D-6FF440A2CE03}" srcOrd="0" destOrd="0" presId="urn:microsoft.com/office/officeart/2005/8/layout/orgChart1"/>
    <dgm:cxn modelId="{C3378B60-5ED9-4E99-9D19-6544A9722C3C}" type="presOf" srcId="{79B3CC60-5F0C-4358-8EEF-301CA089CB3C}" destId="{50969E1F-342C-4EF2-98A8-0CE8CAAEA14A}" srcOrd="0" destOrd="0" presId="urn:microsoft.com/office/officeart/2005/8/layout/orgChart1"/>
    <dgm:cxn modelId="{71786466-7A03-494B-ADC2-95C22A0F7C7F}" type="presOf" srcId="{6700AD20-CBE0-4B0C-9AB6-B3AF3146D433}" destId="{70D8D3A4-DEC9-4063-AD6F-4269D843FD95}" srcOrd="0" destOrd="0" presId="urn:microsoft.com/office/officeart/2005/8/layout/orgChart1"/>
    <dgm:cxn modelId="{C3992384-AE3A-443C-BD3E-E9D22FADFFD4}" type="presOf" srcId="{A4EE0AA9-F6B6-4EE8-8F00-2234BC92590C}" destId="{B307FF0C-9E53-4074-B979-9BC320707EE3}" srcOrd="1" destOrd="0" presId="urn:microsoft.com/office/officeart/2005/8/layout/orgChart1"/>
    <dgm:cxn modelId="{E20E719A-F427-45CE-B64A-5F5810D37B21}" srcId="{79B3CC60-5F0C-4358-8EEF-301CA089CB3C}" destId="{E94E6726-C54F-4C39-A03D-EEF1EABF0328}" srcOrd="0" destOrd="0" parTransId="{1248E9A4-5819-4ECD-949B-C87BBF16AB60}" sibTransId="{730C1A8A-243A-4678-A246-BA1BBA2F9B17}"/>
    <dgm:cxn modelId="{B90DDABB-6610-446A-B4A4-E10B04ECB929}" type="presOf" srcId="{E94E6726-C54F-4C39-A03D-EEF1EABF0328}" destId="{46AB91E2-49F6-49A2-BA38-E4221428FA30}" srcOrd="1" destOrd="0" presId="urn:microsoft.com/office/officeart/2005/8/layout/orgChart1"/>
    <dgm:cxn modelId="{858A59D1-40B0-4CCA-83CD-CFC4A95D1505}" type="presOf" srcId="{A4EE0AA9-F6B6-4EE8-8F00-2234BC92590C}" destId="{FD194B50-EB79-4BDF-8D91-C645B71452FD}" srcOrd="0" destOrd="0" presId="urn:microsoft.com/office/officeart/2005/8/layout/orgChart1"/>
    <dgm:cxn modelId="{0A651CFA-ABF7-4A9D-BEA5-4B4185FDE215}" type="presOf" srcId="{1248E9A4-5819-4ECD-949B-C87BBF16AB60}" destId="{04075B73-AC25-4E55-81F2-7C29A00B1331}" srcOrd="0" destOrd="0" presId="urn:microsoft.com/office/officeart/2005/8/layout/orgChart1"/>
    <dgm:cxn modelId="{ED6EB1D0-34B0-476C-BFCC-C1A974EFD65D}" type="presParOf" srcId="{70D8D3A4-DEC9-4063-AD6F-4269D843FD95}" destId="{332F0FD3-DF1C-4AE9-92DE-FB097ED7423D}" srcOrd="0" destOrd="0" presId="urn:microsoft.com/office/officeart/2005/8/layout/orgChart1"/>
    <dgm:cxn modelId="{974B9575-3031-48FD-AB1C-CFCC468B2963}" type="presParOf" srcId="{332F0FD3-DF1C-4AE9-92DE-FB097ED7423D}" destId="{BBDBCFA2-1B31-488B-AFC1-2B7BFA155FB3}" srcOrd="0" destOrd="0" presId="urn:microsoft.com/office/officeart/2005/8/layout/orgChart1"/>
    <dgm:cxn modelId="{E48FBBC5-C57C-449A-AD06-39CED542AE7C}" type="presParOf" srcId="{BBDBCFA2-1B31-488B-AFC1-2B7BFA155FB3}" destId="{50969E1F-342C-4EF2-98A8-0CE8CAAEA14A}" srcOrd="0" destOrd="0" presId="urn:microsoft.com/office/officeart/2005/8/layout/orgChart1"/>
    <dgm:cxn modelId="{55469D3D-EA10-4FF0-84CE-CB645958AC4F}" type="presParOf" srcId="{BBDBCFA2-1B31-488B-AFC1-2B7BFA155FB3}" destId="{884BE75C-5553-4586-ACFC-56A570FCEE75}" srcOrd="1" destOrd="0" presId="urn:microsoft.com/office/officeart/2005/8/layout/orgChart1"/>
    <dgm:cxn modelId="{1696D50A-A0EA-4780-A324-4EE8BE1F6785}" type="presParOf" srcId="{332F0FD3-DF1C-4AE9-92DE-FB097ED7423D}" destId="{A56A936D-E182-4C64-88E3-3D915DCB9E4A}" srcOrd="1" destOrd="0" presId="urn:microsoft.com/office/officeart/2005/8/layout/orgChart1"/>
    <dgm:cxn modelId="{192E6510-E032-4251-AC81-A439F86AAE04}" type="presParOf" srcId="{A56A936D-E182-4C64-88E3-3D915DCB9E4A}" destId="{04075B73-AC25-4E55-81F2-7C29A00B1331}" srcOrd="0" destOrd="0" presId="urn:microsoft.com/office/officeart/2005/8/layout/orgChart1"/>
    <dgm:cxn modelId="{C0ABF1E2-16E5-4DCB-BD2B-08F3D303E2C2}" type="presParOf" srcId="{A56A936D-E182-4C64-88E3-3D915DCB9E4A}" destId="{4F8C225F-4AA0-4054-B300-E5E22E6D6923}" srcOrd="1" destOrd="0" presId="urn:microsoft.com/office/officeart/2005/8/layout/orgChart1"/>
    <dgm:cxn modelId="{46683A6B-7026-44E9-BF73-9A19598FF489}" type="presParOf" srcId="{4F8C225F-4AA0-4054-B300-E5E22E6D6923}" destId="{BE77BECD-BE82-47F4-A5B2-C6CB048E01A4}" srcOrd="0" destOrd="0" presId="urn:microsoft.com/office/officeart/2005/8/layout/orgChart1"/>
    <dgm:cxn modelId="{33EEDB62-9526-43B7-9C54-653BA2FBAC1F}" type="presParOf" srcId="{BE77BECD-BE82-47F4-A5B2-C6CB048E01A4}" destId="{C363A803-8214-46CD-962D-6FF440A2CE03}" srcOrd="0" destOrd="0" presId="urn:microsoft.com/office/officeart/2005/8/layout/orgChart1"/>
    <dgm:cxn modelId="{264141C9-5C95-4923-B859-6EA75261B6FC}" type="presParOf" srcId="{BE77BECD-BE82-47F4-A5B2-C6CB048E01A4}" destId="{46AB91E2-49F6-49A2-BA38-E4221428FA30}" srcOrd="1" destOrd="0" presId="urn:microsoft.com/office/officeart/2005/8/layout/orgChart1"/>
    <dgm:cxn modelId="{802E1327-AD1F-472D-8217-00EFCB35F92F}" type="presParOf" srcId="{4F8C225F-4AA0-4054-B300-E5E22E6D6923}" destId="{154A2936-3DE9-4B64-826C-F3451B0B7A26}" srcOrd="1" destOrd="0" presId="urn:microsoft.com/office/officeart/2005/8/layout/orgChart1"/>
    <dgm:cxn modelId="{110F274D-92BB-47B0-A6B7-5F6BCE4BBEB0}" type="presParOf" srcId="{4F8C225F-4AA0-4054-B300-E5E22E6D6923}" destId="{62FB1059-C409-435F-896A-B582C6BF4C96}" srcOrd="2" destOrd="0" presId="urn:microsoft.com/office/officeart/2005/8/layout/orgChart1"/>
    <dgm:cxn modelId="{797E0AA4-FE1F-4D9A-8E05-243BE2B465A9}" type="presParOf" srcId="{A56A936D-E182-4C64-88E3-3D915DCB9E4A}" destId="{E5BBB197-F990-4E13-8B51-2A2A3D8AC6C4}" srcOrd="2" destOrd="0" presId="urn:microsoft.com/office/officeart/2005/8/layout/orgChart1"/>
    <dgm:cxn modelId="{2F4654DE-55F5-4A6B-A2C0-C70C4E001DA8}" type="presParOf" srcId="{A56A936D-E182-4C64-88E3-3D915DCB9E4A}" destId="{9CDC21F3-5720-458C-96D5-6AFE1F8A6239}" srcOrd="3" destOrd="0" presId="urn:microsoft.com/office/officeart/2005/8/layout/orgChart1"/>
    <dgm:cxn modelId="{CD0D6F6D-B424-414E-B7C7-53AB84AB8AA2}" type="presParOf" srcId="{9CDC21F3-5720-458C-96D5-6AFE1F8A6239}" destId="{1890A543-40D1-4825-B18A-CD8A5A383D0B}" srcOrd="0" destOrd="0" presId="urn:microsoft.com/office/officeart/2005/8/layout/orgChart1"/>
    <dgm:cxn modelId="{2DB2E207-85A3-4D3D-AC27-36BBBD7E1ACD}" type="presParOf" srcId="{1890A543-40D1-4825-B18A-CD8A5A383D0B}" destId="{FD194B50-EB79-4BDF-8D91-C645B71452FD}" srcOrd="0" destOrd="0" presId="urn:microsoft.com/office/officeart/2005/8/layout/orgChart1"/>
    <dgm:cxn modelId="{679FD9BD-518D-4298-8231-331F0ECB1F57}" type="presParOf" srcId="{1890A543-40D1-4825-B18A-CD8A5A383D0B}" destId="{B307FF0C-9E53-4074-B979-9BC320707EE3}" srcOrd="1" destOrd="0" presId="urn:microsoft.com/office/officeart/2005/8/layout/orgChart1"/>
    <dgm:cxn modelId="{0D6D397B-D5BF-4194-BF85-6339E58D0842}" type="presParOf" srcId="{9CDC21F3-5720-458C-96D5-6AFE1F8A6239}" destId="{89556765-48F8-4293-8812-FDDF666C4F4C}" srcOrd="1" destOrd="0" presId="urn:microsoft.com/office/officeart/2005/8/layout/orgChart1"/>
    <dgm:cxn modelId="{490FEAA3-E9B6-439B-8B96-1D505F910606}" type="presParOf" srcId="{9CDC21F3-5720-458C-96D5-6AFE1F8A6239}" destId="{0507F322-AD9C-4291-8E93-313B9DBD8FAA}" srcOrd="2" destOrd="0" presId="urn:microsoft.com/office/officeart/2005/8/layout/orgChart1"/>
    <dgm:cxn modelId="{8AAFFA57-405B-4C6A-B52C-FE1CE5C70CBE}" type="presParOf" srcId="{332F0FD3-DF1C-4AE9-92DE-FB097ED7423D}" destId="{DA38A53D-66D2-46AC-AD69-B703A72D13DF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7E0E7E-1230-411D-99C3-DA638773067E}" type="doc">
      <dgm:prSet loTypeId="urn:microsoft.com/office/officeart/2005/8/layout/bProcess3" loCatId="process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pl-PL"/>
        </a:p>
      </dgm:t>
    </dgm:pt>
    <dgm:pt modelId="{9230D931-8933-4707-899E-C9F017DFCD50}">
      <dgm:prSet phldrT="[Tekst]"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pl-PL" sz="800" b="1" dirty="0"/>
            <a:t>Podjęcie uchwały o przystąpieniu do sporządzania planu miejscowego</a:t>
          </a:r>
        </a:p>
      </dgm:t>
    </dgm:pt>
    <dgm:pt modelId="{25108207-F7DE-40BD-9A33-7B62BB5F0386}" type="parTrans" cxnId="{FF5B0528-912E-4DDD-B49D-8BA7CDCCE11E}">
      <dgm:prSet/>
      <dgm:spPr/>
      <dgm:t>
        <a:bodyPr/>
        <a:lstStyle/>
        <a:p>
          <a:endParaRPr lang="pl-PL" sz="800"/>
        </a:p>
      </dgm:t>
    </dgm:pt>
    <dgm:pt modelId="{6D862178-E87C-403F-9558-361CD7531AC7}" type="sibTrans" cxnId="{FF5B0528-912E-4DDD-B49D-8BA7CDCCE11E}">
      <dgm:prSet custT="1"/>
      <dgm:spPr/>
      <dgm:t>
        <a:bodyPr/>
        <a:lstStyle/>
        <a:p>
          <a:endParaRPr lang="pl-PL" sz="800"/>
        </a:p>
      </dgm:t>
    </dgm:pt>
    <dgm:pt modelId="{375E5698-CD1D-4C7F-886E-7285D43E2BE0}">
      <dgm:prSet phldrT="[Teks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800" b="1" dirty="0"/>
            <a:t>Ogłoszenie </a:t>
          </a:r>
          <a:r>
            <a:rPr lang="pl-PL" sz="800" dirty="0"/>
            <a:t>o podjęciu uchwały oraz </a:t>
          </a:r>
          <a:r>
            <a:rPr lang="pl-PL" sz="800" b="1" dirty="0"/>
            <a:t>określenie sposobu i miejsca składania wniosków </a:t>
          </a:r>
          <a:r>
            <a:rPr lang="pl-PL" sz="800" dirty="0"/>
            <a:t>do projektu planu miejscowego </a:t>
          </a:r>
        </a:p>
        <a:p>
          <a:r>
            <a:rPr lang="pl-PL" sz="800" dirty="0"/>
            <a:t>[termin: nie krótszy niż 21 dni]</a:t>
          </a:r>
        </a:p>
      </dgm:t>
    </dgm:pt>
    <dgm:pt modelId="{E1B0FA92-4A32-4995-8799-A38E1226634F}" type="parTrans" cxnId="{13D6E140-6BAE-4AB2-89F1-2F14E8D3CA7E}">
      <dgm:prSet/>
      <dgm:spPr/>
      <dgm:t>
        <a:bodyPr/>
        <a:lstStyle/>
        <a:p>
          <a:endParaRPr lang="pl-PL" sz="800"/>
        </a:p>
      </dgm:t>
    </dgm:pt>
    <dgm:pt modelId="{78C731A0-4080-4D01-B525-0A07CD8ACAA0}" type="sibTrans" cxnId="{13D6E140-6BAE-4AB2-89F1-2F14E8D3CA7E}">
      <dgm:prSet custT="1"/>
      <dgm:spPr/>
      <dgm:t>
        <a:bodyPr/>
        <a:lstStyle/>
        <a:p>
          <a:endParaRPr lang="pl-PL" sz="800"/>
        </a:p>
      </dgm:t>
    </dgm:pt>
    <dgm:pt modelId="{962CA31B-B867-4FCE-961A-50E1CACD71E4}">
      <dgm:prSet phldrT="[Teks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800" b="1" dirty="0"/>
            <a:t>Zawiadomienie</a:t>
          </a:r>
          <a:r>
            <a:rPr lang="pl-PL" sz="800" dirty="0"/>
            <a:t> o podjęciu uchwały </a:t>
          </a:r>
          <a:r>
            <a:rPr lang="pl-PL" sz="800" b="1" dirty="0"/>
            <a:t>miejscowe instytucje i organy właściwe do uzgadniania i opiniowania </a:t>
          </a:r>
          <a:r>
            <a:rPr lang="pl-PL" sz="800" dirty="0"/>
            <a:t>projektu planu </a:t>
          </a:r>
        </a:p>
        <a:p>
          <a:r>
            <a:rPr lang="pl-PL" sz="800" dirty="0"/>
            <a:t>[termin: nie krótszy niż 21 dni od dnia zawiadomienia]</a:t>
          </a:r>
        </a:p>
      </dgm:t>
    </dgm:pt>
    <dgm:pt modelId="{FE77AE5E-9362-41B8-82B9-1D0109F81D26}" type="parTrans" cxnId="{7B1331EA-A348-4831-A86D-5386C331DFDD}">
      <dgm:prSet/>
      <dgm:spPr/>
      <dgm:t>
        <a:bodyPr/>
        <a:lstStyle/>
        <a:p>
          <a:endParaRPr lang="pl-PL" sz="800"/>
        </a:p>
      </dgm:t>
    </dgm:pt>
    <dgm:pt modelId="{7CEE17A4-E768-43A6-BE09-081D814CC54E}" type="sibTrans" cxnId="{7B1331EA-A348-4831-A86D-5386C331DFDD}">
      <dgm:prSet custT="1"/>
      <dgm:spPr/>
      <dgm:t>
        <a:bodyPr/>
        <a:lstStyle/>
        <a:p>
          <a:endParaRPr lang="pl-PL" sz="800"/>
        </a:p>
      </dgm:t>
    </dgm:pt>
    <dgm:pt modelId="{BF91F60F-ABB6-47B6-AB8C-B1D03AD72036}">
      <dgm:prSet phldrT="[Teks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800" b="1" dirty="0"/>
            <a:t>Sporządzenie projektu planu miejscowego </a:t>
          </a:r>
          <a:r>
            <a:rPr lang="pl-PL" sz="800" dirty="0"/>
            <a:t>wraz z prognozą oddziaływania na środowisko oraz uzyskanie zgody na zmianę przeznaczenia gruntów rolnych i leśnych na cele nierolnicze i nieleśne</a:t>
          </a:r>
        </a:p>
      </dgm:t>
    </dgm:pt>
    <dgm:pt modelId="{8499D94F-61C3-4482-8BCD-B450529A200B}" type="parTrans" cxnId="{B5CE980A-97B7-4E7D-ABC1-79694E365F5D}">
      <dgm:prSet/>
      <dgm:spPr/>
      <dgm:t>
        <a:bodyPr/>
        <a:lstStyle/>
        <a:p>
          <a:endParaRPr lang="pl-PL" sz="800"/>
        </a:p>
      </dgm:t>
    </dgm:pt>
    <dgm:pt modelId="{D6CCD415-62B3-432B-AED1-0E2018C714EA}" type="sibTrans" cxnId="{B5CE980A-97B7-4E7D-ABC1-79694E365F5D}">
      <dgm:prSet custT="1"/>
      <dgm:spPr/>
      <dgm:t>
        <a:bodyPr/>
        <a:lstStyle/>
        <a:p>
          <a:endParaRPr lang="pl-PL" sz="800"/>
        </a:p>
      </dgm:t>
    </dgm:pt>
    <dgm:pt modelId="{36ED70AF-5886-4781-A18A-7F142B07C295}">
      <dgm:prSet phldrT="[Teks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800" b="1" dirty="0"/>
            <a:t>Udostępnienie w Rejestrze Urbanistycznym </a:t>
          </a:r>
          <a:r>
            <a:rPr lang="pl-PL" sz="800" dirty="0"/>
            <a:t>projektu planu miejscowego </a:t>
          </a:r>
        </a:p>
      </dgm:t>
    </dgm:pt>
    <dgm:pt modelId="{4C8C400C-4870-4561-9832-57B200E9F511}" type="parTrans" cxnId="{01E3B424-5DA5-40CF-8119-42D3428430B7}">
      <dgm:prSet/>
      <dgm:spPr/>
      <dgm:t>
        <a:bodyPr/>
        <a:lstStyle/>
        <a:p>
          <a:endParaRPr lang="pl-PL" sz="800"/>
        </a:p>
      </dgm:t>
    </dgm:pt>
    <dgm:pt modelId="{B6FF63EE-B6A4-4D3F-A16E-C0BCDEED3C50}" type="sibTrans" cxnId="{01E3B424-5DA5-40CF-8119-42D3428430B7}">
      <dgm:prSet custT="1"/>
      <dgm:spPr/>
      <dgm:t>
        <a:bodyPr/>
        <a:lstStyle/>
        <a:p>
          <a:endParaRPr lang="pl-PL" sz="800"/>
        </a:p>
      </dgm:t>
    </dgm:pt>
    <dgm:pt modelId="{0AB2E976-9943-4E5F-8266-A190A9DD2291}">
      <dgm:prSet phldrT="[Teks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800" b="1" dirty="0"/>
            <a:t>Opiniowanie i uzgadnianie </a:t>
          </a:r>
          <a:r>
            <a:rPr lang="pl-PL" sz="800" dirty="0"/>
            <a:t>projektu planu miejscowego</a:t>
          </a:r>
        </a:p>
      </dgm:t>
    </dgm:pt>
    <dgm:pt modelId="{C0CAC19B-1116-4410-B64E-B68D199264CA}" type="parTrans" cxnId="{BC0B698E-7667-424B-ACE1-8D71D248E781}">
      <dgm:prSet/>
      <dgm:spPr/>
      <dgm:t>
        <a:bodyPr/>
        <a:lstStyle/>
        <a:p>
          <a:endParaRPr lang="pl-PL" sz="800"/>
        </a:p>
      </dgm:t>
    </dgm:pt>
    <dgm:pt modelId="{37370A4E-4ED6-403D-8E82-8CEC3E70A015}" type="sibTrans" cxnId="{BC0B698E-7667-424B-ACE1-8D71D248E781}">
      <dgm:prSet custT="1"/>
      <dgm:spPr/>
      <dgm:t>
        <a:bodyPr/>
        <a:lstStyle/>
        <a:p>
          <a:endParaRPr lang="pl-PL" sz="800"/>
        </a:p>
      </dgm:t>
    </dgm:pt>
    <dgm:pt modelId="{28AEEF97-DA47-4129-A57C-CF1A167DEDFD}">
      <dgm:prSet phldrT="[Teks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800" b="1" dirty="0"/>
            <a:t>Wprowadzenie zmian do projektu planu miejscowego </a:t>
          </a:r>
          <a:r>
            <a:rPr lang="pl-PL" sz="800" dirty="0"/>
            <a:t>wynikających z uzyskanych opinii i dokonanych uzgodnień</a:t>
          </a:r>
        </a:p>
      </dgm:t>
    </dgm:pt>
    <dgm:pt modelId="{1F65951F-72D1-4E64-8CE4-A7ADB7758283}" type="parTrans" cxnId="{2D0717CB-24D5-4A87-B286-4B3F3D067DFC}">
      <dgm:prSet/>
      <dgm:spPr/>
      <dgm:t>
        <a:bodyPr/>
        <a:lstStyle/>
        <a:p>
          <a:endParaRPr lang="pl-PL" sz="800"/>
        </a:p>
      </dgm:t>
    </dgm:pt>
    <dgm:pt modelId="{22781FB4-62DF-45B4-8274-EBF852B0F0E9}" type="sibTrans" cxnId="{2D0717CB-24D5-4A87-B286-4B3F3D067DFC}">
      <dgm:prSet custT="1"/>
      <dgm:spPr/>
      <dgm:t>
        <a:bodyPr/>
        <a:lstStyle/>
        <a:p>
          <a:endParaRPr lang="pl-PL" sz="800"/>
        </a:p>
      </dgm:t>
    </dgm:pt>
    <dgm:pt modelId="{C21EBDE4-DB84-4FF3-AE00-376F66C5F288}">
      <dgm:prSet phldrT="[Teks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800" dirty="0"/>
            <a:t>Ogłoszenie o rozpoczęciu </a:t>
          </a:r>
          <a:r>
            <a:rPr lang="pl-PL" sz="800" b="1" dirty="0"/>
            <a:t>konsultacji społecznych</a:t>
          </a:r>
        </a:p>
      </dgm:t>
    </dgm:pt>
    <dgm:pt modelId="{BDD91A45-BA06-4318-AF99-8A0794C5DE3F}" type="parTrans" cxnId="{95A639DD-6A32-4D7E-9A8C-0D90A7798356}">
      <dgm:prSet/>
      <dgm:spPr/>
      <dgm:t>
        <a:bodyPr/>
        <a:lstStyle/>
        <a:p>
          <a:endParaRPr lang="pl-PL" sz="800"/>
        </a:p>
      </dgm:t>
    </dgm:pt>
    <dgm:pt modelId="{67321D1D-F401-4300-9C83-5C541AD68982}" type="sibTrans" cxnId="{95A639DD-6A32-4D7E-9A8C-0D90A7798356}">
      <dgm:prSet custT="1"/>
      <dgm:spPr/>
      <dgm:t>
        <a:bodyPr/>
        <a:lstStyle/>
        <a:p>
          <a:endParaRPr lang="pl-PL" sz="800"/>
        </a:p>
      </dgm:t>
    </dgm:pt>
    <dgm:pt modelId="{DB6807AE-F3B8-42F7-BE5A-ABF012B281BC}">
      <dgm:prSet phldrT="[Tekst]"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800" dirty="0"/>
            <a:t>Przeprowadzenie konsultacji społecznych oraz wprowadzenie zmian do projektu planu miejscowego</a:t>
          </a:r>
        </a:p>
      </dgm:t>
    </dgm:pt>
    <dgm:pt modelId="{603AF363-E8FF-4040-BAD8-38ABF3A15776}" type="parTrans" cxnId="{2E2D72C7-3AC9-42EB-9475-7EEFAA702D8A}">
      <dgm:prSet/>
      <dgm:spPr/>
      <dgm:t>
        <a:bodyPr/>
        <a:lstStyle/>
        <a:p>
          <a:endParaRPr lang="pl-PL" sz="800"/>
        </a:p>
      </dgm:t>
    </dgm:pt>
    <dgm:pt modelId="{1B5678E7-7542-4B19-A13F-C05D0E0CE84D}" type="sibTrans" cxnId="{2E2D72C7-3AC9-42EB-9475-7EEFAA702D8A}">
      <dgm:prSet custT="1"/>
      <dgm:spPr/>
      <dgm:t>
        <a:bodyPr/>
        <a:lstStyle/>
        <a:p>
          <a:endParaRPr lang="pl-PL" sz="800"/>
        </a:p>
      </dgm:t>
    </dgm:pt>
    <dgm:pt modelId="{E47DBA33-BADF-485C-805F-6380EE060B43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800" b="1" dirty="0"/>
            <a:t>Udostępnienie w Rejestrze Urbanistycznym</a:t>
          </a:r>
          <a:r>
            <a:rPr lang="pl-PL" sz="800" dirty="0"/>
            <a:t> projektu planu miejscowego</a:t>
          </a:r>
        </a:p>
      </dgm:t>
    </dgm:pt>
    <dgm:pt modelId="{81A8434E-DD60-47E6-BBA9-8A33D7375BB6}" type="parTrans" cxnId="{E37E2FC3-E896-429B-9CCB-28E2D77ACDEB}">
      <dgm:prSet/>
      <dgm:spPr/>
      <dgm:t>
        <a:bodyPr/>
        <a:lstStyle/>
        <a:p>
          <a:endParaRPr lang="pl-PL" sz="800"/>
        </a:p>
      </dgm:t>
    </dgm:pt>
    <dgm:pt modelId="{B45BEAF5-90D2-4C8E-8B32-13A1DD5F8AB2}" type="sibTrans" cxnId="{E37E2FC3-E896-429B-9CCB-28E2D77ACDEB}">
      <dgm:prSet custT="1"/>
      <dgm:spPr/>
      <dgm:t>
        <a:bodyPr/>
        <a:lstStyle/>
        <a:p>
          <a:endParaRPr lang="pl-PL" sz="800"/>
        </a:p>
      </dgm:t>
    </dgm:pt>
    <dgm:pt modelId="{2EACCAEB-C198-4FFF-BD32-76350CE2E1D0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800" b="1" dirty="0"/>
            <a:t>Przedstawienie radzie gminy </a:t>
          </a:r>
          <a:r>
            <a:rPr lang="pl-PL" sz="800" dirty="0"/>
            <a:t>projektu planu miejscowego </a:t>
          </a:r>
        </a:p>
      </dgm:t>
    </dgm:pt>
    <dgm:pt modelId="{B31D3A30-875C-4E9A-9870-1CBB137F5774}" type="parTrans" cxnId="{1877A971-5FFD-43D8-9AC7-4A231B17D193}">
      <dgm:prSet/>
      <dgm:spPr/>
      <dgm:t>
        <a:bodyPr/>
        <a:lstStyle/>
        <a:p>
          <a:endParaRPr lang="pl-PL" sz="800"/>
        </a:p>
      </dgm:t>
    </dgm:pt>
    <dgm:pt modelId="{3F65D3ED-DD3A-4643-AE5A-51CDA787D721}" type="sibTrans" cxnId="{1877A971-5FFD-43D8-9AC7-4A231B17D193}">
      <dgm:prSet custT="1"/>
      <dgm:spPr/>
      <dgm:t>
        <a:bodyPr/>
        <a:lstStyle/>
        <a:p>
          <a:endParaRPr lang="pl-PL" sz="800"/>
        </a:p>
      </dgm:t>
    </dgm:pt>
    <dgm:pt modelId="{0BC2CDA4-424B-4556-8FDD-960DA7327C0E}">
      <dgm:prSet custT="1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pl-PL" sz="800" b="1" dirty="0"/>
            <a:t>Uchwalenie planu miejscowego</a:t>
          </a:r>
        </a:p>
      </dgm:t>
    </dgm:pt>
    <dgm:pt modelId="{89B0D089-E4BD-4162-B882-F605D446C560}" type="parTrans" cxnId="{0D730936-66A7-4B48-A3D2-025928E9484A}">
      <dgm:prSet/>
      <dgm:spPr/>
      <dgm:t>
        <a:bodyPr/>
        <a:lstStyle/>
        <a:p>
          <a:endParaRPr lang="pl-PL" sz="800"/>
        </a:p>
      </dgm:t>
    </dgm:pt>
    <dgm:pt modelId="{4956941D-94CB-4244-A830-ED1D43463EEA}" type="sibTrans" cxnId="{0D730936-66A7-4B48-A3D2-025928E9484A}">
      <dgm:prSet custT="1"/>
      <dgm:spPr/>
      <dgm:t>
        <a:bodyPr/>
        <a:lstStyle/>
        <a:p>
          <a:endParaRPr lang="pl-PL" sz="800"/>
        </a:p>
      </dgm:t>
    </dgm:pt>
    <dgm:pt modelId="{4608582D-BB48-4715-8EA8-CCDFD451441C}">
      <dgm:prSet custT="1"/>
      <dgm:spPr>
        <a:solidFill>
          <a:schemeClr val="accent2">
            <a:lumMod val="20000"/>
            <a:lumOff val="80000"/>
          </a:schemeClr>
        </a:solidFill>
      </dgm:spPr>
      <dgm:t>
        <a:bodyPr/>
        <a:lstStyle/>
        <a:p>
          <a:r>
            <a:rPr lang="pl-PL" sz="800" b="1" dirty="0"/>
            <a:t>Przekazanie uchwały rady gminy do wojewody </a:t>
          </a:r>
        </a:p>
        <a:p>
          <a:r>
            <a:rPr lang="pl-PL" sz="800" b="0" dirty="0"/>
            <a:t>[termin: nie dłużej niż 7 dni]</a:t>
          </a:r>
          <a:endParaRPr lang="pl-PL" sz="800" b="1" dirty="0"/>
        </a:p>
      </dgm:t>
    </dgm:pt>
    <dgm:pt modelId="{E0E3F18A-2E64-4EA4-B029-25895B15D7FE}" type="parTrans" cxnId="{16C3BA5C-9C9A-46E3-BD58-E6185C21450A}">
      <dgm:prSet/>
      <dgm:spPr/>
      <dgm:t>
        <a:bodyPr/>
        <a:lstStyle/>
        <a:p>
          <a:endParaRPr lang="pl-PL" sz="800"/>
        </a:p>
      </dgm:t>
    </dgm:pt>
    <dgm:pt modelId="{F859C657-5824-46B4-B861-C8B4848973C9}" type="sibTrans" cxnId="{16C3BA5C-9C9A-46E3-BD58-E6185C21450A}">
      <dgm:prSet custT="1"/>
      <dgm:spPr/>
      <dgm:t>
        <a:bodyPr/>
        <a:lstStyle/>
        <a:p>
          <a:endParaRPr lang="pl-PL" sz="800"/>
        </a:p>
      </dgm:t>
    </dgm:pt>
    <dgm:pt modelId="{2F7C8899-7403-43D5-9D41-0CE421F0E002}">
      <dgm:prSet custT="1"/>
      <dgm:spPr/>
      <dgm:t>
        <a:bodyPr/>
        <a:lstStyle/>
        <a:p>
          <a:r>
            <a:rPr lang="pl-PL" sz="800" b="1" dirty="0"/>
            <a:t>Ogłoszenie uchwały rady gminy w sprawie planu miejscowego w dzienniku urzędowym województwa </a:t>
          </a:r>
          <a:r>
            <a:rPr lang="pl-PL" sz="800" b="0" dirty="0"/>
            <a:t>[termin: nie dłużej niż 30 dni]</a:t>
          </a:r>
          <a:endParaRPr lang="pl-PL" sz="800" b="1" dirty="0"/>
        </a:p>
      </dgm:t>
    </dgm:pt>
    <dgm:pt modelId="{D014AF81-0B9C-4FC2-871D-AD2044CA9AA4}" type="parTrans" cxnId="{99304949-25DE-4155-8F23-B11D74BF676A}">
      <dgm:prSet/>
      <dgm:spPr/>
      <dgm:t>
        <a:bodyPr/>
        <a:lstStyle/>
        <a:p>
          <a:endParaRPr lang="pl-PL" sz="800"/>
        </a:p>
      </dgm:t>
    </dgm:pt>
    <dgm:pt modelId="{975AEA31-F6BD-4E76-9133-5E8CF7B577FA}" type="sibTrans" cxnId="{99304949-25DE-4155-8F23-B11D74BF676A}">
      <dgm:prSet custT="1"/>
      <dgm:spPr/>
      <dgm:t>
        <a:bodyPr/>
        <a:lstStyle/>
        <a:p>
          <a:endParaRPr lang="pl-PL" sz="800"/>
        </a:p>
      </dgm:t>
    </dgm:pt>
    <dgm:pt modelId="{0D32AFDC-B57F-46B8-9C70-4EC4254367D6}">
      <dgm:prSet custT="1"/>
      <dgm:spPr/>
      <dgm:t>
        <a:bodyPr/>
        <a:lstStyle/>
        <a:p>
          <a:r>
            <a:rPr lang="pl-PL" sz="800" b="1" dirty="0"/>
            <a:t>Wejście w życie planu miejscowego </a:t>
          </a:r>
          <a:r>
            <a:rPr lang="pl-PL" sz="800" dirty="0"/>
            <a:t>[termin: nie wcześniej niż 14 dnia od dnia ogłoszenia w Dz. Urz. Woj.]</a:t>
          </a:r>
        </a:p>
      </dgm:t>
    </dgm:pt>
    <dgm:pt modelId="{8935FD13-E69C-4156-9417-330ED2960B19}" type="parTrans" cxnId="{71E851C2-FD14-4D78-B0F9-F6DBBBB490E1}">
      <dgm:prSet/>
      <dgm:spPr/>
      <dgm:t>
        <a:bodyPr/>
        <a:lstStyle/>
        <a:p>
          <a:endParaRPr lang="pl-PL" sz="800"/>
        </a:p>
      </dgm:t>
    </dgm:pt>
    <dgm:pt modelId="{E88FF5E0-9A71-4514-9122-CFC280C246DC}" type="sibTrans" cxnId="{71E851C2-FD14-4D78-B0F9-F6DBBBB490E1}">
      <dgm:prSet/>
      <dgm:spPr/>
      <dgm:t>
        <a:bodyPr/>
        <a:lstStyle/>
        <a:p>
          <a:endParaRPr lang="pl-PL" sz="800"/>
        </a:p>
      </dgm:t>
    </dgm:pt>
    <dgm:pt modelId="{F065A654-36A7-4411-A719-30533E67A4D4}" type="pres">
      <dgm:prSet presAssocID="{B67E0E7E-1230-411D-99C3-DA638773067E}" presName="Name0" presStyleCnt="0">
        <dgm:presLayoutVars>
          <dgm:dir/>
          <dgm:resizeHandles val="exact"/>
        </dgm:presLayoutVars>
      </dgm:prSet>
      <dgm:spPr/>
    </dgm:pt>
    <dgm:pt modelId="{55B3438F-2D20-41DD-B2E4-F3DD4F3D631C}" type="pres">
      <dgm:prSet presAssocID="{9230D931-8933-4707-899E-C9F017DFCD50}" presName="node" presStyleLbl="node1" presStyleIdx="0" presStyleCnt="15">
        <dgm:presLayoutVars>
          <dgm:bulletEnabled val="1"/>
        </dgm:presLayoutVars>
      </dgm:prSet>
      <dgm:spPr/>
    </dgm:pt>
    <dgm:pt modelId="{D093E209-A340-4AFF-9714-88B9257A963D}" type="pres">
      <dgm:prSet presAssocID="{6D862178-E87C-403F-9558-361CD7531AC7}" presName="sibTrans" presStyleLbl="sibTrans1D1" presStyleIdx="0" presStyleCnt="14"/>
      <dgm:spPr/>
    </dgm:pt>
    <dgm:pt modelId="{F3F08D2D-182E-4DC7-A019-E97578B122C9}" type="pres">
      <dgm:prSet presAssocID="{6D862178-E87C-403F-9558-361CD7531AC7}" presName="connectorText" presStyleLbl="sibTrans1D1" presStyleIdx="0" presStyleCnt="14"/>
      <dgm:spPr/>
    </dgm:pt>
    <dgm:pt modelId="{D09D1A13-5EDA-4CF8-847B-E347A86EC92D}" type="pres">
      <dgm:prSet presAssocID="{375E5698-CD1D-4C7F-886E-7285D43E2BE0}" presName="node" presStyleLbl="node1" presStyleIdx="1" presStyleCnt="15">
        <dgm:presLayoutVars>
          <dgm:bulletEnabled val="1"/>
        </dgm:presLayoutVars>
      </dgm:prSet>
      <dgm:spPr/>
    </dgm:pt>
    <dgm:pt modelId="{9837BEFC-E6FC-48F3-AC6A-7F94BE2331A4}" type="pres">
      <dgm:prSet presAssocID="{78C731A0-4080-4D01-B525-0A07CD8ACAA0}" presName="sibTrans" presStyleLbl="sibTrans1D1" presStyleIdx="1" presStyleCnt="14"/>
      <dgm:spPr/>
    </dgm:pt>
    <dgm:pt modelId="{F9FB1CC6-E595-4279-8D17-9599442163B0}" type="pres">
      <dgm:prSet presAssocID="{78C731A0-4080-4D01-B525-0A07CD8ACAA0}" presName="connectorText" presStyleLbl="sibTrans1D1" presStyleIdx="1" presStyleCnt="14"/>
      <dgm:spPr/>
    </dgm:pt>
    <dgm:pt modelId="{2D96B561-2244-48A1-80D9-3EC32FF0A867}" type="pres">
      <dgm:prSet presAssocID="{962CA31B-B867-4FCE-961A-50E1CACD71E4}" presName="node" presStyleLbl="node1" presStyleIdx="2" presStyleCnt="15">
        <dgm:presLayoutVars>
          <dgm:bulletEnabled val="1"/>
        </dgm:presLayoutVars>
      </dgm:prSet>
      <dgm:spPr/>
    </dgm:pt>
    <dgm:pt modelId="{D6356E51-9C71-4884-B1B6-CC2F94910E66}" type="pres">
      <dgm:prSet presAssocID="{7CEE17A4-E768-43A6-BE09-081D814CC54E}" presName="sibTrans" presStyleLbl="sibTrans1D1" presStyleIdx="2" presStyleCnt="14"/>
      <dgm:spPr/>
    </dgm:pt>
    <dgm:pt modelId="{626364B8-1C37-4306-A42E-6483ABD0BBA1}" type="pres">
      <dgm:prSet presAssocID="{7CEE17A4-E768-43A6-BE09-081D814CC54E}" presName="connectorText" presStyleLbl="sibTrans1D1" presStyleIdx="2" presStyleCnt="14"/>
      <dgm:spPr/>
    </dgm:pt>
    <dgm:pt modelId="{BDCC6AF1-BFB7-4641-A3E5-3600A83ECF06}" type="pres">
      <dgm:prSet presAssocID="{BF91F60F-ABB6-47B6-AB8C-B1D03AD72036}" presName="node" presStyleLbl="node1" presStyleIdx="3" presStyleCnt="15">
        <dgm:presLayoutVars>
          <dgm:bulletEnabled val="1"/>
        </dgm:presLayoutVars>
      </dgm:prSet>
      <dgm:spPr/>
    </dgm:pt>
    <dgm:pt modelId="{81CDC4F7-CA81-4221-8D2F-EFEC4378E8CC}" type="pres">
      <dgm:prSet presAssocID="{D6CCD415-62B3-432B-AED1-0E2018C714EA}" presName="sibTrans" presStyleLbl="sibTrans1D1" presStyleIdx="3" presStyleCnt="14"/>
      <dgm:spPr/>
    </dgm:pt>
    <dgm:pt modelId="{EF985ED7-C525-4747-9EFC-0D218ECF6BF7}" type="pres">
      <dgm:prSet presAssocID="{D6CCD415-62B3-432B-AED1-0E2018C714EA}" presName="connectorText" presStyleLbl="sibTrans1D1" presStyleIdx="3" presStyleCnt="14"/>
      <dgm:spPr/>
    </dgm:pt>
    <dgm:pt modelId="{CB0E75F2-87C0-497B-9444-AA2041E0D0C3}" type="pres">
      <dgm:prSet presAssocID="{36ED70AF-5886-4781-A18A-7F142B07C295}" presName="node" presStyleLbl="node1" presStyleIdx="4" presStyleCnt="15">
        <dgm:presLayoutVars>
          <dgm:bulletEnabled val="1"/>
        </dgm:presLayoutVars>
      </dgm:prSet>
      <dgm:spPr/>
    </dgm:pt>
    <dgm:pt modelId="{87BE14BF-33B4-498E-9182-04EA8F435A79}" type="pres">
      <dgm:prSet presAssocID="{B6FF63EE-B6A4-4D3F-A16E-C0BCDEED3C50}" presName="sibTrans" presStyleLbl="sibTrans1D1" presStyleIdx="4" presStyleCnt="14"/>
      <dgm:spPr/>
    </dgm:pt>
    <dgm:pt modelId="{DA9CC4C3-3B76-483A-9B94-98F21814156A}" type="pres">
      <dgm:prSet presAssocID="{B6FF63EE-B6A4-4D3F-A16E-C0BCDEED3C50}" presName="connectorText" presStyleLbl="sibTrans1D1" presStyleIdx="4" presStyleCnt="14"/>
      <dgm:spPr/>
    </dgm:pt>
    <dgm:pt modelId="{DD1D9489-E19B-4B81-BEAD-9C5A25C8ED84}" type="pres">
      <dgm:prSet presAssocID="{0AB2E976-9943-4E5F-8266-A190A9DD2291}" presName="node" presStyleLbl="node1" presStyleIdx="5" presStyleCnt="15">
        <dgm:presLayoutVars>
          <dgm:bulletEnabled val="1"/>
        </dgm:presLayoutVars>
      </dgm:prSet>
      <dgm:spPr/>
    </dgm:pt>
    <dgm:pt modelId="{66EAF5EA-2AE8-48F5-952D-44782E44DD9B}" type="pres">
      <dgm:prSet presAssocID="{37370A4E-4ED6-403D-8E82-8CEC3E70A015}" presName="sibTrans" presStyleLbl="sibTrans1D1" presStyleIdx="5" presStyleCnt="14"/>
      <dgm:spPr/>
    </dgm:pt>
    <dgm:pt modelId="{17E11A29-82BD-4A43-B0D4-CEFF4AB14A96}" type="pres">
      <dgm:prSet presAssocID="{37370A4E-4ED6-403D-8E82-8CEC3E70A015}" presName="connectorText" presStyleLbl="sibTrans1D1" presStyleIdx="5" presStyleCnt="14"/>
      <dgm:spPr/>
    </dgm:pt>
    <dgm:pt modelId="{F356A532-0580-4591-8822-A6F21545A158}" type="pres">
      <dgm:prSet presAssocID="{28AEEF97-DA47-4129-A57C-CF1A167DEDFD}" presName="node" presStyleLbl="node1" presStyleIdx="6" presStyleCnt="15">
        <dgm:presLayoutVars>
          <dgm:bulletEnabled val="1"/>
        </dgm:presLayoutVars>
      </dgm:prSet>
      <dgm:spPr/>
    </dgm:pt>
    <dgm:pt modelId="{CD78D17A-B9D6-430D-B0F3-486F31E89C5F}" type="pres">
      <dgm:prSet presAssocID="{22781FB4-62DF-45B4-8274-EBF852B0F0E9}" presName="sibTrans" presStyleLbl="sibTrans1D1" presStyleIdx="6" presStyleCnt="14"/>
      <dgm:spPr/>
    </dgm:pt>
    <dgm:pt modelId="{765CCD09-7461-45DC-AC0B-59C177A0E6DA}" type="pres">
      <dgm:prSet presAssocID="{22781FB4-62DF-45B4-8274-EBF852B0F0E9}" presName="connectorText" presStyleLbl="sibTrans1D1" presStyleIdx="6" presStyleCnt="14"/>
      <dgm:spPr/>
    </dgm:pt>
    <dgm:pt modelId="{8C2741EA-207F-4D34-9277-E702EC2FC4EC}" type="pres">
      <dgm:prSet presAssocID="{C21EBDE4-DB84-4FF3-AE00-376F66C5F288}" presName="node" presStyleLbl="node1" presStyleIdx="7" presStyleCnt="15">
        <dgm:presLayoutVars>
          <dgm:bulletEnabled val="1"/>
        </dgm:presLayoutVars>
      </dgm:prSet>
      <dgm:spPr/>
    </dgm:pt>
    <dgm:pt modelId="{E816CB3C-6C98-40D7-AE31-64C2BBA49F23}" type="pres">
      <dgm:prSet presAssocID="{67321D1D-F401-4300-9C83-5C541AD68982}" presName="sibTrans" presStyleLbl="sibTrans1D1" presStyleIdx="7" presStyleCnt="14"/>
      <dgm:spPr/>
    </dgm:pt>
    <dgm:pt modelId="{37162246-5BAE-47F7-AAA1-546F5E230C87}" type="pres">
      <dgm:prSet presAssocID="{67321D1D-F401-4300-9C83-5C541AD68982}" presName="connectorText" presStyleLbl="sibTrans1D1" presStyleIdx="7" presStyleCnt="14"/>
      <dgm:spPr/>
    </dgm:pt>
    <dgm:pt modelId="{C7552EBD-72A5-44C3-AD1B-60ED2C90630C}" type="pres">
      <dgm:prSet presAssocID="{DB6807AE-F3B8-42F7-BE5A-ABF012B281BC}" presName="node" presStyleLbl="node1" presStyleIdx="8" presStyleCnt="15">
        <dgm:presLayoutVars>
          <dgm:bulletEnabled val="1"/>
        </dgm:presLayoutVars>
      </dgm:prSet>
      <dgm:spPr/>
    </dgm:pt>
    <dgm:pt modelId="{B4607D50-2A8B-4B32-9941-3D3F79A3947D}" type="pres">
      <dgm:prSet presAssocID="{1B5678E7-7542-4B19-A13F-C05D0E0CE84D}" presName="sibTrans" presStyleLbl="sibTrans1D1" presStyleIdx="8" presStyleCnt="14"/>
      <dgm:spPr/>
    </dgm:pt>
    <dgm:pt modelId="{C4B6EA70-3542-44FE-A35C-A444B6DE95A7}" type="pres">
      <dgm:prSet presAssocID="{1B5678E7-7542-4B19-A13F-C05D0E0CE84D}" presName="connectorText" presStyleLbl="sibTrans1D1" presStyleIdx="8" presStyleCnt="14"/>
      <dgm:spPr/>
    </dgm:pt>
    <dgm:pt modelId="{551685F6-BE4B-4DBE-9269-FB32AFFC6E41}" type="pres">
      <dgm:prSet presAssocID="{E47DBA33-BADF-485C-805F-6380EE060B43}" presName="node" presStyleLbl="node1" presStyleIdx="9" presStyleCnt="15">
        <dgm:presLayoutVars>
          <dgm:bulletEnabled val="1"/>
        </dgm:presLayoutVars>
      </dgm:prSet>
      <dgm:spPr/>
    </dgm:pt>
    <dgm:pt modelId="{940D0942-BF8E-4ACA-A899-8B2A38914E1D}" type="pres">
      <dgm:prSet presAssocID="{B45BEAF5-90D2-4C8E-8B32-13A1DD5F8AB2}" presName="sibTrans" presStyleLbl="sibTrans1D1" presStyleIdx="9" presStyleCnt="14"/>
      <dgm:spPr/>
    </dgm:pt>
    <dgm:pt modelId="{9D657F44-585B-4EB7-9C75-2DEEB497F0EE}" type="pres">
      <dgm:prSet presAssocID="{B45BEAF5-90D2-4C8E-8B32-13A1DD5F8AB2}" presName="connectorText" presStyleLbl="sibTrans1D1" presStyleIdx="9" presStyleCnt="14"/>
      <dgm:spPr/>
    </dgm:pt>
    <dgm:pt modelId="{F544FA35-0B81-41DE-ABDA-8FD72B889D4B}" type="pres">
      <dgm:prSet presAssocID="{2EACCAEB-C198-4FFF-BD32-76350CE2E1D0}" presName="node" presStyleLbl="node1" presStyleIdx="10" presStyleCnt="15">
        <dgm:presLayoutVars>
          <dgm:bulletEnabled val="1"/>
        </dgm:presLayoutVars>
      </dgm:prSet>
      <dgm:spPr/>
    </dgm:pt>
    <dgm:pt modelId="{B6B99E97-2FE2-4B4A-92AC-68FEE74F1BB7}" type="pres">
      <dgm:prSet presAssocID="{3F65D3ED-DD3A-4643-AE5A-51CDA787D721}" presName="sibTrans" presStyleLbl="sibTrans1D1" presStyleIdx="10" presStyleCnt="14"/>
      <dgm:spPr/>
    </dgm:pt>
    <dgm:pt modelId="{3DAA2EAA-A8A4-4D2D-AD0A-3439842FDBA6}" type="pres">
      <dgm:prSet presAssocID="{3F65D3ED-DD3A-4643-AE5A-51CDA787D721}" presName="connectorText" presStyleLbl="sibTrans1D1" presStyleIdx="10" presStyleCnt="14"/>
      <dgm:spPr/>
    </dgm:pt>
    <dgm:pt modelId="{B81CC370-FBB1-466A-AA6F-726987A7E522}" type="pres">
      <dgm:prSet presAssocID="{0BC2CDA4-424B-4556-8FDD-960DA7327C0E}" presName="node" presStyleLbl="node1" presStyleIdx="11" presStyleCnt="15">
        <dgm:presLayoutVars>
          <dgm:bulletEnabled val="1"/>
        </dgm:presLayoutVars>
      </dgm:prSet>
      <dgm:spPr/>
    </dgm:pt>
    <dgm:pt modelId="{5FFF6335-7704-4357-8105-5945691DABED}" type="pres">
      <dgm:prSet presAssocID="{4956941D-94CB-4244-A830-ED1D43463EEA}" presName="sibTrans" presStyleLbl="sibTrans1D1" presStyleIdx="11" presStyleCnt="14"/>
      <dgm:spPr/>
    </dgm:pt>
    <dgm:pt modelId="{97A1DE87-3121-4FFB-9CFD-8FEB7568E389}" type="pres">
      <dgm:prSet presAssocID="{4956941D-94CB-4244-A830-ED1D43463EEA}" presName="connectorText" presStyleLbl="sibTrans1D1" presStyleIdx="11" presStyleCnt="14"/>
      <dgm:spPr/>
    </dgm:pt>
    <dgm:pt modelId="{F1F27E9B-8169-4F3A-A570-737785E19ECC}" type="pres">
      <dgm:prSet presAssocID="{4608582D-BB48-4715-8EA8-CCDFD451441C}" presName="node" presStyleLbl="node1" presStyleIdx="12" presStyleCnt="15">
        <dgm:presLayoutVars>
          <dgm:bulletEnabled val="1"/>
        </dgm:presLayoutVars>
      </dgm:prSet>
      <dgm:spPr/>
    </dgm:pt>
    <dgm:pt modelId="{70AED6AD-FBBF-4760-813D-53EC91800E1D}" type="pres">
      <dgm:prSet presAssocID="{F859C657-5824-46B4-B861-C8B4848973C9}" presName="sibTrans" presStyleLbl="sibTrans1D1" presStyleIdx="12" presStyleCnt="14"/>
      <dgm:spPr/>
    </dgm:pt>
    <dgm:pt modelId="{118E7772-F944-4AEE-AAC0-172579EBD6D2}" type="pres">
      <dgm:prSet presAssocID="{F859C657-5824-46B4-B861-C8B4848973C9}" presName="connectorText" presStyleLbl="sibTrans1D1" presStyleIdx="12" presStyleCnt="14"/>
      <dgm:spPr/>
    </dgm:pt>
    <dgm:pt modelId="{E250820D-9DCC-4393-9055-9696F868485A}" type="pres">
      <dgm:prSet presAssocID="{2F7C8899-7403-43D5-9D41-0CE421F0E002}" presName="node" presStyleLbl="node1" presStyleIdx="13" presStyleCnt="15">
        <dgm:presLayoutVars>
          <dgm:bulletEnabled val="1"/>
        </dgm:presLayoutVars>
      </dgm:prSet>
      <dgm:spPr/>
    </dgm:pt>
    <dgm:pt modelId="{0BB1B580-9FE6-4BDD-B381-FEDDE4523FD5}" type="pres">
      <dgm:prSet presAssocID="{975AEA31-F6BD-4E76-9133-5E8CF7B577FA}" presName="sibTrans" presStyleLbl="sibTrans1D1" presStyleIdx="13" presStyleCnt="14"/>
      <dgm:spPr/>
    </dgm:pt>
    <dgm:pt modelId="{028ECF10-1548-4523-857E-B62D672A45A4}" type="pres">
      <dgm:prSet presAssocID="{975AEA31-F6BD-4E76-9133-5E8CF7B577FA}" presName="connectorText" presStyleLbl="sibTrans1D1" presStyleIdx="13" presStyleCnt="14"/>
      <dgm:spPr/>
    </dgm:pt>
    <dgm:pt modelId="{D1CD775E-17C3-4DE5-8BB1-1A6EBC07FD81}" type="pres">
      <dgm:prSet presAssocID="{0D32AFDC-B57F-46B8-9C70-4EC4254367D6}" presName="node" presStyleLbl="node1" presStyleIdx="14" presStyleCnt="15">
        <dgm:presLayoutVars>
          <dgm:bulletEnabled val="1"/>
        </dgm:presLayoutVars>
      </dgm:prSet>
      <dgm:spPr/>
    </dgm:pt>
  </dgm:ptLst>
  <dgm:cxnLst>
    <dgm:cxn modelId="{AF714201-C502-4937-9509-641536802470}" type="presOf" srcId="{B67E0E7E-1230-411D-99C3-DA638773067E}" destId="{F065A654-36A7-4411-A719-30533E67A4D4}" srcOrd="0" destOrd="0" presId="urn:microsoft.com/office/officeart/2005/8/layout/bProcess3"/>
    <dgm:cxn modelId="{E1441B02-2A2D-4083-BB55-D76F81A950F2}" type="presOf" srcId="{0D32AFDC-B57F-46B8-9C70-4EC4254367D6}" destId="{D1CD775E-17C3-4DE5-8BB1-1A6EBC07FD81}" srcOrd="0" destOrd="0" presId="urn:microsoft.com/office/officeart/2005/8/layout/bProcess3"/>
    <dgm:cxn modelId="{B5CE980A-97B7-4E7D-ABC1-79694E365F5D}" srcId="{B67E0E7E-1230-411D-99C3-DA638773067E}" destId="{BF91F60F-ABB6-47B6-AB8C-B1D03AD72036}" srcOrd="3" destOrd="0" parTransId="{8499D94F-61C3-4482-8BCD-B450529A200B}" sibTransId="{D6CCD415-62B3-432B-AED1-0E2018C714EA}"/>
    <dgm:cxn modelId="{A0530316-5A69-4790-AF8D-23A6F96CA137}" type="presOf" srcId="{7CEE17A4-E768-43A6-BE09-081D814CC54E}" destId="{D6356E51-9C71-4884-B1B6-CC2F94910E66}" srcOrd="0" destOrd="0" presId="urn:microsoft.com/office/officeart/2005/8/layout/bProcess3"/>
    <dgm:cxn modelId="{5F87F41E-0DDC-46BE-9664-A650BDDDCCC9}" type="presOf" srcId="{E47DBA33-BADF-485C-805F-6380EE060B43}" destId="{551685F6-BE4B-4DBE-9269-FB32AFFC6E41}" srcOrd="0" destOrd="0" presId="urn:microsoft.com/office/officeart/2005/8/layout/bProcess3"/>
    <dgm:cxn modelId="{10E1E620-B164-4288-8D84-ABEBF2E75729}" type="presOf" srcId="{BF91F60F-ABB6-47B6-AB8C-B1D03AD72036}" destId="{BDCC6AF1-BFB7-4641-A3E5-3600A83ECF06}" srcOrd="0" destOrd="0" presId="urn:microsoft.com/office/officeart/2005/8/layout/bProcess3"/>
    <dgm:cxn modelId="{F8297224-1196-454D-9BA2-942CD99D212D}" type="presOf" srcId="{C21EBDE4-DB84-4FF3-AE00-376F66C5F288}" destId="{8C2741EA-207F-4D34-9277-E702EC2FC4EC}" srcOrd="0" destOrd="0" presId="urn:microsoft.com/office/officeart/2005/8/layout/bProcess3"/>
    <dgm:cxn modelId="{01E3B424-5DA5-40CF-8119-42D3428430B7}" srcId="{B67E0E7E-1230-411D-99C3-DA638773067E}" destId="{36ED70AF-5886-4781-A18A-7F142B07C295}" srcOrd="4" destOrd="0" parTransId="{4C8C400C-4870-4561-9832-57B200E9F511}" sibTransId="{B6FF63EE-B6A4-4D3F-A16E-C0BCDEED3C50}"/>
    <dgm:cxn modelId="{1F97E824-987C-4E29-B39D-559A7E572CA4}" type="presOf" srcId="{975AEA31-F6BD-4E76-9133-5E8CF7B577FA}" destId="{028ECF10-1548-4523-857E-B62D672A45A4}" srcOrd="1" destOrd="0" presId="urn:microsoft.com/office/officeart/2005/8/layout/bProcess3"/>
    <dgm:cxn modelId="{FF5B0528-912E-4DDD-B49D-8BA7CDCCE11E}" srcId="{B67E0E7E-1230-411D-99C3-DA638773067E}" destId="{9230D931-8933-4707-899E-C9F017DFCD50}" srcOrd="0" destOrd="0" parTransId="{25108207-F7DE-40BD-9A33-7B62BB5F0386}" sibTransId="{6D862178-E87C-403F-9558-361CD7531AC7}"/>
    <dgm:cxn modelId="{171D1F2E-1358-46BA-8575-919EECF73269}" type="presOf" srcId="{B45BEAF5-90D2-4C8E-8B32-13A1DD5F8AB2}" destId="{940D0942-BF8E-4ACA-A899-8B2A38914E1D}" srcOrd="0" destOrd="0" presId="urn:microsoft.com/office/officeart/2005/8/layout/bProcess3"/>
    <dgm:cxn modelId="{8DF50933-D58B-4C5E-B5D3-1D0329FE7FA3}" type="presOf" srcId="{7CEE17A4-E768-43A6-BE09-081D814CC54E}" destId="{626364B8-1C37-4306-A42E-6483ABD0BBA1}" srcOrd="1" destOrd="0" presId="urn:microsoft.com/office/officeart/2005/8/layout/bProcess3"/>
    <dgm:cxn modelId="{0D730936-66A7-4B48-A3D2-025928E9484A}" srcId="{B67E0E7E-1230-411D-99C3-DA638773067E}" destId="{0BC2CDA4-424B-4556-8FDD-960DA7327C0E}" srcOrd="11" destOrd="0" parTransId="{89B0D089-E4BD-4162-B882-F605D446C560}" sibTransId="{4956941D-94CB-4244-A830-ED1D43463EEA}"/>
    <dgm:cxn modelId="{ACBB8836-4784-460C-BC2D-10F5BCA65BC2}" type="presOf" srcId="{D6CCD415-62B3-432B-AED1-0E2018C714EA}" destId="{EF985ED7-C525-4747-9EFC-0D218ECF6BF7}" srcOrd="1" destOrd="0" presId="urn:microsoft.com/office/officeart/2005/8/layout/bProcess3"/>
    <dgm:cxn modelId="{13D6E140-6BAE-4AB2-89F1-2F14E8D3CA7E}" srcId="{B67E0E7E-1230-411D-99C3-DA638773067E}" destId="{375E5698-CD1D-4C7F-886E-7285D43E2BE0}" srcOrd="1" destOrd="0" parTransId="{E1B0FA92-4A32-4995-8799-A38E1226634F}" sibTransId="{78C731A0-4080-4D01-B525-0A07CD8ACAA0}"/>
    <dgm:cxn modelId="{16C3BA5C-9C9A-46E3-BD58-E6185C21450A}" srcId="{B67E0E7E-1230-411D-99C3-DA638773067E}" destId="{4608582D-BB48-4715-8EA8-CCDFD451441C}" srcOrd="12" destOrd="0" parTransId="{E0E3F18A-2E64-4EA4-B029-25895B15D7FE}" sibTransId="{F859C657-5824-46B4-B861-C8B4848973C9}"/>
    <dgm:cxn modelId="{3DA0CA5D-E3F6-44BB-9F29-418EE9FF7A5B}" type="presOf" srcId="{3F65D3ED-DD3A-4643-AE5A-51CDA787D721}" destId="{3DAA2EAA-A8A4-4D2D-AD0A-3439842FDBA6}" srcOrd="1" destOrd="0" presId="urn:microsoft.com/office/officeart/2005/8/layout/bProcess3"/>
    <dgm:cxn modelId="{3B9BFF41-6295-4F7C-8537-4F683BBE421C}" type="presOf" srcId="{F859C657-5824-46B4-B861-C8B4848973C9}" destId="{70AED6AD-FBBF-4760-813D-53EC91800E1D}" srcOrd="0" destOrd="0" presId="urn:microsoft.com/office/officeart/2005/8/layout/bProcess3"/>
    <dgm:cxn modelId="{75D5BF68-D302-462E-B102-5CD772781234}" type="presOf" srcId="{37370A4E-4ED6-403D-8E82-8CEC3E70A015}" destId="{17E11A29-82BD-4A43-B0D4-CEFF4AB14A96}" srcOrd="1" destOrd="0" presId="urn:microsoft.com/office/officeart/2005/8/layout/bProcess3"/>
    <dgm:cxn modelId="{99304949-25DE-4155-8F23-B11D74BF676A}" srcId="{B67E0E7E-1230-411D-99C3-DA638773067E}" destId="{2F7C8899-7403-43D5-9D41-0CE421F0E002}" srcOrd="13" destOrd="0" parTransId="{D014AF81-0B9C-4FC2-871D-AD2044CA9AA4}" sibTransId="{975AEA31-F6BD-4E76-9133-5E8CF7B577FA}"/>
    <dgm:cxn modelId="{072B674A-6B0B-422B-99DE-1A5A8A6B292C}" type="presOf" srcId="{B45BEAF5-90D2-4C8E-8B32-13A1DD5F8AB2}" destId="{9D657F44-585B-4EB7-9C75-2DEEB497F0EE}" srcOrd="1" destOrd="0" presId="urn:microsoft.com/office/officeart/2005/8/layout/bProcess3"/>
    <dgm:cxn modelId="{EB6DAA6A-9DE3-4476-B82A-0E04230214F8}" type="presOf" srcId="{D6CCD415-62B3-432B-AED1-0E2018C714EA}" destId="{81CDC4F7-CA81-4221-8D2F-EFEC4378E8CC}" srcOrd="0" destOrd="0" presId="urn:microsoft.com/office/officeart/2005/8/layout/bProcess3"/>
    <dgm:cxn modelId="{58D8986B-5568-42BE-9B30-87B2E8E0FAC0}" type="presOf" srcId="{28AEEF97-DA47-4129-A57C-CF1A167DEDFD}" destId="{F356A532-0580-4591-8822-A6F21545A158}" srcOrd="0" destOrd="0" presId="urn:microsoft.com/office/officeart/2005/8/layout/bProcess3"/>
    <dgm:cxn modelId="{80553B6C-9839-4C07-A21B-B038DDE4B51C}" type="presOf" srcId="{1B5678E7-7542-4B19-A13F-C05D0E0CE84D}" destId="{B4607D50-2A8B-4B32-9941-3D3F79A3947D}" srcOrd="0" destOrd="0" presId="urn:microsoft.com/office/officeart/2005/8/layout/bProcess3"/>
    <dgm:cxn modelId="{4C59106F-DCE3-40B1-B777-2C623D6EBA1D}" type="presOf" srcId="{4956941D-94CB-4244-A830-ED1D43463EEA}" destId="{97A1DE87-3121-4FFB-9CFD-8FEB7568E389}" srcOrd="1" destOrd="0" presId="urn:microsoft.com/office/officeart/2005/8/layout/bProcess3"/>
    <dgm:cxn modelId="{338A514F-CC5B-43D9-ADE7-93218CD07BC4}" type="presOf" srcId="{6D862178-E87C-403F-9558-361CD7531AC7}" destId="{F3F08D2D-182E-4DC7-A019-E97578B122C9}" srcOrd="1" destOrd="0" presId="urn:microsoft.com/office/officeart/2005/8/layout/bProcess3"/>
    <dgm:cxn modelId="{1877A971-5FFD-43D8-9AC7-4A231B17D193}" srcId="{B67E0E7E-1230-411D-99C3-DA638773067E}" destId="{2EACCAEB-C198-4FFF-BD32-76350CE2E1D0}" srcOrd="10" destOrd="0" parTransId="{B31D3A30-875C-4E9A-9870-1CBB137F5774}" sibTransId="{3F65D3ED-DD3A-4643-AE5A-51CDA787D721}"/>
    <dgm:cxn modelId="{3437DB51-F781-4833-BAEA-D290E670EE60}" type="presOf" srcId="{4956941D-94CB-4244-A830-ED1D43463EEA}" destId="{5FFF6335-7704-4357-8105-5945691DABED}" srcOrd="0" destOrd="0" presId="urn:microsoft.com/office/officeart/2005/8/layout/bProcess3"/>
    <dgm:cxn modelId="{8CC43776-7628-4D7A-BE9A-98EE113927C3}" type="presOf" srcId="{37370A4E-4ED6-403D-8E82-8CEC3E70A015}" destId="{66EAF5EA-2AE8-48F5-952D-44782E44DD9B}" srcOrd="0" destOrd="0" presId="urn:microsoft.com/office/officeart/2005/8/layout/bProcess3"/>
    <dgm:cxn modelId="{5CF5EA80-EB72-411F-BB99-556E1120FFD5}" type="presOf" srcId="{67321D1D-F401-4300-9C83-5C541AD68982}" destId="{37162246-5BAE-47F7-AAA1-546F5E230C87}" srcOrd="1" destOrd="0" presId="urn:microsoft.com/office/officeart/2005/8/layout/bProcess3"/>
    <dgm:cxn modelId="{AF46B381-5F87-4041-9FA6-F957BBDDD0D7}" type="presOf" srcId="{B6FF63EE-B6A4-4D3F-A16E-C0BCDEED3C50}" destId="{87BE14BF-33B4-498E-9182-04EA8F435A79}" srcOrd="0" destOrd="0" presId="urn:microsoft.com/office/officeart/2005/8/layout/bProcess3"/>
    <dgm:cxn modelId="{ED560F8B-1AF3-4B77-992F-3A74F78ED93F}" type="presOf" srcId="{9230D931-8933-4707-899E-C9F017DFCD50}" destId="{55B3438F-2D20-41DD-B2E4-F3DD4F3D631C}" srcOrd="0" destOrd="0" presId="urn:microsoft.com/office/officeart/2005/8/layout/bProcess3"/>
    <dgm:cxn modelId="{BC0B698E-7667-424B-ACE1-8D71D248E781}" srcId="{B67E0E7E-1230-411D-99C3-DA638773067E}" destId="{0AB2E976-9943-4E5F-8266-A190A9DD2291}" srcOrd="5" destOrd="0" parTransId="{C0CAC19B-1116-4410-B64E-B68D199264CA}" sibTransId="{37370A4E-4ED6-403D-8E82-8CEC3E70A015}"/>
    <dgm:cxn modelId="{74468D99-AE0F-4FA6-9312-06EB1608BE3B}" type="presOf" srcId="{975AEA31-F6BD-4E76-9133-5E8CF7B577FA}" destId="{0BB1B580-9FE6-4BDD-B381-FEDDE4523FD5}" srcOrd="0" destOrd="0" presId="urn:microsoft.com/office/officeart/2005/8/layout/bProcess3"/>
    <dgm:cxn modelId="{1F8521A1-F212-44EA-BC42-8089DBD2FADB}" type="presOf" srcId="{6D862178-E87C-403F-9558-361CD7531AC7}" destId="{D093E209-A340-4AFF-9714-88B9257A963D}" srcOrd="0" destOrd="0" presId="urn:microsoft.com/office/officeart/2005/8/layout/bProcess3"/>
    <dgm:cxn modelId="{77C43CAF-D5C2-40BA-B2E1-758DCE906AC9}" type="presOf" srcId="{36ED70AF-5886-4781-A18A-7F142B07C295}" destId="{CB0E75F2-87C0-497B-9444-AA2041E0D0C3}" srcOrd="0" destOrd="0" presId="urn:microsoft.com/office/officeart/2005/8/layout/bProcess3"/>
    <dgm:cxn modelId="{976CEDBC-3C82-4984-9715-CB369FBCA479}" type="presOf" srcId="{2EACCAEB-C198-4FFF-BD32-76350CE2E1D0}" destId="{F544FA35-0B81-41DE-ABDA-8FD72B889D4B}" srcOrd="0" destOrd="0" presId="urn:microsoft.com/office/officeart/2005/8/layout/bProcess3"/>
    <dgm:cxn modelId="{48ACBBC0-B4FD-4767-A7E8-68EC3DCE0789}" type="presOf" srcId="{375E5698-CD1D-4C7F-886E-7285D43E2BE0}" destId="{D09D1A13-5EDA-4CF8-847B-E347A86EC92D}" srcOrd="0" destOrd="0" presId="urn:microsoft.com/office/officeart/2005/8/layout/bProcess3"/>
    <dgm:cxn modelId="{71E851C2-FD14-4D78-B0F9-F6DBBBB490E1}" srcId="{B67E0E7E-1230-411D-99C3-DA638773067E}" destId="{0D32AFDC-B57F-46B8-9C70-4EC4254367D6}" srcOrd="14" destOrd="0" parTransId="{8935FD13-E69C-4156-9417-330ED2960B19}" sibTransId="{E88FF5E0-9A71-4514-9122-CFC280C246DC}"/>
    <dgm:cxn modelId="{6B2FCEC2-B4A8-416D-9AC2-ACA2789070B9}" type="presOf" srcId="{22781FB4-62DF-45B4-8274-EBF852B0F0E9}" destId="{765CCD09-7461-45DC-AC0B-59C177A0E6DA}" srcOrd="1" destOrd="0" presId="urn:microsoft.com/office/officeart/2005/8/layout/bProcess3"/>
    <dgm:cxn modelId="{E37E2FC3-E896-429B-9CCB-28E2D77ACDEB}" srcId="{B67E0E7E-1230-411D-99C3-DA638773067E}" destId="{E47DBA33-BADF-485C-805F-6380EE060B43}" srcOrd="9" destOrd="0" parTransId="{81A8434E-DD60-47E6-BBA9-8A33D7375BB6}" sibTransId="{B45BEAF5-90D2-4C8E-8B32-13A1DD5F8AB2}"/>
    <dgm:cxn modelId="{4B4D41C7-2E1F-46AF-8141-9C2F2B86B67E}" type="presOf" srcId="{962CA31B-B867-4FCE-961A-50E1CACD71E4}" destId="{2D96B561-2244-48A1-80D9-3EC32FF0A867}" srcOrd="0" destOrd="0" presId="urn:microsoft.com/office/officeart/2005/8/layout/bProcess3"/>
    <dgm:cxn modelId="{2E2D72C7-3AC9-42EB-9475-7EEFAA702D8A}" srcId="{B67E0E7E-1230-411D-99C3-DA638773067E}" destId="{DB6807AE-F3B8-42F7-BE5A-ABF012B281BC}" srcOrd="8" destOrd="0" parTransId="{603AF363-E8FF-4040-BAD8-38ABF3A15776}" sibTransId="{1B5678E7-7542-4B19-A13F-C05D0E0CE84D}"/>
    <dgm:cxn modelId="{4DD48EC8-FB0A-44B4-9DCE-5AC9E0F612CF}" type="presOf" srcId="{1B5678E7-7542-4B19-A13F-C05D0E0CE84D}" destId="{C4B6EA70-3542-44FE-A35C-A444B6DE95A7}" srcOrd="1" destOrd="0" presId="urn:microsoft.com/office/officeart/2005/8/layout/bProcess3"/>
    <dgm:cxn modelId="{2D0717CB-24D5-4A87-B286-4B3F3D067DFC}" srcId="{B67E0E7E-1230-411D-99C3-DA638773067E}" destId="{28AEEF97-DA47-4129-A57C-CF1A167DEDFD}" srcOrd="6" destOrd="0" parTransId="{1F65951F-72D1-4E64-8CE4-A7ADB7758283}" sibTransId="{22781FB4-62DF-45B4-8274-EBF852B0F0E9}"/>
    <dgm:cxn modelId="{6822FCD4-0DB6-4202-80B7-FED2BCE26E5F}" type="presOf" srcId="{2F7C8899-7403-43D5-9D41-0CE421F0E002}" destId="{E250820D-9DCC-4393-9055-9696F868485A}" srcOrd="0" destOrd="0" presId="urn:microsoft.com/office/officeart/2005/8/layout/bProcess3"/>
    <dgm:cxn modelId="{ACBC37D5-D83F-48A4-9329-DD3924E46829}" type="presOf" srcId="{B6FF63EE-B6A4-4D3F-A16E-C0BCDEED3C50}" destId="{DA9CC4C3-3B76-483A-9B94-98F21814156A}" srcOrd="1" destOrd="0" presId="urn:microsoft.com/office/officeart/2005/8/layout/bProcess3"/>
    <dgm:cxn modelId="{FC3179DC-9DA8-4F9E-A180-CD575097F457}" type="presOf" srcId="{0BC2CDA4-424B-4556-8FDD-960DA7327C0E}" destId="{B81CC370-FBB1-466A-AA6F-726987A7E522}" srcOrd="0" destOrd="0" presId="urn:microsoft.com/office/officeart/2005/8/layout/bProcess3"/>
    <dgm:cxn modelId="{95A639DD-6A32-4D7E-9A8C-0D90A7798356}" srcId="{B67E0E7E-1230-411D-99C3-DA638773067E}" destId="{C21EBDE4-DB84-4FF3-AE00-376F66C5F288}" srcOrd="7" destOrd="0" parTransId="{BDD91A45-BA06-4318-AF99-8A0794C5DE3F}" sibTransId="{67321D1D-F401-4300-9C83-5C541AD68982}"/>
    <dgm:cxn modelId="{3094B3DE-83F7-4E6F-B3D3-3437DFF755F7}" type="presOf" srcId="{0AB2E976-9943-4E5F-8266-A190A9DD2291}" destId="{DD1D9489-E19B-4B81-BEAD-9C5A25C8ED84}" srcOrd="0" destOrd="0" presId="urn:microsoft.com/office/officeart/2005/8/layout/bProcess3"/>
    <dgm:cxn modelId="{12FB54DF-B3E8-4D41-9BA7-A2A61AB30D2B}" type="presOf" srcId="{3F65D3ED-DD3A-4643-AE5A-51CDA787D721}" destId="{B6B99E97-2FE2-4B4A-92AC-68FEE74F1BB7}" srcOrd="0" destOrd="0" presId="urn:microsoft.com/office/officeart/2005/8/layout/bProcess3"/>
    <dgm:cxn modelId="{AF194EE2-E55A-4142-89D4-CC38CCB3C04B}" type="presOf" srcId="{78C731A0-4080-4D01-B525-0A07CD8ACAA0}" destId="{9837BEFC-E6FC-48F3-AC6A-7F94BE2331A4}" srcOrd="0" destOrd="0" presId="urn:microsoft.com/office/officeart/2005/8/layout/bProcess3"/>
    <dgm:cxn modelId="{F5F082E3-35ED-4AFA-B105-286887D4A48B}" type="presOf" srcId="{22781FB4-62DF-45B4-8274-EBF852B0F0E9}" destId="{CD78D17A-B9D6-430D-B0F3-486F31E89C5F}" srcOrd="0" destOrd="0" presId="urn:microsoft.com/office/officeart/2005/8/layout/bProcess3"/>
    <dgm:cxn modelId="{1FE6CAE9-71ED-49BC-809A-F4735AA0FFF1}" type="presOf" srcId="{78C731A0-4080-4D01-B525-0A07CD8ACAA0}" destId="{F9FB1CC6-E595-4279-8D17-9599442163B0}" srcOrd="1" destOrd="0" presId="urn:microsoft.com/office/officeart/2005/8/layout/bProcess3"/>
    <dgm:cxn modelId="{7B1331EA-A348-4831-A86D-5386C331DFDD}" srcId="{B67E0E7E-1230-411D-99C3-DA638773067E}" destId="{962CA31B-B867-4FCE-961A-50E1CACD71E4}" srcOrd="2" destOrd="0" parTransId="{FE77AE5E-9362-41B8-82B9-1D0109F81D26}" sibTransId="{7CEE17A4-E768-43A6-BE09-081D814CC54E}"/>
    <dgm:cxn modelId="{5A75CCED-F596-4643-89A6-586A76D4BE10}" type="presOf" srcId="{DB6807AE-F3B8-42F7-BE5A-ABF012B281BC}" destId="{C7552EBD-72A5-44C3-AD1B-60ED2C90630C}" srcOrd="0" destOrd="0" presId="urn:microsoft.com/office/officeart/2005/8/layout/bProcess3"/>
    <dgm:cxn modelId="{B40736F1-D78C-4217-83C0-C33B440D769A}" type="presOf" srcId="{67321D1D-F401-4300-9C83-5C541AD68982}" destId="{E816CB3C-6C98-40D7-AE31-64C2BBA49F23}" srcOrd="0" destOrd="0" presId="urn:microsoft.com/office/officeart/2005/8/layout/bProcess3"/>
    <dgm:cxn modelId="{F787E8F2-4748-45BD-BA7D-7410888D3CB9}" type="presOf" srcId="{4608582D-BB48-4715-8EA8-CCDFD451441C}" destId="{F1F27E9B-8169-4F3A-A570-737785E19ECC}" srcOrd="0" destOrd="0" presId="urn:microsoft.com/office/officeart/2005/8/layout/bProcess3"/>
    <dgm:cxn modelId="{0F0762F5-F118-43F7-A98C-A815FCFCF76B}" type="presOf" srcId="{F859C657-5824-46B4-B861-C8B4848973C9}" destId="{118E7772-F944-4AEE-AAC0-172579EBD6D2}" srcOrd="1" destOrd="0" presId="urn:microsoft.com/office/officeart/2005/8/layout/bProcess3"/>
    <dgm:cxn modelId="{84E73B59-24AF-43DF-AD44-41376A871BA3}" type="presParOf" srcId="{F065A654-36A7-4411-A719-30533E67A4D4}" destId="{55B3438F-2D20-41DD-B2E4-F3DD4F3D631C}" srcOrd="0" destOrd="0" presId="urn:microsoft.com/office/officeart/2005/8/layout/bProcess3"/>
    <dgm:cxn modelId="{0FA07B1B-6D2D-487F-9F4B-6E06A023B939}" type="presParOf" srcId="{F065A654-36A7-4411-A719-30533E67A4D4}" destId="{D093E209-A340-4AFF-9714-88B9257A963D}" srcOrd="1" destOrd="0" presId="urn:microsoft.com/office/officeart/2005/8/layout/bProcess3"/>
    <dgm:cxn modelId="{DD438A4D-93EC-40D1-ABB6-0BE1CD4BD7F3}" type="presParOf" srcId="{D093E209-A340-4AFF-9714-88B9257A963D}" destId="{F3F08D2D-182E-4DC7-A019-E97578B122C9}" srcOrd="0" destOrd="0" presId="urn:microsoft.com/office/officeart/2005/8/layout/bProcess3"/>
    <dgm:cxn modelId="{6DB30A3A-8A1F-454B-9AAC-3F3F23572BBE}" type="presParOf" srcId="{F065A654-36A7-4411-A719-30533E67A4D4}" destId="{D09D1A13-5EDA-4CF8-847B-E347A86EC92D}" srcOrd="2" destOrd="0" presId="urn:microsoft.com/office/officeart/2005/8/layout/bProcess3"/>
    <dgm:cxn modelId="{2CC48957-68D1-4C50-9612-C8471D1CB5FE}" type="presParOf" srcId="{F065A654-36A7-4411-A719-30533E67A4D4}" destId="{9837BEFC-E6FC-48F3-AC6A-7F94BE2331A4}" srcOrd="3" destOrd="0" presId="urn:microsoft.com/office/officeart/2005/8/layout/bProcess3"/>
    <dgm:cxn modelId="{8C9949AB-DA96-4B2C-81D5-340B264BBE08}" type="presParOf" srcId="{9837BEFC-E6FC-48F3-AC6A-7F94BE2331A4}" destId="{F9FB1CC6-E595-4279-8D17-9599442163B0}" srcOrd="0" destOrd="0" presId="urn:microsoft.com/office/officeart/2005/8/layout/bProcess3"/>
    <dgm:cxn modelId="{24E8CFED-2977-429B-A6C3-AA839D39BEA5}" type="presParOf" srcId="{F065A654-36A7-4411-A719-30533E67A4D4}" destId="{2D96B561-2244-48A1-80D9-3EC32FF0A867}" srcOrd="4" destOrd="0" presId="urn:microsoft.com/office/officeart/2005/8/layout/bProcess3"/>
    <dgm:cxn modelId="{FA127F02-0C33-4F8C-AE1F-FFF32D107D87}" type="presParOf" srcId="{F065A654-36A7-4411-A719-30533E67A4D4}" destId="{D6356E51-9C71-4884-B1B6-CC2F94910E66}" srcOrd="5" destOrd="0" presId="urn:microsoft.com/office/officeart/2005/8/layout/bProcess3"/>
    <dgm:cxn modelId="{213F421D-CDEE-4994-B93D-EC3262273C5F}" type="presParOf" srcId="{D6356E51-9C71-4884-B1B6-CC2F94910E66}" destId="{626364B8-1C37-4306-A42E-6483ABD0BBA1}" srcOrd="0" destOrd="0" presId="urn:microsoft.com/office/officeart/2005/8/layout/bProcess3"/>
    <dgm:cxn modelId="{2F56E7EF-0127-47EB-9EDB-2392091E96D3}" type="presParOf" srcId="{F065A654-36A7-4411-A719-30533E67A4D4}" destId="{BDCC6AF1-BFB7-4641-A3E5-3600A83ECF06}" srcOrd="6" destOrd="0" presId="urn:microsoft.com/office/officeart/2005/8/layout/bProcess3"/>
    <dgm:cxn modelId="{D95146D1-388D-43DD-9799-61A503DB2CBF}" type="presParOf" srcId="{F065A654-36A7-4411-A719-30533E67A4D4}" destId="{81CDC4F7-CA81-4221-8D2F-EFEC4378E8CC}" srcOrd="7" destOrd="0" presId="urn:microsoft.com/office/officeart/2005/8/layout/bProcess3"/>
    <dgm:cxn modelId="{1E0B2EE6-7F62-49A6-A159-4F93CF1A94AB}" type="presParOf" srcId="{81CDC4F7-CA81-4221-8D2F-EFEC4378E8CC}" destId="{EF985ED7-C525-4747-9EFC-0D218ECF6BF7}" srcOrd="0" destOrd="0" presId="urn:microsoft.com/office/officeart/2005/8/layout/bProcess3"/>
    <dgm:cxn modelId="{1680FD19-E805-4145-A59E-2F02A22BCAF6}" type="presParOf" srcId="{F065A654-36A7-4411-A719-30533E67A4D4}" destId="{CB0E75F2-87C0-497B-9444-AA2041E0D0C3}" srcOrd="8" destOrd="0" presId="urn:microsoft.com/office/officeart/2005/8/layout/bProcess3"/>
    <dgm:cxn modelId="{5A2523D8-B81B-45F2-A46A-59C120E722BD}" type="presParOf" srcId="{F065A654-36A7-4411-A719-30533E67A4D4}" destId="{87BE14BF-33B4-498E-9182-04EA8F435A79}" srcOrd="9" destOrd="0" presId="urn:microsoft.com/office/officeart/2005/8/layout/bProcess3"/>
    <dgm:cxn modelId="{59B90DAF-F420-4B6F-B98E-1F05CB9DBC02}" type="presParOf" srcId="{87BE14BF-33B4-498E-9182-04EA8F435A79}" destId="{DA9CC4C3-3B76-483A-9B94-98F21814156A}" srcOrd="0" destOrd="0" presId="urn:microsoft.com/office/officeart/2005/8/layout/bProcess3"/>
    <dgm:cxn modelId="{C8BDBBD7-4856-4ACE-B709-944A00AD62FB}" type="presParOf" srcId="{F065A654-36A7-4411-A719-30533E67A4D4}" destId="{DD1D9489-E19B-4B81-BEAD-9C5A25C8ED84}" srcOrd="10" destOrd="0" presId="urn:microsoft.com/office/officeart/2005/8/layout/bProcess3"/>
    <dgm:cxn modelId="{3A6E8351-9849-43BB-A6FC-3DA9E54E6023}" type="presParOf" srcId="{F065A654-36A7-4411-A719-30533E67A4D4}" destId="{66EAF5EA-2AE8-48F5-952D-44782E44DD9B}" srcOrd="11" destOrd="0" presId="urn:microsoft.com/office/officeart/2005/8/layout/bProcess3"/>
    <dgm:cxn modelId="{B618965B-2042-413D-84A1-01080109847D}" type="presParOf" srcId="{66EAF5EA-2AE8-48F5-952D-44782E44DD9B}" destId="{17E11A29-82BD-4A43-B0D4-CEFF4AB14A96}" srcOrd="0" destOrd="0" presId="urn:microsoft.com/office/officeart/2005/8/layout/bProcess3"/>
    <dgm:cxn modelId="{07E6E067-C623-4C7E-B227-11514B2A87EC}" type="presParOf" srcId="{F065A654-36A7-4411-A719-30533E67A4D4}" destId="{F356A532-0580-4591-8822-A6F21545A158}" srcOrd="12" destOrd="0" presId="urn:microsoft.com/office/officeart/2005/8/layout/bProcess3"/>
    <dgm:cxn modelId="{CE279521-952C-4B21-A6E9-C0F11CE3D98C}" type="presParOf" srcId="{F065A654-36A7-4411-A719-30533E67A4D4}" destId="{CD78D17A-B9D6-430D-B0F3-486F31E89C5F}" srcOrd="13" destOrd="0" presId="urn:microsoft.com/office/officeart/2005/8/layout/bProcess3"/>
    <dgm:cxn modelId="{523B8C0C-D4EA-4B74-BEFD-7E44D6F96933}" type="presParOf" srcId="{CD78D17A-B9D6-430D-B0F3-486F31E89C5F}" destId="{765CCD09-7461-45DC-AC0B-59C177A0E6DA}" srcOrd="0" destOrd="0" presId="urn:microsoft.com/office/officeart/2005/8/layout/bProcess3"/>
    <dgm:cxn modelId="{C05820C9-037E-4F90-BABE-E51AC2592C06}" type="presParOf" srcId="{F065A654-36A7-4411-A719-30533E67A4D4}" destId="{8C2741EA-207F-4D34-9277-E702EC2FC4EC}" srcOrd="14" destOrd="0" presId="urn:microsoft.com/office/officeart/2005/8/layout/bProcess3"/>
    <dgm:cxn modelId="{BE05EF73-50EE-42B2-A357-D2D4FC44C8EE}" type="presParOf" srcId="{F065A654-36A7-4411-A719-30533E67A4D4}" destId="{E816CB3C-6C98-40D7-AE31-64C2BBA49F23}" srcOrd="15" destOrd="0" presId="urn:microsoft.com/office/officeart/2005/8/layout/bProcess3"/>
    <dgm:cxn modelId="{50B8C6E6-C5AF-4DC8-A383-4838513CC943}" type="presParOf" srcId="{E816CB3C-6C98-40D7-AE31-64C2BBA49F23}" destId="{37162246-5BAE-47F7-AAA1-546F5E230C87}" srcOrd="0" destOrd="0" presId="urn:microsoft.com/office/officeart/2005/8/layout/bProcess3"/>
    <dgm:cxn modelId="{7B81E366-BA3C-4341-AF01-901744C5A650}" type="presParOf" srcId="{F065A654-36A7-4411-A719-30533E67A4D4}" destId="{C7552EBD-72A5-44C3-AD1B-60ED2C90630C}" srcOrd="16" destOrd="0" presId="urn:microsoft.com/office/officeart/2005/8/layout/bProcess3"/>
    <dgm:cxn modelId="{45866703-1870-4BF1-BFF4-4BB4C0DCA864}" type="presParOf" srcId="{F065A654-36A7-4411-A719-30533E67A4D4}" destId="{B4607D50-2A8B-4B32-9941-3D3F79A3947D}" srcOrd="17" destOrd="0" presId="urn:microsoft.com/office/officeart/2005/8/layout/bProcess3"/>
    <dgm:cxn modelId="{086A7525-A46E-47C7-9534-8F6AF63AE188}" type="presParOf" srcId="{B4607D50-2A8B-4B32-9941-3D3F79A3947D}" destId="{C4B6EA70-3542-44FE-A35C-A444B6DE95A7}" srcOrd="0" destOrd="0" presId="urn:microsoft.com/office/officeart/2005/8/layout/bProcess3"/>
    <dgm:cxn modelId="{F8C8530B-E901-49B7-8AC1-DC3C320386E1}" type="presParOf" srcId="{F065A654-36A7-4411-A719-30533E67A4D4}" destId="{551685F6-BE4B-4DBE-9269-FB32AFFC6E41}" srcOrd="18" destOrd="0" presId="urn:microsoft.com/office/officeart/2005/8/layout/bProcess3"/>
    <dgm:cxn modelId="{DA487940-7AC6-4B8B-817D-26C8C5AB3115}" type="presParOf" srcId="{F065A654-36A7-4411-A719-30533E67A4D4}" destId="{940D0942-BF8E-4ACA-A899-8B2A38914E1D}" srcOrd="19" destOrd="0" presId="urn:microsoft.com/office/officeart/2005/8/layout/bProcess3"/>
    <dgm:cxn modelId="{5C8F8248-4A12-435E-9D7E-CD325F10EDEC}" type="presParOf" srcId="{940D0942-BF8E-4ACA-A899-8B2A38914E1D}" destId="{9D657F44-585B-4EB7-9C75-2DEEB497F0EE}" srcOrd="0" destOrd="0" presId="urn:microsoft.com/office/officeart/2005/8/layout/bProcess3"/>
    <dgm:cxn modelId="{E256EBB3-B841-4C6C-9215-729C1F3CC51F}" type="presParOf" srcId="{F065A654-36A7-4411-A719-30533E67A4D4}" destId="{F544FA35-0B81-41DE-ABDA-8FD72B889D4B}" srcOrd="20" destOrd="0" presId="urn:microsoft.com/office/officeart/2005/8/layout/bProcess3"/>
    <dgm:cxn modelId="{A9430502-8B1F-423C-8105-49D3A63733B2}" type="presParOf" srcId="{F065A654-36A7-4411-A719-30533E67A4D4}" destId="{B6B99E97-2FE2-4B4A-92AC-68FEE74F1BB7}" srcOrd="21" destOrd="0" presId="urn:microsoft.com/office/officeart/2005/8/layout/bProcess3"/>
    <dgm:cxn modelId="{5BE4C8AF-267B-4728-B416-68850D1E89B5}" type="presParOf" srcId="{B6B99E97-2FE2-4B4A-92AC-68FEE74F1BB7}" destId="{3DAA2EAA-A8A4-4D2D-AD0A-3439842FDBA6}" srcOrd="0" destOrd="0" presId="urn:microsoft.com/office/officeart/2005/8/layout/bProcess3"/>
    <dgm:cxn modelId="{82D0A4C1-3CC0-4173-BB6B-67701CC7B4D9}" type="presParOf" srcId="{F065A654-36A7-4411-A719-30533E67A4D4}" destId="{B81CC370-FBB1-466A-AA6F-726987A7E522}" srcOrd="22" destOrd="0" presId="urn:microsoft.com/office/officeart/2005/8/layout/bProcess3"/>
    <dgm:cxn modelId="{A51F5217-4C8C-4BF0-B834-8BCEAD2C5431}" type="presParOf" srcId="{F065A654-36A7-4411-A719-30533E67A4D4}" destId="{5FFF6335-7704-4357-8105-5945691DABED}" srcOrd="23" destOrd="0" presId="urn:microsoft.com/office/officeart/2005/8/layout/bProcess3"/>
    <dgm:cxn modelId="{A4815C7F-754C-4EF6-840E-40E5A6363D80}" type="presParOf" srcId="{5FFF6335-7704-4357-8105-5945691DABED}" destId="{97A1DE87-3121-4FFB-9CFD-8FEB7568E389}" srcOrd="0" destOrd="0" presId="urn:microsoft.com/office/officeart/2005/8/layout/bProcess3"/>
    <dgm:cxn modelId="{3631B1A0-F439-4772-8532-EC4CCBFEFD8B}" type="presParOf" srcId="{F065A654-36A7-4411-A719-30533E67A4D4}" destId="{F1F27E9B-8169-4F3A-A570-737785E19ECC}" srcOrd="24" destOrd="0" presId="urn:microsoft.com/office/officeart/2005/8/layout/bProcess3"/>
    <dgm:cxn modelId="{38F2303D-EB81-42C6-ABE1-424DBC253500}" type="presParOf" srcId="{F065A654-36A7-4411-A719-30533E67A4D4}" destId="{70AED6AD-FBBF-4760-813D-53EC91800E1D}" srcOrd="25" destOrd="0" presId="urn:microsoft.com/office/officeart/2005/8/layout/bProcess3"/>
    <dgm:cxn modelId="{0556AD1A-F630-40F5-A92F-D574C26FCA29}" type="presParOf" srcId="{70AED6AD-FBBF-4760-813D-53EC91800E1D}" destId="{118E7772-F944-4AEE-AAC0-172579EBD6D2}" srcOrd="0" destOrd="0" presId="urn:microsoft.com/office/officeart/2005/8/layout/bProcess3"/>
    <dgm:cxn modelId="{3B949264-D487-4723-895C-B8137054C493}" type="presParOf" srcId="{F065A654-36A7-4411-A719-30533E67A4D4}" destId="{E250820D-9DCC-4393-9055-9696F868485A}" srcOrd="26" destOrd="0" presId="urn:microsoft.com/office/officeart/2005/8/layout/bProcess3"/>
    <dgm:cxn modelId="{1C06D8AD-C61F-43B1-B4EA-EB49F3E2E458}" type="presParOf" srcId="{F065A654-36A7-4411-A719-30533E67A4D4}" destId="{0BB1B580-9FE6-4BDD-B381-FEDDE4523FD5}" srcOrd="27" destOrd="0" presId="urn:microsoft.com/office/officeart/2005/8/layout/bProcess3"/>
    <dgm:cxn modelId="{B6CEA310-1737-46BD-B9D5-25FC47B01545}" type="presParOf" srcId="{0BB1B580-9FE6-4BDD-B381-FEDDE4523FD5}" destId="{028ECF10-1548-4523-857E-B62D672A45A4}" srcOrd="0" destOrd="0" presId="urn:microsoft.com/office/officeart/2005/8/layout/bProcess3"/>
    <dgm:cxn modelId="{5A6D6D3A-B72C-4042-AB63-FD3E116471F4}" type="presParOf" srcId="{F065A654-36A7-4411-A719-30533E67A4D4}" destId="{D1CD775E-17C3-4DE5-8BB1-1A6EBC07FD81}" srcOrd="28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BBB197-F990-4E13-8B51-2A2A3D8AC6C4}">
      <dsp:nvSpPr>
        <dsp:cNvPr id="0" name=""/>
        <dsp:cNvSpPr/>
      </dsp:nvSpPr>
      <dsp:spPr>
        <a:xfrm>
          <a:off x="3131457" y="1623307"/>
          <a:ext cx="1713681" cy="5948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97415"/>
              </a:lnTo>
              <a:lnTo>
                <a:pt x="1713681" y="297415"/>
              </a:lnTo>
              <a:lnTo>
                <a:pt x="1713681" y="5948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4075B73-AC25-4E55-81F2-7C29A00B1331}">
      <dsp:nvSpPr>
        <dsp:cNvPr id="0" name=""/>
        <dsp:cNvSpPr/>
      </dsp:nvSpPr>
      <dsp:spPr>
        <a:xfrm>
          <a:off x="1417775" y="1623307"/>
          <a:ext cx="1713681" cy="594831"/>
        </a:xfrm>
        <a:custGeom>
          <a:avLst/>
          <a:gdLst/>
          <a:ahLst/>
          <a:cxnLst/>
          <a:rect l="0" t="0" r="0" b="0"/>
          <a:pathLst>
            <a:path>
              <a:moveTo>
                <a:pt x="1713681" y="0"/>
              </a:moveTo>
              <a:lnTo>
                <a:pt x="1713681" y="297415"/>
              </a:lnTo>
              <a:lnTo>
                <a:pt x="0" y="297415"/>
              </a:lnTo>
              <a:lnTo>
                <a:pt x="0" y="59483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969E1F-342C-4EF2-98A8-0CE8CAAEA14A}">
      <dsp:nvSpPr>
        <dsp:cNvPr id="0" name=""/>
        <dsp:cNvSpPr/>
      </dsp:nvSpPr>
      <dsp:spPr>
        <a:xfrm>
          <a:off x="1715191" y="207042"/>
          <a:ext cx="2832531" cy="14162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b="1" kern="1200" dirty="0"/>
            <a:t>ZAKRES PLANU MIEJSCOWEGO</a:t>
          </a:r>
        </a:p>
      </dsp:txBody>
      <dsp:txXfrm>
        <a:off x="1715191" y="207042"/>
        <a:ext cx="2832531" cy="1416265"/>
      </dsp:txXfrm>
    </dsp:sp>
    <dsp:sp modelId="{C363A803-8214-46CD-962D-6FF440A2CE03}">
      <dsp:nvSpPr>
        <dsp:cNvPr id="0" name=""/>
        <dsp:cNvSpPr/>
      </dsp:nvSpPr>
      <dsp:spPr>
        <a:xfrm>
          <a:off x="1509" y="2218139"/>
          <a:ext cx="2832531" cy="14162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USTALENIA OBOWIĄZKOWE</a:t>
          </a:r>
        </a:p>
      </dsp:txBody>
      <dsp:txXfrm>
        <a:off x="1509" y="2218139"/>
        <a:ext cx="2832531" cy="1416265"/>
      </dsp:txXfrm>
    </dsp:sp>
    <dsp:sp modelId="{FD194B50-EB79-4BDF-8D91-C645B71452FD}">
      <dsp:nvSpPr>
        <dsp:cNvPr id="0" name=""/>
        <dsp:cNvSpPr/>
      </dsp:nvSpPr>
      <dsp:spPr>
        <a:xfrm>
          <a:off x="3428872" y="2218139"/>
          <a:ext cx="2832531" cy="141626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800" kern="1200" dirty="0"/>
            <a:t>USTALENIA FAKULTATYWNE</a:t>
          </a:r>
        </a:p>
      </dsp:txBody>
      <dsp:txXfrm>
        <a:off x="3428872" y="2218139"/>
        <a:ext cx="2832531" cy="141626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93E209-A340-4AFF-9714-88B9257A963D}">
      <dsp:nvSpPr>
        <dsp:cNvPr id="0" name=""/>
        <dsp:cNvSpPr/>
      </dsp:nvSpPr>
      <dsp:spPr>
        <a:xfrm>
          <a:off x="1778971" y="648122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1957480" y="691801"/>
        <a:ext cx="20400" cy="4080"/>
      </dsp:txXfrm>
    </dsp:sp>
    <dsp:sp modelId="{55B3438F-2D20-41DD-B2E4-F3DD4F3D631C}">
      <dsp:nvSpPr>
        <dsp:cNvPr id="0" name=""/>
        <dsp:cNvSpPr/>
      </dsp:nvSpPr>
      <dsp:spPr>
        <a:xfrm>
          <a:off x="6777" y="161643"/>
          <a:ext cx="1773993" cy="1064396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Podjęcie uchwały o przystąpieniu do sporządzania planu miejscowego</a:t>
          </a:r>
        </a:p>
      </dsp:txBody>
      <dsp:txXfrm>
        <a:off x="6777" y="161643"/>
        <a:ext cx="1773993" cy="1064396"/>
      </dsp:txXfrm>
    </dsp:sp>
    <dsp:sp modelId="{9837BEFC-E6FC-48F3-AC6A-7F94BE2331A4}">
      <dsp:nvSpPr>
        <dsp:cNvPr id="0" name=""/>
        <dsp:cNvSpPr/>
      </dsp:nvSpPr>
      <dsp:spPr>
        <a:xfrm>
          <a:off x="3960983" y="648122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4139492" y="691801"/>
        <a:ext cx="20400" cy="4080"/>
      </dsp:txXfrm>
    </dsp:sp>
    <dsp:sp modelId="{D09D1A13-5EDA-4CF8-847B-E347A86EC92D}">
      <dsp:nvSpPr>
        <dsp:cNvPr id="0" name=""/>
        <dsp:cNvSpPr/>
      </dsp:nvSpPr>
      <dsp:spPr>
        <a:xfrm>
          <a:off x="2188790" y="161643"/>
          <a:ext cx="1773993" cy="10643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Ogłoszenie </a:t>
          </a:r>
          <a:r>
            <a:rPr lang="pl-PL" sz="800" kern="1200" dirty="0"/>
            <a:t>o podjęciu uchwały oraz </a:t>
          </a:r>
          <a:r>
            <a:rPr lang="pl-PL" sz="800" b="1" kern="1200" dirty="0"/>
            <a:t>określenie sposobu i miejsca składania wniosków </a:t>
          </a:r>
          <a:r>
            <a:rPr lang="pl-PL" sz="800" kern="1200" dirty="0"/>
            <a:t>do projektu planu miejscowego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kern="1200" dirty="0"/>
            <a:t>[termin: nie krótszy niż 21 dni]</a:t>
          </a:r>
        </a:p>
      </dsp:txBody>
      <dsp:txXfrm>
        <a:off x="2188790" y="161643"/>
        <a:ext cx="1773993" cy="1064396"/>
      </dsp:txXfrm>
    </dsp:sp>
    <dsp:sp modelId="{D6356E51-9C71-4884-B1B6-CC2F94910E66}">
      <dsp:nvSpPr>
        <dsp:cNvPr id="0" name=""/>
        <dsp:cNvSpPr/>
      </dsp:nvSpPr>
      <dsp:spPr>
        <a:xfrm>
          <a:off x="6142996" y="648122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6321505" y="691801"/>
        <a:ext cx="20400" cy="4080"/>
      </dsp:txXfrm>
    </dsp:sp>
    <dsp:sp modelId="{2D96B561-2244-48A1-80D9-3EC32FF0A867}">
      <dsp:nvSpPr>
        <dsp:cNvPr id="0" name=""/>
        <dsp:cNvSpPr/>
      </dsp:nvSpPr>
      <dsp:spPr>
        <a:xfrm>
          <a:off x="4370802" y="161643"/>
          <a:ext cx="1773993" cy="10643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Zawiadomienie</a:t>
          </a:r>
          <a:r>
            <a:rPr lang="pl-PL" sz="800" kern="1200" dirty="0"/>
            <a:t> o podjęciu uchwały </a:t>
          </a:r>
          <a:r>
            <a:rPr lang="pl-PL" sz="800" b="1" kern="1200" dirty="0"/>
            <a:t>miejscowe instytucje i organy właściwe do uzgadniania i opiniowania </a:t>
          </a:r>
          <a:r>
            <a:rPr lang="pl-PL" sz="800" kern="1200" dirty="0"/>
            <a:t>projektu planu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kern="1200" dirty="0"/>
            <a:t>[termin: nie krótszy niż 21 dni od dnia zawiadomienia]</a:t>
          </a:r>
        </a:p>
      </dsp:txBody>
      <dsp:txXfrm>
        <a:off x="4370802" y="161643"/>
        <a:ext cx="1773993" cy="1064396"/>
      </dsp:txXfrm>
    </dsp:sp>
    <dsp:sp modelId="{81CDC4F7-CA81-4221-8D2F-EFEC4378E8CC}">
      <dsp:nvSpPr>
        <dsp:cNvPr id="0" name=""/>
        <dsp:cNvSpPr/>
      </dsp:nvSpPr>
      <dsp:spPr>
        <a:xfrm>
          <a:off x="8325008" y="648122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8503517" y="691801"/>
        <a:ext cx="20400" cy="4080"/>
      </dsp:txXfrm>
    </dsp:sp>
    <dsp:sp modelId="{BDCC6AF1-BFB7-4641-A3E5-3600A83ECF06}">
      <dsp:nvSpPr>
        <dsp:cNvPr id="0" name=""/>
        <dsp:cNvSpPr/>
      </dsp:nvSpPr>
      <dsp:spPr>
        <a:xfrm>
          <a:off x="6552815" y="161643"/>
          <a:ext cx="1773993" cy="10643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Sporządzenie projektu planu miejscowego </a:t>
          </a:r>
          <a:r>
            <a:rPr lang="pl-PL" sz="800" kern="1200" dirty="0"/>
            <a:t>wraz z prognozą oddziaływania na środowisko oraz uzyskanie zgody na zmianę przeznaczenia gruntów rolnych i leśnych na cele nierolnicze i nieleśne</a:t>
          </a:r>
        </a:p>
      </dsp:txBody>
      <dsp:txXfrm>
        <a:off x="6552815" y="161643"/>
        <a:ext cx="1773993" cy="1064396"/>
      </dsp:txXfrm>
    </dsp:sp>
    <dsp:sp modelId="{87BE14BF-33B4-498E-9182-04EA8F435A79}">
      <dsp:nvSpPr>
        <dsp:cNvPr id="0" name=""/>
        <dsp:cNvSpPr/>
      </dsp:nvSpPr>
      <dsp:spPr>
        <a:xfrm>
          <a:off x="893774" y="1224240"/>
          <a:ext cx="8728049" cy="377418"/>
        </a:xfrm>
        <a:custGeom>
          <a:avLst/>
          <a:gdLst/>
          <a:ahLst/>
          <a:cxnLst/>
          <a:rect l="0" t="0" r="0" b="0"/>
          <a:pathLst>
            <a:path>
              <a:moveTo>
                <a:pt x="8728049" y="0"/>
              </a:moveTo>
              <a:lnTo>
                <a:pt x="8728049" y="205809"/>
              </a:lnTo>
              <a:lnTo>
                <a:pt x="0" y="205809"/>
              </a:lnTo>
              <a:lnTo>
                <a:pt x="0" y="377418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5039359" y="1410909"/>
        <a:ext cx="436879" cy="4080"/>
      </dsp:txXfrm>
    </dsp:sp>
    <dsp:sp modelId="{CB0E75F2-87C0-497B-9444-AA2041E0D0C3}">
      <dsp:nvSpPr>
        <dsp:cNvPr id="0" name=""/>
        <dsp:cNvSpPr/>
      </dsp:nvSpPr>
      <dsp:spPr>
        <a:xfrm>
          <a:off x="8734827" y="161643"/>
          <a:ext cx="1773993" cy="10643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Udostępnienie w Rejestrze Urbanistycznym </a:t>
          </a:r>
          <a:r>
            <a:rPr lang="pl-PL" sz="800" kern="1200" dirty="0"/>
            <a:t>projektu planu miejscowego </a:t>
          </a:r>
        </a:p>
      </dsp:txBody>
      <dsp:txXfrm>
        <a:off x="8734827" y="161643"/>
        <a:ext cx="1773993" cy="1064396"/>
      </dsp:txXfrm>
    </dsp:sp>
    <dsp:sp modelId="{66EAF5EA-2AE8-48F5-952D-44782E44DD9B}">
      <dsp:nvSpPr>
        <dsp:cNvPr id="0" name=""/>
        <dsp:cNvSpPr/>
      </dsp:nvSpPr>
      <dsp:spPr>
        <a:xfrm>
          <a:off x="1778971" y="2120536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1957480" y="2164216"/>
        <a:ext cx="20400" cy="4080"/>
      </dsp:txXfrm>
    </dsp:sp>
    <dsp:sp modelId="{DD1D9489-E19B-4B81-BEAD-9C5A25C8ED84}">
      <dsp:nvSpPr>
        <dsp:cNvPr id="0" name=""/>
        <dsp:cNvSpPr/>
      </dsp:nvSpPr>
      <dsp:spPr>
        <a:xfrm>
          <a:off x="6777" y="1634058"/>
          <a:ext cx="1773993" cy="10643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Opiniowanie i uzgadnianie </a:t>
          </a:r>
          <a:r>
            <a:rPr lang="pl-PL" sz="800" kern="1200" dirty="0"/>
            <a:t>projektu planu miejscowego</a:t>
          </a:r>
        </a:p>
      </dsp:txBody>
      <dsp:txXfrm>
        <a:off x="6777" y="1634058"/>
        <a:ext cx="1773993" cy="1064396"/>
      </dsp:txXfrm>
    </dsp:sp>
    <dsp:sp modelId="{CD78D17A-B9D6-430D-B0F3-486F31E89C5F}">
      <dsp:nvSpPr>
        <dsp:cNvPr id="0" name=""/>
        <dsp:cNvSpPr/>
      </dsp:nvSpPr>
      <dsp:spPr>
        <a:xfrm>
          <a:off x="3960983" y="2120536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4139492" y="2164216"/>
        <a:ext cx="20400" cy="4080"/>
      </dsp:txXfrm>
    </dsp:sp>
    <dsp:sp modelId="{F356A532-0580-4591-8822-A6F21545A158}">
      <dsp:nvSpPr>
        <dsp:cNvPr id="0" name=""/>
        <dsp:cNvSpPr/>
      </dsp:nvSpPr>
      <dsp:spPr>
        <a:xfrm>
          <a:off x="2188790" y="1634058"/>
          <a:ext cx="1773993" cy="10643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Wprowadzenie zmian do projektu planu miejscowego </a:t>
          </a:r>
          <a:r>
            <a:rPr lang="pl-PL" sz="800" kern="1200" dirty="0"/>
            <a:t>wynikających z uzyskanych opinii i dokonanych uzgodnień</a:t>
          </a:r>
        </a:p>
      </dsp:txBody>
      <dsp:txXfrm>
        <a:off x="2188790" y="1634058"/>
        <a:ext cx="1773993" cy="1064396"/>
      </dsp:txXfrm>
    </dsp:sp>
    <dsp:sp modelId="{E816CB3C-6C98-40D7-AE31-64C2BBA49F23}">
      <dsp:nvSpPr>
        <dsp:cNvPr id="0" name=""/>
        <dsp:cNvSpPr/>
      </dsp:nvSpPr>
      <dsp:spPr>
        <a:xfrm>
          <a:off x="6142996" y="2120536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6321505" y="2164216"/>
        <a:ext cx="20400" cy="4080"/>
      </dsp:txXfrm>
    </dsp:sp>
    <dsp:sp modelId="{8C2741EA-207F-4D34-9277-E702EC2FC4EC}">
      <dsp:nvSpPr>
        <dsp:cNvPr id="0" name=""/>
        <dsp:cNvSpPr/>
      </dsp:nvSpPr>
      <dsp:spPr>
        <a:xfrm>
          <a:off x="4370802" y="1634058"/>
          <a:ext cx="1773993" cy="10643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kern="1200" dirty="0"/>
            <a:t>Ogłoszenie o rozpoczęciu </a:t>
          </a:r>
          <a:r>
            <a:rPr lang="pl-PL" sz="800" b="1" kern="1200" dirty="0"/>
            <a:t>konsultacji społecznych</a:t>
          </a:r>
        </a:p>
      </dsp:txBody>
      <dsp:txXfrm>
        <a:off x="4370802" y="1634058"/>
        <a:ext cx="1773993" cy="1064396"/>
      </dsp:txXfrm>
    </dsp:sp>
    <dsp:sp modelId="{B4607D50-2A8B-4B32-9941-3D3F79A3947D}">
      <dsp:nvSpPr>
        <dsp:cNvPr id="0" name=""/>
        <dsp:cNvSpPr/>
      </dsp:nvSpPr>
      <dsp:spPr>
        <a:xfrm>
          <a:off x="8325008" y="2120536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8503517" y="2164216"/>
        <a:ext cx="20400" cy="4080"/>
      </dsp:txXfrm>
    </dsp:sp>
    <dsp:sp modelId="{C7552EBD-72A5-44C3-AD1B-60ED2C90630C}">
      <dsp:nvSpPr>
        <dsp:cNvPr id="0" name=""/>
        <dsp:cNvSpPr/>
      </dsp:nvSpPr>
      <dsp:spPr>
        <a:xfrm>
          <a:off x="6552815" y="1634058"/>
          <a:ext cx="1773993" cy="10643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kern="1200" dirty="0"/>
            <a:t>Przeprowadzenie konsultacji społecznych oraz wprowadzenie zmian do projektu planu miejscowego</a:t>
          </a:r>
        </a:p>
      </dsp:txBody>
      <dsp:txXfrm>
        <a:off x="6552815" y="1634058"/>
        <a:ext cx="1773993" cy="1064396"/>
      </dsp:txXfrm>
    </dsp:sp>
    <dsp:sp modelId="{940D0942-BF8E-4ACA-A899-8B2A38914E1D}">
      <dsp:nvSpPr>
        <dsp:cNvPr id="0" name=""/>
        <dsp:cNvSpPr/>
      </dsp:nvSpPr>
      <dsp:spPr>
        <a:xfrm>
          <a:off x="893774" y="2696655"/>
          <a:ext cx="8728049" cy="377418"/>
        </a:xfrm>
        <a:custGeom>
          <a:avLst/>
          <a:gdLst/>
          <a:ahLst/>
          <a:cxnLst/>
          <a:rect l="0" t="0" r="0" b="0"/>
          <a:pathLst>
            <a:path>
              <a:moveTo>
                <a:pt x="8728049" y="0"/>
              </a:moveTo>
              <a:lnTo>
                <a:pt x="8728049" y="205809"/>
              </a:lnTo>
              <a:lnTo>
                <a:pt x="0" y="205809"/>
              </a:lnTo>
              <a:lnTo>
                <a:pt x="0" y="377418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5039359" y="2883324"/>
        <a:ext cx="436879" cy="4080"/>
      </dsp:txXfrm>
    </dsp:sp>
    <dsp:sp modelId="{551685F6-BE4B-4DBE-9269-FB32AFFC6E41}">
      <dsp:nvSpPr>
        <dsp:cNvPr id="0" name=""/>
        <dsp:cNvSpPr/>
      </dsp:nvSpPr>
      <dsp:spPr>
        <a:xfrm>
          <a:off x="8734827" y="1634058"/>
          <a:ext cx="1773993" cy="10643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Udostępnienie w Rejestrze Urbanistycznym</a:t>
          </a:r>
          <a:r>
            <a:rPr lang="pl-PL" sz="800" kern="1200" dirty="0"/>
            <a:t> projektu planu miejscowego</a:t>
          </a:r>
        </a:p>
      </dsp:txBody>
      <dsp:txXfrm>
        <a:off x="8734827" y="1634058"/>
        <a:ext cx="1773993" cy="1064396"/>
      </dsp:txXfrm>
    </dsp:sp>
    <dsp:sp modelId="{B6B99E97-2FE2-4B4A-92AC-68FEE74F1BB7}">
      <dsp:nvSpPr>
        <dsp:cNvPr id="0" name=""/>
        <dsp:cNvSpPr/>
      </dsp:nvSpPr>
      <dsp:spPr>
        <a:xfrm>
          <a:off x="1778971" y="3592951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1957480" y="3636631"/>
        <a:ext cx="20400" cy="4080"/>
      </dsp:txXfrm>
    </dsp:sp>
    <dsp:sp modelId="{F544FA35-0B81-41DE-ABDA-8FD72B889D4B}">
      <dsp:nvSpPr>
        <dsp:cNvPr id="0" name=""/>
        <dsp:cNvSpPr/>
      </dsp:nvSpPr>
      <dsp:spPr>
        <a:xfrm>
          <a:off x="6777" y="3106473"/>
          <a:ext cx="1773993" cy="10643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Przedstawienie radzie gminy </a:t>
          </a:r>
          <a:r>
            <a:rPr lang="pl-PL" sz="800" kern="1200" dirty="0"/>
            <a:t>projektu planu miejscowego </a:t>
          </a:r>
        </a:p>
      </dsp:txBody>
      <dsp:txXfrm>
        <a:off x="6777" y="3106473"/>
        <a:ext cx="1773993" cy="1064396"/>
      </dsp:txXfrm>
    </dsp:sp>
    <dsp:sp modelId="{5FFF6335-7704-4357-8105-5945691DABED}">
      <dsp:nvSpPr>
        <dsp:cNvPr id="0" name=""/>
        <dsp:cNvSpPr/>
      </dsp:nvSpPr>
      <dsp:spPr>
        <a:xfrm>
          <a:off x="3960983" y="3592951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4139492" y="3636631"/>
        <a:ext cx="20400" cy="4080"/>
      </dsp:txXfrm>
    </dsp:sp>
    <dsp:sp modelId="{B81CC370-FBB1-466A-AA6F-726987A7E522}">
      <dsp:nvSpPr>
        <dsp:cNvPr id="0" name=""/>
        <dsp:cNvSpPr/>
      </dsp:nvSpPr>
      <dsp:spPr>
        <a:xfrm>
          <a:off x="2188790" y="3106473"/>
          <a:ext cx="1773993" cy="1064396"/>
        </a:xfrm>
        <a:prstGeom prst="rect">
          <a:avLst/>
        </a:prstGeom>
        <a:solidFill>
          <a:schemeClr val="accent5">
            <a:lumMod val="40000"/>
            <a:lumOff val="6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Uchwalenie planu miejscowego</a:t>
          </a:r>
        </a:p>
      </dsp:txBody>
      <dsp:txXfrm>
        <a:off x="2188790" y="3106473"/>
        <a:ext cx="1773993" cy="1064396"/>
      </dsp:txXfrm>
    </dsp:sp>
    <dsp:sp modelId="{70AED6AD-FBBF-4760-813D-53EC91800E1D}">
      <dsp:nvSpPr>
        <dsp:cNvPr id="0" name=""/>
        <dsp:cNvSpPr/>
      </dsp:nvSpPr>
      <dsp:spPr>
        <a:xfrm>
          <a:off x="6142996" y="3592951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6321505" y="3636631"/>
        <a:ext cx="20400" cy="4080"/>
      </dsp:txXfrm>
    </dsp:sp>
    <dsp:sp modelId="{F1F27E9B-8169-4F3A-A570-737785E19ECC}">
      <dsp:nvSpPr>
        <dsp:cNvPr id="0" name=""/>
        <dsp:cNvSpPr/>
      </dsp:nvSpPr>
      <dsp:spPr>
        <a:xfrm>
          <a:off x="4370802" y="3106473"/>
          <a:ext cx="1773993" cy="1064396"/>
        </a:xfrm>
        <a:prstGeom prst="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Przekazanie uchwały rady gminy do wojewody </a:t>
          </a:r>
        </a:p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0" kern="1200" dirty="0"/>
            <a:t>[termin: nie dłużej niż 7 dni]</a:t>
          </a:r>
          <a:endParaRPr lang="pl-PL" sz="800" b="1" kern="1200" dirty="0"/>
        </a:p>
      </dsp:txBody>
      <dsp:txXfrm>
        <a:off x="4370802" y="3106473"/>
        <a:ext cx="1773993" cy="1064396"/>
      </dsp:txXfrm>
    </dsp:sp>
    <dsp:sp modelId="{0BB1B580-9FE6-4BDD-B381-FEDDE4523FD5}">
      <dsp:nvSpPr>
        <dsp:cNvPr id="0" name=""/>
        <dsp:cNvSpPr/>
      </dsp:nvSpPr>
      <dsp:spPr>
        <a:xfrm>
          <a:off x="8325008" y="3592951"/>
          <a:ext cx="37741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77418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l-PL" sz="800" kern="1200"/>
        </a:p>
      </dsp:txBody>
      <dsp:txXfrm>
        <a:off x="8503517" y="3636631"/>
        <a:ext cx="20400" cy="4080"/>
      </dsp:txXfrm>
    </dsp:sp>
    <dsp:sp modelId="{E250820D-9DCC-4393-9055-9696F868485A}">
      <dsp:nvSpPr>
        <dsp:cNvPr id="0" name=""/>
        <dsp:cNvSpPr/>
      </dsp:nvSpPr>
      <dsp:spPr>
        <a:xfrm>
          <a:off x="6552815" y="3106473"/>
          <a:ext cx="1773993" cy="10643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Ogłoszenie uchwały rady gminy w sprawie planu miejscowego w dzienniku urzędowym województwa </a:t>
          </a:r>
          <a:r>
            <a:rPr lang="pl-PL" sz="800" b="0" kern="1200" dirty="0"/>
            <a:t>[termin: nie dłużej niż 30 dni]</a:t>
          </a:r>
          <a:endParaRPr lang="pl-PL" sz="800" b="1" kern="1200" dirty="0"/>
        </a:p>
      </dsp:txBody>
      <dsp:txXfrm>
        <a:off x="6552815" y="3106473"/>
        <a:ext cx="1773993" cy="1064396"/>
      </dsp:txXfrm>
    </dsp:sp>
    <dsp:sp modelId="{D1CD775E-17C3-4DE5-8BB1-1A6EBC07FD81}">
      <dsp:nvSpPr>
        <dsp:cNvPr id="0" name=""/>
        <dsp:cNvSpPr/>
      </dsp:nvSpPr>
      <dsp:spPr>
        <a:xfrm>
          <a:off x="8734827" y="3106473"/>
          <a:ext cx="1773993" cy="1064396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896" tIns="56896" rIns="56896" bIns="56896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800" b="1" kern="1200" dirty="0"/>
            <a:t>Wejście w życie planu miejscowego </a:t>
          </a:r>
          <a:r>
            <a:rPr lang="pl-PL" sz="800" kern="1200" dirty="0"/>
            <a:t>[termin: nie wcześniej niż 14 dnia od dnia ogłoszenia w Dz. Urz. Woj.]</a:t>
          </a:r>
        </a:p>
      </dsp:txBody>
      <dsp:txXfrm>
        <a:off x="8734827" y="3106473"/>
        <a:ext cx="1773993" cy="106439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ejestrplanowogolnych.pl/" TargetMode="External"/><Relationship Id="rId2" Type="http://schemas.openxmlformats.org/officeDocument/2006/relationships/hyperlink" Target="https://rejestr-urbanistyczny.gov.pl/published/pog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isap.sejm.gov.pl/isap.nsf/download.xsp/WDU20230002758/O/D20232758.pdf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isap.sejm.gov.pl/isap.nsf/download.xsp/WDU20240000729/O/D20240729.pdf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isap.sejm.gov.pl/isap.nsf/download.xsp/WDU20230002758/O/D20232758.pdf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s://rejestr-urbanistyczny.gov.pl/published/mpzp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>
                <a:ea typeface="Verdana" panose="020B0604030504040204" pitchFamily="34" charset="0"/>
              </a:rPr>
              <a:t>w </a:t>
            </a:r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2400" b="1" dirty="0"/>
              <a:t>Art. 94.</a:t>
            </a:r>
            <a:r>
              <a:rPr lang="pl-PL" sz="2400" dirty="0"/>
              <a:t> Konstytucji RP</a:t>
            </a:r>
          </a:p>
          <a:p>
            <a:pPr marL="0" indent="0" algn="just">
              <a:buNone/>
            </a:pPr>
            <a:r>
              <a:rPr lang="pl-PL" sz="2400" dirty="0"/>
              <a:t>Organy samorządu terytorialnego oraz terenowe organy administracji rządowej, na podstawie i w granicach upoważnień zawartych w ustawie, ustanawiają akty prawa miejscowego obowiązujące na obszarze działania tych organów. Zasady i tryb wydawania aktów prawa miejscowego określa ustawa.</a:t>
            </a:r>
          </a:p>
          <a:p>
            <a:pPr marL="0" indent="0" algn="just">
              <a:buNone/>
            </a:pPr>
            <a:endParaRPr lang="pl-PL" sz="2400" dirty="0"/>
          </a:p>
          <a:p>
            <a:pPr marL="0" indent="0" algn="just">
              <a:buNone/>
            </a:pPr>
            <a:endParaRPr lang="pl-PL" sz="2400" dirty="0"/>
          </a:p>
          <a:p>
            <a:pPr marL="0" indent="0" algn="just">
              <a:buNone/>
            </a:pPr>
            <a:endParaRPr lang="pl-PL" sz="2400" dirty="0"/>
          </a:p>
          <a:p>
            <a:pPr marL="0" indent="0" algn="just">
              <a:buNone/>
            </a:pPr>
            <a:endParaRPr lang="pl-PL" sz="240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151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2400" b="1" dirty="0"/>
              <a:t>Art. 7 </a:t>
            </a:r>
            <a:r>
              <a:rPr lang="pl-PL" sz="2400" dirty="0"/>
              <a:t>ustawy o samorządzie gminnym</a:t>
            </a:r>
          </a:p>
          <a:p>
            <a:pPr marL="0" indent="0" algn="just">
              <a:buNone/>
            </a:pPr>
            <a:r>
              <a:rPr lang="pl-PL" sz="2400" dirty="0"/>
              <a:t>1. Zaspokajanie zbiorowych potrzeb wspólnoty należy do zadań własnych gminy. W szczególności zadania własne obejmują sprawy:</a:t>
            </a:r>
          </a:p>
          <a:p>
            <a:pPr marL="0" indent="0" algn="just">
              <a:buNone/>
            </a:pPr>
            <a:r>
              <a:rPr lang="pl-PL" sz="2400" dirty="0"/>
              <a:t>1) ładu przestrzennego, gospodarki nieruchomościami, ochrony środowiska i przyrody oraz gospodarki wodnej;</a:t>
            </a:r>
          </a:p>
          <a:p>
            <a:pPr marL="0" indent="0" algn="just">
              <a:buNone/>
            </a:pPr>
            <a:r>
              <a:rPr lang="pl-PL" sz="2400" dirty="0"/>
              <a:t>2) gminnych dróg, ulic, mostów, placów oraz organizacji ruchu drogowego;</a:t>
            </a:r>
          </a:p>
          <a:p>
            <a:pPr marL="0" indent="0" algn="just">
              <a:buNone/>
            </a:pPr>
            <a:r>
              <a:rPr lang="pl-PL" sz="2400" dirty="0"/>
              <a:t>3) wodociągów i zaopatrzenia w wodę, kanalizacji, usuwania i oczyszczania ścieków komunalnych, utrzymania czystości i porządku oraz urządzeń sanitarnych, wysypisk i unieszkodliwiania odpadów komunalnych, zaopatrzenia w energię elektryczną i cieplną oraz gaz (…)</a:t>
            </a:r>
          </a:p>
          <a:p>
            <a:pPr marL="0" indent="0" algn="just">
              <a:buNone/>
            </a:pPr>
            <a:endParaRPr lang="pl-PL" sz="2400" dirty="0"/>
          </a:p>
        </p:txBody>
      </p:sp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51C4D94B-F8F3-42BB-9969-9933FD70E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6726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2000" b="1" dirty="0"/>
              <a:t>Art. 18 </a:t>
            </a:r>
            <a:r>
              <a:rPr lang="pl-PL" sz="2000" dirty="0"/>
              <a:t>ustawy o samorządzie gminnym</a:t>
            </a:r>
          </a:p>
          <a:p>
            <a:pPr marL="0" indent="0" algn="just">
              <a:buNone/>
            </a:pPr>
            <a:r>
              <a:rPr lang="pl-PL" sz="2000" dirty="0"/>
              <a:t>1. Do właściwości rady gminy należą wszystkie sprawy pozostające w zakresie działania gminy, o ile ustawy nie stanowią inaczej.</a:t>
            </a:r>
          </a:p>
          <a:p>
            <a:pPr marL="0" indent="0" algn="just">
              <a:buNone/>
            </a:pPr>
            <a:r>
              <a:rPr lang="pl-PL" sz="2000" dirty="0"/>
              <a:t>2. Do wyłącznej właściwości rady gminy należy: </a:t>
            </a:r>
          </a:p>
          <a:p>
            <a:pPr marL="0" indent="0" algn="just">
              <a:buNone/>
            </a:pPr>
            <a:r>
              <a:rPr lang="pl-PL" sz="2000" dirty="0"/>
              <a:t>(…) uchwalanie planu ogólnego gminy oraz miejscowych planów zagospodarowania przestrzennego (…)</a:t>
            </a:r>
          </a:p>
          <a:p>
            <a:pPr marL="0" indent="0" algn="just">
              <a:buNone/>
            </a:pPr>
            <a:endParaRPr lang="pl-PL" sz="2000" dirty="0"/>
          </a:p>
          <a:p>
            <a:pPr marL="0" indent="0" algn="just">
              <a:buNone/>
            </a:pPr>
            <a:r>
              <a:rPr lang="pl-PL" sz="2000" b="1" dirty="0"/>
              <a:t>Art. 40 </a:t>
            </a:r>
            <a:r>
              <a:rPr lang="pl-PL" sz="2000" dirty="0"/>
              <a:t>ustawy o samorządzie gminnym</a:t>
            </a:r>
          </a:p>
          <a:p>
            <a:pPr marL="0" indent="0" algn="just">
              <a:buNone/>
            </a:pPr>
            <a:r>
              <a:rPr lang="pl-PL" sz="2000" dirty="0"/>
              <a:t>1. Na podstawie upoważnień ustawowych gminie przysługuje prawo stanowienia aktów prawa miejscowego obowiązujących na obszarze gminy.</a:t>
            </a:r>
          </a:p>
        </p:txBody>
      </p:sp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BA04845C-27C0-4076-84C8-909CD6D308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207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832"/>
            <a:ext cx="10003972" cy="419988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dirty="0"/>
          </a:p>
          <a:p>
            <a:pPr marL="0" indent="0" algn="ctr">
              <a:buNone/>
            </a:pPr>
            <a:endParaRPr lang="pl-PL" sz="2400" dirty="0"/>
          </a:p>
          <a:p>
            <a:pPr marL="0" indent="0" algn="just">
              <a:buNone/>
            </a:pPr>
            <a:r>
              <a:rPr lang="pl-PL" sz="2400" b="1" dirty="0"/>
              <a:t>Art. 3 </a:t>
            </a:r>
            <a:r>
              <a:rPr lang="pl-PL" sz="2400" dirty="0"/>
              <a:t>ustawy o planowaniu i zagospodarowaniu przestrzennym</a:t>
            </a:r>
          </a:p>
          <a:p>
            <a:pPr marL="0" indent="0" algn="just">
              <a:buNone/>
            </a:pPr>
            <a:r>
              <a:rPr lang="pl-PL" sz="2400" dirty="0"/>
              <a:t>1. Kształtowanie i prowadzenie polityki przestrzennej na terenie gminy, w tym uchwalanie gminnych aktów planowania przestrzennego, z wyjątkiem morskich wód wewnętrznych, morza terytorialnego i wyłącznej strefy ekonomicznej oraz terenów zamkniętych ustalonych przez organ inny niż minister właściwy do spraw transportu, należy do zadań własnych gminy.</a:t>
            </a:r>
          </a:p>
          <a:p>
            <a:pPr marL="0" indent="0" algn="just">
              <a:buNone/>
            </a:pPr>
            <a:endParaRPr lang="pl-PL" sz="2400" dirty="0"/>
          </a:p>
        </p:txBody>
      </p:sp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13F4C5CC-EF92-4CB7-B297-85BDE0A42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72576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98650"/>
            <a:ext cx="10515600" cy="159512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4400" b="1" dirty="0">
                <a:solidFill>
                  <a:schemeClr val="accent1"/>
                </a:solidFill>
              </a:rPr>
              <a:t>PLAN OGÓLNY GMINY</a:t>
            </a:r>
          </a:p>
        </p:txBody>
      </p:sp>
    </p:spTree>
    <p:extLst>
      <p:ext uri="{BB962C8B-B14F-4D97-AF65-F5344CB8AC3E}">
        <p14:creationId xmlns:p14="http://schemas.microsoft.com/office/powerpoint/2010/main" val="28399632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685800" y="2407649"/>
            <a:ext cx="10515600" cy="334726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l-PL" u="sng" dirty="0"/>
              <a:t>Zakres planu ogólnego gminy</a:t>
            </a:r>
          </a:p>
          <a:p>
            <a:pPr marL="0" indent="0" algn="just">
              <a:buNone/>
            </a:pPr>
            <a:r>
              <a:rPr lang="pl-PL" dirty="0"/>
              <a:t>Dla obszaru gminy, z wyłączeniem terenów zamkniętych innych niż ustalane przez ministra właściwego do spraw transportu, rada gminy uchwala plan ogólny gminy, zwany dalej "planem ogólnym".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dirty="0"/>
              <a:t>Zmiana planu ogólnego może obejmować część obszaru gminy. 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dirty="0"/>
              <a:t>Zmiana planu ogólnego dla części obszaru gminy wymaga dokonania zmian w odniesieniu do wszystkich treści, które w wyniku wprowadzenia zmiany przestają być aktualne. (art. 13a)</a:t>
            </a:r>
          </a:p>
        </p:txBody>
      </p:sp>
    </p:spTree>
    <p:extLst>
      <p:ext uri="{BB962C8B-B14F-4D97-AF65-F5344CB8AC3E}">
        <p14:creationId xmlns:p14="http://schemas.microsoft.com/office/powerpoint/2010/main" val="804193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685800" y="2407649"/>
            <a:ext cx="10515600" cy="33472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pl-PL" u="sng" dirty="0"/>
              <a:t>Zakres planu ogólnego gminy</a:t>
            </a:r>
          </a:p>
          <a:p>
            <a:pPr marL="0" indent="0" algn="just">
              <a:buNone/>
            </a:pPr>
            <a:endParaRPr lang="pl-PL" u="sng" dirty="0"/>
          </a:p>
          <a:p>
            <a:pPr marL="0" indent="0" algn="just">
              <a:buNone/>
            </a:pPr>
            <a:r>
              <a:rPr lang="pl-PL" dirty="0"/>
              <a:t>W planie ogólnym określa się (zawsze!):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l-PL" dirty="0"/>
              <a:t>strefy planistyczne,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l-PL" dirty="0"/>
              <a:t>gminne standardy urbanistyczne.</a:t>
            </a:r>
          </a:p>
          <a:p>
            <a:pPr marL="0" indent="0" algn="just">
              <a:buNone/>
            </a:pPr>
            <a:endParaRPr lang="pl-PL" dirty="0"/>
          </a:p>
          <a:p>
            <a:pPr marL="0" indent="0" algn="just">
              <a:buNone/>
            </a:pPr>
            <a:r>
              <a:rPr lang="pl-PL" dirty="0"/>
              <a:t>W planie ogólnym można określić (fakultatywnie!):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l-PL" dirty="0"/>
              <a:t>obszary uzupełnienia zabudowy,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pl-PL" dirty="0"/>
              <a:t>obszary zabudowy śródmiejskiej.</a:t>
            </a:r>
          </a:p>
        </p:txBody>
      </p:sp>
    </p:spTree>
    <p:extLst>
      <p:ext uri="{BB962C8B-B14F-4D97-AF65-F5344CB8AC3E}">
        <p14:creationId xmlns:p14="http://schemas.microsoft.com/office/powerpoint/2010/main" val="1528253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685800" y="2407649"/>
            <a:ext cx="10515600" cy="3347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ANALIZA ZAKRESU PLANU OGÓLNEGO NA PODSTAWIE PRZYKŁADÓW ZE STRONY INTERNETOWEJ </a:t>
            </a:r>
          </a:p>
          <a:p>
            <a:pPr marL="0" indent="0" algn="ctr">
              <a:buNone/>
            </a:pPr>
            <a:r>
              <a:rPr lang="pl-PL" dirty="0"/>
              <a:t>– </a:t>
            </a:r>
            <a:r>
              <a:rPr lang="pl-PL" dirty="0">
                <a:hlinkClick r:id="rId2"/>
              </a:rPr>
              <a:t>REJESTR URBANISTYCZNY </a:t>
            </a:r>
            <a:r>
              <a:rPr lang="pl-PL" dirty="0"/>
              <a:t>ALBO </a:t>
            </a:r>
            <a:r>
              <a:rPr lang="pl-PL" dirty="0">
                <a:hlinkClick r:id="rId3"/>
              </a:rPr>
              <a:t>REJESTR PLANÓW OGÓLNYCH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75165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685800" y="2407649"/>
            <a:ext cx="10515600" cy="3347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PLAN OGÓLNY GMINY JEST AKTEM PRAWA MIEJSCOWEGO</a:t>
            </a:r>
          </a:p>
        </p:txBody>
      </p:sp>
    </p:spTree>
    <p:extLst>
      <p:ext uri="{BB962C8B-B14F-4D97-AF65-F5344CB8AC3E}">
        <p14:creationId xmlns:p14="http://schemas.microsoft.com/office/powerpoint/2010/main" val="2811436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685800" y="2407649"/>
            <a:ext cx="10515600" cy="3347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2000" u="sng" dirty="0"/>
              <a:t>Elementy uwzględniane przy uchwalaniu planu ogólnego gminy</a:t>
            </a:r>
          </a:p>
          <a:p>
            <a:pPr marL="0" indent="0" algn="just">
              <a:buNone/>
            </a:pPr>
            <a:r>
              <a:rPr lang="pl-PL" sz="1800" dirty="0"/>
              <a:t>Ustalenia planu ogólnego określa się, uwzględniając uwarunkowania rozwoju przestrzennego gminy, w szczególności: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pl-PL" sz="1800" dirty="0"/>
              <a:t>politykę przestrzenną gminy określoną w strategii rozwoju gminy lub strategii rozwoju ponadlokalnego; </a:t>
            </a:r>
          </a:p>
          <a:p>
            <a:pPr marL="514350" indent="-514350" algn="just">
              <a:buFont typeface="+mj-lt"/>
              <a:buAutoNum type="arabicParenR"/>
            </a:pPr>
            <a:r>
              <a:rPr lang="pl-PL" sz="1800" dirty="0"/>
              <a:t>ustalenia planu zagospodarowania przestrzennego województwa; (…)</a:t>
            </a:r>
          </a:p>
          <a:p>
            <a:pPr marL="0" indent="0" algn="just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6979657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8AB255E-2A02-419A-97F0-95CD7CA90E31}"/>
              </a:ext>
            </a:extLst>
          </p:cNvPr>
          <p:cNvSpPr txBox="1">
            <a:spLocks/>
          </p:cNvSpPr>
          <p:nvPr/>
        </p:nvSpPr>
        <p:spPr>
          <a:xfrm>
            <a:off x="838200" y="1431108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b="1">
                <a:solidFill>
                  <a:schemeClr val="accent1"/>
                </a:solidFill>
              </a:rPr>
              <a:t>PLAN OGÓLNY GMINY</a:t>
            </a:r>
            <a:endParaRPr lang="pl-PL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914400" y="1854356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762000" y="2135341"/>
            <a:ext cx="10515600" cy="11274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1800" u="sng" dirty="0"/>
              <a:t>Elementy uwzględniane przy uchwalaniu planu ogólnego gminy</a:t>
            </a:r>
          </a:p>
          <a:p>
            <a:pPr marL="0" indent="0" algn="just">
              <a:buNone/>
            </a:pPr>
            <a:r>
              <a:rPr lang="pl-PL" sz="1800" dirty="0"/>
              <a:t>Ustalenia planu ogólnego określa się, uwzględniając uwarunkowania rozwoju przestrzennego gminy, w szczególności (cd.):</a:t>
            </a:r>
          </a:p>
          <a:p>
            <a:pPr marL="0" indent="0" algn="just">
              <a:buNone/>
            </a:pPr>
            <a:endParaRPr lang="pl-PL" sz="1800" dirty="0"/>
          </a:p>
          <a:p>
            <a:pPr marL="0" indent="0" algn="just">
              <a:buNone/>
            </a:pPr>
            <a:endParaRPr lang="pl-PL" sz="1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3771" y="3262822"/>
            <a:ext cx="5181600" cy="3397532"/>
          </a:xfrm>
        </p:spPr>
        <p:txBody>
          <a:bodyPr>
            <a:normAutofit fontScale="40000" lnSpcReduction="20000"/>
          </a:bodyPr>
          <a:lstStyle/>
          <a:p>
            <a:pPr marL="514350" indent="-514350" algn="just">
              <a:buFont typeface="+mj-lt"/>
              <a:buAutoNum type="arabicParenR" startAt="3"/>
            </a:pPr>
            <a:r>
              <a:rPr lang="pl-PL" sz="3200" dirty="0"/>
              <a:t>znajdujące się na obszarze gminy:</a:t>
            </a:r>
          </a:p>
          <a:p>
            <a:pPr marL="358775" indent="-358775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pl-PL" sz="3400" dirty="0"/>
              <a:t>formy ochrony przyrody oraz ich otuliny,</a:t>
            </a:r>
          </a:p>
          <a:p>
            <a:pPr marL="358775" indent="-358775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pl-PL" sz="3400" dirty="0"/>
              <a:t>obszary szczególnego zagrożenia powodzią, wały przeciwpowodziowe oraz pasy o szerokości 50 m od stopy wału,</a:t>
            </a:r>
          </a:p>
          <a:p>
            <a:pPr marL="358775" indent="-358775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pl-PL" sz="3400" dirty="0"/>
              <a:t>obszary gruntów zmeliorowanych,</a:t>
            </a:r>
          </a:p>
          <a:p>
            <a:pPr marL="358775" indent="-358775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pl-PL" sz="3400" dirty="0"/>
              <a:t>tereny zagrożone ruchami masowymi ziemi oraz tereny, na których występują te ruchy,</a:t>
            </a:r>
          </a:p>
          <a:p>
            <a:pPr marL="358775" indent="-358775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pl-PL" sz="3400" dirty="0"/>
              <a:t>strefy ochronne ujęć wody,</a:t>
            </a:r>
          </a:p>
          <a:p>
            <a:pPr marL="358775" indent="-358775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pl-PL" sz="3400" dirty="0"/>
              <a:t>obszary ochronne zbiorników wód śródlądowych,</a:t>
            </a:r>
          </a:p>
          <a:p>
            <a:pPr marL="358775" indent="-358775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pl-PL" sz="3400" dirty="0"/>
              <a:t>tereny górnicze i obszary górnicze wraz z filarami ochronnymi,</a:t>
            </a:r>
          </a:p>
          <a:p>
            <a:pPr marL="358775" indent="-358775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pl-PL" sz="3400" dirty="0"/>
              <a:t>udokumentowane złoża kopalin, kompleksy podziemnego składowania dwutlenku węgla i podziemne bezzbiornikowe magazyny substancji,</a:t>
            </a:r>
          </a:p>
          <a:p>
            <a:pPr marL="358775" indent="-358775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pl-PL" sz="3400" dirty="0"/>
              <a:t>obszary uzdrowisk oraz obszary ochrony uzdrowiskowej,</a:t>
            </a:r>
          </a:p>
          <a:p>
            <a:pPr marL="358775" indent="-358775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/>
            </a:pPr>
            <a:r>
              <a:rPr lang="pl-PL" sz="3400" dirty="0"/>
              <a:t>zabytki objęte formami ochrony, lub ujęte w wojewódzkiej lub gminnej ewidencji zabytków oraz dobra kultury współczesnej,</a:t>
            </a:r>
          </a:p>
          <a:p>
            <a:pPr marL="0" indent="0" algn="ctr">
              <a:buNone/>
            </a:pPr>
            <a:endParaRPr lang="pl-PL" b="1" dirty="0">
              <a:solidFill>
                <a:schemeClr val="accent1"/>
              </a:solidFill>
            </a:endParaRPr>
          </a:p>
        </p:txBody>
      </p:sp>
      <p:sp>
        <p:nvSpPr>
          <p:cNvPr id="7" name="Symbol zastępczy zawartości 6">
            <a:extLst>
              <a:ext uri="{FF2B5EF4-FFF2-40B4-BE49-F238E27FC236}">
                <a16:creationId xmlns:a16="http://schemas.microsoft.com/office/drawing/2014/main" id="{2FF17D45-1CE7-46EA-A501-064FB90A4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262822"/>
            <a:ext cx="5181600" cy="3114138"/>
          </a:xfrm>
        </p:spPr>
        <p:txBody>
          <a:bodyPr>
            <a:normAutofit fontScale="40000" lnSpcReduction="20000"/>
          </a:bodyPr>
          <a:lstStyle/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 startAt="11"/>
            </a:pPr>
            <a:r>
              <a:rPr lang="pl-PL" sz="3500" dirty="0"/>
              <a:t>obszary pomników zagłady i ich strefy ochronne,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 startAt="11"/>
            </a:pPr>
            <a:r>
              <a:rPr lang="pl-PL" sz="3500" dirty="0"/>
              <a:t>tereny zamknięte i ich strefy ochronne,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 startAt="11"/>
            </a:pPr>
            <a:r>
              <a:rPr lang="pl-PL" sz="3500" dirty="0"/>
              <a:t>obszary ograniczonego użytkowania,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 startAt="11"/>
            </a:pPr>
            <a:r>
              <a:rPr lang="pl-PL" sz="3500" dirty="0"/>
              <a:t>obszary wymagające przekształceń, rehabilitacji, rekultywacji lub </a:t>
            </a:r>
            <a:r>
              <a:rPr lang="pl-PL" sz="3500" dirty="0" err="1"/>
              <a:t>remediacji</a:t>
            </a:r>
            <a:r>
              <a:rPr lang="pl-PL" sz="3500" dirty="0"/>
              <a:t>,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 startAt="11"/>
            </a:pPr>
            <a:r>
              <a:rPr lang="pl-PL" sz="3500" dirty="0"/>
              <a:t>obszary zdegradowane i obszary rewitalizacji,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 startAt="11"/>
            </a:pPr>
            <a:r>
              <a:rPr lang="pl-PL" sz="3500" dirty="0"/>
              <a:t>obszary ciche w aglomeracji oraz obszary ciche poza aglomeracją,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 startAt="11"/>
            </a:pPr>
            <a:r>
              <a:rPr lang="pl-PL" sz="3500" dirty="0"/>
              <a:t>grunty rolne stanowiące użytki rolne klas I-III oraz grunty leśne,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 startAt="11"/>
            </a:pPr>
            <a:r>
              <a:rPr lang="pl-PL" sz="3500" dirty="0"/>
              <a:t>zakłady o zwiększonym i dużym ryzyku wystąpienia poważnej awarii przemysłowej,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lphaLcParenR" startAt="11"/>
            </a:pPr>
            <a:r>
              <a:rPr lang="pl-PL" sz="3500" dirty="0"/>
              <a:t>obszary pasa nadbrzeżnego, w tym w szczególności pasa technicznego;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03672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685800" y="2407649"/>
            <a:ext cx="10515600" cy="3347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1600" u="sng" dirty="0"/>
              <a:t>Elementy uwzględniane przy uchwalaniu planu ogólnego gminy</a:t>
            </a:r>
          </a:p>
          <a:p>
            <a:pPr marL="0" indent="0" algn="just">
              <a:buNone/>
            </a:pPr>
            <a:r>
              <a:rPr lang="pl-PL" sz="1800" dirty="0"/>
              <a:t>Ustalenia planu ogólnego określa się, uwzględniając uwarunkowania rozwoju przestrzennego gminy, w szczególności (cd.):</a:t>
            </a:r>
          </a:p>
          <a:p>
            <a:pPr marL="514350" indent="-514350" algn="just">
              <a:buFont typeface="+mj-lt"/>
              <a:buAutoNum type="arabicParenR" startAt="4"/>
            </a:pPr>
            <a:r>
              <a:rPr lang="pl-PL" sz="1800" dirty="0"/>
              <a:t>rozmieszczenie istniejących i planowanych obiektów infrastruktury społecznej, transportowej i technicznej wraz z obowiązującymi dla nich ograniczeniami w zagospodarowaniu;</a:t>
            </a:r>
          </a:p>
          <a:p>
            <a:pPr marL="514350" indent="-514350" algn="just">
              <a:buFont typeface="+mj-lt"/>
              <a:buAutoNum type="arabicParenR" startAt="4"/>
            </a:pPr>
            <a:r>
              <a:rPr lang="pl-PL" sz="1800" dirty="0"/>
              <a:t>rekomendacje i wnioski zawarte w audycie krajobrazowym oraz krajobrazy priorytetowe;</a:t>
            </a:r>
          </a:p>
          <a:p>
            <a:pPr marL="514350" indent="-514350" algn="just">
              <a:buFont typeface="+mj-lt"/>
              <a:buAutoNum type="arabicParenR" startAt="4"/>
            </a:pPr>
            <a:r>
              <a:rPr lang="pl-PL" sz="1800" dirty="0"/>
              <a:t>opracowanie </a:t>
            </a:r>
            <a:r>
              <a:rPr lang="pl-PL" sz="1800" dirty="0" err="1"/>
              <a:t>ekofizjograficzne</a:t>
            </a:r>
            <a:r>
              <a:rPr lang="pl-PL" sz="1800" dirty="0"/>
              <a:t> (…);</a:t>
            </a:r>
          </a:p>
          <a:p>
            <a:pPr marL="514350" indent="-514350" algn="just">
              <a:buFont typeface="+mj-lt"/>
              <a:buAutoNum type="arabicParenR" startAt="4"/>
            </a:pPr>
            <a:r>
              <a:rPr lang="pl-PL" sz="1800" dirty="0"/>
              <a:t>zapotrzebowanie na nową zabudowę mieszkaniową w gminie.</a:t>
            </a:r>
          </a:p>
          <a:p>
            <a:pPr marL="0" indent="0" algn="just">
              <a:buNone/>
            </a:pP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341925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685800" y="2407649"/>
            <a:ext cx="10515600" cy="4085226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b="1" dirty="0"/>
              <a:t>STREFY PLANISTYCZNE </a:t>
            </a:r>
            <a:r>
              <a:rPr lang="pl-PL" dirty="0"/>
              <a:t>W PLANIE OGÓLNYM GMINY</a:t>
            </a:r>
          </a:p>
          <a:p>
            <a:pPr marL="0" indent="0">
              <a:buNone/>
            </a:pPr>
            <a:r>
              <a:rPr lang="pl-PL" dirty="0"/>
              <a:t>Dopuszcza się wyznaczenie następujących stref planistycznych – art 13c: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wielofunkcyjna z zabudową mieszkaniową wielorodzinną;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wielofunkcyjna z zabudową mieszkaniową jednorodzinną;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wielofunkcyjna z zabudową zagrodową;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usługowa;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handlu wielkopowierzchniowego;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gospodarcza;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produkcji rolniczej;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infrastrukturalna;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zieleni i rekreacji;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cmentarzy;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górnictwa;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otwarta;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komunikacyjna.</a:t>
            </a:r>
          </a:p>
        </p:txBody>
      </p:sp>
    </p:spTree>
    <p:extLst>
      <p:ext uri="{BB962C8B-B14F-4D97-AF65-F5344CB8AC3E}">
        <p14:creationId xmlns:p14="http://schemas.microsoft.com/office/powerpoint/2010/main" val="7002577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685800" y="2407649"/>
            <a:ext cx="5094514" cy="4085226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b="1" dirty="0"/>
              <a:t>STREFY PLANISTYCZNE </a:t>
            </a:r>
            <a:r>
              <a:rPr lang="pl-PL" dirty="0"/>
              <a:t>W PLANIE OGÓLNYM GMINY</a:t>
            </a:r>
          </a:p>
          <a:p>
            <a:pPr marL="0" indent="0">
              <a:buNone/>
            </a:pPr>
            <a:r>
              <a:rPr lang="pl-PL" dirty="0"/>
              <a:t>Dopuszcza się wyznaczenie następujących stref planistycznych – art 13c: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>
                <a:solidFill>
                  <a:srgbClr val="FF0000"/>
                </a:solidFill>
              </a:rPr>
              <a:t>strefa wielofunkcyjna z zabudową mieszkaniową wielorodzinną;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>
                <a:solidFill>
                  <a:srgbClr val="FF0000"/>
                </a:solidFill>
              </a:rPr>
              <a:t>strefa wielofunkcyjna z zabudową mieszkaniową jednorodzinną;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>
                <a:solidFill>
                  <a:srgbClr val="FF0000"/>
                </a:solidFill>
              </a:rPr>
              <a:t>strefa wielofunkcyjna z zabudową zagrodową;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usługowa;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handlu wielkopowierzchniowego;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gospodarcza;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produkcji rolniczej;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infrastrukturalna;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zieleni i rekreacji;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cmentarzy;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górnictwa;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otwarta;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komunikacyjna.</a:t>
            </a:r>
          </a:p>
        </p:txBody>
      </p:sp>
      <p:sp>
        <p:nvSpPr>
          <p:cNvPr id="7" name="Strzałka: w prawo 6" descr="strzałka w prawo; strzałką oznaczone są strefy 1-3, czyli strefa wielofunkcyjna z zabudową mieszkaniową wielorodzinną, strefa wielofunkcyjna z zabudową mieszkaniową jednorodzinną, strefa wielofunkcyjna z zabudową zagrodową.">
            <a:extLst>
              <a:ext uri="{FF2B5EF4-FFF2-40B4-BE49-F238E27FC236}">
                <a16:creationId xmlns:a16="http://schemas.microsoft.com/office/drawing/2014/main" id="{D94FC97D-1CC7-431B-921A-FF9B04563142}"/>
              </a:ext>
            </a:extLst>
          </p:cNvPr>
          <p:cNvSpPr/>
          <p:nvPr/>
        </p:nvSpPr>
        <p:spPr>
          <a:xfrm>
            <a:off x="5486400" y="3254829"/>
            <a:ext cx="772886" cy="293914"/>
          </a:xfrm>
          <a:prstGeom prst="rightArrow">
            <a:avLst/>
          </a:prstGeom>
          <a:solidFill>
            <a:srgbClr val="FF5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D2C4DA1-657A-492A-8FE4-4C7925277C6E}"/>
              </a:ext>
            </a:extLst>
          </p:cNvPr>
          <p:cNvSpPr txBox="1">
            <a:spLocks/>
          </p:cNvSpPr>
          <p:nvPr/>
        </p:nvSpPr>
        <p:spPr>
          <a:xfrm>
            <a:off x="6259286" y="2431327"/>
            <a:ext cx="5094514" cy="40852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/>
              <a:t>Strefy 1-3 </a:t>
            </a:r>
            <a:r>
              <a:rPr lang="pl-PL" sz="1600" u="sng" dirty="0"/>
              <a:t>wyznacza się w pierwszej kolejności </a:t>
            </a:r>
            <a:r>
              <a:rPr lang="pl-PL" sz="1600" dirty="0"/>
              <a:t>na:</a:t>
            </a:r>
          </a:p>
          <a:p>
            <a:pPr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dirty="0"/>
              <a:t>obszarach, dla których w obowiązujących miejscowych planach zagospodarowania przestrzennego określono przeznaczenie umożliwiające realizację funkcji mieszkaniowej, </a:t>
            </a:r>
          </a:p>
          <a:p>
            <a:pPr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dirty="0"/>
              <a:t>obszarach uzupełnienia zabudowy oraz </a:t>
            </a:r>
          </a:p>
          <a:p>
            <a:pPr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sz="1600" dirty="0"/>
              <a:t>obszarach z istniejącą zabudową o funkcji mieszkaniowej, z wyłączeniem luk w zabudowie, biorąc pod uwagę uwarunkowania, o których mowa w art. 13b </a:t>
            </a:r>
          </a:p>
        </p:txBody>
      </p:sp>
    </p:spTree>
    <p:extLst>
      <p:ext uri="{BB962C8B-B14F-4D97-AF65-F5344CB8AC3E}">
        <p14:creationId xmlns:p14="http://schemas.microsoft.com/office/powerpoint/2010/main" val="35904974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4" name="Content Placeholder 2" descr="strzałka w prawo; strzałka dotyczy stref planistycznych 1-3, tj. strefy wielofunkcyjnej z zabudową mieszkaniową wielorodzinną;&#10;strefy wielofunkcyjnej z zabudową mieszkaniową jednorodzinną oraz &#10;strefy wielofunkcyjnej z zabudową zagrodową;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685800" y="2407649"/>
            <a:ext cx="5094514" cy="4085226"/>
          </a:xfrm>
          <a:prstGeom prst="rect">
            <a:avLst/>
          </a:prstGeom>
        </p:spPr>
        <p:txBody>
          <a:bodyPr vert="horz" lIns="91440" tIns="45720" rIns="91440" bIns="4572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b="1" dirty="0"/>
              <a:t>STREFY PLANISTYCZNE </a:t>
            </a:r>
            <a:r>
              <a:rPr lang="pl-PL" dirty="0"/>
              <a:t>W PLANIE OGÓLNYM GMINY</a:t>
            </a:r>
          </a:p>
          <a:p>
            <a:pPr marL="0" indent="0">
              <a:buNone/>
            </a:pPr>
            <a:r>
              <a:rPr lang="pl-PL" dirty="0"/>
              <a:t>Dopuszcza się wyznaczenie następujących stref planistycznych – art 13c: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>
                <a:solidFill>
                  <a:srgbClr val="FF0000"/>
                </a:solidFill>
              </a:rPr>
              <a:t>strefa wielofunkcyjna z zabudową mieszkaniową wielorodzinną;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>
                <a:solidFill>
                  <a:srgbClr val="FF0000"/>
                </a:solidFill>
              </a:rPr>
              <a:t>strefa wielofunkcyjna z zabudową mieszkaniową jednorodzinną;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>
                <a:solidFill>
                  <a:srgbClr val="FF0000"/>
                </a:solidFill>
              </a:rPr>
              <a:t>strefa wielofunkcyjna z zabudową zagrodową;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usługowa;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handlu wielkopowierzchniowego;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gospodarcza;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produkcji rolniczej;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infrastrukturalna;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zieleni i rekreacji;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cmentarzy;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górnictwa;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otwarta;</a:t>
            </a:r>
          </a:p>
          <a:p>
            <a:pPr marL="174625" indent="-174625">
              <a:buFont typeface="+mj-lt"/>
              <a:buAutoNum type="arabicPeriod"/>
            </a:pPr>
            <a:r>
              <a:rPr lang="pl-PL" dirty="0"/>
              <a:t>strefa komunikacyjna.</a:t>
            </a:r>
          </a:p>
        </p:txBody>
      </p:sp>
      <p:sp>
        <p:nvSpPr>
          <p:cNvPr id="7" name="Strzałka: w prawo 6" descr="strzałka w prawo; strzałka odnosi się do stref 1-3, tj. strefy ">
            <a:extLst>
              <a:ext uri="{FF2B5EF4-FFF2-40B4-BE49-F238E27FC236}">
                <a16:creationId xmlns:a16="http://schemas.microsoft.com/office/drawing/2014/main" id="{D94FC97D-1CC7-431B-921A-FF9B04563142}"/>
              </a:ext>
            </a:extLst>
          </p:cNvPr>
          <p:cNvSpPr/>
          <p:nvPr/>
        </p:nvSpPr>
        <p:spPr>
          <a:xfrm>
            <a:off x="5486400" y="3254829"/>
            <a:ext cx="772886" cy="293914"/>
          </a:xfrm>
          <a:prstGeom prst="rightArrow">
            <a:avLst/>
          </a:prstGeom>
          <a:solidFill>
            <a:srgbClr val="FF5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D2C4DA1-657A-492A-8FE4-4C7925277C6E}"/>
              </a:ext>
            </a:extLst>
          </p:cNvPr>
          <p:cNvSpPr txBox="1">
            <a:spLocks/>
          </p:cNvSpPr>
          <p:nvPr/>
        </p:nvSpPr>
        <p:spPr>
          <a:xfrm>
            <a:off x="6259286" y="2431327"/>
            <a:ext cx="5094514" cy="408522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7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600" dirty="0"/>
              <a:t>W strefach planistycznych 1-3 suma </a:t>
            </a:r>
            <a:r>
              <a:rPr lang="pl-PL" sz="1600" b="1" dirty="0"/>
              <a:t>chłonności terenów niezabudowanych </a:t>
            </a:r>
            <a:r>
              <a:rPr lang="pl-PL" sz="1600" dirty="0"/>
              <a:t>w tych strefach w całej gminie, w tym luk w istniejącej zabudowie, nie może być mniejsza niż 70% oraz większa niż 130% wartości zapotrzebowania na nową zabudowę mieszkaniową w gminie (art. 13 d).</a:t>
            </a:r>
          </a:p>
        </p:txBody>
      </p:sp>
    </p:spTree>
    <p:extLst>
      <p:ext uri="{BB962C8B-B14F-4D97-AF65-F5344CB8AC3E}">
        <p14:creationId xmlns:p14="http://schemas.microsoft.com/office/powerpoint/2010/main" val="30205130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970314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b="1" dirty="0">
                <a:solidFill>
                  <a:srgbClr val="002060"/>
                </a:solidFill>
              </a:rPr>
              <a:t>ZAPOTRZEBOWANIE NA NOWĄ ZABUDOWĘ 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b="1" dirty="0">
                <a:solidFill>
                  <a:srgbClr val="002060"/>
                </a:solidFill>
              </a:rPr>
              <a:t>CHŁONNOŚĆ TERENÓW NIEZABUDOWANYCH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2694895"/>
            <a:ext cx="10515600" cy="3347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2000" dirty="0">
                <a:hlinkClick r:id="rId2"/>
              </a:rPr>
              <a:t>Rozporządzenie Ministra Rozwoju i Technologii z dnia 8 grudnia 2023 r. w sprawie projektu planu ogólnego gminy, dokumentowania prac planistycznych w zakresie tego planu oraz wydawania z niego wypisów i wyrysów</a:t>
            </a:r>
            <a:endParaRPr lang="pl-PL" sz="2000" dirty="0"/>
          </a:p>
          <a:p>
            <a:pPr marL="0" indent="0" algn="ctr">
              <a:buNone/>
            </a:pPr>
            <a:endParaRPr lang="pl-PL" sz="2000" dirty="0"/>
          </a:p>
          <a:p>
            <a:pPr marL="0" indent="0">
              <a:buNone/>
            </a:pPr>
            <a:r>
              <a:rPr lang="pl-PL" sz="2000" dirty="0"/>
              <a:t>§ 3. 1. </a:t>
            </a:r>
            <a:r>
              <a:rPr lang="pl-PL" sz="2000" u="sng" dirty="0"/>
              <a:t>Zapotrzebowanie na nową zabudowę mieszkaniową oraz chłonność terenów niezabudowanych w strefach planistycznych</a:t>
            </a:r>
            <a:r>
              <a:rPr lang="pl-PL" sz="2000" dirty="0"/>
              <a:t>, o których mowa w art. 13c ust. 2 pkt 1–3 ustawy z dnia 27 marca 2003 r. o planowaniu i zagospodarowaniu przestrzennym, zwanej dalej „ustawą”, </a:t>
            </a:r>
            <a:r>
              <a:rPr lang="pl-PL" sz="2000" b="1" dirty="0"/>
              <a:t>wyraża się w liczbie mieszkańców.</a:t>
            </a:r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1970060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2257559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2000" b="1" dirty="0">
                <a:solidFill>
                  <a:srgbClr val="002060"/>
                </a:solidFill>
              </a:rPr>
              <a:t>OBSZAR UZUPEŁNIENIA ZABUDOWY – cel oraz zasady wyznaczana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64646731-C7EA-43B8-BB90-FCF1E5A5B6FE}"/>
              </a:ext>
            </a:extLst>
          </p:cNvPr>
          <p:cNvSpPr/>
          <p:nvPr/>
        </p:nvSpPr>
        <p:spPr>
          <a:xfrm>
            <a:off x="838200" y="2967335"/>
            <a:ext cx="10515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>
                <a:hlinkClick r:id="rId2"/>
              </a:rPr>
              <a:t>Rozporządzenie Ministra Rozwoju i Technologii z dnia 2 maja 2024 r. </a:t>
            </a:r>
            <a:br>
              <a:rPr lang="pl-PL" dirty="0">
                <a:hlinkClick r:id="rId2"/>
              </a:rPr>
            </a:br>
            <a:r>
              <a:rPr lang="pl-PL" dirty="0">
                <a:hlinkClick r:id="rId2"/>
              </a:rPr>
              <a:t>w sprawie sposobu wyznaczania obszaru uzupełnienia zabudowy w planie ogólnym gminy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3635695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810FBCE-6606-4654-927B-2DE216EDB1BA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745BC7C-C91D-4373-8B2B-A590CE67A0CD}"/>
              </a:ext>
            </a:extLst>
          </p:cNvPr>
          <p:cNvSpPr txBox="1">
            <a:spLocks/>
          </p:cNvSpPr>
          <p:nvPr/>
        </p:nvSpPr>
        <p:spPr>
          <a:xfrm>
            <a:off x="838200" y="2257559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2000" b="1" dirty="0">
                <a:solidFill>
                  <a:srgbClr val="002060"/>
                </a:solidFill>
              </a:rPr>
              <a:t>GMINNE STANDARDY URBANISTYCZNE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2694895"/>
            <a:ext cx="10515600" cy="3347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2000" dirty="0"/>
              <a:t>Gminne standardy urbanistyczne obejmują:</a:t>
            </a:r>
          </a:p>
          <a:p>
            <a:pPr marL="457200" indent="-457200">
              <a:buFont typeface="+mj-lt"/>
              <a:buAutoNum type="alphaLcParenR"/>
            </a:pPr>
            <a:r>
              <a:rPr lang="pl-PL" sz="2000" b="1" dirty="0"/>
              <a:t>gminny katalog stref planistycznych </a:t>
            </a:r>
            <a:r>
              <a:rPr lang="pl-PL" sz="2000" dirty="0"/>
              <a:t>oraz </a:t>
            </a:r>
          </a:p>
          <a:p>
            <a:pPr marL="457200" indent="-457200">
              <a:buFont typeface="+mj-lt"/>
              <a:buAutoNum type="alphaLcParenR"/>
            </a:pPr>
            <a:r>
              <a:rPr lang="pl-PL" sz="2000" dirty="0"/>
              <a:t>mogą obejmować </a:t>
            </a:r>
            <a:r>
              <a:rPr lang="pl-PL" sz="2000" b="1" dirty="0"/>
              <a:t>gminne standardy dostępności infrastruktury społecznej</a:t>
            </a:r>
            <a:r>
              <a:rPr lang="pl-PL" sz="2000" dirty="0"/>
              <a:t>.</a:t>
            </a:r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/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42675872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810FBCE-6606-4654-927B-2DE216EDB1BA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745BC7C-C91D-4373-8B2B-A590CE67A0CD}"/>
              </a:ext>
            </a:extLst>
          </p:cNvPr>
          <p:cNvSpPr txBox="1">
            <a:spLocks/>
          </p:cNvSpPr>
          <p:nvPr/>
        </p:nvSpPr>
        <p:spPr>
          <a:xfrm>
            <a:off x="838200" y="2257559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2000" b="1" dirty="0">
                <a:solidFill>
                  <a:srgbClr val="002060"/>
                </a:solidFill>
              </a:rPr>
              <a:t>GMINNE STANDARDY URBANISTYCZNE</a:t>
            </a:r>
          </a:p>
        </p:txBody>
      </p:sp>
      <p:pic>
        <p:nvPicPr>
          <p:cNvPr id="8" name="Obraz 7" descr="Tabela przedstawia wymagania w zakresie gminnych standardów urbanistycznych - jakie standardy należy obowiązkowo określać w jakich strefach planistycznych. Obowiązkowe określenie maksymalnej nadziemnej intensywności zabudowy, maksymalnego udziału powierzchni zabudowy, maksymalnej wysokości zabudowy obowiązkowo określa się w strefach wielofunkcyjnych z zabudową mieszkaniową jedno i wielorodzinnej oraz zagrodowej. Obowiązkowe określenie minimalnego udziału powierzchni biologicznie czynnej następuje niemalże we wszystkich strefach planistycznych poza strefą górnictwa, strefą otwartą oraz strefą komunikacyjną. &#10;&#10;">
            <a:extLst>
              <a:ext uri="{FF2B5EF4-FFF2-40B4-BE49-F238E27FC236}">
                <a16:creationId xmlns:a16="http://schemas.microsoft.com/office/drawing/2014/main" id="{7C2C1700-E771-428A-B424-B8AD8DD92F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76" t="21494" r="32096" b="29000"/>
          <a:stretch/>
        </p:blipFill>
        <p:spPr>
          <a:xfrm>
            <a:off x="2292343" y="2605451"/>
            <a:ext cx="7607314" cy="3174692"/>
          </a:xfrm>
          <a:prstGeom prst="rect">
            <a:avLst/>
          </a:prstGeom>
        </p:spPr>
      </p:pic>
      <p:sp>
        <p:nvSpPr>
          <p:cNvPr id="5" name="Prostokąt 4">
            <a:extLst>
              <a:ext uri="{FF2B5EF4-FFF2-40B4-BE49-F238E27FC236}">
                <a16:creationId xmlns:a16="http://schemas.microsoft.com/office/drawing/2014/main" id="{F05D5D84-763D-41FF-8251-53F80DEC0778}"/>
              </a:ext>
            </a:extLst>
          </p:cNvPr>
          <p:cNvSpPr/>
          <p:nvPr/>
        </p:nvSpPr>
        <p:spPr>
          <a:xfrm>
            <a:off x="2463959" y="5533922"/>
            <a:ext cx="777949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000" dirty="0"/>
              <a:t>Źródło: Ministerstwo Rozwoju i Technologii</a:t>
            </a:r>
          </a:p>
        </p:txBody>
      </p:sp>
    </p:spTree>
    <p:extLst>
      <p:ext uri="{BB962C8B-B14F-4D97-AF65-F5344CB8AC3E}">
        <p14:creationId xmlns:p14="http://schemas.microsoft.com/office/powerpoint/2010/main" val="2655301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410BA6C-3732-4C38-BAAB-BE23BAE016D8}"/>
              </a:ext>
            </a:extLst>
          </p:cNvPr>
          <p:cNvSpPr txBox="1">
            <a:spLocks/>
          </p:cNvSpPr>
          <p:nvPr/>
        </p:nvSpPr>
        <p:spPr>
          <a:xfrm>
            <a:off x="838200" y="2257559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2000" b="1" dirty="0">
                <a:solidFill>
                  <a:srgbClr val="002060"/>
                </a:solidFill>
              </a:rPr>
              <a:t>PROFIL FUNKCJONALNY STREF PLANISTYCZNYCH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B9F071B6-3176-4E3B-A7CF-79285442D1B2}"/>
              </a:ext>
            </a:extLst>
          </p:cNvPr>
          <p:cNvSpPr/>
          <p:nvPr/>
        </p:nvSpPr>
        <p:spPr>
          <a:xfrm>
            <a:off x="838201" y="3063963"/>
            <a:ext cx="105155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>
                <a:hlinkClick r:id="rId2"/>
              </a:rPr>
              <a:t>Rozporządzenie Ministra Rozwoju i Technologii z dnia 8 grudnia 2023 r. w sprawie projektu planu ogólnego gminy, dokumentowania prac planistycznych w zakresie tego planu oraz wydawania z niego wypisów i wyrysów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03462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410BA6C-3732-4C38-BAAB-BE23BAE016D8}"/>
              </a:ext>
            </a:extLst>
          </p:cNvPr>
          <p:cNvSpPr txBox="1">
            <a:spLocks/>
          </p:cNvSpPr>
          <p:nvPr/>
        </p:nvSpPr>
        <p:spPr>
          <a:xfrm>
            <a:off x="838200" y="2257559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2000" b="1" dirty="0">
                <a:solidFill>
                  <a:srgbClr val="002060"/>
                </a:solidFill>
              </a:rPr>
              <a:t>GMINNE STANDARDY DOSTĘPNOŚCI INFRASTRUKTURALNEJ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B9F071B6-3176-4E3B-A7CF-79285442D1B2}"/>
              </a:ext>
            </a:extLst>
          </p:cNvPr>
          <p:cNvSpPr/>
          <p:nvPr/>
        </p:nvSpPr>
        <p:spPr>
          <a:xfrm>
            <a:off x="936173" y="2694894"/>
            <a:ext cx="10515599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sz="1600" dirty="0"/>
              <a:t>Gminne standardy dostępności infrastruktury społecznej obejmują zasady zapewnienia dostępu do następujących obiektów infrastruktury społecznej: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/>
              <a:t>szkoły podstawowej oraz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l-PL" sz="1600" dirty="0"/>
              <a:t>obszarów zieleni publicznej (art. 13f).</a:t>
            </a:r>
          </a:p>
          <a:p>
            <a:pPr algn="just"/>
            <a:endParaRPr lang="pl-PL" sz="1600" dirty="0"/>
          </a:p>
          <a:p>
            <a:pPr algn="just"/>
            <a:r>
              <a:rPr lang="pl-PL" sz="1600" dirty="0"/>
              <a:t>Przez zapewnienie dostępu do szkoły podstawowej rozumie się położenie działki ewidencyjnej w odległości nie większej niż:</a:t>
            </a:r>
          </a:p>
          <a:p>
            <a:pPr algn="just">
              <a:tabLst>
                <a:tab pos="271463" algn="l"/>
              </a:tabLst>
            </a:pPr>
            <a:r>
              <a:rPr lang="pl-PL" sz="1600" dirty="0"/>
              <a:t>1)	1500 m w miastach,</a:t>
            </a:r>
          </a:p>
          <a:p>
            <a:pPr algn="just">
              <a:tabLst>
                <a:tab pos="271463" algn="l"/>
              </a:tabLst>
            </a:pPr>
            <a:r>
              <a:rPr lang="pl-PL" sz="1600" dirty="0"/>
              <a:t>2)	3000 m poza miastami</a:t>
            </a:r>
          </a:p>
          <a:p>
            <a:pPr algn="just"/>
            <a:r>
              <a:rPr lang="pl-PL" sz="1600" dirty="0"/>
              <a:t>- liczonej jako droga dojścia ogólnodostępną trasą dla pieszych od granicy tej działki do budynku szkoły podstawowej.</a:t>
            </a:r>
          </a:p>
          <a:p>
            <a:pPr algn="just"/>
            <a:endParaRPr lang="pl-PL" sz="1600" dirty="0"/>
          </a:p>
          <a:p>
            <a:pPr algn="just"/>
            <a:r>
              <a:rPr lang="pl-PL" sz="1600" dirty="0"/>
              <a:t>Przez zapewnienie dostępu do obszarów zieleni publicznej rozumie się położenie działki ewidencyjnej w odległości nie większej niż:</a:t>
            </a:r>
          </a:p>
          <a:p>
            <a:pPr algn="just">
              <a:tabLst>
                <a:tab pos="271463" algn="l"/>
              </a:tabLst>
            </a:pPr>
            <a:r>
              <a:rPr lang="pl-PL" sz="1600" dirty="0"/>
              <a:t>1)	1500 m od obszarów zieleni publicznej o łącznej powierzchni nie mniejszej niż 3,0 ha oraz</a:t>
            </a:r>
          </a:p>
          <a:p>
            <a:pPr algn="just">
              <a:tabLst>
                <a:tab pos="271463" algn="l"/>
              </a:tabLst>
            </a:pPr>
            <a:r>
              <a:rPr lang="pl-PL" sz="1600" dirty="0"/>
              <a:t>2)	3000 m od obszaru zieleni publicznej o powierzchni nie mniejszej niż 20 ha</a:t>
            </a:r>
          </a:p>
          <a:p>
            <a:pPr algn="just"/>
            <a:r>
              <a:rPr lang="pl-PL" sz="1600" dirty="0"/>
              <a:t>- liczonej jako droga dojścia ogólnodostępną trasą dla pieszych od granicy tej działki do granicy obszaru zieleni publicznej.</a:t>
            </a:r>
          </a:p>
        </p:txBody>
      </p:sp>
    </p:spTree>
    <p:extLst>
      <p:ext uri="{BB962C8B-B14F-4D97-AF65-F5344CB8AC3E}">
        <p14:creationId xmlns:p14="http://schemas.microsoft.com/office/powerpoint/2010/main" val="14644387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1"/>
                </a:solidFill>
              </a:rPr>
              <a:t>PLAN OGÓLNY GMINY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13 a – 13 m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2877594"/>
            <a:ext cx="10515600" cy="864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dirty="0"/>
              <a:t>PROCEDURA SPORZĄDZANIA PLANU OGÓLNEGO GMINY </a:t>
            </a:r>
            <a:br>
              <a:rPr lang="pl-PL" dirty="0"/>
            </a:br>
            <a:r>
              <a:rPr lang="pl-PL" dirty="0"/>
              <a:t>– omówienie poszczególnych etapów</a:t>
            </a:r>
          </a:p>
        </p:txBody>
      </p:sp>
    </p:spTree>
    <p:extLst>
      <p:ext uri="{BB962C8B-B14F-4D97-AF65-F5344CB8AC3E}">
        <p14:creationId xmlns:p14="http://schemas.microsoft.com/office/powerpoint/2010/main" val="28360312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169420"/>
            <a:ext cx="10515600" cy="519159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pl-PL" sz="4400" b="1" dirty="0">
                <a:solidFill>
                  <a:srgbClr val="FFC000"/>
                </a:solidFill>
              </a:rPr>
              <a:t>MIEJSCOWY PLAN </a:t>
            </a:r>
          </a:p>
          <a:p>
            <a:pPr marL="0" indent="0" algn="ctr">
              <a:buNone/>
            </a:pPr>
            <a:r>
              <a:rPr lang="pl-PL" sz="4400" b="1" dirty="0">
                <a:solidFill>
                  <a:srgbClr val="FFC000"/>
                </a:solidFill>
              </a:rPr>
              <a:t>ZAGOSPODAROWANIA PRZESTRZENNEGO</a:t>
            </a:r>
          </a:p>
        </p:txBody>
      </p:sp>
    </p:spTree>
    <p:extLst>
      <p:ext uri="{BB962C8B-B14F-4D97-AF65-F5344CB8AC3E}">
        <p14:creationId xmlns:p14="http://schemas.microsoft.com/office/powerpoint/2010/main" val="15471205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108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C000"/>
                </a:solidFill>
              </a:rPr>
              <a:t>MIEJSCOWY PLAN ZAGOSPODAROWANIA PRZESTRZENNEGO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14 - 37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2877594"/>
            <a:ext cx="10515600" cy="8645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dirty="0"/>
              <a:t>Rola miejscowego planu zagospodarowania przestrzennego </a:t>
            </a:r>
          </a:p>
          <a:p>
            <a:pPr marL="0" indent="0" algn="ctr">
              <a:buNone/>
            </a:pPr>
            <a:r>
              <a:rPr lang="pl-PL" dirty="0"/>
              <a:t>w systemie planowania i zagospodarowania przestrzennego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8F914164-4FFF-47E6-9D60-9DB3F74CC935}"/>
              </a:ext>
            </a:extLst>
          </p:cNvPr>
          <p:cNvSpPr/>
          <p:nvPr/>
        </p:nvSpPr>
        <p:spPr>
          <a:xfrm>
            <a:off x="838200" y="4052366"/>
            <a:ext cx="10515600" cy="319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1371600">
              <a:lnSpc>
                <a:spcPct val="80000"/>
              </a:lnSpc>
            </a:pPr>
            <a:r>
              <a:rPr lang="pl-PL" altLang="pl-PL" dirty="0">
                <a:solidFill>
                  <a:prstClr val="black"/>
                </a:solidFill>
              </a:rPr>
              <a:t>Plan miejscowy jako podstawowe narzędzie regulacji zagospodarowania przestrzennego</a:t>
            </a:r>
          </a:p>
        </p:txBody>
      </p:sp>
    </p:spTree>
    <p:extLst>
      <p:ext uri="{BB962C8B-B14F-4D97-AF65-F5344CB8AC3E}">
        <p14:creationId xmlns:p14="http://schemas.microsoft.com/office/powerpoint/2010/main" val="5175645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C000"/>
                </a:solidFill>
              </a:rPr>
              <a:t>MIEJSCOWY PLAN ZAGOSPODAROWANIA PRZESTRZENNEGO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14 - 37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2344443"/>
            <a:ext cx="10515600" cy="864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dirty="0"/>
              <a:t>Cel sporządzania miejscowego planu zagospodarowania przestrzennego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04448492-D1D6-4C04-BD1B-96D3BFDC506E}"/>
              </a:ext>
            </a:extLst>
          </p:cNvPr>
          <p:cNvSpPr/>
          <p:nvPr/>
        </p:nvSpPr>
        <p:spPr>
          <a:xfrm>
            <a:off x="838199" y="3583122"/>
            <a:ext cx="10515599" cy="762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defTabSz="1371600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pl-PL" altLang="pl-PL" b="1" dirty="0">
                <a:solidFill>
                  <a:prstClr val="black"/>
                </a:solidFill>
              </a:rPr>
              <a:t>ustalenie przeznaczenia terenu</a:t>
            </a:r>
            <a:r>
              <a:rPr lang="pl-PL" altLang="pl-PL" dirty="0">
                <a:solidFill>
                  <a:prstClr val="black"/>
                </a:solidFill>
              </a:rPr>
              <a:t>, </a:t>
            </a:r>
          </a:p>
          <a:p>
            <a:pPr marL="285750" lvl="0" indent="-285750" defTabSz="1371600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pl-PL" altLang="pl-PL" dirty="0">
                <a:solidFill>
                  <a:prstClr val="black"/>
                </a:solidFill>
              </a:rPr>
              <a:t>rozmieszczenie inwestycji celu publicznego oraz </a:t>
            </a:r>
          </a:p>
          <a:p>
            <a:pPr marL="285750" lvl="0" indent="-285750" defTabSz="1371600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pl-PL" altLang="pl-PL" dirty="0">
                <a:solidFill>
                  <a:prstClr val="black"/>
                </a:solidFill>
              </a:rPr>
              <a:t>określenie sposobów zagospodarowania i warunków zabudowy terenu</a:t>
            </a:r>
          </a:p>
        </p:txBody>
      </p:sp>
    </p:spTree>
    <p:extLst>
      <p:ext uri="{BB962C8B-B14F-4D97-AF65-F5344CB8AC3E}">
        <p14:creationId xmlns:p14="http://schemas.microsoft.com/office/powerpoint/2010/main" val="27511165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C000"/>
                </a:solidFill>
              </a:rPr>
              <a:t>MIEJSCOWY PLAN ZAGOSPODAROWANIA PRZESTRZENNEGO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14 - 37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2996725"/>
            <a:ext cx="10515600" cy="8645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dirty="0"/>
              <a:t>Miejscowy plan zagospodarowania przestrzennego</a:t>
            </a:r>
          </a:p>
          <a:p>
            <a:pPr marL="0" indent="0" algn="ctr">
              <a:buNone/>
            </a:pPr>
            <a:r>
              <a:rPr lang="pl-PL" dirty="0"/>
              <a:t> jest aktem prawa miejscowego</a:t>
            </a:r>
          </a:p>
        </p:txBody>
      </p:sp>
    </p:spTree>
    <p:extLst>
      <p:ext uri="{BB962C8B-B14F-4D97-AF65-F5344CB8AC3E}">
        <p14:creationId xmlns:p14="http://schemas.microsoft.com/office/powerpoint/2010/main" val="34757675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C000"/>
                </a:solidFill>
              </a:rPr>
              <a:t>MIEJSCOWY PLAN ZAGOSPODAROWANIA PRZESTRZENNEGO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14 - 37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2877594"/>
            <a:ext cx="10515600" cy="864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dirty="0"/>
              <a:t>ANALIZA TREŚCI MPZP – </a:t>
            </a:r>
            <a:r>
              <a:rPr lang="pl-PL" dirty="0">
                <a:hlinkClick r:id="rId2"/>
              </a:rPr>
              <a:t>przykład wybranego planu miejscowego z rejestru urbanistycznego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838270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C000"/>
                </a:solidFill>
              </a:rPr>
              <a:t>MIEJSCOWY PLAN ZAGOSPODAROWANIA PRZESTRZENNEGO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14 - 37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2661785"/>
            <a:ext cx="10515600" cy="218235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u="sng" dirty="0"/>
              <a:t>Sporządzanie miejscowego planu zagospodarowania przestrzennego jest fakultatywne</a:t>
            </a:r>
            <a:r>
              <a:rPr lang="pl-PL" dirty="0"/>
              <a:t>. </a:t>
            </a:r>
          </a:p>
          <a:p>
            <a:pPr marL="0" indent="0" algn="ctr">
              <a:buNone/>
            </a:pPr>
            <a:r>
              <a:rPr lang="pl-PL" dirty="0"/>
              <a:t>Zgodnie z art. 14 ust. 7 ustawy o planowaniu i zagospodarowaniu przestrzennym plan miejscowy sporządza się obowiązkowo, jeżeli tego wymagają przepisy odrębne.</a:t>
            </a:r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W jakich przypadkach obowiązkowo sporządza się plan miejscowy?</a:t>
            </a:r>
          </a:p>
        </p:txBody>
      </p:sp>
    </p:spTree>
    <p:extLst>
      <p:ext uri="{BB962C8B-B14F-4D97-AF65-F5344CB8AC3E}">
        <p14:creationId xmlns:p14="http://schemas.microsoft.com/office/powerpoint/2010/main" val="22099330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C000"/>
                </a:solidFill>
              </a:rPr>
              <a:t>MIEJSCOWY PLAN ZAGOSPODAROWANIA PRZESTRZENNEGO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14 - 37 ustawy o planowaniu i zagospodarowaniu przestrzennym</a:t>
            </a:r>
          </a:p>
        </p:txBody>
      </p:sp>
      <p:graphicFrame>
        <p:nvGraphicFramePr>
          <p:cNvPr id="6" name="Diagram 5" descr="Diagram przedstawia ogólny zakres planu miejscowego. Są to ustalenia obowiązkowe oraz ustalenia fakultatywne.">
            <a:extLst>
              <a:ext uri="{FF2B5EF4-FFF2-40B4-BE49-F238E27FC236}">
                <a16:creationId xmlns:a16="http://schemas.microsoft.com/office/drawing/2014/main" id="{81B13ACE-CAE2-4453-9F83-DDF66142817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4523405"/>
              </p:ext>
            </p:extLst>
          </p:nvPr>
        </p:nvGraphicFramePr>
        <p:xfrm>
          <a:off x="2964543" y="2407649"/>
          <a:ext cx="6262914" cy="38414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8041414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C000"/>
                </a:solidFill>
              </a:rPr>
              <a:t>MIEJSCOWY PLAN ZAGOSPODAROWANIA PRZESTRZENNEGO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9C98BAF-B6FD-49FC-B19C-DB1F3B3924F0}"/>
              </a:ext>
            </a:extLst>
          </p:cNvPr>
          <p:cNvSpPr txBox="1"/>
          <p:nvPr/>
        </p:nvSpPr>
        <p:spPr>
          <a:xfrm>
            <a:off x="838199" y="1970314"/>
            <a:ext cx="10700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u="sng" dirty="0"/>
              <a:t>OBOWIĄZKOWY</a:t>
            </a:r>
            <a:r>
              <a:rPr lang="pl-PL" b="1" dirty="0"/>
              <a:t> ZAKRES PLANU MIEJSCOWEGO </a:t>
            </a:r>
            <a:r>
              <a:rPr lang="pl-PL" sz="1600" dirty="0"/>
              <a:t>– art. 15 ust. 2 ustawy o planowaniu i zagospodarowaniu przestrzennym 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DB128CD1-4B09-4C45-A5DD-9CC987916154}"/>
              </a:ext>
            </a:extLst>
          </p:cNvPr>
          <p:cNvSpPr/>
          <p:nvPr/>
        </p:nvSpPr>
        <p:spPr>
          <a:xfrm>
            <a:off x="838200" y="2333685"/>
            <a:ext cx="10918371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przeznaczenie terenów oraz linie rozgraniczające tereny o różnym przeznaczeniu lub różnych zasadach zagospodarowania;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zasady ochrony i kształtowania ładu przestrzennego;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zasady ochrony środowiska, przyrody i krajobrazu;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zasady kształtowania krajobrazu;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zasady ochrony dziedzictwa kulturowego i zabytków, w tym krajobrazów kulturowych, oraz dóbr kultury współczesnej;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wymagania wynikające z potrzeb kształtowania przestrzeni publicznych;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zasady kształtowania zabudowy oraz wskaźniki zagospodarowania terenu, maksymalną i minimalną nadziemną intensywność zabudowy, minimalny udział powierzchni biologicznie czynnej, maksymalny udział powierzchni zabudowy, maksymalną wysokość zabudowy, minimalną liczbę i sposób realizacji miejsc do parkowania, w tym miejsc przeznaczonych do parkowania pojazdów zaopatrzonych w kartę parkingową, oraz linie zabudowy i gabaryty obiektów;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granice i sposoby zagospodarowania terenów lub obiektów podlegających ochronie, na podstawie odrębnych przepisów, terenów górniczych, a także obszarów szczególnego zagrożenia powodzią, obszarów osuwania się mas ziemnych, krajobrazów priorytetowych określonych w audycie krajobrazowym oraz w planach zagospodarowania przestrzennego województwa;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szczegółowe zasady i warunki scalania i podziału nieruchomości objętych planem miejscowym;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szczególne warunki zagospodarowania terenów oraz ograniczenia w ich użytkowaniu, w tym zakaz zabudowy;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zasady modernizacji, rozbudowy i budowy systemów komunikacji i infrastruktury technicznej;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sposób i termin tymczasowego zagospodarowania, urządzania i użytkowania terenów;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600" dirty="0"/>
              <a:t>stawki procentowe, na podstawie których ustala się opłatę, o której mowa w art. 36 ust. 4</a:t>
            </a:r>
          </a:p>
        </p:txBody>
      </p:sp>
    </p:spTree>
    <p:extLst>
      <p:ext uri="{BB962C8B-B14F-4D97-AF65-F5344CB8AC3E}">
        <p14:creationId xmlns:p14="http://schemas.microsoft.com/office/powerpoint/2010/main" val="11922022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C000"/>
                </a:solidFill>
              </a:rPr>
              <a:t>MIEJSCOWY PLAN ZAGOSPODAROWANIA PRZESTRZENNEGO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9C98BAF-B6FD-49FC-B19C-DB1F3B3924F0}"/>
              </a:ext>
            </a:extLst>
          </p:cNvPr>
          <p:cNvSpPr txBox="1"/>
          <p:nvPr/>
        </p:nvSpPr>
        <p:spPr>
          <a:xfrm>
            <a:off x="838199" y="1970314"/>
            <a:ext cx="107006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u="sng" dirty="0"/>
              <a:t>FAKULTATYWNY</a:t>
            </a:r>
            <a:r>
              <a:rPr lang="pl-PL" b="1" dirty="0"/>
              <a:t> ZAKRES PLANU MIEJSCOWEGO </a:t>
            </a:r>
            <a:r>
              <a:rPr lang="pl-PL" sz="1600" dirty="0"/>
              <a:t>– art. 15 ust. 3 ustawy o planowaniu i zagospodarowaniu przestrzennym </a:t>
            </a:r>
          </a:p>
        </p:txBody>
      </p:sp>
      <p:sp>
        <p:nvSpPr>
          <p:cNvPr id="7" name="Prostokąt 6">
            <a:extLst>
              <a:ext uri="{FF2B5EF4-FFF2-40B4-BE49-F238E27FC236}">
                <a16:creationId xmlns:a16="http://schemas.microsoft.com/office/drawing/2014/main" id="{DB128CD1-4B09-4C45-A5DD-9CC987916154}"/>
              </a:ext>
            </a:extLst>
          </p:cNvPr>
          <p:cNvSpPr/>
          <p:nvPr/>
        </p:nvSpPr>
        <p:spPr>
          <a:xfrm>
            <a:off x="838199" y="2249157"/>
            <a:ext cx="10918371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granice obszarów wymagających przeprowadzenia scaleń i podziałów nieruchomości;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granice obszarów rehabilitacji istniejącej zabudowy i infrastruktury technicznej;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granice obszarów wymagających przekształceń lub rekultywacji;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granice terenów rozmieszczenia inwestycji celu publicznego o znaczeniu lokalnym;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granice terenów inwestycji celu publicznego o znaczeniu ponadlokalnym, umieszczonych w planie zagospodarowania przestrzennego województwa lub w ostatecznych decyzjach o lokalizacji drogi publicznej, linii kolejowej, linii tramwajowej, lotniska użytku publicznego, sieci przesyłowej, budowli przeciwpowodziowej, sieci szerokopasmowej, inwestycji w zakresie terminalu, inwestycji w zakresie Centralnego Portu Komunikacyjnego, przedsięwzięcia Euro 2012 lub decyzji lokalizacyjnych wydanych przez Komisję Planowania przy Radzie Ministrów w związku z realizacją inwestycji w zakresie obronności i bezpieczeństwa państwa;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granice terenów rekreacyjno-wypoczynkowych oraz terenów służących organizacji imprez masowych;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granice pomników zagłady oraz ich stref ochronnych, a także ograniczenia dotyczące prowadzenia na ich terenie działalności gospodarczej, określone w ustawie z dnia 7 maja 1999 r. o ochronie terenów byłych hitlerowskich obozów zagłady;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granice terenów zamkniętych, i granice stref ochronnych terenów zamkniętych;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sposób usytuowania obiektów budowlanych w stosunku do dróg i innych terenów publicznie dostępnych oraz do granic przyległych nieruchomości,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kolorystykę obiektów budowlanych oraz pokrycie dachów;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minimalną powierzchnię nowo wydzielonych działek budowlanych;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maksymalną intensywność zabudowy;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maksymalną liczbę miejsc do parkowania;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/>
              <a:t>linie zabudowy dla kondygnacji podziemnych.</a:t>
            </a:r>
          </a:p>
        </p:txBody>
      </p:sp>
    </p:spTree>
    <p:extLst>
      <p:ext uri="{BB962C8B-B14F-4D97-AF65-F5344CB8AC3E}">
        <p14:creationId xmlns:p14="http://schemas.microsoft.com/office/powerpoint/2010/main" val="25705161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C000"/>
                </a:solidFill>
              </a:rPr>
              <a:t>MIEJSCOWY PLAN ZAGOSPODAROWANIA PRZESTRZENNEGO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1888490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14 - 37 ustawy o planowaniu i zagospodarowaniu przestrzennym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79C98BAF-B6FD-49FC-B19C-DB1F3B3924F0}"/>
              </a:ext>
            </a:extLst>
          </p:cNvPr>
          <p:cNvSpPr txBox="1"/>
          <p:nvPr/>
        </p:nvSpPr>
        <p:spPr>
          <a:xfrm>
            <a:off x="838199" y="2329544"/>
            <a:ext cx="10515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/>
              <a:t>SKALA PROJEKTU PLANU MIEJSCOWEGO</a:t>
            </a:r>
            <a:r>
              <a:rPr lang="pl-PL" dirty="0"/>
              <a:t> – art. 16 ustawy o planowaniu i zagospodarowaniu przestrzennym</a:t>
            </a:r>
            <a:endParaRPr lang="pl-PL" b="1" dirty="0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FFB5A2E7-52A0-42AD-B37D-C5D46495D604}"/>
              </a:ext>
            </a:extLst>
          </p:cNvPr>
          <p:cNvSpPr/>
          <p:nvPr/>
        </p:nvSpPr>
        <p:spPr>
          <a:xfrm>
            <a:off x="838200" y="2777579"/>
            <a:ext cx="105156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Plan miejscowy sporządza się w skali 1:1000, z wykorzystaniem urzędowych kopii map zasadniczych albo w przypadku ich braku map katastralnych, gromadzonych w państwowym zasobie geodezyjnym i kartograficznym. W szczególnie uzasadnionych przypadkach dopuszcza się stosowanie map w skali 1:500 lub 1:2000, a w przypadkach planów miejscowych, które sporządza się wyłącznie w celu przeznaczenia gruntów do zalesienia lub wprowadzenia zakazu zabudowy, dopuszcza się stosowanie map w skali 1:5000.</a:t>
            </a:r>
          </a:p>
        </p:txBody>
      </p:sp>
    </p:spTree>
    <p:extLst>
      <p:ext uri="{BB962C8B-B14F-4D97-AF65-F5344CB8AC3E}">
        <p14:creationId xmlns:p14="http://schemas.microsoft.com/office/powerpoint/2010/main" val="186796029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C000"/>
                </a:solidFill>
              </a:rPr>
              <a:t>MIEJSCOWY PLAN ZAGOSPODAROWANIA PRZESTRZENNEGO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2877594"/>
            <a:ext cx="10515600" cy="86455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dirty="0"/>
              <a:t>Procedura sporządzania </a:t>
            </a:r>
          </a:p>
          <a:p>
            <a:pPr marL="0" indent="0" algn="ctr">
              <a:buNone/>
            </a:pPr>
            <a:r>
              <a:rPr lang="pl-PL" dirty="0"/>
              <a:t>miejscowego planu zagospodarowania przestrzennego </a:t>
            </a:r>
          </a:p>
        </p:txBody>
      </p:sp>
    </p:spTree>
    <p:extLst>
      <p:ext uri="{BB962C8B-B14F-4D97-AF65-F5344CB8AC3E}">
        <p14:creationId xmlns:p14="http://schemas.microsoft.com/office/powerpoint/2010/main" val="1619831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8517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C000"/>
                </a:solidFill>
              </a:rPr>
              <a:t>MIEJSCOWY PLAN ZAGOSPODAROWANIA PRZESTRZENNEGO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1970314"/>
            <a:ext cx="10515600" cy="3918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sz="1800" b="1" dirty="0"/>
              <a:t>Procedura sporządzania miejscowego planu zagospodarowania przestrzennego </a:t>
            </a:r>
          </a:p>
        </p:txBody>
      </p:sp>
      <p:graphicFrame>
        <p:nvGraphicFramePr>
          <p:cNvPr id="5" name="Diagram 4" descr="Schemat prezentuje procedurę sporządzenia miejscowego planu zagospodarowania przestrzennego. Kolorem pomarańczowym oznaczono te etapy, za które odpowiada wójt, burmistrz albo prezydent miasta.  Kolorem niebieskim - etapy, za które odpowiedzialna jest rada gminy. &#10;&#10;">
            <a:extLst>
              <a:ext uri="{FF2B5EF4-FFF2-40B4-BE49-F238E27FC236}">
                <a16:creationId xmlns:a16="http://schemas.microsoft.com/office/drawing/2014/main" id="{BF9A66EC-C773-4346-B6A8-E346CF625D3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42783122"/>
              </p:ext>
            </p:extLst>
          </p:nvPr>
        </p:nvGraphicFramePr>
        <p:xfrm>
          <a:off x="838199" y="2249940"/>
          <a:ext cx="10515599" cy="4332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95466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108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C000"/>
                </a:solidFill>
              </a:rPr>
              <a:t>MIEJSCOWY PLAN ZAGOSPODAROWANIA PRZESTRZENNEGO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2311400"/>
            <a:ext cx="10515600" cy="14307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dirty="0"/>
              <a:t>Rola wojewody w procedurze uchwalaniu </a:t>
            </a:r>
          </a:p>
          <a:p>
            <a:pPr marL="0" indent="0" algn="ctr">
              <a:buNone/>
            </a:pPr>
            <a:r>
              <a:rPr lang="pl-PL" dirty="0"/>
              <a:t>miejscowego planu zagospodarowania przestrzennego</a:t>
            </a:r>
          </a:p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Analiza wybranego rozstrzygnięcia nadzorczego – </a:t>
            </a:r>
            <a:r>
              <a:rPr lang="pl-PL" dirty="0" err="1"/>
              <a:t>case</a:t>
            </a:r>
            <a:r>
              <a:rPr lang="pl-PL" dirty="0"/>
              <a:t> </a:t>
            </a:r>
            <a:r>
              <a:rPr lang="pl-PL" dirty="0" err="1"/>
              <a:t>study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015549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31108"/>
            <a:ext cx="10515600" cy="519159"/>
          </a:xfrm>
        </p:spPr>
        <p:txBody>
          <a:bodyPr/>
          <a:lstStyle/>
          <a:p>
            <a:pPr marL="0" indent="0" algn="ctr">
              <a:buNone/>
            </a:pPr>
            <a:r>
              <a:rPr lang="pl-PL" b="1" dirty="0">
                <a:solidFill>
                  <a:srgbClr val="FFC000"/>
                </a:solidFill>
              </a:rPr>
              <a:t>MIEJSCOWY PLAN ZAGOSPODAROWANIA PRZESTRZENNEGO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2311400"/>
            <a:ext cx="10515600" cy="14307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/>
              <a:t>TERMIN WEJŚCIA W ŻYCIE PLANU MIEJSCOWEGO </a:t>
            </a:r>
          </a:p>
        </p:txBody>
      </p:sp>
    </p:spTree>
    <p:extLst>
      <p:ext uri="{BB962C8B-B14F-4D97-AF65-F5344CB8AC3E}">
        <p14:creationId xmlns:p14="http://schemas.microsoft.com/office/powerpoint/2010/main" val="17316937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80640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6">
                    <a:lumMod val="75000"/>
                  </a:schemeClr>
                </a:solidFill>
              </a:rPr>
              <a:t>ZINTEGROWANY PLAN INWESTYCYJNY </a:t>
            </a:r>
          </a:p>
          <a:p>
            <a:pPr marL="0" indent="0" algn="ctr">
              <a:buNone/>
            </a:pPr>
            <a:r>
              <a:rPr lang="pl-PL" b="1" dirty="0">
                <a:solidFill>
                  <a:schemeClr val="accent6">
                    <a:lumMod val="75000"/>
                  </a:schemeClr>
                </a:solidFill>
              </a:rPr>
              <a:t>UMOWA URBANISTYCZNA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2257559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37ea – 37eg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2877594"/>
            <a:ext cx="10515600" cy="5514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dirty="0"/>
              <a:t>Rola zintegrowanego planu inwestycyjnego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803ED4AD-C8B7-4C89-BE87-73FB5AC9FE3F}"/>
              </a:ext>
            </a:extLst>
          </p:cNvPr>
          <p:cNvSpPr/>
          <p:nvPr/>
        </p:nvSpPr>
        <p:spPr>
          <a:xfrm>
            <a:off x="838201" y="3630553"/>
            <a:ext cx="10515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/>
              <a:t>Zintegrowany plan inwestycyjny jest szczególną formą planu miejscowego. 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Zintegrowany plan inwestycyjny obejmuje obszar inwestycji głównej oraz inwestycji uzupełniającej. 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Zintegrowany plan inwestycyjny może uchwalić rada gminy na wniosek inwestora.  </a:t>
            </a:r>
          </a:p>
          <a:p>
            <a:pPr algn="ctr"/>
            <a:endParaRPr lang="pl-PL" dirty="0"/>
          </a:p>
          <a:p>
            <a:pPr algn="ctr"/>
            <a:r>
              <a:rPr lang="pl-PL" dirty="0"/>
              <a:t>Wejście w życie zintegrowanego planu inwestycyjnego powoduje utratę mocy obowiązującej planów miejscowych lub ich części odnoszących się do terenu objętego tym zintegrowanym planem inwestycyjnym.</a:t>
            </a:r>
          </a:p>
        </p:txBody>
      </p:sp>
    </p:spTree>
    <p:extLst>
      <p:ext uri="{BB962C8B-B14F-4D97-AF65-F5344CB8AC3E}">
        <p14:creationId xmlns:p14="http://schemas.microsoft.com/office/powerpoint/2010/main" val="253851087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EF839A3-C92B-DB94-D00F-B23461DAC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LOKALNE AKTY PLANOWANIA PRZESTRZENNEGO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A16DA9-454D-5F9C-5FE1-593250C568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1155"/>
            <a:ext cx="10515600" cy="806404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pl-PL" b="1" dirty="0">
                <a:solidFill>
                  <a:schemeClr val="accent6">
                    <a:lumMod val="75000"/>
                  </a:schemeClr>
                </a:solidFill>
              </a:rPr>
              <a:t>ZINTEGROWANY PLAN INWESTYCYJNY </a:t>
            </a:r>
          </a:p>
          <a:p>
            <a:pPr marL="0" indent="0" algn="ctr">
              <a:buNone/>
            </a:pPr>
            <a:r>
              <a:rPr lang="pl-PL" b="1" dirty="0">
                <a:solidFill>
                  <a:schemeClr val="accent6">
                    <a:lumMod val="75000"/>
                  </a:schemeClr>
                </a:solidFill>
              </a:rPr>
              <a:t>UMOWA URBANISTYCZNA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1BF8AB04-537A-420A-BB57-59FB725FF5A4}"/>
              </a:ext>
            </a:extLst>
          </p:cNvPr>
          <p:cNvSpPr txBox="1">
            <a:spLocks/>
          </p:cNvSpPr>
          <p:nvPr/>
        </p:nvSpPr>
        <p:spPr>
          <a:xfrm>
            <a:off x="838200" y="2257559"/>
            <a:ext cx="10515600" cy="5191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pl-PL" sz="1400" dirty="0"/>
              <a:t>art. 37ea – 37eg ustawy o planowaniu i zagospodarowaniu przestrzennym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32E63D8-3403-4311-B1C3-989AB8A86C2C}"/>
              </a:ext>
            </a:extLst>
          </p:cNvPr>
          <p:cNvSpPr txBox="1">
            <a:spLocks/>
          </p:cNvSpPr>
          <p:nvPr/>
        </p:nvSpPr>
        <p:spPr>
          <a:xfrm>
            <a:off x="838200" y="2877594"/>
            <a:ext cx="10515600" cy="8645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l-PL" dirty="0"/>
              <a:t>Umowa urbanistyczna – znaczenie w kontekście ZPI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5AA5FCDC-797A-4990-BBAE-8A8D0BF47032}"/>
              </a:ext>
            </a:extLst>
          </p:cNvPr>
          <p:cNvSpPr/>
          <p:nvPr/>
        </p:nvSpPr>
        <p:spPr>
          <a:xfrm>
            <a:off x="838199" y="3655536"/>
            <a:ext cx="105155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/>
              <a:t>Jeżeli rada gminy wyraziła zgodę na przystąpienie do sporządzenia zintegrowanego planu inwestycyjnego, wójt, burmistrz albo prezydent miasta, kolejno:</a:t>
            </a:r>
          </a:p>
          <a:p>
            <a:r>
              <a:rPr lang="pl-PL" dirty="0"/>
              <a:t>(…)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zawiera w imieniu gminy umowę urbanistyczną (…)</a:t>
            </a:r>
          </a:p>
          <a:p>
            <a:endParaRPr lang="pl-PL" dirty="0"/>
          </a:p>
          <a:p>
            <a:r>
              <a:rPr lang="pl-PL" dirty="0"/>
              <a:t>Przez umowę urbanistyczną inwestor zobowiązuje się na rzecz gminy do realizacji inwestycji uzupełniającej.</a:t>
            </a:r>
          </a:p>
        </p:txBody>
      </p:sp>
    </p:spTree>
    <p:extLst>
      <p:ext uri="{BB962C8B-B14F-4D97-AF65-F5344CB8AC3E}">
        <p14:creationId xmlns:p14="http://schemas.microsoft.com/office/powerpoint/2010/main" val="39966714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ED8196-FF2B-41E5-91D3-1431C5DB3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Literatura: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5DEEA2-4CBB-4956-80A5-9A58C8363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1800" dirty="0"/>
              <a:t>Ustawa z dnia 27 marca 2003 r. o planowaniu i zagospodarowaniu przestrzennym (Dz. U. z 2003 r. nr 80, poz. 717)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Rozporządzenie Ministra Rozwoju i Technologii z dnia 8 grudnia 2023 r. w sprawie projektu planu ogólnego gminy, dokumentowania prac planistycznych w zakresie tego planu oraz wydawania z niego wypisów i wyrysów (Dz. U. z 2023 r., poz. 2758)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Rozporządzenie Ministra Rozwoju i Technologii z dnia 2 maja 2024 r. w sprawie sposobu wyznaczania obszaru uzupełnienia zabudowy w planie ogólnym gminy (Dz. U. z 2024 r., poz. 729)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Ustawa z dnia 3 lutego 1995 r. o ochronie gruntów rolnych i leśnych (Dz. U. z 1995 r. nr 16, poz.78)</a:t>
            </a:r>
          </a:p>
          <a:p>
            <a:pPr marL="0" indent="0">
              <a:buNone/>
            </a:pPr>
            <a:endParaRPr lang="pl-PL" sz="1800" dirty="0"/>
          </a:p>
        </p:txBody>
      </p:sp>
    </p:spTree>
    <p:extLst>
      <p:ext uri="{BB962C8B-B14F-4D97-AF65-F5344CB8AC3E}">
        <p14:creationId xmlns:p14="http://schemas.microsoft.com/office/powerpoint/2010/main" val="217174016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1">
            <a:extLst>
              <a:ext uri="{FF2B5EF4-FFF2-40B4-BE49-F238E27FC236}">
                <a16:creationId xmlns:a16="http://schemas.microsoft.com/office/drawing/2014/main" id="{6E7BA359-0FD9-4A17-BFC3-233FF1C61B5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289828" y="2740735"/>
            <a:ext cx="9144000" cy="23876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altLang="pl-PL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Autor utworu: Joanna Budnicka-Kosior</a:t>
            </a:r>
            <a:endParaRPr kumimoji="0" lang="pl-PL" altLang="pl-PL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l-PL" altLang="pl-PL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64932D8-5549-407D-86CE-BAD670C8380F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51674ba1-e637-49a1-9acf-be75e179f9ea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8A2F61-0993-4C49-B5A8-BBB80CD2D4F5}">
  <ds:schemaRefs>
    <ds:schemaRef ds:uri="51674ba1-e637-49a1-9acf-be75e179f9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1586</TotalTime>
  <Words>3178</Words>
  <Application>Microsoft Office PowerPoint</Application>
  <PresentationFormat>Panoramiczny</PresentationFormat>
  <Paragraphs>360</Paragraphs>
  <Slides>41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41</vt:i4>
      </vt:variant>
    </vt:vector>
  </HeadingPairs>
  <TitlesOfParts>
    <vt:vector size="50" baseType="lpstr">
      <vt:lpstr>Arial</vt:lpstr>
      <vt:lpstr>Calibri</vt:lpstr>
      <vt:lpstr>Calibri Light</vt:lpstr>
      <vt:lpstr>Open Sans</vt:lpstr>
      <vt:lpstr>Tahoma</vt:lpstr>
      <vt:lpstr>Times New Roman</vt:lpstr>
      <vt:lpstr>Verdana</vt:lpstr>
      <vt:lpstr>Wingdings</vt:lpstr>
      <vt:lpstr>Motyw pakietu Office</vt:lpstr>
      <vt:lpstr>GreenTechEducation - - SGGW dla gospodarki przyszłości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LOKALNE AKTY PLANOWANIA PRZESTRZENNEGO</vt:lpstr>
      <vt:lpstr>Literatura:</vt:lpstr>
      <vt:lpstr>Autor utworu: Joanna Budnicka-Kosior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Joanna Budnicka-Kosior</cp:lastModifiedBy>
  <cp:revision>74</cp:revision>
  <cp:lastPrinted>2024-05-21T11:11:19Z</cp:lastPrinted>
  <dcterms:created xsi:type="dcterms:W3CDTF">2024-02-02T12:47:31Z</dcterms:created>
  <dcterms:modified xsi:type="dcterms:W3CDTF">2026-07-29T10:18:50Z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