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59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  <p:cmAuthor id="3" name="Anna Parzonko" initials="AP" lastIdx="1" clrIdx="2">
    <p:extLst>
      <p:ext uri="{19B8F6BF-5375-455C-9EA6-DF929625EA0E}">
        <p15:presenceInfo xmlns:p15="http://schemas.microsoft.com/office/powerpoint/2012/main" userId="S-1-5-21-1876378279-2925438744-434655709-6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4" autoAdjust="0"/>
    <p:restoredTop sz="95268" autoAdjust="0"/>
  </p:normalViewPr>
  <p:slideViewPr>
    <p:cSldViewPr snapToGrid="0" showGuides="1">
      <p:cViewPr varScale="1">
        <p:scale>
          <a:sx n="109" d="100"/>
          <a:sy n="109" d="100"/>
        </p:scale>
        <p:origin x="588" y="10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456F87C-B2F0-4C74-A6B0-3D0B87B0D5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Metody praktyczne w doradztwie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65F2FB98-A540-4B8F-B0CD-E42F97C2C3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0532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00552B-75DE-4022-A627-27B8CC90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Pokaz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EE590D-06BA-42B7-B867-A6532B7CB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Pokaz – metoda polegająca na demonstrowaniu sposobów wzorowego wykonywania określonych czynności, najczęściej manualnych, oraz odpowiedniego postępowania i zachowania się w danych okolicznościach.</a:t>
            </a:r>
          </a:p>
          <a:p>
            <a:pPr marL="0" indent="0">
              <a:buNone/>
            </a:pPr>
            <a:r>
              <a:rPr lang="pl-PL" dirty="0"/>
              <a:t>Celem metody pokazu jest: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Kształtowanie umiejętności racjonalnego wykorzystania czynności:</a:t>
            </a:r>
          </a:p>
          <a:p>
            <a:pPr lvl="1"/>
            <a:r>
              <a:rPr lang="pl-PL" dirty="0"/>
              <a:t>czynności pojedyncze, nowe, nieznane, skomplikowane pod względem manualnym,</a:t>
            </a:r>
          </a:p>
          <a:p>
            <a:pPr lvl="1"/>
            <a:r>
              <a:rPr lang="pl-PL" dirty="0"/>
              <a:t>czynności znane wykonywane błędnie;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Cel wychowawczy – uświadomienie uczestnikom konieczności poznania danych zagadnień, poprawności ich wykonania do celów praktycznych.</a:t>
            </a:r>
          </a:p>
        </p:txBody>
      </p:sp>
    </p:spTree>
    <p:extLst>
      <p:ext uri="{BB962C8B-B14F-4D97-AF65-F5344CB8AC3E}">
        <p14:creationId xmlns:p14="http://schemas.microsoft.com/office/powerpoint/2010/main" val="187430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9F5E52-CF50-4C55-A879-2FA681567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Wskazania metodyczne pokazu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6F89F1-C447-4FD4-B065-B62CEF822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Każdy pokaz powinien składać się z następujących elementów:</a:t>
            </a:r>
          </a:p>
          <a:p>
            <a:r>
              <a:rPr lang="pl-PL" dirty="0"/>
              <a:t>Omówienie przez instruktora nowości, która jest przedmiotem pokazu, jej istoty, działania i korzyści.</a:t>
            </a:r>
          </a:p>
          <a:p>
            <a:r>
              <a:rPr lang="pl-PL" dirty="0"/>
              <a:t>Udzielenie wyjaśnień na pytania postawione przez uczestników.</a:t>
            </a:r>
          </a:p>
          <a:p>
            <a:r>
              <a:rPr lang="pl-PL" dirty="0"/>
              <a:t>Pokaz właściwy, wykonywany przez instruktora, lub ewentualnie przy pomocy osób uprzednio przygotowanych do jego przeprowadzenia.</a:t>
            </a:r>
          </a:p>
          <a:p>
            <a:r>
              <a:rPr lang="pl-PL" dirty="0"/>
              <a:t>Przeprowadzenie ponowne wszystkich czynności przez uczestników pokazu.</a:t>
            </a:r>
          </a:p>
          <a:p>
            <a:r>
              <a:rPr lang="pl-PL" dirty="0"/>
              <a:t>Omówienie przebiegu czynności prac, ze wskazaniem rzeczywistych możliwości zastosowania nowości.</a:t>
            </a:r>
          </a:p>
        </p:txBody>
      </p:sp>
    </p:spTree>
    <p:extLst>
      <p:ext uri="{BB962C8B-B14F-4D97-AF65-F5344CB8AC3E}">
        <p14:creationId xmlns:p14="http://schemas.microsoft.com/office/powerpoint/2010/main" val="1285905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28C5F4-BEBC-4E9B-8B38-307612E0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Demonstracja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BE229B-F640-4F14-A5D6-47A0E2766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Metoda demonstrowania sposobów pracy może być stosowana zarówno w warsztatach szkolnych, jak i na stanowiskach dydaktyczno-produkcyjnousługowych w zakładach pracy.</a:t>
            </a:r>
          </a:p>
          <a:p>
            <a:pPr marL="0" indent="0">
              <a:buNone/>
            </a:pPr>
            <a:r>
              <a:rPr lang="pl-PL" dirty="0"/>
              <a:t>Celem metody demonstrowania sposobów pracy jest:</a:t>
            </a:r>
          </a:p>
          <a:p>
            <a:pPr lvl="1"/>
            <a:r>
              <a:rPr lang="pl-PL" dirty="0"/>
              <a:t>zapoznanie uczniów z nowymi technologiami,</a:t>
            </a:r>
          </a:p>
          <a:p>
            <a:pPr lvl="1"/>
            <a:r>
              <a:rPr lang="pl-PL" dirty="0"/>
              <a:t>zapoznanie z nowoczesną organizacją produkcji i pracą na określonych stanowiskach pracy,</a:t>
            </a:r>
          </a:p>
          <a:p>
            <a:pPr lvl="1"/>
            <a:r>
              <a:rPr lang="pl-PL" dirty="0"/>
              <a:t>zapoznanie uczniów z urządzeniami produkcyjnymi.</a:t>
            </a:r>
          </a:p>
        </p:txBody>
      </p:sp>
    </p:spTree>
    <p:extLst>
      <p:ext uri="{BB962C8B-B14F-4D97-AF65-F5344CB8AC3E}">
        <p14:creationId xmlns:p14="http://schemas.microsoft.com/office/powerpoint/2010/main" val="506036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A1FBFD-FC73-46C3-B996-79B08D88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Demonstracja rolnicza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039E37-FD73-4714-9912-25A1C045A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Demonstracja jest to z reguły ciągła forma upowszechniania wyników badań dotyczących np. upowszechniania nowych odmian, stosowania nawozów lub pestycydów. Pojęcie demonstracji w praktyce stosowane jest jedynie w produkcji roślinnej. </a:t>
            </a:r>
          </a:p>
        </p:txBody>
      </p:sp>
    </p:spTree>
    <p:extLst>
      <p:ext uri="{BB962C8B-B14F-4D97-AF65-F5344CB8AC3E}">
        <p14:creationId xmlns:p14="http://schemas.microsoft.com/office/powerpoint/2010/main" val="112925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718451-E4A3-4F6D-A9E4-B69ABC262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Wskazania metodyczne demonstracji rolniczej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20B31D-55CF-436A-89DE-F586485FB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powinna być zakładana bardzo pieczołowicie aby wykluczyć możliwość dyskwalifikacji,</a:t>
            </a:r>
          </a:p>
          <a:p>
            <a:r>
              <a:rPr lang="pl-PL" dirty="0"/>
              <a:t>wskazania natury ekonomicznej (opłacalność),</a:t>
            </a:r>
          </a:p>
          <a:p>
            <a:r>
              <a:rPr lang="pl-PL" dirty="0"/>
              <a:t>zasada porównywalności, np. 2 pola nieopodal siebie, </a:t>
            </a:r>
          </a:p>
          <a:p>
            <a:r>
              <a:rPr lang="pl-PL" dirty="0"/>
              <a:t> demonstrować na polu powyżej 0,5 ha,</a:t>
            </a:r>
          </a:p>
          <a:p>
            <a:r>
              <a:rPr lang="pl-PL" dirty="0"/>
              <a:t>gdy demonstracja nie uda się, trzeba badać tego przyczyny,</a:t>
            </a:r>
          </a:p>
          <a:p>
            <a:r>
              <a:rPr lang="pl-PL" dirty="0"/>
              <a:t>konieczność prowadzenia dokumentacji, która ma służyć jako dowód,</a:t>
            </a:r>
          </a:p>
          <a:p>
            <a:r>
              <a:rPr lang="pl-PL" dirty="0"/>
              <a:t>właściwa lokalizacja (bez uprzywilejowanych warunków), w miejscu dostępnym i widocznym, odpowiedni dobór rolnika, dobra informacja,</a:t>
            </a:r>
          </a:p>
          <a:p>
            <a:r>
              <a:rPr lang="pl-PL" dirty="0"/>
              <a:t>estetyczny wygląd, oznaczenia pól za pomocą tabliczek,</a:t>
            </a:r>
          </a:p>
          <a:p>
            <a:r>
              <a:rPr lang="pl-PL" dirty="0"/>
              <a:t>zachowanie zgodności ze wskazaniami instrukcji technicznej przy opracowywaniu demonstracji.</a:t>
            </a:r>
          </a:p>
        </p:txBody>
      </p:sp>
    </p:spTree>
    <p:extLst>
      <p:ext uri="{BB962C8B-B14F-4D97-AF65-F5344CB8AC3E}">
        <p14:creationId xmlns:p14="http://schemas.microsoft.com/office/powerpoint/2010/main" val="87470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2CC515-7320-4FAA-BFD5-13EFF31C3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Instruktaż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AEB815-E24D-4C21-A3D7-EA9186558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Instruktaż jest to metoda kształcenia polegająca na wskazywaniu właściwego sposobu obsługi wybranych urządzeń lub też systemów (np. gromadzenia danych); stosowana wszędzie tam, gdzie istotna jest praktyczna znajomość pewnych cech lub bezbłędne wykonywanie określonych czynności manualnych.</a:t>
            </a:r>
          </a:p>
          <a:p>
            <a:pPr marL="0" indent="0">
              <a:buNone/>
            </a:pPr>
            <a:r>
              <a:rPr lang="pl-PL" dirty="0"/>
              <a:t>Metoda instruktażowa nadaje się szczególnie dobrze do kreowania umiejętności na początkowym etapie opanowywania ruchów i czynności prostych, o małej komplikacji. Z powodzeniem stosowana jest również w przypadku czynności złożonych i ustrukturyzowanych. W metodzie tej u uczestników zostaje utrwalony schemat myślenia i działania, jaki prezentuje instruktor. </a:t>
            </a:r>
          </a:p>
        </p:txBody>
      </p:sp>
    </p:spTree>
    <p:extLst>
      <p:ext uri="{BB962C8B-B14F-4D97-AF65-F5344CB8AC3E}">
        <p14:creationId xmlns:p14="http://schemas.microsoft.com/office/powerpoint/2010/main" val="1434221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C6409B-51C8-4C95-9517-008E49FB1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Konkurs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EB87AE-4721-484F-B238-B1E7228EE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Główną ideą tej metody jest współzawodnictwo w osiąganiu najlepszych rezultatów w realizowanej działalności a tym samym pobudzanie ambicji uczestników.</a:t>
            </a:r>
          </a:p>
          <a:p>
            <a:pPr marL="0" indent="0">
              <a:buNone/>
            </a:pPr>
            <a:r>
              <a:rPr lang="pl-PL" dirty="0"/>
              <a:t> Cele: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Ilościowy: osiągnięcie ilościowych i jakościowych rezultatów działania.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Wychowawczy: </a:t>
            </a:r>
          </a:p>
          <a:p>
            <a:pPr lvl="1"/>
            <a:r>
              <a:rPr lang="pl-PL" dirty="0"/>
              <a:t>dobry konkurs rodzi pewne ambicje,</a:t>
            </a:r>
          </a:p>
          <a:p>
            <a:pPr lvl="1"/>
            <a:r>
              <a:rPr lang="pl-PL" dirty="0"/>
              <a:t>zadowolenie z osiągnięć zdobytych własnym wysiłkiem</a:t>
            </a:r>
          </a:p>
          <a:p>
            <a:pPr lvl="1"/>
            <a:r>
              <a:rPr lang="pl-PL" dirty="0"/>
              <a:t>wzrost prestiżu,</a:t>
            </a:r>
          </a:p>
          <a:p>
            <a:pPr lvl="1"/>
            <a:r>
              <a:rPr lang="pl-PL" dirty="0"/>
              <a:t>umiejętność i sprawność działania nowatorskiego jest wciąż pogłębiana.</a:t>
            </a:r>
          </a:p>
        </p:txBody>
      </p:sp>
    </p:spTree>
    <p:extLst>
      <p:ext uri="{BB962C8B-B14F-4D97-AF65-F5344CB8AC3E}">
        <p14:creationId xmlns:p14="http://schemas.microsoft.com/office/powerpoint/2010/main" val="4159922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27363F-2E38-4A8D-9C6B-86F95FF3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Wskazówki metodyczne konkursu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45EB5A-8669-4455-AD9F-9FCAC7D7C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Podstawowe znaczenie ma trafny wybór problemu lub tematu konkursu. Prowadząc konkurs trzeba zwrócić uwagę, aby temat był raczej uniwersalny, bezpośrednio dotyczył i żywo interesował potencjalnych uczestników. </a:t>
            </a:r>
          </a:p>
          <a:p>
            <a:pPr marL="0" indent="0">
              <a:buNone/>
            </a:pPr>
            <a:r>
              <a:rPr lang="pl-PL" dirty="0"/>
              <a:t>Powodzenie konkursu w pierwszej kolejności zależy od trafnego opracowania warunków organizacji, a zwłaszcza kryteriów oceny uczestników. Warunki te powinny być wcześniej podane do wiadomości wszystkich zainteresowanych osób i od początku do końca konsekwentnie przestrzegane. Jednocześnie zachodzi potrzeba przestrzegania zasady dobrowolności udziału w tych konkursach.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pl-PL" dirty="0"/>
              <a:t>Etapy prac: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Określenie warunków konkursu.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Precyzyjne opracowanie kryteriów  i mierników oceny.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Ustalenie terminów i kolejności czynności (regulamin).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Określenie momentu startu.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Kontrola przebiegu konkursu (lustracja).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Ocena wyników pracy.</a:t>
            </a:r>
          </a:p>
          <a:p>
            <a:pPr marL="971550" lvl="1" indent="-514350">
              <a:spcBef>
                <a:spcPts val="0"/>
              </a:spcBef>
              <a:buFont typeface="+mj-lt"/>
              <a:buAutoNum type="arabicPeriod"/>
            </a:pPr>
            <a:r>
              <a:rPr lang="pl-PL" dirty="0"/>
              <a:t>Fundowanie i przydzielanie nagród.</a:t>
            </a:r>
          </a:p>
        </p:txBody>
      </p:sp>
    </p:spTree>
    <p:extLst>
      <p:ext uri="{BB962C8B-B14F-4D97-AF65-F5344CB8AC3E}">
        <p14:creationId xmlns:p14="http://schemas.microsoft.com/office/powerpoint/2010/main" val="282173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30A12A-B236-4A05-B58D-C518AD8E9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Lustracja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D7B7DE-84B0-40F1-AB4D-7B3AB4FC0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Jej istotą są grupowe odwiedziny wybranego obiektu . Bierze w niej udział grupa uczestników wraz z instruktorem w celu poznania całości obiektu/organizacji lub wybranego jej działu.</a:t>
            </a:r>
          </a:p>
          <a:p>
            <a:pPr marL="0" indent="0">
              <a:buNone/>
            </a:pPr>
            <a:r>
              <a:rPr lang="pl-PL" dirty="0"/>
              <a:t>Kierujący lustracją instruktor powinien przede wszystkim ustalić, co i w jakiej kolejności będzie obserwowane, oraz ewentualnie przydzielić określone funkcje niektórym uczestnikom. </a:t>
            </a:r>
          </a:p>
          <a:p>
            <a:pPr marL="0" indent="0">
              <a:buNone/>
            </a:pPr>
            <a:r>
              <a:rPr lang="pl-PL" b="1" dirty="0"/>
              <a:t>Zalety lustracji:</a:t>
            </a:r>
          </a:p>
          <a:p>
            <a:pPr lvl="1"/>
            <a:r>
              <a:rPr lang="pl-PL" dirty="0"/>
              <a:t>daje możliwość poznania nowych i zazwyczaj dobrych wzorów,</a:t>
            </a:r>
          </a:p>
          <a:p>
            <a:pPr lvl="1"/>
            <a:r>
              <a:rPr lang="pl-PL" dirty="0"/>
              <a:t>wyrabia umiejętność krytycznej obserwacji,</a:t>
            </a:r>
          </a:p>
          <a:p>
            <a:pPr lvl="1"/>
            <a:r>
              <a:rPr lang="pl-PL" dirty="0"/>
              <a:t>stwarza możliwość porównania metod i warunków własnej pracy z nowymi i bardziej racjonalnymi, co ma zmotywować do zmian,</a:t>
            </a:r>
          </a:p>
          <a:p>
            <a:pPr lvl="1"/>
            <a:r>
              <a:rPr lang="pl-PL" dirty="0"/>
              <a:t>jest okazją do wymiany poglądów i dyskusji,</a:t>
            </a:r>
          </a:p>
          <a:p>
            <a:pPr lvl="1"/>
            <a:r>
              <a:rPr lang="pl-PL" dirty="0"/>
              <a:t>u właściciela lustrowanego podmiotu wzmacnia poczucie prestiżu.</a:t>
            </a:r>
          </a:p>
        </p:txBody>
      </p:sp>
    </p:spTree>
    <p:extLst>
      <p:ext uri="{BB962C8B-B14F-4D97-AF65-F5344CB8AC3E}">
        <p14:creationId xmlns:p14="http://schemas.microsoft.com/office/powerpoint/2010/main" val="1019650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6C64FB-0CCE-4706-9598-4C48D743F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Wskazówki metodyczne lustracji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4D3872-CF52-4AE6-AF3D-DBAB2F8D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Lustracja nie może być celem samym w sobie, powinna stanowić pewien etap w procesie dydaktycznym.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Należy wybierać obiekty godne naśladowania.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Należy rozstrzygnąć, czy zwiedzana będzie cała organizacja czy tylko wybrane obiekty godne naśladowania.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Należy przygotować właściciela do lustracji, tzn. osoby przyjmujące grupę przy pomocy instruktora powinny przygotować krótkie wprowadzenie poświęcone sytuacji organizacji, historii i źródłom jej zmian, a przede wszystkim efektom wprowadzonych nowości</a:t>
            </a:r>
          </a:p>
        </p:txBody>
      </p:sp>
    </p:spTree>
    <p:extLst>
      <p:ext uri="{BB962C8B-B14F-4D97-AF65-F5344CB8AC3E}">
        <p14:creationId xmlns:p14="http://schemas.microsoft.com/office/powerpoint/2010/main" val="1961366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7B8ECE-9882-46BA-B2A9-F6EC0862C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Wycieczka/wyjazd studyjny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E7A515-EBDC-46D2-B0C6-EB5EED321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Wycieczka jest tą formą organizacyjną kształcenia, w której uczestnicy mają możność zdobywania nowych wiadomości przez bezpośrednie postrzeganie przedmiotów i zjawisk w naturalnych warunkach ich występowania lub specjalnych instytucjach (muzeach, na wystawach itp.)</a:t>
            </a:r>
          </a:p>
          <a:p>
            <a:pPr marL="0" indent="0">
              <a:buNone/>
            </a:pPr>
            <a:r>
              <a:rPr lang="pl-PL" dirty="0"/>
              <a:t>Celem wycieczki jest:</a:t>
            </a:r>
          </a:p>
          <a:p>
            <a:pPr lvl="1"/>
            <a:r>
              <a:rPr lang="pl-PL" dirty="0"/>
              <a:t>pogłębienie procesu szkolenia i samokształcenia,</a:t>
            </a:r>
          </a:p>
          <a:p>
            <a:pPr lvl="1"/>
            <a:r>
              <a:rPr lang="pl-PL" dirty="0"/>
              <a:t>praktyczne zapoznanie z aktualnymi osiągnięciami nauki i praktyki,</a:t>
            </a:r>
          </a:p>
          <a:p>
            <a:pPr lvl="1"/>
            <a:r>
              <a:rPr lang="pl-PL" dirty="0"/>
              <a:t>zapoznanie uczestników z takimi przedmiotami i zjawiskami, których poznanie na szkoleniu miejscowym nie byłoby możliwe,</a:t>
            </a:r>
          </a:p>
          <a:p>
            <a:pPr lvl="1"/>
            <a:r>
              <a:rPr lang="pl-PL" dirty="0"/>
              <a:t>umocnienie więzi społecznych między ludźmi,</a:t>
            </a:r>
          </a:p>
          <a:p>
            <a:pPr lvl="1"/>
            <a:r>
              <a:rPr lang="pl-PL" dirty="0"/>
              <a:t>możliwość wymiany myśli oraz kształcenia wyobraźni,</a:t>
            </a:r>
          </a:p>
          <a:p>
            <a:pPr lvl="1"/>
            <a:r>
              <a:rPr lang="pl-PL" dirty="0"/>
              <a:t>stwarzanie możliwość porównania własnego funkcjonowania z innymi sposobami,</a:t>
            </a:r>
          </a:p>
          <a:p>
            <a:pPr lvl="1"/>
            <a:r>
              <a:rPr lang="pl-PL" dirty="0"/>
              <a:t>zachęcanie do wprowadzania nowości.</a:t>
            </a:r>
          </a:p>
        </p:txBody>
      </p:sp>
    </p:spTree>
    <p:extLst>
      <p:ext uri="{BB962C8B-B14F-4D97-AF65-F5344CB8AC3E}">
        <p14:creationId xmlns:p14="http://schemas.microsoft.com/office/powerpoint/2010/main" val="2754136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4BA6FC-C498-483A-8C1A-D962E9E7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Wskazania metodyczne wycieczki/wyjazdu studyjnego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DC5E91-8EA7-41D4-A897-15FC8A91C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Precyzyjnie określony cel i temat wycieczki (jakie zadania poznawcze i wychowawcze), temat niezbyt szeroki.</a:t>
            </a:r>
          </a:p>
          <a:p>
            <a:r>
              <a:rPr lang="pl-PL" dirty="0"/>
              <a:t>Wybierać ciekawe obiekty (interesujące dla uczestników).</a:t>
            </a:r>
          </a:p>
          <a:p>
            <a:r>
              <a:rPr lang="pl-PL" dirty="0"/>
              <a:t>Uprzedzenie i przygotowanie osoby, która będzie przyjmować wycieczkę.</a:t>
            </a:r>
          </a:p>
          <a:p>
            <a:r>
              <a:rPr lang="pl-PL" dirty="0"/>
              <a:t>Prawidłowa organizacja dnia.</a:t>
            </a:r>
          </a:p>
          <a:p>
            <a:r>
              <a:rPr lang="pl-PL" dirty="0"/>
              <a:t>Jasno i wyczerpująco objaśnić zjawiska, czynności, przedmioty itp.</a:t>
            </a:r>
          </a:p>
          <a:p>
            <a:r>
              <a:rPr lang="pl-PL" dirty="0"/>
              <a:t>Omówienie i ocena wycieczki po jej zakończeniu.</a:t>
            </a:r>
          </a:p>
          <a:p>
            <a:r>
              <a:rPr lang="pl-PL" dirty="0"/>
              <a:t>Jeśli kierownik wycieczki przydzielił poszczególnym uczestnikom tematy i zadania dla obserwacji (a tak się robi), to na zebraniu podsumowującym powinni oni zdać sprawozdanie z tego co obserwowali.</a:t>
            </a:r>
          </a:p>
        </p:txBody>
      </p:sp>
    </p:spTree>
    <p:extLst>
      <p:ext uri="{BB962C8B-B14F-4D97-AF65-F5344CB8AC3E}">
        <p14:creationId xmlns:p14="http://schemas.microsoft.com/office/powerpoint/2010/main" val="936854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C9F970-3602-45BF-B070-09ABCAD94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Wystawy rolnicze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3B69E4-BB4B-4C98-91C4-15ED393C4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Wystawa rolnicza to metoda pozwalająca na bezpośrednie popularyzowanie wśród możliwie szerokiego gremium rolników efektów badań naukowych sektora B+R, a także wyników produkcyjnych uzyskiwanych poprzez wprowadzanie i stosowanie proponowanych rolnikom przez ten sektor nowatorskich rozwiązań. </a:t>
            </a:r>
          </a:p>
          <a:p>
            <a:pPr marL="0" indent="0">
              <a:buNone/>
            </a:pPr>
            <a:r>
              <a:rPr lang="pl-PL" dirty="0"/>
              <a:t>Metoda ta obejmuje głównie – zebrane w danym miejscu i określonym czasie, w postaci rzeczywistej bądź jej zamiennika (zdjęcia, makiety itp.) – wybrane innowacje rolnicze oraz produkty służące za eksponaty udostępniane do bezpośredniego oglądu.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9854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10F25A-2CF3-43EF-9103-3FFC73455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Wskazania metodyczne wystaw rolniczych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5E9868-9360-449B-B1C4-3D2D838E3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dirty="0"/>
              <a:t>Skuteczność wystaw uzależniona jest od przestrzegania bardziej ogólnych zasad metodycznych, a mianowicie:</a:t>
            </a:r>
          </a:p>
          <a:p>
            <a:pPr lvl="1"/>
            <a:r>
              <a:rPr lang="pl-PL" dirty="0"/>
              <a:t>zastosowania osiągnięć nauki i techniki w praktyce,</a:t>
            </a:r>
          </a:p>
          <a:p>
            <a:pPr lvl="1"/>
            <a:r>
              <a:rPr lang="pl-PL" dirty="0"/>
              <a:t>aktywności wszystkich uczestników,</a:t>
            </a:r>
          </a:p>
          <a:p>
            <a:pPr lvl="1"/>
            <a:r>
              <a:rPr lang="pl-PL" dirty="0"/>
              <a:t>poglądowości i atrakcyjności stosowanych form i metod działania,</a:t>
            </a:r>
          </a:p>
          <a:p>
            <a:pPr lvl="1"/>
            <a:r>
              <a:rPr lang="pl-PL" dirty="0"/>
              <a:t>wiarygodności i rzetelności prezentowanych eksponatów i podawanych informacji.</a:t>
            </a:r>
          </a:p>
          <a:p>
            <a:pPr marL="0" indent="0">
              <a:buNone/>
            </a:pPr>
            <a:r>
              <a:rPr lang="pl-PL" u="sng" dirty="0"/>
              <a:t>Powodzenie każdej wystawy rolniczej uzależnione jest w dużej mierze od zaangażowania i aktywnej postawy wszystkich partnerów, a więc zarówno organizatorów, wystawców, jak też osób zwiedzających daną ekspozycję</a:t>
            </a:r>
            <a:r>
              <a:rPr lang="pl-PL" dirty="0"/>
              <a:t>. Wzrost aktywności uczestników wystaw rolniczych można osiągnąć za pomocą takich środków i sposobów działania, jak konkursy, oceny i nagrody. Pozwala to na wprowadzenie zdrowej rywalizacji i współzawodnictwa pomiędzy wystawcami. </a:t>
            </a:r>
          </a:p>
          <a:p>
            <a:pPr marL="0" indent="0">
              <a:buNone/>
            </a:pPr>
            <a:r>
              <a:rPr lang="pl-PL" dirty="0"/>
              <a:t>Myślą przewodnią reżysera wystawy powinno być „zgranie” wszystkich elementów, a przede wszystkim dostosowanie środków i sposobów przekazu do zasadniczego tematu danej ekspozycji i zainteresowania rolników. </a:t>
            </a:r>
          </a:p>
          <a:p>
            <a:pPr marL="0" indent="0">
              <a:buNone/>
            </a:pPr>
            <a:r>
              <a:rPr lang="pl-PL" dirty="0"/>
              <a:t>Wystawy rolnicze można łączyć z aukcją zwierząt lub sprzedażą poszukiwanych środków produkcji. </a:t>
            </a:r>
          </a:p>
        </p:txBody>
      </p:sp>
    </p:spTree>
    <p:extLst>
      <p:ext uri="{BB962C8B-B14F-4D97-AF65-F5344CB8AC3E}">
        <p14:creationId xmlns:p14="http://schemas.microsoft.com/office/powerpoint/2010/main" val="603047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A93A96-792F-446B-BD50-16C1E8D83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Targi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66E428-AC77-4869-B492-06AB45950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Targi są zorganizowaną formą prezentowania wzorów produktów przez zróżnicowane podmioty prowadzące działalność handlową. Są organizowane w ściśle określonym terminie oraz miejscu, jak również w miarę regularnych odstępach czasu, gdzie do oddziaływania na zainteresowane osoby wykorzystuje się szeroki zestaw narzędzi komunikacji marketingowej. </a:t>
            </a:r>
          </a:p>
          <a:p>
            <a:pPr marL="0" indent="0">
              <a:buNone/>
            </a:pPr>
            <a:r>
              <a:rPr lang="pl-PL" dirty="0"/>
              <a:t>Targi mogą obejmować produkty wielu branży (gałęzi produkcji) lub tylko jednej np. rolniczej. </a:t>
            </a:r>
          </a:p>
          <a:p>
            <a:pPr marL="0" indent="0">
              <a:buNone/>
            </a:pPr>
            <a:r>
              <a:rPr lang="pl-PL" dirty="0"/>
              <a:t>Współcześnie przyjęła się formuła targów myśli naukowo – technicznej, dlatego w aspekcie działalności doradczej wchodzące w ich skład targi rolnicze mogą być traktowane jako forma udostępniania informacji o innowacjach rolniczych przez wystawców odwiedzającym je rolnikom, a także wymiany tego typu informacji pomiędzy samymi wystawcami. Należy zauważyć, że coraz częściej targom, w tym rolniczym, towarzyszą specjalnie organizowane seminaria, wykłady oraz inne formy udostępniania i wymiany informacji.</a:t>
            </a:r>
          </a:p>
        </p:txBody>
      </p:sp>
    </p:spTree>
    <p:extLst>
      <p:ext uri="{BB962C8B-B14F-4D97-AF65-F5344CB8AC3E}">
        <p14:creationId xmlns:p14="http://schemas.microsoft.com/office/powerpoint/2010/main" val="2306196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20E6429-6380-4822-BA13-9478EB052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KRYTERIA DOBORU METODY PRACY DORADCZEJ I OŚWIATOWEJ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F393130-A52D-43EC-BFAE-F4FD924BD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608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44E90E8-315D-4844-A946-C02CBE13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KRYTERIA DOBORU METOD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655AD4AF-6EC1-4A7A-8076-087F7A707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dirty="0"/>
              <a:t>Skuteczność pracy doradczej jest funkcją wielu czynników zależnych od niego samego jak i od czynników zewnętrznych, na które on sam nie ma wpływu.</a:t>
            </a:r>
          </a:p>
          <a:p>
            <a:pPr marL="0" indent="0">
              <a:buNone/>
            </a:pPr>
            <a:r>
              <a:rPr lang="pl-PL" dirty="0"/>
              <a:t>Jak zauważyliśmy doradca ma spory zasób metod, które może wykorzystać, aby jego praca przynosiła widoczne rezultaty.</a:t>
            </a:r>
          </a:p>
          <a:p>
            <a:pPr marL="0" indent="0">
              <a:buNone/>
            </a:pPr>
            <a:r>
              <a:rPr lang="pl-PL" dirty="0"/>
              <a:t>Każda z metod ma swoje walory i pewne niedogodności, stąd musi doradca dobrać takie, które będą najodpowiedniejsze w danych okolicznościach.</a:t>
            </a:r>
          </a:p>
          <a:p>
            <a:pPr marL="0" indent="0">
              <a:buNone/>
            </a:pPr>
            <a:r>
              <a:rPr lang="pl-PL" u="sng" dirty="0"/>
              <a:t>Ważniejsze kryteria doboru metod: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Dostosowanie metod do celów ogólnych i szczegółowych jakie stoją przed doradcą.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Dostosowanie do treści zadań wynikających z celów.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Dostosowanie do tematu - czy jest nowy czy częściowo znany.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Umiejętność i doświadczenie doradcy.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Możliwości zastosowania metody.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Skuteczność metody.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Warunki środowiska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Możliwości percepcyjne klienta.</a:t>
            </a:r>
          </a:p>
          <a:p>
            <a:pPr marL="720725" lvl="1" indent="-263525">
              <a:buFont typeface="+mj-lt"/>
              <a:buAutoNum type="arabicPeriod"/>
            </a:pPr>
            <a:r>
              <a:rPr lang="pl-PL" dirty="0"/>
              <a:t>Środki jakimi dysponuje doradca.</a:t>
            </a:r>
          </a:p>
        </p:txBody>
      </p:sp>
    </p:spTree>
    <p:extLst>
      <p:ext uri="{BB962C8B-B14F-4D97-AF65-F5344CB8AC3E}">
        <p14:creationId xmlns:p14="http://schemas.microsoft.com/office/powerpoint/2010/main" val="3219971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Anna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Justyna Parzonko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dcmitype/"/>
    <ds:schemaRef ds:uri="51674ba1-e637-49a1-9acf-be75e179f9ea"/>
    <ds:schemaRef ds:uri="http://schemas.microsoft.com/office/2006/documentManagement/types"/>
    <ds:schemaRef ds:uri="http://www.w3.org/XML/1998/namespa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_FERS1_szablon prezentacji</Template>
  <TotalTime>502</TotalTime>
  <Words>1597</Words>
  <Application>Microsoft Office PowerPoint</Application>
  <PresentationFormat>Panoramiczny</PresentationFormat>
  <Paragraphs>131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Open Sans</vt:lpstr>
      <vt:lpstr>Times New Roman</vt:lpstr>
      <vt:lpstr>Motyw pakietu Office</vt:lpstr>
      <vt:lpstr>Zrównoważony Kampus SGGW –  - kształcenie na rzecz branż kluczowych</vt:lpstr>
      <vt:lpstr>Metody praktyczne w doradztwie</vt:lpstr>
      <vt:lpstr>Pokaz</vt:lpstr>
      <vt:lpstr>Wskazania metodyczne pokazu</vt:lpstr>
      <vt:lpstr>Demonstracja</vt:lpstr>
      <vt:lpstr>Demonstracja rolnicza </vt:lpstr>
      <vt:lpstr>Wskazania metodyczne demonstracji rolniczej</vt:lpstr>
      <vt:lpstr>Instruktaż</vt:lpstr>
      <vt:lpstr>Konkurs</vt:lpstr>
      <vt:lpstr>Wskazówki metodyczne konkursu</vt:lpstr>
      <vt:lpstr>Lustracja </vt:lpstr>
      <vt:lpstr>Wskazówki metodyczne lustracji</vt:lpstr>
      <vt:lpstr>Wycieczka/wyjazd studyjny</vt:lpstr>
      <vt:lpstr>Wskazania metodyczne wycieczki/wyjazdu studyjnego</vt:lpstr>
      <vt:lpstr>Wystawy rolnicze</vt:lpstr>
      <vt:lpstr>Wskazania metodyczne wystaw rolniczych</vt:lpstr>
      <vt:lpstr>Targi</vt:lpstr>
      <vt:lpstr>KRYTERIA DOBORU METODY PRACY DORADCZEJ I OŚWIATOWEJ</vt:lpstr>
      <vt:lpstr>KRYTERIA DOBORU METOD</vt:lpstr>
      <vt:lpstr>Autor utworu: dr inż. Anna Justyna Parzonko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nr. 9 do przedmiotu "Techniki negocjacji i metodyka doradztwa"</dc:title>
  <dc:creator>Anna Parzonko</dc:creator>
  <cp:lastModifiedBy>Anna Parzonko</cp:lastModifiedBy>
  <cp:revision>56</cp:revision>
  <cp:lastPrinted>2024-05-21T11:11:19Z</cp:lastPrinted>
  <dcterms:created xsi:type="dcterms:W3CDTF">2026-04-14T16:39:53Z</dcterms:created>
  <dcterms:modified xsi:type="dcterms:W3CDTF">2026-05-30T15:21:20Z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