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1"/>
  </p:notesMasterIdLst>
  <p:sldIdLst>
    <p:sldId id="258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  <p:sldId id="273" r:id="rId18"/>
    <p:sldId id="272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81" r:id="rId37"/>
    <p:sldId id="292" r:id="rId38"/>
    <p:sldId id="293" r:id="rId39"/>
    <p:sldId id="259" r:id="rId4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  <p:cmAuthor id="2" name="Justyna Sienkiewicz" initials="JS" lastIdx="1" clrIdx="1">
    <p:extLst>
      <p:ext uri="{19B8F6BF-5375-455C-9EA6-DF929625EA0E}">
        <p15:presenceInfo xmlns:p15="http://schemas.microsoft.com/office/powerpoint/2012/main" userId="S-1-5-21-1876378279-2925438744-434655709-57083" providerId="AD"/>
      </p:ext>
    </p:extLst>
  </p:cmAuthor>
  <p:cmAuthor id="3" name="Anna Parzonko" initials="AP" lastIdx="1" clrIdx="2">
    <p:extLst>
      <p:ext uri="{19B8F6BF-5375-455C-9EA6-DF929625EA0E}">
        <p15:presenceInfo xmlns:p15="http://schemas.microsoft.com/office/powerpoint/2012/main" userId="S-1-5-21-1876378279-2925438744-434655709-632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4" autoAdjust="0"/>
    <p:restoredTop sz="95268" autoAdjust="0"/>
  </p:normalViewPr>
  <p:slideViewPr>
    <p:cSldViewPr snapToGrid="0" showGuides="1">
      <p:cViewPr varScale="1">
        <p:scale>
          <a:sx n="109" d="100"/>
          <a:sy n="109" d="100"/>
        </p:scale>
        <p:origin x="588" y="108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commentAuthors" Target="comment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59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755376C6-B170-4BAB-817A-47CF8AABBD9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81684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reativecommons.org/licenses/by/4.0/deed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226596"/>
            <a:ext cx="9144000" cy="138918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Zrównoważony Kampus SGGW – 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kształcenie na rzecz branż kluczowych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09291"/>
            <a:ext cx="9144000" cy="17913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pPr>
              <a:lnSpc>
                <a:spcPct val="120000"/>
              </a:lnSpc>
            </a:pP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69055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684C28DE-E05A-447E-B9DA-635DF78A22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b="1" dirty="0"/>
              <a:t>Podstawy metodyki doradztwa</a:t>
            </a:r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5E27CC12-7501-4F82-984B-5AB57BDE80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666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74379E3-F2F3-417A-93DE-E81D9A2DD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Zasady pracy oświatowej z dorosłymi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71A4444-D3CB-4913-949D-9B5571BFFE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l-PL" b="1" dirty="0"/>
              <a:t>Zasada poglądowości </a:t>
            </a:r>
            <a:r>
              <a:rPr lang="pl-PL" dirty="0"/>
              <a:t>- istota poglądowości polega na kojarzeniu wypowiadanych słów z przedmiotami, procesami i zjawiskami, co pozwala na kształtowanie pojęć, uogólnień i praw naukowych. </a:t>
            </a:r>
          </a:p>
          <a:p>
            <a:r>
              <a:rPr lang="pl-PL" b="1" dirty="0"/>
              <a:t>Zasada aktywności </a:t>
            </a:r>
            <a:r>
              <a:rPr lang="pl-PL" dirty="0"/>
              <a:t>- przez aktywność uczestników spotkania o charakterze oświatowo - doradczym rozumie się współudział w zdobywaniu wiadomości i umiejętności, samodzielne dochodzenie do nowych pojęć i uogólnień, rozwiązywanie problemów, wzmożony stopień intensywności wysiłku intelektualnego, szybsze tempo pracy i silne zaangażowanie emocjonalne itp. </a:t>
            </a:r>
          </a:p>
          <a:p>
            <a:r>
              <a:rPr lang="pl-PL" b="1" dirty="0"/>
              <a:t>Zasada łączenia teorii z praktyką </a:t>
            </a:r>
            <a:r>
              <a:rPr lang="pl-PL" dirty="0"/>
              <a:t>- istota tej zasady wyraża się w tym, że przy przyswajaniu teorii zawartej w określonej dziedzinie nauki należy możliwie często odwoływać się do obserwacji i doświadczeń praktyki, konfrontować ją z faktami, z życiem, a realizując określone zadania zawodowe kierować się wskazaniami nauki, pozwalającymi uzyskiwać lepsze efekty pracy.</a:t>
            </a:r>
          </a:p>
          <a:p>
            <a:r>
              <a:rPr lang="pl-PL" b="1" dirty="0"/>
              <a:t>Zasada dostępności wiedzy </a:t>
            </a:r>
            <a:r>
              <a:rPr lang="pl-PL" dirty="0"/>
              <a:t>- realizacja tej zasady polega na doborze sposobu ujęcia treści, środków i metod oświatowo - doradczych do poziomu rozwoju umysłowego uczestników zajęć, do ich doświadczeń życiowych i możliwości opanowania przez nich materiału nauczania. </a:t>
            </a:r>
          </a:p>
        </p:txBody>
      </p:sp>
    </p:spTree>
    <p:extLst>
      <p:ext uri="{BB962C8B-B14F-4D97-AF65-F5344CB8AC3E}">
        <p14:creationId xmlns:p14="http://schemas.microsoft.com/office/powerpoint/2010/main" val="3440975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EBD06E-B752-47A6-A6C6-42CB78ACD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Forma pracy doradczej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2CC6DC9-730B-4320-92D5-0490F91040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Organizacja określonych działań oświatowych lub doradczych stanowiących pewną całość, wewnętrznie powiązanych i spójnych.</a:t>
            </a:r>
          </a:p>
          <a:p>
            <a:pPr marL="0" indent="0">
              <a:buNone/>
            </a:pPr>
            <a:r>
              <a:rPr lang="pl-PL" b="1" dirty="0"/>
              <a:t>Formy pracy doradczej:</a:t>
            </a:r>
          </a:p>
          <a:p>
            <a:pPr lvl="1"/>
            <a:r>
              <a:rPr lang="pl-PL" dirty="0"/>
              <a:t>kursy, </a:t>
            </a:r>
          </a:p>
          <a:p>
            <a:pPr lvl="1"/>
            <a:r>
              <a:rPr lang="pl-PL" dirty="0"/>
              <a:t>szkolenia, </a:t>
            </a:r>
          </a:p>
          <a:p>
            <a:pPr lvl="1"/>
            <a:r>
              <a:rPr lang="pl-PL" dirty="0"/>
              <a:t>wyjazdy studyjne, </a:t>
            </a:r>
          </a:p>
          <a:p>
            <a:pPr lvl="1"/>
            <a:r>
              <a:rPr lang="pl-PL" dirty="0"/>
              <a:t>seminaria, </a:t>
            </a:r>
          </a:p>
          <a:p>
            <a:pPr lvl="1"/>
            <a:r>
              <a:rPr lang="pl-PL" dirty="0"/>
              <a:t>konferencje,</a:t>
            </a:r>
          </a:p>
          <a:p>
            <a:pPr lvl="1"/>
            <a:r>
              <a:rPr lang="pl-PL" dirty="0"/>
              <a:t>sympozja o charakterze krajowym i międzynarodowym,</a:t>
            </a:r>
          </a:p>
          <a:p>
            <a:pPr lvl="1"/>
            <a:r>
              <a:rPr lang="pl-PL" dirty="0"/>
              <a:t>warsztaty, itp.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25299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AC2391-C6C2-4862-A093-CB6327F8D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Metoda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DBF84CB-5A48-41C3-9C6D-464E60D2E3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dirty="0"/>
              <a:t>„</a:t>
            </a:r>
            <a:r>
              <a:rPr lang="pl-PL" dirty="0" err="1"/>
              <a:t>Methodos</a:t>
            </a:r>
            <a:r>
              <a:rPr lang="pl-PL" dirty="0"/>
              <a:t>” oznacza po grecku „drogę”, „sposób postępowania”. 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W pracy doradczej mamy do czynienia z kilkoma zbliżonymi pojęciami, jak metody nauczania, metoda pracy oświatowej z dorosłymi, metoda upowszechniania oraz metoda pracy doradczej. 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Warto nadmienić, że każda metoda pracy oświatowo – doradczej ma na celu uprzystępnienie, czyli ułatwienie zrozumienia przekazywanej innym osobom wiedzy w celu zainteresowania oraz przekonania o przydatności tej wiedzy w praktyce. 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Metody zawsze odpowiadają na pytanie: jak lub w jaki sposób kogoś uczyć, prowadzić samokształcenie, upowszechniać lub doradzać. </a:t>
            </a:r>
          </a:p>
          <a:p>
            <a:pPr marL="0" indent="0">
              <a:buNone/>
            </a:pPr>
            <a:r>
              <a:rPr lang="pl-PL" dirty="0"/>
              <a:t>O skuteczności każdej metody decyduje trafnie dobrany zespół czynności każdego uczestnika czy partnera – wykładowcy i słuchaczy, doradcy i rolnika.</a:t>
            </a:r>
          </a:p>
        </p:txBody>
      </p:sp>
    </p:spTree>
    <p:extLst>
      <p:ext uri="{BB962C8B-B14F-4D97-AF65-F5344CB8AC3E}">
        <p14:creationId xmlns:p14="http://schemas.microsoft.com/office/powerpoint/2010/main" val="1601362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B1B67DE-0C3A-4ECB-BD62-B303BE98C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Metoda nauczania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982BCB4-B8E1-4C0F-A185-89CBDA536C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Systematycznie stosowany sposób pracy nauczyciela z uczniami, umożliwiający uczniom opanowanie wiedzy wraz z umiejętnością posługiwania się nią w praktyce, jak również rozwijanie zdolności i zainteresowań umysłowych.</a:t>
            </a:r>
          </a:p>
        </p:txBody>
      </p:sp>
    </p:spTree>
    <p:extLst>
      <p:ext uri="{BB962C8B-B14F-4D97-AF65-F5344CB8AC3E}">
        <p14:creationId xmlns:p14="http://schemas.microsoft.com/office/powerpoint/2010/main" val="967681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0113C5-6E62-4D7E-9F65-20634BC0A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Metoda pracy oświatowej z dorosłymi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D9C192A-9D9C-42BA-8959-8EC16CABB8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Systematycznie stosowany sposób pracy nauczającego i uczących się, obejmujący pewien dobrany, stosunkowo prosty, zespół czynności dydaktycznych, umożliwiający uczącym się przyswojenie nowej wiedzy, umiejętności, nawyków oraz kształtujący ich zdolności, poglądy i zainteresowania.</a:t>
            </a:r>
          </a:p>
        </p:txBody>
      </p:sp>
    </p:spTree>
    <p:extLst>
      <p:ext uri="{BB962C8B-B14F-4D97-AF65-F5344CB8AC3E}">
        <p14:creationId xmlns:p14="http://schemas.microsoft.com/office/powerpoint/2010/main" val="3008469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2AF512B-7B63-4103-A46C-C26805DAB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Metoda upowszechniania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A90D881-03C5-4BBB-849E-92DD28D123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Systematycznie stosowany sposób działania instruktora – doradcy, lub innego specjalisty, mający na celu ułatwienie adaptację i wykorzystywanie nowatorskich osiągnięć nauki, techniki lub praktyki.</a:t>
            </a:r>
          </a:p>
        </p:txBody>
      </p:sp>
    </p:spTree>
    <p:extLst>
      <p:ext uri="{BB962C8B-B14F-4D97-AF65-F5344CB8AC3E}">
        <p14:creationId xmlns:p14="http://schemas.microsoft.com/office/powerpoint/2010/main" val="3827986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AEB41CA-16A3-4398-9144-D8A096B1D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Metoda pracy doradczej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201A9E3-E4FB-4F25-A64A-60498269D0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Konkretny, przemyślany zespół czynności doradcy, zwykle wcześniej zaplanowanych, zmierzający poprzez pozytywną współpracę z osobą radzącą się do wprowadzenia efektywnych zmian w jego życiu lub firmie.</a:t>
            </a:r>
          </a:p>
        </p:txBody>
      </p:sp>
    </p:spTree>
    <p:extLst>
      <p:ext uri="{BB962C8B-B14F-4D97-AF65-F5344CB8AC3E}">
        <p14:creationId xmlns:p14="http://schemas.microsoft.com/office/powerpoint/2010/main" val="1002813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84A01B1-EB38-4884-A297-21BA46B75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Rodzaje metod doradczych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733FDED-53FA-401D-8300-F310EACF7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b="1" dirty="0"/>
              <a:t>Kryterium naukowości metod</a:t>
            </a:r>
          </a:p>
          <a:p>
            <a:pPr lvl="1"/>
            <a:r>
              <a:rPr lang="pl-PL" dirty="0"/>
              <a:t>metody intuicyjne </a:t>
            </a:r>
          </a:p>
          <a:p>
            <a:pPr lvl="1"/>
            <a:r>
              <a:rPr lang="pl-PL" dirty="0"/>
              <a:t>metody naukowe</a:t>
            </a:r>
          </a:p>
          <a:p>
            <a:pPr marL="0" indent="0">
              <a:buNone/>
            </a:pPr>
            <a:r>
              <a:rPr lang="pl-PL" b="1" dirty="0"/>
              <a:t>Kryterium w/g liczby uczestników</a:t>
            </a:r>
          </a:p>
          <a:p>
            <a:pPr lvl="1"/>
            <a:r>
              <a:rPr lang="pl-PL" dirty="0"/>
              <a:t>metody indywidualne</a:t>
            </a:r>
          </a:p>
          <a:p>
            <a:pPr lvl="1"/>
            <a:r>
              <a:rPr lang="pl-PL" dirty="0"/>
              <a:t>metody grupowe</a:t>
            </a:r>
          </a:p>
          <a:p>
            <a:pPr lvl="1"/>
            <a:r>
              <a:rPr lang="pl-PL" dirty="0"/>
              <a:t>metody środowiskowe </a:t>
            </a:r>
          </a:p>
          <a:p>
            <a:pPr lvl="1"/>
            <a:r>
              <a:rPr lang="pl-PL" dirty="0"/>
              <a:t>metody masowe</a:t>
            </a:r>
          </a:p>
        </p:txBody>
      </p:sp>
    </p:spTree>
    <p:extLst>
      <p:ext uri="{BB962C8B-B14F-4D97-AF65-F5344CB8AC3E}">
        <p14:creationId xmlns:p14="http://schemas.microsoft.com/office/powerpoint/2010/main" val="16919917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85F82C0-D10C-466C-A0C7-5C01EF95E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cd. Rodzaje metod doradczych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19AAFD5-B220-4A4E-A6B0-D499F7803A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b="1" dirty="0"/>
              <a:t>Kryterium w/g zastosowania różnych sposobów i technik, które pogłębiają i poszerzają możliwości percepcyjne odbiorcy poprzez wykorzystanie zmysłów:</a:t>
            </a:r>
          </a:p>
          <a:p>
            <a:pPr lvl="1"/>
            <a:r>
              <a:rPr lang="pl-PL" dirty="0"/>
              <a:t>metody werbalne </a:t>
            </a:r>
          </a:p>
          <a:p>
            <a:pPr lvl="1"/>
            <a:r>
              <a:rPr lang="pl-PL" dirty="0"/>
              <a:t>metody wizualne </a:t>
            </a:r>
          </a:p>
          <a:p>
            <a:pPr lvl="1"/>
            <a:r>
              <a:rPr lang="pl-PL" dirty="0"/>
              <a:t>metody audiowizualne (słuchowo - wzrokowe) </a:t>
            </a:r>
          </a:p>
          <a:p>
            <a:pPr lvl="1"/>
            <a:r>
              <a:rPr lang="pl-PL" dirty="0"/>
              <a:t>metody doświadczalne </a:t>
            </a:r>
          </a:p>
          <a:p>
            <a:pPr marL="0" indent="0">
              <a:buNone/>
            </a:pPr>
            <a:r>
              <a:rPr lang="pl-PL" b="1" dirty="0"/>
              <a:t>Kryterium w/g sposobów oddziaływania</a:t>
            </a:r>
            <a:r>
              <a:rPr lang="pl-PL" dirty="0"/>
              <a:t>:</a:t>
            </a:r>
          </a:p>
          <a:p>
            <a:pPr lvl="1"/>
            <a:r>
              <a:rPr lang="pl-PL" dirty="0"/>
              <a:t>metody oddziaływania bezpośredniego </a:t>
            </a:r>
          </a:p>
          <a:p>
            <a:pPr lvl="1"/>
            <a:r>
              <a:rPr lang="pl-PL" dirty="0"/>
              <a:t>metody oddziaływania pośredniego</a:t>
            </a:r>
          </a:p>
        </p:txBody>
      </p:sp>
    </p:spTree>
    <p:extLst>
      <p:ext uri="{BB962C8B-B14F-4D97-AF65-F5344CB8AC3E}">
        <p14:creationId xmlns:p14="http://schemas.microsoft.com/office/powerpoint/2010/main" val="3608685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5228578C-8105-4AFD-9531-1B8A84E9BB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b="1" dirty="0"/>
              <a:t>Charakterystyka grup metod oświatowo – doradczych </a:t>
            </a:r>
          </a:p>
        </p:txBody>
      </p:sp>
      <p:sp>
        <p:nvSpPr>
          <p:cNvPr id="7" name="Podtytuł 6">
            <a:extLst>
              <a:ext uri="{FF2B5EF4-FFF2-40B4-BE49-F238E27FC236}">
                <a16:creationId xmlns:a16="http://schemas.microsoft.com/office/drawing/2014/main" id="{936AB8F0-8907-4867-88B4-3B45DE95A4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7201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87E737B-4A2B-4179-B18C-0A28486AB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Grupy metod oświatowo – doradczych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6E88079-44BD-49A2-ABE8-B2CFF88F6E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b="1" dirty="0"/>
              <a:t>Metody podające (pasywne) </a:t>
            </a:r>
            <a:r>
              <a:rPr lang="pl-PL" dirty="0"/>
              <a:t>- są to metody,  za pomocą których uczeń (uczestnik) otrzymuje gotową do zapamiętania wiedzę, nie wymaga ona dodatkowego przetwarzania w umyśle. </a:t>
            </a:r>
          </a:p>
          <a:p>
            <a:r>
              <a:rPr lang="pl-PL" b="1" dirty="0"/>
              <a:t>Metody poszukujące </a:t>
            </a:r>
            <a:r>
              <a:rPr lang="pl-PL" dirty="0"/>
              <a:t>- bazują na dotychczasowym doświadczeniu i wiedzy uczestników oraz samodzielnym dochodzeniu do nowych wiadomości w toku rozwiązywania zagadnień i wymiany myśli. </a:t>
            </a:r>
          </a:p>
          <a:p>
            <a:r>
              <a:rPr lang="pl-PL" b="1" dirty="0"/>
              <a:t>Metody aktywizujące </a:t>
            </a:r>
            <a:r>
              <a:rPr lang="pl-PL" dirty="0"/>
              <a:t>- ich istota polega na tym, że cały ciężar rozwiązywania zagadnień przeniesiony jest z „nauczyciela - doradcy” na „ucznia - uczestnika” zajęć. Nauczyciel przyjmuje funkcję organizatora zajęć, rola jego ogranicza się do udzielania ewentualnych wyjaśnień. </a:t>
            </a:r>
          </a:p>
        </p:txBody>
      </p:sp>
    </p:spTree>
    <p:extLst>
      <p:ext uri="{BB962C8B-B14F-4D97-AF65-F5344CB8AC3E}">
        <p14:creationId xmlns:p14="http://schemas.microsoft.com/office/powerpoint/2010/main" val="31240067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BC6AE9D2-F60F-4DD3-8B16-C5FB50773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Metody podające 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66974FF-CB52-45E7-A260-DF4E7C89F0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207133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8B97744-133B-4F81-A5B5-D28BBA670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Opis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65B31D4-DB62-446D-B22A-D6FD0416BA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OPIS jest to najprostszy sposób zaznajamiania, w formie słownej, jakiegoś audytorium z nieznanymi mu bliżej rzeczami, zjawiskami, wydarzeniami. </a:t>
            </a:r>
          </a:p>
          <a:p>
            <a:pPr marL="0" indent="0">
              <a:buNone/>
            </a:pPr>
            <a:r>
              <a:rPr lang="pl-PL" dirty="0"/>
              <a:t>Można posłużyć się samym opisem słownym lub wykorzystywać okazy naturalne bądź ich modele, a także ilustracje dla </a:t>
            </a:r>
            <a:r>
              <a:rPr lang="pl-PL" dirty="0" err="1"/>
              <a:t>upoglądowienia</a:t>
            </a:r>
            <a:r>
              <a:rPr lang="pl-PL" dirty="0"/>
              <a:t> opisu.</a:t>
            </a:r>
          </a:p>
        </p:txBody>
      </p:sp>
    </p:spTree>
    <p:extLst>
      <p:ext uri="{BB962C8B-B14F-4D97-AF65-F5344CB8AC3E}">
        <p14:creationId xmlns:p14="http://schemas.microsoft.com/office/powerpoint/2010/main" val="2861255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75E0BF0-47A4-4B6A-8162-E5100D821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Wyjaśnianie i porada informacyjna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A48621-822B-407A-BCD8-689A6E36F1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b="1" dirty="0"/>
              <a:t>Wyjaśnianie</a:t>
            </a:r>
            <a:r>
              <a:rPr lang="pl-PL" dirty="0"/>
              <a:t> - metoda polegająca na przekazywaniu określonych informacji o zjawiskach oraz na wskazywaniu ich wielorakich uwarunkowań. </a:t>
            </a:r>
          </a:p>
          <a:p>
            <a:pPr marL="0" indent="0">
              <a:buNone/>
            </a:pPr>
            <a:r>
              <a:rPr lang="pl-PL" b="1" dirty="0"/>
              <a:t>Porada informacyjna (konsultacja) </a:t>
            </a:r>
            <a:r>
              <a:rPr lang="pl-PL" dirty="0"/>
              <a:t>- metoda polegająca  na udzielaniu indywidualnych lub zbiorowych wyjaśnień informowanym osobom. Podstawą i warunkiem skuteczności tej metody jest zgłoszenie przez osobę informowaną konkretnego pytania.</a:t>
            </a:r>
          </a:p>
        </p:txBody>
      </p:sp>
    </p:spTree>
    <p:extLst>
      <p:ext uri="{BB962C8B-B14F-4D97-AF65-F5344CB8AC3E}">
        <p14:creationId xmlns:p14="http://schemas.microsoft.com/office/powerpoint/2010/main" val="16015193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27E8B85-9434-47E4-A2DD-D739D6E65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Wykład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689CD6A-0878-4112-B901-09D2168D63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dirty="0"/>
              <a:t>WYKŁAD – polega na przekazywaniu uczestnikom za pomocą dobrze dobranego słowa określonych informacji z zakresu treści przedmiotu (problematyki). </a:t>
            </a:r>
          </a:p>
          <a:p>
            <a:pPr marL="0" indent="0">
              <a:buNone/>
            </a:pPr>
            <a:r>
              <a:rPr lang="pl-PL" dirty="0"/>
              <a:t>Wykład należy do metod „wydajnych”, można bowiem w krótkim czasie przekazać dużo wiadomości. Jednak jego percepcja jest mniejsza niż przy innych metodach, często wynosi zaledwie 10% i rzadko przekracza 30%.</a:t>
            </a:r>
          </a:p>
          <a:p>
            <a:pPr marL="0" indent="0">
              <a:buNone/>
            </a:pPr>
            <a:r>
              <a:rPr lang="pl-PL" dirty="0"/>
              <a:t>Wykład może mieś strukturę liniową lub koncentryczną.</a:t>
            </a:r>
          </a:p>
          <a:p>
            <a:pPr marL="0" indent="0">
              <a:buNone/>
            </a:pPr>
            <a:r>
              <a:rPr lang="pl-PL" dirty="0"/>
              <a:t>W </a:t>
            </a:r>
            <a:r>
              <a:rPr lang="pl-PL" b="1" dirty="0"/>
              <a:t>układzie liniowym </a:t>
            </a:r>
            <a:r>
              <a:rPr lang="pl-PL" dirty="0"/>
              <a:t>nauczyciel rozwija temat logicznie i systematycznie, przechodząc kolejno od jednej myśli do drugiej.</a:t>
            </a:r>
          </a:p>
          <a:p>
            <a:pPr marL="0" indent="0">
              <a:buNone/>
            </a:pPr>
            <a:r>
              <a:rPr lang="pl-PL" b="1" dirty="0"/>
              <a:t>Układ koncentryczny </a:t>
            </a:r>
            <a:r>
              <a:rPr lang="pl-PL" dirty="0"/>
              <a:t>to taki, w którym główne zagadnienie (problem) składa się z </a:t>
            </a:r>
            <a:r>
              <a:rPr lang="pl-PL" dirty="0" err="1"/>
              <a:t>podzagadnień</a:t>
            </a:r>
            <a:r>
              <a:rPr lang="pl-PL" dirty="0"/>
              <a:t> raczej luźno ze sobą związanych. Aby osiągnąć ostateczny cel – trzeba je wszystkie opanować, ale kolejność pracy nad nimi jest obojętna.</a:t>
            </a:r>
          </a:p>
        </p:txBody>
      </p:sp>
    </p:spTree>
    <p:extLst>
      <p:ext uri="{BB962C8B-B14F-4D97-AF65-F5344CB8AC3E}">
        <p14:creationId xmlns:p14="http://schemas.microsoft.com/office/powerpoint/2010/main" val="15287889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FB62FB74-5E1D-4B01-A93F-49A64F47D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Metody poszukujące 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DFD230A-2FFF-4973-90E1-C4FCE868CC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296788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7306FF51-F1DA-4204-B734-1511DD691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Pogadanka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912D50FB-5E12-4B51-AA79-5A1983D93B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Pogadanka polega na rozmowie instruktora z uczestnikami zajęć. </a:t>
            </a:r>
          </a:p>
          <a:p>
            <a:pPr marL="0" indent="0">
              <a:buNone/>
            </a:pPr>
            <a:r>
              <a:rPr lang="pl-PL" dirty="0"/>
              <a:t>Jest to metoda przekazywania wiadomości na ustalony z góry temat przez dialog (rozmowę) ze słuchaczami oraz nawiązywanie do pytań uczestników. </a:t>
            </a:r>
          </a:p>
          <a:p>
            <a:pPr marL="0" indent="0">
              <a:buNone/>
            </a:pPr>
            <a:r>
              <a:rPr lang="pl-PL" dirty="0"/>
              <a:t>Rozmowa ta charakteryzuje się tym, że jest wszechstronnie przygotowana i jest ukierunkowana na zrealizowanie określonego celu. W pogadance pytania są wcześniej przygotowane i instruktor zna prawdopodobne odpowiedzi uczestników na wszystkie pytania. </a:t>
            </a:r>
          </a:p>
          <a:p>
            <a:pPr marL="0" indent="0">
              <a:buNone/>
            </a:pPr>
            <a:r>
              <a:rPr lang="pl-PL" b="1" dirty="0">
                <a:solidFill>
                  <a:srgbClr val="C00000"/>
                </a:solidFill>
              </a:rPr>
              <a:t>Jest to jedna z trudniejszych metod wykorzystywanych w pracy oświatowo – doradczej  to jednak oceniana jako najskuteczniejsza na różnych szkoleniach. </a:t>
            </a:r>
          </a:p>
        </p:txBody>
      </p:sp>
    </p:spTree>
    <p:extLst>
      <p:ext uri="{BB962C8B-B14F-4D97-AF65-F5344CB8AC3E}">
        <p14:creationId xmlns:p14="http://schemas.microsoft.com/office/powerpoint/2010/main" val="16123882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8E4F879-A086-4D6F-8165-8E7F35EFD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Dyskusja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24E53E3-8718-4E70-9DC1-3FD7192FDA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l-PL" dirty="0"/>
              <a:t>Metoda dyskusji polega na wymianie zdań pomiędzy instruktorem a słuchaczami lub tylko pomiędzy słuchaczami. Zdania te odzwierciedlają poglądy własne uczestników lub odwołują </a:t>
            </a:r>
            <a:r>
              <a:rPr lang="pl-PL" dirty="0" err="1"/>
              <a:t>sie</a:t>
            </a:r>
            <a:r>
              <a:rPr lang="pl-PL" dirty="0"/>
              <a:t> do poglądów innych osób. </a:t>
            </a:r>
          </a:p>
          <a:p>
            <a:pPr marL="0" indent="0">
              <a:buNone/>
            </a:pPr>
            <a:r>
              <a:rPr lang="pl-PL" dirty="0"/>
              <a:t>Wymiana  poglądów odbywa się w sposób uporządkowany. </a:t>
            </a:r>
          </a:p>
          <a:p>
            <a:pPr marL="0" indent="0">
              <a:buNone/>
            </a:pPr>
            <a:r>
              <a:rPr lang="pl-PL" dirty="0"/>
              <a:t>Warunkiem skutecznego posługiwania się tą metodą jest uprzednie przygotowanie słuchaczy do wymiany myśli w sensie merytorycznym i formalnym, które polega między innymi na wyposażeniu ich w niezbędne wiadomości.</a:t>
            </a:r>
          </a:p>
          <a:p>
            <a:pPr marL="0" indent="0">
              <a:buNone/>
            </a:pPr>
            <a:r>
              <a:rPr lang="pl-PL" u="sng" dirty="0"/>
              <a:t>Wśród rodzajów dyskusji wyróżniamy między innymi:</a:t>
            </a:r>
          </a:p>
          <a:p>
            <a:pPr lvl="1"/>
            <a:r>
              <a:rPr lang="pl-PL" dirty="0"/>
              <a:t>Dyskusję związaną z wykładem,</a:t>
            </a:r>
          </a:p>
          <a:p>
            <a:pPr lvl="1"/>
            <a:r>
              <a:rPr lang="pl-PL" dirty="0"/>
              <a:t>Dyskusję wielokrotną,</a:t>
            </a:r>
          </a:p>
          <a:p>
            <a:pPr lvl="1"/>
            <a:r>
              <a:rPr lang="pl-PL" dirty="0"/>
              <a:t>Dyskusję obserwowaną (panelową).</a:t>
            </a:r>
          </a:p>
        </p:txBody>
      </p:sp>
    </p:spTree>
    <p:extLst>
      <p:ext uri="{BB962C8B-B14F-4D97-AF65-F5344CB8AC3E}">
        <p14:creationId xmlns:p14="http://schemas.microsoft.com/office/powerpoint/2010/main" val="16094206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17EE223-4F21-4B64-A053-8C7151EBA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DIALOG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AF21FAC-BD8B-4010-AADE-F8B6F772CF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Metoda dialogu to po prostu rozmowa co najmniej dwojga osób, podczas której wymiana informacji, w przeciwieństwie do dyskusji, odbywa się bez udziału przewodniczącego. </a:t>
            </a:r>
          </a:p>
        </p:txBody>
      </p:sp>
    </p:spTree>
    <p:extLst>
      <p:ext uri="{BB962C8B-B14F-4D97-AF65-F5344CB8AC3E}">
        <p14:creationId xmlns:p14="http://schemas.microsoft.com/office/powerpoint/2010/main" val="21798881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B769887A-4917-4138-9686-E5FCAE93C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Metody aktywizujące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218D4A74-D41A-43DA-BFE7-CE2D80F701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746631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6C284E45-BDC3-4F35-969B-21E05A2C1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Istota metod aktywizujących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BA13AF2-B5C3-40EB-B1AA-5F7792EB9C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Istota tych metod polega na stworzeniu takich sytuacji w procesie kształcenia i doskonalenia, w których uczestnicy nie otrzymują gotowej wiedzy do zapamiętania, ale biorą czynny udział w jej poszukiwaniu. Są to więc metody oparte na aktywności o charakterze twórczym, odkrywczym.</a:t>
            </a:r>
          </a:p>
          <a:p>
            <a:pPr marL="0" indent="0">
              <a:buNone/>
            </a:pPr>
            <a:r>
              <a:rPr lang="pl-PL" dirty="0"/>
              <a:t>Metody aktywizujące polegają na zdobywaniu przez uczestników zajęć wiadomości za pomocą rozwiązywania postawionych problemów. Metody te aktywizują uczestników, wdrażają ich do samodzielnej pracy, wyrabiają umiejętność korzystania z różnych materiałów źródłowych koniecznych do rozwiązania postawionego problemu. Wykorzystywane są w praktyce doradczej, ponieważ idealnie sprawdzają się w pracy z ludźmi dorosłymi, którzy posiadają już wiedzę z danego zakresu oraz doświadczenie praktyczne. </a:t>
            </a:r>
          </a:p>
        </p:txBody>
      </p:sp>
    </p:spTree>
    <p:extLst>
      <p:ext uri="{BB962C8B-B14F-4D97-AF65-F5344CB8AC3E}">
        <p14:creationId xmlns:p14="http://schemas.microsoft.com/office/powerpoint/2010/main" val="6938888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1F9EE21-8F1E-40A3-9606-C4627EC02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Metody aktywizujące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61CEE33-EF8D-4AA5-B56E-116A61088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dirty="0"/>
              <a:t>Wykład interaktywny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Metody sytuacyjne </a:t>
            </a:r>
          </a:p>
          <a:p>
            <a:pPr lvl="2"/>
            <a:r>
              <a:rPr lang="pl-PL" dirty="0"/>
              <a:t>m. sytuacyjna </a:t>
            </a:r>
          </a:p>
          <a:p>
            <a:pPr lvl="2"/>
            <a:r>
              <a:rPr lang="pl-PL" dirty="0"/>
              <a:t>m. przypadku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Metody symulacyjne </a:t>
            </a:r>
          </a:p>
          <a:p>
            <a:pPr lvl="2"/>
            <a:r>
              <a:rPr lang="pl-PL" dirty="0"/>
              <a:t>m. inscenizacji (grania ról) </a:t>
            </a:r>
          </a:p>
          <a:p>
            <a:pPr lvl="2"/>
            <a:r>
              <a:rPr lang="pl-PL" dirty="0"/>
              <a:t>m. „sesji pomysłowości”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Grupowa metoda nominalna</a:t>
            </a:r>
          </a:p>
        </p:txBody>
      </p:sp>
    </p:spTree>
    <p:extLst>
      <p:ext uri="{BB962C8B-B14F-4D97-AF65-F5344CB8AC3E}">
        <p14:creationId xmlns:p14="http://schemas.microsoft.com/office/powerpoint/2010/main" val="20766378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B67808-A1B8-4D43-83D1-5D051FC8D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Wykład interaktywny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D0280C9-9811-47F3-AD47-08843648C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l-PL" dirty="0"/>
              <a:t>Wykład interaktywny jest odmianą wykładu zbliżoną do pogadanki, dyskusji. W wykładzie tego typu zakłada się intelektualną aktywność słuchaczy stymulowaną technikami aktywizującymi, stosowanymi przez instruktora. </a:t>
            </a:r>
          </a:p>
          <a:p>
            <a:pPr marL="0" indent="0">
              <a:buNone/>
            </a:pPr>
            <a:r>
              <a:rPr lang="pl-PL" dirty="0"/>
              <a:t>Pełniejsze angażowanie słuchaczy w tok zajęć skutkuje odejściem od typowo werbalnego przekazywania wiadomości na rzecz samodzielnego dochodzenia do wspólnych rozwiązań postawionych problemów. Doradca stawiając zadania przed słuchaczami oczekuje wypracowania stanowiska zgodnego z ich wiedzą i praktyką zawodową. Określenie "interaktywny" odnosi się do wzajemnych interakcji zachodzących pomiędzy doradcą a uczestnikami zajęć.</a:t>
            </a:r>
          </a:p>
        </p:txBody>
      </p:sp>
    </p:spTree>
    <p:extLst>
      <p:ext uri="{BB962C8B-B14F-4D97-AF65-F5344CB8AC3E}">
        <p14:creationId xmlns:p14="http://schemas.microsoft.com/office/powerpoint/2010/main" val="31197711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9E46E6-7C85-4EBB-805F-26A641AC3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Techniki animacji grupą lub grupami słuchaczy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725F5A4-F9FE-4621-8944-298E2A74A5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dirty="0"/>
              <a:t>W trakcie wykładu interaktywnego doradca wykorzystuje różne techniki animacji grupą lub grupami słuchaczy, sam pozostając w roli koordynatora podejmowanych działań. </a:t>
            </a:r>
          </a:p>
          <a:p>
            <a:pPr marL="0" indent="0">
              <a:buNone/>
            </a:pPr>
            <a:r>
              <a:rPr lang="pl-PL" dirty="0"/>
              <a:t>Metoda wykładu interaktywnego może być stosowana tylko w niewielkich grupach. Słuchacze uczestniczący w zajęciach powinni posiadać minimum wiedzy z wybranych zagadnień, by móc rozwijać swoje umiejętności i wiedzę.</a:t>
            </a:r>
          </a:p>
          <a:p>
            <a:pPr marL="0" indent="0">
              <a:buNone/>
            </a:pPr>
            <a:r>
              <a:rPr lang="pl-PL" u="sng" dirty="0"/>
              <a:t>Przykładowe techniki:</a:t>
            </a:r>
          </a:p>
          <a:p>
            <a:r>
              <a:rPr lang="pl-PL" dirty="0"/>
              <a:t>Akwarium</a:t>
            </a:r>
          </a:p>
          <a:p>
            <a:r>
              <a:rPr lang="pl-PL" dirty="0"/>
              <a:t>Technika rundy</a:t>
            </a:r>
          </a:p>
          <a:p>
            <a:r>
              <a:rPr lang="pl-PL" dirty="0"/>
              <a:t>Diamentowe uporządkowanie</a:t>
            </a:r>
          </a:p>
          <a:p>
            <a:r>
              <a:rPr lang="pl-PL" dirty="0"/>
              <a:t>Praca w podgrupach z rzecznikami</a:t>
            </a:r>
          </a:p>
          <a:p>
            <a:r>
              <a:rPr lang="pl-PL" dirty="0"/>
              <a:t>Technika piramidy</a:t>
            </a:r>
          </a:p>
          <a:p>
            <a:r>
              <a:rPr lang="pl-PL" dirty="0"/>
              <a:t>Sieć</a:t>
            </a:r>
          </a:p>
        </p:txBody>
      </p:sp>
    </p:spTree>
    <p:extLst>
      <p:ext uri="{BB962C8B-B14F-4D97-AF65-F5344CB8AC3E}">
        <p14:creationId xmlns:p14="http://schemas.microsoft.com/office/powerpoint/2010/main" val="782401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69952B73-B5BA-483F-B18D-377B5E602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Metoda sytuacyjna 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193A1960-BED0-41AC-B657-EC59DEA2D3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 Polega na zespołowym omawianiu i rozwiązywaniu problemu, stanowiącego rzeczywistą sytuację, dotyczącą bądź dziedziny produkcji (gospodarczej) bądź dziedziny stosunków międzyludzkich. W metodzie tej posługujemy się tekstami, zawierającymi opisy sytuacyjne (teksty te powinny być przekazane uczestnikom przed zajęciami).</a:t>
            </a:r>
          </a:p>
        </p:txBody>
      </p:sp>
    </p:spTree>
    <p:extLst>
      <p:ext uri="{BB962C8B-B14F-4D97-AF65-F5344CB8AC3E}">
        <p14:creationId xmlns:p14="http://schemas.microsoft.com/office/powerpoint/2010/main" val="788500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8554AC7-53A5-4D9A-944E-2EC7CC7BB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Metoda przypadku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86E05D1-5042-47F0-841C-EFB76109CB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l-PL" dirty="0"/>
              <a:t>Metoda przypadku, </a:t>
            </a:r>
            <a:r>
              <a:rPr lang="pl-PL" dirty="0" err="1"/>
              <a:t>case</a:t>
            </a:r>
            <a:r>
              <a:rPr lang="pl-PL" dirty="0"/>
              <a:t> </a:t>
            </a:r>
            <a:r>
              <a:rPr lang="pl-PL" dirty="0" err="1"/>
              <a:t>study</a:t>
            </a:r>
            <a:r>
              <a:rPr lang="pl-PL" dirty="0"/>
              <a:t> - odmiana metody sytuacyjnej; polega na rozpatrzeniu przez niewielką grupę uczestników (od 10 do 20 osób) opisu jakiegoś zdarzenia (przypadku) zaczerpniętego z rzeczywistości, aby następnie po sformułowaniu (w toku dyskusji) problemu i warunków umożliwiających jego rozwiązanie - znaleźć je. </a:t>
            </a:r>
            <a:r>
              <a:rPr lang="pl-PL" u="sng" dirty="0"/>
              <a:t>W odróżnieniu od metody sytuacyjnej nie zawiera jednak wszystkich informacji potrzebnych do podjęcia decyzji. </a:t>
            </a:r>
            <a:r>
              <a:rPr lang="pl-PL" dirty="0"/>
              <a:t>Dyskusja nad propozycjami, uzasadnienie ich za pomocą odpowiednich argumentów i potem wybranie jednego rozwiązania, uznanego za najlepsze, pozwala uczestnikom kształtować własny system umiejętności logicznego i analitycznego rozumowania.</a:t>
            </a:r>
          </a:p>
        </p:txBody>
      </p:sp>
    </p:spTree>
    <p:extLst>
      <p:ext uri="{BB962C8B-B14F-4D97-AF65-F5344CB8AC3E}">
        <p14:creationId xmlns:p14="http://schemas.microsoft.com/office/powerpoint/2010/main" val="25829093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3D92AB2-D28E-452E-8A31-BD6767910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Metoda inscenizacji (grania ról)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29DAEB8-3D77-4318-95F7-D3801563DF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W metodzie tej kilka lub kilkanaście osób inscenizuje zdarzenie, które stanowić będzie przedmiot dyskusji. W toku realizacji tej metody posługujemy się instrukcją, składającą się z części ogólnej i indywidualnej.</a:t>
            </a:r>
          </a:p>
          <a:p>
            <a:pPr marL="0" indent="0">
              <a:buNone/>
            </a:pPr>
            <a:r>
              <a:rPr lang="pl-PL" u="sng" dirty="0"/>
              <a:t>Istnieje wiele odmian metody inscenizacji, np.:</a:t>
            </a:r>
          </a:p>
          <a:p>
            <a:pPr lvl="1"/>
            <a:r>
              <a:rPr lang="pl-PL" dirty="0"/>
              <a:t>Inscenizacja wielokrotna</a:t>
            </a:r>
          </a:p>
          <a:p>
            <a:pPr lvl="1"/>
            <a:r>
              <a:rPr lang="pl-PL" dirty="0"/>
              <a:t>Inscenizacja wobec audytorium</a:t>
            </a:r>
          </a:p>
          <a:p>
            <a:pPr lvl="1"/>
            <a:r>
              <a:rPr lang="pl-PL" dirty="0"/>
              <a:t>Skecz</a:t>
            </a:r>
          </a:p>
        </p:txBody>
      </p:sp>
    </p:spTree>
    <p:extLst>
      <p:ext uri="{BB962C8B-B14F-4D97-AF65-F5344CB8AC3E}">
        <p14:creationId xmlns:p14="http://schemas.microsoft.com/office/powerpoint/2010/main" val="325219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0B61808-2DFA-4E61-B940-3D67660E2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17115" cy="1325563"/>
          </a:xfrm>
        </p:spPr>
        <p:txBody>
          <a:bodyPr>
            <a:normAutofit fontScale="90000"/>
          </a:bodyPr>
          <a:lstStyle/>
          <a:p>
            <a:r>
              <a:rPr lang="pl-PL" b="1" dirty="0"/>
              <a:t>Metoda sesji pomysłowości (zwana burzą mózgów)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EE4C1E3-9731-49B7-AC5C-A661DB4DBC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l-PL" dirty="0"/>
              <a:t>Jest to metoda polegająca na zespołowym wytwarzaniu - w atmosferze swobody i współzawodnictwa – możliwie największej liczby nowych, często zaskakujących pomysłów rozwiązania jakiegoś zadania oraz na ich późniejszej ocenie przez cały zespół.</a:t>
            </a:r>
          </a:p>
          <a:p>
            <a:pPr marL="0" indent="0">
              <a:buNone/>
            </a:pPr>
            <a:r>
              <a:rPr lang="pl-PL" dirty="0"/>
              <a:t>Podstawowe zasady:</a:t>
            </a:r>
          </a:p>
          <a:p>
            <a:pPr lvl="1"/>
            <a:r>
              <a:rPr lang="pl-PL" dirty="0"/>
              <a:t>Nie wolno krytykować ani oceniać pomysłów!</a:t>
            </a:r>
          </a:p>
          <a:p>
            <a:pPr lvl="1"/>
            <a:r>
              <a:rPr lang="pl-PL" dirty="0"/>
              <a:t>Dużo, dużo, dużo – celujemy w dużą liczbę pomysłów, jeśli ograniczymy liczbę pomysłów, ludzie zaczną je oceniać i wybierać spośród nich, zazwyczaj te najmniej radykalne i nowe.</a:t>
            </a:r>
          </a:p>
          <a:p>
            <a:pPr lvl="1"/>
            <a:r>
              <a:rPr lang="pl-PL" dirty="0"/>
              <a:t>Nie cenzurujemy żadnych pomysłów.</a:t>
            </a:r>
          </a:p>
          <a:p>
            <a:pPr lvl="1"/>
            <a:r>
              <a:rPr lang="pl-PL" dirty="0"/>
              <a:t>Słuchamy innych pomysłów i staramy się „dojeżdżać na ich grzbiecie” do nowych pomysłów.</a:t>
            </a:r>
          </a:p>
          <a:p>
            <a:pPr lvl="1"/>
            <a:r>
              <a:rPr lang="pl-PL" dirty="0"/>
              <a:t>Unikamy dyskusji i pytań na temat pomysłów.</a:t>
            </a:r>
          </a:p>
        </p:txBody>
      </p:sp>
    </p:spTree>
    <p:extLst>
      <p:ext uri="{BB962C8B-B14F-4D97-AF65-F5344CB8AC3E}">
        <p14:creationId xmlns:p14="http://schemas.microsoft.com/office/powerpoint/2010/main" val="9407533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C164FD-4704-46FC-9670-BF00E811C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Grupowa metoda nominalna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F1C4E46-5272-42BA-A694-EACAF0C905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pl-PL" dirty="0"/>
              <a:t>Metoda ta jest usystematyzowaną odmianą dyskusji podejmowanej w małych grupach. Zapobiega zdominowaniu dyskusji przez jedną osobę i zachęca do uczestnictwa bierne osoby. Jej końcowym rezultatem są zhierarchizowane rozwiązania i zalecenia.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pl-PL" dirty="0"/>
              <a:t>Etapy: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pl-PL" dirty="0"/>
              <a:t>Uczestnicy dostają informację o problemie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pl-PL" dirty="0"/>
              <a:t>Każdy uczestnik pracuje nad rozwiązaniem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pl-PL" dirty="0"/>
              <a:t>Propozycje każdego uczestnika są przedstawiane grupie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pl-PL" dirty="0"/>
              <a:t>Grupa dyskutuje, ocenia zaproponowane rozwiązania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pl-PL" dirty="0"/>
              <a:t>Każdy uczestnik indywidualnie wg własnych preferencji tworzy ranking rozwiązań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pl-PL" dirty="0"/>
              <a:t>Przechodzi rozwiązanie z najwyższą średnią oceną</a:t>
            </a:r>
          </a:p>
          <a:p>
            <a:pPr marL="0" indent="0">
              <a:spcBef>
                <a:spcPts val="600"/>
              </a:spcBef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463732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9FEBB798-2B9E-42A9-B38A-AA1295B43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Pozostałe metody kreatywnego rozwiązywania problemów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A03B081D-E06E-4A42-94DD-54C38ACA68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986450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AFDF1A28-595A-435D-8833-B7C23CC13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Mapy myśli (</a:t>
            </a:r>
            <a:r>
              <a:rPr lang="pl-PL" b="1" dirty="0" err="1"/>
              <a:t>Mind-Mapping</a:t>
            </a:r>
            <a:r>
              <a:rPr lang="pl-PL" b="1" dirty="0"/>
              <a:t>)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395C5BD0-32F4-4061-BE71-5CB0C2B0F0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wizualizacja myśli, skojarzeń. Na środku kartki zapisane jest główne hasło jako kolorowy rysunek. Od niego powinny odchodzić grube linie z najważniejszymi słowami kluczowymi w postaci wyrazów lub obrazów, spontanicznie podawanych przez uczestników. Od tych linii mogą odchodzić kolejne cieńsze z mniej ważnymi informacjami a od nich jeszcze kolejne. Mapy myśli nie mają żadnych ograniczeń pod względem wielkości sporządzanych notatek. </a:t>
            </a:r>
          </a:p>
        </p:txBody>
      </p:sp>
    </p:spTree>
    <p:extLst>
      <p:ext uri="{BB962C8B-B14F-4D97-AF65-F5344CB8AC3E}">
        <p14:creationId xmlns:p14="http://schemas.microsoft.com/office/powerpoint/2010/main" val="32762488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1BC7A73-1DE4-409A-AA06-16F952272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Metoda delficka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A7E612C-63E8-4CCF-90BF-6BDA3CF0F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Metoda grupowego podejmowania decyzji, w której grupa jest wykorzystywana do osiągnięcia zgodnej opinii ekspertów.</a:t>
            </a:r>
          </a:p>
          <a:p>
            <a:pPr marL="0" indent="0">
              <a:buNone/>
            </a:pPr>
            <a:r>
              <a:rPr lang="pl-PL" dirty="0"/>
              <a:t>Zakłada ona zwrócenie się do grupy niezależnych od siebie ekspertów o opinię, wyrażoną w ich własnym imieniu. Potem następuje powiązanie i „uśrednienie” otrzymanych poglądów.</a:t>
            </a:r>
          </a:p>
        </p:txBody>
      </p:sp>
    </p:spTree>
    <p:extLst>
      <p:ext uri="{BB962C8B-B14F-4D97-AF65-F5344CB8AC3E}">
        <p14:creationId xmlns:p14="http://schemas.microsoft.com/office/powerpoint/2010/main" val="34108321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E9EB86B-39CB-41BA-A375-99609C934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6 kapeluszy Edwarda de Bono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6DFF1AB-FB99-4962-8666-F972E9438C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dirty="0"/>
              <a:t>Metoda sześciu kapeluszy myślowych Edwarda de Bono to technika wspomagająca kreatywne i uporządkowane myślenie w grupie. </a:t>
            </a:r>
          </a:p>
          <a:p>
            <a:pPr marL="0" indent="0">
              <a:buNone/>
            </a:pPr>
            <a:r>
              <a:rPr lang="pl-PL" dirty="0"/>
              <a:t>Polega na spojrzeniu na problem z sześciu różnych perspektyw, symbolizowanych przez kolory kapeluszy. </a:t>
            </a:r>
            <a:r>
              <a:rPr lang="pl-PL" b="1" dirty="0"/>
              <a:t>Biały kapelusz </a:t>
            </a:r>
            <a:r>
              <a:rPr lang="pl-PL" dirty="0"/>
              <a:t>oznacza analizę faktów i danych, </a:t>
            </a:r>
            <a:r>
              <a:rPr lang="pl-PL" b="1" dirty="0"/>
              <a:t>czerwony</a:t>
            </a:r>
            <a:r>
              <a:rPr lang="pl-PL" dirty="0"/>
              <a:t> – emocje i intuicję. </a:t>
            </a:r>
            <a:r>
              <a:rPr lang="pl-PL" b="1" dirty="0"/>
              <a:t>Czarny kapelusz </a:t>
            </a:r>
            <a:r>
              <a:rPr lang="pl-PL" dirty="0"/>
              <a:t>służy do oceny ryzyka i zagrożeń, natomiast </a:t>
            </a:r>
            <a:r>
              <a:rPr lang="pl-PL" b="1" dirty="0"/>
              <a:t>żółty</a:t>
            </a:r>
            <a:r>
              <a:rPr lang="pl-PL" dirty="0"/>
              <a:t> skupia się na korzyściach i pozytywach. </a:t>
            </a:r>
            <a:r>
              <a:rPr lang="pl-PL" b="1" dirty="0"/>
              <a:t>Zielony kapelusz </a:t>
            </a:r>
            <a:r>
              <a:rPr lang="pl-PL" dirty="0"/>
              <a:t>wspiera kreatywność i generowanie nowych pomysłów. </a:t>
            </a:r>
            <a:r>
              <a:rPr lang="pl-PL" b="1" dirty="0"/>
              <a:t>Niebieski kapelusz </a:t>
            </a:r>
            <a:r>
              <a:rPr lang="pl-PL" dirty="0"/>
              <a:t>pełni rolę kontrolną, organizuje proces myślenia i zarządza dyskusją. </a:t>
            </a:r>
          </a:p>
          <a:p>
            <a:pPr marL="0" indent="0">
              <a:buNone/>
            </a:pPr>
            <a:r>
              <a:rPr lang="pl-PL" dirty="0"/>
              <a:t>Metoda pomaga uniknąć chaosu i sprzeczek, ponieważ każdy uczestnik koncentruje się na jednym sposobie myślenia w danym momencie. Ułatwia podejmowanie decyzji oraz rozwijanie innowacyjnych rozwiązań. Jest stosowana w biznesie, edukacji i pracy zespołowej.</a:t>
            </a:r>
          </a:p>
        </p:txBody>
      </p:sp>
    </p:spTree>
    <p:extLst>
      <p:ext uri="{BB962C8B-B14F-4D97-AF65-F5344CB8AC3E}">
        <p14:creationId xmlns:p14="http://schemas.microsoft.com/office/powerpoint/2010/main" val="10974541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3276502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1" y="3271837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AF5C274-1676-485A-B5B9-F6FFD1B5E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451" y="2335576"/>
            <a:ext cx="10515600" cy="616944"/>
          </a:xfrm>
        </p:spPr>
        <p:txBody>
          <a:bodyPr>
            <a:normAutofit/>
          </a:bodyPr>
          <a:lstStyle/>
          <a:p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dr inż. Anna </a:t>
            </a:r>
            <a: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Justyna Parzonko  </a:t>
            </a:r>
            <a:endParaRPr lang="pl-PL" sz="1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60D5A0-01D1-4B2D-8E31-C5BC57FBA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1508" y="3264737"/>
            <a:ext cx="10515600" cy="1500187"/>
          </a:xfrm>
        </p:spPr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jest udostępniony na licencji Creative </a:t>
            </a:r>
            <a:r>
              <a:rPr kumimoji="0" lang="pl-PL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Commons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Uznanie autorstwa 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https://creativecommons.org/licenses/by/4.0/deed.pl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opracowany w związku z realizacją projektu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wnoważony Kampus SGGW - kształcenie na rzecz branż kluczowych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 FERS.01.05-IP.08-0067/23 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96624494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FERS1_szablon prezentacji  -  tylko do odczytu" id="{0F6BFAC5-71A7-4EA2-90B5-3A0119C221E7}" vid="{9E9B2A14-4E81-437D-A766-7C7875CF27AF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32fb0b02b18934f4f83d3d5f4d62ecb1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888a703dc37ea123300181a368ac4b3d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E2ACD6F-0090-4B98-A176-A360119E5134}">
  <ds:schemaRefs>
    <ds:schemaRef ds:uri="http://www.w3.org/XML/1998/namespace"/>
    <ds:schemaRef ds:uri="http://purl.org/dc/terms/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51674ba1-e637-49a1-9acf-be75e179f9ea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C7D13238-EBD7-4AA4-8B67-AC21922A69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674ba1-e637-49a1-9acf-be75e179f9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61C43EB-8BF2-4597-8117-902219A8D53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_FERS1_szablon prezentacji</Template>
  <TotalTime>464</TotalTime>
  <Words>2147</Words>
  <Application>Microsoft Office PowerPoint</Application>
  <PresentationFormat>Panoramiczny</PresentationFormat>
  <Paragraphs>160</Paragraphs>
  <Slides>36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36</vt:i4>
      </vt:variant>
    </vt:vector>
  </HeadingPairs>
  <TitlesOfParts>
    <vt:vector size="42" baseType="lpstr">
      <vt:lpstr>Arial</vt:lpstr>
      <vt:lpstr>Calibri</vt:lpstr>
      <vt:lpstr>Calibri Light</vt:lpstr>
      <vt:lpstr>Open Sans</vt:lpstr>
      <vt:lpstr>Times New Roman</vt:lpstr>
      <vt:lpstr>Motyw pakietu Office</vt:lpstr>
      <vt:lpstr>Zrównoważony Kampus SGGW –  - kształcenie na rzecz branż kluczowych</vt:lpstr>
      <vt:lpstr>Podstawy metodyki doradztwa</vt:lpstr>
      <vt:lpstr>Zasady pracy oświatowej z dorosłymi</vt:lpstr>
      <vt:lpstr>Forma pracy doradczej</vt:lpstr>
      <vt:lpstr>Metoda </vt:lpstr>
      <vt:lpstr>Metoda nauczania </vt:lpstr>
      <vt:lpstr>Metoda pracy oświatowej z dorosłymi</vt:lpstr>
      <vt:lpstr>Metoda upowszechniania</vt:lpstr>
      <vt:lpstr>Metoda pracy doradczej</vt:lpstr>
      <vt:lpstr>Rodzaje metod doradczych</vt:lpstr>
      <vt:lpstr>cd. Rodzaje metod doradczych</vt:lpstr>
      <vt:lpstr>Charakterystyka grup metod oświatowo – doradczych </vt:lpstr>
      <vt:lpstr>Grupy metod oświatowo – doradczych </vt:lpstr>
      <vt:lpstr>Metody podające </vt:lpstr>
      <vt:lpstr>Opis</vt:lpstr>
      <vt:lpstr>Wyjaśnianie i porada informacyjna </vt:lpstr>
      <vt:lpstr>Wykład</vt:lpstr>
      <vt:lpstr>Metody poszukujące </vt:lpstr>
      <vt:lpstr>Pogadanka</vt:lpstr>
      <vt:lpstr>Dyskusja </vt:lpstr>
      <vt:lpstr>DIALOG</vt:lpstr>
      <vt:lpstr>Metody aktywizujące</vt:lpstr>
      <vt:lpstr>Istota metod aktywizujących</vt:lpstr>
      <vt:lpstr>Metody aktywizujące</vt:lpstr>
      <vt:lpstr>Wykład interaktywny</vt:lpstr>
      <vt:lpstr>Techniki animacji grupą lub grupami słuchaczy</vt:lpstr>
      <vt:lpstr>Metoda sytuacyjna </vt:lpstr>
      <vt:lpstr>Metoda przypadku </vt:lpstr>
      <vt:lpstr>Metoda inscenizacji (grania ról) </vt:lpstr>
      <vt:lpstr>Metoda sesji pomysłowości (zwana burzą mózgów) </vt:lpstr>
      <vt:lpstr>Grupowa metoda nominalna</vt:lpstr>
      <vt:lpstr>Pozostałe metody kreatywnego rozwiązywania problemów</vt:lpstr>
      <vt:lpstr>Mapy myśli (Mind-Mapping)</vt:lpstr>
      <vt:lpstr>Metoda delficka</vt:lpstr>
      <vt:lpstr>6 kapeluszy Edwarda de Bono</vt:lpstr>
      <vt:lpstr>Autor utworu: dr inż. Anna Justyna Parzonko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nr. 8 do przedmiotu "Techniki negocjacji i metodyka doradztwa"</dc:title>
  <dc:creator>Anna Parzonko</dc:creator>
  <cp:lastModifiedBy>Anna Parzonko</cp:lastModifiedBy>
  <cp:revision>48</cp:revision>
  <cp:lastPrinted>2024-05-21T11:11:19Z</cp:lastPrinted>
  <dcterms:created xsi:type="dcterms:W3CDTF">2026-04-14T16:39:53Z</dcterms:created>
  <dcterms:modified xsi:type="dcterms:W3CDTF">2026-05-30T14:42:53Z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