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4" r:id="rId15"/>
    <p:sldId id="275" r:id="rId16"/>
    <p:sldId id="269" r:id="rId17"/>
    <p:sldId id="270" r:id="rId18"/>
    <p:sldId id="271" r:id="rId19"/>
    <p:sldId id="272" r:id="rId20"/>
    <p:sldId id="273" r:id="rId21"/>
    <p:sldId id="259" r:id="rId2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  <p:cmAuthor id="3" name="Anna Parzonko" initials="AP" lastIdx="1" clrIdx="2">
    <p:extLst>
      <p:ext uri="{19B8F6BF-5375-455C-9EA6-DF929625EA0E}">
        <p15:presenceInfo xmlns:p15="http://schemas.microsoft.com/office/powerpoint/2012/main" userId="S-1-5-21-1876378279-2925438744-434655709-63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4" autoAdjust="0"/>
    <p:restoredTop sz="95268" autoAdjust="0"/>
  </p:normalViewPr>
  <p:slideViewPr>
    <p:cSldViewPr snapToGrid="0" showGuides="1">
      <p:cViewPr varScale="1">
        <p:scale>
          <a:sx n="109" d="100"/>
          <a:sy n="109" d="100"/>
        </p:scale>
        <p:origin x="588" y="108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70B7F6-F822-486C-B990-FDEEAFC625EC}" type="doc">
      <dgm:prSet loTypeId="urn:microsoft.com/office/officeart/2005/8/layout/pyramid1" loCatId="pyramid" qsTypeId="urn:microsoft.com/office/officeart/2005/8/quickstyle/simple5" qsCatId="simple" csTypeId="urn:microsoft.com/office/officeart/2005/8/colors/accent1_1" csCatId="accent1" phldr="1"/>
      <dgm:spPr/>
    </dgm:pt>
    <dgm:pt modelId="{ACF361BF-A23B-4ECB-AAA4-024307564A59}">
      <dgm:prSet phldrT="[Tekst]" custT="1"/>
      <dgm:spPr/>
      <dgm:t>
        <a:bodyPr/>
        <a:lstStyle/>
        <a:p>
          <a:r>
            <a:rPr lang="pl-PL" sz="1400" b="1" u="none">
              <a:effectLst/>
            </a:rPr>
            <a:t>POTRZEBY ESTETYCZNE</a:t>
          </a:r>
          <a:endParaRPr lang="pl-PL" sz="1400" b="1" u="none" dirty="0">
            <a:effectLst/>
          </a:endParaRPr>
        </a:p>
      </dgm:t>
    </dgm:pt>
    <dgm:pt modelId="{E395B6AD-A966-455A-B6E2-70E7077209A5}" type="parTrans" cxnId="{34649194-2553-4AD5-813F-96C8E9B5F054}">
      <dgm:prSet/>
      <dgm:spPr/>
      <dgm:t>
        <a:bodyPr/>
        <a:lstStyle/>
        <a:p>
          <a:endParaRPr lang="pl-PL"/>
        </a:p>
      </dgm:t>
    </dgm:pt>
    <dgm:pt modelId="{1B3C29D1-5FE3-4631-B68E-212CD717FE5D}" type="sibTrans" cxnId="{34649194-2553-4AD5-813F-96C8E9B5F054}">
      <dgm:prSet/>
      <dgm:spPr/>
      <dgm:t>
        <a:bodyPr/>
        <a:lstStyle/>
        <a:p>
          <a:endParaRPr lang="pl-PL"/>
        </a:p>
      </dgm:t>
    </dgm:pt>
    <dgm:pt modelId="{78FA172C-21DF-409E-913C-CC3014ADE5D1}">
      <dgm:prSet phldrT="[Tekst]" custT="1"/>
      <dgm:spPr/>
      <dgm:t>
        <a:bodyPr/>
        <a:lstStyle/>
        <a:p>
          <a:r>
            <a:rPr lang="pl-PL" sz="1600" b="1" u="none">
              <a:effectLst/>
            </a:rPr>
            <a:t>POTRZEBY BEZPIECZEŃSTWA</a:t>
          </a:r>
          <a:endParaRPr lang="pl-PL" sz="1600" b="1" u="none" dirty="0">
            <a:effectLst/>
          </a:endParaRPr>
        </a:p>
      </dgm:t>
    </dgm:pt>
    <dgm:pt modelId="{5D1E7D11-4D4A-441A-93A2-8FBFCA4C0C41}" type="parTrans" cxnId="{ABDCDDD5-FA72-43FD-94CD-87A77E36B4D2}">
      <dgm:prSet/>
      <dgm:spPr/>
      <dgm:t>
        <a:bodyPr/>
        <a:lstStyle/>
        <a:p>
          <a:endParaRPr lang="pl-PL"/>
        </a:p>
      </dgm:t>
    </dgm:pt>
    <dgm:pt modelId="{3C9ABA20-FF99-4163-916F-C245F47B59CA}" type="sibTrans" cxnId="{ABDCDDD5-FA72-43FD-94CD-87A77E36B4D2}">
      <dgm:prSet/>
      <dgm:spPr/>
      <dgm:t>
        <a:bodyPr/>
        <a:lstStyle/>
        <a:p>
          <a:endParaRPr lang="pl-PL"/>
        </a:p>
      </dgm:t>
    </dgm:pt>
    <dgm:pt modelId="{5F9DE548-931F-458C-975F-E30D493C4DF4}">
      <dgm:prSet phldrT="[Tekst]" custT="1"/>
      <dgm:spPr/>
      <dgm:t>
        <a:bodyPr/>
        <a:lstStyle/>
        <a:p>
          <a:r>
            <a:rPr lang="pl-PL" sz="1600" b="1" u="none">
              <a:effectLst/>
            </a:rPr>
            <a:t>POTRZEBY FIZJOLOGICZNE /BIOLOGICZNE/</a:t>
          </a:r>
          <a:endParaRPr lang="pl-PL" sz="1600" b="1" u="none" dirty="0">
            <a:effectLst/>
          </a:endParaRPr>
        </a:p>
      </dgm:t>
    </dgm:pt>
    <dgm:pt modelId="{AE2EA7E2-673A-46C5-B727-1BFEE86029A6}" type="parTrans" cxnId="{AC4F5184-F451-496B-B1C6-1749E7814264}">
      <dgm:prSet/>
      <dgm:spPr/>
      <dgm:t>
        <a:bodyPr/>
        <a:lstStyle/>
        <a:p>
          <a:endParaRPr lang="pl-PL"/>
        </a:p>
      </dgm:t>
    </dgm:pt>
    <dgm:pt modelId="{EE6FCEC7-8C5D-47F4-A7B6-2E357250AE53}" type="sibTrans" cxnId="{AC4F5184-F451-496B-B1C6-1749E7814264}">
      <dgm:prSet/>
      <dgm:spPr/>
      <dgm:t>
        <a:bodyPr/>
        <a:lstStyle/>
        <a:p>
          <a:endParaRPr lang="pl-PL"/>
        </a:p>
      </dgm:t>
    </dgm:pt>
    <dgm:pt modelId="{46A46DBB-BDF0-4B25-A407-F9444FCE7548}">
      <dgm:prSet phldrT="[Tekst]" custT="1"/>
      <dgm:spPr/>
      <dgm:t>
        <a:bodyPr/>
        <a:lstStyle/>
        <a:p>
          <a:r>
            <a:rPr lang="pl-PL" sz="1600" b="1" u="none">
              <a:effectLst/>
            </a:rPr>
            <a:t>POTRZEBY MIŁOŚCI I PRZYNALEŻNOŚCI</a:t>
          </a:r>
          <a:endParaRPr lang="pl-PL" sz="1600" b="1" u="none" dirty="0">
            <a:effectLst/>
          </a:endParaRPr>
        </a:p>
      </dgm:t>
    </dgm:pt>
    <dgm:pt modelId="{9F502A26-CD69-45F0-AF44-9DC637C2BEE4}" type="parTrans" cxnId="{48706092-18BD-4955-80B1-D5365608C1B8}">
      <dgm:prSet/>
      <dgm:spPr/>
      <dgm:t>
        <a:bodyPr/>
        <a:lstStyle/>
        <a:p>
          <a:endParaRPr lang="pl-PL"/>
        </a:p>
      </dgm:t>
    </dgm:pt>
    <dgm:pt modelId="{EB128459-9B3D-41DF-9CD9-3F6FE1D3D285}" type="sibTrans" cxnId="{48706092-18BD-4955-80B1-D5365608C1B8}">
      <dgm:prSet/>
      <dgm:spPr/>
      <dgm:t>
        <a:bodyPr/>
        <a:lstStyle/>
        <a:p>
          <a:endParaRPr lang="pl-PL"/>
        </a:p>
      </dgm:t>
    </dgm:pt>
    <dgm:pt modelId="{AE76C94D-E7DB-4CD7-ADFC-AC712480461C}">
      <dgm:prSet phldrT="[Tekst]" custT="1"/>
      <dgm:spPr/>
      <dgm:t>
        <a:bodyPr/>
        <a:lstStyle/>
        <a:p>
          <a:r>
            <a:rPr lang="pl-PL" sz="1600" b="1" u="none" dirty="0">
              <a:effectLst/>
            </a:rPr>
            <a:t>POTRZEBY UZNANIA I SZACUNKU</a:t>
          </a:r>
        </a:p>
      </dgm:t>
    </dgm:pt>
    <dgm:pt modelId="{BBB96F36-6F25-47FE-AE2E-06F6513491FB}" type="parTrans" cxnId="{EE6DD31E-007D-4A51-BEEC-21EC6A1084E1}">
      <dgm:prSet/>
      <dgm:spPr/>
      <dgm:t>
        <a:bodyPr/>
        <a:lstStyle/>
        <a:p>
          <a:endParaRPr lang="pl-PL"/>
        </a:p>
      </dgm:t>
    </dgm:pt>
    <dgm:pt modelId="{98D779C5-B7BF-48C7-905E-6C28C1AD06BF}" type="sibTrans" cxnId="{EE6DD31E-007D-4A51-BEEC-21EC6A1084E1}">
      <dgm:prSet/>
      <dgm:spPr/>
      <dgm:t>
        <a:bodyPr/>
        <a:lstStyle/>
        <a:p>
          <a:endParaRPr lang="pl-PL"/>
        </a:p>
      </dgm:t>
    </dgm:pt>
    <dgm:pt modelId="{71C8C066-B18F-4403-9D61-8BA9C6EE8019}">
      <dgm:prSet phldrT="[Tekst]" custT="1"/>
      <dgm:spPr/>
      <dgm:t>
        <a:bodyPr/>
        <a:lstStyle/>
        <a:p>
          <a:r>
            <a:rPr lang="pl-PL" sz="1600" b="1" u="none">
              <a:effectLst/>
            </a:rPr>
            <a:t>POTRZEBA SAMOREALIZACJI</a:t>
          </a:r>
          <a:endParaRPr lang="pl-PL" sz="1600" b="1" u="none" dirty="0">
            <a:effectLst/>
          </a:endParaRPr>
        </a:p>
      </dgm:t>
    </dgm:pt>
    <dgm:pt modelId="{34CF3E3C-B87E-48D8-9388-1527FEC995F0}" type="parTrans" cxnId="{CF181EA1-7C28-4B57-81D9-6CA24A898A6C}">
      <dgm:prSet/>
      <dgm:spPr/>
      <dgm:t>
        <a:bodyPr/>
        <a:lstStyle/>
        <a:p>
          <a:endParaRPr lang="pl-PL"/>
        </a:p>
      </dgm:t>
    </dgm:pt>
    <dgm:pt modelId="{337A2308-8DC4-42B6-88BB-B55339FE4301}" type="sibTrans" cxnId="{CF181EA1-7C28-4B57-81D9-6CA24A898A6C}">
      <dgm:prSet/>
      <dgm:spPr/>
      <dgm:t>
        <a:bodyPr/>
        <a:lstStyle/>
        <a:p>
          <a:endParaRPr lang="pl-PL"/>
        </a:p>
      </dgm:t>
    </dgm:pt>
    <dgm:pt modelId="{0CB4138A-63C4-4D73-A83D-F813BFE37D4D}">
      <dgm:prSet phldrT="[Tekst]" custT="1"/>
      <dgm:spPr/>
      <dgm:t>
        <a:bodyPr/>
        <a:lstStyle/>
        <a:p>
          <a:r>
            <a:rPr lang="pl-PL" sz="1600" b="1" u="none">
              <a:effectLst/>
            </a:rPr>
            <a:t>POTRZEBY WIEDZY I ROZUMIENIA</a:t>
          </a:r>
          <a:endParaRPr lang="pl-PL" sz="1600" b="1" u="none" dirty="0">
            <a:effectLst/>
          </a:endParaRPr>
        </a:p>
      </dgm:t>
    </dgm:pt>
    <dgm:pt modelId="{827E7885-1E3A-4447-BCAD-AD3A1064F005}" type="parTrans" cxnId="{98A4CA1C-83AB-4FB2-BECF-178F27D3D861}">
      <dgm:prSet/>
      <dgm:spPr/>
      <dgm:t>
        <a:bodyPr/>
        <a:lstStyle/>
        <a:p>
          <a:endParaRPr lang="pl-PL"/>
        </a:p>
      </dgm:t>
    </dgm:pt>
    <dgm:pt modelId="{498FFBAB-E45F-4558-A384-25A0C3245D71}" type="sibTrans" cxnId="{98A4CA1C-83AB-4FB2-BECF-178F27D3D861}">
      <dgm:prSet/>
      <dgm:spPr/>
      <dgm:t>
        <a:bodyPr/>
        <a:lstStyle/>
        <a:p>
          <a:endParaRPr lang="pl-PL"/>
        </a:p>
      </dgm:t>
    </dgm:pt>
    <dgm:pt modelId="{3F78C614-27B3-4371-B874-2028C91416FB}" type="pres">
      <dgm:prSet presAssocID="{8D70B7F6-F822-486C-B990-FDEEAFC625EC}" presName="Name0" presStyleCnt="0">
        <dgm:presLayoutVars>
          <dgm:dir/>
          <dgm:animLvl val="lvl"/>
          <dgm:resizeHandles val="exact"/>
        </dgm:presLayoutVars>
      </dgm:prSet>
      <dgm:spPr/>
    </dgm:pt>
    <dgm:pt modelId="{75116790-662C-48CF-8149-87716C72C0CB}" type="pres">
      <dgm:prSet presAssocID="{ACF361BF-A23B-4ECB-AAA4-024307564A59}" presName="Name8" presStyleCnt="0"/>
      <dgm:spPr/>
    </dgm:pt>
    <dgm:pt modelId="{59789D49-36F1-4E8E-A16F-2986F7E37FDE}" type="pres">
      <dgm:prSet presAssocID="{ACF361BF-A23B-4ECB-AAA4-024307564A59}" presName="level" presStyleLbl="node1" presStyleIdx="0" presStyleCnt="7">
        <dgm:presLayoutVars>
          <dgm:chMax val="1"/>
          <dgm:bulletEnabled val="1"/>
        </dgm:presLayoutVars>
      </dgm:prSet>
      <dgm:spPr/>
    </dgm:pt>
    <dgm:pt modelId="{3646F470-DDF6-4CF4-B614-39DB29714BC4}" type="pres">
      <dgm:prSet presAssocID="{ACF361BF-A23B-4ECB-AAA4-024307564A5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92C6439-C36E-4B95-8052-3F72DD827CD8}" type="pres">
      <dgm:prSet presAssocID="{0CB4138A-63C4-4D73-A83D-F813BFE37D4D}" presName="Name8" presStyleCnt="0"/>
      <dgm:spPr/>
    </dgm:pt>
    <dgm:pt modelId="{ADC75741-BA88-44E2-A0CE-EE88729C25BB}" type="pres">
      <dgm:prSet presAssocID="{0CB4138A-63C4-4D73-A83D-F813BFE37D4D}" presName="level" presStyleLbl="node1" presStyleIdx="1" presStyleCnt="7">
        <dgm:presLayoutVars>
          <dgm:chMax val="1"/>
          <dgm:bulletEnabled val="1"/>
        </dgm:presLayoutVars>
      </dgm:prSet>
      <dgm:spPr/>
    </dgm:pt>
    <dgm:pt modelId="{C7221AD7-F72C-4163-8435-073913831CF7}" type="pres">
      <dgm:prSet presAssocID="{0CB4138A-63C4-4D73-A83D-F813BFE37D4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2DABF76-8C98-4DEF-84CC-0AB96D46F6F4}" type="pres">
      <dgm:prSet presAssocID="{71C8C066-B18F-4403-9D61-8BA9C6EE8019}" presName="Name8" presStyleCnt="0"/>
      <dgm:spPr/>
    </dgm:pt>
    <dgm:pt modelId="{389FA183-7DE7-4482-AF3C-F26A42FF74E8}" type="pres">
      <dgm:prSet presAssocID="{71C8C066-B18F-4403-9D61-8BA9C6EE8019}" presName="level" presStyleLbl="node1" presStyleIdx="2" presStyleCnt="7">
        <dgm:presLayoutVars>
          <dgm:chMax val="1"/>
          <dgm:bulletEnabled val="1"/>
        </dgm:presLayoutVars>
      </dgm:prSet>
      <dgm:spPr/>
    </dgm:pt>
    <dgm:pt modelId="{9004DAA0-1ED8-4603-B394-3A6A894903C4}" type="pres">
      <dgm:prSet presAssocID="{71C8C066-B18F-4403-9D61-8BA9C6EE801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C163235-B95E-4F1A-BA13-F384C19E1951}" type="pres">
      <dgm:prSet presAssocID="{AE76C94D-E7DB-4CD7-ADFC-AC712480461C}" presName="Name8" presStyleCnt="0"/>
      <dgm:spPr/>
    </dgm:pt>
    <dgm:pt modelId="{96D367C8-C378-484A-8AFF-0EEA37E8C06E}" type="pres">
      <dgm:prSet presAssocID="{AE76C94D-E7DB-4CD7-ADFC-AC712480461C}" presName="level" presStyleLbl="node1" presStyleIdx="3" presStyleCnt="7">
        <dgm:presLayoutVars>
          <dgm:chMax val="1"/>
          <dgm:bulletEnabled val="1"/>
        </dgm:presLayoutVars>
      </dgm:prSet>
      <dgm:spPr/>
    </dgm:pt>
    <dgm:pt modelId="{B12918D1-4098-4E18-9718-825799BF123E}" type="pres">
      <dgm:prSet presAssocID="{AE76C94D-E7DB-4CD7-ADFC-AC712480461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9C8CCB8-D057-4463-ADE1-43DE41F5C844}" type="pres">
      <dgm:prSet presAssocID="{46A46DBB-BDF0-4B25-A407-F9444FCE7548}" presName="Name8" presStyleCnt="0"/>
      <dgm:spPr/>
    </dgm:pt>
    <dgm:pt modelId="{3F477269-A431-4105-A27B-D6DB01E5BF8D}" type="pres">
      <dgm:prSet presAssocID="{46A46DBB-BDF0-4B25-A407-F9444FCE7548}" presName="level" presStyleLbl="node1" presStyleIdx="4" presStyleCnt="7">
        <dgm:presLayoutVars>
          <dgm:chMax val="1"/>
          <dgm:bulletEnabled val="1"/>
        </dgm:presLayoutVars>
      </dgm:prSet>
      <dgm:spPr/>
    </dgm:pt>
    <dgm:pt modelId="{CF2AE9DF-7901-4491-BC1A-D9AEF32086CD}" type="pres">
      <dgm:prSet presAssocID="{46A46DBB-BDF0-4B25-A407-F9444FCE754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C981011-07A2-405E-8106-2B01476142DD}" type="pres">
      <dgm:prSet presAssocID="{78FA172C-21DF-409E-913C-CC3014ADE5D1}" presName="Name8" presStyleCnt="0"/>
      <dgm:spPr/>
    </dgm:pt>
    <dgm:pt modelId="{598761A9-2B26-4ABD-8808-85138BD6BFBF}" type="pres">
      <dgm:prSet presAssocID="{78FA172C-21DF-409E-913C-CC3014ADE5D1}" presName="level" presStyleLbl="node1" presStyleIdx="5" presStyleCnt="7" custLinFactNeighborX="-167" custLinFactNeighborY="2414">
        <dgm:presLayoutVars>
          <dgm:chMax val="1"/>
          <dgm:bulletEnabled val="1"/>
        </dgm:presLayoutVars>
      </dgm:prSet>
      <dgm:spPr/>
    </dgm:pt>
    <dgm:pt modelId="{8097725B-35E7-4BB5-B689-7FCE5E7834AC}" type="pres">
      <dgm:prSet presAssocID="{78FA172C-21DF-409E-913C-CC3014ADE5D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1820BE3-6B39-481D-9BC1-BF10391A6223}" type="pres">
      <dgm:prSet presAssocID="{5F9DE548-931F-458C-975F-E30D493C4DF4}" presName="Name8" presStyleCnt="0"/>
      <dgm:spPr/>
    </dgm:pt>
    <dgm:pt modelId="{46434AB7-36EA-43AF-8B12-8E9E4A3A6D79}" type="pres">
      <dgm:prSet presAssocID="{5F9DE548-931F-458C-975F-E30D493C4DF4}" presName="level" presStyleLbl="node1" presStyleIdx="6" presStyleCnt="7" custLinFactNeighborY="0">
        <dgm:presLayoutVars>
          <dgm:chMax val="1"/>
          <dgm:bulletEnabled val="1"/>
        </dgm:presLayoutVars>
      </dgm:prSet>
      <dgm:spPr/>
    </dgm:pt>
    <dgm:pt modelId="{40B4D2C1-8D76-4DF0-9273-88FF084AD50C}" type="pres">
      <dgm:prSet presAssocID="{5F9DE548-931F-458C-975F-E30D493C4DF4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C958D40B-0D10-48F7-9E24-FE78014E4E89}" type="presOf" srcId="{5F9DE548-931F-458C-975F-E30D493C4DF4}" destId="{40B4D2C1-8D76-4DF0-9273-88FF084AD50C}" srcOrd="1" destOrd="0" presId="urn:microsoft.com/office/officeart/2005/8/layout/pyramid1"/>
    <dgm:cxn modelId="{95472A19-625D-420A-81D2-81DB2C218B6C}" type="presOf" srcId="{78FA172C-21DF-409E-913C-CC3014ADE5D1}" destId="{598761A9-2B26-4ABD-8808-85138BD6BFBF}" srcOrd="0" destOrd="0" presId="urn:microsoft.com/office/officeart/2005/8/layout/pyramid1"/>
    <dgm:cxn modelId="{98A4CA1C-83AB-4FB2-BECF-178F27D3D861}" srcId="{8D70B7F6-F822-486C-B990-FDEEAFC625EC}" destId="{0CB4138A-63C4-4D73-A83D-F813BFE37D4D}" srcOrd="1" destOrd="0" parTransId="{827E7885-1E3A-4447-BCAD-AD3A1064F005}" sibTransId="{498FFBAB-E45F-4558-A384-25A0C3245D71}"/>
    <dgm:cxn modelId="{EE6DD31E-007D-4A51-BEEC-21EC6A1084E1}" srcId="{8D70B7F6-F822-486C-B990-FDEEAFC625EC}" destId="{AE76C94D-E7DB-4CD7-ADFC-AC712480461C}" srcOrd="3" destOrd="0" parTransId="{BBB96F36-6F25-47FE-AE2E-06F6513491FB}" sibTransId="{98D779C5-B7BF-48C7-905E-6C28C1AD06BF}"/>
    <dgm:cxn modelId="{D7BE5F39-ACA4-4E8B-A2A6-3E626546BA92}" type="presOf" srcId="{0CB4138A-63C4-4D73-A83D-F813BFE37D4D}" destId="{C7221AD7-F72C-4163-8435-073913831CF7}" srcOrd="1" destOrd="0" presId="urn:microsoft.com/office/officeart/2005/8/layout/pyramid1"/>
    <dgm:cxn modelId="{232C9D56-A3C0-4D3F-AEDB-87DC18E9500B}" type="presOf" srcId="{ACF361BF-A23B-4ECB-AAA4-024307564A59}" destId="{59789D49-36F1-4E8E-A16F-2986F7E37FDE}" srcOrd="0" destOrd="0" presId="urn:microsoft.com/office/officeart/2005/8/layout/pyramid1"/>
    <dgm:cxn modelId="{AC4F5184-F451-496B-B1C6-1749E7814264}" srcId="{8D70B7F6-F822-486C-B990-FDEEAFC625EC}" destId="{5F9DE548-931F-458C-975F-E30D493C4DF4}" srcOrd="6" destOrd="0" parTransId="{AE2EA7E2-673A-46C5-B727-1BFEE86029A6}" sibTransId="{EE6FCEC7-8C5D-47F4-A7B6-2E357250AE53}"/>
    <dgm:cxn modelId="{AF28E285-1725-4345-B201-A5511A91B09D}" type="presOf" srcId="{46A46DBB-BDF0-4B25-A407-F9444FCE7548}" destId="{CF2AE9DF-7901-4491-BC1A-D9AEF32086CD}" srcOrd="1" destOrd="0" presId="urn:microsoft.com/office/officeart/2005/8/layout/pyramid1"/>
    <dgm:cxn modelId="{48706092-18BD-4955-80B1-D5365608C1B8}" srcId="{8D70B7F6-F822-486C-B990-FDEEAFC625EC}" destId="{46A46DBB-BDF0-4B25-A407-F9444FCE7548}" srcOrd="4" destOrd="0" parTransId="{9F502A26-CD69-45F0-AF44-9DC637C2BEE4}" sibTransId="{EB128459-9B3D-41DF-9CD9-3F6FE1D3D285}"/>
    <dgm:cxn modelId="{34649194-2553-4AD5-813F-96C8E9B5F054}" srcId="{8D70B7F6-F822-486C-B990-FDEEAFC625EC}" destId="{ACF361BF-A23B-4ECB-AAA4-024307564A59}" srcOrd="0" destOrd="0" parTransId="{E395B6AD-A966-455A-B6E2-70E7077209A5}" sibTransId="{1B3C29D1-5FE3-4631-B68E-212CD717FE5D}"/>
    <dgm:cxn modelId="{2ECA4398-A7F9-4DDA-9F48-8A081EC5BB49}" type="presOf" srcId="{AE76C94D-E7DB-4CD7-ADFC-AC712480461C}" destId="{96D367C8-C378-484A-8AFF-0EEA37E8C06E}" srcOrd="0" destOrd="0" presId="urn:microsoft.com/office/officeart/2005/8/layout/pyramid1"/>
    <dgm:cxn modelId="{CF181EA1-7C28-4B57-81D9-6CA24A898A6C}" srcId="{8D70B7F6-F822-486C-B990-FDEEAFC625EC}" destId="{71C8C066-B18F-4403-9D61-8BA9C6EE8019}" srcOrd="2" destOrd="0" parTransId="{34CF3E3C-B87E-48D8-9388-1527FEC995F0}" sibTransId="{337A2308-8DC4-42B6-88BB-B55339FE4301}"/>
    <dgm:cxn modelId="{CE0A12A8-A11E-4693-B544-C858B95D6256}" type="presOf" srcId="{5F9DE548-931F-458C-975F-E30D493C4DF4}" destId="{46434AB7-36EA-43AF-8B12-8E9E4A3A6D79}" srcOrd="0" destOrd="0" presId="urn:microsoft.com/office/officeart/2005/8/layout/pyramid1"/>
    <dgm:cxn modelId="{76ACA3B4-0817-4105-A35E-9CA913E6250A}" type="presOf" srcId="{71C8C066-B18F-4403-9D61-8BA9C6EE8019}" destId="{9004DAA0-1ED8-4603-B394-3A6A894903C4}" srcOrd="1" destOrd="0" presId="urn:microsoft.com/office/officeart/2005/8/layout/pyramid1"/>
    <dgm:cxn modelId="{29BB19BD-2098-4BC6-850D-0E844F5231D0}" type="presOf" srcId="{78FA172C-21DF-409E-913C-CC3014ADE5D1}" destId="{8097725B-35E7-4BB5-B689-7FCE5E7834AC}" srcOrd="1" destOrd="0" presId="urn:microsoft.com/office/officeart/2005/8/layout/pyramid1"/>
    <dgm:cxn modelId="{8C122FC3-F7EC-4C07-B435-304CE83DB8EC}" type="presOf" srcId="{46A46DBB-BDF0-4B25-A407-F9444FCE7548}" destId="{3F477269-A431-4105-A27B-D6DB01E5BF8D}" srcOrd="0" destOrd="0" presId="urn:microsoft.com/office/officeart/2005/8/layout/pyramid1"/>
    <dgm:cxn modelId="{085BACC5-E071-4D17-8A2B-B751DC2A12AA}" type="presOf" srcId="{71C8C066-B18F-4403-9D61-8BA9C6EE8019}" destId="{389FA183-7DE7-4482-AF3C-F26A42FF74E8}" srcOrd="0" destOrd="0" presId="urn:microsoft.com/office/officeart/2005/8/layout/pyramid1"/>
    <dgm:cxn modelId="{ABDCDDD5-FA72-43FD-94CD-87A77E36B4D2}" srcId="{8D70B7F6-F822-486C-B990-FDEEAFC625EC}" destId="{78FA172C-21DF-409E-913C-CC3014ADE5D1}" srcOrd="5" destOrd="0" parTransId="{5D1E7D11-4D4A-441A-93A2-8FBFCA4C0C41}" sibTransId="{3C9ABA20-FF99-4163-916F-C245F47B59CA}"/>
    <dgm:cxn modelId="{96E8ABED-E418-4311-996A-E40E74831291}" type="presOf" srcId="{AE76C94D-E7DB-4CD7-ADFC-AC712480461C}" destId="{B12918D1-4098-4E18-9718-825799BF123E}" srcOrd="1" destOrd="0" presId="urn:microsoft.com/office/officeart/2005/8/layout/pyramid1"/>
    <dgm:cxn modelId="{F8ED31EF-6FBE-4EC5-8B7E-7A587AB0E4AA}" type="presOf" srcId="{0CB4138A-63C4-4D73-A83D-F813BFE37D4D}" destId="{ADC75741-BA88-44E2-A0CE-EE88729C25BB}" srcOrd="0" destOrd="0" presId="urn:microsoft.com/office/officeart/2005/8/layout/pyramid1"/>
    <dgm:cxn modelId="{945024F7-FB50-4445-AB0D-378D467C3C03}" type="presOf" srcId="{ACF361BF-A23B-4ECB-AAA4-024307564A59}" destId="{3646F470-DDF6-4CF4-B614-39DB29714BC4}" srcOrd="1" destOrd="0" presId="urn:microsoft.com/office/officeart/2005/8/layout/pyramid1"/>
    <dgm:cxn modelId="{2400BBFB-1B6E-439F-9A3B-5852EF5FEB32}" type="presOf" srcId="{8D70B7F6-F822-486C-B990-FDEEAFC625EC}" destId="{3F78C614-27B3-4371-B874-2028C91416FB}" srcOrd="0" destOrd="0" presId="urn:microsoft.com/office/officeart/2005/8/layout/pyramid1"/>
    <dgm:cxn modelId="{8A132AFD-D724-4D91-971B-8112BE460C14}" type="presParOf" srcId="{3F78C614-27B3-4371-B874-2028C91416FB}" destId="{75116790-662C-48CF-8149-87716C72C0CB}" srcOrd="0" destOrd="0" presId="urn:microsoft.com/office/officeart/2005/8/layout/pyramid1"/>
    <dgm:cxn modelId="{F4A88022-50F2-4133-94B5-E31C807FAB29}" type="presParOf" srcId="{75116790-662C-48CF-8149-87716C72C0CB}" destId="{59789D49-36F1-4E8E-A16F-2986F7E37FDE}" srcOrd="0" destOrd="0" presId="urn:microsoft.com/office/officeart/2005/8/layout/pyramid1"/>
    <dgm:cxn modelId="{F1F57E1D-1780-4A89-8D64-730237DDC8A7}" type="presParOf" srcId="{75116790-662C-48CF-8149-87716C72C0CB}" destId="{3646F470-DDF6-4CF4-B614-39DB29714BC4}" srcOrd="1" destOrd="0" presId="urn:microsoft.com/office/officeart/2005/8/layout/pyramid1"/>
    <dgm:cxn modelId="{3A7D4531-F223-45F4-B0C1-12B3B73349DE}" type="presParOf" srcId="{3F78C614-27B3-4371-B874-2028C91416FB}" destId="{092C6439-C36E-4B95-8052-3F72DD827CD8}" srcOrd="1" destOrd="0" presId="urn:microsoft.com/office/officeart/2005/8/layout/pyramid1"/>
    <dgm:cxn modelId="{280294FB-044D-4906-98E7-8A1C46C0DF8C}" type="presParOf" srcId="{092C6439-C36E-4B95-8052-3F72DD827CD8}" destId="{ADC75741-BA88-44E2-A0CE-EE88729C25BB}" srcOrd="0" destOrd="0" presId="urn:microsoft.com/office/officeart/2005/8/layout/pyramid1"/>
    <dgm:cxn modelId="{428E72A0-9FD6-4038-A683-F5B0E2FC40E8}" type="presParOf" srcId="{092C6439-C36E-4B95-8052-3F72DD827CD8}" destId="{C7221AD7-F72C-4163-8435-073913831CF7}" srcOrd="1" destOrd="0" presId="urn:microsoft.com/office/officeart/2005/8/layout/pyramid1"/>
    <dgm:cxn modelId="{C461C804-B807-4E08-A5F8-88D0CA19A78B}" type="presParOf" srcId="{3F78C614-27B3-4371-B874-2028C91416FB}" destId="{D2DABF76-8C98-4DEF-84CC-0AB96D46F6F4}" srcOrd="2" destOrd="0" presId="urn:microsoft.com/office/officeart/2005/8/layout/pyramid1"/>
    <dgm:cxn modelId="{37281857-E3CD-48D4-B501-03F312F8FD57}" type="presParOf" srcId="{D2DABF76-8C98-4DEF-84CC-0AB96D46F6F4}" destId="{389FA183-7DE7-4482-AF3C-F26A42FF74E8}" srcOrd="0" destOrd="0" presId="urn:microsoft.com/office/officeart/2005/8/layout/pyramid1"/>
    <dgm:cxn modelId="{D0AFBECF-E4B0-4928-8EBA-57798439D989}" type="presParOf" srcId="{D2DABF76-8C98-4DEF-84CC-0AB96D46F6F4}" destId="{9004DAA0-1ED8-4603-B394-3A6A894903C4}" srcOrd="1" destOrd="0" presId="urn:microsoft.com/office/officeart/2005/8/layout/pyramid1"/>
    <dgm:cxn modelId="{98A0CFF4-2A03-430E-AFCD-A9D5019F8231}" type="presParOf" srcId="{3F78C614-27B3-4371-B874-2028C91416FB}" destId="{2C163235-B95E-4F1A-BA13-F384C19E1951}" srcOrd="3" destOrd="0" presId="urn:microsoft.com/office/officeart/2005/8/layout/pyramid1"/>
    <dgm:cxn modelId="{26EA7BDB-1C7E-4A3B-83A9-731F03C3E84D}" type="presParOf" srcId="{2C163235-B95E-4F1A-BA13-F384C19E1951}" destId="{96D367C8-C378-484A-8AFF-0EEA37E8C06E}" srcOrd="0" destOrd="0" presId="urn:microsoft.com/office/officeart/2005/8/layout/pyramid1"/>
    <dgm:cxn modelId="{F8AFDCF2-99BC-43B7-8BF3-5666C9F7831D}" type="presParOf" srcId="{2C163235-B95E-4F1A-BA13-F384C19E1951}" destId="{B12918D1-4098-4E18-9718-825799BF123E}" srcOrd="1" destOrd="0" presId="urn:microsoft.com/office/officeart/2005/8/layout/pyramid1"/>
    <dgm:cxn modelId="{74D68C7E-8A24-42E4-B027-A67B06D53E0F}" type="presParOf" srcId="{3F78C614-27B3-4371-B874-2028C91416FB}" destId="{39C8CCB8-D057-4463-ADE1-43DE41F5C844}" srcOrd="4" destOrd="0" presId="urn:microsoft.com/office/officeart/2005/8/layout/pyramid1"/>
    <dgm:cxn modelId="{1381F5A5-5E10-4002-840B-305D95D0829D}" type="presParOf" srcId="{39C8CCB8-D057-4463-ADE1-43DE41F5C844}" destId="{3F477269-A431-4105-A27B-D6DB01E5BF8D}" srcOrd="0" destOrd="0" presId="urn:microsoft.com/office/officeart/2005/8/layout/pyramid1"/>
    <dgm:cxn modelId="{081F54C4-14D1-4EC3-BF8B-9BD15CAEC61B}" type="presParOf" srcId="{39C8CCB8-D057-4463-ADE1-43DE41F5C844}" destId="{CF2AE9DF-7901-4491-BC1A-D9AEF32086CD}" srcOrd="1" destOrd="0" presId="urn:microsoft.com/office/officeart/2005/8/layout/pyramid1"/>
    <dgm:cxn modelId="{F564AF44-9666-4CA2-AA41-063CD0E34C3C}" type="presParOf" srcId="{3F78C614-27B3-4371-B874-2028C91416FB}" destId="{3C981011-07A2-405E-8106-2B01476142DD}" srcOrd="5" destOrd="0" presId="urn:microsoft.com/office/officeart/2005/8/layout/pyramid1"/>
    <dgm:cxn modelId="{7B6A9EC2-1A0A-41B0-9084-B1DF3CC9BC21}" type="presParOf" srcId="{3C981011-07A2-405E-8106-2B01476142DD}" destId="{598761A9-2B26-4ABD-8808-85138BD6BFBF}" srcOrd="0" destOrd="0" presId="urn:microsoft.com/office/officeart/2005/8/layout/pyramid1"/>
    <dgm:cxn modelId="{6C861BDE-19ED-4274-A4E4-0E0F95E4D6A4}" type="presParOf" srcId="{3C981011-07A2-405E-8106-2B01476142DD}" destId="{8097725B-35E7-4BB5-B689-7FCE5E7834AC}" srcOrd="1" destOrd="0" presId="urn:microsoft.com/office/officeart/2005/8/layout/pyramid1"/>
    <dgm:cxn modelId="{C65B4216-094F-4134-BE89-B27850913715}" type="presParOf" srcId="{3F78C614-27B3-4371-B874-2028C91416FB}" destId="{81820BE3-6B39-481D-9BC1-BF10391A6223}" srcOrd="6" destOrd="0" presId="urn:microsoft.com/office/officeart/2005/8/layout/pyramid1"/>
    <dgm:cxn modelId="{8B53AD81-CB71-4EB1-8B99-2BE055329512}" type="presParOf" srcId="{81820BE3-6B39-481D-9BC1-BF10391A6223}" destId="{46434AB7-36EA-43AF-8B12-8E9E4A3A6D79}" srcOrd="0" destOrd="0" presId="urn:microsoft.com/office/officeart/2005/8/layout/pyramid1"/>
    <dgm:cxn modelId="{E81D4B94-D7A6-4E8F-8A05-83560B6B8426}" type="presParOf" srcId="{81820BE3-6B39-481D-9BC1-BF10391A6223}" destId="{40B4D2C1-8D76-4DF0-9273-88FF084AD50C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789D49-36F1-4E8E-A16F-2986F7E37FDE}">
      <dsp:nvSpPr>
        <dsp:cNvPr id="0" name=""/>
        <dsp:cNvSpPr/>
      </dsp:nvSpPr>
      <dsp:spPr>
        <a:xfrm>
          <a:off x="4506685" y="0"/>
          <a:ext cx="1502228" cy="594178"/>
        </a:xfrm>
        <a:prstGeom prst="trapezoid">
          <a:avLst>
            <a:gd name="adj" fmla="val 126412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u="none" kern="1200">
              <a:effectLst/>
            </a:rPr>
            <a:t>POTRZEBY ESTETYCZNE</a:t>
          </a:r>
          <a:endParaRPr lang="pl-PL" sz="1400" b="1" u="none" kern="1200" dirty="0">
            <a:effectLst/>
          </a:endParaRPr>
        </a:p>
      </dsp:txBody>
      <dsp:txXfrm>
        <a:off x="4506685" y="0"/>
        <a:ext cx="1502228" cy="594178"/>
      </dsp:txXfrm>
    </dsp:sp>
    <dsp:sp modelId="{ADC75741-BA88-44E2-A0CE-EE88729C25BB}">
      <dsp:nvSpPr>
        <dsp:cNvPr id="0" name=""/>
        <dsp:cNvSpPr/>
      </dsp:nvSpPr>
      <dsp:spPr>
        <a:xfrm>
          <a:off x="3755571" y="594178"/>
          <a:ext cx="3004457" cy="594178"/>
        </a:xfrm>
        <a:prstGeom prst="trapezoid">
          <a:avLst>
            <a:gd name="adj" fmla="val 126412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u="none" kern="1200">
              <a:effectLst/>
            </a:rPr>
            <a:t>POTRZEBY WIEDZY I ROZUMIENIA</a:t>
          </a:r>
          <a:endParaRPr lang="pl-PL" sz="1600" b="1" u="none" kern="1200" dirty="0">
            <a:effectLst/>
          </a:endParaRPr>
        </a:p>
      </dsp:txBody>
      <dsp:txXfrm>
        <a:off x="4281351" y="594178"/>
        <a:ext cx="1952897" cy="594178"/>
      </dsp:txXfrm>
    </dsp:sp>
    <dsp:sp modelId="{389FA183-7DE7-4482-AF3C-F26A42FF74E8}">
      <dsp:nvSpPr>
        <dsp:cNvPr id="0" name=""/>
        <dsp:cNvSpPr/>
      </dsp:nvSpPr>
      <dsp:spPr>
        <a:xfrm>
          <a:off x="3004457" y="1188357"/>
          <a:ext cx="4506685" cy="594178"/>
        </a:xfrm>
        <a:prstGeom prst="trapezoid">
          <a:avLst>
            <a:gd name="adj" fmla="val 126412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u="none" kern="1200">
              <a:effectLst/>
            </a:rPr>
            <a:t>POTRZEBA SAMOREALIZACJI</a:t>
          </a:r>
          <a:endParaRPr lang="pl-PL" sz="1600" b="1" u="none" kern="1200" dirty="0">
            <a:effectLst/>
          </a:endParaRPr>
        </a:p>
      </dsp:txBody>
      <dsp:txXfrm>
        <a:off x="3793127" y="1188357"/>
        <a:ext cx="2929345" cy="594178"/>
      </dsp:txXfrm>
    </dsp:sp>
    <dsp:sp modelId="{96D367C8-C378-484A-8AFF-0EEA37E8C06E}">
      <dsp:nvSpPr>
        <dsp:cNvPr id="0" name=""/>
        <dsp:cNvSpPr/>
      </dsp:nvSpPr>
      <dsp:spPr>
        <a:xfrm>
          <a:off x="2253342" y="1782535"/>
          <a:ext cx="6008914" cy="594178"/>
        </a:xfrm>
        <a:prstGeom prst="trapezoid">
          <a:avLst>
            <a:gd name="adj" fmla="val 126412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u="none" kern="1200" dirty="0">
              <a:effectLst/>
            </a:rPr>
            <a:t>POTRZEBY UZNANIA I SZACUNKU</a:t>
          </a:r>
        </a:p>
      </dsp:txBody>
      <dsp:txXfrm>
        <a:off x="3304902" y="1782535"/>
        <a:ext cx="3905794" cy="594178"/>
      </dsp:txXfrm>
    </dsp:sp>
    <dsp:sp modelId="{3F477269-A431-4105-A27B-D6DB01E5BF8D}">
      <dsp:nvSpPr>
        <dsp:cNvPr id="0" name=""/>
        <dsp:cNvSpPr/>
      </dsp:nvSpPr>
      <dsp:spPr>
        <a:xfrm>
          <a:off x="1502228" y="2376714"/>
          <a:ext cx="7511142" cy="594178"/>
        </a:xfrm>
        <a:prstGeom prst="trapezoid">
          <a:avLst>
            <a:gd name="adj" fmla="val 126412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u="none" kern="1200">
              <a:effectLst/>
            </a:rPr>
            <a:t>POTRZEBY MIŁOŚCI I PRZYNALEŻNOŚCI</a:t>
          </a:r>
          <a:endParaRPr lang="pl-PL" sz="1600" b="1" u="none" kern="1200" dirty="0">
            <a:effectLst/>
          </a:endParaRPr>
        </a:p>
      </dsp:txBody>
      <dsp:txXfrm>
        <a:off x="2816678" y="2376714"/>
        <a:ext cx="4882242" cy="594178"/>
      </dsp:txXfrm>
    </dsp:sp>
    <dsp:sp modelId="{598761A9-2B26-4ABD-8808-85138BD6BFBF}">
      <dsp:nvSpPr>
        <dsp:cNvPr id="0" name=""/>
        <dsp:cNvSpPr/>
      </dsp:nvSpPr>
      <dsp:spPr>
        <a:xfrm>
          <a:off x="736061" y="2985236"/>
          <a:ext cx="9013371" cy="594178"/>
        </a:xfrm>
        <a:prstGeom prst="trapezoid">
          <a:avLst>
            <a:gd name="adj" fmla="val 126412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u="none" kern="1200">
              <a:effectLst/>
            </a:rPr>
            <a:t>POTRZEBY BEZPIECZEŃSTWA</a:t>
          </a:r>
          <a:endParaRPr lang="pl-PL" sz="1600" b="1" u="none" kern="1200" dirty="0">
            <a:effectLst/>
          </a:endParaRPr>
        </a:p>
      </dsp:txBody>
      <dsp:txXfrm>
        <a:off x="2313401" y="2985236"/>
        <a:ext cx="5858691" cy="594178"/>
      </dsp:txXfrm>
    </dsp:sp>
    <dsp:sp modelId="{46434AB7-36EA-43AF-8B12-8E9E4A3A6D79}">
      <dsp:nvSpPr>
        <dsp:cNvPr id="0" name=""/>
        <dsp:cNvSpPr/>
      </dsp:nvSpPr>
      <dsp:spPr>
        <a:xfrm>
          <a:off x="0" y="3565071"/>
          <a:ext cx="10515599" cy="594178"/>
        </a:xfrm>
        <a:prstGeom prst="trapezoid">
          <a:avLst>
            <a:gd name="adj" fmla="val 126412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u="none" kern="1200">
              <a:effectLst/>
            </a:rPr>
            <a:t>POTRZEBY FIZJOLOGICZNE /BIOLOGICZNE/</a:t>
          </a:r>
          <a:endParaRPr lang="pl-PL" sz="1600" b="1" u="none" kern="1200" dirty="0">
            <a:effectLst/>
          </a:endParaRPr>
        </a:p>
      </dsp:txBody>
      <dsp:txXfrm>
        <a:off x="1840230" y="3565071"/>
        <a:ext cx="6835140" cy="5941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81684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5A4F298-6D0A-435A-8ED2-9681B4C04F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Rozwiązywanie problemów doradczych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A09D1CAA-4B7C-4270-B8CB-622205440D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3669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A794E8-35CB-49D6-B60D-9229788CB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Problem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E1B449A-D749-4375-9E11-E87A9682C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Termin problem wywodzi się z języka greckiego, i oznacza przeszkodę, rodzaj rzeczy wymyślonej, zaprojektowanej i podrzuconej po to, by sprawić komuś innemu trudność. Współczesne rozumienie tego terminu jest nieco bogatsze i da się sprowadzić do dwóch podstawowych znaczeń. </a:t>
            </a:r>
          </a:p>
          <a:p>
            <a:pPr marL="0" indent="0">
              <a:buNone/>
            </a:pPr>
            <a:r>
              <a:rPr lang="pl-PL" dirty="0"/>
              <a:t>Według Słownika języka polskiego (1982) problem to: </a:t>
            </a:r>
          </a:p>
          <a:p>
            <a:pPr marL="514350" indent="-514350">
              <a:buFont typeface="+mj-lt"/>
              <a:buAutoNum type="arabicParenR"/>
            </a:pPr>
            <a:r>
              <a:rPr lang="pl-PL" dirty="0"/>
              <a:t>trudna sytuacja, z której należy znaleźć jakieś wyjście; </a:t>
            </a:r>
          </a:p>
          <a:p>
            <a:pPr marL="514350" indent="-514350">
              <a:buFont typeface="+mj-lt"/>
              <a:buAutoNum type="arabicParenR"/>
            </a:pPr>
            <a:r>
              <a:rPr lang="pl-PL" dirty="0"/>
              <a:t>poważna sprawa, która wymaga przemyślenia i rozstrzygnięcia.</a:t>
            </a:r>
          </a:p>
        </p:txBody>
      </p:sp>
    </p:spTree>
    <p:extLst>
      <p:ext uri="{BB962C8B-B14F-4D97-AF65-F5344CB8AC3E}">
        <p14:creationId xmlns:p14="http://schemas.microsoft.com/office/powerpoint/2010/main" val="3060049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029803-0ECA-4151-92FB-284ABE898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Definicja problemu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1365553-DB54-4174-964B-4EF879BAD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Problem to nowa sytuacja (zadanie), która jest odchyleniem od normy -stanu uważanego za normalny lub pożądany, której nie można rozwiązać za pomocą istniejących informacji i posiadanej wiedzy. A zatem, by ją rozwiązać trzeba pozyskać nowe informacje.</a:t>
            </a:r>
          </a:p>
        </p:txBody>
      </p:sp>
    </p:spTree>
    <p:extLst>
      <p:ext uri="{BB962C8B-B14F-4D97-AF65-F5344CB8AC3E}">
        <p14:creationId xmlns:p14="http://schemas.microsoft.com/office/powerpoint/2010/main" val="1935026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3DA33D-B0EF-4DE7-8D03-B61301883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Problem doradczy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7DD94C5-E5CD-4AD9-B58A-1F5493538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Rodzaj zadania, którego decydent nie może rozwiązać za pomocą swoich wiadomości, umiejętności, nawyków.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Powstałe w sytuacji problemowej pytanie o to, co należy przedsięwziąć aby zlikwidować przeszkody uniemożliwiające przejście od niepożądanego stanu rzeczywistości „jest” do pożądanego stanu rzeczywistości „być powinno”.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0244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ED46DC-2BB4-4685-8CAC-0CE613787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Rodzaje problemów doradczych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F0998AC-0F77-47CF-90C3-C8ADFBC74C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Z uwagi na stopień złożoności problemów:</a:t>
            </a:r>
          </a:p>
          <a:p>
            <a:pPr lvl="1"/>
            <a:r>
              <a:rPr lang="pl-PL" dirty="0"/>
              <a:t>Problemy proste</a:t>
            </a:r>
          </a:p>
          <a:p>
            <a:pPr lvl="1"/>
            <a:r>
              <a:rPr lang="pl-PL" dirty="0"/>
              <a:t>Problemy złożone</a:t>
            </a:r>
          </a:p>
          <a:p>
            <a:pPr lvl="1"/>
            <a:r>
              <a:rPr lang="pl-PL" dirty="0"/>
              <a:t>Problemy bardzo złożone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Z uwagi na charakter problemów:</a:t>
            </a:r>
          </a:p>
          <a:p>
            <a:pPr lvl="1"/>
            <a:r>
              <a:rPr lang="pl-PL" dirty="0"/>
              <a:t>Problemy dewiacyjne</a:t>
            </a:r>
          </a:p>
          <a:p>
            <a:pPr lvl="1"/>
            <a:r>
              <a:rPr lang="pl-PL" dirty="0"/>
              <a:t>Problemy optymalizacyjne</a:t>
            </a:r>
          </a:p>
          <a:p>
            <a:pPr lvl="1"/>
            <a:r>
              <a:rPr lang="pl-PL" dirty="0"/>
              <a:t>Problemy innowacyjne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98229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7F9101-ADEA-4880-B174-EFAC1126F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cd. Rodzaje problemów doradczych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AA1B12-7749-483E-85EB-A2283F88E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Z uwagi na cel działania:</a:t>
            </a:r>
          </a:p>
          <a:p>
            <a:pPr lvl="1"/>
            <a:r>
              <a:rPr lang="pl-PL" dirty="0"/>
              <a:t>przystosowawcze</a:t>
            </a:r>
          </a:p>
          <a:p>
            <a:pPr lvl="1"/>
            <a:r>
              <a:rPr lang="pl-PL" dirty="0"/>
              <a:t>rozwojowe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Z uwagi na charakter podejmowanych działań:</a:t>
            </a:r>
          </a:p>
          <a:p>
            <a:pPr lvl="1"/>
            <a:r>
              <a:rPr lang="pl-PL" dirty="0"/>
              <a:t>poznawcze</a:t>
            </a:r>
          </a:p>
          <a:p>
            <a:pPr lvl="1"/>
            <a:r>
              <a:rPr lang="pl-PL" dirty="0"/>
              <a:t>decyzyjne</a:t>
            </a:r>
          </a:p>
          <a:p>
            <a:pPr lvl="1"/>
            <a:r>
              <a:rPr lang="pl-PL" dirty="0"/>
              <a:t>realizacyjne</a:t>
            </a:r>
          </a:p>
        </p:txBody>
      </p:sp>
    </p:spTree>
    <p:extLst>
      <p:ext uri="{BB962C8B-B14F-4D97-AF65-F5344CB8AC3E}">
        <p14:creationId xmlns:p14="http://schemas.microsoft.com/office/powerpoint/2010/main" val="3579071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560042-A402-43D1-9F9B-477B0E6D3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Procedura rozwiązywania problemów doradczych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8C48D6-01D3-441F-847E-687FB901F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Rozpoznanie i zdefiniowanie problemu.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Określenie celu.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Ustalenie przyczyn problemu.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Znalezienie wariantów usunięcia przyczyn problemów.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Ocena, oraz podjęcie decyzji odnośnie wyboru optymalnych wariantów.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Przygotowanie realizacji wybranych wariantów. Sporządzenie programu i planów działania, oraz zabezpieczenie środków na jego realizację.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Realizacja, kontrola i ocena bieżąca.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Ocena końcowa.</a:t>
            </a:r>
          </a:p>
        </p:txBody>
      </p:sp>
    </p:spTree>
    <p:extLst>
      <p:ext uri="{BB962C8B-B14F-4D97-AF65-F5344CB8AC3E}">
        <p14:creationId xmlns:p14="http://schemas.microsoft.com/office/powerpoint/2010/main" val="800587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0FC6A4-D29A-4519-B8CF-90F3C178CF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Potrzeby doradcze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B303CDE-7573-41B0-881B-8C5B7CDE30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072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1DA017-4E21-4AAF-A2D6-6341D2305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Potrzeba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2A68F1-01E7-44B7-8525-20FDDD913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1809"/>
            <a:ext cx="10515600" cy="4159539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jest to stan (lub proces, w którym ten stan występuje) braku czegoś uruchamiający zarazem funkcję motywu do działania w kierunku odpowiedniej zmiany tego stanu.</a:t>
            </a:r>
          </a:p>
        </p:txBody>
      </p:sp>
    </p:spTree>
    <p:extLst>
      <p:ext uri="{BB962C8B-B14F-4D97-AF65-F5344CB8AC3E}">
        <p14:creationId xmlns:p14="http://schemas.microsoft.com/office/powerpoint/2010/main" val="2211021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7059A5-1204-4F2E-8051-BCEA7F566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Potrzeby ludzkie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C15C78-4AF2-4069-9329-591FCD7EE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b="1" dirty="0"/>
              <a:t>Potrzeby biologiczne - </a:t>
            </a:r>
            <a:r>
              <a:rPr lang="pl-PL" dirty="0"/>
              <a:t>są związane ze strukturą organizmu ludzkiego; ich zaspokojenie jest niezbędne do utrzymania organizmu przy życiu.</a:t>
            </a:r>
          </a:p>
          <a:p>
            <a:r>
              <a:rPr lang="pl-PL" b="1" dirty="0"/>
              <a:t>Potrzeby społeczne</a:t>
            </a:r>
            <a:r>
              <a:rPr lang="pl-PL" dirty="0"/>
              <a:t> - odzwierciedlają fakt zależności człowieka od innych ludzi – potrzeba miłości, uznania, przynależności do grupy.</a:t>
            </a:r>
          </a:p>
          <a:p>
            <a:r>
              <a:rPr lang="pl-PL" b="1" dirty="0"/>
              <a:t>Potrzeby kulturalne - </a:t>
            </a:r>
            <a:r>
              <a:rPr lang="pl-PL" dirty="0"/>
              <a:t>są wyrazem zależności człowieka od wytworów kultury materialnej (potrzeba mieszkania, lodówki, samochodu), a także wytworów kultury duchowej (potrzeba książki, filmu, sztuki teatralnej).</a:t>
            </a:r>
          </a:p>
          <a:p>
            <a:r>
              <a:rPr lang="pl-PL" b="1" dirty="0"/>
              <a:t>Potrzeby instrumentalne - </a:t>
            </a:r>
            <a:r>
              <a:rPr lang="pl-PL" dirty="0"/>
              <a:t>są związane z realizacją określonych celów czy wykonywaniem pewnych zadań (potrzeba młotka do wbicia gwoździa); znikają w momencie osiągnięcia celu.</a:t>
            </a:r>
          </a:p>
        </p:txBody>
      </p:sp>
    </p:spTree>
    <p:extLst>
      <p:ext uri="{BB962C8B-B14F-4D97-AF65-F5344CB8AC3E}">
        <p14:creationId xmlns:p14="http://schemas.microsoft.com/office/powerpoint/2010/main" val="2451520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DDDD55-A672-4992-A151-5A0742945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Hierarchia potrzeb Maslowa</a:t>
            </a:r>
          </a:p>
        </p:txBody>
      </p:sp>
      <p:graphicFrame>
        <p:nvGraphicFramePr>
          <p:cNvPr id="4" name="Symbol zastępczy zawartości 4" descr="piramida przedstawiająca hierarchię potrzeb człowieka. Od dołu do góry widoczne są poziomy: „potrzeby fizjologiczne (biologiczne)”, „potrzeby bezpieczeństwa”, „potrzeby miłości i przynależności”, „potrzeby uznania i szacunku”, „potrzeba samorealizacji”, „potrzeby wiedzy i rozumienia” oraz na samym szczycie „potrzeby estetyczne”. Każdy poziom jest oznaczony jako oddzielna warstwa piramidy, ułożona od najszerszej u podstawy do najwęższej na górze.">
            <a:extLst>
              <a:ext uri="{FF2B5EF4-FFF2-40B4-BE49-F238E27FC236}">
                <a16:creationId xmlns:a16="http://schemas.microsoft.com/office/drawing/2014/main" id="{D3458DD4-D99F-4257-8EFF-7F818B2CA5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4209194"/>
              </p:ext>
            </p:extLst>
          </p:nvPr>
        </p:nvGraphicFramePr>
        <p:xfrm>
          <a:off x="838200" y="1825625"/>
          <a:ext cx="10515600" cy="4159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6232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886BAA-FBF0-4C50-948E-66FBB8831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Potrzeba doradcza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8C8485-68CA-4950-AAB5-6AF2E2A9C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jest to stan odczuwania braku rozstrzygnięć wyboru i określenia warunków sprawnego funkcjonowania uruchamiający motywację do korzystania z pomocy doradcy w celu jego zaspokojenia.</a:t>
            </a:r>
          </a:p>
        </p:txBody>
      </p:sp>
    </p:spTree>
    <p:extLst>
      <p:ext uri="{BB962C8B-B14F-4D97-AF65-F5344CB8AC3E}">
        <p14:creationId xmlns:p14="http://schemas.microsoft.com/office/powerpoint/2010/main" val="2960389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2B67D8-16B8-446A-AD6E-841F6CCBB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Rodzaje potrzeb doradczych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9F69EDE-3369-4A92-B49F-F3294F1B3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Potrzeby efektywne (realne) </a:t>
            </a:r>
            <a:r>
              <a:rPr lang="pl-PL" dirty="0"/>
              <a:t>– są to potrzeby mające odzwierciedlenie w rzeczywistości, możliwe do osiągnięcia przez osobę radzącą się.</a:t>
            </a:r>
          </a:p>
          <a:p>
            <a:r>
              <a:rPr lang="pl-PL" b="1" dirty="0"/>
              <a:t>Potrzeby nominalne (idealne) </a:t>
            </a:r>
            <a:r>
              <a:rPr lang="pl-PL" dirty="0"/>
              <a:t>– są to potrzeby mające charakter życzeń oderwanych od możliwości ich zaspokojenia, z powodu braku cennych wartości lub niemożliwości ich osiągnięcia np. z powodu zbyt małych zasobów finansowych. </a:t>
            </a:r>
          </a:p>
        </p:txBody>
      </p:sp>
    </p:spTree>
    <p:extLst>
      <p:ext uri="{BB962C8B-B14F-4D97-AF65-F5344CB8AC3E}">
        <p14:creationId xmlns:p14="http://schemas.microsoft.com/office/powerpoint/2010/main" val="26204497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EFA91F-3968-4D36-8AFE-0597D4887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cd. Rodzaje potrzeb doradczych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653C93-BEAD-4366-BD41-57E73FE4A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Potrzeby autogeniczne </a:t>
            </a:r>
            <a:r>
              <a:rPr lang="pl-PL" dirty="0"/>
              <a:t>– powstają dzięki własnej inspiracji. Charakterystyczne są dla osób najbardziej aktywnych oraz przedsiębiorczych.</a:t>
            </a:r>
          </a:p>
          <a:p>
            <a:r>
              <a:rPr lang="pl-PL" b="1" dirty="0"/>
              <a:t>Potrzeby adaptowane </a:t>
            </a:r>
            <a:r>
              <a:rPr lang="pl-PL" dirty="0"/>
              <a:t>– powstają pod wpływem inspiracji zewnętrznej u osób będących naśladowcami wzorów zewnętrznych w postaci postępowania innych lub pod wpływem np. lokalnego środowiska. </a:t>
            </a:r>
          </a:p>
        </p:txBody>
      </p:sp>
    </p:spTree>
    <p:extLst>
      <p:ext uri="{BB962C8B-B14F-4D97-AF65-F5344CB8AC3E}">
        <p14:creationId xmlns:p14="http://schemas.microsoft.com/office/powerpoint/2010/main" val="1223935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211FB0-A800-47F8-A902-37C680A80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Diagnozowanie potrzeb doradczych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75C08D-B15F-4EFB-86D8-652B588E0D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Termin diagnoza pochodzi z greckiego </a:t>
            </a:r>
            <a:r>
              <a:rPr lang="pl-PL" dirty="0" err="1"/>
              <a:t>diagnosis</a:t>
            </a:r>
            <a:r>
              <a:rPr lang="pl-PL" dirty="0"/>
              <a:t> – rozróżnienie, osądzanie.</a:t>
            </a:r>
          </a:p>
          <a:p>
            <a:pPr marL="0" indent="0">
              <a:buNone/>
            </a:pPr>
            <a:r>
              <a:rPr lang="pl-PL" dirty="0"/>
              <a:t>Diagnozowanie potrzeb jest to czynność umożliwiająca zróżnicowanie przyczyn takiego czy innego zachowania ludzi, poznanie prawidłowości oraz przewidywanie zmian zachowania. </a:t>
            </a:r>
          </a:p>
          <a:p>
            <a:pPr marL="0" indent="0">
              <a:buNone/>
            </a:pPr>
            <a:r>
              <a:rPr lang="pl-PL" b="1" dirty="0">
                <a:solidFill>
                  <a:srgbClr val="C00000"/>
                </a:solidFill>
              </a:rPr>
              <a:t>Diagnozowanie potrzeb jest ważne w przypadku działalności doradczej, której istotą  jest udzielanie pomocy ludziom w osiąganiu najbardziej korzystnych dla nich skutków działań a także unikaniu zagrożeń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4686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5127D8-0EF0-49B2-BA67-1E353315F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Sposoby diagnozowania potrzeb doradczych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B088C76-3749-48C9-930D-137DE499DB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zgłoszenia </a:t>
            </a:r>
          </a:p>
          <a:p>
            <a:r>
              <a:rPr lang="pl-PL" dirty="0"/>
              <a:t>obserwacje i analizy prowadzone przez doradców</a:t>
            </a:r>
          </a:p>
          <a:p>
            <a:r>
              <a:rPr lang="pl-PL" dirty="0"/>
              <a:t>spotkania z instytucjami </a:t>
            </a:r>
          </a:p>
          <a:p>
            <a:r>
              <a:rPr lang="pl-PL" dirty="0"/>
              <a:t>spotkania i dyskusje z organizacjami doradczymi</a:t>
            </a:r>
          </a:p>
          <a:p>
            <a:r>
              <a:rPr lang="pl-PL" dirty="0"/>
              <a:t>wywiady środowiskowe, w tym badania ankietowe</a:t>
            </a:r>
          </a:p>
          <a:p>
            <a:r>
              <a:rPr lang="pl-PL" dirty="0"/>
              <a:t>wojewódzkie i krajowe priorytety badawcze</a:t>
            </a:r>
          </a:p>
          <a:p>
            <a:r>
              <a:rPr lang="pl-PL" dirty="0"/>
              <a:t>propozycje nauki</a:t>
            </a:r>
          </a:p>
          <a:p>
            <a:r>
              <a:rPr lang="pl-PL" dirty="0"/>
              <a:t>mass media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51386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dr inż. Anna </a:t>
            </a: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Justyna Parzonko  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ERS1_szablon prezentacji  -  tylko do odczytu" id="{0F6BFAC5-71A7-4EA2-90B5-3A0119C221E7}" vid="{9E9B2A14-4E81-437D-A766-7C7875CF27AF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32fb0b02b18934f4f83d3d5f4d62ecb1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888a703dc37ea123300181a368ac4b3d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2ACD6F-0090-4B98-A176-A360119E5134}">
  <ds:schemaRefs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2006/metadata/properties"/>
    <ds:schemaRef ds:uri="51674ba1-e637-49a1-9acf-be75e179f9ea"/>
    <ds:schemaRef ds:uri="http://purl.org/dc/elements/1.1/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7D13238-EBD7-4AA4-8B67-AC21922A69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_FERS1_szablon prezentacji</Template>
  <TotalTime>381</TotalTime>
  <Words>781</Words>
  <Application>Microsoft Office PowerPoint</Application>
  <PresentationFormat>Panoramiczny</PresentationFormat>
  <Paragraphs>86</Paragraphs>
  <Slides>18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Times New Roman</vt:lpstr>
      <vt:lpstr>Motyw pakietu Office</vt:lpstr>
      <vt:lpstr>Zrównoważony Kampus SGGW –  - kształcenie na rzecz branż kluczowych</vt:lpstr>
      <vt:lpstr>Rozwiązywanie problemów doradczych</vt:lpstr>
      <vt:lpstr>Problem </vt:lpstr>
      <vt:lpstr>Definicja problemu</vt:lpstr>
      <vt:lpstr>Problem doradczy </vt:lpstr>
      <vt:lpstr>Rodzaje problemów doradczych</vt:lpstr>
      <vt:lpstr>cd. Rodzaje problemów doradczych</vt:lpstr>
      <vt:lpstr>Procedura rozwiązywania problemów doradczych</vt:lpstr>
      <vt:lpstr>Potrzeby doradcze</vt:lpstr>
      <vt:lpstr>Potrzeba </vt:lpstr>
      <vt:lpstr>Potrzeby ludzkie</vt:lpstr>
      <vt:lpstr>Hierarchia potrzeb Maslowa</vt:lpstr>
      <vt:lpstr>Potrzeba doradcza </vt:lpstr>
      <vt:lpstr>Rodzaje potrzeb doradczych</vt:lpstr>
      <vt:lpstr>cd. Rodzaje potrzeb doradczych</vt:lpstr>
      <vt:lpstr>Diagnozowanie potrzeb doradczych</vt:lpstr>
      <vt:lpstr>Sposoby diagnozowania potrzeb doradczych</vt:lpstr>
      <vt:lpstr>Autor utworu: dr inż. Anna Justyna Parzonko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nr. 7 do przedmiotu "Techniki negocjacji i metodyka doradztwa"</dc:title>
  <dc:creator>Anna Parzonko</dc:creator>
  <cp:lastModifiedBy>Anna Parzonko</cp:lastModifiedBy>
  <cp:revision>30</cp:revision>
  <cp:lastPrinted>2024-05-21T11:11:19Z</cp:lastPrinted>
  <dcterms:created xsi:type="dcterms:W3CDTF">2026-04-14T16:39:53Z</dcterms:created>
  <dcterms:modified xsi:type="dcterms:W3CDTF">2026-05-30T13:19:43Z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