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sldIdLst>
    <p:sldId id="258" r:id="rId5"/>
    <p:sldId id="261" r:id="rId6"/>
    <p:sldId id="262" r:id="rId7"/>
    <p:sldId id="265" r:id="rId8"/>
    <p:sldId id="263" r:id="rId9"/>
    <p:sldId id="268" r:id="rId10"/>
    <p:sldId id="264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6" r:id="rId22"/>
    <p:sldId id="278" r:id="rId23"/>
    <p:sldId id="279" r:id="rId24"/>
    <p:sldId id="280" r:id="rId25"/>
    <p:sldId id="259" r:id="rId2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2113" autoAdjust="0"/>
  </p:normalViewPr>
  <p:slideViewPr>
    <p:cSldViewPr snapToGrid="0" showGuides="1">
      <p:cViewPr varScale="1">
        <p:scale>
          <a:sx n="103" d="100"/>
          <a:sy n="103" d="100"/>
        </p:scale>
        <p:origin x="126" y="246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5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55376C6-B170-4BAB-817A-47CF8AABBD9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81684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4D4E83-6D99-41D9-B0D5-4298FF4EA3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Osobowościowe uwarunkowania procesu</a:t>
            </a:r>
            <a:br>
              <a:rPr lang="pl-PL" b="1" dirty="0"/>
            </a:br>
            <a:r>
              <a:rPr lang="pl-PL" b="1" dirty="0"/>
              <a:t>doradczego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30094AA-A30F-4219-8834-FAD32A6A0E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733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F2AC49-94FE-43E1-BC73-C28ED5908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Podmiotowy charakter doradztwa ​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02A453E-6F89-48A1-B77F-47F298CAD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/>
              <a:t>Wśród wielu cech doradztwa podmiotowość jest cechą pierwszoplanową, która wyznacza pozostałe cechy m.in. takie jak: powszechność, systematyczność, szeroki zakres pomocy.​</a:t>
            </a:r>
          </a:p>
          <a:p>
            <a:pPr marL="0" indent="0">
              <a:buNone/>
            </a:pPr>
            <a:r>
              <a:rPr lang="pl-PL" dirty="0"/>
              <a:t>Ten punkt widzenia wynika ze współczesnych teorii psychologicznych, w których człowiek traktowany jest właśnie w sposób podmiotowy. Pogląd ten poprzedzały stanowiska o przedmiotowości człowieka. </a:t>
            </a:r>
          </a:p>
          <a:p>
            <a:pPr marL="0" indent="0">
              <a:buNone/>
            </a:pPr>
            <a:r>
              <a:rPr lang="pl-PL" b="1" dirty="0"/>
              <a:t>Podmiotowe traktowanie człowieka zakłada, że jest on w stanie zrozumieć sytuację w jakiej się znalazł, sformułować i podjąć zadania pozwalające na dokonanie zmian.​</a:t>
            </a:r>
          </a:p>
          <a:p>
            <a:pPr marL="0" indent="0">
              <a:buNone/>
            </a:pPr>
            <a:r>
              <a:rPr lang="pl-PL" b="1" dirty="0">
                <a:solidFill>
                  <a:srgbClr val="FF0000"/>
                </a:solidFill>
              </a:rPr>
              <a:t>Podmiot doradztwa tworzą dwie osoby (podmiot dwuosobowy): klient instytucji doradczej oraz doradca.</a:t>
            </a:r>
          </a:p>
          <a:p>
            <a:pPr marL="0" indent="0">
              <a:buNone/>
            </a:pPr>
            <a:endParaRPr lang="pl-PL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23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DB7CAB54-F4B1-4CFF-941B-2FD82D9803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/>
              <a:t>Sylwetka ​</a:t>
            </a:r>
            <a:br>
              <a:rPr lang="pl-PL" b="1" dirty="0"/>
            </a:br>
            <a:r>
              <a:rPr lang="pl-PL" b="1" dirty="0"/>
              <a:t>osoby radzącej się​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45474CAE-F229-43DD-B2EB-71D9B74BE2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6100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9786A9-D1CA-4591-88F9-5BFDC8FEC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Czynniki wpływające na osobowość radzącego się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B80260-FBA2-4BD4-A790-826C758F7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273050" indent="-273050"/>
            <a:r>
              <a:rPr lang="pl-PL" b="1" dirty="0"/>
              <a:t>Wykonywany zawód i jego cechy charakterystyczne  </a:t>
            </a:r>
            <a:r>
              <a:rPr lang="pl-PL" dirty="0"/>
              <a:t>(zależność cech osoby radzącej się od specyfiki wykonywanego zawodu)-jest podstawą utrzymania, stale powtarzające się charakterystyczne czynności, wymaga odpowiedniej wiedzy i kwalifikacji, praca społecznie użyteczna.​</a:t>
            </a:r>
          </a:p>
          <a:p>
            <a:pPr marL="273050" indent="-273050"/>
            <a:r>
              <a:rPr lang="pl-PL" b="1" dirty="0"/>
              <a:t> Środowisko </a:t>
            </a:r>
            <a:r>
              <a:rPr lang="pl-PL" dirty="0"/>
              <a:t>(w wymiarze socjologicznym, przyroda, rodzina) – w poradnictwie bardzo wiele uwagi poświęca się problematyce wpływu środowiska społecznego na kształtowanie się postaw potencjalnych klientów instytucji doradczych. Wspólne cele i interesy, więź społeczna (uzależnienie), systemy kontroli i zachowania członków zbiorowości, podział ról (autorytet formalny i nieformalny), swoiste normy postępowania, organizacja życia danej zbiorowości, terytorium (liczebność zbiorowości) to tylko wybrane przykłady kryteriów wyodrębniania się zbiorowości, które należy uwzględniać w wyborze form i oddziaływań doradczych.  ​</a:t>
            </a:r>
          </a:p>
          <a:p>
            <a:pPr marL="273050" indent="-273050"/>
            <a:r>
              <a:rPr lang="pl-PL" b="1" dirty="0"/>
              <a:t>Człowiek dorosły </a:t>
            </a:r>
            <a:r>
              <a:rPr lang="pl-PL" dirty="0"/>
              <a:t>-dorosły człowiek jest sam odpowiedzialny za siebie, jest sam podmiotem działalności produkcyjnej, sam decyduje o swoim planie życiowym, sam musi się parać z trudnościami jego realizacji, sam odpowiada wobec społeczeństwa za swoją działalność.​</a:t>
            </a:r>
          </a:p>
        </p:txBody>
      </p:sp>
    </p:spTree>
    <p:extLst>
      <p:ext uri="{BB962C8B-B14F-4D97-AF65-F5344CB8AC3E}">
        <p14:creationId xmlns:p14="http://schemas.microsoft.com/office/powerpoint/2010/main" val="339666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797655-9CF8-4A26-A860-31681A469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Osoba radząca się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D503E37-D281-499C-93E4-036DA9234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/>
              <a:t>Osoba radząca się </a:t>
            </a:r>
            <a:r>
              <a:rPr lang="pl-PL" dirty="0"/>
              <a:t>(czyli radzący się, klient, pacjent, użytkownik poradni, wspomagany, </a:t>
            </a:r>
            <a:r>
              <a:rPr lang="pl-PL" dirty="0" err="1"/>
              <a:t>poradobiorca</a:t>
            </a:r>
            <a:r>
              <a:rPr lang="pl-PL" dirty="0"/>
              <a:t>, optant decydent) – jednostka, która zasięga porady u doradcy, dokonuje wyboru alternatywy i ponosi odpowiedzialność za swoją decyzję. Każdego decydenta winny charakteryzować określone umiejętności decyzyjne i określona wiedza stanowiąca podstawę dokonywania wyborów. </a:t>
            </a:r>
          </a:p>
          <a:p>
            <a:pPr marL="0" indent="0">
              <a:buNone/>
            </a:pPr>
            <a:r>
              <a:rPr lang="pl-PL" b="1" dirty="0">
                <a:solidFill>
                  <a:srgbClr val="FF0000"/>
                </a:solidFill>
              </a:rPr>
              <a:t>Radzący się jest traktowany jako jeden z członów podmiotu poradnictwa. </a:t>
            </a:r>
          </a:p>
        </p:txBody>
      </p:sp>
    </p:spTree>
    <p:extLst>
      <p:ext uri="{BB962C8B-B14F-4D97-AF65-F5344CB8AC3E}">
        <p14:creationId xmlns:p14="http://schemas.microsoft.com/office/powerpoint/2010/main" val="1782159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8B0162-29E6-4A87-89DA-55DDE0DDC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Cechy osoby radzącej się mogące mieć wpływ na przebieg procesu doradczego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EF94042-014D-43A6-9813-EA4C84231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dirty="0"/>
              <a:t>Podatność na perswazję ​</a:t>
            </a:r>
          </a:p>
          <a:p>
            <a:r>
              <a:rPr lang="pl-PL" dirty="0"/>
              <a:t>Samoocena​</a:t>
            </a:r>
          </a:p>
          <a:p>
            <a:r>
              <a:rPr lang="pl-PL" dirty="0"/>
              <a:t>Uleganie wpływom zewnętrznym ​</a:t>
            </a:r>
          </a:p>
          <a:p>
            <a:r>
              <a:rPr lang="pl-PL" dirty="0"/>
              <a:t>Poczucie umiejscowienia kontroli​</a:t>
            </a:r>
          </a:p>
          <a:p>
            <a:pPr lvl="1"/>
            <a:r>
              <a:rPr lang="pl-PL" dirty="0"/>
              <a:t>wewnętrzne poczucie umiejscowienia kontroli ​</a:t>
            </a:r>
          </a:p>
          <a:p>
            <a:pPr lvl="1"/>
            <a:r>
              <a:rPr lang="pl-PL" dirty="0"/>
              <a:t>zewnętrzne poczucie umiejscowienia kontroli ​</a:t>
            </a:r>
          </a:p>
          <a:p>
            <a:r>
              <a:rPr lang="pl-PL" dirty="0"/>
              <a:t>Nieprzystosowanie społeczne radzącego się klienta ​</a:t>
            </a:r>
          </a:p>
          <a:p>
            <a:r>
              <a:rPr lang="pl-PL" dirty="0"/>
              <a:t>Inteligencja ​</a:t>
            </a:r>
          </a:p>
          <a:p>
            <a:r>
              <a:rPr lang="pl-PL" dirty="0"/>
              <a:t>Pierwotna postawa radzącego się​</a:t>
            </a:r>
          </a:p>
          <a:p>
            <a:r>
              <a:rPr lang="pl-PL" dirty="0"/>
              <a:t>Aktywność osób radzących się​</a:t>
            </a:r>
          </a:p>
        </p:txBody>
      </p:sp>
    </p:spTree>
    <p:extLst>
      <p:ext uri="{BB962C8B-B14F-4D97-AF65-F5344CB8AC3E}">
        <p14:creationId xmlns:p14="http://schemas.microsoft.com/office/powerpoint/2010/main" val="3682386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F258896-6243-4E73-B4A6-F695612BB9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/>
              <a:t>Sylwetka doradcy​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618B063D-DA42-4949-A9C6-BB3AF86295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9714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431AA2-3A2B-4D06-9C40-4CA20D4BD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Doradca​/doradca rolniczy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41C742D-5ECF-46EA-93DE-D5E6D9635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1" dirty="0"/>
              <a:t>Doradca rolniczy </a:t>
            </a:r>
            <a:r>
              <a:rPr lang="pl-PL" dirty="0"/>
              <a:t>- pracownik publicznej bądź niepublicznej rolniczej organizacji doradczej, który realizuje zadania wynikające z funkcji doradztwa rolniczego. ​</a:t>
            </a:r>
          </a:p>
        </p:txBody>
      </p:sp>
    </p:spTree>
    <p:extLst>
      <p:ext uri="{BB962C8B-B14F-4D97-AF65-F5344CB8AC3E}">
        <p14:creationId xmlns:p14="http://schemas.microsoft.com/office/powerpoint/2010/main" val="4207999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AC43FD-0929-4E18-A5D1-193E81E6F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Zakres obowiązków​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B075DD-D701-4708-9674-7598B5AC2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dirty="0"/>
              <a:t>Prowadzenie bezpośredniego doradztwa rolniczego indywidualnego i grupowego w zakresie rozwoju, ekologii i ochrony środowiska, ekonomiki i przedsiębiorczości, technologii produkcji, itp.​</a:t>
            </a:r>
          </a:p>
          <a:p>
            <a:r>
              <a:rPr lang="pl-PL" dirty="0"/>
              <a:t>Pomoc rolnikom w zakresie sporządzania dokumentacji niezbędnej do ubiegania się o środki finansowe z funduszy Unii Europejskiej lub innych instytucji krajowych i zagranicznych.​</a:t>
            </a:r>
          </a:p>
          <a:p>
            <a:r>
              <a:rPr lang="pl-PL" dirty="0"/>
              <a:t> Współpraca z władzami samorządowymi, instytucjami i organizacjami działającymi na rzecz rolnictwa.​</a:t>
            </a:r>
          </a:p>
          <a:p>
            <a:r>
              <a:rPr lang="pl-PL" dirty="0"/>
              <a:t>Aktywizowanie mieszkańców wsi do podejmowania pozarolniczej działalności gospodarczej.​</a:t>
            </a:r>
          </a:p>
          <a:p>
            <a:r>
              <a:rPr lang="pl-PL" dirty="0"/>
              <a:t>Wspieranie rozwoju wspólnych przedsięwzięć gospodarczych rolników.​</a:t>
            </a:r>
          </a:p>
          <a:p>
            <a:r>
              <a:rPr lang="pl-PL" dirty="0"/>
              <a:t>Organizacja różnych form doskonalenia zawodowego​.</a:t>
            </a:r>
          </a:p>
          <a:p>
            <a:r>
              <a:rPr lang="pl-PL" dirty="0"/>
              <a:t>itp.</a:t>
            </a:r>
          </a:p>
        </p:txBody>
      </p:sp>
    </p:spTree>
    <p:extLst>
      <p:ext uri="{BB962C8B-B14F-4D97-AF65-F5344CB8AC3E}">
        <p14:creationId xmlns:p14="http://schemas.microsoft.com/office/powerpoint/2010/main" val="2765984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5F4412-E163-4C76-A09E-67B970B6B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Kompetencje niezbędne w pracy doradczej​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D9C1B0D-CB69-41EA-A02C-89EF05F6C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Przez kompetencje doradcy  rolniczego rozumieć należy zdolność​ wykorzystania własnej wiedzy, systemu wartości oraz cech  osobowości, aby osiągać cele, wyniki i standardy oczekiwane w związku z zajmowaniem właściwego stanowiska w publicznej rolniczej organizacji  doradczej.​</a:t>
            </a:r>
          </a:p>
          <a:p>
            <a:pPr marL="0" indent="0">
              <a:buNone/>
            </a:pPr>
            <a:r>
              <a:rPr lang="pl-PL" b="1" dirty="0"/>
              <a:t>Kompetencje doradcy rolniczego:​</a:t>
            </a:r>
          </a:p>
          <a:p>
            <a:pPr lvl="1"/>
            <a:r>
              <a:rPr lang="pl-PL" dirty="0"/>
              <a:t> kompetencje poznawcze, ​</a:t>
            </a:r>
          </a:p>
          <a:p>
            <a:pPr lvl="1"/>
            <a:r>
              <a:rPr lang="pl-PL" dirty="0"/>
              <a:t>kompetencje metodyczne,​</a:t>
            </a:r>
          </a:p>
          <a:p>
            <a:pPr lvl="1"/>
            <a:r>
              <a:rPr lang="pl-PL" dirty="0"/>
              <a:t> kompetencje komunikacyjne, ​</a:t>
            </a:r>
          </a:p>
          <a:p>
            <a:pPr lvl="1"/>
            <a:r>
              <a:rPr lang="pl-PL" dirty="0"/>
              <a:t>kompetencje organizatorskie.​</a:t>
            </a:r>
          </a:p>
        </p:txBody>
      </p:sp>
    </p:spTree>
    <p:extLst>
      <p:ext uri="{BB962C8B-B14F-4D97-AF65-F5344CB8AC3E}">
        <p14:creationId xmlns:p14="http://schemas.microsoft.com/office/powerpoint/2010/main" val="4291335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21DC1B-D991-47D6-997F-4A2B6B77C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Kwalifikacje doradcy​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40BFFA6-19D2-414B-B643-A0844ECA7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Kwalifikacje ogólne​</a:t>
            </a:r>
          </a:p>
          <a:p>
            <a:pPr lvl="1"/>
            <a:r>
              <a:rPr lang="pl-PL" dirty="0"/>
              <a:t>odpowiedni poziom wykształcenia ​</a:t>
            </a:r>
          </a:p>
          <a:p>
            <a:pPr lvl="1"/>
            <a:r>
              <a:rPr lang="pl-PL" dirty="0"/>
              <a:t>dobra kondycja fizyczna i psychiczna​</a:t>
            </a:r>
          </a:p>
          <a:p>
            <a:pPr lvl="1"/>
            <a:r>
              <a:rPr lang="pl-PL" dirty="0"/>
              <a:t>ogólna sprawność intelektualna (spostrzegawczość, pamięć, wyobraźnia, zdolność logicznego myślenia)​</a:t>
            </a:r>
          </a:p>
          <a:p>
            <a:pPr lvl="1"/>
            <a:r>
              <a:rPr lang="pl-PL" dirty="0"/>
              <a:t>zamiłowanie do pracy społecznej​</a:t>
            </a:r>
          </a:p>
          <a:p>
            <a:pPr lvl="1"/>
            <a:r>
              <a:rPr lang="pl-PL" dirty="0"/>
              <a:t>umiejętności interpersonalne​</a:t>
            </a:r>
          </a:p>
          <a:p>
            <a:pPr lvl="1"/>
            <a:r>
              <a:rPr lang="pl-PL" dirty="0"/>
              <a:t>umiejętności informatyczne​</a:t>
            </a:r>
          </a:p>
          <a:p>
            <a:pPr marL="0" indent="0">
              <a:buNone/>
            </a:pPr>
            <a:r>
              <a:rPr lang="pl-PL" dirty="0"/>
              <a:t>Kwalifikacje zawodowe​</a:t>
            </a:r>
          </a:p>
          <a:p>
            <a:pPr lvl="1"/>
            <a:r>
              <a:rPr lang="pl-PL" dirty="0"/>
              <a:t>przygotowanie zawodowe teoretyczne i praktyczne​</a:t>
            </a:r>
          </a:p>
          <a:p>
            <a:pPr lvl="1"/>
            <a:r>
              <a:rPr lang="pl-PL" dirty="0"/>
              <a:t>przygotowanie społeczno-pedagogiczne​</a:t>
            </a:r>
          </a:p>
        </p:txBody>
      </p:sp>
    </p:spTree>
    <p:extLst>
      <p:ext uri="{BB962C8B-B14F-4D97-AF65-F5344CB8AC3E}">
        <p14:creationId xmlns:p14="http://schemas.microsoft.com/office/powerpoint/2010/main" val="735885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BD5C6E-30BE-468B-BCDA-E8CC45AF6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Warunki pracy doradcy​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16AC554-83BF-45A8-970B-43D60EF8E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b="1" dirty="0"/>
              <a:t>Środowisko pracy – materialne środowisko pracy </a:t>
            </a:r>
            <a:r>
              <a:rPr lang="pl-PL" dirty="0"/>
              <a:t>​</a:t>
            </a:r>
          </a:p>
          <a:p>
            <a:pPr marL="457200" lvl="1" indent="0">
              <a:buNone/>
            </a:pPr>
            <a:r>
              <a:rPr lang="pl-PL" dirty="0"/>
              <a:t>(pomieszczenie zapewniające warunki poradnictwa indywidualnego i innych form);​</a:t>
            </a:r>
          </a:p>
          <a:p>
            <a:pPr marL="0" indent="0">
              <a:buNone/>
            </a:pPr>
            <a:r>
              <a:rPr lang="pl-PL" b="1" dirty="0"/>
              <a:t>Środowisko pracy – warunki społeczne ​</a:t>
            </a:r>
          </a:p>
          <a:p>
            <a:pPr lvl="1"/>
            <a:r>
              <a:rPr lang="pl-PL" dirty="0"/>
              <a:t>praca samodzielna, doradca sam dopiera metody, które umożliwią rozwiązania problemu, ​</a:t>
            </a:r>
          </a:p>
          <a:p>
            <a:pPr lvl="1"/>
            <a:r>
              <a:rPr lang="pl-PL" dirty="0"/>
              <a:t>stały kontakt z innymi ludźmi, ​</a:t>
            </a:r>
          </a:p>
          <a:p>
            <a:pPr lvl="1"/>
            <a:r>
              <a:rPr lang="pl-PL" dirty="0"/>
              <a:t>współpraca z innymi specjalistami w zakresie wymiany doświadczeń lub konsultacji trudniejszych przypadków, ​</a:t>
            </a:r>
          </a:p>
          <a:p>
            <a:pPr lvl="1"/>
            <a:r>
              <a:rPr lang="pl-PL" dirty="0"/>
              <a:t>możliwość wystąpienia konfliktów, ​</a:t>
            </a:r>
          </a:p>
          <a:p>
            <a:pPr lvl="1"/>
            <a:r>
              <a:rPr lang="pl-PL" dirty="0"/>
              <a:t>możliwość pojawienia się zjawiska „wypalenia zawodowego”;</a:t>
            </a:r>
          </a:p>
        </p:txBody>
      </p:sp>
    </p:spTree>
    <p:extLst>
      <p:ext uri="{BB962C8B-B14F-4D97-AF65-F5344CB8AC3E}">
        <p14:creationId xmlns:p14="http://schemas.microsoft.com/office/powerpoint/2010/main" val="3385297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296728-A41A-410A-A67D-065C9F153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cd. Warunki pracy doradcy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0B497F-E07F-4928-A637-F5BC0BFAA7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l-PL" b="1" dirty="0"/>
              <a:t>Wymagania psychologiczne:​</a:t>
            </a:r>
          </a:p>
          <a:p>
            <a:pPr lvl="1"/>
            <a:r>
              <a:rPr lang="pl-PL" dirty="0"/>
              <a:t>kompetencje społeczne – cechy osobowości, uzdolnienia i zainteresowania, warunkujące powodzenie w pracy z ludźmi,​</a:t>
            </a:r>
          </a:p>
          <a:p>
            <a:pPr lvl="1"/>
            <a:r>
              <a:rPr lang="pl-PL" dirty="0"/>
              <a:t>elastyczne i twórcze podejście do rozwiązywania problemów,​</a:t>
            </a:r>
          </a:p>
          <a:p>
            <a:pPr lvl="1"/>
            <a:r>
              <a:rPr lang="pl-PL" dirty="0"/>
              <a:t>umiejętność planowania i organizowania własnej pracy,​</a:t>
            </a:r>
          </a:p>
          <a:p>
            <a:pPr lvl="1"/>
            <a:r>
              <a:rPr lang="pl-PL" dirty="0"/>
              <a:t>niezależność poglądów​,</a:t>
            </a:r>
          </a:p>
          <a:p>
            <a:pPr lvl="1"/>
            <a:r>
              <a:rPr lang="pl-PL" dirty="0"/>
              <a:t>ciekawość poznawcza (otwarcie na problemy i sprawy innych oraz ciągły rozwój zawodowy)​,</a:t>
            </a:r>
          </a:p>
          <a:p>
            <a:pPr lvl="1"/>
            <a:r>
              <a:rPr lang="pl-PL" dirty="0"/>
              <a:t>odpowiedzialność społeczno-moralna​.</a:t>
            </a:r>
          </a:p>
          <a:p>
            <a:pPr marL="0" indent="0">
              <a:buNone/>
            </a:pPr>
            <a:r>
              <a:rPr lang="pl-PL" b="1" dirty="0"/>
              <a:t>Warunki fizyczne i zdrowotne​</a:t>
            </a:r>
          </a:p>
          <a:p>
            <a:pPr lvl="1"/>
            <a:r>
              <a:rPr lang="pl-PL" dirty="0"/>
              <a:t>Przeciwwskazania – niewydolność intelektualna, choroby psychiczne i wszelkie zaburzenia ośrodkowego układu nerwowego, wady wzroku niepoddające się korekcji, wady słuchu i wymowy.​</a:t>
            </a:r>
          </a:p>
        </p:txBody>
      </p:sp>
    </p:spTree>
    <p:extLst>
      <p:ext uri="{BB962C8B-B14F-4D97-AF65-F5344CB8AC3E}">
        <p14:creationId xmlns:p14="http://schemas.microsoft.com/office/powerpoint/2010/main" val="1109974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DF4F6E-150D-407B-87C2-74CC29BD5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Autorytet doradcy​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4D259BE-9AAD-4D2B-BCF0-1679ADD7B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Autorytet urzędowy </a:t>
            </a:r>
            <a:r>
              <a:rPr lang="pl-PL" dirty="0"/>
              <a:t>(formalny) – wynika z piastowanego stanowiska w hierarchii służbowej;​</a:t>
            </a:r>
          </a:p>
          <a:p>
            <a:r>
              <a:rPr lang="pl-PL" b="1" dirty="0"/>
              <a:t>Autorytet fachowy </a:t>
            </a:r>
            <a:r>
              <a:rPr lang="pl-PL" dirty="0"/>
              <a:t>– oparty na kompetencjach, podbudowany rzeczywistą wiedzą;​</a:t>
            </a:r>
          </a:p>
          <a:p>
            <a:r>
              <a:rPr lang="pl-PL" b="1" dirty="0"/>
              <a:t>Autorytet moralny </a:t>
            </a:r>
            <a:r>
              <a:rPr lang="pl-PL" dirty="0"/>
              <a:t>– oparty na cechach osobowościowych uznawanych w danym środowisku za pożądane np. rzetelność, nieprzekupność, słowność, sprawiedliwość itp.</a:t>
            </a:r>
          </a:p>
        </p:txBody>
      </p:sp>
    </p:spTree>
    <p:extLst>
      <p:ext uri="{BB962C8B-B14F-4D97-AF65-F5344CB8AC3E}">
        <p14:creationId xmlns:p14="http://schemas.microsoft.com/office/powerpoint/2010/main" val="3692745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19F833-442A-459D-B58F-21194713D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Uwarunkowania procesu stawania się autorytetem przez doradcę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C7D0428-834A-4291-A87E-992727C09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dirty="0"/>
              <a:t>Aby doradca mógł być autorytetem w środowisku muszą zostać spełnione odpowiednie warunki. Najogólniej można je podzielić na uwarunkowania wewnętrzne i zewnętrzne:</a:t>
            </a:r>
          </a:p>
          <a:p>
            <a:r>
              <a:rPr lang="pl-PL" dirty="0"/>
              <a:t>do </a:t>
            </a:r>
            <a:r>
              <a:rPr lang="pl-PL" b="1" dirty="0"/>
              <a:t>wewnętrznych </a:t>
            </a:r>
            <a:r>
              <a:rPr lang="pl-PL" dirty="0"/>
              <a:t>uwarunkowań procesu stawania się autorytetem przez doradcę zalicza się jego cechy osobowości i kompetencje. Należy tu podkreślić, że doradca nie jest autorytetem dla swoich partnerów jeśli nie dysponuje odpowiednimi kompetencjami. Z drugiej strony nawet najbardziej kompetentny doradca nie jest autorytetem, jeśli np. postępuje niezgodnie z powszechnie uznawanym systemem wartości, reprezentuje niski poziom moralny, posiada niski prestiż społeczny i nieatrakcyjny wygląd;</a:t>
            </a:r>
          </a:p>
          <a:p>
            <a:r>
              <a:rPr lang="pl-PL" dirty="0"/>
              <a:t>do </a:t>
            </a:r>
            <a:r>
              <a:rPr lang="pl-PL" b="1" dirty="0"/>
              <a:t>zewnętrznych</a:t>
            </a:r>
            <a:r>
              <a:rPr lang="pl-PL" dirty="0"/>
              <a:t> uwarunkowań procesu stawania się autorytetem przez doradcę zalicza się:​</a:t>
            </a:r>
          </a:p>
          <a:p>
            <a:pPr lvl="2"/>
            <a:r>
              <a:rPr lang="pl-PL" dirty="0"/>
              <a:t>ogólną koncepcję doradztwa,​</a:t>
            </a:r>
          </a:p>
          <a:p>
            <a:pPr lvl="2"/>
            <a:r>
              <a:rPr lang="pl-PL" dirty="0"/>
              <a:t>rangę zawodu doradcy w społeczeństwie i środowisku lokalnym,​</a:t>
            </a:r>
          </a:p>
          <a:p>
            <a:pPr lvl="2"/>
            <a:r>
              <a:rPr lang="pl-PL" dirty="0"/>
              <a:t>stopę życiową doradcy.​</a:t>
            </a:r>
          </a:p>
        </p:txBody>
      </p:sp>
    </p:spTree>
    <p:extLst>
      <p:ext uri="{BB962C8B-B14F-4D97-AF65-F5344CB8AC3E}">
        <p14:creationId xmlns:p14="http://schemas.microsoft.com/office/powerpoint/2010/main" val="8534687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24AAC4-6C2B-4455-B2F1-E7F791F62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Etyka w zawodzie doradcy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5682F1-9968-46A3-8768-D21CA048F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Sytuacja poradnicza znajduje głębokie uzasadnienie w wartościach moralnych, opiera się bowiem na fundamentalnej kategorii etycznej, jaką jest </a:t>
            </a:r>
            <a:r>
              <a:rPr lang="pl-PL" b="1" dirty="0">
                <a:solidFill>
                  <a:srgbClr val="FF0000"/>
                </a:solidFill>
              </a:rPr>
              <a:t>działanie na rzecz dobra drugiej osoby. </a:t>
            </a:r>
          </a:p>
          <a:p>
            <a:pPr marL="0" indent="0">
              <a:buNone/>
            </a:pPr>
            <a:r>
              <a:rPr lang="pl-PL" u="sng" dirty="0"/>
              <a:t>Wartość ta stanowi bazę dla całego procesu pomagania we wszystkich możliwych jego formach.</a:t>
            </a:r>
          </a:p>
        </p:txBody>
      </p:sp>
    </p:spTree>
    <p:extLst>
      <p:ext uri="{BB962C8B-B14F-4D97-AF65-F5344CB8AC3E}">
        <p14:creationId xmlns:p14="http://schemas.microsoft.com/office/powerpoint/2010/main" val="22481636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C76B3A-85B8-4BDE-A963-CA0AC2141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Odpowiedzialność doradcy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6D942CE-689F-44D1-9A0F-44656AD36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Odpowiedzialność formalna </a:t>
            </a:r>
            <a:r>
              <a:rPr lang="pl-PL" dirty="0"/>
              <a:t>doradcy oznacza jego stosunek do obowiązków i reguł, wynikających z roli zawodowej, jaką pełni. </a:t>
            </a:r>
          </a:p>
          <a:p>
            <a:r>
              <a:rPr lang="pl-PL" b="1" dirty="0"/>
              <a:t>Odpowiedzialność za klienta. </a:t>
            </a:r>
            <a:r>
              <a:rPr lang="pl-PL" dirty="0"/>
              <a:t>W sytuacji poradniczej w relacji Ja – Ty to Ja jest członem silniejszym, Ty (czyli Drugi, Inny) jest słabszy, wymagający troski i wsparcia. Stąd też pojawia się potrzeba odpowiedzialności substytucyjnej, która jest odpowiedzialnością podejmowaną i ponoszoną za klienta. Dotyczy ona szczególnie takich sytuacji, w których radzący się, będąc osobą zgubioną i bezradną, zupełnie nie wie, jak wybrnąć z trudnej egzystencjalnej sytuacji. </a:t>
            </a:r>
          </a:p>
        </p:txBody>
      </p:sp>
    </p:spTree>
    <p:extLst>
      <p:ext uri="{BB962C8B-B14F-4D97-AF65-F5344CB8AC3E}">
        <p14:creationId xmlns:p14="http://schemas.microsoft.com/office/powerpoint/2010/main" val="32136950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804490-DB74-4EDB-B531-A70639DB4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Kodeks etyczny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10AF8ED-78C3-4F51-9933-39F46C23E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Kodeks etyczny to wytyczony zbiór zasad codziennego postępowania zawodowego. Ma on za zadnie konstytuowanie etosu danej grupy zawodowej. Podnosi jej prestiż i wpływa na społeczny wizerunek. </a:t>
            </a:r>
          </a:p>
          <a:p>
            <a:pPr marL="0" indent="0">
              <a:buNone/>
            </a:pPr>
            <a:r>
              <a:rPr lang="pl-PL" i="1" dirty="0"/>
              <a:t>Pomimo tego, że do tej pory nie został w Polsce stworzony Kodeks etyczny doradcy, możemy mówić o etyce zawodowej doradców. W literaturze można natrafić na próby formułowania zasad etycznych i norm moralnych, określających, jak doradcy powinni się zachowywać.</a:t>
            </a:r>
          </a:p>
        </p:txBody>
      </p:sp>
    </p:spTree>
    <p:extLst>
      <p:ext uri="{BB962C8B-B14F-4D97-AF65-F5344CB8AC3E}">
        <p14:creationId xmlns:p14="http://schemas.microsoft.com/office/powerpoint/2010/main" val="16709355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6A6F52-E958-4C5E-B908-C3B907928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Podstawowe zasady etyczne pracy doradcy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C8CF2C-B7E3-41E6-86E3-770479C29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Zasada tajemnicy zawodowej</a:t>
            </a:r>
          </a:p>
          <a:p>
            <a:r>
              <a:rPr lang="pl-PL" dirty="0"/>
              <a:t>Zasada tajemnicy powiernictwa</a:t>
            </a:r>
          </a:p>
          <a:p>
            <a:r>
              <a:rPr lang="pl-PL" dirty="0"/>
              <a:t>Zasada dobra klienta</a:t>
            </a:r>
          </a:p>
          <a:p>
            <a:r>
              <a:rPr lang="pl-PL" dirty="0"/>
              <a:t>Zasada odpowiedzialności </a:t>
            </a:r>
          </a:p>
        </p:txBody>
      </p:sp>
    </p:spTree>
    <p:extLst>
      <p:ext uri="{BB962C8B-B14F-4D97-AF65-F5344CB8AC3E}">
        <p14:creationId xmlns:p14="http://schemas.microsoft.com/office/powerpoint/2010/main" val="6202363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E9963E-4806-4182-8834-C4DE0BD2B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Podsumowanie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D144E5-06B2-4142-A0B8-ADC7FD1C5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u="sng" dirty="0"/>
              <a:t>Refleksje dotyczące wartości moralnych w udzielaniu pomocy wydają się istnieć na marginesie wielu innych spraw. </a:t>
            </a:r>
          </a:p>
          <a:p>
            <a:pPr marL="0" indent="0">
              <a:buNone/>
            </a:pPr>
            <a:r>
              <a:rPr lang="pl-PL" dirty="0"/>
              <a:t>Trzeba jednak pamiętać, że pomagający oddziałuje przede wszystkim </a:t>
            </a:r>
            <a:r>
              <a:rPr lang="pl-PL" b="1" dirty="0">
                <a:solidFill>
                  <a:srgbClr val="FF0000"/>
                </a:solidFill>
              </a:rPr>
              <a:t>własną osobowością</a:t>
            </a:r>
            <a:r>
              <a:rPr lang="pl-PL" dirty="0"/>
              <a:t>. Liczą się zatem najbardziej takie jego cechy, jak: pozytywne nastawienie do ludzi, zaufanie, cierpliwość, empatia, otwartość, odwaga, odporność psychiczna, równowaga emocjonalna, akceptacja, tolerancja, następnie </a:t>
            </a:r>
            <a:r>
              <a:rPr lang="pl-PL" b="1" dirty="0">
                <a:solidFill>
                  <a:srgbClr val="FF0000"/>
                </a:solidFill>
              </a:rPr>
              <a:t>umiejętności interpersonalne</a:t>
            </a:r>
            <a:r>
              <a:rPr lang="pl-PL" dirty="0"/>
              <a:t>- dotyczące budowania i utrzymywania dobrych relacji, słuchania, rozumienia, dobrego komunikowania się, spostrzegania, współpracy, pomagania, wpływania na innych, wzbudzania nadziei, negocjowania, podejmowania decyzji, rozwiązywania problemów, potem </a:t>
            </a:r>
            <a:r>
              <a:rPr lang="pl-PL" b="1" dirty="0">
                <a:solidFill>
                  <a:srgbClr val="FF0000"/>
                </a:solidFill>
              </a:rPr>
              <a:t>wiedza merytoryczna </a:t>
            </a:r>
            <a:r>
              <a:rPr lang="pl-PL" dirty="0"/>
              <a:t>na temat rozwiązywania konkretnych problemów, a dopiero na końcu </a:t>
            </a:r>
            <a:r>
              <a:rPr lang="pl-PL" b="1" dirty="0">
                <a:solidFill>
                  <a:srgbClr val="FF0000"/>
                </a:solidFill>
              </a:rPr>
              <a:t>metody i techniki pracy.</a:t>
            </a:r>
          </a:p>
        </p:txBody>
      </p:sp>
    </p:spTree>
    <p:extLst>
      <p:ext uri="{BB962C8B-B14F-4D97-AF65-F5344CB8AC3E}">
        <p14:creationId xmlns:p14="http://schemas.microsoft.com/office/powerpoint/2010/main" val="30963861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dr inż. Anna Justyna Parzonko 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FERS1_szablon prezentacji" id="{5F0539A5-D5A5-45F8-9BF7-2C21DA484182}" vid="{CDEF59B4-B196-4693-83F8-986D4FC45DA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32fb0b02b18934f4f83d3d5f4d62ecb1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888a703dc37ea123300181a368ac4b3d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2ACD6F-0090-4B98-A176-A360119E5134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51674ba1-e637-49a1-9acf-be75e179f9ea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C7D13238-EBD7-4AA4-8B67-AC21922A69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_FERS1_szablon prezentacji</Template>
  <TotalTime>49</TotalTime>
  <Words>1483</Words>
  <Application>Microsoft Office PowerPoint</Application>
  <PresentationFormat>Panoramiczny</PresentationFormat>
  <Paragraphs>113</Paragraphs>
  <Slides>22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Open Sans</vt:lpstr>
      <vt:lpstr>Times New Roman</vt:lpstr>
      <vt:lpstr>Motyw pakietu Office</vt:lpstr>
      <vt:lpstr>Zrównoważony Kampus SGGW –  - kształcenie na rzecz branż kluczowych</vt:lpstr>
      <vt:lpstr>Osobowościowe uwarunkowania procesu doradczego</vt:lpstr>
      <vt:lpstr>Podmiotowy charakter doradztwa ​</vt:lpstr>
      <vt:lpstr>Sylwetka ​ osoby radzącej się​</vt:lpstr>
      <vt:lpstr>Czynniki wpływające na osobowość radzącego się</vt:lpstr>
      <vt:lpstr>Osoba radząca się</vt:lpstr>
      <vt:lpstr>Cechy osoby radzącej się mogące mieć wpływ na przebieg procesu doradczego</vt:lpstr>
      <vt:lpstr>Sylwetka doradcy​</vt:lpstr>
      <vt:lpstr>Doradca​/doradca rolniczy</vt:lpstr>
      <vt:lpstr>Zakres obowiązków​</vt:lpstr>
      <vt:lpstr>Kompetencje niezbędne w pracy doradczej​</vt:lpstr>
      <vt:lpstr>Kwalifikacje doradcy​</vt:lpstr>
      <vt:lpstr>Warunki pracy doradcy​</vt:lpstr>
      <vt:lpstr>cd. Warunki pracy doradcy</vt:lpstr>
      <vt:lpstr>Autorytet doradcy​</vt:lpstr>
      <vt:lpstr>Uwarunkowania procesu stawania się autorytetem przez doradcę </vt:lpstr>
      <vt:lpstr>Etyka w zawodzie doradcy</vt:lpstr>
      <vt:lpstr>Odpowiedzialność doradcy</vt:lpstr>
      <vt:lpstr>Kodeks etyczny</vt:lpstr>
      <vt:lpstr>Podstawowe zasady etyczne pracy doradcy</vt:lpstr>
      <vt:lpstr>Podsumowanie </vt:lpstr>
      <vt:lpstr>Autor utworu: dr inż. Anna Justyna Parzonko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nr. 6 do przedmiotu "Techniki negocjacji i metodyka doradztwa"</dc:title>
  <dc:creator>Anna Parzonko</dc:creator>
  <cp:lastModifiedBy>Anna Parzonko</cp:lastModifiedBy>
  <cp:revision>15</cp:revision>
  <cp:lastPrinted>2024-05-21T11:11:19Z</cp:lastPrinted>
  <dcterms:created xsi:type="dcterms:W3CDTF">2026-05-30T11:41:24Z</dcterms:created>
  <dcterms:modified xsi:type="dcterms:W3CDTF">2026-05-30T12:30:46Z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