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1"/>
  </p:notesMasterIdLst>
  <p:sldIdLst>
    <p:sldId id="258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8" r:id="rId14"/>
    <p:sldId id="272" r:id="rId15"/>
    <p:sldId id="273" r:id="rId16"/>
    <p:sldId id="274" r:id="rId17"/>
    <p:sldId id="275" r:id="rId18"/>
    <p:sldId id="276" r:id="rId19"/>
    <p:sldId id="277" r:id="rId20"/>
    <p:sldId id="280" r:id="rId21"/>
    <p:sldId id="281" r:id="rId22"/>
    <p:sldId id="282" r:id="rId23"/>
    <p:sldId id="283" r:id="rId24"/>
    <p:sldId id="293" r:id="rId25"/>
    <p:sldId id="294" r:id="rId26"/>
    <p:sldId id="295" r:id="rId27"/>
    <p:sldId id="296" r:id="rId28"/>
    <p:sldId id="269" r:id="rId29"/>
    <p:sldId id="297" r:id="rId30"/>
    <p:sldId id="298" r:id="rId31"/>
    <p:sldId id="299" r:id="rId32"/>
    <p:sldId id="300" r:id="rId33"/>
    <p:sldId id="301" r:id="rId34"/>
    <p:sldId id="302" r:id="rId35"/>
    <p:sldId id="304" r:id="rId36"/>
    <p:sldId id="303" r:id="rId37"/>
    <p:sldId id="305" r:id="rId38"/>
    <p:sldId id="307" r:id="rId39"/>
    <p:sldId id="259" r:id="rId4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  <p:cmAuthor id="3" name="Anna Parzonko" initials="AP" lastIdx="1" clrIdx="2">
    <p:extLst>
      <p:ext uri="{19B8F6BF-5375-455C-9EA6-DF929625EA0E}">
        <p15:presenceInfo xmlns:p15="http://schemas.microsoft.com/office/powerpoint/2012/main" userId="S-1-5-21-1876378279-2925438744-434655709-63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4" autoAdjust="0"/>
    <p:restoredTop sz="95268" autoAdjust="0"/>
  </p:normalViewPr>
  <p:slideViewPr>
    <p:cSldViewPr snapToGrid="0" showGuides="1">
      <p:cViewPr varScale="1">
        <p:scale>
          <a:sx n="83" d="100"/>
          <a:sy n="83" d="100"/>
        </p:scale>
        <p:origin x="610" y="7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defRPr/>
            </a:pPr>
            <a:r>
              <a:rPr lang="pl-PL" sz="1600" dirty="0"/>
              <a:t>Doradztwo, aby móc w sposób jak najbardziej wszechstronny wspierać radami swoich klientów musi także uwzględniać wyniki badań przeprowadzanych w dyscyplinach pokrewnych, ale niezbędnych dla prawidłowego funkcjonowania w warunkach konkurencyjnej gospodarki. </a:t>
            </a:r>
          </a:p>
          <a:p>
            <a:pPr algn="just">
              <a:defRPr/>
            </a:pPr>
            <a:r>
              <a:rPr lang="pl-PL" sz="1600" dirty="0"/>
              <a:t>Skuteczność działań doradczych w dużej mierze zależy od kompetencji i stopnia wyspecjalizowania osób zajmujących się udzielaniem porad. Oczywistym jest, że wiedza dzięki której możliwa jest skuteczna działalność doradcza jest przedmiotem refleksji różnych dyscyplin naukowych. </a:t>
            </a:r>
          </a:p>
          <a:p>
            <a:pPr>
              <a:defRPr/>
            </a:pPr>
            <a:r>
              <a:rPr lang="pl-PL" sz="1600" b="1" u="sng" dirty="0"/>
              <a:t>Wiedza </a:t>
            </a:r>
            <a:r>
              <a:rPr lang="pl-PL" sz="1600" b="1" u="sng" dirty="0" err="1"/>
              <a:t>poradoznawcza</a:t>
            </a:r>
            <a:r>
              <a:rPr lang="pl-PL" sz="1600" b="1" u="sng" dirty="0"/>
              <a:t> pochodzi z różnych źródeł:</a:t>
            </a:r>
            <a:endParaRPr lang="pl-PL" sz="1600" dirty="0"/>
          </a:p>
          <a:p>
            <a:pPr marL="228600" indent="-228600">
              <a:buFont typeface="+mj-lt"/>
              <a:buAutoNum type="arabicPeriod"/>
              <a:defRPr/>
            </a:pPr>
            <a:r>
              <a:rPr lang="pl-PL" sz="1600" b="1" dirty="0"/>
              <a:t>wiedza teoretyczna wypracowana przez myślicieli i badaczy będących przedstawicielami starszych i dojrzalszych dyscyplin naukowych</a:t>
            </a:r>
            <a:r>
              <a:rPr lang="pl-PL" sz="1600" dirty="0"/>
              <a:t>. Przykładem tu mogą być: wiedza filozoficzna dająca odpowiedzi na pytania dotyczące istoty człowieka i istoty jego świata. Niemniej ważna jest wiedza zgromadzona przez socjologów, psychologów, pedagogów, prakseologów i teoretyków organizacji, którzy starają się wyjaśnić ludzkie przeżycia, zachowania i działania. 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pl-PL" sz="1600" b="1" dirty="0"/>
              <a:t>doświadczenia i przemyślenia refleksyjnych praktyków, mistrzów empirystów</a:t>
            </a:r>
            <a:r>
              <a:rPr lang="pl-PL" sz="1600" dirty="0"/>
              <a:t>. Oni właśnie twórczo stosując wiedzę z poprzednich źródeł, weryfikują ją oraz wzbogacają o nowe przemyślenia i odkrycia. Oczywiście do kanonu wiedzy </a:t>
            </a:r>
            <a:r>
              <a:rPr lang="pl-PL" sz="1600" dirty="0" err="1"/>
              <a:t>poradoznawczej</a:t>
            </a:r>
            <a:r>
              <a:rPr lang="pl-PL" sz="1600" dirty="0"/>
              <a:t> mogą przejść tylko te odkrycia praktyków, które zostają w jakiś sposób upublicznione i poddane społecznej ocenie. Zdarza się to na ogół rzadko, gdyż – jak zauważa Giddens – doradcy eksperci aby móc uporać się ze swoimi technicznymi zadaniami, muszą zdecydować się na doskonalenie się w ramach wąskich specjalizacji i nie mogą zaprzątać sobie głowy szerszymi konsekwencjami i implikacjami. Znaczny udział w tworzeniu wiedzy </a:t>
            </a:r>
            <a:r>
              <a:rPr lang="pl-PL" sz="1600" dirty="0" err="1"/>
              <a:t>poradoznawczej</a:t>
            </a:r>
            <a:r>
              <a:rPr lang="pl-PL" sz="1600" dirty="0"/>
              <a:t> mają też autorzy różnych poradników, pamiętników i raportów z badań.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pl-PL" sz="1600" b="1" dirty="0"/>
              <a:t>badania samych </a:t>
            </a:r>
            <a:r>
              <a:rPr lang="pl-PL" sz="1600" b="1" dirty="0" err="1"/>
              <a:t>poradoznawców</a:t>
            </a:r>
            <a:r>
              <a:rPr lang="pl-PL" sz="1600" b="1" dirty="0"/>
              <a:t> analityków</a:t>
            </a:r>
            <a:r>
              <a:rPr lang="pl-PL" sz="1600" dirty="0"/>
              <a:t> – czyli tej grupy badaczy społecznych, którzy przedmiotem swoich zainteresowań naukowych uczynili zarówno szeroko rozumiane poradnictwo, jak i jego wielorakie konteksty i sensy.</a:t>
            </a:r>
          </a:p>
          <a:p>
            <a:pPr algn="just">
              <a:defRPr/>
            </a:pPr>
            <a:r>
              <a:rPr lang="pl-PL" sz="1600" dirty="0"/>
              <a:t>Podstawowym źródłem jest wiedza teoretyczna wypracowana przez myślicieli i badaczy będących przedstawicielami starszych i dojrzalszych dyscyplin naukowych, takich jak: </a:t>
            </a:r>
          </a:p>
          <a:p>
            <a:pPr algn="just">
              <a:defRPr/>
            </a:pPr>
            <a:endParaRPr lang="pl-PL" sz="16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296F58-6D6A-4488-967A-01436FCFF823}" type="slidenum">
              <a:rPr lang="pl-PL" smtClean="0"/>
              <a:pPr>
                <a:defRPr/>
              </a:pPr>
              <a:t>6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Wszystkie te funkcje są jednakowo ważne i realizowane są z jednakowym zaangażowaniem. Wypełnianie wszystkich funkcji doradczych możliwe jest dzięki umiejscowieniu doradztwa rolniczego w systemie  upowszechniania wiedzy i postępu rolniczego, który tworzą trzy podstawowe ogniwa: nauka, w obrębie której powstają nowe technologie, nowe odmiany roślin, rasy zwierząt, urządzenia, środki chemiczne itp.; adaptacja – jako ogniwo pośredniczące między nauką i praktyką, w którym wszelkie osiągnięcia naukowe przechodzą etap przystosowania do konkretnych warunków glebowo – klimatycznych i etap wdrożenia; praktyka – rozumiana jako ogniwo realizujące postęp, czyli gospodarstwa rolne wprowadzające nowości przy aktywnym udziale specjalistów – doradców.</a:t>
            </a:r>
          </a:p>
          <a:p>
            <a:pPr marL="228600" indent="-228600" algn="just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None/>
              <a:defRPr/>
            </a:pPr>
            <a:endParaRPr lang="pl-PL" sz="1600" dirty="0"/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Poprzez realizację tych funkcji doradztwo nabiera charakteru działalności systemowej.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/>
          </a:p>
        </p:txBody>
      </p:sp>
      <p:sp>
        <p:nvSpPr>
          <p:cNvPr id="13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7AA9B0-A686-4F52-8DE5-DFD7D1E8ACDA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pl-PL" altLang="pl-PL" sz="1600"/>
          </a:p>
        </p:txBody>
      </p:sp>
      <p:sp>
        <p:nvSpPr>
          <p:cNvPr id="13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FAB57-AFEC-476D-A86A-CDCF2F621DE9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pl-PL" altLang="pl-PL" sz="1600"/>
          </a:p>
        </p:txBody>
      </p:sp>
      <p:sp>
        <p:nvSpPr>
          <p:cNvPr id="13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A124A2-7116-4E99-BFD5-39CA64111D08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pl-PL" altLang="pl-PL" sz="1600"/>
          </a:p>
        </p:txBody>
      </p:sp>
      <p:sp>
        <p:nvSpPr>
          <p:cNvPr id="13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5659C0-36A9-4A5F-804B-ACCD2EF0B02E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pl-PL" altLang="pl-PL" sz="1600"/>
          </a:p>
        </p:txBody>
      </p:sp>
      <p:sp>
        <p:nvSpPr>
          <p:cNvPr id="13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219866-9608-4B9D-8B27-EB527E81B8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pl-PL" altLang="pl-PL" sz="1600"/>
          </a:p>
          <a:p>
            <a:pPr algn="just" eaLnBrk="1" hangingPunct="1">
              <a:spcBef>
                <a:spcPct val="0"/>
              </a:spcBef>
            </a:pPr>
            <a:endParaRPr lang="pl-PL" altLang="pl-PL" sz="1600"/>
          </a:p>
        </p:txBody>
      </p:sp>
      <p:sp>
        <p:nvSpPr>
          <p:cNvPr id="13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BE5F74-1B65-4789-ABE0-3AB8F0109477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z="1600"/>
          </a:p>
        </p:txBody>
      </p:sp>
      <p:sp>
        <p:nvSpPr>
          <p:cNvPr id="13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8F8F96-1685-4582-B7DC-1B5C357E69C9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l-PL" altLang="pl-PL" sz="1600"/>
          </a:p>
        </p:txBody>
      </p:sp>
      <p:sp>
        <p:nvSpPr>
          <p:cNvPr id="13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09AC17-809C-4093-877F-2BD66921347B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pl-PL" altLang="pl-PL" sz="1600" dirty="0"/>
          </a:p>
        </p:txBody>
      </p:sp>
      <p:sp>
        <p:nvSpPr>
          <p:cNvPr id="13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16E90E-1221-464B-B2AD-727C3AD2BBD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pl-PL" altLang="pl-PL" sz="1600" dirty="0"/>
          </a:p>
        </p:txBody>
      </p:sp>
      <p:sp>
        <p:nvSpPr>
          <p:cNvPr id="13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16E90E-1221-464B-B2AD-727C3AD2BBD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pl-PL" altLang="pl-PL" sz="1600" dirty="0"/>
              <a:t> </a:t>
            </a:r>
          </a:p>
          <a:p>
            <a:pPr algn="just"/>
            <a:r>
              <a:rPr lang="pl-PL" altLang="pl-PL" sz="1600" b="1" dirty="0"/>
              <a:t>DORADZTWO SUBSTYTUCYJNE</a:t>
            </a:r>
            <a:endParaRPr lang="pl-PL" altLang="pl-PL" sz="1600" dirty="0"/>
          </a:p>
          <a:p>
            <a:pPr algn="just"/>
            <a:r>
              <a:rPr lang="pl-PL" altLang="pl-PL" sz="1600" b="1" dirty="0"/>
              <a:t> </a:t>
            </a:r>
            <a:r>
              <a:rPr lang="pl-PL" altLang="pl-PL" sz="1600" dirty="0"/>
              <a:t>Doradca zastępuje w niektórych funkcjach właściciela i osobę podejmującą decyzje gospodarcze. Doradca (lub grupa specjalistów) pełni rolę wynajętego eksperta w celu usprawnienia funkcjonowania firmy lub jej określonego działu, poprzez czasowe zastąpienie dotychczasowego kierownictwa. W trakcie ich pracy kierownictwo firmy – za pomocą bezpośredniej obserwacji – może przejmować stosowane sposoby pracy ekspertów. Doradztwo substytucyjne jest korzystnym sposobem na rozwiązywanie incydentalnych problemów, dla których nie ma wykonawcy w przedsiębiorstwie, nie jest uzasadnione szkolenie własnych pracowników dla rozstrzygnięcia jednorazowych problemów. Tego rodzaju doradztwo jest coraz częściej spotykane, zwłaszcza w tych przedsiębiorstwach, firmach, które się silnie rozwijają, co z kolei implikuje pojawienie się wielu problemów organizacyjnych i ekonomicznych.</a:t>
            </a:r>
          </a:p>
          <a:p>
            <a:pPr algn="just" eaLnBrk="1" hangingPunct="1">
              <a:spcBef>
                <a:spcPct val="0"/>
              </a:spcBef>
            </a:pPr>
            <a:endParaRPr lang="pl-PL" altLang="pl-PL" sz="1600" dirty="0"/>
          </a:p>
        </p:txBody>
      </p:sp>
      <p:sp>
        <p:nvSpPr>
          <p:cNvPr id="13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16E90E-1221-464B-B2AD-727C3AD2BBD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81684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1C6AD32-31AD-4050-9DB2-7FE49D15F0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DORADZTWO JAKO</a:t>
            </a:r>
            <a:br>
              <a:rPr lang="pl-PL" b="1" dirty="0"/>
            </a:br>
            <a:r>
              <a:rPr lang="pl-PL" b="1" dirty="0"/>
              <a:t>DZIAŁALNOŚĆ PRAKTYCZNA I PRZEDMIOT BADAŃ NAUKOWYCH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FA044BED-DA78-4301-BC79-CE643F242D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6452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E83CE7-D0FF-4279-A2D5-173B01DA3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Poradnictwo (doradztwo)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083BBC-6CED-4C69-A596-8F127880A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Forma pomocy lub działanie społeczne, polegające na dostarczaniu przez doradcę rad, porad, wskazówek radzącemu się w celu rozwiązania jego problemów, także interakcja międzyosobowa o charakterze pomocowym, jak również działalność zorganizowana, prowadzona w instytucjach (poradniach).</a:t>
            </a:r>
          </a:p>
        </p:txBody>
      </p:sp>
    </p:spTree>
    <p:extLst>
      <p:ext uri="{BB962C8B-B14F-4D97-AF65-F5344CB8AC3E}">
        <p14:creationId xmlns:p14="http://schemas.microsoft.com/office/powerpoint/2010/main" val="4240816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780895-3014-441A-85F0-73735CB25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/>
              <a:t>Poradoznawstwo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AF06FB-B9D6-4F1B-B42F-EACCA2BB6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Wiedza o poradnictwie, teoria poradnictwa, nauka o poradnictwie, czyli poszukiwaniu, opracowywaniu, przekazywaniu i otrzymywaniu porad, rad, informacji, instrukcji o radzeniu sobie z problemami, o uczestniczeniu w konsultacjach i negocjacjach.</a:t>
            </a:r>
          </a:p>
        </p:txBody>
      </p:sp>
    </p:spTree>
    <p:extLst>
      <p:ext uri="{BB962C8B-B14F-4D97-AF65-F5344CB8AC3E}">
        <p14:creationId xmlns:p14="http://schemas.microsoft.com/office/powerpoint/2010/main" val="99904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02843A-DA49-4F0B-9A9A-D3DF55E65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Rodzaje wiedzy </a:t>
            </a:r>
            <a:r>
              <a:rPr lang="pl-PL" b="1" dirty="0" err="1"/>
              <a:t>poradoznawczej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FF3570-F908-4118-9085-6858137B9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Wiedza teoretyczna (</a:t>
            </a:r>
            <a:r>
              <a:rPr lang="pl-PL" dirty="0" err="1"/>
              <a:t>eksplikacyjna</a:t>
            </a:r>
            <a:r>
              <a:rPr lang="pl-PL" dirty="0"/>
              <a:t>) – odpowiadająca na pytanie: „co to jest poradnictwo?” lub „jaki jest sens poradnictwa?”; ukazuje zależności i prawa przyczynowo skutkowe, sens i znaczenie poradnictwa;</a:t>
            </a:r>
          </a:p>
          <a:p>
            <a:r>
              <a:rPr lang="pl-PL" dirty="0"/>
              <a:t>Wiedza technologiczna (metodyczna) – odpowiadająca na pytanie: „jak uprawiać poradnictwo w praktyce?”.</a:t>
            </a:r>
          </a:p>
        </p:txBody>
      </p:sp>
    </p:spTree>
    <p:extLst>
      <p:ext uri="{BB962C8B-B14F-4D97-AF65-F5344CB8AC3E}">
        <p14:creationId xmlns:p14="http://schemas.microsoft.com/office/powerpoint/2010/main" val="2684322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572655" y="188640"/>
            <a:ext cx="10584872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l-PL" b="1" dirty="0"/>
              <a:t>Interdyscyplinarny charakter doradztwa </a:t>
            </a:r>
          </a:p>
        </p:txBody>
      </p:sp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71055" y="1700809"/>
            <a:ext cx="10686472" cy="3992563"/>
          </a:xfrm>
        </p:spPr>
        <p:txBody>
          <a:bodyPr>
            <a:noAutofit/>
          </a:bodyPr>
          <a:lstStyle/>
          <a:p>
            <a:pPr marL="171450" indent="-61913">
              <a:spcBef>
                <a:spcPts val="1200"/>
              </a:spcBef>
              <a:spcAft>
                <a:spcPts val="600"/>
              </a:spcAft>
              <a:buNone/>
              <a:defRPr/>
            </a:pPr>
            <a:r>
              <a:rPr lang="pl-PL" u="sng" dirty="0">
                <a:cs typeface="Times New Roman" pitchFamily="18" charset="0"/>
              </a:rPr>
              <a:t>Wiedza </a:t>
            </a:r>
            <a:r>
              <a:rPr lang="pl-PL" u="sng" dirty="0" err="1">
                <a:cs typeface="Times New Roman" pitchFamily="18" charset="0"/>
              </a:rPr>
              <a:t>poradoznawcza</a:t>
            </a:r>
            <a:r>
              <a:rPr lang="pl-PL" u="sng" dirty="0">
                <a:cs typeface="Times New Roman" pitchFamily="18" charset="0"/>
              </a:rPr>
              <a:t> pochodzi z różnych źródeł:</a:t>
            </a:r>
            <a:endParaRPr lang="pl-PL" dirty="0">
              <a:cs typeface="Times New Roman" pitchFamily="18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pl-PL" dirty="0">
                <a:cs typeface="Times New Roman" pitchFamily="18" charset="0"/>
              </a:rPr>
              <a:t>wiedza teoretyczna wypracowana przez myślicieli i badaczy będących przedstawicielami starszych i dojrzalszych dyscyplin naukowych. </a:t>
            </a: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pl-PL" dirty="0">
                <a:cs typeface="Times New Roman" pitchFamily="18" charset="0"/>
              </a:rPr>
              <a:t>doświadczenia i przemyślenia refleksyjnych praktyków, mistrzów empirystów. </a:t>
            </a: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pl-PL" dirty="0">
                <a:cs typeface="Times New Roman" pitchFamily="18" charset="0"/>
              </a:rPr>
              <a:t>badania samych </a:t>
            </a:r>
            <a:r>
              <a:rPr lang="pl-PL" dirty="0" err="1">
                <a:cs typeface="Times New Roman" pitchFamily="18" charset="0"/>
              </a:rPr>
              <a:t>poradoznawców</a:t>
            </a:r>
            <a:r>
              <a:rPr lang="pl-PL" dirty="0">
                <a:cs typeface="Times New Roman" pitchFamily="18" charset="0"/>
              </a:rPr>
              <a:t> analityków.</a:t>
            </a:r>
          </a:p>
        </p:txBody>
      </p:sp>
    </p:spTree>
    <p:extLst>
      <p:ext uri="{BB962C8B-B14F-4D97-AF65-F5344CB8AC3E}">
        <p14:creationId xmlns:p14="http://schemas.microsoft.com/office/powerpoint/2010/main" val="123545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48932E-8C11-4F1C-8A7B-8D50E111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Interdyscyplinarny charakter doradztwa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653DAE-7CAE-486B-9081-18B904C88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Wiedza </a:t>
            </a:r>
            <a:r>
              <a:rPr lang="pl-PL" dirty="0" err="1"/>
              <a:t>poradoznawcza</a:t>
            </a:r>
            <a:r>
              <a:rPr lang="pl-PL" dirty="0"/>
              <a:t> pochodzi z różnych źródeł:</a:t>
            </a:r>
          </a:p>
          <a:p>
            <a:r>
              <a:rPr lang="pl-PL" dirty="0"/>
              <a:t>wiedza teoretyczna wypracowana przez myślicieli i badaczy będących przedstawicielami starszych i dojrzalszych dyscyplin naukowych, </a:t>
            </a:r>
          </a:p>
          <a:p>
            <a:r>
              <a:rPr lang="pl-PL" dirty="0"/>
              <a:t>doświadczenia i przemyślenia refleksyjnych praktyków, mistrzów empirystów,</a:t>
            </a:r>
          </a:p>
          <a:p>
            <a:r>
              <a:rPr lang="pl-PL" dirty="0"/>
              <a:t>badania samych </a:t>
            </a:r>
            <a:r>
              <a:rPr lang="pl-PL" dirty="0" err="1"/>
              <a:t>poradoznawców</a:t>
            </a:r>
            <a:r>
              <a:rPr lang="pl-PL" dirty="0"/>
              <a:t> analityków.</a:t>
            </a:r>
          </a:p>
        </p:txBody>
      </p:sp>
    </p:spTree>
    <p:extLst>
      <p:ext uri="{BB962C8B-B14F-4D97-AF65-F5344CB8AC3E}">
        <p14:creationId xmlns:p14="http://schemas.microsoft.com/office/powerpoint/2010/main" val="320877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034C60-6987-4E7A-9EF1-B47A42BC3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Doradztwo rolnicze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F9BBFB5-2838-4E0F-9C11-55D69788B1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Nauka empiryczna o interdyscyplinarnym charakterze, która posiada własny wyodrębniony przedmiot badań, własne podstawowe pojęcia, narzędzia badawcze, zaplecze badawcze i kadrę pracowników naukowych oraz wykorzystuje w swoisty sposób metody badań nauk społecznych. </a:t>
            </a:r>
          </a:p>
          <a:p>
            <a:pPr marL="0" indent="0">
              <a:buNone/>
            </a:pPr>
            <a:r>
              <a:rPr lang="pl-PL" dirty="0"/>
              <a:t>Doradztwo rolnicze zajmuje się badaniem:</a:t>
            </a:r>
          </a:p>
          <a:p>
            <a:pPr lvl="1"/>
            <a:r>
              <a:rPr lang="pl-PL" dirty="0"/>
              <a:t>profesjonalnych funkcji doradców rolniczych,</a:t>
            </a:r>
          </a:p>
          <a:p>
            <a:pPr lvl="1"/>
            <a:r>
              <a:rPr lang="pl-PL" dirty="0"/>
              <a:t>typologią rolników jako partnerów w pracy doradców, w procesie rozwiązywani problemów (zadań) i podejmowania decyzji,</a:t>
            </a:r>
          </a:p>
          <a:p>
            <a:pPr lvl="1"/>
            <a:r>
              <a:rPr lang="pl-PL" dirty="0"/>
              <a:t>celów, treści, metod, środków i zasad jako podstawowych składników procesu doradczego (składniki te znajdują się w obszarze zainteresowań metodyki doradztwa rolniczego, która stanowi jeden z najbardziej rozbudowanych działów doradztwa rolniczego).</a:t>
            </a:r>
          </a:p>
        </p:txBody>
      </p:sp>
    </p:spTree>
    <p:extLst>
      <p:ext uri="{BB962C8B-B14F-4D97-AF65-F5344CB8AC3E}">
        <p14:creationId xmlns:p14="http://schemas.microsoft.com/office/powerpoint/2010/main" val="184335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6581DD-BB61-4A03-AFA6-3C1C6AF58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Doradztwo w ujęciu</a:t>
            </a:r>
            <a:br>
              <a:rPr lang="pl-PL" b="1" dirty="0"/>
            </a:br>
            <a:r>
              <a:rPr lang="pl-PL" b="1" dirty="0"/>
              <a:t>prakseologicznym (metodycznym)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945E6A-7928-458A-A4B0-D88C8D466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Doradztwo rolnicze to pomoc udzielana rolnikom w rozwiązywaniu ich problemów zawodowo - życiowych, wyborze trafnych decyzji, należytej ich realizacji i ocenie.</a:t>
            </a:r>
          </a:p>
          <a:p>
            <a:pPr marL="0" indent="0">
              <a:buNone/>
            </a:pPr>
            <a:r>
              <a:rPr lang="pl-PL" sz="2000" i="1" dirty="0"/>
              <a:t>Chcąc przestudiować definicję doradztwa na przestrzeni lat 1918 - 1990 można zauważyć, że doradztwo jest procesem oddziaływania na osobowość rolnika i jak zauważa prof. Cz. Maziarz, procesem w którym splatają się ze sobą elementy nauczania i wychowania dorosłych z procesami podejmowania racjonalnych decyzji gospodarczych i ich urzeczywistniania.</a:t>
            </a:r>
          </a:p>
        </p:txBody>
      </p:sp>
    </p:spTree>
    <p:extLst>
      <p:ext uri="{BB962C8B-B14F-4D97-AF65-F5344CB8AC3E}">
        <p14:creationId xmlns:p14="http://schemas.microsoft.com/office/powerpoint/2010/main" val="4258133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61358067-3FCF-4587-A15E-0566F95E9B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FUNKCJE DORADZTWA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B67F754C-F092-4FE5-A8A8-FC4429496B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9746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ytuł 6"/>
          <p:cNvSpPr>
            <a:spLocks noGrp="1"/>
          </p:cNvSpPr>
          <p:nvPr>
            <p:ph type="title"/>
          </p:nvPr>
        </p:nvSpPr>
        <p:spPr>
          <a:xfrm>
            <a:off x="1108365" y="404814"/>
            <a:ext cx="9308812" cy="714375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pl-PL" b="1" dirty="0">
                <a:ea typeface="Calibri" pitchFamily="34" charset="0"/>
                <a:cs typeface="Calibri" pitchFamily="34" charset="0"/>
              </a:rPr>
              <a:t>Funkcje doradztwa</a:t>
            </a:r>
            <a:endParaRPr lang="pl-PL" sz="4800" b="1" dirty="0"/>
          </a:p>
        </p:txBody>
      </p:sp>
      <p:sp>
        <p:nvSpPr>
          <p:cNvPr id="26628" name="pole tekstowe 7"/>
          <p:cNvSpPr txBox="1">
            <a:spLocks noChangeArrowheads="1"/>
          </p:cNvSpPr>
          <p:nvPr/>
        </p:nvSpPr>
        <p:spPr bwMode="auto">
          <a:xfrm>
            <a:off x="646545" y="1557339"/>
            <a:ext cx="9626169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2400" dirty="0"/>
              <a:t>Działalność doradcza realizowana jest nie tylko przez indywidualnych ekspertów, ale jest to też działalność o charakterze instytucjonalnym o znacznie szerszym zasięgu. Tylko w takim przypadku możliwa jest realizacja wszystkich nakładanych na poradnictwo funkcji, to jest: </a:t>
            </a:r>
          </a:p>
          <a:p>
            <a:pPr>
              <a:defRPr/>
            </a:pPr>
            <a:endParaRPr lang="pl-PL" sz="2400" dirty="0"/>
          </a:p>
          <a:p>
            <a:pPr marL="228600" indent="-228600">
              <a:buFont typeface="Arial" pitchFamily="34" charset="0"/>
              <a:buChar char="•"/>
              <a:defRPr/>
            </a:pPr>
            <a:r>
              <a:rPr lang="pl-PL" sz="2400" b="1" dirty="0"/>
              <a:t>funkcji doradczej,</a:t>
            </a:r>
          </a:p>
          <a:p>
            <a:pPr marL="228600" indent="-228600">
              <a:buFont typeface="Arial" pitchFamily="34" charset="0"/>
              <a:buChar char="•"/>
              <a:defRPr/>
            </a:pPr>
            <a:r>
              <a:rPr lang="pl-PL" sz="2400" b="1" dirty="0"/>
              <a:t>funkcji edukacyjnej,</a:t>
            </a:r>
          </a:p>
          <a:p>
            <a:pPr marL="228600" indent="-228600">
              <a:buFont typeface="Arial" pitchFamily="34" charset="0"/>
              <a:buChar char="•"/>
              <a:defRPr/>
            </a:pPr>
            <a:r>
              <a:rPr lang="pl-PL" sz="2400" b="1" dirty="0"/>
              <a:t>funkcji upowszechnieniowej,</a:t>
            </a:r>
          </a:p>
          <a:p>
            <a:pPr marL="228600" indent="-228600">
              <a:buFont typeface="Arial" pitchFamily="34" charset="0"/>
              <a:buChar char="•"/>
              <a:defRPr/>
            </a:pPr>
            <a:r>
              <a:rPr lang="pl-PL" sz="2400" b="1" dirty="0"/>
              <a:t>funkcji informacyjnej.</a:t>
            </a:r>
          </a:p>
          <a:p>
            <a:pPr>
              <a:defRPr/>
            </a:pPr>
            <a:endParaRPr lang="pl-PL" sz="2400" dirty="0"/>
          </a:p>
          <a:p>
            <a:pPr>
              <a:defRPr/>
            </a:pPr>
            <a:r>
              <a:rPr lang="pl-PL" sz="2400" dirty="0"/>
              <a:t>Poprzez realizację tych funkcji doradztwo nabiera charakteru działalności systemowej.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050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ytuł 6"/>
          <p:cNvSpPr>
            <a:spLocks noGrp="1"/>
          </p:cNvSpPr>
          <p:nvPr>
            <p:ph type="title"/>
          </p:nvPr>
        </p:nvSpPr>
        <p:spPr>
          <a:xfrm>
            <a:off x="1136073" y="404814"/>
            <a:ext cx="9281103" cy="714375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pl-PL" b="1" dirty="0">
                <a:ea typeface="Calibri" pitchFamily="34" charset="0"/>
                <a:cs typeface="Calibri" pitchFamily="34" charset="0"/>
              </a:rPr>
              <a:t>Funkcja doradcza</a:t>
            </a:r>
            <a:endParaRPr lang="pl-PL" sz="4800" b="1" dirty="0"/>
          </a:p>
        </p:txBody>
      </p:sp>
      <p:sp>
        <p:nvSpPr>
          <p:cNvPr id="26628" name="pole tekstowe 7"/>
          <p:cNvSpPr txBox="1">
            <a:spLocks noChangeArrowheads="1"/>
          </p:cNvSpPr>
          <p:nvPr/>
        </p:nvSpPr>
        <p:spPr bwMode="auto">
          <a:xfrm>
            <a:off x="1136073" y="2583548"/>
            <a:ext cx="901777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2800" b="1" dirty="0"/>
              <a:t>Funkcja doradcza</a:t>
            </a:r>
            <a:r>
              <a:rPr lang="pl-PL" sz="2800" dirty="0"/>
              <a:t> rozumiana jako pomoc klientom instytucji doradczej w zapobieganiu niepowodzeniom i rozwiązywaniu uświadomionych problemów.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132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ytuł 6"/>
          <p:cNvSpPr>
            <a:spLocks noGrp="1"/>
          </p:cNvSpPr>
          <p:nvPr>
            <p:ph type="title"/>
          </p:nvPr>
        </p:nvSpPr>
        <p:spPr>
          <a:xfrm>
            <a:off x="1080655" y="404814"/>
            <a:ext cx="9336521" cy="714375"/>
          </a:xfrm>
        </p:spPr>
        <p:txBody>
          <a:bodyPr>
            <a:noAutofit/>
          </a:bodyPr>
          <a:lstStyle/>
          <a:p>
            <a:pPr marL="514350" indent="-514350">
              <a:defRPr/>
            </a:pPr>
            <a:r>
              <a:rPr lang="pl-PL" b="1" dirty="0"/>
              <a:t>Funkcja edukacyjna </a:t>
            </a:r>
            <a:endParaRPr lang="pl-PL" dirty="0"/>
          </a:p>
        </p:txBody>
      </p:sp>
      <p:sp>
        <p:nvSpPr>
          <p:cNvPr id="7" name="pole tekstowe 7"/>
          <p:cNvSpPr txBox="1">
            <a:spLocks noChangeArrowheads="1"/>
          </p:cNvSpPr>
          <p:nvPr/>
        </p:nvSpPr>
        <p:spPr bwMode="auto">
          <a:xfrm>
            <a:off x="1080655" y="1916832"/>
            <a:ext cx="9393389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2800" b="1" i="1" dirty="0"/>
              <a:t>Funkcja edukacyjna </a:t>
            </a:r>
            <a:r>
              <a:rPr lang="pl-PL" sz="2800" dirty="0"/>
              <a:t>rozumiana jako przekazywanie wiedzy niezbędnej do prawidłowego funkcjonowania podmiotów w otoczeniu gospodarczym oraz kształtowanie umiejętności wykorzystywania tej wiedzy w działalności praktycznej. </a:t>
            </a:r>
          </a:p>
          <a:p>
            <a:pPr>
              <a:defRPr/>
            </a:pPr>
            <a:endParaRPr lang="pl-PL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228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ytuł 6"/>
          <p:cNvSpPr>
            <a:spLocks noGrp="1"/>
          </p:cNvSpPr>
          <p:nvPr>
            <p:ph type="title"/>
          </p:nvPr>
        </p:nvSpPr>
        <p:spPr>
          <a:xfrm>
            <a:off x="1071419" y="404814"/>
            <a:ext cx="9345758" cy="714375"/>
          </a:xfrm>
        </p:spPr>
        <p:txBody>
          <a:bodyPr>
            <a:noAutofit/>
          </a:bodyPr>
          <a:lstStyle/>
          <a:p>
            <a:pPr marL="514350" indent="-514350">
              <a:defRPr/>
            </a:pPr>
            <a:r>
              <a:rPr lang="pl-PL" b="1" dirty="0"/>
              <a:t>Funkcja upowszechnieniowa  </a:t>
            </a:r>
            <a:endParaRPr lang="pl-PL" dirty="0"/>
          </a:p>
        </p:txBody>
      </p:sp>
      <p:sp>
        <p:nvSpPr>
          <p:cNvPr id="8" name="pole tekstowe 7"/>
          <p:cNvSpPr txBox="1">
            <a:spLocks noChangeArrowheads="1"/>
          </p:cNvSpPr>
          <p:nvPr/>
        </p:nvSpPr>
        <p:spPr bwMode="auto">
          <a:xfrm>
            <a:off x="1071419" y="2564905"/>
            <a:ext cx="797690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2800" b="1" i="1" dirty="0"/>
              <a:t>Funkcja upowszechnieniowa</a:t>
            </a:r>
            <a:r>
              <a:rPr lang="pl-PL" sz="2800" dirty="0"/>
              <a:t> polega na przedstawianiu nowości w danej dziedzinie i pomocy w ich wdrażaniu.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158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ytuł 6"/>
          <p:cNvSpPr>
            <a:spLocks noGrp="1"/>
          </p:cNvSpPr>
          <p:nvPr>
            <p:ph type="title"/>
          </p:nvPr>
        </p:nvSpPr>
        <p:spPr>
          <a:xfrm>
            <a:off x="1117601" y="404814"/>
            <a:ext cx="9299576" cy="714375"/>
          </a:xfrm>
        </p:spPr>
        <p:txBody>
          <a:bodyPr>
            <a:noAutofit/>
          </a:bodyPr>
          <a:lstStyle/>
          <a:p>
            <a:pPr marL="514350" indent="-514350">
              <a:defRPr/>
            </a:pPr>
            <a:r>
              <a:rPr lang="pl-PL" b="1" dirty="0"/>
              <a:t>Funkcja informacyjna</a:t>
            </a:r>
            <a:endParaRPr lang="pl-PL" dirty="0"/>
          </a:p>
        </p:txBody>
      </p:sp>
      <p:sp>
        <p:nvSpPr>
          <p:cNvPr id="26628" name="pole tekstowe 7"/>
          <p:cNvSpPr txBox="1">
            <a:spLocks noChangeArrowheads="1"/>
          </p:cNvSpPr>
          <p:nvPr/>
        </p:nvSpPr>
        <p:spPr bwMode="auto">
          <a:xfrm>
            <a:off x="960582" y="2564905"/>
            <a:ext cx="519666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2800" b="1" i="1" dirty="0"/>
              <a:t>Funkcja informacyjna</a:t>
            </a:r>
            <a:r>
              <a:rPr lang="pl-PL" sz="2800" b="1" dirty="0"/>
              <a:t> </a:t>
            </a:r>
            <a:r>
              <a:rPr lang="pl-PL" sz="2800" dirty="0"/>
              <a:t>– jej realizacja zapewnia osobom podejmującym działalność gospodarczą dostęp do informacji np. prawnych, organizacyjnych itp. </a:t>
            </a:r>
          </a:p>
        </p:txBody>
      </p:sp>
      <p:pic>
        <p:nvPicPr>
          <p:cNvPr id="21509" name="Obraz 4" descr="okładka wydawnictwa &quot;Wieś Mazowiecka&quot; 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9" y="1602973"/>
            <a:ext cx="2814637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678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9AF8E86A-4D2C-4BBE-BE63-3FCDEF7CD8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TYPY DORADZTWA</a:t>
            </a:r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F3080DAE-A570-4799-97D2-2D6FECC6D1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8118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ytuł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pl-PL" b="1" dirty="0">
                <a:cs typeface="Times New Roman" pitchFamily="18" charset="0"/>
              </a:rPr>
              <a:t>Doradztwo dyrektywne</a:t>
            </a:r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2E5052DD-9263-437C-B73C-85AD5B824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Koncepcja doradztwa dyrektywnego zakłada asymetrię relacji doradca – radzący się, w której dominującą postacią jest osoba doradcy, dysponująca gotowymi receptami, umożliwiającymi bezdyskusyjne rozstrzygnięcie problemów stanowiących treść spotkania.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508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ytuł 6"/>
          <p:cNvSpPr>
            <a:spLocks noGrp="1"/>
          </p:cNvSpPr>
          <p:nvPr>
            <p:ph type="title"/>
          </p:nvPr>
        </p:nvSpPr>
        <p:spPr>
          <a:xfrm>
            <a:off x="1108365" y="404814"/>
            <a:ext cx="9308812" cy="714375"/>
          </a:xfrm>
        </p:spPr>
        <p:txBody>
          <a:bodyPr>
            <a:noAutofit/>
          </a:bodyPr>
          <a:lstStyle/>
          <a:p>
            <a:pPr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pl-PL" b="1" dirty="0">
                <a:cs typeface="Times New Roman" pitchFamily="18" charset="0"/>
              </a:rPr>
              <a:t>Doradztwo liberalne</a:t>
            </a:r>
          </a:p>
        </p:txBody>
      </p:sp>
      <p:sp>
        <p:nvSpPr>
          <p:cNvPr id="3076" name="pole tekstowe 7"/>
          <p:cNvSpPr txBox="1">
            <a:spLocks noChangeArrowheads="1"/>
          </p:cNvSpPr>
          <p:nvPr/>
        </p:nvSpPr>
        <p:spPr bwMode="auto">
          <a:xfrm>
            <a:off x="1043709" y="1905506"/>
            <a:ext cx="9534535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pl-PL" sz="2800" dirty="0">
                <a:cs typeface="Times New Roman" pitchFamily="18" charset="0"/>
              </a:rPr>
              <a:t>Doradztwo liberalne zmierza nie tylko do rozwiązania bieżącego problemu, ale stara się wywołać w jednostce zmiany, które umożliwiłyby jej w przyszłości podejmowanie trafnych decyzji, jak również zapewniałyby pokonanie bieżących trudności. Efekty wyrażają się przede wszystkim w zmianie sposobu myślenia osoby radzącej się (klienta) na temat siebie i swego problemu niż w szybkim jego rozwiązaniu według wskazówek doradcy.</a:t>
            </a:r>
          </a:p>
          <a:p>
            <a:pPr>
              <a:defRPr/>
            </a:pPr>
            <a:endParaRPr lang="pl-PL" sz="2800" dirty="0"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056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ytuł 6"/>
          <p:cNvSpPr>
            <a:spLocks noGrp="1"/>
          </p:cNvSpPr>
          <p:nvPr>
            <p:ph type="title"/>
          </p:nvPr>
        </p:nvSpPr>
        <p:spPr>
          <a:xfrm>
            <a:off x="1071418" y="332657"/>
            <a:ext cx="9596582" cy="7143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l-PL" b="1" dirty="0">
                <a:cs typeface="Times New Roman" pitchFamily="18" charset="0"/>
              </a:rPr>
              <a:t>Doradztwo edukacyjne (dialogowe)</a:t>
            </a:r>
          </a:p>
        </p:txBody>
      </p:sp>
      <p:sp>
        <p:nvSpPr>
          <p:cNvPr id="3076" name="pole tekstowe 7"/>
          <p:cNvSpPr txBox="1">
            <a:spLocks noChangeArrowheads="1"/>
          </p:cNvSpPr>
          <p:nvPr/>
        </p:nvSpPr>
        <p:spPr bwMode="auto">
          <a:xfrm>
            <a:off x="905164" y="1412876"/>
            <a:ext cx="99568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 3" pitchFamily="18" charset="2"/>
              <a:buNone/>
              <a:defRPr/>
            </a:pPr>
            <a:r>
              <a:rPr lang="pl-PL" sz="2800" b="1" dirty="0">
                <a:cs typeface="Times New Roman" pitchFamily="18" charset="0"/>
              </a:rPr>
              <a:t> </a:t>
            </a:r>
            <a:endParaRPr lang="pl-PL" sz="2800" dirty="0">
              <a:cs typeface="Times New Roman" pitchFamily="18" charset="0"/>
            </a:endParaRPr>
          </a:p>
          <a:p>
            <a:pPr>
              <a:buFont typeface="Wingdings 3" pitchFamily="18" charset="2"/>
              <a:buNone/>
              <a:defRPr/>
            </a:pPr>
            <a:r>
              <a:rPr lang="pl-PL" sz="2800" dirty="0">
                <a:cs typeface="Times New Roman" pitchFamily="18" charset="0"/>
              </a:rPr>
              <a:t>Doradztwo edukacyjne opiera się na koncepcji poznawczej człowieka. Koncepcja takiego doradztwa, wyznająca zasadę indywidualności każdej jednostki i jej prawa do pewnej niekompetencji, traktuje </a:t>
            </a:r>
            <a:r>
              <a:rPr lang="pl-PL" sz="2800" dirty="0" err="1">
                <a:cs typeface="Times New Roman" pitchFamily="18" charset="0"/>
              </a:rPr>
              <a:t>diadę</a:t>
            </a:r>
            <a:r>
              <a:rPr lang="pl-PL" sz="2800" dirty="0">
                <a:cs typeface="Times New Roman" pitchFamily="18" charset="0"/>
              </a:rPr>
              <a:t> doradca – radzący się jako układ dwóch badaczy problemu. Uczestnicy tego procesu są współautorami i współodpowiedzialnymi za wszystkie działania na poszczególnych etapach procesu decyzyjnego.</a:t>
            </a:r>
          </a:p>
          <a:p>
            <a:pPr>
              <a:defRPr/>
            </a:pPr>
            <a:endParaRPr lang="pl-PL" sz="2800" dirty="0"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377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CE1FAA2-3258-433D-880E-F759C930EE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RODZAJE DORADZTWA</a:t>
            </a:r>
          </a:p>
        </p:txBody>
      </p:sp>
      <p:sp>
        <p:nvSpPr>
          <p:cNvPr id="6" name="Podtytuł 5">
            <a:extLst>
              <a:ext uri="{FF2B5EF4-FFF2-40B4-BE49-F238E27FC236}">
                <a16:creationId xmlns:a16="http://schemas.microsoft.com/office/drawing/2014/main" id="{29B8F3F8-E1CE-46C7-A580-8107A66CA8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0470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ytuł 6"/>
          <p:cNvSpPr>
            <a:spLocks noGrp="1"/>
          </p:cNvSpPr>
          <p:nvPr>
            <p:ph type="title"/>
          </p:nvPr>
        </p:nvSpPr>
        <p:spPr>
          <a:xfrm>
            <a:off x="886691" y="404814"/>
            <a:ext cx="9530485" cy="7143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l-PL" b="1" dirty="0">
                <a:cs typeface="Times New Roman" pitchFamily="18" charset="0"/>
              </a:rPr>
              <a:t>Ekspertyza specjalistyczna </a:t>
            </a:r>
          </a:p>
        </p:txBody>
      </p:sp>
      <p:sp>
        <p:nvSpPr>
          <p:cNvPr id="35844" name="Symbol zastępczy zawartości 1"/>
          <p:cNvSpPr txBox="1">
            <a:spLocks/>
          </p:cNvSpPr>
          <p:nvPr/>
        </p:nvSpPr>
        <p:spPr bwMode="auto">
          <a:xfrm>
            <a:off x="1025236" y="2060849"/>
            <a:ext cx="9196677" cy="380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pl-PL" altLang="pl-PL" sz="2800" b="1" dirty="0"/>
              <a:t> </a:t>
            </a:r>
            <a:r>
              <a:rPr lang="pl-PL" altLang="pl-PL" sz="2800" dirty="0"/>
              <a:t>Doradca zaangażowany jest w proces doradczy w stopniu minimalnym. Jego rola ogranicza się do sporządzenia na zlecenie radzącego się ekspertyzy, np. opisu stanu przedsiębiorstwa ze wskazaniem możliwości i sposobów usprawnienia jego funkcjonowania. Najbardziej popularną odmianą tego rodzaju poradnictwa, zwłaszcza w ostatnim okresie, jest sporządzanie biznes planu. 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endParaRPr lang="pl-PL" sz="2800" dirty="0"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941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ytuł 6"/>
          <p:cNvSpPr>
            <a:spLocks noGrp="1"/>
          </p:cNvSpPr>
          <p:nvPr>
            <p:ph type="title"/>
          </p:nvPr>
        </p:nvSpPr>
        <p:spPr>
          <a:xfrm>
            <a:off x="932873" y="404814"/>
            <a:ext cx="9484303" cy="7143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l-PL" b="1" dirty="0">
                <a:cs typeface="Times New Roman" pitchFamily="18" charset="0"/>
              </a:rPr>
              <a:t>Doradztwo operacyjne</a:t>
            </a:r>
          </a:p>
        </p:txBody>
      </p:sp>
      <p:sp>
        <p:nvSpPr>
          <p:cNvPr id="35844" name="Symbol zastępczy zawartości 1"/>
          <p:cNvSpPr txBox="1">
            <a:spLocks/>
          </p:cNvSpPr>
          <p:nvPr/>
        </p:nvSpPr>
        <p:spPr bwMode="auto">
          <a:xfrm>
            <a:off x="831273" y="2276873"/>
            <a:ext cx="9355368" cy="380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pl-PL" altLang="pl-PL" sz="2800" b="1" dirty="0"/>
              <a:t> </a:t>
            </a:r>
            <a:r>
              <a:rPr lang="pl-PL" altLang="pl-PL" sz="2800" dirty="0"/>
              <a:t>Ekspertyza stanowi wstępną fazę do dalszej współpracy pomiędzy doradcą a radzącym się. Doradca uczestniczy w realizacji założonego programu. Doradca występuje tu w roli osoby rekomendującej różne sposoby realizacji zaleceń, lecz nie jest decydentem.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120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ytuł 6"/>
          <p:cNvSpPr>
            <a:spLocks noGrp="1"/>
          </p:cNvSpPr>
          <p:nvPr>
            <p:ph type="title"/>
          </p:nvPr>
        </p:nvSpPr>
        <p:spPr>
          <a:xfrm>
            <a:off x="932873" y="404814"/>
            <a:ext cx="9484303" cy="7143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l-PL" b="1" dirty="0">
                <a:cs typeface="Times New Roman" pitchFamily="18" charset="0"/>
              </a:rPr>
              <a:t>Doradztwo substytucyjne</a:t>
            </a:r>
          </a:p>
        </p:txBody>
      </p:sp>
      <p:sp>
        <p:nvSpPr>
          <p:cNvPr id="35844" name="Symbol zastępczy zawartości 1"/>
          <p:cNvSpPr txBox="1">
            <a:spLocks/>
          </p:cNvSpPr>
          <p:nvPr/>
        </p:nvSpPr>
        <p:spPr bwMode="auto">
          <a:xfrm>
            <a:off x="737610" y="1844825"/>
            <a:ext cx="9484303" cy="380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pl-PL" altLang="pl-PL" sz="2400" b="1" dirty="0"/>
              <a:t> </a:t>
            </a:r>
            <a:r>
              <a:rPr lang="pl-PL" altLang="pl-PL" sz="2400" dirty="0"/>
              <a:t>Doradca (lub grupa specjalistów) pełni rolę wynajętego eksperta w celu usprawnienia funkcjonowania firmy lub jej określonego działu. </a:t>
            </a:r>
          </a:p>
          <a:p>
            <a:pPr algn="just"/>
            <a:r>
              <a:rPr lang="pl-PL" altLang="pl-PL" sz="2400" dirty="0"/>
              <a:t>Doradztwo substytucyjne jest korzystnym sposobem na rozwiązywanie incydentalnych problemów, dla których nie ma wykonawcy w przedsiębiorstwie i nie jest uzasadnione szkolenie własnych pracowników dla rozstrzygnięcia jednorazowych problemów. </a:t>
            </a:r>
          </a:p>
          <a:p>
            <a:pPr algn="just"/>
            <a:r>
              <a:rPr lang="pl-PL" altLang="pl-PL" sz="2400" dirty="0"/>
              <a:t>Tego rodzaju doradztwo jest coraz częściej spotykane, zwłaszcza w tych przedsiębiorstwach, firmach, które się silnie rozwijają, co z kolei implikuje pojawienie się wielu problemów organizacyjnych i ekonomicznych.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660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4E7768C1-8E76-4697-849D-B2A4DCAD72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FORMY DORADZTWA</a:t>
            </a:r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E8C311EF-9C64-4487-8331-F7086AA77D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37390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DA5F99-FC36-40F7-8A43-E2874C774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Doradztwo indywidualne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98275C-108D-45D9-B7C9-695BEEEDF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Polega na bezpośrednim spotkaniu (twarzą w twarz) doradcy i partnera w celu wyjaśnienia zaistniałego problemu. Jest formą najczęściej stosowaną w wielu organizacjach doradczych. W ramach poradnictwa indywidualnego pojawia się sposobność do samodzielnego indywidualnego omówienia problemów osobistych. Tematy dotyczące aspektów finansowych, osobistych rodzinnych nie dają się rozwiązać przy zastosowaniu innej formy poradnictwa.</a:t>
            </a:r>
          </a:p>
        </p:txBody>
      </p:sp>
    </p:spTree>
    <p:extLst>
      <p:ext uri="{BB962C8B-B14F-4D97-AF65-F5344CB8AC3E}">
        <p14:creationId xmlns:p14="http://schemas.microsoft.com/office/powerpoint/2010/main" val="33722287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C5F200-2D64-4EAA-A7F7-C6F082ED3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Doradztwo grupowe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FB25F2D-1600-4560-AE77-9F6AB5D1A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Polega na organizowaniu doradztwa w oparciu o ludzi okazjonalnie skupionych w celu realizacji jakichś zadań, których łączyć może występowanie określonych trudności, które mogą wspólnie pokonywać.</a:t>
            </a:r>
          </a:p>
        </p:txBody>
      </p:sp>
    </p:spTree>
    <p:extLst>
      <p:ext uri="{BB962C8B-B14F-4D97-AF65-F5344CB8AC3E}">
        <p14:creationId xmlns:p14="http://schemas.microsoft.com/office/powerpoint/2010/main" val="422575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30789F-72C7-49C9-B2B3-A50020D4B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Doradztwo środowiskowe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CD0429-56A6-4FC5-A64E-7796A6861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Są to działania realizowane przez instytucje o charakterze doradczym kierowane do określonych środowisk społecznych, najczęściej o charakterze upowszechnieniowym</a:t>
            </a:r>
          </a:p>
        </p:txBody>
      </p:sp>
    </p:spTree>
    <p:extLst>
      <p:ext uri="{BB962C8B-B14F-4D97-AF65-F5344CB8AC3E}">
        <p14:creationId xmlns:p14="http://schemas.microsoft.com/office/powerpoint/2010/main" val="2323238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A3C5FD-852A-44E3-B288-2BA23E380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Doradztwo masowe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0C59BB-95CD-4809-BB4C-BAF8BEA05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Jest to doradztwo realizowane za pośrednictwem mass mediów (tzw. publikatorów) bez bezpośredniego w nim uczestnictwa osoby doradcy, polegające na przekazywaniu szerokim kręgom odbiorców wiedzy i informacji. </a:t>
            </a:r>
          </a:p>
        </p:txBody>
      </p:sp>
    </p:spTree>
    <p:extLst>
      <p:ext uri="{BB962C8B-B14F-4D97-AF65-F5344CB8AC3E}">
        <p14:creationId xmlns:p14="http://schemas.microsoft.com/office/powerpoint/2010/main" val="12784291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9F45DE-5BC2-414A-8A57-2C2A0B7DF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Doradztwo cyfrowe (internetowe)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219611-16AF-4D58-8F8B-448B14CAD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Doradztwo cyfrowe (internetowe) wykorzystuje nowoczesne narzędzia, takie jak aplikacje mobilne, </a:t>
            </a:r>
            <a:r>
              <a:rPr lang="pl-PL" dirty="0" err="1"/>
              <a:t>chatboty</a:t>
            </a:r>
            <a:r>
              <a:rPr lang="pl-PL" dirty="0"/>
              <a:t> oraz platformy komunikacyjne, aby zapewnić szybkie wsparcie doradcze klientom. </a:t>
            </a:r>
          </a:p>
          <a:p>
            <a:pPr marL="0" indent="0">
              <a:buNone/>
            </a:pPr>
            <a:r>
              <a:rPr lang="pl-PL" dirty="0"/>
              <a:t>Aplikacje mobilne umożliwiają stały dostęp do usług doradczych, pozwalając na monitorowanie postępów i otrzymywanie spersonalizowanych rekomendacji w czasie rzeczywistym. </a:t>
            </a:r>
          </a:p>
          <a:p>
            <a:pPr marL="0" indent="0">
              <a:buNone/>
            </a:pPr>
            <a:r>
              <a:rPr lang="pl-PL" dirty="0" err="1"/>
              <a:t>Chatboty</a:t>
            </a:r>
            <a:r>
              <a:rPr lang="pl-PL" dirty="0"/>
              <a:t> wspierane sztuczną inteligencją automatyzują udzielanie podstawowych informacji, odpowiadają na pytania i kierują użytkowników do odpowiednich zasobów. </a:t>
            </a:r>
          </a:p>
          <a:p>
            <a:pPr marL="0" indent="0">
              <a:buNone/>
            </a:pPr>
            <a:r>
              <a:rPr lang="pl-PL" dirty="0"/>
              <a:t>Dzięki integracji różnych technologii możliwe jest zbieranie danych o potrzebach klientów i dopasowanie oferty doradczej do ich indywidualnych wymagań. Takie podejście zwiększa efektywność, dostępność oraz szybkość świadczenia usług, jednocześnie redukując koszty i czas reakcji.</a:t>
            </a:r>
          </a:p>
        </p:txBody>
      </p:sp>
    </p:spTree>
    <p:extLst>
      <p:ext uri="{BB962C8B-B14F-4D97-AF65-F5344CB8AC3E}">
        <p14:creationId xmlns:p14="http://schemas.microsoft.com/office/powerpoint/2010/main" val="6296731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D03FBF7B-C9AA-4888-892C-7BF8BEC2B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Przyczyny  rozwoju systemów doradczych 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8F95E570-E4CE-4929-B7E0-F7E452B8C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Prowadzenie działalności gospodarczej jest obecnie procesem bardzo skomplikowanym.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Nauka stwarza możliwość postępu pod warunkiem szybkiego udostępniania wyników badań.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Postępujący proces „starzenia się wiedzy”.</a:t>
            </a:r>
          </a:p>
        </p:txBody>
      </p:sp>
    </p:spTree>
    <p:extLst>
      <p:ext uri="{BB962C8B-B14F-4D97-AF65-F5344CB8AC3E}">
        <p14:creationId xmlns:p14="http://schemas.microsoft.com/office/powerpoint/2010/main" val="38879200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2F8DCD5-3519-45BA-9DBB-B5BE4F0718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DORADZTWO ROLNICZE W POLSCE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BD8C10A0-E0E8-447B-ABDD-7D3193EF87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9592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DA5026-ECED-4882-BA23-7BC9053F9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Organizacyjne podporządkowanie doradztwa rolniczego w wybranych krajach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09F2544-2EC1-466D-9449-9B309D44A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Doradztwo państwowe</a:t>
            </a:r>
          </a:p>
          <a:p>
            <a:r>
              <a:rPr lang="pl-PL" dirty="0"/>
              <a:t>Doradztwo samorządowe</a:t>
            </a:r>
          </a:p>
          <a:p>
            <a:r>
              <a:rPr lang="pl-PL" dirty="0"/>
              <a:t>Doradztwo przy spółdzielniach rolników</a:t>
            </a:r>
          </a:p>
          <a:p>
            <a:r>
              <a:rPr lang="pl-PL" dirty="0"/>
              <a:t>Służby doradcze przedsiębiorstw przetwórczych</a:t>
            </a:r>
          </a:p>
          <a:p>
            <a:r>
              <a:rPr lang="pl-PL" dirty="0"/>
              <a:t>Służby doradcze (dilerzy) organizacji handlowych</a:t>
            </a:r>
          </a:p>
          <a:p>
            <a:r>
              <a:rPr lang="pl-PL" dirty="0"/>
              <a:t>Doradztwo przy związkach zawodowych rolników</a:t>
            </a:r>
          </a:p>
          <a:p>
            <a:r>
              <a:rPr lang="pl-PL" dirty="0"/>
              <a:t>Doradztwo przy związkach i zrzeszeniach branżowych</a:t>
            </a:r>
          </a:p>
          <a:p>
            <a:r>
              <a:rPr lang="pl-PL" dirty="0"/>
              <a:t>Doradztwo prywatne</a:t>
            </a:r>
          </a:p>
        </p:txBody>
      </p:sp>
    </p:spTree>
    <p:extLst>
      <p:ext uri="{BB962C8B-B14F-4D97-AF65-F5344CB8AC3E}">
        <p14:creationId xmlns:p14="http://schemas.microsoft.com/office/powerpoint/2010/main" val="29768414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711BC5-B9FD-4004-9000-2C55C133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System doradztwa rolniczego w Polsce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05E6BB-25AF-459F-8A0D-A5E53444E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System doradztwa rolniczego - różne wzajemnie się uzupełniające instytucje działające w rolnictwie lub jego otoczeniu (państwowe, samorządowe, prywatne itp.), zróżnicowane pod względem finansowania. </a:t>
            </a:r>
          </a:p>
          <a:p>
            <a:pPr marL="0" indent="0">
              <a:buNone/>
            </a:pPr>
            <a:r>
              <a:rPr lang="pl-PL" dirty="0"/>
              <a:t>System doradztwa rolniczego w Polsce ma charakter PUBLICZNO-PRYWATNY i tworzą go: </a:t>
            </a:r>
          </a:p>
          <a:p>
            <a:pPr lvl="1"/>
            <a:r>
              <a:rPr lang="pl-PL" dirty="0"/>
              <a:t>publiczne jednostki doradztwa rolniczego, </a:t>
            </a:r>
          </a:p>
          <a:p>
            <a:pPr lvl="1"/>
            <a:r>
              <a:rPr lang="pl-PL" dirty="0"/>
              <a:t>izby rolnicze, </a:t>
            </a:r>
          </a:p>
          <a:p>
            <a:pPr lvl="1"/>
            <a:r>
              <a:rPr lang="pl-PL" dirty="0"/>
              <a:t>instytuty naukowo - badawcze i uczelnie,</a:t>
            </a:r>
          </a:p>
          <a:p>
            <a:pPr lvl="1"/>
            <a:r>
              <a:rPr lang="pl-PL" dirty="0"/>
              <a:t>prywatne firmy doradcze oraz </a:t>
            </a:r>
          </a:p>
          <a:p>
            <a:pPr lvl="1"/>
            <a:r>
              <a:rPr lang="pl-PL" dirty="0"/>
              <a:t>organizacje i związki branżowe rolników.</a:t>
            </a:r>
          </a:p>
        </p:txBody>
      </p:sp>
    </p:spTree>
    <p:extLst>
      <p:ext uri="{BB962C8B-B14F-4D97-AF65-F5344CB8AC3E}">
        <p14:creationId xmlns:p14="http://schemas.microsoft.com/office/powerpoint/2010/main" val="2313271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5DFDD1-E48C-4DE4-9D95-E029F1642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Państwowe jednostki doradztwa </a:t>
            </a:r>
            <a:r>
              <a:rPr lang="pl-PL" b="1" dirty="0" err="1"/>
              <a:t>roniczego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84110A-D17A-4506-93E2-CE7481CDF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Zgodnie z obowiązującą od 1 stycznia 2005 roku ustawą z dnia 22 października 2004 roku o jednostkach doradztwa rolniczego  jednostkami doradztwa rolniczego są: </a:t>
            </a:r>
          </a:p>
          <a:p>
            <a:pPr marL="514350" indent="-514350">
              <a:buFont typeface="+mj-lt"/>
              <a:buAutoNum type="arabicParenR"/>
            </a:pPr>
            <a:r>
              <a:rPr lang="pl-PL" dirty="0"/>
              <a:t>Centrum Doradztwa Rolniczego z siedzibą w Brwinowie wraz z Oddziałami w Warszawie, Radomiu, Poznaniu i Krakowie,</a:t>
            </a:r>
          </a:p>
          <a:p>
            <a:pPr marL="514350" indent="-514350">
              <a:buFont typeface="+mj-lt"/>
              <a:buAutoNum type="arabicParenR"/>
            </a:pPr>
            <a:r>
              <a:rPr lang="pl-PL" dirty="0"/>
              <a:t>16 wojewódzkich ośrodków doradztwa rolniczego wraz z ich oddziałami i powiatowymi zespołami doradztwa rolniczego, których terytorialny zasięg działania obejmuje obszar województwa właściwego ze względu na siedzibę tego ośrodka.</a:t>
            </a:r>
          </a:p>
        </p:txBody>
      </p:sp>
    </p:spTree>
    <p:extLst>
      <p:ext uri="{BB962C8B-B14F-4D97-AF65-F5344CB8AC3E}">
        <p14:creationId xmlns:p14="http://schemas.microsoft.com/office/powerpoint/2010/main" val="1946601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9BEB67-C6F2-4C64-89B3-6665F2AB1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System Wiedzy i Innowacji Rolniczych (ang. </a:t>
            </a:r>
            <a:r>
              <a:rPr lang="pl-PL" b="1" dirty="0" err="1"/>
              <a:t>Agricultural</a:t>
            </a:r>
            <a:r>
              <a:rPr lang="pl-PL" b="1" dirty="0"/>
              <a:t> Knowledge and </a:t>
            </a:r>
            <a:r>
              <a:rPr lang="pl-PL" b="1" dirty="0" err="1"/>
              <a:t>Innovation</a:t>
            </a:r>
            <a:r>
              <a:rPr lang="pl-PL" b="1" dirty="0"/>
              <a:t> System) 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B40F46-14D4-4ED3-861A-77BDCC84A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602018" cy="4159539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Sieć jednostek organizacyjnych i ludzi uczestniczących w procesie tworzeniu wiedzy rolniczej, jej upowszechniania oraz wdrażania w rolnictwie i na obszarach wiejskich.</a:t>
            </a:r>
          </a:p>
        </p:txBody>
      </p:sp>
      <p:pic>
        <p:nvPicPr>
          <p:cNvPr id="4" name="Obraz 3" descr="Schemat przedstawia sieć powiązań i współpracy, w której w centrum znajdują się rolnicy i mieszkańcy obszarów wiejskich, a wokół nich funkcjonują różne podmioty wpływające na ich działalność i rozwój takie jak: Dostawcy środków produkcji, Klienci i konsumenci, Media, Edukacja rolnicza, Jednostki naukowe, Doradztwo rolnicze, Administracja.&#10;Każdy z tych elementów jest połączony zarówno z centralną grupą, jak i częściowo między sobą, co wskazuje na wzajemne relacje, przepływ informacji oraz współzależności.&#10;">
            <a:extLst>
              <a:ext uri="{FF2B5EF4-FFF2-40B4-BE49-F238E27FC236}">
                <a16:creationId xmlns:a16="http://schemas.microsoft.com/office/drawing/2014/main" id="{65351398-5424-4CEA-9229-FDC7BB646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345" y="1690688"/>
            <a:ext cx="5837406" cy="399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783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inż. Anna 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Justyna Parzonko 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NAV" val="3"/>
  <p:tag name="ARTICULATE_SLIDE_GUID" val="1ce7a655-e6ad-438d-a23d-7ba0f8c40259"/>
  <p:tag name="AUDIO_IMPORT" val="C:\Users\John\Documents\14 dni\dzwieki\plup\Pop-Texavery-8926_hifi.mp3"/>
  <p:tag name="ELAPSEDTIME" val="0,452"/>
  <p:tag name="ARTICULATE_SLIDE_PAUSE" val="1"/>
  <p:tag name="ARTICULATE_NAV_LEVEL" val="1"/>
  <p:tag name="ARTICULATE_PLAYLIST_ID" val="-1"/>
  <p:tag name="ARTICULATE_LOCK_SLIDE" val="0"/>
  <p:tag name="AUDIO_ID" val="29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NAV" val="3"/>
  <p:tag name="ARTICULATE_SLIDE_GUID" val="1ce7a655-e6ad-438d-a23d-7ba0f8c40259"/>
  <p:tag name="AUDIO_IMPORT" val="C:\Users\John\Documents\14 dni\dzwieki\plup\Pop-Texavery-8926_hifi.mp3"/>
  <p:tag name="ELAPSEDTIME" val="0,452"/>
  <p:tag name="ARTICULATE_SLIDE_PAUSE" val="1"/>
  <p:tag name="ARTICULATE_NAV_LEVEL" val="1"/>
  <p:tag name="ARTICULATE_PLAYLIST_ID" val="-1"/>
  <p:tag name="ARTICULATE_LOCK_SLIDE" val="0"/>
  <p:tag name="AUDIO_ID" val="29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NAV" val="3"/>
  <p:tag name="ARTICULATE_SLIDE_GUID" val="1ce7a655-e6ad-438d-a23d-7ba0f8c40259"/>
  <p:tag name="AUDIO_IMPORT" val="C:\Users\John\Documents\14 dni\dzwieki\plup\Pop-Texavery-8926_hifi.mp3"/>
  <p:tag name="ELAPSEDTIME" val="0,452"/>
  <p:tag name="ARTICULATE_SLIDE_PAUSE" val="1"/>
  <p:tag name="ARTICULATE_NAV_LEVEL" val="1"/>
  <p:tag name="ARTICULATE_PLAYLIST_ID" val="-1"/>
  <p:tag name="ARTICULATE_LOCK_SLIDE" val="0"/>
  <p:tag name="AUDIO_ID" val="29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NAV" val="3"/>
  <p:tag name="ARTICULATE_SLIDE_GUID" val="1ce7a655-e6ad-438d-a23d-7ba0f8c40259"/>
  <p:tag name="AUDIO_IMPORT" val="C:\Users\John\Documents\14 dni\dzwieki\plup\Pop-Texavery-8926_hifi.mp3"/>
  <p:tag name="ELAPSEDTIME" val="0,452"/>
  <p:tag name="ARTICULATE_SLIDE_PAUSE" val="1"/>
  <p:tag name="ARTICULATE_NAV_LEVEL" val="1"/>
  <p:tag name="ARTICULATE_PLAYLIST_ID" val="-1"/>
  <p:tag name="ARTICULATE_LOCK_SLIDE" val="0"/>
  <p:tag name="AUDIO_ID" val="29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NAV" val="3"/>
  <p:tag name="ARTICULATE_SLIDE_GUID" val="1ce7a655-e6ad-438d-a23d-7ba0f8c40259"/>
  <p:tag name="AUDIO_IMPORT" val="C:\Users\John\Documents\14 dni\dzwieki\plup\Pop-Texavery-8926_hifi.mp3"/>
  <p:tag name="ELAPSEDTIME" val="0,452"/>
  <p:tag name="ARTICULATE_SLIDE_PAUSE" val="1"/>
  <p:tag name="ARTICULATE_NAV_LEVEL" val="1"/>
  <p:tag name="ARTICULATE_PLAYLIST_ID" val="-1"/>
  <p:tag name="ARTICULATE_LOCK_SLIDE" val="0"/>
  <p:tag name="AUDIO_ID" val="29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NAV" val="3"/>
  <p:tag name="ARTICULATE_SLIDE_GUID" val="1ce7a655-e6ad-438d-a23d-7ba0f8c40259"/>
  <p:tag name="AUDIO_IMPORT" val="C:\Users\John\Documents\14 dni\dzwieki\plup\Pop-Texavery-8926_hifi.mp3"/>
  <p:tag name="ELAPSEDTIME" val="0,452"/>
  <p:tag name="ARTICULATE_SLIDE_PAUSE" val="1"/>
  <p:tag name="ARTICULATE_NAV_LEVEL" val="1"/>
  <p:tag name="ARTICULATE_PLAYLIST_ID" val="-1"/>
  <p:tag name="ARTICULATE_LOCK_SLIDE" val="0"/>
  <p:tag name="AUDIO_ID" val="29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NAV" val="3"/>
  <p:tag name="ARTICULATE_SLIDE_GUID" val="1ce7a655-e6ad-438d-a23d-7ba0f8c40259"/>
  <p:tag name="AUDIO_IMPORT" val="C:\Users\John\Documents\14 dni\dzwieki\plup\Pop-Texavery-8926_hifi.mp3"/>
  <p:tag name="ELAPSEDTIME" val="0,452"/>
  <p:tag name="ARTICULATE_SLIDE_PAUSE" val="1"/>
  <p:tag name="ARTICULATE_NAV_LEVEL" val="1"/>
  <p:tag name="ARTICULATE_PLAYLIST_ID" val="-1"/>
  <p:tag name="ARTICULATE_LOCK_SLIDE" val="0"/>
  <p:tag name="AUDIO_ID" val="29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NAV" val="3"/>
  <p:tag name="ARTICULATE_SLIDE_GUID" val="1ce7a655-e6ad-438d-a23d-7ba0f8c40259"/>
  <p:tag name="AUDIO_IMPORT" val="C:\Users\John\Documents\14 dni\dzwieki\plup\Pop-Texavery-8926_hifi.mp3"/>
  <p:tag name="ELAPSEDTIME" val="0,452"/>
  <p:tag name="ARTICULATE_SLIDE_PAUSE" val="1"/>
  <p:tag name="ARTICULATE_NAV_LEVEL" val="1"/>
  <p:tag name="ARTICULATE_PLAYLIST_ID" val="-1"/>
  <p:tag name="ARTICULATE_LOCK_SLIDE" val="0"/>
  <p:tag name="AUDIO_ID" val="29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NAV" val="3"/>
  <p:tag name="ARTICULATE_SLIDE_GUID" val="1ce7a655-e6ad-438d-a23d-7ba0f8c40259"/>
  <p:tag name="AUDIO_IMPORT" val="C:\Users\John\Documents\14 dni\dzwieki\plup\Pop-Texavery-8926_hifi.mp3"/>
  <p:tag name="ELAPSEDTIME" val="0,452"/>
  <p:tag name="ARTICULATE_SLIDE_PAUSE" val="1"/>
  <p:tag name="ARTICULATE_NAV_LEVEL" val="1"/>
  <p:tag name="ARTICULATE_PLAYLIST_ID" val="-1"/>
  <p:tag name="ARTICULATE_LOCK_SLIDE" val="0"/>
  <p:tag name="AUDIO_ID" val="29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NAV" val="3"/>
  <p:tag name="ARTICULATE_SLIDE_GUID" val="1ce7a655-e6ad-438d-a23d-7ba0f8c40259"/>
  <p:tag name="AUDIO_IMPORT" val="C:\Users\John\Documents\14 dni\dzwieki\plup\Pop-Texavery-8926_hifi.mp3"/>
  <p:tag name="ELAPSEDTIME" val="0,452"/>
  <p:tag name="ARTICULATE_SLIDE_PAUSE" val="1"/>
  <p:tag name="ARTICULATE_NAV_LEVEL" val="1"/>
  <p:tag name="ARTICULATE_PLAYLIST_ID" val="-1"/>
  <p:tag name="ARTICULATE_LOCK_SLIDE" val="0"/>
  <p:tag name="AUDIO_ID" val="29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NAV" val="3"/>
  <p:tag name="ARTICULATE_SLIDE_GUID" val="1ce7a655-e6ad-438d-a23d-7ba0f8c40259"/>
  <p:tag name="AUDIO_IMPORT" val="C:\Users\John\Documents\14 dni\dzwieki\plup\Pop-Texavery-8926_hifi.mp3"/>
  <p:tag name="ELAPSEDTIME" val="0,452"/>
  <p:tag name="ARTICULATE_SLIDE_PAUSE" val="1"/>
  <p:tag name="ARTICULATE_NAV_LEVEL" val="1"/>
  <p:tag name="ARTICULATE_PLAYLIST_ID" val="-1"/>
  <p:tag name="ARTICULATE_LOCK_SLIDE" val="0"/>
  <p:tag name="AUDIO_ID" val="293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51674ba1-e637-49a1-9acf-be75e179f9e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_FERS1_szablon prezentacji</Template>
  <TotalTime>229</TotalTime>
  <Words>2081</Words>
  <Application>Microsoft Office PowerPoint</Application>
  <PresentationFormat>Panoramiczny</PresentationFormat>
  <Paragraphs>141</Paragraphs>
  <Slides>36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45" baseType="lpstr">
      <vt:lpstr>Arial</vt:lpstr>
      <vt:lpstr>Calibri</vt:lpstr>
      <vt:lpstr>Calibri Light</vt:lpstr>
      <vt:lpstr>Open Sans</vt:lpstr>
      <vt:lpstr>Tahoma</vt:lpstr>
      <vt:lpstr>Times New Roman</vt:lpstr>
      <vt:lpstr>Verdana</vt:lpstr>
      <vt:lpstr>Wingdings 3</vt:lpstr>
      <vt:lpstr>Motyw pakietu Office</vt:lpstr>
      <vt:lpstr>Zrównoważony Kampus SGGW –  - kształcenie na rzecz branż kluczowych</vt:lpstr>
      <vt:lpstr>DORADZTWO JAKO DZIAŁALNOŚĆ PRAKTYCZNA I PRZEDMIOT BADAŃ NAUKOWYCH</vt:lpstr>
      <vt:lpstr>Poradnictwo (doradztwo)</vt:lpstr>
      <vt:lpstr>Poradoznawstwo</vt:lpstr>
      <vt:lpstr>Rodzaje wiedzy poradoznawczej</vt:lpstr>
      <vt:lpstr>Interdyscyplinarny charakter doradztwa </vt:lpstr>
      <vt:lpstr>Interdyscyplinarny charakter doradztwa </vt:lpstr>
      <vt:lpstr>Doradztwo rolnicze</vt:lpstr>
      <vt:lpstr>Doradztwo w ujęciu prakseologicznym (metodycznym)</vt:lpstr>
      <vt:lpstr>FUNKCJE DORADZTWA</vt:lpstr>
      <vt:lpstr>Funkcje doradztwa</vt:lpstr>
      <vt:lpstr>Funkcja doradcza</vt:lpstr>
      <vt:lpstr>Funkcja edukacyjna </vt:lpstr>
      <vt:lpstr>Funkcja upowszechnieniowa  </vt:lpstr>
      <vt:lpstr>Funkcja informacyjna</vt:lpstr>
      <vt:lpstr>TYPY DORADZTWA</vt:lpstr>
      <vt:lpstr>Doradztwo dyrektywne</vt:lpstr>
      <vt:lpstr>Doradztwo liberalne</vt:lpstr>
      <vt:lpstr>Doradztwo edukacyjne (dialogowe)</vt:lpstr>
      <vt:lpstr>RODZAJE DORADZTWA</vt:lpstr>
      <vt:lpstr>Ekspertyza specjalistyczna </vt:lpstr>
      <vt:lpstr>Doradztwo operacyjne</vt:lpstr>
      <vt:lpstr>Doradztwo substytucyjne</vt:lpstr>
      <vt:lpstr>FORMY DORADZTWA</vt:lpstr>
      <vt:lpstr>Doradztwo indywidualne</vt:lpstr>
      <vt:lpstr>Doradztwo grupowe</vt:lpstr>
      <vt:lpstr>Doradztwo środowiskowe</vt:lpstr>
      <vt:lpstr>Doradztwo masowe</vt:lpstr>
      <vt:lpstr>Doradztwo cyfrowe (internetowe)</vt:lpstr>
      <vt:lpstr>Przyczyny  rozwoju systemów doradczych </vt:lpstr>
      <vt:lpstr>DORADZTWO ROLNICZE W POLSCE</vt:lpstr>
      <vt:lpstr>Organizacyjne podporządkowanie doradztwa rolniczego w wybranych krajach</vt:lpstr>
      <vt:lpstr>System doradztwa rolniczego w Polsce</vt:lpstr>
      <vt:lpstr>Państwowe jednostki doradztwa roniczego</vt:lpstr>
      <vt:lpstr>System Wiedzy i Innowacji Rolniczych (ang. Agricultural Knowledge and Innovation System) </vt:lpstr>
      <vt:lpstr>Autor utworu: dr inż. Anna Justyna Parzonko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nr. 5 do przedmiotu Techniki negocjacji i metodyka doradztwa</dc:title>
  <dc:creator>Anna Parzonko</dc:creator>
  <cp:lastModifiedBy>Anna Parzonko</cp:lastModifiedBy>
  <cp:revision>30</cp:revision>
  <cp:lastPrinted>2024-05-21T11:11:19Z</cp:lastPrinted>
  <dcterms:created xsi:type="dcterms:W3CDTF">2026-04-14T16:39:53Z</dcterms:created>
  <dcterms:modified xsi:type="dcterms:W3CDTF">2026-05-27T12:33:02Z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