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7"/>
  </p:notesMasterIdLst>
  <p:sldIdLst>
    <p:sldId id="258" r:id="rId5"/>
    <p:sldId id="260" r:id="rId6"/>
    <p:sldId id="261" r:id="rId7"/>
    <p:sldId id="262" r:id="rId8"/>
    <p:sldId id="263" r:id="rId9"/>
    <p:sldId id="264" r:id="rId10"/>
    <p:sldId id="266" r:id="rId11"/>
    <p:sldId id="267" r:id="rId12"/>
    <p:sldId id="265" r:id="rId13"/>
    <p:sldId id="268" r:id="rId14"/>
    <p:sldId id="269" r:id="rId15"/>
    <p:sldId id="270" r:id="rId16"/>
    <p:sldId id="271" r:id="rId17"/>
    <p:sldId id="272" r:id="rId18"/>
    <p:sldId id="273" r:id="rId19"/>
    <p:sldId id="274" r:id="rId20"/>
    <p:sldId id="275" r:id="rId21"/>
    <p:sldId id="276" r:id="rId22"/>
    <p:sldId id="279" r:id="rId23"/>
    <p:sldId id="280" r:id="rId24"/>
    <p:sldId id="277" r:id="rId25"/>
    <p:sldId id="278" r:id="rId26"/>
    <p:sldId id="438" r:id="rId27"/>
    <p:sldId id="439" r:id="rId28"/>
    <p:sldId id="426" r:id="rId29"/>
    <p:sldId id="440" r:id="rId30"/>
    <p:sldId id="428" r:id="rId31"/>
    <p:sldId id="429" r:id="rId32"/>
    <p:sldId id="441" r:id="rId33"/>
    <p:sldId id="422" r:id="rId34"/>
    <p:sldId id="427" r:id="rId35"/>
    <p:sldId id="442" r:id="rId36"/>
    <p:sldId id="402" r:id="rId37"/>
    <p:sldId id="404" r:id="rId38"/>
    <p:sldId id="443" r:id="rId39"/>
    <p:sldId id="444" r:id="rId40"/>
    <p:sldId id="430" r:id="rId41"/>
    <p:sldId id="431" r:id="rId42"/>
    <p:sldId id="445" r:id="rId43"/>
    <p:sldId id="446" r:id="rId44"/>
    <p:sldId id="447" r:id="rId45"/>
    <p:sldId id="259" r:id="rId46"/>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ciej Czubiński" initials="MC" lastIdx="0" clrIdx="0">
    <p:extLst>
      <p:ext uri="{19B8F6BF-5375-455C-9EA6-DF929625EA0E}">
        <p15:presenceInfo xmlns:p15="http://schemas.microsoft.com/office/powerpoint/2012/main" userId="S-1-5-21-1876378279-2925438744-434655709-12553" providerId="AD"/>
      </p:ext>
    </p:extLst>
  </p:cmAuthor>
  <p:cmAuthor id="2" name="Justyna Sienkiewicz" initials="JS" lastIdx="1" clrIdx="1">
    <p:extLst>
      <p:ext uri="{19B8F6BF-5375-455C-9EA6-DF929625EA0E}">
        <p15:presenceInfo xmlns:p15="http://schemas.microsoft.com/office/powerpoint/2012/main" userId="S-1-5-21-1876378279-2925438744-434655709-570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B1E2"/>
    <a:srgbClr val="C5521C"/>
    <a:srgbClr val="4DB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869" autoAdjust="0"/>
    <p:restoredTop sz="95268" autoAdjust="0"/>
  </p:normalViewPr>
  <p:slideViewPr>
    <p:cSldViewPr snapToGrid="0" showGuides="1">
      <p:cViewPr varScale="1">
        <p:scale>
          <a:sx n="83" d="100"/>
          <a:sy n="83" d="100"/>
        </p:scale>
        <p:origin x="158" y="72"/>
      </p:cViewPr>
      <p:guideLst>
        <p:guide orient="horz" pos="2137"/>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9A1AD-003C-FF47-BBE8-2ECDE51BDC73}" type="datetimeFigureOut">
              <a:rPr lang="pl-PL" smtClean="0"/>
              <a:t>27.05.2026</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1BAEBE-21FB-5E4A-B06E-563616F4358D}" type="slidenum">
              <a:rPr lang="pl-PL" smtClean="0"/>
              <a:t>‹#›</a:t>
            </a:fld>
            <a:endParaRPr lang="pl-PL"/>
          </a:p>
        </p:txBody>
      </p:sp>
    </p:spTree>
    <p:extLst>
      <p:ext uri="{BB962C8B-B14F-4D97-AF65-F5344CB8AC3E}">
        <p14:creationId xmlns:p14="http://schemas.microsoft.com/office/powerpoint/2010/main" val="218854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581BAEBE-21FB-5E4A-B06E-563616F4358D}" type="slidenum">
              <a:rPr lang="pl-PL" smtClean="0"/>
              <a:t>2</a:t>
            </a:fld>
            <a:endParaRPr lang="pl-PL"/>
          </a:p>
        </p:txBody>
      </p:sp>
    </p:spTree>
    <p:extLst>
      <p:ext uri="{BB962C8B-B14F-4D97-AF65-F5344CB8AC3E}">
        <p14:creationId xmlns:p14="http://schemas.microsoft.com/office/powerpoint/2010/main" val="1253329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ymbol zastępczy obrazu slajdu 1"/>
          <p:cNvSpPr>
            <a:spLocks noGrp="1" noRot="1" noChangeAspect="1" noTextEdit="1"/>
          </p:cNvSpPr>
          <p:nvPr>
            <p:ph type="sldImg"/>
          </p:nvPr>
        </p:nvSpPr>
        <p:spPr>
          <a:ln/>
        </p:spPr>
      </p:sp>
      <p:sp>
        <p:nvSpPr>
          <p:cNvPr id="28675" name="Symbol zastępczy notatek 2"/>
          <p:cNvSpPr>
            <a:spLocks noGrp="1"/>
          </p:cNvSpPr>
          <p:nvPr>
            <p:ph type="body" idx="1"/>
          </p:nvPr>
        </p:nvSpPr>
        <p:spPr>
          <a:xfrm>
            <a:off x="681038" y="4665663"/>
            <a:ext cx="5446712" cy="4421187"/>
          </a:xfrm>
          <a:ln/>
        </p:spPr>
        <p:txBody>
          <a:bodyPr wrap="square" lIns="91440" tIns="45720" rIns="91440" bIns="45720" anchor="t" anchorCtr="0"/>
          <a:lstStyle/>
          <a:p>
            <a:pPr lvl="0"/>
            <a:endParaRPr lang="pl-PL" altLang="x-none" dirty="0"/>
          </a:p>
        </p:txBody>
      </p:sp>
      <p:sp>
        <p:nvSpPr>
          <p:cNvPr id="28676" name="Symbol zastępczy numeru slajdu 3"/>
          <p:cNvSpPr txBox="1">
            <a:spLocks noGrp="1"/>
          </p:cNvSpPr>
          <p:nvPr>
            <p:ph type="sldNum" sz="quarter"/>
          </p:nvPr>
        </p:nvSpPr>
        <p:spPr>
          <a:xfrm>
            <a:off x="3856038" y="9331325"/>
            <a:ext cx="2951162" cy="490538"/>
          </a:xfrm>
          <a:prstGeom prst="rect">
            <a:avLst/>
          </a:prstGeom>
          <a:noFill/>
          <a:ln w="9525">
            <a:noFill/>
          </a:ln>
        </p:spPr>
        <p:txBody>
          <a:bodyPr anchor="b" anchorCtr="0"/>
          <a:lstStyle/>
          <a:p>
            <a:pPr lvl="0" algn="r" eaLnBrk="1" hangingPunct="1">
              <a:buNone/>
            </a:pPr>
            <a:fld id="{9A0DB2DC-4C9A-4742-B13C-FB6460FD3503}" type="slidenum">
              <a:rPr lang="pl-PL" altLang="pl-PL" sz="1200" dirty="0">
                <a:latin typeface="Times New Roman" panose="02020603050405020304" pitchFamily="18" charset="0"/>
              </a:rPr>
              <a:t>25</a:t>
            </a:fld>
            <a:endParaRPr lang="pl-PL" altLang="pl-PL" sz="1200" dirty="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ymbol zastępczy obrazu slajdu 1"/>
          <p:cNvSpPr>
            <a:spLocks noGrp="1" noRot="1" noChangeAspect="1" noTextEdit="1"/>
          </p:cNvSpPr>
          <p:nvPr>
            <p:ph type="sldImg"/>
          </p:nvPr>
        </p:nvSpPr>
        <p:spPr>
          <a:ln/>
        </p:spPr>
      </p:sp>
      <p:sp>
        <p:nvSpPr>
          <p:cNvPr id="30723" name="Symbol zastępczy notatek 2"/>
          <p:cNvSpPr>
            <a:spLocks noGrp="1"/>
          </p:cNvSpPr>
          <p:nvPr>
            <p:ph type="body" idx="1"/>
          </p:nvPr>
        </p:nvSpPr>
        <p:spPr>
          <a:xfrm>
            <a:off x="681038" y="4665663"/>
            <a:ext cx="5446712" cy="4421187"/>
          </a:xfrm>
          <a:ln/>
        </p:spPr>
        <p:txBody>
          <a:bodyPr wrap="square" lIns="91440" tIns="45720" rIns="91440" bIns="45720" anchor="t" anchorCtr="0"/>
          <a:lstStyle/>
          <a:p>
            <a:pPr lvl="0"/>
            <a:endParaRPr lang="pl-PL" altLang="x-none" dirty="0"/>
          </a:p>
        </p:txBody>
      </p:sp>
      <p:sp>
        <p:nvSpPr>
          <p:cNvPr id="30724" name="Symbol zastępczy numeru slajdu 3"/>
          <p:cNvSpPr txBox="1">
            <a:spLocks noGrp="1"/>
          </p:cNvSpPr>
          <p:nvPr>
            <p:ph type="sldNum" sz="quarter"/>
          </p:nvPr>
        </p:nvSpPr>
        <p:spPr>
          <a:xfrm>
            <a:off x="3856038" y="9331325"/>
            <a:ext cx="2951162" cy="490538"/>
          </a:xfrm>
          <a:prstGeom prst="rect">
            <a:avLst/>
          </a:prstGeom>
          <a:noFill/>
          <a:ln w="9525">
            <a:noFill/>
          </a:ln>
        </p:spPr>
        <p:txBody>
          <a:bodyPr anchor="b" anchorCtr="0"/>
          <a:lstStyle/>
          <a:p>
            <a:pPr lvl="0" algn="r" eaLnBrk="1" hangingPunct="1">
              <a:buNone/>
            </a:pPr>
            <a:fld id="{9A0DB2DC-4C9A-4742-B13C-FB6460FD3503}" type="slidenum">
              <a:rPr lang="pl-PL" altLang="pl-PL" sz="1200" dirty="0">
                <a:latin typeface="Times New Roman" panose="02020603050405020304" pitchFamily="18" charset="0"/>
              </a:rPr>
              <a:t>27</a:t>
            </a:fld>
            <a:endParaRPr lang="pl-PL" altLang="pl-PL" sz="1200" dirty="0">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ymbol zastępczy obrazu slajdu 1"/>
          <p:cNvSpPr>
            <a:spLocks noGrp="1" noRot="1" noChangeAspect="1" noTextEdit="1"/>
          </p:cNvSpPr>
          <p:nvPr>
            <p:ph type="sldImg"/>
          </p:nvPr>
        </p:nvSpPr>
        <p:spPr>
          <a:ln/>
        </p:spPr>
      </p:sp>
      <p:sp>
        <p:nvSpPr>
          <p:cNvPr id="32771" name="Symbol zastępczy notatek 2"/>
          <p:cNvSpPr>
            <a:spLocks noGrp="1"/>
          </p:cNvSpPr>
          <p:nvPr>
            <p:ph type="body" idx="1"/>
          </p:nvPr>
        </p:nvSpPr>
        <p:spPr>
          <a:xfrm>
            <a:off x="681038" y="4665663"/>
            <a:ext cx="5446712" cy="4421187"/>
          </a:xfrm>
          <a:ln/>
        </p:spPr>
        <p:txBody>
          <a:bodyPr wrap="square" lIns="91440" tIns="45720" rIns="91440" bIns="45720" anchor="t" anchorCtr="0"/>
          <a:lstStyle/>
          <a:p>
            <a:pPr lvl="0"/>
            <a:endParaRPr lang="pl-PL" altLang="x-none" i="1" dirty="0"/>
          </a:p>
        </p:txBody>
      </p:sp>
      <p:sp>
        <p:nvSpPr>
          <p:cNvPr id="32772" name="Symbol zastępczy numeru slajdu 3"/>
          <p:cNvSpPr txBox="1">
            <a:spLocks noGrp="1"/>
          </p:cNvSpPr>
          <p:nvPr>
            <p:ph type="sldNum" sz="quarter"/>
          </p:nvPr>
        </p:nvSpPr>
        <p:spPr>
          <a:xfrm>
            <a:off x="3856038" y="9331325"/>
            <a:ext cx="2951162" cy="490538"/>
          </a:xfrm>
          <a:prstGeom prst="rect">
            <a:avLst/>
          </a:prstGeom>
          <a:noFill/>
          <a:ln w="9525">
            <a:noFill/>
          </a:ln>
        </p:spPr>
        <p:txBody>
          <a:bodyPr anchor="b" anchorCtr="0"/>
          <a:lstStyle/>
          <a:p>
            <a:pPr lvl="0" algn="r" eaLnBrk="1" hangingPunct="1">
              <a:buNone/>
            </a:pPr>
            <a:fld id="{9A0DB2DC-4C9A-4742-B13C-FB6460FD3503}" type="slidenum">
              <a:rPr lang="pl-PL" altLang="pl-PL" sz="1200" dirty="0">
                <a:latin typeface="Times New Roman" panose="02020603050405020304" pitchFamily="18" charset="0"/>
              </a:rPr>
              <a:t>28</a:t>
            </a:fld>
            <a:endParaRPr lang="pl-PL" altLang="pl-PL" sz="1200" dirty="0">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ymbol zastępczy obrazu slajdu 1"/>
          <p:cNvSpPr>
            <a:spLocks noGrp="1" noRot="1" noChangeAspect="1" noTextEdit="1"/>
          </p:cNvSpPr>
          <p:nvPr>
            <p:ph type="sldImg"/>
          </p:nvPr>
        </p:nvSpPr>
        <p:spPr>
          <a:ln/>
        </p:spPr>
      </p:sp>
      <p:sp>
        <p:nvSpPr>
          <p:cNvPr id="48131" name="Symbol zastępczy notatek 2"/>
          <p:cNvSpPr>
            <a:spLocks noGrp="1"/>
          </p:cNvSpPr>
          <p:nvPr>
            <p:ph type="body" idx="1"/>
          </p:nvPr>
        </p:nvSpPr>
        <p:spPr>
          <a:xfrm>
            <a:off x="681038" y="4665663"/>
            <a:ext cx="5446712" cy="4421187"/>
          </a:xfrm>
          <a:ln/>
        </p:spPr>
        <p:txBody>
          <a:bodyPr wrap="square" lIns="91440" tIns="45720" rIns="91440" bIns="45720" anchor="t" anchorCtr="0"/>
          <a:lstStyle/>
          <a:p>
            <a:pPr lvl="0"/>
            <a:endParaRPr lang="pl-PL" altLang="pl-PL" dirty="0"/>
          </a:p>
        </p:txBody>
      </p:sp>
      <p:sp>
        <p:nvSpPr>
          <p:cNvPr id="48132" name="Symbol zastępczy numeru slajdu 3"/>
          <p:cNvSpPr txBox="1">
            <a:spLocks noGrp="1"/>
          </p:cNvSpPr>
          <p:nvPr>
            <p:ph type="sldNum" sz="quarter"/>
          </p:nvPr>
        </p:nvSpPr>
        <p:spPr>
          <a:xfrm>
            <a:off x="3856038" y="9331325"/>
            <a:ext cx="2951162" cy="490538"/>
          </a:xfrm>
          <a:prstGeom prst="rect">
            <a:avLst/>
          </a:prstGeom>
          <a:noFill/>
          <a:ln w="9525">
            <a:noFill/>
          </a:ln>
        </p:spPr>
        <p:txBody>
          <a:bodyPr anchor="b" anchorCtr="0"/>
          <a:lstStyle/>
          <a:p>
            <a:pPr lvl="0" algn="r" eaLnBrk="1" hangingPunct="1"/>
            <a:fld id="{9A0DB2DC-4C9A-4742-B13C-FB6460FD3503}" type="slidenum">
              <a:rPr lang="pl-PL" altLang="pl-PL" sz="1200" dirty="0">
                <a:latin typeface="Times New Roman" panose="02020603050405020304" pitchFamily="18" charset="0"/>
              </a:rPr>
              <a:t>30</a:t>
            </a:fld>
            <a:endParaRPr lang="pl-PL" altLang="pl-PL" sz="1200" dirty="0">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ymbol zastępczy obrazu slajdu 1"/>
          <p:cNvSpPr>
            <a:spLocks noGrp="1" noRot="1" noChangeAspect="1" noTextEdit="1"/>
          </p:cNvSpPr>
          <p:nvPr>
            <p:ph type="sldImg"/>
          </p:nvPr>
        </p:nvSpPr>
        <p:spPr>
          <a:ln/>
        </p:spPr>
      </p:sp>
      <p:sp>
        <p:nvSpPr>
          <p:cNvPr id="50179" name="Symbol zastępczy notatek 2"/>
          <p:cNvSpPr>
            <a:spLocks noGrp="1"/>
          </p:cNvSpPr>
          <p:nvPr>
            <p:ph type="body" idx="1"/>
          </p:nvPr>
        </p:nvSpPr>
        <p:spPr>
          <a:xfrm>
            <a:off x="681038" y="4665663"/>
            <a:ext cx="5446712" cy="4421187"/>
          </a:xfrm>
          <a:ln/>
        </p:spPr>
        <p:txBody>
          <a:bodyPr wrap="square" lIns="91440" tIns="45720" rIns="91440" bIns="45720" anchor="t" anchorCtr="0"/>
          <a:lstStyle/>
          <a:p>
            <a:pPr lvl="0"/>
            <a:endParaRPr lang="pl-PL" altLang="x-none" dirty="0"/>
          </a:p>
        </p:txBody>
      </p:sp>
      <p:sp>
        <p:nvSpPr>
          <p:cNvPr id="50180" name="Symbol zastępczy numeru slajdu 3"/>
          <p:cNvSpPr txBox="1">
            <a:spLocks noGrp="1"/>
          </p:cNvSpPr>
          <p:nvPr>
            <p:ph type="sldNum" sz="quarter"/>
          </p:nvPr>
        </p:nvSpPr>
        <p:spPr>
          <a:xfrm>
            <a:off x="3856038" y="9331325"/>
            <a:ext cx="2951162" cy="490538"/>
          </a:xfrm>
          <a:prstGeom prst="rect">
            <a:avLst/>
          </a:prstGeom>
          <a:noFill/>
          <a:ln w="9525">
            <a:noFill/>
          </a:ln>
        </p:spPr>
        <p:txBody>
          <a:bodyPr anchor="b" anchorCtr="0"/>
          <a:lstStyle/>
          <a:p>
            <a:pPr lvl="0" algn="r" eaLnBrk="1" hangingPunct="1">
              <a:buNone/>
            </a:pPr>
            <a:fld id="{9A0DB2DC-4C9A-4742-B13C-FB6460FD3503}" type="slidenum">
              <a:rPr lang="pl-PL" altLang="pl-PL" sz="1200" dirty="0">
                <a:latin typeface="Times New Roman" panose="02020603050405020304" pitchFamily="18" charset="0"/>
              </a:rPr>
              <a:t>31</a:t>
            </a:fld>
            <a:endParaRPr lang="pl-PL" altLang="pl-PL" sz="1200" dirty="0">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ymbol zastępczy obrazu slajdu 1"/>
          <p:cNvSpPr>
            <a:spLocks noGrp="1" noRot="1" noChangeAspect="1" noTextEdit="1"/>
          </p:cNvSpPr>
          <p:nvPr>
            <p:ph type="sldImg"/>
          </p:nvPr>
        </p:nvSpPr>
        <p:spPr>
          <a:ln/>
        </p:spPr>
      </p:sp>
      <p:sp>
        <p:nvSpPr>
          <p:cNvPr id="54275" name="Symbol zastępczy notatek 2"/>
          <p:cNvSpPr>
            <a:spLocks noGrp="1"/>
          </p:cNvSpPr>
          <p:nvPr>
            <p:ph type="body" idx="1"/>
          </p:nvPr>
        </p:nvSpPr>
        <p:spPr>
          <a:xfrm>
            <a:off x="681038" y="4665663"/>
            <a:ext cx="5446712" cy="4421187"/>
          </a:xfrm>
          <a:ln/>
        </p:spPr>
        <p:txBody>
          <a:bodyPr wrap="square" lIns="91440" tIns="45720" rIns="91440" bIns="45720" anchor="t" anchorCtr="0"/>
          <a:lstStyle/>
          <a:p>
            <a:pPr lvl="0"/>
            <a:endParaRPr lang="pl-PL" altLang="x-none" dirty="0"/>
          </a:p>
        </p:txBody>
      </p:sp>
      <p:sp>
        <p:nvSpPr>
          <p:cNvPr id="54276" name="Symbol zastępczy numeru slajdu 3"/>
          <p:cNvSpPr txBox="1">
            <a:spLocks noGrp="1"/>
          </p:cNvSpPr>
          <p:nvPr>
            <p:ph type="sldNum" sz="quarter"/>
          </p:nvPr>
        </p:nvSpPr>
        <p:spPr>
          <a:xfrm>
            <a:off x="3856038" y="9331325"/>
            <a:ext cx="2951162" cy="490538"/>
          </a:xfrm>
          <a:prstGeom prst="rect">
            <a:avLst/>
          </a:prstGeom>
          <a:noFill/>
          <a:ln w="9525">
            <a:noFill/>
          </a:ln>
        </p:spPr>
        <p:txBody>
          <a:bodyPr anchor="b" anchorCtr="0"/>
          <a:lstStyle/>
          <a:p>
            <a:pPr lvl="0" algn="r" eaLnBrk="1" hangingPunct="1">
              <a:buNone/>
            </a:pPr>
            <a:fld id="{9A0DB2DC-4C9A-4742-B13C-FB6460FD3503}" type="slidenum">
              <a:rPr lang="pl-PL" altLang="pl-PL" sz="1200" dirty="0">
                <a:latin typeface="Times New Roman" panose="02020603050405020304" pitchFamily="18" charset="0"/>
              </a:rPr>
              <a:t>33</a:t>
            </a:fld>
            <a:endParaRPr lang="pl-PL" altLang="pl-PL" sz="1200" dirty="0">
              <a:latin typeface="Times New Roman" panose="02020603050405020304" pitchFamily="18" charset="0"/>
            </a:endParaRPr>
          </a:p>
        </p:txBody>
      </p:sp>
    </p:spTree>
    <p:extLst>
      <p:ext uri="{BB962C8B-B14F-4D97-AF65-F5344CB8AC3E}">
        <p14:creationId xmlns:p14="http://schemas.microsoft.com/office/powerpoint/2010/main" val="3460688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ymbol zastępczy obrazu slajdu 1"/>
          <p:cNvSpPr>
            <a:spLocks noGrp="1" noRot="1" noChangeAspect="1" noTextEdit="1"/>
          </p:cNvSpPr>
          <p:nvPr>
            <p:ph type="sldImg"/>
          </p:nvPr>
        </p:nvSpPr>
        <p:spPr>
          <a:ln/>
        </p:spPr>
      </p:sp>
      <p:sp>
        <p:nvSpPr>
          <p:cNvPr id="56323" name="Symbol zastępczy notatek 2"/>
          <p:cNvSpPr>
            <a:spLocks noGrp="1"/>
          </p:cNvSpPr>
          <p:nvPr>
            <p:ph type="body" idx="1"/>
          </p:nvPr>
        </p:nvSpPr>
        <p:spPr>
          <a:xfrm>
            <a:off x="681038" y="4665663"/>
            <a:ext cx="5446712" cy="4421187"/>
          </a:xfrm>
          <a:ln/>
        </p:spPr>
        <p:txBody>
          <a:bodyPr wrap="square" lIns="91440" tIns="45720" rIns="91440" bIns="45720" anchor="t" anchorCtr="0"/>
          <a:lstStyle/>
          <a:p>
            <a:pPr lvl="0"/>
            <a:endParaRPr lang="pl-PL" altLang="pl-PL" dirty="0"/>
          </a:p>
        </p:txBody>
      </p:sp>
      <p:sp>
        <p:nvSpPr>
          <p:cNvPr id="56324" name="Symbol zastępczy numeru slajdu 3"/>
          <p:cNvSpPr txBox="1">
            <a:spLocks noGrp="1"/>
          </p:cNvSpPr>
          <p:nvPr>
            <p:ph type="sldNum" sz="quarter"/>
          </p:nvPr>
        </p:nvSpPr>
        <p:spPr>
          <a:xfrm>
            <a:off x="3856038" y="9331325"/>
            <a:ext cx="2951162" cy="490538"/>
          </a:xfrm>
          <a:prstGeom prst="rect">
            <a:avLst/>
          </a:prstGeom>
          <a:noFill/>
          <a:ln w="9525">
            <a:noFill/>
          </a:ln>
        </p:spPr>
        <p:txBody>
          <a:bodyPr anchor="b" anchorCtr="0"/>
          <a:lstStyle/>
          <a:p>
            <a:pPr lvl="0" algn="r" eaLnBrk="1" hangingPunct="1">
              <a:spcBef>
                <a:spcPct val="0"/>
              </a:spcBef>
            </a:pPr>
            <a:fld id="{9A0DB2DC-4C9A-4742-B13C-FB6460FD3503}" type="slidenum">
              <a:rPr lang="pl-PL" altLang="pl-PL" dirty="0"/>
              <a:t>34</a:t>
            </a:fld>
            <a:endParaRPr lang="pl-PL" altLang="pl-PL" dirty="0"/>
          </a:p>
        </p:txBody>
      </p:sp>
    </p:spTree>
    <p:extLst>
      <p:ext uri="{BB962C8B-B14F-4D97-AF65-F5344CB8AC3E}">
        <p14:creationId xmlns:p14="http://schemas.microsoft.com/office/powerpoint/2010/main" val="18253896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ymbol zastępczy obrazu slajdu 1"/>
          <p:cNvSpPr>
            <a:spLocks noGrp="1" noRot="1" noChangeAspect="1" noTextEdit="1"/>
          </p:cNvSpPr>
          <p:nvPr>
            <p:ph type="sldImg"/>
          </p:nvPr>
        </p:nvSpPr>
        <p:spPr>
          <a:ln/>
        </p:spPr>
      </p:sp>
      <p:sp>
        <p:nvSpPr>
          <p:cNvPr id="34819" name="Symbol zastępczy notatek 2"/>
          <p:cNvSpPr>
            <a:spLocks noGrp="1"/>
          </p:cNvSpPr>
          <p:nvPr>
            <p:ph type="body" idx="1"/>
          </p:nvPr>
        </p:nvSpPr>
        <p:spPr>
          <a:xfrm>
            <a:off x="681038" y="4665663"/>
            <a:ext cx="5446712" cy="4421187"/>
          </a:xfrm>
          <a:ln/>
        </p:spPr>
        <p:txBody>
          <a:bodyPr wrap="square" lIns="91440" tIns="45720" rIns="91440" bIns="45720" anchor="t" anchorCtr="0"/>
          <a:lstStyle/>
          <a:p>
            <a:pPr lvl="0"/>
            <a:endParaRPr lang="pl-PL" altLang="x-none" dirty="0"/>
          </a:p>
        </p:txBody>
      </p:sp>
      <p:sp>
        <p:nvSpPr>
          <p:cNvPr id="34820" name="Symbol zastępczy numeru slajdu 3"/>
          <p:cNvSpPr txBox="1">
            <a:spLocks noGrp="1"/>
          </p:cNvSpPr>
          <p:nvPr>
            <p:ph type="sldNum" sz="quarter"/>
          </p:nvPr>
        </p:nvSpPr>
        <p:spPr>
          <a:xfrm>
            <a:off x="3856038" y="9331325"/>
            <a:ext cx="2951162" cy="490538"/>
          </a:xfrm>
          <a:prstGeom prst="rect">
            <a:avLst/>
          </a:prstGeom>
          <a:noFill/>
          <a:ln w="9525">
            <a:noFill/>
          </a:ln>
        </p:spPr>
        <p:txBody>
          <a:bodyPr anchor="b" anchorCtr="0"/>
          <a:lstStyle/>
          <a:p>
            <a:pPr lvl="0" algn="r" eaLnBrk="1" hangingPunct="1">
              <a:buNone/>
            </a:pPr>
            <a:fld id="{9A0DB2DC-4C9A-4742-B13C-FB6460FD3503}" type="slidenum">
              <a:rPr lang="pl-PL" altLang="pl-PL" sz="1200" dirty="0">
                <a:latin typeface="Times New Roman" panose="02020603050405020304" pitchFamily="18" charset="0"/>
              </a:rPr>
              <a:t>37</a:t>
            </a:fld>
            <a:endParaRPr lang="pl-PL" altLang="pl-PL" sz="1200" dirty="0">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ymbol zastępczy obrazu slajdu 1"/>
          <p:cNvSpPr>
            <a:spLocks noGrp="1" noRot="1" noChangeAspect="1" noTextEdit="1"/>
          </p:cNvSpPr>
          <p:nvPr>
            <p:ph type="sldImg"/>
          </p:nvPr>
        </p:nvSpPr>
        <p:spPr>
          <a:ln/>
        </p:spPr>
      </p:sp>
      <p:sp>
        <p:nvSpPr>
          <p:cNvPr id="36867" name="Symbol zastępczy notatek 2"/>
          <p:cNvSpPr>
            <a:spLocks noGrp="1"/>
          </p:cNvSpPr>
          <p:nvPr>
            <p:ph type="body" idx="1"/>
          </p:nvPr>
        </p:nvSpPr>
        <p:spPr>
          <a:xfrm>
            <a:off x="681038" y="4665663"/>
            <a:ext cx="5446712" cy="4421187"/>
          </a:xfrm>
          <a:ln/>
        </p:spPr>
        <p:txBody>
          <a:bodyPr wrap="square" lIns="91440" tIns="45720" rIns="91440" bIns="45720" anchor="t" anchorCtr="0"/>
          <a:lstStyle/>
          <a:p>
            <a:pPr lvl="0"/>
            <a:endParaRPr lang="pl-PL" altLang="x-none" dirty="0"/>
          </a:p>
        </p:txBody>
      </p:sp>
      <p:sp>
        <p:nvSpPr>
          <p:cNvPr id="36868" name="Symbol zastępczy numeru slajdu 3"/>
          <p:cNvSpPr txBox="1">
            <a:spLocks noGrp="1"/>
          </p:cNvSpPr>
          <p:nvPr>
            <p:ph type="sldNum" sz="quarter"/>
          </p:nvPr>
        </p:nvSpPr>
        <p:spPr>
          <a:xfrm>
            <a:off x="3856038" y="9331325"/>
            <a:ext cx="2951162" cy="490538"/>
          </a:xfrm>
          <a:prstGeom prst="rect">
            <a:avLst/>
          </a:prstGeom>
          <a:noFill/>
          <a:ln w="9525">
            <a:noFill/>
          </a:ln>
        </p:spPr>
        <p:txBody>
          <a:bodyPr anchor="b" anchorCtr="0"/>
          <a:lstStyle/>
          <a:p>
            <a:pPr lvl="0" algn="r" eaLnBrk="1" hangingPunct="1">
              <a:buNone/>
            </a:pPr>
            <a:fld id="{9A0DB2DC-4C9A-4742-B13C-FB6460FD3503}" type="slidenum">
              <a:rPr lang="pl-PL" altLang="pl-PL" sz="1200" dirty="0">
                <a:latin typeface="Times New Roman" panose="02020603050405020304" pitchFamily="18" charset="0"/>
              </a:rPr>
              <a:t>38</a:t>
            </a:fld>
            <a:endParaRPr lang="pl-PL" altLang="pl-PL" sz="1200" dirty="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C81EC0-296E-4CA3-95B0-B9F83DC48C7C}"/>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ABC56858-AACD-45B6-A955-FBA47DEB70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9A704E96-828A-4762-91B2-D4CA3A2CBF5C}"/>
              </a:ext>
            </a:extLst>
          </p:cNvPr>
          <p:cNvSpPr>
            <a:spLocks noGrp="1"/>
          </p:cNvSpPr>
          <p:nvPr>
            <p:ph type="dt" sz="half" idx="10"/>
          </p:nvPr>
        </p:nvSpPr>
        <p:spPr/>
        <p:txBody>
          <a:bodyPr/>
          <a:lstStyle/>
          <a:p>
            <a:fld id="{1CA80967-AEBE-453C-BD8E-FBE98228696F}" type="datetimeFigureOut">
              <a:rPr lang="pl-PL" smtClean="0"/>
              <a:t>27.05.2026</a:t>
            </a:fld>
            <a:endParaRPr lang="pl-PL"/>
          </a:p>
        </p:txBody>
      </p:sp>
      <p:sp>
        <p:nvSpPr>
          <p:cNvPr id="5" name="Symbol zastępczy stopki 4">
            <a:extLst>
              <a:ext uri="{FF2B5EF4-FFF2-40B4-BE49-F238E27FC236}">
                <a16:creationId xmlns:a16="http://schemas.microsoft.com/office/drawing/2014/main" id="{35DC8BAA-BB49-48D2-AF15-D1C99538AD2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215BF14-AE1E-4187-AE1F-DA04554550A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012159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F053E39-9620-4C1E-841F-89B740DDECEF}"/>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E8E9FBE-F993-4393-B443-CEE6814CC4C0}"/>
              </a:ext>
            </a:extLst>
          </p:cNvPr>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F330C8B-FA7C-4226-8419-3AD6BFD5CEEA}"/>
              </a:ext>
            </a:extLst>
          </p:cNvPr>
          <p:cNvSpPr>
            <a:spLocks noGrp="1"/>
          </p:cNvSpPr>
          <p:nvPr>
            <p:ph type="dt" sz="half" idx="10"/>
          </p:nvPr>
        </p:nvSpPr>
        <p:spPr/>
        <p:txBody>
          <a:bodyPr/>
          <a:lstStyle/>
          <a:p>
            <a:fld id="{1CA80967-AEBE-453C-BD8E-FBE98228696F}" type="datetimeFigureOut">
              <a:rPr lang="pl-PL" smtClean="0"/>
              <a:t>27.05.2026</a:t>
            </a:fld>
            <a:endParaRPr lang="pl-PL"/>
          </a:p>
        </p:txBody>
      </p:sp>
      <p:sp>
        <p:nvSpPr>
          <p:cNvPr id="5" name="Symbol zastępczy stopki 4">
            <a:extLst>
              <a:ext uri="{FF2B5EF4-FFF2-40B4-BE49-F238E27FC236}">
                <a16:creationId xmlns:a16="http://schemas.microsoft.com/office/drawing/2014/main" id="{F226F786-909D-44A8-974D-C0248B0507B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1AD5A2D-F598-4D9C-9C67-C9A5AF5343C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7667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3D53E99-CA44-4CF9-BF29-624D5581E2CD}"/>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1FF63B57-5E60-4B05-9EFB-02F10D099D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Edytuj style wzorca tekstu</a:t>
            </a:r>
          </a:p>
        </p:txBody>
      </p:sp>
      <p:sp>
        <p:nvSpPr>
          <p:cNvPr id="4" name="Symbol zastępczy daty 3">
            <a:extLst>
              <a:ext uri="{FF2B5EF4-FFF2-40B4-BE49-F238E27FC236}">
                <a16:creationId xmlns:a16="http://schemas.microsoft.com/office/drawing/2014/main" id="{B70BF2C0-5704-4503-BC6E-348D756F4B17}"/>
              </a:ext>
            </a:extLst>
          </p:cNvPr>
          <p:cNvSpPr>
            <a:spLocks noGrp="1"/>
          </p:cNvSpPr>
          <p:nvPr>
            <p:ph type="dt" sz="half" idx="10"/>
          </p:nvPr>
        </p:nvSpPr>
        <p:spPr/>
        <p:txBody>
          <a:bodyPr/>
          <a:lstStyle/>
          <a:p>
            <a:fld id="{1CA80967-AEBE-453C-BD8E-FBE98228696F}" type="datetimeFigureOut">
              <a:rPr lang="pl-PL" smtClean="0"/>
              <a:t>27.05.2026</a:t>
            </a:fld>
            <a:endParaRPr lang="pl-PL"/>
          </a:p>
        </p:txBody>
      </p:sp>
      <p:sp>
        <p:nvSpPr>
          <p:cNvPr id="5" name="Symbol zastępczy stopki 4">
            <a:extLst>
              <a:ext uri="{FF2B5EF4-FFF2-40B4-BE49-F238E27FC236}">
                <a16:creationId xmlns:a16="http://schemas.microsoft.com/office/drawing/2014/main" id="{9453328B-0252-4C19-BDEE-0BC28F736F5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71581BC-77A5-4139-B6BA-B31527B55BC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13202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A1E162F-08C6-4CF7-BC6B-EE992B743D9B}"/>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550DD271-8561-44C5-9594-939931A75E35}"/>
              </a:ext>
            </a:extLst>
          </p:cNvPr>
          <p:cNvSpPr>
            <a:spLocks noGrp="1"/>
          </p:cNvSpPr>
          <p:nvPr>
            <p:ph sz="half" idx="1"/>
          </p:nvPr>
        </p:nvSpPr>
        <p:spPr>
          <a:xfrm>
            <a:off x="838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A7C2611A-B135-47BE-B4A1-670185DBBA72}"/>
              </a:ext>
            </a:extLst>
          </p:cNvPr>
          <p:cNvSpPr>
            <a:spLocks noGrp="1"/>
          </p:cNvSpPr>
          <p:nvPr>
            <p:ph sz="half" idx="2"/>
          </p:nvPr>
        </p:nvSpPr>
        <p:spPr>
          <a:xfrm>
            <a:off x="6172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3DA6C688-8E4D-466D-9EAA-3D7989CB298B}"/>
              </a:ext>
            </a:extLst>
          </p:cNvPr>
          <p:cNvSpPr>
            <a:spLocks noGrp="1"/>
          </p:cNvSpPr>
          <p:nvPr>
            <p:ph type="dt" sz="half" idx="10"/>
          </p:nvPr>
        </p:nvSpPr>
        <p:spPr/>
        <p:txBody>
          <a:bodyPr/>
          <a:lstStyle/>
          <a:p>
            <a:fld id="{1CA80967-AEBE-453C-BD8E-FBE98228696F}" type="datetimeFigureOut">
              <a:rPr lang="pl-PL" smtClean="0"/>
              <a:t>27.05.2026</a:t>
            </a:fld>
            <a:endParaRPr lang="pl-PL"/>
          </a:p>
        </p:txBody>
      </p:sp>
      <p:sp>
        <p:nvSpPr>
          <p:cNvPr id="6" name="Symbol zastępczy stopki 5">
            <a:extLst>
              <a:ext uri="{FF2B5EF4-FFF2-40B4-BE49-F238E27FC236}">
                <a16:creationId xmlns:a16="http://schemas.microsoft.com/office/drawing/2014/main" id="{1609F532-3BCE-40FF-A181-09DDB0593F78}"/>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68D549B-DA17-4515-AB2B-52F2C2FBC7A1}"/>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55882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BAB286-559D-43AE-8706-36473F095CB4}"/>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631F4715-1739-40A5-A5FC-6DC1F875A9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Symbol zastępczy zawartości 3">
            <a:extLst>
              <a:ext uri="{FF2B5EF4-FFF2-40B4-BE49-F238E27FC236}">
                <a16:creationId xmlns:a16="http://schemas.microsoft.com/office/drawing/2014/main" id="{1C130493-828B-43DA-9E72-FEF654AEFA54}"/>
              </a:ext>
            </a:extLst>
          </p:cNvPr>
          <p:cNvSpPr>
            <a:spLocks noGrp="1"/>
          </p:cNvSpPr>
          <p:nvPr>
            <p:ph sz="half" idx="2"/>
          </p:nvPr>
        </p:nvSpPr>
        <p:spPr>
          <a:xfrm>
            <a:off x="839788" y="2505075"/>
            <a:ext cx="5157787"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124998CC-AD54-4312-820A-C4F83D844B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Symbol zastępczy zawartości 5">
            <a:extLst>
              <a:ext uri="{FF2B5EF4-FFF2-40B4-BE49-F238E27FC236}">
                <a16:creationId xmlns:a16="http://schemas.microsoft.com/office/drawing/2014/main" id="{D795C483-0E3D-4A98-AF07-2F160368C651}"/>
              </a:ext>
            </a:extLst>
          </p:cNvPr>
          <p:cNvSpPr>
            <a:spLocks noGrp="1"/>
          </p:cNvSpPr>
          <p:nvPr>
            <p:ph sz="quarter" idx="4"/>
          </p:nvPr>
        </p:nvSpPr>
        <p:spPr>
          <a:xfrm>
            <a:off x="6172200" y="2505075"/>
            <a:ext cx="5183188"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8499FF69-D6DC-4AE9-87E2-8410F2833A7A}"/>
              </a:ext>
            </a:extLst>
          </p:cNvPr>
          <p:cNvSpPr>
            <a:spLocks noGrp="1"/>
          </p:cNvSpPr>
          <p:nvPr>
            <p:ph type="dt" sz="half" idx="10"/>
          </p:nvPr>
        </p:nvSpPr>
        <p:spPr/>
        <p:txBody>
          <a:bodyPr/>
          <a:lstStyle/>
          <a:p>
            <a:fld id="{1CA80967-AEBE-453C-BD8E-FBE98228696F}" type="datetimeFigureOut">
              <a:rPr lang="pl-PL" smtClean="0"/>
              <a:t>27.05.2026</a:t>
            </a:fld>
            <a:endParaRPr lang="pl-PL"/>
          </a:p>
        </p:txBody>
      </p:sp>
      <p:sp>
        <p:nvSpPr>
          <p:cNvPr id="8" name="Symbol zastępczy stopki 7">
            <a:extLst>
              <a:ext uri="{FF2B5EF4-FFF2-40B4-BE49-F238E27FC236}">
                <a16:creationId xmlns:a16="http://schemas.microsoft.com/office/drawing/2014/main" id="{13D095DB-148D-45A8-9463-299287AD0A41}"/>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BE555F67-BB02-4D55-933A-12C4CC39113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535776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C12FDD-E3F3-4B0E-8BBD-FF628E65243E}"/>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A50D26B5-8ED2-4559-B55C-DDC988E9C795}"/>
              </a:ext>
            </a:extLst>
          </p:cNvPr>
          <p:cNvSpPr>
            <a:spLocks noGrp="1"/>
          </p:cNvSpPr>
          <p:nvPr>
            <p:ph type="dt" sz="half" idx="10"/>
          </p:nvPr>
        </p:nvSpPr>
        <p:spPr/>
        <p:txBody>
          <a:bodyPr/>
          <a:lstStyle/>
          <a:p>
            <a:fld id="{1CA80967-AEBE-453C-BD8E-FBE98228696F}" type="datetimeFigureOut">
              <a:rPr lang="pl-PL" smtClean="0"/>
              <a:t>27.05.2026</a:t>
            </a:fld>
            <a:endParaRPr lang="pl-PL"/>
          </a:p>
        </p:txBody>
      </p:sp>
      <p:sp>
        <p:nvSpPr>
          <p:cNvPr id="4" name="Symbol zastępczy stopki 3">
            <a:extLst>
              <a:ext uri="{FF2B5EF4-FFF2-40B4-BE49-F238E27FC236}">
                <a16:creationId xmlns:a16="http://schemas.microsoft.com/office/drawing/2014/main" id="{B493A7AF-594C-4FA2-8876-80F3CE82D235}"/>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42D6CAE6-B394-4ED9-8CFC-6598E875A66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119235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AA8B0E18-D900-4290-8670-54F77BC46170}"/>
              </a:ext>
            </a:extLst>
          </p:cNvPr>
          <p:cNvSpPr>
            <a:spLocks noGrp="1"/>
          </p:cNvSpPr>
          <p:nvPr>
            <p:ph type="dt" sz="half" idx="10"/>
          </p:nvPr>
        </p:nvSpPr>
        <p:spPr/>
        <p:txBody>
          <a:bodyPr/>
          <a:lstStyle/>
          <a:p>
            <a:fld id="{1CA80967-AEBE-453C-BD8E-FBE98228696F}" type="datetimeFigureOut">
              <a:rPr lang="pl-PL" smtClean="0"/>
              <a:t>27.05.2026</a:t>
            </a:fld>
            <a:endParaRPr lang="pl-PL"/>
          </a:p>
        </p:txBody>
      </p:sp>
      <p:sp>
        <p:nvSpPr>
          <p:cNvPr id="3" name="Symbol zastępczy stopki 2">
            <a:extLst>
              <a:ext uri="{FF2B5EF4-FFF2-40B4-BE49-F238E27FC236}">
                <a16:creationId xmlns:a16="http://schemas.microsoft.com/office/drawing/2014/main" id="{14C7EC36-94A2-4CBE-BBA5-2C18DB2C1B17}"/>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B65BA40D-1F1C-4AC2-83CD-7545C3483077}"/>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173974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C0CF5CD-DC86-46DC-9814-162A737769D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FABA0510-F18D-4370-857F-5328DF565D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56215D13-B28D-495A-927A-8B7C3DEC0C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A37A454E-3446-4ABE-A42E-058B5A7C72B0}"/>
              </a:ext>
            </a:extLst>
          </p:cNvPr>
          <p:cNvSpPr>
            <a:spLocks noGrp="1"/>
          </p:cNvSpPr>
          <p:nvPr>
            <p:ph type="dt" sz="half" idx="10"/>
          </p:nvPr>
        </p:nvSpPr>
        <p:spPr/>
        <p:txBody>
          <a:bodyPr/>
          <a:lstStyle/>
          <a:p>
            <a:fld id="{1CA80967-AEBE-453C-BD8E-FBE98228696F}" type="datetimeFigureOut">
              <a:rPr lang="pl-PL" smtClean="0"/>
              <a:t>27.05.2026</a:t>
            </a:fld>
            <a:endParaRPr lang="pl-PL"/>
          </a:p>
        </p:txBody>
      </p:sp>
      <p:sp>
        <p:nvSpPr>
          <p:cNvPr id="6" name="Symbol zastępczy stopki 5">
            <a:extLst>
              <a:ext uri="{FF2B5EF4-FFF2-40B4-BE49-F238E27FC236}">
                <a16:creationId xmlns:a16="http://schemas.microsoft.com/office/drawing/2014/main" id="{44CB0D6C-2646-4D22-BC3D-D5FC623086E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4C0DA24-FF3D-45F1-91AE-31FF2DD4E792}"/>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66236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3A95A4-751B-4856-AAD5-A11E711089C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944A44EF-5D00-44C0-973E-19602F648E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4" name="Symbol zastępczy tekstu 3">
            <a:extLst>
              <a:ext uri="{FF2B5EF4-FFF2-40B4-BE49-F238E27FC236}">
                <a16:creationId xmlns:a16="http://schemas.microsoft.com/office/drawing/2014/main" id="{348CF7BD-B699-497B-B72B-1A6CB4F641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D98D69CB-1774-4DB4-94B6-586F704BBF1C}"/>
              </a:ext>
            </a:extLst>
          </p:cNvPr>
          <p:cNvSpPr>
            <a:spLocks noGrp="1"/>
          </p:cNvSpPr>
          <p:nvPr>
            <p:ph type="dt" sz="half" idx="10"/>
          </p:nvPr>
        </p:nvSpPr>
        <p:spPr/>
        <p:txBody>
          <a:bodyPr/>
          <a:lstStyle/>
          <a:p>
            <a:fld id="{1CA80967-AEBE-453C-BD8E-FBE98228696F}" type="datetimeFigureOut">
              <a:rPr lang="pl-PL" smtClean="0"/>
              <a:t>27.05.2026</a:t>
            </a:fld>
            <a:endParaRPr lang="pl-PL"/>
          </a:p>
        </p:txBody>
      </p:sp>
      <p:sp>
        <p:nvSpPr>
          <p:cNvPr id="6" name="Symbol zastępczy stopki 5">
            <a:extLst>
              <a:ext uri="{FF2B5EF4-FFF2-40B4-BE49-F238E27FC236}">
                <a16:creationId xmlns:a16="http://schemas.microsoft.com/office/drawing/2014/main" id="{4F5C05EC-B9FA-4DAC-8F1E-6EF975A0A947}"/>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942F02D0-9081-43C2-91F8-F027F4E6AB36}"/>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425209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22DE2D-DAA0-446E-BC03-BFD6AF04503F}"/>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DF39B4EA-379D-4473-B5FA-ED7355037CBD}"/>
              </a:ext>
            </a:extLst>
          </p:cNvPr>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106A94C-1728-41A6-807F-75EA974346D8}"/>
              </a:ext>
            </a:extLst>
          </p:cNvPr>
          <p:cNvSpPr>
            <a:spLocks noGrp="1"/>
          </p:cNvSpPr>
          <p:nvPr>
            <p:ph type="dt" sz="half" idx="10"/>
          </p:nvPr>
        </p:nvSpPr>
        <p:spPr/>
        <p:txBody>
          <a:bodyPr/>
          <a:lstStyle/>
          <a:p>
            <a:fld id="{1CA80967-AEBE-453C-BD8E-FBE98228696F}" type="datetimeFigureOut">
              <a:rPr lang="pl-PL" smtClean="0"/>
              <a:t>27.05.2026</a:t>
            </a:fld>
            <a:endParaRPr lang="pl-PL"/>
          </a:p>
        </p:txBody>
      </p:sp>
      <p:sp>
        <p:nvSpPr>
          <p:cNvPr id="5" name="Symbol zastępczy stopki 4">
            <a:extLst>
              <a:ext uri="{FF2B5EF4-FFF2-40B4-BE49-F238E27FC236}">
                <a16:creationId xmlns:a16="http://schemas.microsoft.com/office/drawing/2014/main" id="{ACCAAFFC-B204-4D22-A101-53A81CBE1C8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DCDD754-B2DF-47EB-A11F-D4F1D08451D9}"/>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78546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43B8E96D-37DD-44BA-B4BA-E17EB890EF1B}"/>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BD0FC10E-44D3-430C-B696-2161E532E21A}"/>
              </a:ext>
            </a:extLst>
          </p:cNvPr>
          <p:cNvSpPr>
            <a:spLocks noGrp="1"/>
          </p:cNvSpPr>
          <p:nvPr>
            <p:ph type="body" orient="vert" idx="1"/>
          </p:nvPr>
        </p:nvSpPr>
        <p:spPr>
          <a:xfrm>
            <a:off x="838200" y="365125"/>
            <a:ext cx="7734300" cy="5811838"/>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F21D3F88-3FD3-47D2-BBE1-D6B437025591}"/>
              </a:ext>
            </a:extLst>
          </p:cNvPr>
          <p:cNvSpPr>
            <a:spLocks noGrp="1"/>
          </p:cNvSpPr>
          <p:nvPr>
            <p:ph type="dt" sz="half" idx="10"/>
          </p:nvPr>
        </p:nvSpPr>
        <p:spPr/>
        <p:txBody>
          <a:bodyPr/>
          <a:lstStyle/>
          <a:p>
            <a:fld id="{1CA80967-AEBE-453C-BD8E-FBE98228696F}" type="datetimeFigureOut">
              <a:rPr lang="pl-PL" smtClean="0"/>
              <a:t>27.05.2026</a:t>
            </a:fld>
            <a:endParaRPr lang="pl-PL"/>
          </a:p>
        </p:txBody>
      </p:sp>
      <p:sp>
        <p:nvSpPr>
          <p:cNvPr id="5" name="Symbol zastępczy stopki 4">
            <a:extLst>
              <a:ext uri="{FF2B5EF4-FFF2-40B4-BE49-F238E27FC236}">
                <a16:creationId xmlns:a16="http://schemas.microsoft.com/office/drawing/2014/main" id="{58E2C852-942D-4806-B67E-548005335EF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6D7B26D-BBE1-42DD-B714-4846A889D7D8}"/>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47302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8357FF89-0F23-4BE7-B654-92CA20541E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2B98091E-1205-4423-A752-1A9015E1330B}"/>
              </a:ext>
            </a:extLst>
          </p:cNvPr>
          <p:cNvSpPr>
            <a:spLocks noGrp="1"/>
          </p:cNvSpPr>
          <p:nvPr>
            <p:ph type="body" idx="1"/>
          </p:nvPr>
        </p:nvSpPr>
        <p:spPr>
          <a:xfrm>
            <a:off x="838200" y="1825625"/>
            <a:ext cx="10515600" cy="4159539"/>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6348BE52-CD60-468D-8371-546908734C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A80967-AEBE-453C-BD8E-FBE98228696F}" type="datetimeFigureOut">
              <a:rPr lang="pl-PL" smtClean="0"/>
              <a:t>27.05.2026</a:t>
            </a:fld>
            <a:endParaRPr lang="pl-PL"/>
          </a:p>
        </p:txBody>
      </p:sp>
      <p:sp>
        <p:nvSpPr>
          <p:cNvPr id="5" name="Symbol zastępczy stopki 4">
            <a:extLst>
              <a:ext uri="{FF2B5EF4-FFF2-40B4-BE49-F238E27FC236}">
                <a16:creationId xmlns:a16="http://schemas.microsoft.com/office/drawing/2014/main" id="{B893FA07-84AA-4595-B55C-D90DCD146D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E1306C3E-64DA-4E2F-8E01-2C7FFDEB50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42652-620D-44AF-A741-ABE9F78AFEFD}" type="slidenum">
              <a:rPr lang="pl-PL" smtClean="0"/>
              <a:t>‹#›</a:t>
            </a:fld>
            <a:endParaRPr lang="pl-PL"/>
          </a:p>
        </p:txBody>
      </p:sp>
      <p:pic>
        <p:nvPicPr>
          <p:cNvPr id="7" name="Obraz 6">
            <a:extLst>
              <a:ext uri="{FF2B5EF4-FFF2-40B4-BE49-F238E27FC236}">
                <a16:creationId xmlns:a16="http://schemas.microsoft.com/office/drawing/2014/main" id="{755376C6-B170-4BAB-817A-47CF8AABBD9F}"/>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51875" y="6081684"/>
            <a:ext cx="11888250" cy="792000"/>
          </a:xfrm>
          <a:prstGeom prst="rect">
            <a:avLst/>
          </a:prstGeom>
          <a:noFill/>
          <a:ln>
            <a:noFill/>
          </a:ln>
        </p:spPr>
      </p:pic>
    </p:spTree>
    <p:extLst>
      <p:ext uri="{BB962C8B-B14F-4D97-AF65-F5344CB8AC3E}">
        <p14:creationId xmlns:p14="http://schemas.microsoft.com/office/powerpoint/2010/main" val="2723053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hyperlink" Target="https://creativecommons.org/licenses/by/4.0/deed.p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a 11">
            <a:extLst>
              <a:ext uri="{FF2B5EF4-FFF2-40B4-BE49-F238E27FC236}">
                <a16:creationId xmlns:a16="http://schemas.microsoft.com/office/drawing/2014/main" id="{040C5185-EE9F-4004-B36B-5DC219184BC5}"/>
              </a:ext>
              <a:ext uri="{C183D7F6-B498-43B3-948B-1728B52AA6E4}">
                <adec:decorative xmlns:adec="http://schemas.microsoft.com/office/drawing/2017/decorative" val="1"/>
              </a:ext>
            </a:extLst>
          </p:cNvPr>
          <p:cNvGrpSpPr/>
          <p:nvPr/>
        </p:nvGrpSpPr>
        <p:grpSpPr>
          <a:xfrm>
            <a:off x="6227813" y="0"/>
            <a:ext cx="5964187" cy="2098179"/>
            <a:chOff x="6227813" y="0"/>
            <a:chExt cx="5964187" cy="2098179"/>
          </a:xfrm>
        </p:grpSpPr>
        <p:sp>
          <p:nvSpPr>
            <p:cNvPr id="5" name="Prostokąt 4">
              <a:extLst>
                <a:ext uri="{FF2B5EF4-FFF2-40B4-BE49-F238E27FC236}">
                  <a16:creationId xmlns:a16="http://schemas.microsoft.com/office/drawing/2014/main" id="{8AC1354D-EB15-4012-BE61-C56AA921A124}"/>
                </a:ext>
                <a:ext uri="{C183D7F6-B498-43B3-948B-1728B52AA6E4}">
                  <adec:decorative xmlns:adec="http://schemas.microsoft.com/office/drawing/2017/decorative" val="1"/>
                </a:ext>
              </a:extLst>
            </p:cNvPr>
            <p:cNvSpPr/>
            <p:nvPr/>
          </p:nvSpPr>
          <p:spPr>
            <a:xfrm>
              <a:off x="7942694" y="0"/>
              <a:ext cx="4249306" cy="1016350"/>
            </a:xfrm>
            <a:prstGeom prst="rect">
              <a:avLst/>
            </a:prstGeom>
            <a:solidFill>
              <a:srgbClr val="C552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6" name="Grupa 5">
              <a:extLst>
                <a:ext uri="{FF2B5EF4-FFF2-40B4-BE49-F238E27FC236}">
                  <a16:creationId xmlns:a16="http://schemas.microsoft.com/office/drawing/2014/main" id="{A8893C89-B497-44D7-9E31-5E376B64F2CE}"/>
                </a:ext>
              </a:extLst>
            </p:cNvPr>
            <p:cNvGrpSpPr>
              <a:grpSpLocks noChangeAspect="1"/>
            </p:cNvGrpSpPr>
            <p:nvPr/>
          </p:nvGrpSpPr>
          <p:grpSpPr>
            <a:xfrm>
              <a:off x="6227813" y="299542"/>
              <a:ext cx="5675694" cy="1798637"/>
              <a:chOff x="1469644" y="187882"/>
              <a:chExt cx="5675694" cy="1798637"/>
            </a:xfrm>
          </p:grpSpPr>
          <p:sp>
            <p:nvSpPr>
              <p:cNvPr id="7" name="Prostokąt 6">
                <a:extLst>
                  <a:ext uri="{FF2B5EF4-FFF2-40B4-BE49-F238E27FC236}">
                    <a16:creationId xmlns:a16="http://schemas.microsoft.com/office/drawing/2014/main" id="{C28A9527-3B4E-428E-9B73-7ECC6AF27961}"/>
                  </a:ext>
                  <a:ext uri="{C183D7F6-B498-43B3-948B-1728B52AA6E4}">
                    <adec:decorative xmlns:adec="http://schemas.microsoft.com/office/drawing/2017/decorative" val="1"/>
                  </a:ext>
                </a:extLst>
              </p:cNvPr>
              <p:cNvSpPr/>
              <p:nvPr/>
            </p:nvSpPr>
            <p:spPr>
              <a:xfrm>
                <a:off x="1469644" y="187882"/>
                <a:ext cx="5675693" cy="1798637"/>
              </a:xfrm>
              <a:prstGeom prst="rect">
                <a:avLst/>
              </a:prstGeom>
              <a:solidFill>
                <a:srgbClr val="A6D3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8" name="Prostokąt 7">
                <a:extLst>
                  <a:ext uri="{FF2B5EF4-FFF2-40B4-BE49-F238E27FC236}">
                    <a16:creationId xmlns:a16="http://schemas.microsoft.com/office/drawing/2014/main" id="{5ED5CD58-6C3F-4D03-A480-5C002AEBFE93}"/>
                  </a:ext>
                  <a:ext uri="{C183D7F6-B498-43B3-948B-1728B52AA6E4}">
                    <adec:decorative xmlns:adec="http://schemas.microsoft.com/office/drawing/2017/decorative" val="1"/>
                  </a:ext>
                </a:extLst>
              </p:cNvPr>
              <p:cNvSpPr/>
              <p:nvPr/>
            </p:nvSpPr>
            <p:spPr>
              <a:xfrm>
                <a:off x="3184525" y="187882"/>
                <a:ext cx="3960813" cy="721248"/>
              </a:xfrm>
              <a:prstGeom prst="rect">
                <a:avLst/>
              </a:prstGeom>
              <a:solidFill>
                <a:srgbClr val="0052A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9" name="Tytuł 1">
                <a:extLst>
                  <a:ext uri="{FF2B5EF4-FFF2-40B4-BE49-F238E27FC236}">
                    <a16:creationId xmlns:a16="http://schemas.microsoft.com/office/drawing/2014/main" id="{FD1DD324-8FFE-42DE-8C0F-1E7AEA7D17CC}"/>
                  </a:ext>
                  <a:ext uri="{C183D7F6-B498-43B3-948B-1728B52AA6E4}">
                    <adec:decorative xmlns:adec="http://schemas.microsoft.com/office/drawing/2017/decorative" val="1"/>
                  </a:ext>
                </a:extLst>
              </p:cNvPr>
              <p:cNvSpPr txBox="1">
                <a:spLocks/>
              </p:cNvSpPr>
              <p:nvPr/>
            </p:nvSpPr>
            <p:spPr>
              <a:xfrm>
                <a:off x="1706282" y="1014637"/>
                <a:ext cx="5202415" cy="863707"/>
              </a:xfrm>
              <a:prstGeom prst="rect">
                <a:avLst/>
              </a:prstGeom>
            </p:spPr>
            <p:txBody>
              <a:bodyPr vert="horz" lIns="0" tIns="0" rIns="0" bIns="0" rtlCol="0" anchor="ctr"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lvl="0" algn="ctr">
                  <a:defRPr/>
                </a:pPr>
                <a:r>
                  <a:rPr lang="pl-PL" dirty="0">
                    <a:solidFill>
                      <a:srgbClr val="002073"/>
                    </a:solidFill>
                  </a:rPr>
                  <a:t>dla Rozwoju Społecznego</a:t>
                </a:r>
                <a:endParaRPr kumimoji="0" lang="pl-PL" sz="2800" b="1" i="0" u="none" strike="noStrike" kern="1200" cap="none" spc="0" normalizeH="0" baseline="0" noProof="0" dirty="0">
                  <a:ln>
                    <a:noFill/>
                  </a:ln>
                  <a:solidFill>
                    <a:srgbClr val="002073"/>
                  </a:solidFill>
                  <a:effectLst/>
                  <a:uLnTx/>
                  <a:uFillTx/>
                </a:endParaRPr>
              </a:p>
            </p:txBody>
          </p:sp>
          <p:sp>
            <p:nvSpPr>
              <p:cNvPr id="10" name="Tytuł 1">
                <a:extLst>
                  <a:ext uri="{FF2B5EF4-FFF2-40B4-BE49-F238E27FC236}">
                    <a16:creationId xmlns:a16="http://schemas.microsoft.com/office/drawing/2014/main" id="{EB5C9E51-FC00-41B1-B1C0-28E7AAB81DB7}"/>
                  </a:ext>
                  <a:ext uri="{C183D7F6-B498-43B3-948B-1728B52AA6E4}">
                    <adec:decorative xmlns:adec="http://schemas.microsoft.com/office/drawing/2017/decorative" val="1"/>
                  </a:ext>
                </a:extLst>
              </p:cNvPr>
              <p:cNvSpPr txBox="1">
                <a:spLocks/>
              </p:cNvSpPr>
              <p:nvPr/>
            </p:nvSpPr>
            <p:spPr>
              <a:xfrm>
                <a:off x="4447245" y="267254"/>
                <a:ext cx="2545742" cy="432048"/>
              </a:xfrm>
              <a:prstGeom prst="rect">
                <a:avLst/>
              </a:prstGeom>
            </p:spPr>
            <p:txBody>
              <a:bodyPr vert="horz" lIns="0" tIns="0" rIns="0" bIns="0" rtlCol="0" anchor="t"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marL="0" marR="0" lvl="0" indent="0" algn="l" defTabSz="1007943" rtl="0" eaLnBrk="1" fontAlgn="auto" latinLnBrk="0" hangingPunct="1">
                  <a:lnSpc>
                    <a:spcPts val="3500"/>
                  </a:lnSpc>
                  <a:spcBef>
                    <a:spcPct val="0"/>
                  </a:spcBef>
                  <a:spcAft>
                    <a:spcPts val="0"/>
                  </a:spcAft>
                  <a:buClrTx/>
                  <a:buSzTx/>
                  <a:buFontTx/>
                  <a:buNone/>
                  <a:tabLst/>
                  <a:defRPr/>
                </a:pPr>
                <a:r>
                  <a:rPr kumimoji="0" lang="pl-PL" sz="1400" b="1" i="0" u="none" strike="noStrike" kern="1200" cap="none" spc="20" normalizeH="0" baseline="0" noProof="0" dirty="0">
                    <a:ln>
                      <a:noFill/>
                    </a:ln>
                    <a:solidFill>
                      <a:srgbClr val="FFFFFF"/>
                    </a:solidFill>
                    <a:effectLst/>
                    <a:uLnTx/>
                    <a:uFillTx/>
                  </a:rPr>
                  <a:t>Fundusze Europejskie</a:t>
                </a:r>
              </a:p>
            </p:txBody>
          </p:sp>
        </p:grpSp>
        <p:pic>
          <p:nvPicPr>
            <p:cNvPr id="3" name="Obraz 2">
              <a:extLst>
                <a:ext uri="{FF2B5EF4-FFF2-40B4-BE49-F238E27FC236}">
                  <a16:creationId xmlns:a16="http://schemas.microsoft.com/office/drawing/2014/main" id="{C728A1A6-2F13-4BF3-B09B-8B1ABC8801F3}"/>
                </a:ex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942693" y="296350"/>
              <a:ext cx="1079492" cy="720000"/>
            </a:xfrm>
            <a:prstGeom prst="rect">
              <a:avLst/>
            </a:prstGeom>
          </p:spPr>
        </p:pic>
      </p:grpSp>
      <p:sp>
        <p:nvSpPr>
          <p:cNvPr id="2" name="Tytuł 1"/>
          <p:cNvSpPr>
            <a:spLocks noGrp="1"/>
          </p:cNvSpPr>
          <p:nvPr>
            <p:ph type="ctrTitle"/>
          </p:nvPr>
        </p:nvSpPr>
        <p:spPr>
          <a:xfrm>
            <a:off x="1524000" y="2226596"/>
            <a:ext cx="9144000" cy="1389184"/>
          </a:xfrm>
        </p:spPr>
        <p:txBody>
          <a:bodyPr>
            <a:normAutofit fontScale="90000"/>
          </a:bodyPr>
          <a:lstStyle/>
          <a:p>
            <a:pPr>
              <a:lnSpc>
                <a:spcPct val="150000"/>
              </a:lnSpc>
            </a:pPr>
            <a:r>
              <a:rPr lang="pl-PL" sz="3600" b="1" dirty="0">
                <a:latin typeface="+mn-lt"/>
                <a:ea typeface="Verdana" panose="020B0604030504040204" pitchFamily="34" charset="0"/>
                <a:cs typeface="Tahoma" panose="020B0604030504040204" pitchFamily="34" charset="0"/>
              </a:rPr>
              <a:t>Zrównoważony Kampus SGGW – </a:t>
            </a:r>
            <a:br>
              <a:rPr lang="pl-PL" sz="3600" b="1" dirty="0">
                <a:latin typeface="+mn-lt"/>
                <a:ea typeface="Verdana" panose="020B0604030504040204" pitchFamily="34" charset="0"/>
                <a:cs typeface="Tahoma" panose="020B0604030504040204" pitchFamily="34" charset="0"/>
              </a:rPr>
            </a:br>
            <a:r>
              <a:rPr lang="pl-PL" sz="3600" b="1" dirty="0">
                <a:latin typeface="+mn-lt"/>
                <a:ea typeface="Verdana" panose="020B0604030504040204" pitchFamily="34" charset="0"/>
                <a:cs typeface="Tahoma" panose="020B0604030504040204" pitchFamily="34" charset="0"/>
              </a:rPr>
              <a:t>- kształcenie na rzecz branż kluczowych</a:t>
            </a:r>
          </a:p>
        </p:txBody>
      </p:sp>
      <p:sp>
        <p:nvSpPr>
          <p:cNvPr id="4" name="Podtytuł 3"/>
          <p:cNvSpPr>
            <a:spLocks noGrp="1"/>
          </p:cNvSpPr>
          <p:nvPr>
            <p:ph type="subTitle" idx="1"/>
          </p:nvPr>
        </p:nvSpPr>
        <p:spPr>
          <a:xfrm>
            <a:off x="1524000" y="4109291"/>
            <a:ext cx="9144000" cy="1791305"/>
          </a:xfrm>
        </p:spPr>
        <p:txBody>
          <a:bodyPr>
            <a:normAutofit fontScale="25000" lnSpcReduction="20000"/>
          </a:bodyPr>
          <a:lstStyle/>
          <a:p>
            <a:pPr>
              <a:lnSpc>
                <a:spcPct val="120000"/>
              </a:lnSpc>
            </a:pPr>
            <a:r>
              <a:rPr lang="pl-PL" sz="7200" dirty="0">
                <a:ea typeface="Verdana" panose="020B0604030504040204" pitchFamily="34" charset="0"/>
              </a:rPr>
              <a:t>Projekt współfinansowany z Europejskiego Funduszu Społecznego Plus </a:t>
            </a:r>
          </a:p>
          <a:p>
            <a:pPr>
              <a:lnSpc>
                <a:spcPct val="120000"/>
              </a:lnSpc>
            </a:pPr>
            <a:r>
              <a:rPr lang="pl-PL" sz="7200" dirty="0">
                <a:ea typeface="Verdana" panose="020B0604030504040204" pitchFamily="34" charset="0"/>
              </a:rPr>
              <a:t>w </a:t>
            </a:r>
            <a:r>
              <a:rPr lang="pl-PL" sz="7200" dirty="0">
                <a:ea typeface="Verdana" panose="020B0604030504040204" pitchFamily="34" charset="0"/>
                <a:cs typeface="Tahoma" panose="020B0604030504040204" pitchFamily="34" charset="0"/>
              </a:rPr>
              <a:t>ramach Programu Fundusze Europejskie dla Rozwoju Społecznego 2021-2027</a:t>
            </a:r>
          </a:p>
          <a:p>
            <a:pPr>
              <a:lnSpc>
                <a:spcPct val="120000"/>
              </a:lnSpc>
            </a:pPr>
            <a:r>
              <a:rPr lang="pl-PL" sz="7200" dirty="0">
                <a:ea typeface="Verdana" panose="020B0604030504040204" pitchFamily="34" charset="0"/>
                <a:cs typeface="Tahoma" panose="020B0604030504040204" pitchFamily="34" charset="0"/>
              </a:rPr>
              <a:t>Priorytet 1 Umiejętności</a:t>
            </a:r>
          </a:p>
          <a:p>
            <a:pPr>
              <a:lnSpc>
                <a:spcPct val="120000"/>
              </a:lnSpc>
            </a:pPr>
            <a:r>
              <a:rPr lang="pl-PL" sz="7200" dirty="0">
                <a:ea typeface="Verdana" panose="020B0604030504040204" pitchFamily="34" charset="0"/>
                <a:cs typeface="Tahoma" panose="020B0604030504040204" pitchFamily="34" charset="0"/>
              </a:rPr>
              <a:t>Działanie 01.05 Umiejętności w szkolnictwie wyższym</a:t>
            </a:r>
          </a:p>
          <a:p>
            <a:pPr>
              <a:lnSpc>
                <a:spcPct val="120000"/>
              </a:lnSpc>
            </a:pPr>
            <a:endParaRPr lang="pl-PL" sz="1200" dirty="0"/>
          </a:p>
        </p:txBody>
      </p:sp>
    </p:spTree>
    <p:extLst>
      <p:ext uri="{BB962C8B-B14F-4D97-AF65-F5344CB8AC3E}">
        <p14:creationId xmlns:p14="http://schemas.microsoft.com/office/powerpoint/2010/main" val="2690554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FF437A7-6D85-478C-8759-D618FB83B3D8}"/>
              </a:ext>
            </a:extLst>
          </p:cNvPr>
          <p:cNvSpPr>
            <a:spLocks noGrp="1"/>
          </p:cNvSpPr>
          <p:nvPr>
            <p:ph type="ctrTitle"/>
          </p:nvPr>
        </p:nvSpPr>
        <p:spPr/>
        <p:txBody>
          <a:bodyPr/>
          <a:lstStyle/>
          <a:p>
            <a:r>
              <a:rPr lang="pl-PL" b="1" dirty="0"/>
              <a:t>POJĘCIE I TYPOLOGIA TECHNIK NEGOCJACYJNYCH</a:t>
            </a:r>
          </a:p>
        </p:txBody>
      </p:sp>
      <p:sp>
        <p:nvSpPr>
          <p:cNvPr id="3" name="Podtytuł 2">
            <a:extLst>
              <a:ext uri="{FF2B5EF4-FFF2-40B4-BE49-F238E27FC236}">
                <a16:creationId xmlns:a16="http://schemas.microsoft.com/office/drawing/2014/main" id="{E0D99512-04C0-41D1-9228-222960087A46}"/>
              </a:ext>
            </a:extLst>
          </p:cNvPr>
          <p:cNvSpPr>
            <a:spLocks noGrp="1"/>
          </p:cNvSpPr>
          <p:nvPr>
            <p:ph type="subTitle" idx="1"/>
          </p:nvPr>
        </p:nvSpPr>
        <p:spPr/>
        <p:txBody>
          <a:bodyPr/>
          <a:lstStyle/>
          <a:p>
            <a:endParaRPr lang="pl-PL" dirty="0"/>
          </a:p>
        </p:txBody>
      </p:sp>
    </p:spTree>
    <p:extLst>
      <p:ext uri="{BB962C8B-B14F-4D97-AF65-F5344CB8AC3E}">
        <p14:creationId xmlns:p14="http://schemas.microsoft.com/office/powerpoint/2010/main" val="3775082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FAA871FE-210A-4E37-A713-E4BEE1888F8A}"/>
              </a:ext>
            </a:extLst>
          </p:cNvPr>
          <p:cNvSpPr>
            <a:spLocks noGrp="1"/>
          </p:cNvSpPr>
          <p:nvPr>
            <p:ph type="title"/>
          </p:nvPr>
        </p:nvSpPr>
        <p:spPr/>
        <p:txBody>
          <a:bodyPr/>
          <a:lstStyle/>
          <a:p>
            <a:r>
              <a:rPr lang="pl-PL" b="1" dirty="0"/>
              <a:t>Techniki negocjacji </a:t>
            </a:r>
          </a:p>
        </p:txBody>
      </p:sp>
      <p:sp>
        <p:nvSpPr>
          <p:cNvPr id="5" name="Symbol zastępczy zawartości 4">
            <a:extLst>
              <a:ext uri="{FF2B5EF4-FFF2-40B4-BE49-F238E27FC236}">
                <a16:creationId xmlns:a16="http://schemas.microsoft.com/office/drawing/2014/main" id="{9B0588C7-B9BE-4B83-855C-D971EE1661D7}"/>
              </a:ext>
            </a:extLst>
          </p:cNvPr>
          <p:cNvSpPr>
            <a:spLocks noGrp="1"/>
          </p:cNvSpPr>
          <p:nvPr>
            <p:ph idx="1"/>
          </p:nvPr>
        </p:nvSpPr>
        <p:spPr/>
        <p:txBody>
          <a:bodyPr>
            <a:normAutofit fontScale="92500" lnSpcReduction="10000"/>
          </a:bodyPr>
          <a:lstStyle/>
          <a:p>
            <a:r>
              <a:rPr lang="pl-PL" dirty="0"/>
              <a:t>To wszystkie działania, które prowadzą do osiągnięcia zamierzonego celu. </a:t>
            </a:r>
          </a:p>
          <a:p>
            <a:r>
              <a:rPr lang="pl-PL" dirty="0"/>
              <a:t>Są to różnorodne sposoby przedstawiania własnych oczekiwań, targowania się, przekonywania kogoś do ustępstw, godzenia się na nie lub umiejętnego odrzucania ich.</a:t>
            </a:r>
          </a:p>
          <a:p>
            <a:r>
              <a:rPr lang="pl-PL" dirty="0"/>
              <a:t>Techniki negocjacji wiążą się z wywieraniem wpływu, perswazją a czasem nawet manipulacją.</a:t>
            </a:r>
          </a:p>
          <a:p>
            <a:pPr marL="0" indent="0">
              <a:buNone/>
            </a:pPr>
            <a:r>
              <a:rPr lang="pl-PL" i="1" dirty="0"/>
              <a:t>Znajomość technik negocjacyjnych jest potrzebna, by móc dokonywać świadomego i trafnego wyboru, a także by odpowiednio oceniać zachowanie się podczas negocjacji strony przeciwnej i identyfikować stosowane przez nią techniki negocjacyjne.</a:t>
            </a:r>
          </a:p>
        </p:txBody>
      </p:sp>
    </p:spTree>
    <p:extLst>
      <p:ext uri="{BB962C8B-B14F-4D97-AF65-F5344CB8AC3E}">
        <p14:creationId xmlns:p14="http://schemas.microsoft.com/office/powerpoint/2010/main" val="2043472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8F486272-13AD-49CB-9FD0-51A559B05FAA}"/>
              </a:ext>
            </a:extLst>
          </p:cNvPr>
          <p:cNvSpPr>
            <a:spLocks noGrp="1"/>
          </p:cNvSpPr>
          <p:nvPr>
            <p:ph type="title"/>
          </p:nvPr>
        </p:nvSpPr>
        <p:spPr/>
        <p:txBody>
          <a:bodyPr>
            <a:normAutofit fontScale="90000"/>
          </a:bodyPr>
          <a:lstStyle/>
          <a:p>
            <a:r>
              <a:rPr lang="pl-PL" b="1" dirty="0"/>
              <a:t>Podział technik ze względu na fazę procesu negocjacyjnego</a:t>
            </a:r>
          </a:p>
        </p:txBody>
      </p:sp>
      <p:sp>
        <p:nvSpPr>
          <p:cNvPr id="5" name="Symbol zastępczy zawartości 4">
            <a:extLst>
              <a:ext uri="{FF2B5EF4-FFF2-40B4-BE49-F238E27FC236}">
                <a16:creationId xmlns:a16="http://schemas.microsoft.com/office/drawing/2014/main" id="{BA2D5230-2305-478E-B48F-817E9242C009}"/>
              </a:ext>
            </a:extLst>
          </p:cNvPr>
          <p:cNvSpPr>
            <a:spLocks noGrp="1"/>
          </p:cNvSpPr>
          <p:nvPr>
            <p:ph idx="1"/>
          </p:nvPr>
        </p:nvSpPr>
        <p:spPr/>
        <p:txBody>
          <a:bodyPr>
            <a:normAutofit fontScale="92500" lnSpcReduction="10000"/>
          </a:bodyPr>
          <a:lstStyle/>
          <a:p>
            <a:pPr marL="0" indent="0">
              <a:buNone/>
            </a:pPr>
            <a:r>
              <a:rPr lang="pl-PL" dirty="0"/>
              <a:t>Zasadnicze kryterium typologii technik powinny stanowić fazy  procesu prowadzenia negocjacji, takie jak:</a:t>
            </a:r>
          </a:p>
          <a:p>
            <a:r>
              <a:rPr lang="pl-PL" dirty="0"/>
              <a:t>przygotowanie do negocjacji</a:t>
            </a:r>
          </a:p>
          <a:p>
            <a:r>
              <a:rPr lang="pl-PL" dirty="0"/>
              <a:t>rozpoczynanie (otwarcie) negocjacji (faza otwarcia i konfrontacji),</a:t>
            </a:r>
          </a:p>
          <a:p>
            <a:r>
              <a:rPr lang="pl-PL" dirty="0"/>
              <a:t>negocjacje właściwe (faza uzgodnień i faza rozwiązań),</a:t>
            </a:r>
          </a:p>
          <a:p>
            <a:r>
              <a:rPr lang="pl-PL" dirty="0"/>
              <a:t>zamykanie negocjacji (faza końcowa).</a:t>
            </a:r>
          </a:p>
          <a:p>
            <a:pPr marL="0" indent="0">
              <a:buNone/>
            </a:pPr>
            <a:r>
              <a:rPr lang="pl-PL" dirty="0"/>
              <a:t>Działania realizowane przez strony negocjacji w ramach każdej z tych faz są bowiem w takim stopniu specyficzne, że rozstrzygają o wyborze odpowiednich sposobów postępowania.</a:t>
            </a:r>
          </a:p>
        </p:txBody>
      </p:sp>
    </p:spTree>
    <p:extLst>
      <p:ext uri="{BB962C8B-B14F-4D97-AF65-F5344CB8AC3E}">
        <p14:creationId xmlns:p14="http://schemas.microsoft.com/office/powerpoint/2010/main" val="3755689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106550C1-F283-46C6-BA1D-376A6AF892EE}"/>
              </a:ext>
            </a:extLst>
          </p:cNvPr>
          <p:cNvSpPr>
            <a:spLocks noGrp="1"/>
          </p:cNvSpPr>
          <p:nvPr>
            <p:ph type="title"/>
          </p:nvPr>
        </p:nvSpPr>
        <p:spPr/>
        <p:txBody>
          <a:bodyPr>
            <a:normAutofit fontScale="90000"/>
          </a:bodyPr>
          <a:lstStyle/>
          <a:p>
            <a:r>
              <a:rPr lang="pl-PL" b="1" dirty="0"/>
              <a:t>Podział technik ze względu na charakter (naturę) </a:t>
            </a:r>
          </a:p>
        </p:txBody>
      </p:sp>
      <p:sp>
        <p:nvSpPr>
          <p:cNvPr id="5" name="Symbol zastępczy zawartości 4">
            <a:extLst>
              <a:ext uri="{FF2B5EF4-FFF2-40B4-BE49-F238E27FC236}">
                <a16:creationId xmlns:a16="http://schemas.microsoft.com/office/drawing/2014/main" id="{C134244B-0D51-45F4-B1AA-78415C9C869B}"/>
              </a:ext>
            </a:extLst>
          </p:cNvPr>
          <p:cNvSpPr>
            <a:spLocks noGrp="1"/>
          </p:cNvSpPr>
          <p:nvPr>
            <p:ph idx="1"/>
          </p:nvPr>
        </p:nvSpPr>
        <p:spPr/>
        <p:txBody>
          <a:bodyPr>
            <a:normAutofit fontScale="92500"/>
          </a:bodyPr>
          <a:lstStyle/>
          <a:p>
            <a:r>
              <a:rPr lang="pl-PL" dirty="0"/>
              <a:t>„nastawione na współdziałanie (kooperacyjne)”, tj. takie, w których występuje (niekiedy relatywna) przewaga działań integrujących, nienaruszających reguł fair </a:t>
            </a:r>
            <a:r>
              <a:rPr lang="pl-PL" dirty="0" err="1"/>
              <a:t>play</a:t>
            </a:r>
            <a:r>
              <a:rPr lang="pl-PL" dirty="0"/>
              <a:t>, opartych na współdziałaniu partnerów w dochodzeniu do rozwiązań przynoszących im wzajemne korzyści,</a:t>
            </a:r>
          </a:p>
          <a:p>
            <a:r>
              <a:rPr lang="pl-PL" dirty="0"/>
              <a:t>„zorientowane na współzawodnictwo (konfrontacyjne)”, czyli zmierzające do tego, aby uzyskać (jednostronne) ustępstwa partnera, zrealizować wyłącznie własne cele, niekiedy za wszelką cenę, poprzez wywieranie presji na partnera, stawianie mu ultimatum, manipulowanie, grożenie, wykorzystywanie jego niewiedzy czy dobrej woli itp.</a:t>
            </a:r>
          </a:p>
        </p:txBody>
      </p:sp>
    </p:spTree>
    <p:extLst>
      <p:ext uri="{BB962C8B-B14F-4D97-AF65-F5344CB8AC3E}">
        <p14:creationId xmlns:p14="http://schemas.microsoft.com/office/powerpoint/2010/main" val="1346829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682D92C0-90C0-401C-BAAA-9FDEF1B88DF4}"/>
              </a:ext>
            </a:extLst>
          </p:cNvPr>
          <p:cNvSpPr>
            <a:spLocks noGrp="1"/>
          </p:cNvSpPr>
          <p:nvPr>
            <p:ph type="ctrTitle"/>
          </p:nvPr>
        </p:nvSpPr>
        <p:spPr/>
        <p:txBody>
          <a:bodyPr>
            <a:normAutofit/>
          </a:bodyPr>
          <a:lstStyle/>
          <a:p>
            <a:r>
              <a:rPr lang="pl-PL" b="1" dirty="0"/>
              <a:t>TECHNIKI PRZYGOTOWANIA NEGOCJACJI</a:t>
            </a:r>
          </a:p>
        </p:txBody>
      </p:sp>
      <p:sp>
        <p:nvSpPr>
          <p:cNvPr id="5" name="Podtytuł 4">
            <a:extLst>
              <a:ext uri="{FF2B5EF4-FFF2-40B4-BE49-F238E27FC236}">
                <a16:creationId xmlns:a16="http://schemas.microsoft.com/office/drawing/2014/main" id="{DFBA6AF2-9619-45F1-8C49-5BA0DB43B19C}"/>
              </a:ext>
            </a:extLst>
          </p:cNvPr>
          <p:cNvSpPr>
            <a:spLocks noGrp="1"/>
          </p:cNvSpPr>
          <p:nvPr>
            <p:ph type="subTitle" idx="1"/>
          </p:nvPr>
        </p:nvSpPr>
        <p:spPr/>
        <p:txBody>
          <a:bodyPr/>
          <a:lstStyle/>
          <a:p>
            <a:endParaRPr lang="pl-PL"/>
          </a:p>
        </p:txBody>
      </p:sp>
    </p:spTree>
    <p:extLst>
      <p:ext uri="{BB962C8B-B14F-4D97-AF65-F5344CB8AC3E}">
        <p14:creationId xmlns:p14="http://schemas.microsoft.com/office/powerpoint/2010/main" val="4046633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DA9CB78A-4C9F-4792-9D02-C0C546DB1418}"/>
              </a:ext>
            </a:extLst>
          </p:cNvPr>
          <p:cNvSpPr>
            <a:spLocks noGrp="1"/>
          </p:cNvSpPr>
          <p:nvPr>
            <p:ph type="title"/>
          </p:nvPr>
        </p:nvSpPr>
        <p:spPr/>
        <p:txBody>
          <a:bodyPr>
            <a:normAutofit/>
          </a:bodyPr>
          <a:lstStyle/>
          <a:p>
            <a:r>
              <a:rPr lang="pl-PL" b="1" dirty="0"/>
              <a:t>Techniki przygotowania merytorycznego</a:t>
            </a:r>
          </a:p>
        </p:txBody>
      </p:sp>
      <p:sp>
        <p:nvSpPr>
          <p:cNvPr id="5" name="Symbol zastępczy zawartości 4">
            <a:extLst>
              <a:ext uri="{FF2B5EF4-FFF2-40B4-BE49-F238E27FC236}">
                <a16:creationId xmlns:a16="http://schemas.microsoft.com/office/drawing/2014/main" id="{52E82DCF-45C9-41B2-AFAF-887088BC1AA1}"/>
              </a:ext>
            </a:extLst>
          </p:cNvPr>
          <p:cNvSpPr>
            <a:spLocks noGrp="1"/>
          </p:cNvSpPr>
          <p:nvPr>
            <p:ph idx="1"/>
          </p:nvPr>
        </p:nvSpPr>
        <p:spPr/>
        <p:txBody>
          <a:bodyPr>
            <a:normAutofit fontScale="77500" lnSpcReduction="20000"/>
          </a:bodyPr>
          <a:lstStyle/>
          <a:p>
            <a:r>
              <a:rPr lang="pl-PL" dirty="0"/>
              <a:t>Analiza interesów własnych</a:t>
            </a:r>
          </a:p>
          <a:p>
            <a:pPr lvl="1"/>
            <a:r>
              <a:rPr lang="pl-PL" dirty="0"/>
              <a:t>Hierarchia interesów (Wypisanie z głowy listy wszystkich celów, które chcemy osiągnąć dzięki negocjacjom, a następnie uszeregowanie ich od najbardziej istotnych do mających minimalne znaczenie),</a:t>
            </a:r>
          </a:p>
          <a:p>
            <a:pPr lvl="1"/>
            <a:r>
              <a:rPr lang="pl-PL" dirty="0"/>
              <a:t>Nadawanie wag interesom (Bardziej precyzyjna technika polegająca na nadaniu poszczególnym celom wag (ich suma powinna wynosić 1 albo 100), a więc potraktowaniu ich jako kryteriów decyzyjnych).</a:t>
            </a:r>
          </a:p>
          <a:p>
            <a:r>
              <a:rPr lang="pl-PL" dirty="0"/>
              <a:t>Przygotowanie wstępnej propozycji </a:t>
            </a:r>
          </a:p>
          <a:p>
            <a:pPr lvl="1"/>
            <a:r>
              <a:rPr lang="pl-PL" dirty="0"/>
              <a:t>Technika „Żądaj jak najwięcej... ale nie za dużo” (Bierzemy optymistyczny wariant porozumienia i trochę dodajemy. Oferta wstępna nie może być jednak zbyt wysoka, tzn. nie powinna za bardzo odbiegać od optymistycznego wariantu porozumienia).</a:t>
            </a:r>
          </a:p>
          <a:p>
            <a:r>
              <a:rPr lang="pl-PL" dirty="0"/>
              <a:t> Przygotowanie alternatywy </a:t>
            </a:r>
          </a:p>
          <a:p>
            <a:pPr lvl="1"/>
            <a:r>
              <a:rPr lang="pl-PL" dirty="0"/>
              <a:t>BATNA (Stanowi najlepszą alternatywę dla negocjowanego porozumienia i wskazuje sposób postępowania, zapewniający optymalną w danej sytuacji realizację potrzeb strony negocjującej).</a:t>
            </a:r>
          </a:p>
          <a:p>
            <a:endParaRPr lang="pl-PL" dirty="0"/>
          </a:p>
          <a:p>
            <a:endParaRPr lang="pl-PL" dirty="0"/>
          </a:p>
        </p:txBody>
      </p:sp>
    </p:spTree>
    <p:extLst>
      <p:ext uri="{BB962C8B-B14F-4D97-AF65-F5344CB8AC3E}">
        <p14:creationId xmlns:p14="http://schemas.microsoft.com/office/powerpoint/2010/main" val="902471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2E1380C-F35F-4CC2-85AF-469519149E1C}"/>
              </a:ext>
            </a:extLst>
          </p:cNvPr>
          <p:cNvSpPr>
            <a:spLocks noGrp="1"/>
          </p:cNvSpPr>
          <p:nvPr>
            <p:ph type="title"/>
          </p:nvPr>
        </p:nvSpPr>
        <p:spPr/>
        <p:txBody>
          <a:bodyPr>
            <a:normAutofit fontScale="90000"/>
          </a:bodyPr>
          <a:lstStyle/>
          <a:p>
            <a:pPr algn="ctr"/>
            <a:r>
              <a:rPr lang="pl-PL" b="1" dirty="0"/>
              <a:t>BATNA </a:t>
            </a:r>
            <a:r>
              <a:rPr lang="en-US" b="1" dirty="0"/>
              <a:t>(Best Alternative to a Negotiated Agreement)</a:t>
            </a:r>
            <a:endParaRPr lang="pl-PL" b="1" dirty="0"/>
          </a:p>
        </p:txBody>
      </p:sp>
      <p:sp>
        <p:nvSpPr>
          <p:cNvPr id="3" name="Symbol zastępczy zawartości 2">
            <a:extLst>
              <a:ext uri="{FF2B5EF4-FFF2-40B4-BE49-F238E27FC236}">
                <a16:creationId xmlns:a16="http://schemas.microsoft.com/office/drawing/2014/main" id="{156C0637-F834-4F7E-87BA-BB10A2FF2096}"/>
              </a:ext>
            </a:extLst>
          </p:cNvPr>
          <p:cNvSpPr>
            <a:spLocks noGrp="1"/>
          </p:cNvSpPr>
          <p:nvPr>
            <p:ph idx="1"/>
          </p:nvPr>
        </p:nvSpPr>
        <p:spPr/>
        <p:txBody>
          <a:bodyPr>
            <a:normAutofit fontScale="62500" lnSpcReduction="20000"/>
          </a:bodyPr>
          <a:lstStyle/>
          <a:p>
            <a:r>
              <a:rPr lang="pl-PL" dirty="0"/>
              <a:t>BATNA jest najprostszym i najlepszym sposobem działania, satysfakcjonującym interesy negocjatora w przypadku braku porozumienia z drugą stroną.</a:t>
            </a:r>
          </a:p>
          <a:p>
            <a:r>
              <a:rPr lang="pl-PL" dirty="0"/>
              <a:t>Określa korzyści, jakie można osiągnąć bez dobijania targu z kontrahentem. </a:t>
            </a:r>
          </a:p>
          <a:p>
            <a:r>
              <a:rPr lang="pl-PL" dirty="0"/>
              <a:t>Jest to także kryterium, w stosunku do którego należy oceniać każdy z proponowanych warunków porozumienia.</a:t>
            </a:r>
          </a:p>
          <a:p>
            <a:r>
              <a:rPr lang="pl-PL" dirty="0"/>
              <a:t>Znajomość własnej BATNA pozwala spojrzeć z dystansem na toczące się rokowania i zredukować towarzyszące im napięcie. </a:t>
            </a:r>
          </a:p>
          <a:p>
            <a:r>
              <a:rPr lang="pl-PL" dirty="0"/>
              <a:t>Dzięki opracowaniu BATNA negocjator jest w stanie w każdej chwili określić, czy rozmowy zmierzają w oczekiwanym kierunku, a negocjowane porozumienie jest lepsze od innych możliwości.</a:t>
            </a:r>
          </a:p>
          <a:p>
            <a:r>
              <a:rPr lang="pl-PL" dirty="0"/>
              <a:t>Pozwala  właściwie wybrać moment, w którym pertraktacje można zakończyć przy uzyskanych warunkach. </a:t>
            </a:r>
          </a:p>
          <a:p>
            <a:r>
              <a:rPr lang="pl-PL" dirty="0"/>
              <a:t>BATNA postrzegana jest często jako wyznacznik siły negocjacyjnej i należy ją traktować jako kolejny czynnik warunkujący skuteczne negocjacje.</a:t>
            </a:r>
          </a:p>
          <a:p>
            <a:endParaRPr lang="pl-PL" dirty="0"/>
          </a:p>
        </p:txBody>
      </p:sp>
    </p:spTree>
    <p:extLst>
      <p:ext uri="{BB962C8B-B14F-4D97-AF65-F5344CB8AC3E}">
        <p14:creationId xmlns:p14="http://schemas.microsoft.com/office/powerpoint/2010/main" val="363653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6">
            <a:extLst>
              <a:ext uri="{FF2B5EF4-FFF2-40B4-BE49-F238E27FC236}">
                <a16:creationId xmlns:a16="http://schemas.microsoft.com/office/drawing/2014/main" id="{025720EE-A465-4DA1-AFF4-700D73EE4309}"/>
              </a:ext>
            </a:extLst>
          </p:cNvPr>
          <p:cNvSpPr>
            <a:spLocks noGrp="1"/>
          </p:cNvSpPr>
          <p:nvPr>
            <p:ph type="title"/>
          </p:nvPr>
        </p:nvSpPr>
        <p:spPr/>
        <p:txBody>
          <a:bodyPr/>
          <a:lstStyle/>
          <a:p>
            <a:r>
              <a:rPr lang="pl-PL" b="1" dirty="0"/>
              <a:t>Techniki kształtowania sytuacji </a:t>
            </a:r>
          </a:p>
        </p:txBody>
      </p:sp>
      <p:sp>
        <p:nvSpPr>
          <p:cNvPr id="8" name="Symbol zastępczy zawartości 7">
            <a:extLst>
              <a:ext uri="{FF2B5EF4-FFF2-40B4-BE49-F238E27FC236}">
                <a16:creationId xmlns:a16="http://schemas.microsoft.com/office/drawing/2014/main" id="{AA2FC362-3820-4804-B289-143CE88A5665}"/>
              </a:ext>
            </a:extLst>
          </p:cNvPr>
          <p:cNvSpPr>
            <a:spLocks noGrp="1"/>
          </p:cNvSpPr>
          <p:nvPr>
            <p:ph idx="1"/>
          </p:nvPr>
        </p:nvSpPr>
        <p:spPr/>
        <p:txBody>
          <a:bodyPr>
            <a:normAutofit fontScale="62500" lnSpcReduction="20000"/>
          </a:bodyPr>
          <a:lstStyle/>
          <a:p>
            <a:pPr marL="0" indent="0">
              <a:buNone/>
            </a:pPr>
            <a:r>
              <a:rPr lang="pl-PL" dirty="0"/>
              <a:t>Jest bardzo dużo technik, dzięki którym można mieć wpływ gdzie i w jakiej atmosferze będą się odbywać rozmowy. Obowiązkowo należy rozważyć:</a:t>
            </a:r>
          </a:p>
          <a:p>
            <a:endParaRPr lang="pl-PL" dirty="0"/>
          </a:p>
          <a:p>
            <a:r>
              <a:rPr lang="pl-PL" dirty="0"/>
              <a:t>własne terytorium (zawsze staraj się negocjować u siebie),</a:t>
            </a:r>
          </a:p>
          <a:p>
            <a:r>
              <a:rPr lang="pl-PL" dirty="0"/>
              <a:t>organizacja przestrzeni negocjacyjnej  (zastanów się na kształtem stołu, przy którym zasiądziecie),</a:t>
            </a:r>
          </a:p>
          <a:p>
            <a:r>
              <a:rPr lang="pl-PL" dirty="0"/>
              <a:t>obecność publiczności negocjacyjnej (bądź w przewadze liczebnej lub miej sprzyjającą ci publiczność),</a:t>
            </a:r>
          </a:p>
          <a:p>
            <a:r>
              <a:rPr lang="pl-PL" dirty="0"/>
              <a:t> techniki związane z wykorzystaniem czasu (dopilnuj by przygotowano szczegółowy harmonogram spotkania – ograniczysz możliwości manipulowania tobą),</a:t>
            </a:r>
          </a:p>
          <a:p>
            <a:r>
              <a:rPr lang="pl-PL" dirty="0"/>
              <a:t>role negocjatorów (Zadania negocjatorów można rozpisać na trzy role: </a:t>
            </a:r>
            <a:r>
              <a:rPr lang="pl-PL" b="1" dirty="0"/>
              <a:t>szef</a:t>
            </a:r>
            <a:r>
              <a:rPr lang="pl-PL" dirty="0"/>
              <a:t> - nadzoruje przygotowanie i prowadzenie rozmów oraz podejmuje decyzje; </a:t>
            </a:r>
            <a:r>
              <a:rPr lang="pl-PL" b="1" dirty="0"/>
              <a:t>sekretarz</a:t>
            </a:r>
            <a:r>
              <a:rPr lang="pl-PL" dirty="0"/>
              <a:t> - odpowiada za przygotowanie wszystkich materiałów, notuje przebieg negocjacji, w tym propozycje składane przez drugą stronę; </a:t>
            </a:r>
            <a:r>
              <a:rPr lang="pl-PL" b="1" dirty="0"/>
              <a:t>obserwator</a:t>
            </a:r>
            <a:r>
              <a:rPr lang="pl-PL" dirty="0"/>
              <a:t>  rejestruje wszystko, co nie zostało powiedziane, ale co widać; jak druga strona zareagowała na naszą propozycję).</a:t>
            </a:r>
          </a:p>
        </p:txBody>
      </p:sp>
    </p:spTree>
    <p:extLst>
      <p:ext uri="{BB962C8B-B14F-4D97-AF65-F5344CB8AC3E}">
        <p14:creationId xmlns:p14="http://schemas.microsoft.com/office/powerpoint/2010/main" val="787786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2F3E041C-5372-4F0D-8258-FED27D815C4D}"/>
              </a:ext>
            </a:extLst>
          </p:cNvPr>
          <p:cNvSpPr>
            <a:spLocks noGrp="1"/>
          </p:cNvSpPr>
          <p:nvPr>
            <p:ph type="ctrTitle"/>
          </p:nvPr>
        </p:nvSpPr>
        <p:spPr/>
        <p:txBody>
          <a:bodyPr/>
          <a:lstStyle/>
          <a:p>
            <a:r>
              <a:rPr lang="pl-PL" b="1" dirty="0"/>
              <a:t>TECHNIKI ROZPOCZYNANIA NEGOCJACJI</a:t>
            </a:r>
          </a:p>
        </p:txBody>
      </p:sp>
      <p:sp>
        <p:nvSpPr>
          <p:cNvPr id="5" name="Podtytuł 4">
            <a:extLst>
              <a:ext uri="{FF2B5EF4-FFF2-40B4-BE49-F238E27FC236}">
                <a16:creationId xmlns:a16="http://schemas.microsoft.com/office/drawing/2014/main" id="{9BD08A1A-5A7A-4942-B239-5926ACA82746}"/>
              </a:ext>
            </a:extLst>
          </p:cNvPr>
          <p:cNvSpPr>
            <a:spLocks noGrp="1"/>
          </p:cNvSpPr>
          <p:nvPr>
            <p:ph type="subTitle" idx="1"/>
          </p:nvPr>
        </p:nvSpPr>
        <p:spPr/>
        <p:txBody>
          <a:bodyPr/>
          <a:lstStyle/>
          <a:p>
            <a:endParaRPr lang="pl-PL"/>
          </a:p>
        </p:txBody>
      </p:sp>
    </p:spTree>
    <p:extLst>
      <p:ext uri="{BB962C8B-B14F-4D97-AF65-F5344CB8AC3E}">
        <p14:creationId xmlns:p14="http://schemas.microsoft.com/office/powerpoint/2010/main" val="3333753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422EC574-43AF-43B8-90B9-087C15271A07}"/>
              </a:ext>
            </a:extLst>
          </p:cNvPr>
          <p:cNvSpPr>
            <a:spLocks noGrp="1"/>
          </p:cNvSpPr>
          <p:nvPr>
            <p:ph type="title"/>
          </p:nvPr>
        </p:nvSpPr>
        <p:spPr/>
        <p:txBody>
          <a:bodyPr/>
          <a:lstStyle/>
          <a:p>
            <a:r>
              <a:rPr lang="pl-PL" b="1" dirty="0"/>
              <a:t>Wybrane techniki rozpoczynania negocjacji</a:t>
            </a:r>
          </a:p>
        </p:txBody>
      </p:sp>
      <p:sp>
        <p:nvSpPr>
          <p:cNvPr id="5" name="Symbol zastępczy tekstu 4">
            <a:extLst>
              <a:ext uri="{FF2B5EF4-FFF2-40B4-BE49-F238E27FC236}">
                <a16:creationId xmlns:a16="http://schemas.microsoft.com/office/drawing/2014/main" id="{449C12D8-32AD-47F8-B9A9-0A0BF2F2A115}"/>
              </a:ext>
            </a:extLst>
          </p:cNvPr>
          <p:cNvSpPr>
            <a:spLocks noGrp="1"/>
          </p:cNvSpPr>
          <p:nvPr>
            <p:ph type="body" idx="1"/>
          </p:nvPr>
        </p:nvSpPr>
        <p:spPr/>
        <p:txBody>
          <a:bodyPr>
            <a:normAutofit fontScale="92500" lnSpcReduction="10000"/>
          </a:bodyPr>
          <a:lstStyle/>
          <a:p>
            <a:r>
              <a:rPr lang="pl-PL" dirty="0"/>
              <a:t>Techniki nastawione na współdziałanie</a:t>
            </a:r>
          </a:p>
          <a:p>
            <a:r>
              <a:rPr lang="pl-PL" dirty="0"/>
              <a:t>(kooperacyjne)</a:t>
            </a:r>
          </a:p>
        </p:txBody>
      </p:sp>
      <p:sp>
        <p:nvSpPr>
          <p:cNvPr id="6" name="Symbol zastępczy zawartości 5">
            <a:extLst>
              <a:ext uri="{FF2B5EF4-FFF2-40B4-BE49-F238E27FC236}">
                <a16:creationId xmlns:a16="http://schemas.microsoft.com/office/drawing/2014/main" id="{A0BB5DAD-90FA-4A91-ADF1-06F32287625A}"/>
              </a:ext>
            </a:extLst>
          </p:cNvPr>
          <p:cNvSpPr>
            <a:spLocks noGrp="1"/>
          </p:cNvSpPr>
          <p:nvPr>
            <p:ph sz="half" idx="2"/>
          </p:nvPr>
        </p:nvSpPr>
        <p:spPr/>
        <p:txBody>
          <a:bodyPr>
            <a:normAutofit fontScale="47500" lnSpcReduction="20000"/>
          </a:bodyPr>
          <a:lstStyle/>
          <a:p>
            <a:r>
              <a:rPr lang="pl-PL" dirty="0"/>
              <a:t>Kreowania pozytywnego klimatu negocjacji</a:t>
            </a:r>
          </a:p>
          <a:p>
            <a:r>
              <a:rPr lang="pl-PL" dirty="0"/>
              <a:t>Efektu pierwszego wrażenia</a:t>
            </a:r>
          </a:p>
          <a:p>
            <a:r>
              <a:rPr lang="pl-PL" dirty="0"/>
              <a:t>Ustalenia kolejności dyskutowanych kwestii</a:t>
            </a:r>
          </a:p>
          <a:p>
            <a:r>
              <a:rPr lang="pl-PL" dirty="0"/>
              <a:t>Ustalenia wysokiego poziomu wymagań</a:t>
            </a:r>
          </a:p>
          <a:p>
            <a:r>
              <a:rPr lang="pl-PL" dirty="0"/>
              <a:t>(mierz wysoko, żądaj wiele, a otrzymasz wiele)</a:t>
            </a:r>
          </a:p>
          <a:p>
            <a:r>
              <a:rPr lang="pl-PL" dirty="0"/>
              <a:t>Podstawowe reguły prezentacji (siebie, oferty i firmy)</a:t>
            </a:r>
          </a:p>
          <a:p>
            <a:r>
              <a:rPr lang="pl-PL" dirty="0"/>
              <a:t>Sondowania partnera (próbnego balonu)</a:t>
            </a:r>
          </a:p>
          <a:p>
            <a:r>
              <a:rPr lang="pl-PL" dirty="0"/>
              <a:t>Skłaniania go do przedstawienia pierwszej</a:t>
            </a:r>
          </a:p>
          <a:p>
            <a:r>
              <a:rPr lang="pl-PL" dirty="0"/>
              <a:t>oferty</a:t>
            </a:r>
          </a:p>
          <a:p>
            <a:r>
              <a:rPr lang="pl-PL" dirty="0"/>
              <a:t>Nie zgadzania się na pierwszą ofertę</a:t>
            </a:r>
          </a:p>
          <a:p>
            <a:r>
              <a:rPr lang="pl-PL" dirty="0"/>
              <a:t>Technika pustego portfela</a:t>
            </a:r>
          </a:p>
        </p:txBody>
      </p:sp>
      <p:sp>
        <p:nvSpPr>
          <p:cNvPr id="7" name="Symbol zastępczy tekstu 6">
            <a:extLst>
              <a:ext uri="{FF2B5EF4-FFF2-40B4-BE49-F238E27FC236}">
                <a16:creationId xmlns:a16="http://schemas.microsoft.com/office/drawing/2014/main" id="{DC370B2F-5CD9-45B1-A33A-E1A5D90CDAEA}"/>
              </a:ext>
            </a:extLst>
          </p:cNvPr>
          <p:cNvSpPr>
            <a:spLocks noGrp="1"/>
          </p:cNvSpPr>
          <p:nvPr>
            <p:ph type="body" sz="quarter" idx="3"/>
          </p:nvPr>
        </p:nvSpPr>
        <p:spPr/>
        <p:txBody>
          <a:bodyPr>
            <a:normAutofit fontScale="92500" lnSpcReduction="10000"/>
          </a:bodyPr>
          <a:lstStyle/>
          <a:p>
            <a:r>
              <a:rPr lang="pl-PL" dirty="0"/>
              <a:t>Techniki nastawione na współzawodnictwo</a:t>
            </a:r>
          </a:p>
          <a:p>
            <a:r>
              <a:rPr lang="pl-PL" dirty="0"/>
              <a:t>(konfrontacyjne)</a:t>
            </a:r>
          </a:p>
        </p:txBody>
      </p:sp>
      <p:sp>
        <p:nvSpPr>
          <p:cNvPr id="8" name="Symbol zastępczy zawartości 7">
            <a:extLst>
              <a:ext uri="{FF2B5EF4-FFF2-40B4-BE49-F238E27FC236}">
                <a16:creationId xmlns:a16="http://schemas.microsoft.com/office/drawing/2014/main" id="{AEEA8309-EE56-4687-AB01-9D3A1F167FE8}"/>
              </a:ext>
            </a:extLst>
          </p:cNvPr>
          <p:cNvSpPr>
            <a:spLocks noGrp="1"/>
          </p:cNvSpPr>
          <p:nvPr>
            <p:ph sz="quarter" idx="4"/>
          </p:nvPr>
        </p:nvSpPr>
        <p:spPr/>
        <p:txBody>
          <a:bodyPr>
            <a:normAutofit fontScale="47500" lnSpcReduction="20000"/>
          </a:bodyPr>
          <a:lstStyle/>
          <a:p>
            <a:r>
              <a:rPr lang="pl-PL" dirty="0"/>
              <a:t>Odmowy podejmowania negocjacji</a:t>
            </a:r>
          </a:p>
          <a:p>
            <a:r>
              <a:rPr lang="pl-PL" dirty="0"/>
              <a:t>Przedstawienia kwestii  „</a:t>
            </a:r>
            <a:r>
              <a:rPr lang="pl-PL" dirty="0" err="1"/>
              <a:t>nienegocjowalnych</a:t>
            </a:r>
            <a:r>
              <a:rPr lang="pl-PL" dirty="0"/>
              <a:t>”</a:t>
            </a:r>
          </a:p>
          <a:p>
            <a:r>
              <a:rPr lang="pl-PL" dirty="0"/>
              <a:t>Ultimatum (przyjmij albo odrzuć, tak, czy nie)</a:t>
            </a:r>
          </a:p>
          <a:p>
            <a:r>
              <a:rPr lang="pl-PL" dirty="0"/>
              <a:t>Absurdalna propozycja</a:t>
            </a:r>
          </a:p>
          <a:p>
            <a:r>
              <a:rPr lang="pl-PL" dirty="0"/>
              <a:t>Polaryzacji żądań</a:t>
            </a:r>
          </a:p>
          <a:p>
            <a:r>
              <a:rPr lang="pl-PL" dirty="0"/>
              <a:t>Ponad i poniżej (szokującej odpowiedzi)</a:t>
            </a:r>
          </a:p>
          <a:p>
            <a:r>
              <a:rPr lang="pl-PL" dirty="0"/>
              <a:t>Podnoszenia poziomu wstępnych wymagań</a:t>
            </a:r>
          </a:p>
          <a:p>
            <a:r>
              <a:rPr lang="pl-PL" dirty="0"/>
              <a:t>Dokręcania śruby (imadła)</a:t>
            </a:r>
          </a:p>
          <a:p>
            <a:r>
              <a:rPr lang="pl-PL" dirty="0"/>
              <a:t>Udawania niezdecydowanego sprzedawcy</a:t>
            </a:r>
          </a:p>
          <a:p>
            <a:r>
              <a:rPr lang="pl-PL" dirty="0"/>
              <a:t>Darmowej przysługi</a:t>
            </a:r>
          </a:p>
          <a:p>
            <a:r>
              <a:rPr lang="pl-PL" dirty="0"/>
              <a:t>Porucznik Colombo</a:t>
            </a:r>
          </a:p>
          <a:p>
            <a:r>
              <a:rPr lang="pl-PL" dirty="0"/>
              <a:t>Niska piłka</a:t>
            </a:r>
          </a:p>
          <a:p>
            <a:r>
              <a:rPr lang="pl-PL" dirty="0"/>
              <a:t>Rosyjskiego (wschodniego) frontu</a:t>
            </a:r>
          </a:p>
        </p:txBody>
      </p:sp>
    </p:spTree>
    <p:extLst>
      <p:ext uri="{BB962C8B-B14F-4D97-AF65-F5344CB8AC3E}">
        <p14:creationId xmlns:p14="http://schemas.microsoft.com/office/powerpoint/2010/main" val="3973991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6">
            <a:extLst>
              <a:ext uri="{FF2B5EF4-FFF2-40B4-BE49-F238E27FC236}">
                <a16:creationId xmlns:a16="http://schemas.microsoft.com/office/drawing/2014/main" id="{BD12EBBE-74FD-4E88-986B-8E84D4D54409}"/>
              </a:ext>
            </a:extLst>
          </p:cNvPr>
          <p:cNvSpPr>
            <a:spLocks noGrp="1"/>
          </p:cNvSpPr>
          <p:nvPr>
            <p:ph type="title"/>
          </p:nvPr>
        </p:nvSpPr>
        <p:spPr/>
        <p:txBody>
          <a:bodyPr/>
          <a:lstStyle/>
          <a:p>
            <a:r>
              <a:rPr lang="pl-PL" b="1" dirty="0"/>
              <a:t>Ustalenie kolejności dyskutowanych kwestii</a:t>
            </a:r>
          </a:p>
        </p:txBody>
      </p:sp>
      <p:sp>
        <p:nvSpPr>
          <p:cNvPr id="8" name="Symbol zastępczy zawartości 7">
            <a:extLst>
              <a:ext uri="{FF2B5EF4-FFF2-40B4-BE49-F238E27FC236}">
                <a16:creationId xmlns:a16="http://schemas.microsoft.com/office/drawing/2014/main" id="{11D49F8B-C1C1-48E2-A901-DC6EB987A04B}"/>
              </a:ext>
            </a:extLst>
          </p:cNvPr>
          <p:cNvSpPr>
            <a:spLocks noGrp="1"/>
          </p:cNvSpPr>
          <p:nvPr>
            <p:ph idx="1"/>
          </p:nvPr>
        </p:nvSpPr>
        <p:spPr>
          <a:xfrm>
            <a:off x="838200" y="1825625"/>
            <a:ext cx="6781800" cy="4159539"/>
          </a:xfrm>
        </p:spPr>
        <p:txBody>
          <a:bodyPr/>
          <a:lstStyle/>
          <a:p>
            <a:r>
              <a:rPr lang="pl-PL" dirty="0"/>
              <a:t>zagadnienia obustronnie korzystne</a:t>
            </a:r>
          </a:p>
          <a:p>
            <a:r>
              <a:rPr lang="pl-PL" dirty="0"/>
              <a:t>łatwiejsze problemy konfliktowe</a:t>
            </a:r>
          </a:p>
          <a:p>
            <a:r>
              <a:rPr lang="pl-PL" dirty="0"/>
              <a:t>trudniejsze zagadnienia o charakterze konfliktowym.</a:t>
            </a:r>
          </a:p>
        </p:txBody>
      </p:sp>
      <p:pic>
        <p:nvPicPr>
          <p:cNvPr id="9" name="Picture 2" descr="niebieski clipboard z listą kontrolną i ołówkiem, symbolizujący wypełnianie zadań lub ankiety">
            <a:extLst>
              <a:ext uri="{FF2B5EF4-FFF2-40B4-BE49-F238E27FC236}">
                <a16:creationId xmlns:a16="http://schemas.microsoft.com/office/drawing/2014/main" id="{83B290A7-82B5-470C-B483-FD958F149D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1228" y="1825625"/>
            <a:ext cx="3798621" cy="4220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614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276C0B6-E4D2-4FFE-A636-99B5826BDFE1}"/>
              </a:ext>
            </a:extLst>
          </p:cNvPr>
          <p:cNvSpPr>
            <a:spLocks noGrp="1"/>
          </p:cNvSpPr>
          <p:nvPr>
            <p:ph type="title"/>
          </p:nvPr>
        </p:nvSpPr>
        <p:spPr/>
        <p:txBody>
          <a:bodyPr/>
          <a:lstStyle/>
          <a:p>
            <a:r>
              <a:rPr lang="pl-PL" b="1" dirty="0"/>
              <a:t>Podstawowe reguły prezentacji</a:t>
            </a:r>
          </a:p>
        </p:txBody>
      </p:sp>
      <p:sp>
        <p:nvSpPr>
          <p:cNvPr id="3" name="Symbol zastępczy zawartości 2">
            <a:extLst>
              <a:ext uri="{FF2B5EF4-FFF2-40B4-BE49-F238E27FC236}">
                <a16:creationId xmlns:a16="http://schemas.microsoft.com/office/drawing/2014/main" id="{6EB7B14D-967D-40AF-96E3-5834B73DD24A}"/>
              </a:ext>
            </a:extLst>
          </p:cNvPr>
          <p:cNvSpPr>
            <a:spLocks noGrp="1"/>
          </p:cNvSpPr>
          <p:nvPr>
            <p:ph idx="1"/>
          </p:nvPr>
        </p:nvSpPr>
        <p:spPr/>
        <p:txBody>
          <a:bodyPr/>
          <a:lstStyle/>
          <a:p>
            <a:pPr marL="0" indent="0">
              <a:buNone/>
            </a:pPr>
            <a:r>
              <a:rPr lang="pl-PL" dirty="0"/>
              <a:t>W trakcie negocjacji negocjator dokonuje naraz prezentacji w trzech sferach:</a:t>
            </a:r>
          </a:p>
          <a:p>
            <a:pPr marL="514350" indent="-514350">
              <a:buFont typeface="+mj-lt"/>
              <a:buAutoNum type="arabicPeriod"/>
            </a:pPr>
            <a:r>
              <a:rPr lang="pl-PL" dirty="0"/>
              <a:t>organizacji, którą prezentuje</a:t>
            </a:r>
          </a:p>
          <a:p>
            <a:pPr marL="514350" indent="-514350">
              <a:buFont typeface="+mj-lt"/>
              <a:buAutoNum type="arabicPeriod"/>
            </a:pPr>
            <a:r>
              <a:rPr lang="pl-PL" dirty="0"/>
              <a:t>samego siebie - strój, fryzura, zachowanie się</a:t>
            </a:r>
          </a:p>
          <a:p>
            <a:pPr marL="514350" indent="-514350">
              <a:buFont typeface="+mj-lt"/>
              <a:buAutoNum type="arabicPeriod"/>
            </a:pPr>
            <a:r>
              <a:rPr lang="pl-PL" dirty="0"/>
              <a:t>tego co stanowi istotę negocjacji: własnej pozycji</a:t>
            </a:r>
          </a:p>
        </p:txBody>
      </p:sp>
      <p:pic>
        <p:nvPicPr>
          <p:cNvPr id="4" name="Obraz 3" descr="Na rysunku widać czarny cylinder, białą rękawiczkę i czerwoną muszkę, które kojarzą się ze strojem wieczorowym">
            <a:extLst>
              <a:ext uri="{FF2B5EF4-FFF2-40B4-BE49-F238E27FC236}">
                <a16:creationId xmlns:a16="http://schemas.microsoft.com/office/drawing/2014/main" id="{05392E56-5F26-4E71-84E7-C48642BC65AA}"/>
              </a:ext>
            </a:extLst>
          </p:cNvPr>
          <p:cNvPicPr>
            <a:picLocks noChangeAspect="1"/>
          </p:cNvPicPr>
          <p:nvPr/>
        </p:nvPicPr>
        <p:blipFill>
          <a:blip r:embed="rId2"/>
          <a:stretch>
            <a:fillRect/>
          </a:stretch>
        </p:blipFill>
        <p:spPr>
          <a:xfrm>
            <a:off x="8509662" y="2723521"/>
            <a:ext cx="3328704" cy="3261643"/>
          </a:xfrm>
          <a:prstGeom prst="rect">
            <a:avLst/>
          </a:prstGeom>
        </p:spPr>
      </p:pic>
    </p:spTree>
    <p:extLst>
      <p:ext uri="{BB962C8B-B14F-4D97-AF65-F5344CB8AC3E}">
        <p14:creationId xmlns:p14="http://schemas.microsoft.com/office/powerpoint/2010/main" val="951643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01EA3528-AC70-4CC2-A5DC-75A8CDD86514}"/>
              </a:ext>
            </a:extLst>
          </p:cNvPr>
          <p:cNvSpPr>
            <a:spLocks noGrp="1"/>
          </p:cNvSpPr>
          <p:nvPr>
            <p:ph type="title"/>
          </p:nvPr>
        </p:nvSpPr>
        <p:spPr/>
        <p:txBody>
          <a:bodyPr/>
          <a:lstStyle/>
          <a:p>
            <a:r>
              <a:rPr lang="pl-PL" b="1" dirty="0"/>
              <a:t>Punkt odniesienia</a:t>
            </a:r>
            <a:endParaRPr lang="pl-PL" dirty="0"/>
          </a:p>
        </p:txBody>
      </p:sp>
      <p:sp>
        <p:nvSpPr>
          <p:cNvPr id="5" name="Symbol zastępczy zawartości 4">
            <a:extLst>
              <a:ext uri="{FF2B5EF4-FFF2-40B4-BE49-F238E27FC236}">
                <a16:creationId xmlns:a16="http://schemas.microsoft.com/office/drawing/2014/main" id="{C28E4609-D35C-43CB-ADAD-D3410068ADC7}"/>
              </a:ext>
            </a:extLst>
          </p:cNvPr>
          <p:cNvSpPr>
            <a:spLocks noGrp="1"/>
          </p:cNvSpPr>
          <p:nvPr>
            <p:ph idx="1"/>
          </p:nvPr>
        </p:nvSpPr>
        <p:spPr/>
        <p:txBody>
          <a:bodyPr/>
          <a:lstStyle/>
          <a:p>
            <a:r>
              <a:rPr lang="pl-PL" dirty="0"/>
              <a:t>Gdy w grę wchodzą negocjacje ceny zakupu lub zarobków przewagę w negocjacjach ma ta strona, która pierwsza określa ramy, wokół których potem negocjują strony.</a:t>
            </a:r>
          </a:p>
          <a:p>
            <a:r>
              <a:rPr lang="pl-PL" dirty="0"/>
              <a:t>do tej techniki trzeba się bardzo dobrze przygotować i znać stawki, wokół których możesz się realnie poruszać.</a:t>
            </a:r>
          </a:p>
        </p:txBody>
      </p:sp>
    </p:spTree>
    <p:extLst>
      <p:ext uri="{BB962C8B-B14F-4D97-AF65-F5344CB8AC3E}">
        <p14:creationId xmlns:p14="http://schemas.microsoft.com/office/powerpoint/2010/main" val="3656358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73D1C0E-9ECA-4F18-A808-12CDBD8E3625}"/>
              </a:ext>
            </a:extLst>
          </p:cNvPr>
          <p:cNvSpPr>
            <a:spLocks noGrp="1"/>
          </p:cNvSpPr>
          <p:nvPr>
            <p:ph type="title"/>
          </p:nvPr>
        </p:nvSpPr>
        <p:spPr/>
        <p:txBody>
          <a:bodyPr/>
          <a:lstStyle/>
          <a:p>
            <a:r>
              <a:rPr lang="pl-PL" b="1" dirty="0"/>
              <a:t>Dokręcania śruby </a:t>
            </a:r>
          </a:p>
        </p:txBody>
      </p:sp>
      <p:sp>
        <p:nvSpPr>
          <p:cNvPr id="3" name="Symbol zastępczy zawartości 2">
            <a:extLst>
              <a:ext uri="{FF2B5EF4-FFF2-40B4-BE49-F238E27FC236}">
                <a16:creationId xmlns:a16="http://schemas.microsoft.com/office/drawing/2014/main" id="{B02649DD-C384-44A7-9158-52DFBC17754A}"/>
              </a:ext>
            </a:extLst>
          </p:cNvPr>
          <p:cNvSpPr>
            <a:spLocks noGrp="1"/>
          </p:cNvSpPr>
          <p:nvPr>
            <p:ph idx="1"/>
          </p:nvPr>
        </p:nvSpPr>
        <p:spPr/>
        <p:txBody>
          <a:bodyPr/>
          <a:lstStyle/>
          <a:p>
            <a:r>
              <a:rPr lang="pl-PL" dirty="0"/>
              <a:t>Polega na obniżaniu wartości proponowanej nam oferty, dzięki czemu, najprawdopodobniej, na końcu tej metody wywierania wpływu, otrzymamy lepszą propozycję.</a:t>
            </a:r>
          </a:p>
          <a:p>
            <a:r>
              <a:rPr lang="pl-PL" dirty="0"/>
              <a:t>„To wasza najlepsza oferta?” - to pytanie idealne podczas stosowania tej techniki negocjacji.  Warto powtarzać je jak najczęściej się da i sprawdzać, co jeszcze może zaoferować nam druga strona. Dzięki temu otrzymamy najbardziej atrakcyjną ofertę.</a:t>
            </a:r>
          </a:p>
        </p:txBody>
      </p:sp>
      <p:pic>
        <p:nvPicPr>
          <p:cNvPr id="4" name="Obraz 3" descr="metalowa śruba z zaokrąglonym łbem i gwintowanym trzpieniem">
            <a:extLst>
              <a:ext uri="{FF2B5EF4-FFF2-40B4-BE49-F238E27FC236}">
                <a16:creationId xmlns:a16="http://schemas.microsoft.com/office/drawing/2014/main" id="{E879099B-FCCA-44F2-B10A-D27D7529A426}"/>
              </a:ext>
            </a:extLst>
          </p:cNvPr>
          <p:cNvPicPr>
            <a:picLocks noChangeAspect="1"/>
          </p:cNvPicPr>
          <p:nvPr/>
        </p:nvPicPr>
        <p:blipFill>
          <a:blip r:embed="rId2"/>
          <a:stretch>
            <a:fillRect/>
          </a:stretch>
        </p:blipFill>
        <p:spPr>
          <a:xfrm>
            <a:off x="5475890" y="0"/>
            <a:ext cx="6716110" cy="1457070"/>
          </a:xfrm>
          <a:prstGeom prst="rect">
            <a:avLst/>
          </a:prstGeom>
        </p:spPr>
      </p:pic>
    </p:spTree>
    <p:extLst>
      <p:ext uri="{BB962C8B-B14F-4D97-AF65-F5344CB8AC3E}">
        <p14:creationId xmlns:p14="http://schemas.microsoft.com/office/powerpoint/2010/main" val="2056075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3C62857-F2EA-4BB1-85C2-9CC52CEBAF6D}"/>
              </a:ext>
            </a:extLst>
          </p:cNvPr>
          <p:cNvSpPr>
            <a:spLocks noGrp="1"/>
          </p:cNvSpPr>
          <p:nvPr>
            <p:ph type="title"/>
          </p:nvPr>
        </p:nvSpPr>
        <p:spPr/>
        <p:txBody>
          <a:bodyPr/>
          <a:lstStyle/>
          <a:p>
            <a:r>
              <a:rPr lang="pl-PL" b="1" dirty="0"/>
              <a:t>Porucznik Colombo</a:t>
            </a:r>
          </a:p>
        </p:txBody>
      </p:sp>
      <p:sp>
        <p:nvSpPr>
          <p:cNvPr id="3" name="Symbol zastępczy zawartości 2">
            <a:extLst>
              <a:ext uri="{FF2B5EF4-FFF2-40B4-BE49-F238E27FC236}">
                <a16:creationId xmlns:a16="http://schemas.microsoft.com/office/drawing/2014/main" id="{EABE5FEC-C957-4FD9-8D18-A7C3763B24AA}"/>
              </a:ext>
            </a:extLst>
          </p:cNvPr>
          <p:cNvSpPr>
            <a:spLocks noGrp="1"/>
          </p:cNvSpPr>
          <p:nvPr>
            <p:ph idx="1"/>
          </p:nvPr>
        </p:nvSpPr>
        <p:spPr>
          <a:xfrm>
            <a:off x="838200" y="1825625"/>
            <a:ext cx="7864366" cy="4159539"/>
          </a:xfrm>
        </p:spPr>
        <p:txBody>
          <a:bodyPr/>
          <a:lstStyle/>
          <a:p>
            <a:r>
              <a:rPr lang="pl-PL" dirty="0"/>
              <a:t>polega na udawaniu niezbyt znającego temat partnera do negocjacji, wywołując u negocjatora poczucie wyższości, ale i obniżając jego czujność, dlatego że budzi się w nim przekonanie, że jesteśmy łatwym do zdobycia celem. </a:t>
            </a:r>
          </a:p>
          <a:p>
            <a:r>
              <a:rPr lang="pl-PL" dirty="0"/>
              <a:t>Drugim aspektem tej metody jest wyciąganie od drugiej strony potrzebnych nam informacji, które w ostatniej fazie negocjacji, wykorzystamy przeciwko niemu, osiągając nasz cel.</a:t>
            </a:r>
          </a:p>
        </p:txBody>
      </p:sp>
      <p:pic>
        <p:nvPicPr>
          <p:cNvPr id="4" name="Obraz 3" descr="zdjęcie głównego bohatera popularnego serialu detektywistycznego &quot;Colombo&quot; porucznika Colombo">
            <a:extLst>
              <a:ext uri="{FF2B5EF4-FFF2-40B4-BE49-F238E27FC236}">
                <a16:creationId xmlns:a16="http://schemas.microsoft.com/office/drawing/2014/main" id="{347D5E87-DB0F-4547-A93F-7D5DD51BB485}"/>
              </a:ext>
            </a:extLst>
          </p:cNvPr>
          <p:cNvPicPr>
            <a:picLocks noChangeAspect="1"/>
          </p:cNvPicPr>
          <p:nvPr/>
        </p:nvPicPr>
        <p:blipFill>
          <a:blip r:embed="rId2"/>
          <a:stretch>
            <a:fillRect/>
          </a:stretch>
        </p:blipFill>
        <p:spPr>
          <a:xfrm>
            <a:off x="9186570" y="1952186"/>
            <a:ext cx="2700630" cy="2623669"/>
          </a:xfrm>
          <a:prstGeom prst="rect">
            <a:avLst/>
          </a:prstGeom>
        </p:spPr>
      </p:pic>
    </p:spTree>
    <p:extLst>
      <p:ext uri="{BB962C8B-B14F-4D97-AF65-F5344CB8AC3E}">
        <p14:creationId xmlns:p14="http://schemas.microsoft.com/office/powerpoint/2010/main" val="1329839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2C74160-CF50-4BBE-B08A-34F6DBC295ED}"/>
              </a:ext>
            </a:extLst>
          </p:cNvPr>
          <p:cNvSpPr>
            <a:spLocks noGrp="1"/>
          </p:cNvSpPr>
          <p:nvPr>
            <p:ph type="title"/>
          </p:nvPr>
        </p:nvSpPr>
        <p:spPr/>
        <p:txBody>
          <a:bodyPr/>
          <a:lstStyle/>
          <a:p>
            <a:r>
              <a:rPr lang="pl-PL" b="1" dirty="0"/>
              <a:t>Niska piłka</a:t>
            </a:r>
          </a:p>
        </p:txBody>
      </p:sp>
      <p:sp>
        <p:nvSpPr>
          <p:cNvPr id="3" name="Symbol zastępczy zawartości 2">
            <a:extLst>
              <a:ext uri="{FF2B5EF4-FFF2-40B4-BE49-F238E27FC236}">
                <a16:creationId xmlns:a16="http://schemas.microsoft.com/office/drawing/2014/main" id="{0CCFE67E-879B-4ACB-8D0A-AE8F5C0AAD21}"/>
              </a:ext>
            </a:extLst>
          </p:cNvPr>
          <p:cNvSpPr>
            <a:spLocks noGrp="1"/>
          </p:cNvSpPr>
          <p:nvPr>
            <p:ph idx="1"/>
          </p:nvPr>
        </p:nvSpPr>
        <p:spPr>
          <a:xfrm>
            <a:off x="627993" y="2543503"/>
            <a:ext cx="10515600" cy="3306724"/>
          </a:xfrm>
        </p:spPr>
        <p:txBody>
          <a:bodyPr/>
          <a:lstStyle/>
          <a:p>
            <a:r>
              <a:rPr lang="pl-PL" dirty="0"/>
              <a:t>przedstawienie klientowi niezwykle korzystnej oferty, która szybko wywoła duże zaangażowanie.</a:t>
            </a:r>
          </a:p>
          <a:p>
            <a:r>
              <a:rPr lang="pl-PL" dirty="0"/>
              <a:t>Dopiero gdy klient jest już zaangażowany emocjonalnie i bardzo chce kupić towar, dowiaduje się, że ostateczna oferta jest nieco droższa, ponieważ pierwsza cena nie uwzględniała dodatków. Jest mu wtedy bardzo trudno się wycofać, bo padła już deklaracja zakupu.</a:t>
            </a:r>
          </a:p>
        </p:txBody>
      </p:sp>
      <p:pic>
        <p:nvPicPr>
          <p:cNvPr id="4" name="Picture 2" descr="piłka ">
            <a:extLst>
              <a:ext uri="{FF2B5EF4-FFF2-40B4-BE49-F238E27FC236}">
                <a16:creationId xmlns:a16="http://schemas.microsoft.com/office/drawing/2014/main" id="{B4BFFEDC-12D9-4238-8636-F9CB4ADAA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7119" y="252248"/>
            <a:ext cx="2246474" cy="2291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162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D72B405-7062-4D52-9AF5-AB8C6BFF8485}"/>
              </a:ext>
            </a:extLst>
          </p:cNvPr>
          <p:cNvSpPr>
            <a:spLocks noGrp="1"/>
          </p:cNvSpPr>
          <p:nvPr>
            <p:ph type="title"/>
          </p:nvPr>
        </p:nvSpPr>
        <p:spPr/>
        <p:txBody>
          <a:bodyPr/>
          <a:lstStyle/>
          <a:p>
            <a:r>
              <a:rPr lang="pl-PL" b="1" dirty="0"/>
              <a:t>Mniejsze zło</a:t>
            </a:r>
          </a:p>
        </p:txBody>
      </p:sp>
      <p:sp>
        <p:nvSpPr>
          <p:cNvPr id="3" name="Symbol zastępczy zawartości 2">
            <a:extLst>
              <a:ext uri="{FF2B5EF4-FFF2-40B4-BE49-F238E27FC236}">
                <a16:creationId xmlns:a16="http://schemas.microsoft.com/office/drawing/2014/main" id="{656FB527-60FC-491A-A3AE-4963A90A4293}"/>
              </a:ext>
            </a:extLst>
          </p:cNvPr>
          <p:cNvSpPr>
            <a:spLocks noGrp="1"/>
          </p:cNvSpPr>
          <p:nvPr>
            <p:ph idx="1"/>
          </p:nvPr>
        </p:nvSpPr>
        <p:spPr/>
        <p:txBody>
          <a:bodyPr/>
          <a:lstStyle/>
          <a:p>
            <a:pPr marL="0" indent="0">
              <a:buNone/>
            </a:pPr>
            <a:r>
              <a:rPr lang="pl-PL" dirty="0"/>
              <a:t>Przedstawiamy naszemu rozmówcy dwie możliwości, jednak… obie niezbyt korzystne. Jedna z propozycji jest bardzo zła a druga, tylko trochę. W tej sytuacji nasz przeciwnik wybiera „mniejsze zło”, czyli wariant, o który nam chodziło. I cieszy się, że w ogóle miał możliwość dokonania wyboru…</a:t>
            </a:r>
          </a:p>
        </p:txBody>
      </p:sp>
    </p:spTree>
    <p:extLst>
      <p:ext uri="{BB962C8B-B14F-4D97-AF65-F5344CB8AC3E}">
        <p14:creationId xmlns:p14="http://schemas.microsoft.com/office/powerpoint/2010/main" val="1156272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5E9F4CDD-0106-4FDA-A82D-2E70E864D01A}"/>
              </a:ext>
            </a:extLst>
          </p:cNvPr>
          <p:cNvSpPr>
            <a:spLocks noGrp="1"/>
          </p:cNvSpPr>
          <p:nvPr>
            <p:ph type="ctrTitle"/>
          </p:nvPr>
        </p:nvSpPr>
        <p:spPr/>
        <p:txBody>
          <a:bodyPr>
            <a:normAutofit fontScale="90000"/>
          </a:bodyPr>
          <a:lstStyle/>
          <a:p>
            <a:r>
              <a:rPr lang="pl-PL" b="1" dirty="0"/>
              <a:t>TECHNIKI NEGOCJACJI ZASADNICZYCH</a:t>
            </a:r>
            <a:br>
              <a:rPr lang="pl-PL" b="1" dirty="0"/>
            </a:br>
            <a:r>
              <a:rPr lang="pl-PL" b="1" dirty="0"/>
              <a:t>(faza uzgodnień i rozwiązań)</a:t>
            </a:r>
          </a:p>
        </p:txBody>
      </p:sp>
      <p:sp>
        <p:nvSpPr>
          <p:cNvPr id="5" name="Podtytuł 4">
            <a:extLst>
              <a:ext uri="{FF2B5EF4-FFF2-40B4-BE49-F238E27FC236}">
                <a16:creationId xmlns:a16="http://schemas.microsoft.com/office/drawing/2014/main" id="{3E52EFAC-EAB0-4F5D-A31F-5F6BBBE0C8FC}"/>
              </a:ext>
            </a:extLst>
          </p:cNvPr>
          <p:cNvSpPr>
            <a:spLocks noGrp="1"/>
          </p:cNvSpPr>
          <p:nvPr>
            <p:ph type="subTitle" idx="1"/>
          </p:nvPr>
        </p:nvSpPr>
        <p:spPr/>
        <p:txBody>
          <a:bodyPr/>
          <a:lstStyle/>
          <a:p>
            <a:endParaRPr lang="pl-PL"/>
          </a:p>
        </p:txBody>
      </p:sp>
    </p:spTree>
    <p:extLst>
      <p:ext uri="{BB962C8B-B14F-4D97-AF65-F5344CB8AC3E}">
        <p14:creationId xmlns:p14="http://schemas.microsoft.com/office/powerpoint/2010/main" val="1536339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CDC74D57-A550-4CDA-8081-98303C407EAB}"/>
              </a:ext>
            </a:extLst>
          </p:cNvPr>
          <p:cNvSpPr>
            <a:spLocks noGrp="1"/>
          </p:cNvSpPr>
          <p:nvPr>
            <p:ph type="title"/>
          </p:nvPr>
        </p:nvSpPr>
        <p:spPr/>
        <p:txBody>
          <a:bodyPr/>
          <a:lstStyle/>
          <a:p>
            <a:r>
              <a:rPr lang="pl-PL" b="1" dirty="0"/>
              <a:t>Wybrane techniki negocjacji zasadniczych</a:t>
            </a:r>
          </a:p>
        </p:txBody>
      </p:sp>
      <p:sp>
        <p:nvSpPr>
          <p:cNvPr id="5" name="Symbol zastępczy tekstu 4">
            <a:extLst>
              <a:ext uri="{FF2B5EF4-FFF2-40B4-BE49-F238E27FC236}">
                <a16:creationId xmlns:a16="http://schemas.microsoft.com/office/drawing/2014/main" id="{66443841-1AC6-45B2-A2D4-8BF0D24B6EE0}"/>
              </a:ext>
            </a:extLst>
          </p:cNvPr>
          <p:cNvSpPr>
            <a:spLocks noGrp="1"/>
          </p:cNvSpPr>
          <p:nvPr>
            <p:ph type="body" idx="1"/>
          </p:nvPr>
        </p:nvSpPr>
        <p:spPr/>
        <p:txBody>
          <a:bodyPr>
            <a:normAutofit fontScale="92500" lnSpcReduction="10000"/>
          </a:bodyPr>
          <a:lstStyle/>
          <a:p>
            <a:r>
              <a:rPr lang="pl-PL" dirty="0"/>
              <a:t>Techniki nastawione na współdziałanie</a:t>
            </a:r>
          </a:p>
          <a:p>
            <a:r>
              <a:rPr lang="pl-PL" dirty="0"/>
              <a:t>(kooperacyjne)</a:t>
            </a:r>
          </a:p>
        </p:txBody>
      </p:sp>
      <p:sp>
        <p:nvSpPr>
          <p:cNvPr id="6" name="Symbol zastępczy zawartości 5">
            <a:extLst>
              <a:ext uri="{FF2B5EF4-FFF2-40B4-BE49-F238E27FC236}">
                <a16:creationId xmlns:a16="http://schemas.microsoft.com/office/drawing/2014/main" id="{D2CE8C6C-25F1-4516-BF4E-CC850A919B47}"/>
              </a:ext>
            </a:extLst>
          </p:cNvPr>
          <p:cNvSpPr>
            <a:spLocks noGrp="1"/>
          </p:cNvSpPr>
          <p:nvPr>
            <p:ph sz="half" idx="2"/>
          </p:nvPr>
        </p:nvSpPr>
        <p:spPr/>
        <p:txBody>
          <a:bodyPr>
            <a:normAutofit fontScale="55000" lnSpcReduction="20000"/>
          </a:bodyPr>
          <a:lstStyle/>
          <a:p>
            <a:r>
              <a:rPr lang="pl-PL" dirty="0"/>
              <a:t>Unikania irytowania partnera</a:t>
            </a:r>
          </a:p>
          <a:p>
            <a:r>
              <a:rPr lang="pl-PL" dirty="0"/>
              <a:t>Składania ofert (propozycji)</a:t>
            </a:r>
          </a:p>
          <a:p>
            <a:r>
              <a:rPr lang="pl-PL" dirty="0"/>
              <a:t>Koncentracji na sprawach zasadniczych</a:t>
            </a:r>
          </a:p>
          <a:p>
            <a:r>
              <a:rPr lang="pl-PL" dirty="0"/>
              <a:t>Zasady ustępowania</a:t>
            </a:r>
          </a:p>
          <a:p>
            <a:r>
              <a:rPr lang="pl-PL" dirty="0"/>
              <a:t>Przechwytywania inicjatywy</a:t>
            </a:r>
          </a:p>
          <a:p>
            <a:r>
              <a:rPr lang="pl-PL" dirty="0"/>
              <a:t>Podnoszenia atrakcyjności oferty</a:t>
            </a:r>
          </a:p>
          <a:p>
            <a:r>
              <a:rPr lang="pl-PL" dirty="0"/>
              <a:t>Sytuacji hipotetycznej (co by było, gdyby?)</a:t>
            </a:r>
          </a:p>
          <a:p>
            <a:r>
              <a:rPr lang="pl-PL" dirty="0"/>
              <a:t>Nieporównywalnych kwestii (jabłka i gruszki)</a:t>
            </a:r>
          </a:p>
          <a:p>
            <a:r>
              <a:rPr lang="pl-PL" dirty="0"/>
              <a:t>Propozycji TAK z rozpędu</a:t>
            </a:r>
          </a:p>
          <a:p>
            <a:r>
              <a:rPr lang="pl-PL" dirty="0"/>
              <a:t>Wskazania ewentualnych konsekwencji</a:t>
            </a:r>
          </a:p>
          <a:p>
            <a:r>
              <a:rPr lang="pl-PL" dirty="0"/>
              <a:t>Wskazania przeciwnego przykładu</a:t>
            </a:r>
          </a:p>
        </p:txBody>
      </p:sp>
      <p:sp>
        <p:nvSpPr>
          <p:cNvPr id="7" name="Symbol zastępczy tekstu 6">
            <a:extLst>
              <a:ext uri="{FF2B5EF4-FFF2-40B4-BE49-F238E27FC236}">
                <a16:creationId xmlns:a16="http://schemas.microsoft.com/office/drawing/2014/main" id="{45370380-E59D-414A-8E8C-ECF8E1534850}"/>
              </a:ext>
            </a:extLst>
          </p:cNvPr>
          <p:cNvSpPr>
            <a:spLocks noGrp="1"/>
          </p:cNvSpPr>
          <p:nvPr>
            <p:ph type="body" sz="quarter" idx="3"/>
          </p:nvPr>
        </p:nvSpPr>
        <p:spPr/>
        <p:txBody>
          <a:bodyPr>
            <a:normAutofit fontScale="92500" lnSpcReduction="10000"/>
          </a:bodyPr>
          <a:lstStyle/>
          <a:p>
            <a:r>
              <a:rPr lang="pl-PL" dirty="0"/>
              <a:t>Techniki nastawione na współzawodnictwo</a:t>
            </a:r>
          </a:p>
          <a:p>
            <a:r>
              <a:rPr lang="pl-PL" dirty="0"/>
              <a:t>(konfrontacyjne)</a:t>
            </a:r>
          </a:p>
        </p:txBody>
      </p:sp>
      <p:sp>
        <p:nvSpPr>
          <p:cNvPr id="8" name="Symbol zastępczy zawartości 7">
            <a:extLst>
              <a:ext uri="{FF2B5EF4-FFF2-40B4-BE49-F238E27FC236}">
                <a16:creationId xmlns:a16="http://schemas.microsoft.com/office/drawing/2014/main" id="{2991DDA2-E62A-4BCC-9812-9EC7F77D8257}"/>
              </a:ext>
            </a:extLst>
          </p:cNvPr>
          <p:cNvSpPr>
            <a:spLocks noGrp="1"/>
          </p:cNvSpPr>
          <p:nvPr>
            <p:ph sz="quarter" idx="4"/>
          </p:nvPr>
        </p:nvSpPr>
        <p:spPr/>
        <p:txBody>
          <a:bodyPr>
            <a:normAutofit fontScale="55000" lnSpcReduction="20000"/>
          </a:bodyPr>
          <a:lstStyle/>
          <a:p>
            <a:r>
              <a:rPr lang="pl-PL" dirty="0"/>
              <a:t>Wojny pozycyjnej</a:t>
            </a:r>
          </a:p>
          <a:p>
            <a:r>
              <a:rPr lang="pl-PL" dirty="0"/>
              <a:t>Rosyjskiego (wschodniego) frontu</a:t>
            </a:r>
          </a:p>
          <a:p>
            <a:r>
              <a:rPr lang="pl-PL" dirty="0"/>
              <a:t>Pozornych ustępstw (zamienił stryjek siekierkę na kijek)</a:t>
            </a:r>
          </a:p>
          <a:p>
            <a:r>
              <a:rPr lang="pl-PL" dirty="0"/>
              <a:t>Obietnic bez pokrycia (nagrody w raju)</a:t>
            </a:r>
          </a:p>
          <a:p>
            <a:r>
              <a:rPr lang="pl-PL" dirty="0"/>
              <a:t>Rozbijania na drobne (śmieszne pieniądze, bagatelka)</a:t>
            </a:r>
          </a:p>
          <a:p>
            <a:r>
              <a:rPr lang="pl-PL" dirty="0"/>
              <a:t>Eskalacji żądań (no i co z tego), salami</a:t>
            </a:r>
          </a:p>
          <a:p>
            <a:r>
              <a:rPr lang="pl-PL" dirty="0"/>
              <a:t>i ziarnko do ziarnka</a:t>
            </a:r>
          </a:p>
          <a:p>
            <a:r>
              <a:rPr lang="pl-PL" dirty="0"/>
              <a:t>Obarczenia partnera własnym problemem (kukułcze jajo)</a:t>
            </a:r>
          </a:p>
          <a:p>
            <a:r>
              <a:rPr lang="pl-PL" dirty="0"/>
              <a:t>Ograniczonego pełnomocnictwa (wyższej instancji, związanych rąk)</a:t>
            </a:r>
          </a:p>
          <a:p>
            <a:r>
              <a:rPr lang="pl-PL" dirty="0"/>
              <a:t>Dobry (sympatyczny) / zły (twardy) facet</a:t>
            </a:r>
          </a:p>
        </p:txBody>
      </p:sp>
    </p:spTree>
    <p:extLst>
      <p:ext uri="{BB962C8B-B14F-4D97-AF65-F5344CB8AC3E}">
        <p14:creationId xmlns:p14="http://schemas.microsoft.com/office/powerpoint/2010/main" val="1900417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E437D257-F43B-4463-B75D-2DB274439D47}"/>
              </a:ext>
            </a:extLst>
          </p:cNvPr>
          <p:cNvSpPr>
            <a:spLocks noGrp="1"/>
          </p:cNvSpPr>
          <p:nvPr>
            <p:ph type="title"/>
          </p:nvPr>
        </p:nvSpPr>
        <p:spPr/>
        <p:txBody>
          <a:bodyPr/>
          <a:lstStyle/>
          <a:p>
            <a:r>
              <a:rPr lang="pl-PL" b="1" dirty="0"/>
              <a:t>Cd. Wybrane techniki negocjacji zasadniczych</a:t>
            </a:r>
          </a:p>
        </p:txBody>
      </p:sp>
      <p:sp>
        <p:nvSpPr>
          <p:cNvPr id="5" name="Symbol zastępczy tekstu 4">
            <a:extLst>
              <a:ext uri="{FF2B5EF4-FFF2-40B4-BE49-F238E27FC236}">
                <a16:creationId xmlns:a16="http://schemas.microsoft.com/office/drawing/2014/main" id="{6D2B3C60-0B23-44F6-8554-F4353118ECA5}"/>
              </a:ext>
            </a:extLst>
          </p:cNvPr>
          <p:cNvSpPr>
            <a:spLocks noGrp="1"/>
          </p:cNvSpPr>
          <p:nvPr>
            <p:ph type="body" idx="1"/>
          </p:nvPr>
        </p:nvSpPr>
        <p:spPr/>
        <p:txBody>
          <a:bodyPr>
            <a:normAutofit fontScale="92500" lnSpcReduction="10000"/>
          </a:bodyPr>
          <a:lstStyle/>
          <a:p>
            <a:r>
              <a:rPr lang="pl-PL" dirty="0"/>
              <a:t>Techniki nastawione na współdziałanie</a:t>
            </a:r>
          </a:p>
          <a:p>
            <a:r>
              <a:rPr lang="pl-PL" dirty="0"/>
              <a:t>(kooperacyjne)</a:t>
            </a:r>
          </a:p>
        </p:txBody>
      </p:sp>
      <p:sp>
        <p:nvSpPr>
          <p:cNvPr id="6" name="Symbol zastępczy zawartości 5">
            <a:extLst>
              <a:ext uri="{FF2B5EF4-FFF2-40B4-BE49-F238E27FC236}">
                <a16:creationId xmlns:a16="http://schemas.microsoft.com/office/drawing/2014/main" id="{091AD624-30A3-4DC7-ADA0-B24523709FE3}"/>
              </a:ext>
            </a:extLst>
          </p:cNvPr>
          <p:cNvSpPr>
            <a:spLocks noGrp="1"/>
          </p:cNvSpPr>
          <p:nvPr>
            <p:ph sz="half" idx="2"/>
          </p:nvPr>
        </p:nvSpPr>
        <p:spPr/>
        <p:txBody>
          <a:bodyPr>
            <a:normAutofit fontScale="47500" lnSpcReduction="20000"/>
          </a:bodyPr>
          <a:lstStyle/>
          <a:p>
            <a:r>
              <a:rPr lang="pl-PL" dirty="0"/>
              <a:t>Składania obietnic</a:t>
            </a:r>
          </a:p>
          <a:p>
            <a:r>
              <a:rPr lang="pl-PL" dirty="0"/>
              <a:t>Okazywania zaskoczenia (udanego szoku)</a:t>
            </a:r>
          </a:p>
          <a:p>
            <a:r>
              <a:rPr lang="pl-PL" dirty="0"/>
              <a:t>Docenianie</a:t>
            </a:r>
          </a:p>
          <a:p>
            <a:r>
              <a:rPr lang="pl-PL" dirty="0"/>
              <a:t>Gry w eksperta</a:t>
            </a:r>
          </a:p>
          <a:p>
            <a:r>
              <a:rPr lang="pl-PL" dirty="0"/>
              <a:t>Tysiąca wyjątków</a:t>
            </a:r>
          </a:p>
          <a:p>
            <a:r>
              <a:rPr lang="pl-PL" dirty="0"/>
              <a:t>Rozstajnych dróg</a:t>
            </a:r>
          </a:p>
          <a:p>
            <a:r>
              <a:rPr lang="pl-PL" dirty="0"/>
              <a:t>Zachowania twarzy</a:t>
            </a:r>
          </a:p>
          <a:p>
            <a:r>
              <a:rPr lang="pl-PL" dirty="0"/>
              <a:t>Przeciwdziałania trudnym sytuacjom negocjacyjnym (pat, impas, zastój)</a:t>
            </a:r>
          </a:p>
          <a:p>
            <a:r>
              <a:rPr lang="pl-PL" dirty="0"/>
              <a:t>Szczegółowe zasady mediacji</a:t>
            </a:r>
          </a:p>
          <a:p>
            <a:r>
              <a:rPr lang="pl-PL" dirty="0"/>
              <a:t>Odroczenia dyskusji (odłóżmy to na później)</a:t>
            </a:r>
          </a:p>
          <a:p>
            <a:r>
              <a:rPr lang="pl-PL" dirty="0"/>
              <a:t>Odroczenia negocjacji (gra czasem)</a:t>
            </a:r>
          </a:p>
          <a:p>
            <a:r>
              <a:rPr lang="pl-PL" dirty="0"/>
              <a:t>Podsumowań</a:t>
            </a:r>
          </a:p>
        </p:txBody>
      </p:sp>
      <p:sp>
        <p:nvSpPr>
          <p:cNvPr id="7" name="Symbol zastępczy tekstu 6">
            <a:extLst>
              <a:ext uri="{FF2B5EF4-FFF2-40B4-BE49-F238E27FC236}">
                <a16:creationId xmlns:a16="http://schemas.microsoft.com/office/drawing/2014/main" id="{672BD254-FFEC-40C2-B4AC-0F5B62949853}"/>
              </a:ext>
            </a:extLst>
          </p:cNvPr>
          <p:cNvSpPr>
            <a:spLocks noGrp="1"/>
          </p:cNvSpPr>
          <p:nvPr>
            <p:ph type="body" sz="quarter" idx="3"/>
          </p:nvPr>
        </p:nvSpPr>
        <p:spPr/>
        <p:txBody>
          <a:bodyPr>
            <a:normAutofit fontScale="92500" lnSpcReduction="10000"/>
          </a:bodyPr>
          <a:lstStyle/>
          <a:p>
            <a:r>
              <a:rPr lang="pl-PL" dirty="0"/>
              <a:t>Techniki nastawione na współzawodnictwo</a:t>
            </a:r>
          </a:p>
          <a:p>
            <a:r>
              <a:rPr lang="pl-PL" dirty="0"/>
              <a:t>(konfrontacyjne)</a:t>
            </a:r>
          </a:p>
        </p:txBody>
      </p:sp>
      <p:sp>
        <p:nvSpPr>
          <p:cNvPr id="8" name="Symbol zastępczy zawartości 7">
            <a:extLst>
              <a:ext uri="{FF2B5EF4-FFF2-40B4-BE49-F238E27FC236}">
                <a16:creationId xmlns:a16="http://schemas.microsoft.com/office/drawing/2014/main" id="{72B92CE1-A765-423E-A896-3D874BAB63C1}"/>
              </a:ext>
            </a:extLst>
          </p:cNvPr>
          <p:cNvSpPr>
            <a:spLocks noGrp="1"/>
          </p:cNvSpPr>
          <p:nvPr>
            <p:ph sz="quarter" idx="4"/>
          </p:nvPr>
        </p:nvSpPr>
        <p:spPr/>
        <p:txBody>
          <a:bodyPr>
            <a:normAutofit fontScale="47500" lnSpcReduction="20000"/>
          </a:bodyPr>
          <a:lstStyle/>
          <a:p>
            <a:r>
              <a:rPr lang="pl-PL" dirty="0"/>
              <a:t>Celowej pomyłki</a:t>
            </a:r>
          </a:p>
          <a:p>
            <a:r>
              <a:rPr lang="pl-PL" dirty="0"/>
              <a:t>Technika wzajemności</a:t>
            </a:r>
          </a:p>
          <a:p>
            <a:r>
              <a:rPr lang="pl-PL" dirty="0"/>
              <a:t>Odwracania uwagi (pozorowanej walki)</a:t>
            </a:r>
          </a:p>
          <a:p>
            <a:r>
              <a:rPr lang="pl-PL" dirty="0"/>
              <a:t>Zabójczego pytania</a:t>
            </a:r>
          </a:p>
          <a:p>
            <a:r>
              <a:rPr lang="pl-PL" dirty="0"/>
              <a:t>Adwokata (Perry Masona)</a:t>
            </a:r>
          </a:p>
          <a:p>
            <a:r>
              <a:rPr lang="pl-PL" dirty="0"/>
              <a:t>Ataki personalne</a:t>
            </a:r>
          </a:p>
          <a:p>
            <a:r>
              <a:rPr lang="pl-PL" dirty="0"/>
              <a:t>Doprowadzenia do impasu</a:t>
            </a:r>
          </a:p>
          <a:p>
            <a:r>
              <a:rPr lang="pl-PL" dirty="0"/>
              <a:t>Gróźb i blefowania</a:t>
            </a:r>
          </a:p>
          <a:p>
            <a:r>
              <a:rPr lang="pl-PL" dirty="0"/>
              <a:t>Stresujące sytuacje</a:t>
            </a:r>
          </a:p>
          <a:p>
            <a:r>
              <a:rPr lang="pl-PL" dirty="0"/>
              <a:t>Ostatnie życzenie</a:t>
            </a:r>
          </a:p>
          <a:p>
            <a:r>
              <a:rPr lang="pl-PL" dirty="0"/>
              <a:t>Rzut na taśmę</a:t>
            </a:r>
          </a:p>
          <a:p>
            <a:r>
              <a:rPr lang="pl-PL" dirty="0"/>
              <a:t>włączania prowokatora</a:t>
            </a:r>
          </a:p>
        </p:txBody>
      </p:sp>
    </p:spTree>
    <p:extLst>
      <p:ext uri="{BB962C8B-B14F-4D97-AF65-F5344CB8AC3E}">
        <p14:creationId xmlns:p14="http://schemas.microsoft.com/office/powerpoint/2010/main" val="1605174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860408E-FF8B-48D9-9E76-F335D68EDD77}"/>
              </a:ext>
            </a:extLst>
          </p:cNvPr>
          <p:cNvSpPr>
            <a:spLocks noGrp="1"/>
          </p:cNvSpPr>
          <p:nvPr>
            <p:ph type="title"/>
          </p:nvPr>
        </p:nvSpPr>
        <p:spPr/>
        <p:txBody>
          <a:bodyPr/>
          <a:lstStyle/>
          <a:p>
            <a:r>
              <a:rPr lang="pl-PL" b="1" dirty="0"/>
              <a:t>Techniki ustępowania</a:t>
            </a:r>
          </a:p>
        </p:txBody>
      </p:sp>
      <p:sp>
        <p:nvSpPr>
          <p:cNvPr id="3" name="Symbol zastępczy zawartości 2">
            <a:extLst>
              <a:ext uri="{FF2B5EF4-FFF2-40B4-BE49-F238E27FC236}">
                <a16:creationId xmlns:a16="http://schemas.microsoft.com/office/drawing/2014/main" id="{DD8B409D-46A2-450C-9111-EC021A5E39C8}"/>
              </a:ext>
            </a:extLst>
          </p:cNvPr>
          <p:cNvSpPr>
            <a:spLocks noGrp="1"/>
          </p:cNvSpPr>
          <p:nvPr>
            <p:ph idx="1"/>
          </p:nvPr>
        </p:nvSpPr>
        <p:spPr/>
        <p:txBody>
          <a:bodyPr>
            <a:normAutofit fontScale="62500" lnSpcReduction="20000"/>
          </a:bodyPr>
          <a:lstStyle/>
          <a:p>
            <a:pPr marL="0" indent="0">
              <a:buNone/>
            </a:pPr>
            <a:r>
              <a:rPr lang="pl-PL" dirty="0"/>
              <a:t>Negocjacje opierają się na zasadzie „coś za coś”. Jeśli chcemy coś uzyskać od drugiej strony, musimy zastanowić się co damy w zamian. </a:t>
            </a:r>
          </a:p>
          <a:p>
            <a:r>
              <a:rPr lang="pl-PL" dirty="0"/>
              <a:t>Nigdy nie akceptuj oferty wstępnej drugiej strony.</a:t>
            </a:r>
          </a:p>
          <a:p>
            <a:r>
              <a:rPr lang="pl-PL" dirty="0"/>
              <a:t> Ustępuj powoli i w coraz mniejszym stopniu. </a:t>
            </a:r>
          </a:p>
          <a:p>
            <a:r>
              <a:rPr lang="pl-PL" dirty="0"/>
              <a:t>Nie ustępuj jako pierwszy w ważnych dla ciebie kwestiach. </a:t>
            </a:r>
          </a:p>
          <a:p>
            <a:r>
              <a:rPr lang="pl-PL" dirty="0"/>
              <a:t>Nie ustępuj tylko dlatego, że druga strona nalega na ustępstwo. </a:t>
            </a:r>
          </a:p>
          <a:p>
            <a:r>
              <a:rPr lang="pl-PL" dirty="0"/>
              <a:t>Przypominaj drugiej stronie o wadze ustępstw już dokonanych.</a:t>
            </a:r>
          </a:p>
          <a:p>
            <a:r>
              <a:rPr lang="pl-PL" dirty="0"/>
              <a:t>Ustępstwa powinny być niewielkie.</a:t>
            </a:r>
          </a:p>
          <a:p>
            <a:r>
              <a:rPr lang="pl-PL" dirty="0"/>
              <a:t>Nie każde ustępstwo partnera musi być odwzajemnione.</a:t>
            </a:r>
          </a:p>
          <a:p>
            <a:r>
              <a:rPr lang="pl-PL" dirty="0"/>
              <a:t>Unikaj zasady "dzielenia różnicy na pół". </a:t>
            </a:r>
          </a:p>
          <a:p>
            <a:r>
              <a:rPr lang="pl-PL" dirty="0"/>
              <a:t>Nie należy okazywać zadowolenia z pierwszego ustępstwa uczynionego przez oponenta.</a:t>
            </a:r>
          </a:p>
          <a:p>
            <a:r>
              <a:rPr lang="pl-PL" dirty="0"/>
              <a:t>Należy upewnić się, że druga strona rozumie i właściwie ocenia wartość uzyskanego ustępstwa.</a:t>
            </a:r>
          </a:p>
        </p:txBody>
      </p:sp>
    </p:spTree>
    <p:extLst>
      <p:ext uri="{BB962C8B-B14F-4D97-AF65-F5344CB8AC3E}">
        <p14:creationId xmlns:p14="http://schemas.microsoft.com/office/powerpoint/2010/main" val="2684354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hasCustomPrompt="1"/>
          </p:nvPr>
        </p:nvSpPr>
        <p:spPr>
          <a:noFill/>
          <a:ln>
            <a:noFill/>
          </a:ln>
          <a:effectLst/>
          <a:sp3d prstMaterial="plastic"/>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pPr eaLnBrk="0" fontAlgn="base" hangingPunct="0">
              <a:spcAft>
                <a:spcPct val="0"/>
              </a:spcAft>
              <a:defRPr/>
            </a:pPr>
            <a:r>
              <a:rPr lang="pl-PL" sz="4500" b="1" dirty="0"/>
              <a:t>Ekspert merytoryczny </a:t>
            </a:r>
          </a:p>
        </p:txBody>
      </p:sp>
      <p:sp>
        <p:nvSpPr>
          <p:cNvPr id="22531" name="Symbol zastępczy zawartości 2"/>
          <p:cNvSpPr>
            <a:spLocks noGrp="1"/>
          </p:cNvSpPr>
          <p:nvPr>
            <p:ph idx="1" hasCustomPrompt="1"/>
          </p:nvPr>
        </p:nvSpPr>
        <p:spPr>
          <a:xfrm>
            <a:off x="1981200" y="1774826"/>
            <a:ext cx="4114800" cy="4625975"/>
          </a:xfrm>
          <a:ln/>
        </p:spPr>
        <p:txBody>
          <a:bodyPr vert="horz" wrap="square" lIns="54864" tIns="91440" rIns="91440" bIns="45720" rtlCol="0" anchor="t" anchorCtr="0">
            <a:normAutofit/>
          </a:bodyPr>
          <a:lstStyle/>
          <a:p>
            <a:pPr marL="117475" indent="0">
              <a:buNone/>
            </a:pPr>
            <a:r>
              <a:rPr lang="pl-PL" altLang="x-none" dirty="0"/>
              <a:t>Zaproszenie do negocjacji eksperta wspierającego rozmowę danymi i fachowymi wyjaśnieniami.</a:t>
            </a:r>
          </a:p>
        </p:txBody>
      </p:sp>
      <p:pic>
        <p:nvPicPr>
          <p:cNvPr id="22532" name="Picture 2" descr="figurka sowy siedzącej na dwóch rozłożonych książkach symbolizująca wiedzę"/>
          <p:cNvPicPr>
            <a:picLocks noChangeAspect="1"/>
          </p:cNvPicPr>
          <p:nvPr/>
        </p:nvPicPr>
        <p:blipFill>
          <a:blip r:embed="rId2"/>
          <a:stretch>
            <a:fillRect/>
          </a:stretch>
        </p:blipFill>
        <p:spPr>
          <a:xfrm>
            <a:off x="6096001" y="1776414"/>
            <a:ext cx="4189413" cy="4294187"/>
          </a:xfrm>
          <a:prstGeom prst="rect">
            <a:avLst/>
          </a:prstGeom>
          <a:noFill/>
          <a:ln w="9525">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hasCustomPrompt="1"/>
          </p:nvPr>
        </p:nvSpPr>
        <p:spPr>
          <a:noFill/>
          <a:ln>
            <a:noFill/>
          </a:ln>
          <a:effectLst/>
          <a:sp3d prstMaterial="plastic"/>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pPr eaLnBrk="0" fontAlgn="base" hangingPunct="0">
              <a:spcAft>
                <a:spcPct val="0"/>
              </a:spcAft>
              <a:defRPr/>
            </a:pPr>
            <a:r>
              <a:rPr lang="pl-PL" sz="4800" b="1" dirty="0"/>
              <a:t>Sytuacji hipotetycznej (co by było, gdyby?)</a:t>
            </a:r>
            <a:endParaRPr lang="pl-PL" sz="4500" b="1" dirty="0"/>
          </a:p>
        </p:txBody>
      </p:sp>
      <p:sp>
        <p:nvSpPr>
          <p:cNvPr id="23555" name="Symbol zastępczy zawartości 2"/>
          <p:cNvSpPr>
            <a:spLocks noGrp="1"/>
          </p:cNvSpPr>
          <p:nvPr>
            <p:ph idx="1" hasCustomPrompt="1"/>
          </p:nvPr>
        </p:nvSpPr>
        <p:spPr>
          <a:xfrm>
            <a:off x="1860550" y="2326290"/>
            <a:ext cx="6400581" cy="4074510"/>
          </a:xfrm>
          <a:ln/>
        </p:spPr>
        <p:txBody>
          <a:bodyPr vert="horz" wrap="square" lIns="54864" tIns="91440" rIns="91440" bIns="45720" rtlCol="0" anchor="t" anchorCtr="0">
            <a:normAutofit/>
          </a:bodyPr>
          <a:lstStyle/>
          <a:p>
            <a:pPr marL="117475" indent="0">
              <a:buNone/>
            </a:pPr>
            <a:r>
              <a:rPr lang="pl-PL" altLang="x-none" dirty="0"/>
              <a:t>Pobudzanie wyobraźni rozmówcy poprzez subtelne opisanie korzyści lub prawdopodobnych konsekwencji skorzystania (lub nie) z propozycji.</a:t>
            </a:r>
          </a:p>
        </p:txBody>
      </p:sp>
      <p:pic>
        <p:nvPicPr>
          <p:cNvPr id="23556" name="Picture 2" descr="Biała figurka ludzika stoi z ręką pod brodą w zamyśleniu obok dużego czerwonego znaku zapytania."/>
          <p:cNvPicPr>
            <a:picLocks noChangeAspect="1"/>
          </p:cNvPicPr>
          <p:nvPr/>
        </p:nvPicPr>
        <p:blipFill>
          <a:blip r:embed="rId2"/>
          <a:stretch>
            <a:fillRect/>
          </a:stretch>
        </p:blipFill>
        <p:spPr>
          <a:xfrm>
            <a:off x="8261131" y="2326290"/>
            <a:ext cx="2438400" cy="3049588"/>
          </a:xfrm>
          <a:prstGeom prst="rect">
            <a:avLst/>
          </a:prstGeom>
          <a:noFill/>
          <a:ln w="9525">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hasCustomPrompt="1"/>
          </p:nvPr>
        </p:nvSpPr>
        <p:spPr>
          <a:noFill/>
          <a:ln>
            <a:noFill/>
          </a:ln>
          <a:effectLst/>
          <a:sp3d prstMaterial="plastic"/>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pPr eaLnBrk="0" fontAlgn="base" hangingPunct="0">
              <a:spcAft>
                <a:spcPct val="0"/>
              </a:spcAft>
              <a:defRPr/>
            </a:pPr>
            <a:r>
              <a:rPr lang="pl-PL" sz="4500" b="1" dirty="0"/>
              <a:t>Obietnice w raju</a:t>
            </a:r>
          </a:p>
        </p:txBody>
      </p:sp>
      <p:sp>
        <p:nvSpPr>
          <p:cNvPr id="27651" name="Symbol zastępczy zawartości 2"/>
          <p:cNvSpPr>
            <a:spLocks noGrp="1"/>
          </p:cNvSpPr>
          <p:nvPr>
            <p:ph idx="1" hasCustomPrompt="1"/>
          </p:nvPr>
        </p:nvSpPr>
        <p:spPr>
          <a:ln/>
        </p:spPr>
        <p:txBody>
          <a:bodyPr vert="horz" wrap="square" lIns="54864" tIns="91440" rIns="91440" bIns="45720" rtlCol="0" anchor="t" anchorCtr="0">
            <a:normAutofit/>
          </a:bodyPr>
          <a:lstStyle/>
          <a:p>
            <a:pPr marL="0" indent="0">
              <a:buNone/>
            </a:pPr>
            <a:r>
              <a:rPr lang="pl-PL" altLang="x-none" dirty="0"/>
              <a:t>To jedna z technik negocjacji dotycząca obiecywania korzyści, które mogą mieć miejsce w odległej przyszłości (lecz wcale nie muszą). Korzyści – oczywiście w zamian za ustępstwa, do których chcemy skłonić przeciwnika.</a:t>
            </a:r>
          </a:p>
        </p:txBody>
      </p:sp>
      <p:pic>
        <p:nvPicPr>
          <p:cNvPr id="27652" name="Picture 2" descr="Napis &quot;Obiecanki cacanki&quot;"/>
          <p:cNvPicPr>
            <a:picLocks noChangeAspect="1"/>
          </p:cNvPicPr>
          <p:nvPr/>
        </p:nvPicPr>
        <p:blipFill>
          <a:blip r:embed="rId3"/>
          <a:stretch>
            <a:fillRect/>
          </a:stretch>
        </p:blipFill>
        <p:spPr>
          <a:xfrm>
            <a:off x="2424114" y="4271964"/>
            <a:ext cx="7920037" cy="2128837"/>
          </a:xfrm>
          <a:prstGeom prst="rect">
            <a:avLst/>
          </a:prstGeom>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hasCustomPrompt="1"/>
          </p:nvPr>
        </p:nvSpPr>
        <p:spPr>
          <a:noFill/>
          <a:ln>
            <a:noFill/>
          </a:ln>
          <a:effectLst/>
          <a:sp3d prstMaterial="plastic"/>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pPr eaLnBrk="0" fontAlgn="base" hangingPunct="0">
              <a:spcAft>
                <a:spcPct val="0"/>
              </a:spcAft>
              <a:defRPr/>
            </a:pPr>
            <a:r>
              <a:rPr lang="pl-PL" sz="4500" b="1" dirty="0"/>
              <a:t>Docenianie</a:t>
            </a:r>
          </a:p>
        </p:txBody>
      </p:sp>
      <p:sp>
        <p:nvSpPr>
          <p:cNvPr id="24579" name="Symbol zastępczy zawartości 2" descr="postać mężczyzny w garniturze pokazującego gestem znak OK"/>
          <p:cNvSpPr>
            <a:spLocks noGrp="1"/>
          </p:cNvSpPr>
          <p:nvPr>
            <p:ph idx="1" hasCustomPrompt="1"/>
          </p:nvPr>
        </p:nvSpPr>
        <p:spPr>
          <a:xfrm>
            <a:off x="1981200" y="1916113"/>
            <a:ext cx="8229600" cy="4138612"/>
          </a:xfrm>
          <a:ln/>
        </p:spPr>
        <p:txBody>
          <a:bodyPr vert="horz" wrap="square" lIns="54864" tIns="91440" rIns="91440" bIns="45720" rtlCol="0" anchor="t" anchorCtr="0">
            <a:normAutofit/>
          </a:bodyPr>
          <a:lstStyle/>
          <a:p>
            <a:pPr marL="117475" indent="0">
              <a:buNone/>
            </a:pPr>
            <a:r>
              <a:rPr lang="pl-PL" altLang="x-none" dirty="0"/>
              <a:t>Podkreślanie uznania dla zachowania drugiej strony w negocjacjach, najczęściej robione nie wprost, subtelnie i lekko, czasem tylko niewerbalnie.</a:t>
            </a:r>
          </a:p>
        </p:txBody>
      </p:sp>
      <p:pic>
        <p:nvPicPr>
          <p:cNvPr id="24580" name="Picture 2" descr="Zobacz obraz źródłowy"/>
          <p:cNvPicPr>
            <a:picLocks noChangeAspect="1"/>
          </p:cNvPicPr>
          <p:nvPr/>
        </p:nvPicPr>
        <p:blipFill>
          <a:blip r:embed="rId2"/>
          <a:stretch>
            <a:fillRect/>
          </a:stretch>
        </p:blipFill>
        <p:spPr>
          <a:xfrm>
            <a:off x="1524000" y="4149725"/>
            <a:ext cx="9144000" cy="2552700"/>
          </a:xfrm>
          <a:prstGeom prst="rect">
            <a:avLst/>
          </a:prstGeom>
          <a:noFill/>
          <a:ln w="9525">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hasCustomPrompt="1"/>
          </p:nvPr>
        </p:nvSpPr>
        <p:spPr>
          <a:noFill/>
          <a:ln>
            <a:noFill/>
          </a:ln>
          <a:effectLst/>
          <a:sp3d prstMaterial="plastic"/>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pPr eaLnBrk="0" fontAlgn="base" hangingPunct="0">
              <a:spcAft>
                <a:spcPct val="0"/>
              </a:spcAft>
              <a:defRPr/>
            </a:pPr>
            <a:r>
              <a:rPr lang="pl-PL" sz="4500" b="1" dirty="0"/>
              <a:t>Plasterki salami</a:t>
            </a:r>
          </a:p>
        </p:txBody>
      </p:sp>
      <p:sp>
        <p:nvSpPr>
          <p:cNvPr id="29699" name="Symbol zastępczy zawartości 2"/>
          <p:cNvSpPr>
            <a:spLocks noGrp="1"/>
          </p:cNvSpPr>
          <p:nvPr>
            <p:ph idx="1" hasCustomPrompt="1"/>
          </p:nvPr>
        </p:nvSpPr>
        <p:spPr>
          <a:xfrm>
            <a:off x="729673" y="1774826"/>
            <a:ext cx="8750877" cy="4625975"/>
          </a:xfrm>
          <a:ln/>
        </p:spPr>
        <p:txBody>
          <a:bodyPr vert="horz" wrap="square" lIns="54864" tIns="91440" rIns="91440" bIns="45720" rtlCol="0" anchor="t" anchorCtr="0">
            <a:normAutofit/>
          </a:bodyPr>
          <a:lstStyle/>
          <a:p>
            <a:pPr marL="0" indent="0">
              <a:buNone/>
            </a:pPr>
            <a:r>
              <a:rPr lang="pl-PL" altLang="x-none" dirty="0"/>
              <a:t>Technika plasterków salami polega na</a:t>
            </a:r>
            <a:r>
              <a:rPr lang="pl-PL" altLang="x-none" b="1" dirty="0"/>
              <a:t> podzieleniu dużego projektu na mniejsze, „bardziej zjadliwe” części (plastry)</a:t>
            </a:r>
            <a:r>
              <a:rPr lang="pl-PL" altLang="x-none" dirty="0"/>
              <a:t>. </a:t>
            </a:r>
          </a:p>
        </p:txBody>
      </p:sp>
      <p:pic>
        <p:nvPicPr>
          <p:cNvPr id="29700" name="Picture 2" descr="wędlina typu salami pokrojona na plasterki ułożone piętrowo jeden na drugim"/>
          <p:cNvPicPr>
            <a:picLocks noChangeAspect="1"/>
          </p:cNvPicPr>
          <p:nvPr/>
        </p:nvPicPr>
        <p:blipFill>
          <a:blip r:embed="rId3"/>
          <a:stretch>
            <a:fillRect/>
          </a:stretch>
        </p:blipFill>
        <p:spPr>
          <a:xfrm>
            <a:off x="1631951" y="4035425"/>
            <a:ext cx="8893175" cy="2667000"/>
          </a:xfrm>
          <a:prstGeom prst="rect">
            <a:avLst/>
          </a:prstGeom>
          <a:noFill/>
          <a:ln w="9525">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hasCustomPrompt="1"/>
          </p:nvPr>
        </p:nvSpPr>
        <p:spPr>
          <a:noFill/>
          <a:ln>
            <a:noFill/>
          </a:ln>
          <a:effectLst/>
          <a:sp3d prstMaterial="plastic"/>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pPr eaLnBrk="0" fontAlgn="base" hangingPunct="0">
              <a:spcAft>
                <a:spcPct val="0"/>
              </a:spcAft>
              <a:defRPr/>
            </a:pPr>
            <a:r>
              <a:rPr lang="pl-PL" sz="4500" b="1" dirty="0"/>
              <a:t>Technika wzajemności</a:t>
            </a:r>
          </a:p>
        </p:txBody>
      </p:sp>
      <p:sp>
        <p:nvSpPr>
          <p:cNvPr id="31747" name="Symbol zastępczy zawartości 2"/>
          <p:cNvSpPr>
            <a:spLocks noGrp="1"/>
          </p:cNvSpPr>
          <p:nvPr>
            <p:ph idx="1" hasCustomPrompt="1"/>
          </p:nvPr>
        </p:nvSpPr>
        <p:spPr>
          <a:ln/>
        </p:spPr>
        <p:txBody>
          <a:bodyPr vert="horz" wrap="square" lIns="54864" tIns="91440" rIns="91440" bIns="45720" rtlCol="0" anchor="t" anchorCtr="0">
            <a:normAutofit/>
          </a:bodyPr>
          <a:lstStyle/>
          <a:p>
            <a:pPr marL="0" indent="0">
              <a:buNone/>
            </a:pPr>
            <a:r>
              <a:rPr lang="pl-PL" altLang="x-none" dirty="0"/>
              <a:t>Wprowadza się daną osobę w poczucie, że jest nam coś winna, czym skłania się ją do wyświadczenia przysługi lub zgodzenia się na jakiś warunek, na którym od początku nam zależało.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D72090C5-49DA-4C85-A168-7B930E7C86CF}"/>
              </a:ext>
            </a:extLst>
          </p:cNvPr>
          <p:cNvSpPr>
            <a:spLocks noGrp="1"/>
          </p:cNvSpPr>
          <p:nvPr>
            <p:ph type="ctrTitle"/>
          </p:nvPr>
        </p:nvSpPr>
        <p:spPr/>
        <p:txBody>
          <a:bodyPr/>
          <a:lstStyle/>
          <a:p>
            <a:r>
              <a:rPr lang="pl-PL" b="1" dirty="0"/>
              <a:t>TECHNIKI KOŃCZĄCE NEGOCJACJE</a:t>
            </a:r>
          </a:p>
        </p:txBody>
      </p:sp>
      <p:sp>
        <p:nvSpPr>
          <p:cNvPr id="5" name="Podtytuł 4">
            <a:extLst>
              <a:ext uri="{FF2B5EF4-FFF2-40B4-BE49-F238E27FC236}">
                <a16:creationId xmlns:a16="http://schemas.microsoft.com/office/drawing/2014/main" id="{49E7DB66-E654-455A-AC99-08EB2B26F707}"/>
              </a:ext>
            </a:extLst>
          </p:cNvPr>
          <p:cNvSpPr>
            <a:spLocks noGrp="1"/>
          </p:cNvSpPr>
          <p:nvPr>
            <p:ph type="subTitle" idx="1"/>
          </p:nvPr>
        </p:nvSpPr>
        <p:spPr/>
        <p:txBody>
          <a:bodyPr/>
          <a:lstStyle/>
          <a:p>
            <a:endParaRPr lang="pl-PL"/>
          </a:p>
        </p:txBody>
      </p:sp>
    </p:spTree>
    <p:extLst>
      <p:ext uri="{BB962C8B-B14F-4D97-AF65-F5344CB8AC3E}">
        <p14:creationId xmlns:p14="http://schemas.microsoft.com/office/powerpoint/2010/main" val="28789672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hasCustomPrompt="1"/>
          </p:nvPr>
        </p:nvSpPr>
        <p:spPr>
          <a:xfrm>
            <a:off x="838200" y="425378"/>
            <a:ext cx="10515600" cy="1205057"/>
          </a:xfrm>
          <a:noFill/>
          <a:ln>
            <a:noFill/>
          </a:ln>
          <a:effectLst/>
          <a:sp3d prstMaterial="plastic"/>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pPr eaLnBrk="0" fontAlgn="base" hangingPunct="0">
              <a:spcAft>
                <a:spcPct val="0"/>
              </a:spcAft>
              <a:defRPr/>
            </a:pPr>
            <a:r>
              <a:rPr lang="pl-PL" altLang="pl-PL" sz="4500" b="1" dirty="0">
                <a:cs typeface="Times New Roman" panose="02020603050405020304" pitchFamily="18" charset="0"/>
              </a:rPr>
              <a:t>Techniki kończące negocjacje</a:t>
            </a:r>
            <a:endParaRPr lang="pl-PL" sz="4500" b="1" dirty="0"/>
          </a:p>
        </p:txBody>
      </p:sp>
      <p:sp>
        <p:nvSpPr>
          <p:cNvPr id="3" name="Symbol zastępczy zawartości 2"/>
          <p:cNvSpPr>
            <a:spLocks noGrp="1"/>
          </p:cNvSpPr>
          <p:nvPr>
            <p:ph idx="1" hasCustomPrompt="1"/>
          </p:nvPr>
        </p:nvSpPr>
        <p:spPr/>
        <p:txBody>
          <a:bodyPr vert="horz" wrap="square" lIns="54864" tIns="91440" rIns="91440" bIns="45720" numCol="1" rtlCol="0" anchor="t" anchorCtr="0" compatLnSpc="1">
            <a:normAutofit/>
          </a:bodyPr>
          <a:lstStyle/>
          <a:p>
            <a:pPr marL="438150" indent="-319405" eaLnBrk="0" fontAlgn="base" hangingPunct="0">
              <a:spcBef>
                <a:spcPct val="0"/>
              </a:spcBef>
              <a:spcAft>
                <a:spcPct val="0"/>
              </a:spcAft>
              <a:buClr>
                <a:schemeClr val="accent1"/>
              </a:buClr>
              <a:buSzPct val="80000"/>
              <a:buFont typeface="Wingdings 2" panose="05020102010507070707" pitchFamily="18" charset="2"/>
              <a:buChar char=""/>
              <a:defRPr/>
            </a:pPr>
            <a:r>
              <a:rPr lang="pl-PL" sz="3200" dirty="0"/>
              <a:t>Technika przełamywania oporów</a:t>
            </a:r>
          </a:p>
          <a:p>
            <a:pPr marL="438150" indent="-319405" eaLnBrk="0" fontAlgn="base" hangingPunct="0">
              <a:spcBef>
                <a:spcPct val="0"/>
              </a:spcBef>
              <a:spcAft>
                <a:spcPct val="0"/>
              </a:spcAft>
              <a:buClr>
                <a:schemeClr val="accent1"/>
              </a:buClr>
              <a:buSzPct val="80000"/>
              <a:buFont typeface="Wingdings 2" panose="05020102010507070707" pitchFamily="18" charset="2"/>
              <a:buChar char=""/>
              <a:defRPr/>
            </a:pPr>
            <a:r>
              <a:rPr lang="pl-PL" sz="3200" dirty="0"/>
              <a:t>Upewnienie się czy obie strony jednakowo interpretują fakty </a:t>
            </a:r>
          </a:p>
          <a:p>
            <a:pPr marL="438150" indent="-319405" eaLnBrk="0" fontAlgn="base" hangingPunct="0">
              <a:spcBef>
                <a:spcPct val="0"/>
              </a:spcBef>
              <a:spcAft>
                <a:spcPct val="0"/>
              </a:spcAft>
              <a:buClr>
                <a:schemeClr val="accent1"/>
              </a:buClr>
              <a:buSzPct val="80000"/>
              <a:buFont typeface="Wingdings 2" panose="05020102010507070707" pitchFamily="18" charset="2"/>
              <a:buChar char=""/>
              <a:defRPr/>
            </a:pPr>
            <a:endParaRPr lang="pl-PL" sz="3200" dirty="0"/>
          </a:p>
          <a:p>
            <a:pPr marL="118745" indent="0" algn="ctr" eaLnBrk="0" fontAlgn="base" hangingPunct="0">
              <a:spcBef>
                <a:spcPct val="0"/>
              </a:spcBef>
              <a:spcAft>
                <a:spcPct val="0"/>
              </a:spcAft>
              <a:buClr>
                <a:schemeClr val="accent1"/>
              </a:buClr>
              <a:buSzPct val="80000"/>
              <a:buNone/>
              <a:defRPr/>
            </a:pPr>
            <a:r>
              <a:rPr lang="pl-PL" sz="3200" b="1" dirty="0"/>
              <a:t>ZASADA</a:t>
            </a:r>
            <a:endParaRPr lang="pl-PL" sz="3200" dirty="0"/>
          </a:p>
          <a:p>
            <a:pPr marL="118745" indent="0" algn="ctr" eaLnBrk="0" fontAlgn="base" hangingPunct="0">
              <a:spcBef>
                <a:spcPct val="0"/>
              </a:spcBef>
              <a:spcAft>
                <a:spcPct val="0"/>
              </a:spcAft>
              <a:buClr>
                <a:schemeClr val="accent1"/>
              </a:buClr>
              <a:buSzPct val="80000"/>
              <a:buNone/>
              <a:defRPr/>
            </a:pPr>
            <a:r>
              <a:rPr lang="pl-PL" sz="3200" i="1" dirty="0"/>
              <a:t>Nie żałuj czasu na przygotowanie negocjacji, ale same negocjacje prowadź energicznie.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hasCustomPrompt="1"/>
          </p:nvPr>
        </p:nvSpPr>
        <p:spPr>
          <a:noFill/>
          <a:ln>
            <a:noFill/>
          </a:ln>
          <a:effectLst/>
          <a:sp3d prstMaterial="plastic"/>
        </p:spPr>
        <p:txBody>
          <a:bodyPr vert="horz" lIns="91440" tIns="45720" rIns="45720" bIns="45720" rtlCol="0" anchor="ctr">
            <a:noAutofit/>
            <a:scene3d>
              <a:camera prst="orthographicFront"/>
              <a:lightRig rig="threePt" dir="t">
                <a:rot lat="0" lon="0" rev="4800000"/>
              </a:lightRig>
            </a:scene3d>
            <a:sp3d prstMaterial="matte">
              <a:bevelT w="50800" h="10160"/>
            </a:sp3d>
          </a:bodyPr>
          <a:lstStyle/>
          <a:p>
            <a:pPr eaLnBrk="0" fontAlgn="base" hangingPunct="0">
              <a:spcAft>
                <a:spcPct val="0"/>
              </a:spcAft>
              <a:defRPr/>
            </a:pPr>
            <a:r>
              <a:rPr lang="pl-PL" sz="3600" b="1" dirty="0"/>
              <a:t>Wyższa instancja / ograniczone pełnomocnictwo</a:t>
            </a:r>
          </a:p>
        </p:txBody>
      </p:sp>
      <p:sp>
        <p:nvSpPr>
          <p:cNvPr id="49155" name="Symbol zastępczy zawartości 2"/>
          <p:cNvSpPr>
            <a:spLocks noGrp="1"/>
          </p:cNvSpPr>
          <p:nvPr>
            <p:ph idx="1" hasCustomPrompt="1"/>
          </p:nvPr>
        </p:nvSpPr>
        <p:spPr>
          <a:xfrm>
            <a:off x="933504" y="2039007"/>
            <a:ext cx="10154910" cy="4071281"/>
          </a:xfrm>
          <a:ln/>
        </p:spPr>
        <p:txBody>
          <a:bodyPr vert="horz" wrap="square" lIns="54864" tIns="91440" rIns="91440" bIns="45720" rtlCol="0" anchor="t" anchorCtr="0">
            <a:normAutofit/>
          </a:bodyPr>
          <a:lstStyle/>
          <a:p>
            <a:pPr marL="117475" indent="0">
              <a:buNone/>
            </a:pPr>
            <a:r>
              <a:rPr lang="pl-PL" altLang="x-none" b="1" dirty="0"/>
              <a:t>Jest to technika stosowana najczęściej w trudnych momentach negocjacji, kiedy partnerzy chcą wymusić na nas jakiś niekorzystny dla nas zapis</a:t>
            </a:r>
            <a:r>
              <a:rPr lang="pl-PL" altLang="x-none" dirty="0"/>
              <a:t>. W takich sytuacjach można zamanifestować dobrą wolę, niestety nie popartą właściwymi kompetencjami do zawarcia porozumienia.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15DFBAB1-1601-4056-A7B5-A30749097221}"/>
              </a:ext>
            </a:extLst>
          </p:cNvPr>
          <p:cNvSpPr>
            <a:spLocks noGrp="1"/>
          </p:cNvSpPr>
          <p:nvPr>
            <p:ph type="ctrTitle"/>
          </p:nvPr>
        </p:nvSpPr>
        <p:spPr/>
        <p:txBody>
          <a:bodyPr>
            <a:normAutofit/>
          </a:bodyPr>
          <a:lstStyle/>
          <a:p>
            <a:r>
              <a:rPr lang="pl-PL" b="1" dirty="0"/>
              <a:t>TECHNIKI MANIPULACJI PSYCHOLOGICZNEJ</a:t>
            </a:r>
          </a:p>
        </p:txBody>
      </p:sp>
      <p:sp>
        <p:nvSpPr>
          <p:cNvPr id="5" name="Podtytuł 4">
            <a:extLst>
              <a:ext uri="{FF2B5EF4-FFF2-40B4-BE49-F238E27FC236}">
                <a16:creationId xmlns:a16="http://schemas.microsoft.com/office/drawing/2014/main" id="{C3FBD2D9-A7AE-40C5-A1F8-3C628DD3BA07}"/>
              </a:ext>
            </a:extLst>
          </p:cNvPr>
          <p:cNvSpPr>
            <a:spLocks noGrp="1"/>
          </p:cNvSpPr>
          <p:nvPr>
            <p:ph type="subTitle" idx="1"/>
          </p:nvPr>
        </p:nvSpPr>
        <p:spPr/>
        <p:txBody>
          <a:bodyPr/>
          <a:lstStyle/>
          <a:p>
            <a:endParaRPr lang="pl-PL" dirty="0"/>
          </a:p>
        </p:txBody>
      </p:sp>
    </p:spTree>
    <p:extLst>
      <p:ext uri="{BB962C8B-B14F-4D97-AF65-F5344CB8AC3E}">
        <p14:creationId xmlns:p14="http://schemas.microsoft.com/office/powerpoint/2010/main" val="33366293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hasCustomPrompt="1"/>
          </p:nvPr>
        </p:nvSpPr>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pPr>
              <a:defRPr/>
            </a:pPr>
            <a:r>
              <a:rPr lang="pl-PL" sz="4500" b="1" dirty="0"/>
              <a:t>Manipulacja </a:t>
            </a:r>
          </a:p>
        </p:txBody>
      </p:sp>
      <p:sp>
        <p:nvSpPr>
          <p:cNvPr id="3" name="Symbol zastępczy zawartości 2"/>
          <p:cNvSpPr>
            <a:spLocks noGrp="1"/>
          </p:cNvSpPr>
          <p:nvPr>
            <p:ph idx="1" hasCustomPrompt="1"/>
          </p:nvPr>
        </p:nvSpPr>
        <p:spPr/>
        <p:txBody>
          <a:bodyPr vert="horz" wrap="square" lIns="54864" tIns="91440" rIns="91440" bIns="45720" numCol="1" rtlCol="0" anchor="t" anchorCtr="0" compatLnSpc="1">
            <a:noAutofit/>
          </a:bodyPr>
          <a:lstStyle/>
          <a:p>
            <a:pPr marL="118745" indent="0" algn="just">
              <a:spcBef>
                <a:spcPts val="0"/>
              </a:spcBef>
              <a:buClr>
                <a:schemeClr val="accent1"/>
              </a:buClr>
              <a:buSzPct val="80000"/>
              <a:buNone/>
              <a:defRPr/>
            </a:pPr>
            <a:r>
              <a:rPr lang="pl-PL" sz="2400" dirty="0"/>
              <a:t>Manipulacja to postępowanie mające na celu wywarcie wpływu na osobę manipulowaną tak, aby przyniosło to korzyść manipulatorowi, zazwyczaj jej kosztem. </a:t>
            </a:r>
          </a:p>
          <a:p>
            <a:pPr marL="118745" indent="0" algn="just">
              <a:spcBef>
                <a:spcPts val="0"/>
              </a:spcBef>
              <a:buClr>
                <a:schemeClr val="accent1"/>
              </a:buClr>
              <a:buSzPct val="80000"/>
              <a:buNone/>
              <a:defRPr/>
            </a:pPr>
            <a:r>
              <a:rPr lang="pl-PL" sz="2400" dirty="0"/>
              <a:t>Techniki manipulacji psychologicznej mają na celu wywarcie presji i podporządkowanie partnera naszym wymaganiom lub zasugerowanie naszego stanowiska. </a:t>
            </a:r>
          </a:p>
          <a:p>
            <a:pPr marL="118745" indent="0" algn="ctr">
              <a:spcBef>
                <a:spcPts val="0"/>
              </a:spcBef>
              <a:buClr>
                <a:schemeClr val="accent1"/>
              </a:buClr>
              <a:buSzPct val="80000"/>
              <a:buNone/>
              <a:defRPr/>
            </a:pPr>
            <a:r>
              <a:rPr lang="pl-PL" sz="2400" b="1" i="1" dirty="0"/>
              <a:t>Często podczas negocjacji padamy ofiarą manipulacji, tracąc bardzo wiele z powodu oszustwa.</a:t>
            </a:r>
          </a:p>
          <a:p>
            <a:pPr marL="118745" indent="0" algn="ctr">
              <a:spcBef>
                <a:spcPts val="0"/>
              </a:spcBef>
              <a:buClr>
                <a:schemeClr val="accent1"/>
              </a:buClr>
              <a:buSzPct val="80000"/>
              <a:buNone/>
              <a:defRPr/>
            </a:pPr>
            <a:r>
              <a:rPr lang="pl-PL" sz="2400" b="1" i="1" dirty="0">
                <a:solidFill>
                  <a:srgbClr val="FF0000"/>
                </a:solidFill>
              </a:rPr>
              <a:t> </a:t>
            </a:r>
            <a:r>
              <a:rPr lang="pl-PL" sz="2400" b="1" i="1" dirty="0">
                <a:solidFill>
                  <a:srgbClr val="00B050"/>
                </a:solidFill>
              </a:rPr>
              <a:t>Jak zatem bronić się przed manipulacją w negocjacjach? </a:t>
            </a:r>
            <a:endParaRPr lang="pl-PL" sz="2400" b="1" i="1" dirty="0"/>
          </a:p>
          <a:p>
            <a:pPr marL="118745" indent="0" algn="ctr">
              <a:spcBef>
                <a:spcPts val="0"/>
              </a:spcBef>
              <a:buClr>
                <a:schemeClr val="accent1"/>
              </a:buClr>
              <a:buSzPct val="80000"/>
              <a:buNone/>
              <a:defRPr/>
            </a:pPr>
            <a:r>
              <a:rPr lang="pl-PL" sz="2400" b="1" i="1" dirty="0">
                <a:solidFill>
                  <a:srgbClr val="C00000"/>
                </a:solidFill>
              </a:rPr>
              <a:t>Przede wszystkim należy poznać metody manipulatorów.</a:t>
            </a:r>
          </a:p>
        </p:txBody>
      </p:sp>
    </p:spTree>
    <p:extLst>
      <p:ext uri="{BB962C8B-B14F-4D97-AF65-F5344CB8AC3E}">
        <p14:creationId xmlns:p14="http://schemas.microsoft.com/office/powerpoint/2010/main" val="3990598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hasCustomPrompt="1"/>
          </p:nvPr>
        </p:nvSpPr>
        <p:spPr>
          <a:noFill/>
          <a:ln>
            <a:noFill/>
          </a:ln>
          <a:effectLst/>
          <a:sp3d prstMaterial="plastic"/>
        </p:spPr>
        <p:txBody>
          <a:bodyPr vert="horz" lIns="91440" tIns="45720" rIns="45720" bIns="45720" rtlCol="0" anchor="ctr">
            <a:normAutofit fontScale="90000"/>
            <a:scene3d>
              <a:camera prst="orthographicFront"/>
              <a:lightRig rig="threePt" dir="t">
                <a:rot lat="0" lon="0" rev="4800000"/>
              </a:lightRig>
            </a:scene3d>
            <a:sp3d prstMaterial="matte">
              <a:bevelT w="50800" h="10160"/>
            </a:sp3d>
          </a:bodyPr>
          <a:lstStyle/>
          <a:p>
            <a:pPr>
              <a:defRPr/>
            </a:pPr>
            <a:r>
              <a:rPr lang="pl-PL" sz="4500" b="1" dirty="0"/>
              <a:t>Przykłady technik manipulacji psychologicznych</a:t>
            </a:r>
          </a:p>
        </p:txBody>
      </p:sp>
      <p:sp>
        <p:nvSpPr>
          <p:cNvPr id="55299" name="Symbol zastępczy zawartości 2"/>
          <p:cNvSpPr>
            <a:spLocks noGrp="1"/>
          </p:cNvSpPr>
          <p:nvPr>
            <p:ph idx="1" hasCustomPrompt="1"/>
          </p:nvPr>
        </p:nvSpPr>
        <p:spPr>
          <a:xfrm>
            <a:off x="658368" y="1557339"/>
            <a:ext cx="10875264" cy="5184775"/>
          </a:xfrm>
          <a:ln/>
        </p:spPr>
        <p:txBody>
          <a:bodyPr vert="horz" wrap="square" lIns="54864" tIns="91440" rIns="91440" bIns="45720" rtlCol="0" anchor="t" anchorCtr="0">
            <a:normAutofit/>
          </a:bodyPr>
          <a:lstStyle/>
          <a:p>
            <a:pPr eaLnBrk="1" hangingPunct="1">
              <a:buClr>
                <a:srgbClr val="F0AD00"/>
              </a:buClr>
            </a:pPr>
            <a:r>
              <a:rPr lang="pl-PL" altLang="pl-PL" sz="2000" b="1" dirty="0">
                <a:solidFill>
                  <a:srgbClr val="000000"/>
                </a:solidFill>
              </a:rPr>
              <a:t>techniki podstępne</a:t>
            </a:r>
            <a:r>
              <a:rPr lang="pl-PL" altLang="pl-PL" sz="2000" dirty="0">
                <a:solidFill>
                  <a:srgbClr val="000000"/>
                </a:solidFill>
              </a:rPr>
              <a:t>, które polegają na wykorzystaniu zaufania partnera, jego uczciwości;</a:t>
            </a:r>
          </a:p>
          <a:p>
            <a:pPr eaLnBrk="1" hangingPunct="1">
              <a:buClr>
                <a:srgbClr val="F0AD00"/>
              </a:buClr>
            </a:pPr>
            <a:r>
              <a:rPr lang="pl-PL" altLang="pl-PL" sz="2000" b="1" dirty="0">
                <a:solidFill>
                  <a:srgbClr val="000000"/>
                </a:solidFill>
              </a:rPr>
              <a:t>techniki presji pozycyjnej</a:t>
            </a:r>
            <a:r>
              <a:rPr lang="pl-PL" altLang="pl-PL" sz="2000" dirty="0">
                <a:solidFill>
                  <a:srgbClr val="000000"/>
                </a:solidFill>
              </a:rPr>
              <a:t>, które polegają na stawianiu warunków.</a:t>
            </a:r>
          </a:p>
          <a:p>
            <a:pPr eaLnBrk="1" hangingPunct="1">
              <a:buClr>
                <a:srgbClr val="F0AD00"/>
              </a:buClr>
            </a:pPr>
            <a:r>
              <a:rPr lang="pl-PL" altLang="pl-PL" sz="2000" b="1" dirty="0">
                <a:solidFill>
                  <a:srgbClr val="000000"/>
                </a:solidFill>
              </a:rPr>
              <a:t>technika „dobry-zły policjant</a:t>
            </a:r>
            <a:r>
              <a:rPr lang="pl-PL" altLang="pl-PL" sz="2000" dirty="0">
                <a:solidFill>
                  <a:srgbClr val="000000"/>
                </a:solidFill>
              </a:rPr>
              <a:t>”. Polega na pozorowaniu rozłamu we własnych szeregach i pokazaniu, że propozycja miłego partnera jest najkorzystniejszą ofertą jaką możemy otrzymać;</a:t>
            </a:r>
          </a:p>
          <a:p>
            <a:pPr eaLnBrk="1" hangingPunct="1">
              <a:buClr>
                <a:srgbClr val="F0AD00"/>
              </a:buClr>
            </a:pPr>
            <a:r>
              <a:rPr lang="pl-PL" altLang="pl-PL" sz="2000" b="1" dirty="0">
                <a:solidFill>
                  <a:srgbClr val="000000"/>
                </a:solidFill>
              </a:rPr>
              <a:t>technika włączania prowokatora</a:t>
            </a:r>
            <a:r>
              <a:rPr lang="pl-PL" altLang="pl-PL" sz="2000" dirty="0">
                <a:solidFill>
                  <a:srgbClr val="000000"/>
                </a:solidFill>
              </a:rPr>
              <a:t>; w sytuacji gdy druga strona ma przewagę w negocjacjach zdarza się, że włączamy do rozmów osoby o charakterze prowokatora lub irytatora. Żarty, dopowiadania, szepty mają na celu denerwowanie i prowokowanie drugiej strony do reakcji;</a:t>
            </a:r>
          </a:p>
          <a:p>
            <a:pPr eaLnBrk="1" hangingPunct="1">
              <a:buClr>
                <a:srgbClr val="F0AD00"/>
              </a:buClr>
            </a:pPr>
            <a:r>
              <a:rPr lang="pl-PL" altLang="pl-PL" sz="2000" b="1" dirty="0">
                <a:solidFill>
                  <a:srgbClr val="000000"/>
                </a:solidFill>
              </a:rPr>
              <a:t>techniki manipulowanej perswazji</a:t>
            </a:r>
            <a:r>
              <a:rPr lang="pl-PL" altLang="pl-PL" sz="2000" dirty="0">
                <a:solidFill>
                  <a:srgbClr val="000000"/>
                </a:solidFill>
              </a:rPr>
              <a:t>. Chodzi tu o patetyczne zrozumienie „naszych, jedynie słusznych intencji” kiedy to strona ma nadzieję, że partner będzie wspaniałomyślny i ustąpi; oraz pozorowanie nieudolności co do zrozumienia intencji i szczegółowe dopytywanie się „o co właściwie chodzi” i wówczas oczekuje się zwłoki w czasowej.</a:t>
            </a:r>
          </a:p>
        </p:txBody>
      </p:sp>
    </p:spTree>
    <p:extLst>
      <p:ext uri="{BB962C8B-B14F-4D97-AF65-F5344CB8AC3E}">
        <p14:creationId xmlns:p14="http://schemas.microsoft.com/office/powerpoint/2010/main" val="16599627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427ED77-DFC1-4E71-AC8E-1275E0C56EA7}"/>
              </a:ext>
            </a:extLst>
          </p:cNvPr>
          <p:cNvSpPr>
            <a:spLocks noGrp="1"/>
          </p:cNvSpPr>
          <p:nvPr>
            <p:ph type="title"/>
          </p:nvPr>
        </p:nvSpPr>
        <p:spPr/>
        <p:txBody>
          <a:bodyPr/>
          <a:lstStyle/>
          <a:p>
            <a:r>
              <a:rPr lang="pl-PL" b="1" dirty="0"/>
              <a:t>Groźby</a:t>
            </a:r>
          </a:p>
        </p:txBody>
      </p:sp>
      <p:sp>
        <p:nvSpPr>
          <p:cNvPr id="3" name="Symbol zastępczy zawartości 2">
            <a:extLst>
              <a:ext uri="{FF2B5EF4-FFF2-40B4-BE49-F238E27FC236}">
                <a16:creationId xmlns:a16="http://schemas.microsoft.com/office/drawing/2014/main" id="{AF9E3179-B538-44D3-B0DF-6C7385F4174F}"/>
              </a:ext>
            </a:extLst>
          </p:cNvPr>
          <p:cNvSpPr>
            <a:spLocks noGrp="1"/>
          </p:cNvSpPr>
          <p:nvPr>
            <p:ph idx="1"/>
          </p:nvPr>
        </p:nvSpPr>
        <p:spPr/>
        <p:txBody>
          <a:bodyPr/>
          <a:lstStyle/>
          <a:p>
            <a:pPr marL="0" indent="0">
              <a:buNone/>
            </a:pPr>
            <a:r>
              <a:rPr lang="pl-PL" dirty="0"/>
              <a:t>Groźby wydają się być fantastycznym narzędziem negocjacyjnym. Jeśli działa - tzn. jeśli udaje się nam nastraszyć drugą stronę w wystarczającym stopniu, aby ustąpiła i zrealizowała nasze żądania - osiągamy to, co chcemy, nie poświęcając nic w zamian. Pozornie nic nas to nie kosztuje, a to w negocjacjach sytuacja wyjątkowa.</a:t>
            </a:r>
          </a:p>
        </p:txBody>
      </p:sp>
      <p:pic>
        <p:nvPicPr>
          <p:cNvPr id="4" name="Picture 2" descr=" dłoń zaciśnięta w pięść">
            <a:extLst>
              <a:ext uri="{FF2B5EF4-FFF2-40B4-BE49-F238E27FC236}">
                <a16:creationId xmlns:a16="http://schemas.microsoft.com/office/drawing/2014/main" id="{2C0057FA-C35B-4E48-A5BC-0427FEB111E7}"/>
              </a:ext>
            </a:extLst>
          </p:cNvPr>
          <p:cNvPicPr>
            <a:picLocks noChangeAspect="1"/>
          </p:cNvPicPr>
          <p:nvPr/>
        </p:nvPicPr>
        <p:blipFill>
          <a:blip r:embed="rId2"/>
          <a:stretch>
            <a:fillRect/>
          </a:stretch>
        </p:blipFill>
        <p:spPr>
          <a:xfrm>
            <a:off x="2977927" y="4203989"/>
            <a:ext cx="4456113" cy="1916112"/>
          </a:xfrm>
          <a:prstGeom prst="rect">
            <a:avLst/>
          </a:prstGeom>
          <a:noFill/>
          <a:ln w="9525">
            <a:noFill/>
          </a:ln>
        </p:spPr>
      </p:pic>
    </p:spTree>
    <p:extLst>
      <p:ext uri="{BB962C8B-B14F-4D97-AF65-F5344CB8AC3E}">
        <p14:creationId xmlns:p14="http://schemas.microsoft.com/office/powerpoint/2010/main" val="510228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74DA1B8-C2F5-4B62-8A05-69B7260F1189}"/>
              </a:ext>
            </a:extLst>
          </p:cNvPr>
          <p:cNvSpPr>
            <a:spLocks noGrp="1"/>
          </p:cNvSpPr>
          <p:nvPr>
            <p:ph type="title"/>
          </p:nvPr>
        </p:nvSpPr>
        <p:spPr/>
        <p:txBody>
          <a:bodyPr/>
          <a:lstStyle/>
          <a:p>
            <a:r>
              <a:rPr lang="pl-PL" b="1" dirty="0"/>
              <a:t>Blef</a:t>
            </a:r>
          </a:p>
        </p:txBody>
      </p:sp>
      <p:sp>
        <p:nvSpPr>
          <p:cNvPr id="3" name="Symbol zastępczy zawartości 2">
            <a:extLst>
              <a:ext uri="{FF2B5EF4-FFF2-40B4-BE49-F238E27FC236}">
                <a16:creationId xmlns:a16="http://schemas.microsoft.com/office/drawing/2014/main" id="{85901458-EC32-4E7D-9286-33AF1B813E82}"/>
              </a:ext>
            </a:extLst>
          </p:cNvPr>
          <p:cNvSpPr>
            <a:spLocks noGrp="1"/>
          </p:cNvSpPr>
          <p:nvPr>
            <p:ph idx="1"/>
          </p:nvPr>
        </p:nvSpPr>
        <p:spPr/>
        <p:txBody>
          <a:bodyPr/>
          <a:lstStyle/>
          <a:p>
            <a:pPr marL="0" indent="0">
              <a:buNone/>
            </a:pPr>
            <a:r>
              <a:rPr lang="pl-PL" dirty="0"/>
              <a:t>Blef ma nieodparty urok. Jest sposobem, aby wyczarować coś z niczego, pozornie nie mając w ręku żadnych atutów, ale blef jest też taktyką bardzo ryzykowną. </a:t>
            </a:r>
          </a:p>
          <a:p>
            <a:pPr marL="0" indent="0">
              <a:buNone/>
            </a:pPr>
            <a:r>
              <a:rPr lang="pl-PL" dirty="0"/>
              <a:t>Jeśli spodziewamy się, że zobowiązania nie trzeba będzie wykonywać, nasza deklaracja nie musi mieć pokrycia w faktach. Może być blefem. </a:t>
            </a:r>
          </a:p>
        </p:txBody>
      </p:sp>
    </p:spTree>
    <p:extLst>
      <p:ext uri="{BB962C8B-B14F-4D97-AF65-F5344CB8AC3E}">
        <p14:creationId xmlns:p14="http://schemas.microsoft.com/office/powerpoint/2010/main" val="23231139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hasCustomPrompt="1"/>
          </p:nvPr>
        </p:nvSpPr>
        <p:spPr>
          <a:noFill/>
          <a:ln>
            <a:noFill/>
          </a:ln>
          <a:effectLst/>
          <a:sp3d prstMaterial="plastic"/>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pPr eaLnBrk="0" fontAlgn="base" hangingPunct="0">
              <a:spcAft>
                <a:spcPct val="0"/>
              </a:spcAft>
              <a:defRPr/>
            </a:pPr>
            <a:r>
              <a:rPr lang="pl-PL" sz="4500" b="1" dirty="0"/>
              <a:t>Fałszywe fakty</a:t>
            </a:r>
          </a:p>
        </p:txBody>
      </p:sp>
      <p:sp>
        <p:nvSpPr>
          <p:cNvPr id="33795" name="Symbol zastępczy zawartości 2"/>
          <p:cNvSpPr>
            <a:spLocks noGrp="1"/>
          </p:cNvSpPr>
          <p:nvPr>
            <p:ph idx="1" hasCustomPrompt="1"/>
          </p:nvPr>
        </p:nvSpPr>
        <p:spPr>
          <a:ln/>
        </p:spPr>
        <p:txBody>
          <a:bodyPr vert="horz" wrap="square" lIns="54864" tIns="91440" rIns="91440" bIns="45720" rtlCol="0" anchor="t" anchorCtr="0">
            <a:normAutofit/>
          </a:bodyPr>
          <a:lstStyle/>
          <a:p>
            <a:pPr marL="0" indent="0">
              <a:buNone/>
            </a:pPr>
            <a:r>
              <a:rPr lang="pl-PL" altLang="x-none" dirty="0"/>
              <a:t>Mówienie nieprawdy, kłamstwo wobec kontrahenta, celowe wprowadzanie w błąd. </a:t>
            </a:r>
          </a:p>
          <a:p>
            <a:pPr marL="0" indent="0">
              <a:buNone/>
            </a:pPr>
            <a:r>
              <a:rPr lang="pl-PL" altLang="x-none" dirty="0"/>
              <a:t>W tym przypadku weryfikacja danych powinna być skuteczną metodą obrony. Sprawdzanie prawdomówności nie powinno być odbierane przez drugą stronę jako atak w sytuacji ograniczonego zaufania, jaką są negocjacje. W rozpoznaniu, czy druga osoba kłamie z pewnością może pomóc intuicja i dokładne obserwowanie zachowania partnera.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hasCustomPrompt="1"/>
          </p:nvPr>
        </p:nvSpPr>
        <p:spPr>
          <a:noFill/>
          <a:ln>
            <a:noFill/>
          </a:ln>
          <a:effectLst/>
          <a:sp3d prstMaterial="plastic"/>
        </p:spPr>
        <p:txBody>
          <a:bodyPr vert="horz" lIns="91440" tIns="45720" rIns="45720" bIns="45720" rtlCol="0" anchor="ctr">
            <a:normAutofit/>
            <a:scene3d>
              <a:camera prst="orthographicFront"/>
              <a:lightRig rig="threePt" dir="t">
                <a:rot lat="0" lon="0" rev="4800000"/>
              </a:lightRig>
            </a:scene3d>
            <a:sp3d prstMaterial="matte">
              <a:bevelT w="50800" h="10160"/>
            </a:sp3d>
          </a:bodyPr>
          <a:lstStyle/>
          <a:p>
            <a:pPr eaLnBrk="0" fontAlgn="base" hangingPunct="0">
              <a:spcAft>
                <a:spcPct val="0"/>
              </a:spcAft>
              <a:defRPr/>
            </a:pPr>
            <a:r>
              <a:rPr lang="pl-PL" sz="4500" b="1" dirty="0"/>
              <a:t>Stresujące sytuacje</a:t>
            </a:r>
          </a:p>
        </p:txBody>
      </p:sp>
      <p:sp>
        <p:nvSpPr>
          <p:cNvPr id="35843" name="Symbol zastępczy zawartości 2"/>
          <p:cNvSpPr>
            <a:spLocks noGrp="1"/>
          </p:cNvSpPr>
          <p:nvPr>
            <p:ph idx="1" hasCustomPrompt="1"/>
          </p:nvPr>
        </p:nvSpPr>
        <p:spPr>
          <a:ln/>
        </p:spPr>
        <p:txBody>
          <a:bodyPr vert="horz" wrap="square" lIns="54864" tIns="91440" rIns="91440" bIns="45720" rtlCol="0" anchor="t" anchorCtr="0">
            <a:normAutofit/>
          </a:bodyPr>
          <a:lstStyle/>
          <a:p>
            <a:pPr marL="0" indent="0">
              <a:buNone/>
            </a:pPr>
            <a:r>
              <a:rPr lang="pl-PL" altLang="x-none" dirty="0"/>
              <a:t>Tworzenie niesprzyjających warunków do przeprowadzenia rozmów, np. zbyt ciasne i gorące pomieszczenie, brak miejsca na przedyskutowanie spraw z zespołem, za duży hałas. </a:t>
            </a:r>
          </a:p>
          <a:p>
            <a:pPr marL="0" indent="0">
              <a:buNone/>
            </a:pPr>
            <a:r>
              <a:rPr lang="pl-PL" altLang="x-none" dirty="0"/>
              <a:t>Rozwiązaniem tego problemu jest zdanie sobie sprawy, który czynnik tak działa, a następnie poinformowanie kontrahenta o zaistniałej sytuacji i prośba o zmianę otoczenia.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3C3831C-5BEB-48BF-A796-E54B600F5C3D}"/>
              </a:ext>
            </a:extLst>
          </p:cNvPr>
          <p:cNvSpPr>
            <a:spLocks noGrp="1"/>
          </p:cNvSpPr>
          <p:nvPr>
            <p:ph type="title"/>
          </p:nvPr>
        </p:nvSpPr>
        <p:spPr/>
        <p:txBody>
          <a:bodyPr>
            <a:normAutofit/>
          </a:bodyPr>
          <a:lstStyle/>
          <a:p>
            <a:r>
              <a:rPr lang="pl-PL" b="1" dirty="0"/>
              <a:t>Ostatnie życzenie</a:t>
            </a:r>
          </a:p>
        </p:txBody>
      </p:sp>
      <p:sp>
        <p:nvSpPr>
          <p:cNvPr id="3" name="Symbol zastępczy zawartości 2">
            <a:extLst>
              <a:ext uri="{FF2B5EF4-FFF2-40B4-BE49-F238E27FC236}">
                <a16:creationId xmlns:a16="http://schemas.microsoft.com/office/drawing/2014/main" id="{27F50A1D-6CA0-4FF4-B866-79C72412E0B6}"/>
              </a:ext>
            </a:extLst>
          </p:cNvPr>
          <p:cNvSpPr>
            <a:spLocks noGrp="1"/>
          </p:cNvSpPr>
          <p:nvPr>
            <p:ph idx="1"/>
          </p:nvPr>
        </p:nvSpPr>
        <p:spPr/>
        <p:txBody>
          <a:bodyPr/>
          <a:lstStyle/>
          <a:p>
            <a:pPr marL="0" indent="0">
              <a:buNone/>
            </a:pPr>
            <a:r>
              <a:rPr lang="pl-PL" dirty="0"/>
              <a:t>Kiedy porozumienie jest już w zasięgu ręki, niektórzy negocjatorzy dorzucają jeszcze jedno żądanie. Liczą, że druga strona zaakceptuje je, bo nie chce przeciągać negocjacji, np.: „</a:t>
            </a:r>
            <a:r>
              <a:rPr lang="pl-PL" i="1" dirty="0"/>
              <a:t>Uzgodniliśmy cenę mieszkania na 900 tys. i rozumiem, że pokryjecie też całość prowizji dla agencji nieruchomości”</a:t>
            </a:r>
            <a:r>
              <a:rPr lang="pl-PL" dirty="0"/>
              <a:t>. </a:t>
            </a:r>
          </a:p>
        </p:txBody>
      </p:sp>
    </p:spTree>
    <p:extLst>
      <p:ext uri="{BB962C8B-B14F-4D97-AF65-F5344CB8AC3E}">
        <p14:creationId xmlns:p14="http://schemas.microsoft.com/office/powerpoint/2010/main" val="14426975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DF7EE60-8243-4772-8EEC-1762364191F3}"/>
              </a:ext>
            </a:extLst>
          </p:cNvPr>
          <p:cNvSpPr>
            <a:spLocks noGrp="1"/>
          </p:cNvSpPr>
          <p:nvPr>
            <p:ph type="title"/>
          </p:nvPr>
        </p:nvSpPr>
        <p:spPr/>
        <p:txBody>
          <a:bodyPr/>
          <a:lstStyle/>
          <a:p>
            <a:r>
              <a:rPr lang="pl-PL" b="1" dirty="0"/>
              <a:t>Rzut na taśmę</a:t>
            </a:r>
          </a:p>
        </p:txBody>
      </p:sp>
      <p:sp>
        <p:nvSpPr>
          <p:cNvPr id="3" name="Symbol zastępczy zawartości 2">
            <a:extLst>
              <a:ext uri="{FF2B5EF4-FFF2-40B4-BE49-F238E27FC236}">
                <a16:creationId xmlns:a16="http://schemas.microsoft.com/office/drawing/2014/main" id="{ABB91AC2-0A80-4DEA-B53E-095FD5C509A6}"/>
              </a:ext>
            </a:extLst>
          </p:cNvPr>
          <p:cNvSpPr>
            <a:spLocks noGrp="1"/>
          </p:cNvSpPr>
          <p:nvPr>
            <p:ph idx="1"/>
          </p:nvPr>
        </p:nvSpPr>
        <p:spPr/>
        <p:txBody>
          <a:bodyPr/>
          <a:lstStyle/>
          <a:p>
            <a:pPr marL="0" indent="0">
              <a:buNone/>
            </a:pPr>
            <a:r>
              <a:rPr lang="pl-PL" dirty="0"/>
              <a:t>Jeśli widzisz, że druga strona jest już bliska akceptacji twoich warunków, dorzucasz jeszcze jedno ustępstwo, uzależniając je od natychmiastowego zakończenia i podpisania umowy. </a:t>
            </a:r>
          </a:p>
          <a:p>
            <a:pPr marL="0" indent="0">
              <a:buNone/>
            </a:pPr>
            <a:r>
              <a:rPr lang="pl-PL" dirty="0"/>
              <a:t>Rzut na taśmę, jako technika zamykania negocjacji jest skuteczniejszy od stawiania dodatkowych żądań. Odwołuje się bowiem do nagrody (dodatkowa korzyść w zamian za zawarcie umowy), a nie do gróźb (ryzyko zerwania rozmów).</a:t>
            </a:r>
          </a:p>
        </p:txBody>
      </p:sp>
    </p:spTree>
    <p:extLst>
      <p:ext uri="{BB962C8B-B14F-4D97-AF65-F5344CB8AC3E}">
        <p14:creationId xmlns:p14="http://schemas.microsoft.com/office/powerpoint/2010/main" val="9804731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9E58F16-FCDB-4CB1-B549-3A91FE99E4DA}"/>
              </a:ext>
            </a:extLst>
          </p:cNvPr>
          <p:cNvSpPr>
            <a:spLocks noGrp="1"/>
          </p:cNvSpPr>
          <p:nvPr>
            <p:ph type="title"/>
          </p:nvPr>
        </p:nvSpPr>
        <p:spPr/>
        <p:txBody>
          <a:bodyPr/>
          <a:lstStyle/>
          <a:p>
            <a:r>
              <a:rPr lang="pl-PL" b="1" dirty="0"/>
              <a:t>Zabójcze pytanie</a:t>
            </a:r>
          </a:p>
        </p:txBody>
      </p:sp>
      <p:sp>
        <p:nvSpPr>
          <p:cNvPr id="3" name="Symbol zastępczy zawartości 2">
            <a:extLst>
              <a:ext uri="{FF2B5EF4-FFF2-40B4-BE49-F238E27FC236}">
                <a16:creationId xmlns:a16="http://schemas.microsoft.com/office/drawing/2014/main" id="{3D5AAE6F-0C5C-4222-BA63-F369A124FA40}"/>
              </a:ext>
            </a:extLst>
          </p:cNvPr>
          <p:cNvSpPr>
            <a:spLocks noGrp="1"/>
          </p:cNvSpPr>
          <p:nvPr>
            <p:ph idx="1"/>
          </p:nvPr>
        </p:nvSpPr>
        <p:spPr/>
        <p:txBody>
          <a:bodyPr>
            <a:normAutofit/>
          </a:bodyPr>
          <a:lstStyle/>
          <a:p>
            <a:pPr marL="0" indent="0">
              <a:buNone/>
            </a:pPr>
            <a:r>
              <a:rPr lang="pl-PL" dirty="0"/>
              <a:t>Jeśli jesteś przekonany, że drugiej stronie bardzo, ale to bardzo zależy na dojściu do porozumienia, możesz zapytać:</a:t>
            </a:r>
          </a:p>
          <a:p>
            <a:pPr marL="0" indent="0">
              <a:buNone/>
            </a:pPr>
            <a:r>
              <a:rPr lang="pl-PL" dirty="0"/>
              <a:t> </a:t>
            </a:r>
            <a:r>
              <a:rPr lang="pl-PL" i="1" dirty="0"/>
              <a:t>„Czy to jest naprawdę wasza ostateczna oferta?”</a:t>
            </a:r>
          </a:p>
          <a:p>
            <a:pPr marL="0" indent="0">
              <a:buNone/>
            </a:pPr>
            <a:r>
              <a:rPr lang="pl-PL" dirty="0"/>
              <a:t>Pytasz oczywiście po to, aby usłyszeć coś w rodzaju: „</a:t>
            </a:r>
            <a:r>
              <a:rPr lang="pl-PL" i="1" dirty="0"/>
              <a:t>No wie pan, </a:t>
            </a:r>
            <a:r>
              <a:rPr lang="pl-PL" i="1"/>
              <a:t>właściwie...”</a:t>
            </a:r>
            <a:r>
              <a:rPr lang="pl-PL"/>
              <a:t>, </a:t>
            </a:r>
            <a:r>
              <a:rPr lang="pl-PL" dirty="0"/>
              <a:t>czyli </a:t>
            </a:r>
            <a:r>
              <a:rPr lang="pl-PL"/>
              <a:t>„nie”. </a:t>
            </a:r>
            <a:endParaRPr lang="pl-PL" dirty="0"/>
          </a:p>
          <a:p>
            <a:pPr marL="0" indent="0">
              <a:buNone/>
            </a:pPr>
            <a:r>
              <a:rPr lang="pl-PL" dirty="0"/>
              <a:t>Taka odpowiedź w konsekwencji pozwala wymusić jeszcze jedno ustępstwo.</a:t>
            </a:r>
          </a:p>
          <a:p>
            <a:pPr marL="0" indent="0">
              <a:buNone/>
            </a:pPr>
            <a:endParaRPr lang="pl-PL" dirty="0"/>
          </a:p>
        </p:txBody>
      </p:sp>
    </p:spTree>
    <p:extLst>
      <p:ext uri="{BB962C8B-B14F-4D97-AF65-F5344CB8AC3E}">
        <p14:creationId xmlns:p14="http://schemas.microsoft.com/office/powerpoint/2010/main" val="42398584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Obraz 2">
            <a:extLst>
              <a:ext uri="{FF2B5EF4-FFF2-40B4-BE49-F238E27FC236}">
                <a16:creationId xmlns:a16="http://schemas.microsoft.com/office/drawing/2014/main" id="{65C93C00-4E94-41BD-A3B3-EDC3C6DBCE57}"/>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3896" y="3276502"/>
            <a:ext cx="314325" cy="3143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Obraz 3">
            <a:extLst>
              <a:ext uri="{FF2B5EF4-FFF2-40B4-BE49-F238E27FC236}">
                <a16:creationId xmlns:a16="http://schemas.microsoft.com/office/drawing/2014/main" id="{1360999B-B904-4568-B3C5-06EFB8940D54}"/>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221" y="3271837"/>
            <a:ext cx="314325" cy="314325"/>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6AF5C274-1676-485A-B5B9-F6FFD1B5E05F}"/>
              </a:ext>
            </a:extLst>
          </p:cNvPr>
          <p:cNvSpPr>
            <a:spLocks noGrp="1"/>
          </p:cNvSpPr>
          <p:nvPr>
            <p:ph type="title"/>
          </p:nvPr>
        </p:nvSpPr>
        <p:spPr>
          <a:xfrm>
            <a:off x="1353451" y="2335576"/>
            <a:ext cx="10515600" cy="616944"/>
          </a:xfrm>
        </p:spPr>
        <p:txBody>
          <a:bodyPr>
            <a:normAutofit/>
          </a:bodyPr>
          <a:lstStyle/>
          <a:p>
            <a:r>
              <a:rPr kumimoji="0" lang="pl-PL" altLang="pl-PL" sz="18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Autor utworu: dr inż. Anna J. Parzonko  </a:t>
            </a:r>
            <a:endParaRPr lang="pl-PL" sz="1800" dirty="0"/>
          </a:p>
        </p:txBody>
      </p:sp>
      <p:sp>
        <p:nvSpPr>
          <p:cNvPr id="3" name="Symbol zastępczy tekstu 2">
            <a:extLst>
              <a:ext uri="{FF2B5EF4-FFF2-40B4-BE49-F238E27FC236}">
                <a16:creationId xmlns:a16="http://schemas.microsoft.com/office/drawing/2014/main" id="{CF60D5A0-01D1-4B2D-8E31-C5BC57FBA2FF}"/>
              </a:ext>
            </a:extLst>
          </p:cNvPr>
          <p:cNvSpPr>
            <a:spLocks noGrp="1"/>
          </p:cNvSpPr>
          <p:nvPr>
            <p:ph type="body" idx="1"/>
          </p:nvPr>
        </p:nvSpPr>
        <p:spPr>
          <a:xfrm>
            <a:off x="1261508" y="3264737"/>
            <a:ext cx="10515600" cy="1500187"/>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CC BY 4.0</a:t>
            </a:r>
            <a:endParaRPr kumimoji="0" lang="pl-PL" altLang="pl-PL"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Materiał jest udostępniony na licencji Creative </a:t>
            </a:r>
            <a:r>
              <a:rPr kumimoji="0" lang="pl-PL" altLang="pl-PL" sz="1800" b="0"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Commons</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Uznanie autorstwa CC BY 4.0</a:t>
            </a:r>
            <a:endParaRPr kumimoji="0" lang="pl-PL" altLang="pl-PL"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https://creativecommons.org/licenses/by/4.0/deed.pl</a:t>
            </a:r>
            <a:endParaRPr kumimoji="0" lang="pl-PL" altLang="pl-PL"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Materiał opracowany w związku z realizacją projektu </a:t>
            </a: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Zr</a:t>
            </a: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ó</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wnoważony Kampus SGGW - kształcenie na rzecz branż kluczowych </a:t>
            </a:r>
            <a:r>
              <a:rPr kumimoji="0" lang="pl-PL" altLang="pl-PL"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pl-PL" altLang="pl-PL"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nr FERS.01.05-IP.08-0067/23 </a:t>
            </a:r>
            <a:endParaRPr lang="pl-PL" sz="1800" dirty="0"/>
          </a:p>
        </p:txBody>
      </p:sp>
    </p:spTree>
    <p:extLst>
      <p:ext uri="{BB962C8B-B14F-4D97-AF65-F5344CB8AC3E}">
        <p14:creationId xmlns:p14="http://schemas.microsoft.com/office/powerpoint/2010/main" val="966244946"/>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FERS1_szablon prezentacji  -  tylko do odczytu" id="{0F6BFAC5-71A7-4EA2-90B5-3A0119C221E7}" vid="{9E9B2A14-4E81-437D-A766-7C7875CF27AF}"/>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FFC5B7CEEC9953459AA7635A9F264111" ma:contentTypeVersion="4" ma:contentTypeDescription="Utwórz nowy dokument." ma:contentTypeScope="" ma:versionID="32fb0b02b18934f4f83d3d5f4d62ecb1">
  <xsd:schema xmlns:xsd="http://www.w3.org/2001/XMLSchema" xmlns:xs="http://www.w3.org/2001/XMLSchema" xmlns:p="http://schemas.microsoft.com/office/2006/metadata/properties" xmlns:ns2="51674ba1-e637-49a1-9acf-be75e179f9ea" targetNamespace="http://schemas.microsoft.com/office/2006/metadata/properties" ma:root="true" ma:fieldsID="888a703dc37ea123300181a368ac4b3d" ns2:_="">
    <xsd:import namespace="51674ba1-e637-49a1-9acf-be75e179f9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674ba1-e637-49a1-9acf-be75e179f9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2ACD6F-0090-4B98-A176-A360119E5134}">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51674ba1-e637-49a1-9acf-be75e179f9ea"/>
    <ds:schemaRef ds:uri="http://www.w3.org/XML/1998/namespace"/>
    <ds:schemaRef ds:uri="http://purl.org/dc/dcmitype/"/>
  </ds:schemaRefs>
</ds:datastoreItem>
</file>

<file path=customXml/itemProps2.xml><?xml version="1.0" encoding="utf-8"?>
<ds:datastoreItem xmlns:ds="http://schemas.openxmlformats.org/officeDocument/2006/customXml" ds:itemID="{361C43EB-8BF2-4597-8117-902219A8D534}">
  <ds:schemaRefs>
    <ds:schemaRef ds:uri="http://schemas.microsoft.com/sharepoint/v3/contenttype/forms"/>
  </ds:schemaRefs>
</ds:datastoreItem>
</file>

<file path=customXml/itemProps3.xml><?xml version="1.0" encoding="utf-8"?>
<ds:datastoreItem xmlns:ds="http://schemas.openxmlformats.org/officeDocument/2006/customXml" ds:itemID="{C7D13238-EBD7-4AA4-8B67-AC21922A69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674ba1-e637-49a1-9acf-be75e179f9e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_FERS1_szablon prezentacji</Template>
  <TotalTime>202</TotalTime>
  <Words>2532</Words>
  <Application>Microsoft Office PowerPoint</Application>
  <PresentationFormat>Panoramiczny</PresentationFormat>
  <Paragraphs>239</Paragraphs>
  <Slides>42</Slides>
  <Notes>10</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42</vt:i4>
      </vt:variant>
    </vt:vector>
  </HeadingPairs>
  <TitlesOfParts>
    <vt:vector size="51" baseType="lpstr">
      <vt:lpstr>Arial</vt:lpstr>
      <vt:lpstr>Calibri</vt:lpstr>
      <vt:lpstr>Calibri Light</vt:lpstr>
      <vt:lpstr>Open Sans</vt:lpstr>
      <vt:lpstr>Tahoma</vt:lpstr>
      <vt:lpstr>Times New Roman</vt:lpstr>
      <vt:lpstr>Verdana</vt:lpstr>
      <vt:lpstr>Wingdings 2</vt:lpstr>
      <vt:lpstr>Motyw pakietu Office</vt:lpstr>
      <vt:lpstr>Zrównoważony Kampus SGGW –  - kształcenie na rzecz branż kluczowych</vt:lpstr>
      <vt:lpstr>POJĘCIE I TYPOLOGIA TECHNIK NEGOCJACYJNYCH</vt:lpstr>
      <vt:lpstr>Techniki negocjacji </vt:lpstr>
      <vt:lpstr>Podział technik ze względu na fazę procesu negocjacyjnego</vt:lpstr>
      <vt:lpstr>Podział technik ze względu na charakter (naturę) </vt:lpstr>
      <vt:lpstr>TECHNIKI PRZYGOTOWANIA NEGOCJACJI</vt:lpstr>
      <vt:lpstr>Techniki przygotowania merytorycznego</vt:lpstr>
      <vt:lpstr>BATNA (Best Alternative to a Negotiated Agreement)</vt:lpstr>
      <vt:lpstr>Techniki kształtowania sytuacji </vt:lpstr>
      <vt:lpstr>TECHNIKI ROZPOCZYNANIA NEGOCJACJI</vt:lpstr>
      <vt:lpstr>Wybrane techniki rozpoczynania negocjacji</vt:lpstr>
      <vt:lpstr>Ustalenie kolejności dyskutowanych kwestii</vt:lpstr>
      <vt:lpstr>Podstawowe reguły prezentacji</vt:lpstr>
      <vt:lpstr>Punkt odniesienia</vt:lpstr>
      <vt:lpstr>Dokręcania śruby </vt:lpstr>
      <vt:lpstr>Porucznik Colombo</vt:lpstr>
      <vt:lpstr>Niska piłka</vt:lpstr>
      <vt:lpstr>Mniejsze zło</vt:lpstr>
      <vt:lpstr>TECHNIKI NEGOCJACJI ZASADNICZYCH (faza uzgodnień i rozwiązań)</vt:lpstr>
      <vt:lpstr>Wybrane techniki negocjacji zasadniczych</vt:lpstr>
      <vt:lpstr>Cd. Wybrane techniki negocjacji zasadniczych</vt:lpstr>
      <vt:lpstr>Techniki ustępowania</vt:lpstr>
      <vt:lpstr>Ekspert merytoryczny </vt:lpstr>
      <vt:lpstr>Sytuacji hipotetycznej (co by było, gdyby?)</vt:lpstr>
      <vt:lpstr>Obietnice w raju</vt:lpstr>
      <vt:lpstr>Docenianie</vt:lpstr>
      <vt:lpstr>Plasterki salami</vt:lpstr>
      <vt:lpstr>Technika wzajemności</vt:lpstr>
      <vt:lpstr>TECHNIKI KOŃCZĄCE NEGOCJACJE</vt:lpstr>
      <vt:lpstr>Techniki kończące negocjacje</vt:lpstr>
      <vt:lpstr>Wyższa instancja / ograniczone pełnomocnictwo</vt:lpstr>
      <vt:lpstr>TECHNIKI MANIPULACJI PSYCHOLOGICZNEJ</vt:lpstr>
      <vt:lpstr>Manipulacja </vt:lpstr>
      <vt:lpstr>Przykłady technik manipulacji psychologicznych</vt:lpstr>
      <vt:lpstr>Groźby</vt:lpstr>
      <vt:lpstr>Blef</vt:lpstr>
      <vt:lpstr>Fałszywe fakty</vt:lpstr>
      <vt:lpstr>Stresujące sytuacje</vt:lpstr>
      <vt:lpstr>Ostatnie życzenie</vt:lpstr>
      <vt:lpstr>Rzut na taśmę</vt:lpstr>
      <vt:lpstr>Zabójcze pytanie</vt:lpstr>
      <vt:lpstr>Autor utworu: dr inż. Anna J. Parzonko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nr. 4 do przedmiotu Techniki negocjacji i metodyka doradztwa</dc:title>
  <dc:creator>Anna Parzonko</dc:creator>
  <cp:lastModifiedBy>Anna Parzonko</cp:lastModifiedBy>
  <cp:revision>26</cp:revision>
  <cp:lastPrinted>2024-05-21T11:11:19Z</cp:lastPrinted>
  <dcterms:created xsi:type="dcterms:W3CDTF">2026-04-14T16:39:53Z</dcterms:created>
  <dcterms:modified xsi:type="dcterms:W3CDTF">2026-05-27T10:41:20Z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0x010100FFC5B7CEEC9953459AA7635A9F264111</vt:lpwstr>
  </property>
</Properties>
</file>