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8" r:id="rId5"/>
    <p:sldId id="261" r:id="rId6"/>
    <p:sldId id="260" r:id="rId7"/>
    <p:sldId id="264" r:id="rId8"/>
    <p:sldId id="263" r:id="rId9"/>
    <p:sldId id="265" r:id="rId10"/>
    <p:sldId id="266" r:id="rId11"/>
    <p:sldId id="267" r:id="rId12"/>
    <p:sldId id="268" r:id="rId13"/>
    <p:sldId id="269" r:id="rId14"/>
    <p:sldId id="259" r:id="rId1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4" autoAdjust="0"/>
    <p:restoredTop sz="95268" autoAdjust="0"/>
  </p:normalViewPr>
  <p:slideViewPr>
    <p:cSldViewPr snapToGrid="0" showGuides="1">
      <p:cViewPr varScale="1">
        <p:scale>
          <a:sx n="83" d="100"/>
          <a:sy n="83" d="100"/>
        </p:scale>
        <p:origin x="67" y="7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Wszelkiego rodzaju negocjacje, bez względu na ich charakter, przebiegają według pewnego schematu, w którym można wyróżnić sześć faz (etapów).  Każda faza negocjacji ma własna dynamikę i własne problemy, wymagające od negocjatorów różnorodnych umiejętności. 3,4 i 5 faza negocjacji – to bezpośrednie rozmowy pomiędzy stronami, podczas których następuje wymiana informacji, rozpatrzenie i analiza wszelkich możliwych alternatyw oraz wspólne podjęcie decyzji.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429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Faza uzgadniania ogólnej formuły – koncepcji – kontraktu (określenie interesów, propozycje i kontrpropozycje, konstruktywne sposoby rozwiązań, formuła kontraktu). Podczas tego etapu ustalane są głównie propozycje i kontrpropozycje.</a:t>
            </a:r>
          </a:p>
          <a:p>
            <a:r>
              <a:rPr lang="pl-PL" dirty="0"/>
              <a:t>Cechą charakterystyczną tej fazy są ustępstwa. Negocjatorzy rozpoczynając negocjacje z wygórowanych stanowisk w tej fazie „mądrze ustępując” zbliżają swoje stanowiska na tyle, że możliwe jest zawarcie porozumienia kompromisowego lub podjęcie rozmów, których celem jest poszukiwanie rozwiązania  problemu umożliwiającego realizację interesów każdej ze stron.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9090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Faza ta poświęcona jest ustalaniu szczegółów (badanie konsekwencji, rozważanie realizacji, dokumentacja uzgodnień, sporządzenie kontraktu). Analizowane są szczegółowe zagadnienia wynikające z przyjęcia określonej koncepcji transakcji oraz problemy, mogące pojawić się w czasie jego realizacji.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0992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59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55376C6-B170-4BAB-817A-47CF8AABBD9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81684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F2798EAD-6B22-4CE2-AD54-0140DDD49A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/>
              <a:t>FAZY NEGOCJACJI</a:t>
            </a: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B646633A-652C-475A-9B2B-C26EB6B595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7091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FAZY NEGOCJACJI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A7F68E-AD05-4595-858C-81C2E8CEC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741" y="1781172"/>
            <a:ext cx="10516518" cy="379759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sz="2400" dirty="0"/>
              <a:t>Mimo, że nie ma dwóch takich samych rozmów negocjacyjnych i nawet mimo bardzo dobrego przygotowania się do negocjacji i bogatego doświadczenia nie można przewidzieć ich przebiegu w 100% to jednak warto podjąć próbę strukturalizacji procesu negocjacyjnego. Wyodrębnienie charakterystycznych dla procesu negocjacyjnego faz pomocne jest dla wyobrażenia możliwego jego przebiegu szczególnie dla negocjatorów niedoświadczonych.</a:t>
            </a:r>
          </a:p>
          <a:p>
            <a:pPr marL="0" indent="0">
              <a:buNone/>
            </a:pPr>
            <a:r>
              <a:rPr lang="pl-PL" sz="2400" dirty="0"/>
              <a:t>FAZY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/>
              <a:t>PRZYGOTOWANIE DO NEGOCJACJI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/>
              <a:t>OTWARCIE ROZMÓW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>
                <a:solidFill>
                  <a:srgbClr val="FF0000"/>
                </a:solidFill>
              </a:rPr>
              <a:t>FAZA KONFRONTACJI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>
                <a:solidFill>
                  <a:srgbClr val="FF0000"/>
                </a:solidFill>
              </a:rPr>
              <a:t>FAZA UZGODNIEŃ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>
                <a:solidFill>
                  <a:srgbClr val="FF0000"/>
                </a:solidFill>
              </a:rPr>
              <a:t>FAZA ROZWIĄZAŃ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/>
              <a:t>PODSUMOWANIE</a:t>
            </a:r>
          </a:p>
        </p:txBody>
      </p:sp>
    </p:spTree>
    <p:extLst>
      <p:ext uri="{BB962C8B-B14F-4D97-AF65-F5344CB8AC3E}">
        <p14:creationId xmlns:p14="http://schemas.microsoft.com/office/powerpoint/2010/main" val="511144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98315467-F27E-4F70-BB16-9134CE9F3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FAZA I - PRZYGOTOWANIE DO NEGOCJACJI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87100612-1071-4EAB-8A3D-AAF655940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Analiza interesów własnych </a:t>
            </a:r>
          </a:p>
          <a:p>
            <a:r>
              <a:rPr lang="pl-PL" dirty="0"/>
              <a:t>Analiza interesów drugiej strony</a:t>
            </a:r>
          </a:p>
          <a:p>
            <a:r>
              <a:rPr lang="pl-PL" dirty="0"/>
              <a:t>Przygotowanie wstępnej propozycji i innych wariantów możliwych rozwiązań</a:t>
            </a:r>
          </a:p>
          <a:p>
            <a:r>
              <a:rPr lang="pl-PL" dirty="0"/>
              <a:t>Przygotowanie alternatywy</a:t>
            </a:r>
          </a:p>
          <a:p>
            <a:r>
              <a:rPr lang="pl-PL" dirty="0"/>
              <a:t>Wybór negocjatorów</a:t>
            </a:r>
          </a:p>
          <a:p>
            <a:r>
              <a:rPr lang="pl-PL" dirty="0"/>
              <a:t>Kształtowanie przestrzeni negocjacyjnej</a:t>
            </a:r>
          </a:p>
          <a:p>
            <a:r>
              <a:rPr lang="pl-PL" dirty="0"/>
              <a:t>Wstępne wyobrażenia przebiegu negocjacji</a:t>
            </a:r>
          </a:p>
        </p:txBody>
      </p:sp>
    </p:spTree>
    <p:extLst>
      <p:ext uri="{BB962C8B-B14F-4D97-AF65-F5344CB8AC3E}">
        <p14:creationId xmlns:p14="http://schemas.microsoft.com/office/powerpoint/2010/main" val="2884934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DCA65B-0618-4D40-B8B8-EAD058B26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FAZA II - OTWARCIE ROZMÓW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540796A-04EE-46D2-9B5F-0746AD9BE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Pierwsze wrażenie.</a:t>
            </a:r>
          </a:p>
          <a:p>
            <a:r>
              <a:rPr lang="pl-PL" dirty="0"/>
              <a:t>Rozgrzewka (wyrównanie nastrojów, kształtowanie atmosfery)</a:t>
            </a:r>
          </a:p>
          <a:p>
            <a:r>
              <a:rPr lang="pl-PL" dirty="0"/>
              <a:t>Ustalenie sposobów negocjacji.</a:t>
            </a:r>
          </a:p>
          <a:p>
            <a:r>
              <a:rPr lang="pl-PL" dirty="0"/>
              <a:t>Celem fazy II jest kształtowanie atmosfery w jakiej chcemy prowadzić rozmowy negocjacyjne. </a:t>
            </a:r>
          </a:p>
          <a:p>
            <a:r>
              <a:rPr lang="pl-PL" dirty="0"/>
              <a:t>Prowadzimy konwersację towarzyską na tematy ogólne nie związane z  przedmiotem negocjacji.</a:t>
            </a:r>
          </a:p>
        </p:txBody>
      </p:sp>
    </p:spTree>
    <p:extLst>
      <p:ext uri="{BB962C8B-B14F-4D97-AF65-F5344CB8AC3E}">
        <p14:creationId xmlns:p14="http://schemas.microsoft.com/office/powerpoint/2010/main" val="3251251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DD752127-45BC-46C6-B469-398C2D947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FAZA III - </a:t>
            </a:r>
            <a:r>
              <a:rPr lang="pl-PL" altLang="pl-PL" dirty="0"/>
              <a:t>FAZA </a:t>
            </a:r>
            <a:r>
              <a:rPr lang="pl-PL" dirty="0"/>
              <a:t>KONFRONTACJI</a:t>
            </a: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149CB6DD-0A5F-40D4-90AF-027534CDF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„Kto stawia propozycje, ten ma kontrolę nad przebiegiem rozmów.”</a:t>
            </a:r>
          </a:p>
          <a:p>
            <a:endParaRPr lang="pl-PL" dirty="0"/>
          </a:p>
          <a:p>
            <a:r>
              <a:rPr lang="pl-PL" dirty="0"/>
              <a:t>Argumentacja</a:t>
            </a:r>
          </a:p>
          <a:p>
            <a:r>
              <a:rPr lang="pl-PL" dirty="0"/>
              <a:t>Różnice oczekiwań</a:t>
            </a:r>
          </a:p>
        </p:txBody>
      </p:sp>
    </p:spTree>
    <p:extLst>
      <p:ext uri="{BB962C8B-B14F-4D97-AF65-F5344CB8AC3E}">
        <p14:creationId xmlns:p14="http://schemas.microsoft.com/office/powerpoint/2010/main" val="447886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9851B9-B50A-40BB-9792-53C81F72D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FAZA IV – FAZA UZGODNIEŃ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B976E1-69FD-4516-B51E-DA12CF1D8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Przetarg negocjacyjny.</a:t>
            </a:r>
          </a:p>
          <a:p>
            <a:r>
              <a:rPr lang="pl-PL" dirty="0"/>
              <a:t>Techniki ustępowania:</a:t>
            </a:r>
          </a:p>
          <a:p>
            <a:pPr lvl="1"/>
            <a:r>
              <a:rPr lang="pl-PL" dirty="0"/>
              <a:t>Pierwsza oferta w negocjacjach jest nie do przyjęcia</a:t>
            </a:r>
          </a:p>
          <a:p>
            <a:pPr lvl="1"/>
            <a:r>
              <a:rPr lang="pl-PL" dirty="0"/>
              <a:t>Zazwyczaj stosuje się zasadę „ustępstwo za ustępstwo”.</a:t>
            </a:r>
          </a:p>
          <a:p>
            <a:r>
              <a:rPr lang="pl-PL" dirty="0"/>
              <a:t>Różnicę między pierwszą ofertą a oczekiwanym kontraktem nazywamy marginesem negocjacyjnym.</a:t>
            </a:r>
          </a:p>
          <a:p>
            <a:r>
              <a:rPr lang="pl-PL" dirty="0"/>
              <a:t>Ocena dotychczasowego przebiegu negocjacji (pod względem siły, zaufania i kreatywności).</a:t>
            </a:r>
          </a:p>
        </p:txBody>
      </p:sp>
    </p:spTree>
    <p:extLst>
      <p:ext uri="{BB962C8B-B14F-4D97-AF65-F5344CB8AC3E}">
        <p14:creationId xmlns:p14="http://schemas.microsoft.com/office/powerpoint/2010/main" val="911506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FB3940E7-5916-4D4D-893F-AE2A56C34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FAZA V - FAZA ROZWIĄZAŃ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C50621F2-E2C8-4BAD-ADCF-4A851CD2B9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Proces rozwiązywania problemów (zasada otwartości i szczerości). Negocjatorzy znają swoje stanowiska i starają się rozwiązać prawdziwe problemy. Robią to krok po kroku, a jeden sukces staje się wstępem do następnego.</a:t>
            </a:r>
          </a:p>
          <a:p>
            <a:r>
              <a:rPr lang="pl-PL" dirty="0"/>
              <a:t>Formułowanie kontraktu końcowego.</a:t>
            </a:r>
          </a:p>
        </p:txBody>
      </p:sp>
    </p:spTree>
    <p:extLst>
      <p:ext uri="{BB962C8B-B14F-4D97-AF65-F5344CB8AC3E}">
        <p14:creationId xmlns:p14="http://schemas.microsoft.com/office/powerpoint/2010/main" val="1058292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07D34602-29E0-4A99-B339-682B56D1F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FAZA VI - PODSUMOWANIE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4065AA88-6F67-4849-B37F-C4EC73EB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Sprawdzian osiągnięć.</a:t>
            </a:r>
          </a:p>
          <a:p>
            <a:r>
              <a:rPr lang="pl-PL" dirty="0"/>
              <a:t>Kontrola nad praktyczną realizacją porozumienia.</a:t>
            </a:r>
          </a:p>
          <a:p>
            <a:r>
              <a:rPr lang="pl-PL" dirty="0"/>
              <a:t>Konieczne są dalsze kontakty ze stroną przeciwną (negocjacje w istocie się nie </a:t>
            </a:r>
            <a:r>
              <a:rPr lang="pl-PL"/>
              <a:t>kończą).</a:t>
            </a:r>
          </a:p>
          <a:p>
            <a:pPr marL="0" indent="0">
              <a:buNone/>
            </a:pPr>
            <a:r>
              <a:rPr lang="pl-PL"/>
              <a:t>Faza ta poświęcona jest ustalaniu szczegółów (badanie konsekwencji, rozważanie realizacji, dokumentacja uzgodnień, sporządzenie kontraktu). Analizowane są szczegółowe zagadnienia wynikające z przyjęcia określonej koncepcji transakcji oraz problemy, mogące pojawić się w czasie jego realizacji. 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20100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54E1AB11-C5BF-41B5-8AFF-2A817A7C2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018" y="2651847"/>
            <a:ext cx="11397673" cy="2852737"/>
          </a:xfrm>
        </p:spPr>
        <p:txBody>
          <a:bodyPr/>
          <a:lstStyle/>
          <a:p>
            <a:pPr algn="ctr"/>
            <a:r>
              <a:rPr lang="pl-PL" dirty="0"/>
              <a:t>GRA NEGOCJACYJNA</a:t>
            </a:r>
          </a:p>
        </p:txBody>
      </p:sp>
      <p:pic>
        <p:nvPicPr>
          <p:cNvPr id="8" name="Obraz 7" descr="Spotkanie zespołu w nowoczesnym biurze. Kilka osób siedzi przy stole i omawia dokumenty oraz wykresy dotyczące współpracy i celów firmy.">
            <a:extLst>
              <a:ext uri="{FF2B5EF4-FFF2-40B4-BE49-F238E27FC236}">
                <a16:creationId xmlns:a16="http://schemas.microsoft.com/office/drawing/2014/main" id="{507945A2-73D9-40E3-A8EF-C768C45D9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050" y="304800"/>
            <a:ext cx="6454549" cy="352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621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dr inż. Anna J. Parzonko  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FERS1_szablon prezentacji  -  tylko do odczytu" id="{0F6BFAC5-71A7-4EA2-90B5-3A0119C221E7}" vid="{9E9B2A14-4E81-437D-A766-7C7875CF27AF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32fb0b02b18934f4f83d3d5f4d62ecb1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888a703dc37ea123300181a368ac4b3d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2ACD6F-0090-4B98-A176-A360119E5134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51674ba1-e637-49a1-9acf-be75e179f9ea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7D13238-EBD7-4AA4-8B67-AC21922A69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_FERS1_szablon prezentacji</Template>
  <TotalTime>86</TotalTime>
  <Words>637</Words>
  <Application>Microsoft Office PowerPoint</Application>
  <PresentationFormat>Panoramiczny</PresentationFormat>
  <Paragraphs>64</Paragraphs>
  <Slides>11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Open Sans</vt:lpstr>
      <vt:lpstr>Tahoma</vt:lpstr>
      <vt:lpstr>Times New Roman</vt:lpstr>
      <vt:lpstr>Verdana</vt:lpstr>
      <vt:lpstr>Motyw pakietu Office</vt:lpstr>
      <vt:lpstr>Zrównoważony Kampus SGGW –  - kształcenie na rzecz branż kluczowych</vt:lpstr>
      <vt:lpstr>FAZY NEGOCJACJI</vt:lpstr>
      <vt:lpstr>FAZY NEGOCJACJI</vt:lpstr>
      <vt:lpstr>FAZA I - PRZYGOTOWANIE DO NEGOCJACJI</vt:lpstr>
      <vt:lpstr>FAZA II - OTWARCIE ROZMÓW</vt:lpstr>
      <vt:lpstr>FAZA III - FAZA KONFRONTACJI</vt:lpstr>
      <vt:lpstr>FAZA IV – FAZA UZGODNIEŃ</vt:lpstr>
      <vt:lpstr>FAZA V - FAZA ROZWIĄZAŃ</vt:lpstr>
      <vt:lpstr>FAZA VI - PODSUMOWANIE</vt:lpstr>
      <vt:lpstr>GRA NEGOCJACYJNA</vt:lpstr>
      <vt:lpstr>Autor utworu: dr inż. Anna J. Parzonko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nr. 3 do przedmiotu Techniki negocjacji i metodyka doradztwa</dc:title>
  <dc:creator>Anna Parzonko</dc:creator>
  <cp:lastModifiedBy>Anna Parzonko</cp:lastModifiedBy>
  <cp:revision>8</cp:revision>
  <cp:lastPrinted>2024-05-21T11:11:19Z</cp:lastPrinted>
  <dcterms:created xsi:type="dcterms:W3CDTF">2026-04-14T16:39:53Z</dcterms:created>
  <dcterms:modified xsi:type="dcterms:W3CDTF">2026-05-20T11:51:32Z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