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8" r:id="rId5"/>
    <p:sldId id="261" r:id="rId6"/>
    <p:sldId id="264" r:id="rId7"/>
    <p:sldId id="260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59" r:id="rId2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4" autoAdjust="0"/>
    <p:restoredTop sz="79328" autoAdjust="0"/>
  </p:normalViewPr>
  <p:slideViewPr>
    <p:cSldViewPr snapToGrid="0" showGuides="1">
      <p:cViewPr varScale="1">
        <p:scale>
          <a:sx n="65" d="100"/>
          <a:sy n="65" d="100"/>
        </p:scale>
        <p:origin x="739" y="53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2550" indent="0" eaLnBrk="1" fontAlgn="auto" hangingPunct="1">
              <a:spcBef>
                <a:spcPts val="0"/>
              </a:spcBef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pl-PL" dirty="0"/>
              <a:t>Niestety negocjacje często bywają traktowane jako walka o swoje, kosztem drugiej strony.  Efektem może być agresywne zachowanie w stosunku do partnera, manipulowanie, wywieranie presji, po to – by wygrać za wszelką cenę. </a:t>
            </a:r>
            <a:r>
              <a:rPr lang="pl-PL" b="0" u="none" dirty="0"/>
              <a:t>Taka strategia powoduje rozkręcenie spirali </a:t>
            </a:r>
            <a:r>
              <a:rPr lang="pl-PL" b="0" u="none" dirty="0" err="1"/>
              <a:t>zachowań</a:t>
            </a:r>
            <a:r>
              <a:rPr lang="pl-PL" b="0" u="none" dirty="0"/>
              <a:t> niepożądanych. 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067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Otwartość i szczerość w negocjacjach są postępowaniem nieco ryzykownym, można je więc zachować tylko tam, gdzie partnerzy znają się dość dobrze, a ponad to planują dłuższe formy współdziałania. Bywa, że obie strony prześcigają się w czynieniu ustępstw i korzystnych ofert dla drugiego. </a:t>
            </a:r>
          </a:p>
          <a:p>
            <a:r>
              <a:rPr lang="pl-PL" dirty="0"/>
              <a:t>PRZYKŁAD</a:t>
            </a:r>
          </a:p>
          <a:p>
            <a:r>
              <a:rPr lang="pl-PL" dirty="0"/>
              <a:t>Otrzymawszy prezent na imieniny, kupujemy prezent jeszcze bardziej okazały, by się odwzajemnić „z nawiązką”. Jest to przejaw nastawienia przyjaznego lub strategia budowania „własnej twarzy”.</a:t>
            </a:r>
          </a:p>
          <a:p>
            <a:r>
              <a:rPr lang="pl-PL" dirty="0"/>
              <a:t>Łagodność stylu kooperacyjnego może być jego słabością , nie tylko siłą</a:t>
            </a:r>
          </a:p>
          <a:p>
            <a:r>
              <a:rPr lang="pl-PL" dirty="0"/>
              <a:t>W konfrontacji ze stylem rywalizacyjnym, ostrym i konsekwentnie prowadzonym, styl przyjazny może być słabszy. Jeżeli miękki negocjator utrzyma swą kooperacyjną postawę, mimo iż napotkał twardego gracza z drugiej strony – może stracić bardzo dużo, a czasem nawet wszystko.</a:t>
            </a:r>
          </a:p>
          <a:p>
            <a:r>
              <a:rPr lang="pl-PL" dirty="0"/>
              <a:t> Należy sprawdzić i ocenić sposób postępowania strony przeciwnej gdyż – nastawienie drugiego policzka w starciu z agresywnym przestępcą może się skończyć jedynie poważnym pobiciem. Chyba, że chodzi o manifestację moralną.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7468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59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55376C6-B170-4BAB-817A-47CF8AABBD9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81684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2798EAD-6B22-4CE2-AD54-0140DDD49A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Osobowościowe uwarunkowania negocjacji 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B646633A-652C-475A-9B2B-C26EB6B595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7091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25B34AB-B61A-4815-B7CE-149AC8E90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Słowo wstępu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4A6EB418-B4A8-4138-B892-F6629BDD1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dirty="0"/>
              <a:t>Aby stać się dobrym negocjatorem, trzeba sobie uświadomić, że każdy z nas reprezentuje jakiś typ osobowości. Powinniśmy wiedzieć, jacy jesteśmy sami, a także pamiętać, że ludzie, z którymi negocjujemy, też różnią się między sobą. Jeżeli nasza osobowość różni się od osobowości kontrpartnera, to  w czasie negocjacji na pewno napotkamy trudności. </a:t>
            </a:r>
          </a:p>
          <a:p>
            <a:pPr marL="0" indent="0">
              <a:buNone/>
            </a:pPr>
            <a:r>
              <a:rPr lang="pl-PL" dirty="0"/>
              <a:t>Uświadomienie sobie, jaki wpływ wywiera na przebieg negocjacji osobowość partnera, jest jednym z najważniejszych warunków ich powodzenia. </a:t>
            </a:r>
          </a:p>
          <a:p>
            <a:pPr marL="0" indent="0">
              <a:buNone/>
            </a:pPr>
            <a:r>
              <a:rPr lang="pl-PL" dirty="0"/>
              <a:t>Celem wykładu jest dokonanie analizy osobowościowych uwarunkowań negocjacji. </a:t>
            </a:r>
          </a:p>
        </p:txBody>
      </p:sp>
    </p:spTree>
    <p:extLst>
      <p:ext uri="{BB962C8B-B14F-4D97-AF65-F5344CB8AC3E}">
        <p14:creationId xmlns:p14="http://schemas.microsoft.com/office/powerpoint/2010/main" val="801756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F7E36D3-AD76-419E-A7A6-738BD561B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OSOBOWOŚĆ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A7F68E-AD05-4595-858C-81C2E8CEC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82" y="1762700"/>
            <a:ext cx="10516518" cy="23382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/>
              <a:t>zespół stałych właściwości i procesów psychofizycznych, odróżniających daną jednostkę od innych, wpływający na organizację jej zachowania, a więc na stałość w nabywaniu i porządkowaniu doświadczeń, wiadomości i sprawności, w reagowaniu emocjonalnym w stosunkach z innymi ludźmi oraz na stałość w wyborze celów i wartości.</a:t>
            </a:r>
          </a:p>
        </p:txBody>
      </p:sp>
      <p:sp>
        <p:nvSpPr>
          <p:cNvPr id="4" name="Symbol zastępczy zawartości 2">
            <a:extLst>
              <a:ext uri="{FF2B5EF4-FFF2-40B4-BE49-F238E27FC236}">
                <a16:creationId xmlns:a16="http://schemas.microsoft.com/office/drawing/2014/main" id="{1EE53761-6321-40E2-9D01-3A6544358961}"/>
              </a:ext>
            </a:extLst>
          </p:cNvPr>
          <p:cNvSpPr txBox="1">
            <a:spLocks/>
          </p:cNvSpPr>
          <p:nvPr/>
        </p:nvSpPr>
        <p:spPr>
          <a:xfrm>
            <a:off x="837282" y="4673600"/>
            <a:ext cx="10516518" cy="503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400" dirty="0"/>
              <a:t>(W. Okoń: Słownik pedagogiczny. PWN Warszawa 1987, s.215.)</a:t>
            </a:r>
          </a:p>
        </p:txBody>
      </p:sp>
    </p:spTree>
    <p:extLst>
      <p:ext uri="{BB962C8B-B14F-4D97-AF65-F5344CB8AC3E}">
        <p14:creationId xmlns:p14="http://schemas.microsoft.com/office/powerpoint/2010/main" val="511144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CD51ED8A-315B-4D4C-9CDA-34E4DE469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Elementy osobowości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9B5A045F-A1E1-4F69-86EE-708E2A357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/>
              <a:t>Pogląd na świat</a:t>
            </a:r>
          </a:p>
          <a:p>
            <a:r>
              <a:rPr lang="pl-PL" dirty="0"/>
              <a:t>Plan życiowy</a:t>
            </a:r>
          </a:p>
          <a:p>
            <a:r>
              <a:rPr lang="pl-PL" dirty="0"/>
              <a:t>Zamiłowania</a:t>
            </a:r>
          </a:p>
          <a:p>
            <a:r>
              <a:rPr lang="pl-PL" dirty="0"/>
              <a:t>Działalności</a:t>
            </a:r>
          </a:p>
          <a:p>
            <a:r>
              <a:rPr lang="pl-PL" dirty="0"/>
              <a:t>Zdolności</a:t>
            </a:r>
          </a:p>
          <a:p>
            <a:r>
              <a:rPr lang="pl-PL" dirty="0"/>
              <a:t>Charakter</a:t>
            </a:r>
          </a:p>
          <a:p>
            <a:r>
              <a:rPr lang="pl-PL" dirty="0">
                <a:solidFill>
                  <a:srgbClr val="FF0000"/>
                </a:solidFill>
              </a:rPr>
              <a:t>Samowiedza</a:t>
            </a:r>
          </a:p>
          <a:p>
            <a:r>
              <a:rPr lang="pl-PL" dirty="0">
                <a:solidFill>
                  <a:srgbClr val="FF0000"/>
                </a:solidFill>
              </a:rPr>
              <a:t>Sumienie</a:t>
            </a:r>
          </a:p>
          <a:p>
            <a:r>
              <a:rPr lang="pl-PL" dirty="0">
                <a:solidFill>
                  <a:srgbClr val="FF0000"/>
                </a:solidFill>
              </a:rPr>
              <a:t>Samokrytyka</a:t>
            </a:r>
          </a:p>
          <a:p>
            <a:r>
              <a:rPr lang="pl-PL" dirty="0">
                <a:solidFill>
                  <a:srgbClr val="0070C0"/>
                </a:solidFill>
              </a:rPr>
              <a:t>Temperament</a:t>
            </a:r>
          </a:p>
        </p:txBody>
      </p:sp>
      <p:pic>
        <p:nvPicPr>
          <p:cNvPr id="2" name="Obraz 1" descr="osobowość przedstawiona jako dynamiczna mozaika: centralną postacią jest kobieta-drzewo, z której wyrastają różne aspekty jej wnętrza. Po jednej stronie widać porządek, wiedzę i pasję (ksiażki, muzyka, nauka), a po drugiej – dzikość natury, przygodę i wyobraźnię (marzenia, góry, zwierzęta). Całość otoczona jest aurą emocji, symbolizującą bogactwo ludzkiego charakteru.">
            <a:extLst>
              <a:ext uri="{FF2B5EF4-FFF2-40B4-BE49-F238E27FC236}">
                <a16:creationId xmlns:a16="http://schemas.microsoft.com/office/drawing/2014/main" id="{C7225909-6D20-4F3B-85D3-2D7E008BA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4502" y="1538288"/>
            <a:ext cx="7619620" cy="4159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642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DCA65B-0618-4D40-B8B8-EAD058B26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Typy osobowości w negocjacjach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540796A-04EE-46D2-9B5F-0746AD9BE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Na podstawie dwóch cech, takich jak </a:t>
            </a:r>
            <a:r>
              <a:rPr lang="pl-PL" b="1" dirty="0"/>
              <a:t>emocjonalność i asertywność </a:t>
            </a:r>
            <a:r>
              <a:rPr lang="pl-PL" dirty="0"/>
              <a:t>można wyznaczyć cztery typy osobowości: </a:t>
            </a:r>
          </a:p>
          <a:p>
            <a:r>
              <a:rPr lang="pl-PL" dirty="0"/>
              <a:t>pragmatyka (niska emocjonalność i wysoka asertywność), </a:t>
            </a:r>
          </a:p>
          <a:p>
            <a:r>
              <a:rPr lang="pl-PL" dirty="0"/>
              <a:t>entuzjastę (wysoka emocjonalność i wysoka asertywność), </a:t>
            </a:r>
          </a:p>
          <a:p>
            <a:r>
              <a:rPr lang="pl-PL" dirty="0"/>
              <a:t>wrażliwca (wysoka emocjonalność i niska asertywność), </a:t>
            </a:r>
          </a:p>
          <a:p>
            <a:r>
              <a:rPr lang="pl-PL" dirty="0"/>
              <a:t>analityka (niska emocjonalność i niska asertywność).</a:t>
            </a:r>
          </a:p>
        </p:txBody>
      </p:sp>
    </p:spTree>
    <p:extLst>
      <p:ext uri="{BB962C8B-B14F-4D97-AF65-F5344CB8AC3E}">
        <p14:creationId xmlns:p14="http://schemas.microsoft.com/office/powerpoint/2010/main" val="3251251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3F8DDB2-ECDF-4F6A-A264-15996ACD5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Pragmatyk/typ negocjatora BOKSER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46ECB2D-17F4-4C4F-B2D6-774438A64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pl-PL" b="1" dirty="0"/>
              <a:t>Negocjując, Pragmatyk przeobraża się w typ negocjatora nazywany BOKSEREM.</a:t>
            </a:r>
          </a:p>
          <a:p>
            <a:pPr marL="0" indent="0">
              <a:buNone/>
            </a:pPr>
            <a:r>
              <a:rPr lang="pl-PL" dirty="0"/>
              <a:t>Bokser koncentruje się na celach i rezultatach negocjacji, traktując je jako proces zadaniowy. Charakteryzuje go rzeczowość, opanowanie i ograniczone ujawnianie emocji. Jest bezpośredni w komunikacji i jasno artykułuje swoje oczekiwania oraz granice. Dąży do efektywnych i szybkich rozwiązań, często preferując styl negocjacji oparty na faktach i argumentach logicznych. Może być postrzegany jako chłodny lub zbyt stanowczy. W sytuacjach konfliktowych rzadko ulega presji emocjonalnej. Skłonny jest do podejmowania decyzji na podstawie danych i kalkulacji. Ceni przygotowanie i konkretne ustalenia. Może pomijać relacyjny aspekt negocjacji. Najlepiej współpracuje z partnerami, którzy komunikują się jasno i konkretnie.</a:t>
            </a:r>
          </a:p>
        </p:txBody>
      </p:sp>
    </p:spTree>
    <p:extLst>
      <p:ext uri="{BB962C8B-B14F-4D97-AF65-F5344CB8AC3E}">
        <p14:creationId xmlns:p14="http://schemas.microsoft.com/office/powerpoint/2010/main" val="3833520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8911011-EE71-4E0C-AE06-EFA8C02D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Ekstrawertyk/typ negocjatora ENTUZJASTA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00467DF-0D35-4423-92B1-EDE3D7CB50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/>
              <a:t>Negocjując, Ekstrawertyk przeobraża się w typ negocjatora nazywany ENTUZJASTĄ.</a:t>
            </a:r>
          </a:p>
          <a:p>
            <a:pPr marL="0" indent="0">
              <a:buNone/>
            </a:pPr>
            <a:r>
              <a:rPr lang="pl-PL" dirty="0"/>
              <a:t>Entuzjasta jest energiczny, ekspresyjny i zaangażowany w proces negocjacji. Łatwo nawiązuje relacje i chętnie komunikuje swoje stanowisko. W negocjacjach wykazuje dużą inicjatywę i potrafi przekonywać innych. Emocje są dla niego ważnym narzędziem budowania wpływu. Może być inspirujący, ale czasami impulsywny. Często podejmuje ryzyko, kierując się intuicją. W dążeniu do celu bywa dominujący. Szybko reaguje na zmieniającą się sytuację. Może tracić cierpliwość przy długich analizach. Skuteczny w negocjacjach wymagających dynamiki i kreatywności.</a:t>
            </a:r>
          </a:p>
        </p:txBody>
      </p:sp>
    </p:spTree>
    <p:extLst>
      <p:ext uri="{BB962C8B-B14F-4D97-AF65-F5344CB8AC3E}">
        <p14:creationId xmlns:p14="http://schemas.microsoft.com/office/powerpoint/2010/main" val="3910948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AA23B091-5E11-4EEB-9E4A-7171386B8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Wrażliwiec/typ negocjatora ROZJEMCA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BB39858D-DD34-4F5C-AB37-5F2A12E61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/>
              <a:t>Negocjując, Wrażliwiec przeobraża się w typ negocjatora nazywany ROZJEMCĄ.</a:t>
            </a:r>
          </a:p>
          <a:p>
            <a:pPr marL="0" indent="0">
              <a:buNone/>
            </a:pPr>
            <a:r>
              <a:rPr lang="pl-PL" dirty="0"/>
              <a:t>Rozjemca koncentruje się na relacjach i atmosferze negocjacji. Jest empatyczny i uważny na potrzeby drugiej strony. Często unika konfliktów i dąży do kompromisu. Może mieć trudności z wyrażaniem własnych oczekiwań. Łatwo ulega wpływowi emocji, zarówno swoich, jak i partnera. W negocjacjach stara się budować zaufanie i współpracę. Bywa podatny na manipulację. Może rezygnować z części swoich interesów dla utrzymania dobrych relacji. Sprawdzi się w sytuacjach wymagających mediacji. Wymaga wsparcia w budowaniu pewności siebie i asertywności.</a:t>
            </a:r>
          </a:p>
        </p:txBody>
      </p:sp>
    </p:spTree>
    <p:extLst>
      <p:ext uri="{BB962C8B-B14F-4D97-AF65-F5344CB8AC3E}">
        <p14:creationId xmlns:p14="http://schemas.microsoft.com/office/powerpoint/2010/main" val="2606532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CCD7F6E-DCBE-4880-84A3-094D96311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Analityk/typ negocjatora SZEF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FD1074C-9BCE-4E43-9975-349A3AA27B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/>
              <a:t>Negocjując, Analityk przeobraża się w typ negocjatora nazywany SZEFEM.</a:t>
            </a:r>
          </a:p>
          <a:p>
            <a:pPr marL="0" indent="0">
              <a:buNone/>
            </a:pPr>
            <a:r>
              <a:rPr lang="pl-PL" dirty="0"/>
              <a:t>Analityk skupia się na danych, faktach i logicznej analizie sytuacji negocjacyjnej. Jest powściągliwy i zdystansowany emocjonalnie. Preferuje dokładne przygotowanie i rozważne podejmowanie decyzji. Rzadko inicjuje działania i unika konfrontacji. W komunikacji jest precyzyjny, ale może być mało ekspresyjny. Potrzebuje czasu na przemyślenie propozycji. Może być postrzegany jako bierny lub niezdecydowany. Ceni stabilność i przewidywalność procesu. W negocjacjach dobrze sprawdza się w analizie ofert i ryzyka. Wymaga wsparcia w aktywnym reprezentowaniu własnych interesów.</a:t>
            </a:r>
          </a:p>
        </p:txBody>
      </p:sp>
    </p:spTree>
    <p:extLst>
      <p:ext uri="{BB962C8B-B14F-4D97-AF65-F5344CB8AC3E}">
        <p14:creationId xmlns:p14="http://schemas.microsoft.com/office/powerpoint/2010/main" val="417703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027D139A-6F34-4EAA-9661-96339B1B0E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STYLE NEGOCJACYJNE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52BB03A9-280D-421A-846C-D530CF0B35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3193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DEBC0F7C-9F14-43E8-8FFC-3F669B121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Pojęcie stylu prowadzenia negocjacji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83A060C1-EF5A-4586-A2E7-4F5531A08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Styl negocjacyjny jest to ogólny sposób prowadzenia negocjacji.</a:t>
            </a:r>
          </a:p>
          <a:p>
            <a:pPr marL="0" indent="0">
              <a:buNone/>
            </a:pPr>
            <a:r>
              <a:rPr lang="pl-PL" dirty="0"/>
              <a:t>„</a:t>
            </a:r>
            <a:r>
              <a:rPr lang="pl-PL" i="1" dirty="0"/>
              <a:t>Stanowi odzwierciedlenie nas samych, naszej istoty. Jest on unikalny, tak indywidualny jak podpis, czy odcisk palca. Każdy z nas posiada swój własny styl negocjowania”.</a:t>
            </a:r>
          </a:p>
        </p:txBody>
      </p:sp>
    </p:spTree>
    <p:extLst>
      <p:ext uri="{BB962C8B-B14F-4D97-AF65-F5344CB8AC3E}">
        <p14:creationId xmlns:p14="http://schemas.microsoft.com/office/powerpoint/2010/main" val="38365737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238C0766-F0E1-4C01-BBB1-412D1B89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Styl prowadzenia negocjacji wynika z: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13C7ACD0-7A0F-471F-A2EE-FA54F9855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predyspozycji osobowościowych, </a:t>
            </a:r>
          </a:p>
          <a:p>
            <a:r>
              <a:rPr lang="pl-PL" dirty="0"/>
              <a:t>świadomego wyboru, </a:t>
            </a:r>
          </a:p>
          <a:p>
            <a:r>
              <a:rPr lang="pl-PL" dirty="0"/>
              <a:t>nastawienia opartego na założeniu, że określony sposób działania jest w danej sytuacji najwłaściwszy.</a:t>
            </a:r>
          </a:p>
        </p:txBody>
      </p:sp>
    </p:spTree>
    <p:extLst>
      <p:ext uri="{BB962C8B-B14F-4D97-AF65-F5344CB8AC3E}">
        <p14:creationId xmlns:p14="http://schemas.microsoft.com/office/powerpoint/2010/main" val="4235227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8F0993-F145-4E3D-9CFA-9EDC4A982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Styl rywalizacyjny twardy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6A7A24-B285-4F87-893B-6E0A16316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l-PL" dirty="0"/>
              <a:t>W stylu twardym uczestnicy są wrogami, przeciwnikami, głównym celem jest zwycięstwo. </a:t>
            </a:r>
          </a:p>
          <a:p>
            <a:r>
              <a:rPr lang="pl-PL" dirty="0"/>
              <a:t>Są oni twardzi zarówno wobec ludzi, jak i problemu, nie darzą się zaufaniem, stosują groźby, ukrywają dolną granicę ustępstw, dążą do rozwiązania korzystnego dla siebie, a także wywierają presję.</a:t>
            </a:r>
          </a:p>
          <a:p>
            <a:r>
              <a:rPr lang="pl-PL" dirty="0"/>
              <a:t> Twardy negocjator chce przede wszystkim wygrać. Zajmuje ekstremalne stanowisko i nie uznaje kompromisów.</a:t>
            </a:r>
          </a:p>
          <a:p>
            <a:r>
              <a:rPr lang="pl-PL" dirty="0"/>
              <a:t> Często rozmowy kończą się fiaskiem, w wyniku otrzymania równie twardej odpowiedzi. Prowadzi to do wyczerpania sił oraz zerwania stosunków z drugą stroną.</a:t>
            </a:r>
          </a:p>
        </p:txBody>
      </p:sp>
    </p:spTree>
    <p:extLst>
      <p:ext uri="{BB962C8B-B14F-4D97-AF65-F5344CB8AC3E}">
        <p14:creationId xmlns:p14="http://schemas.microsoft.com/office/powerpoint/2010/main" val="1609540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15384EC-3B0E-4B85-A12F-C54F6AFD0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Styl kooperacyjny miękki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E5F596F-9E65-4B8F-8036-315424431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l-PL" dirty="0"/>
              <a:t>W trakcie rozmów strona kooperująca czyni ustępstwa w celu utrzymania przyjaznej atmosfery, postępuje taktownie, nie przejawiając lekceważenia czy przewagi, okazuje zaufanie i stara się nie wprowadzać napięcia, nerwowej atmosfery wzajemnych pułapek i podchodów;</a:t>
            </a:r>
          </a:p>
          <a:p>
            <a:r>
              <a:rPr lang="pl-PL" dirty="0"/>
              <a:t>Styl ten spotykany jest najczęściej w negocjacjach rodzinnych i przyjacielskich;</a:t>
            </a:r>
          </a:p>
          <a:p>
            <a:r>
              <a:rPr lang="pl-PL" dirty="0"/>
              <a:t>Miękki negocjator stara się uniknąć osobistego konfliktu, a więc łatwo ustępuje, aby osiągnąć porozumienie;</a:t>
            </a:r>
          </a:p>
          <a:p>
            <a:r>
              <a:rPr lang="pl-PL" dirty="0"/>
              <a:t>W negocjacjach ludzie, stosując styl miękki poddają się presji i często ponoszą straty w celu zawarcia porozumienia bądź w celu podtrzymania dobrych relacji interpersonalnych. W większości sytuacji osoby takie kończą spór z poczuciem, że zostały wykorzystane.</a:t>
            </a:r>
          </a:p>
        </p:txBody>
      </p:sp>
    </p:spTree>
    <p:extLst>
      <p:ext uri="{BB962C8B-B14F-4D97-AF65-F5344CB8AC3E}">
        <p14:creationId xmlns:p14="http://schemas.microsoft.com/office/powerpoint/2010/main" val="4124540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6E8B763D-2BD7-4DFC-8BE2-D1BD3F3CA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Styl rzeczowy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72BABA63-0672-4ECA-B33F-721C36480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Odwołuje się on do konsekwentnego traktowania negocjacji jako działania na dwóch poziomach: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Na poziomie interesów, rzeczowych wartości, o jakie chodzi (finanse, usługi, towary itd.);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Na poziomie stosunków międzyludzkich, towarzyszących każdemu spotkaniu się ludzi – negocjatorów, wpływających na podejmowane w trakcie negocjacji decyzje rzeczowe.</a:t>
            </a:r>
          </a:p>
        </p:txBody>
      </p:sp>
    </p:spTree>
    <p:extLst>
      <p:ext uri="{BB962C8B-B14F-4D97-AF65-F5344CB8AC3E}">
        <p14:creationId xmlns:p14="http://schemas.microsoft.com/office/powerpoint/2010/main" val="12013191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8228E9E5-BA9F-4C5A-941D-34F306C89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ZASADY STYLU RZECZOWEGO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EDD87FA-B7B3-4556-89C8-1E8473440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Nie mieszaj swego stosunku do omawianej sprawy ze swym stosunkiem do ludzi, z którymi rozmawiasz. Oddzielaj ludzi od spraw.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Myśl o problemie i jego rozwiązaniu, a nie o ofertach i kolejno przedstawianych propozycjach.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Zanim przedstawisz ofertę, staraj się wymyślić możliwie wiele różnych jej wariantów, bądź aktywnie twórczy.</a:t>
            </a:r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Nalegaj na ustalenie obiektywnych kryteriów oceny osiągniętego porozumienia, a unikaj kryteriów subiektywnych, takich jak dobra wola czy kaprys drugiej strony.</a:t>
            </a:r>
          </a:p>
        </p:txBody>
      </p:sp>
    </p:spTree>
    <p:extLst>
      <p:ext uri="{BB962C8B-B14F-4D97-AF65-F5344CB8AC3E}">
        <p14:creationId xmlns:p14="http://schemas.microsoft.com/office/powerpoint/2010/main" val="4228828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B160E97-7445-4BD9-BBE4-7C15E1B5F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Uwaga!!!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9B6C34E-55D8-4718-B908-76D13CC6D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Mimo, że negocjacje rzeczowe są oceniane jako najlepsze to pamiętaj, że w różnych sytuacjach mogą być potrzebne różne style prowadzenia negocjacji – </a:t>
            </a:r>
            <a:r>
              <a:rPr lang="pl-PL" b="1" dirty="0"/>
              <a:t>to ty decydujesz!</a:t>
            </a:r>
          </a:p>
          <a:p>
            <a:pPr marL="0" indent="0">
              <a:buNone/>
            </a:pPr>
            <a:r>
              <a:rPr lang="pl-PL" b="1" dirty="0"/>
              <a:t>Ale UWAŻAJ! </a:t>
            </a:r>
          </a:p>
          <a:p>
            <a:pPr marL="0" indent="0">
              <a:buNone/>
            </a:pPr>
            <a:r>
              <a:rPr lang="pl-PL" dirty="0"/>
              <a:t>Każdy ma tendencje do przyjmowania stylu, który jest najbliższy jego osobowości. W związku z czym  niełatwo jest zmieniać sposób prowadzenia rozmów. </a:t>
            </a:r>
          </a:p>
          <a:p>
            <a:pPr marL="0" indent="0">
              <a:buNone/>
            </a:pPr>
            <a:r>
              <a:rPr lang="pl-PL" b="1" dirty="0">
                <a:solidFill>
                  <a:srgbClr val="FF0000"/>
                </a:solidFill>
              </a:rPr>
              <a:t>PAMIĘTAJ!!! </a:t>
            </a:r>
          </a:p>
          <a:p>
            <a:pPr marL="0" indent="0">
              <a:buNone/>
            </a:pPr>
            <a:r>
              <a:rPr lang="pl-PL" b="1" dirty="0">
                <a:solidFill>
                  <a:srgbClr val="FF0000"/>
                </a:solidFill>
              </a:rPr>
              <a:t>TRENING CZYNI MISTRZA!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669314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dr inż. Anna J. 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Parzonko 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_FERS1_szablon prezentacji  -  tylko do odczytu" id="{0F6BFAC5-71A7-4EA2-90B5-3A0119C221E7}" vid="{9E9B2A14-4E81-437D-A766-7C7875CF27A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32fb0b02b18934f4f83d3d5f4d62ecb1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888a703dc37ea123300181a368ac4b3d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2ACD6F-0090-4B98-A176-A360119E5134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51674ba1-e637-49a1-9acf-be75e179f9ea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7D13238-EBD7-4AA4-8B67-AC21922A69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_FERS1_szablon prezentacji</Template>
  <TotalTime>100</TotalTime>
  <Words>1454</Words>
  <Application>Microsoft Office PowerPoint</Application>
  <PresentationFormat>Panoramiczny</PresentationFormat>
  <Paragraphs>92</Paragraphs>
  <Slides>19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Open Sans</vt:lpstr>
      <vt:lpstr>Tahoma</vt:lpstr>
      <vt:lpstr>Times New Roman</vt:lpstr>
      <vt:lpstr>Verdana</vt:lpstr>
      <vt:lpstr>Wingdings 2</vt:lpstr>
      <vt:lpstr>Motyw pakietu Office</vt:lpstr>
      <vt:lpstr>Zrównoważony Kampus SGGW –  - kształcenie na rzecz branż kluczowych</vt:lpstr>
      <vt:lpstr>Osobowościowe uwarunkowania negocjacji </vt:lpstr>
      <vt:lpstr>Słowo wstępu</vt:lpstr>
      <vt:lpstr>OSOBOWOŚĆ</vt:lpstr>
      <vt:lpstr>Elementy osobowości</vt:lpstr>
      <vt:lpstr>Typy osobowości w negocjacjach</vt:lpstr>
      <vt:lpstr>Pragmatyk/typ negocjatora BOKSER</vt:lpstr>
      <vt:lpstr>Ekstrawertyk/typ negocjatora ENTUZJASTA</vt:lpstr>
      <vt:lpstr>Wrażliwiec/typ negocjatora ROZJEMCA</vt:lpstr>
      <vt:lpstr>Analityk/typ negocjatora SZEF</vt:lpstr>
      <vt:lpstr>STYLE NEGOCJACYJNE</vt:lpstr>
      <vt:lpstr>Pojęcie stylu prowadzenia negocjacji</vt:lpstr>
      <vt:lpstr>Styl prowadzenia negocjacji wynika z:</vt:lpstr>
      <vt:lpstr>Styl rywalizacyjny twardy</vt:lpstr>
      <vt:lpstr>Styl kooperacyjny miękki</vt:lpstr>
      <vt:lpstr>Styl rzeczowy</vt:lpstr>
      <vt:lpstr>ZASADY STYLU RZECZOWEGO</vt:lpstr>
      <vt:lpstr>Uwaga!!!</vt:lpstr>
      <vt:lpstr>Autor utworu: dr inż. Anna J. Parzonko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nr. 2 do przedmiotu Techniki negocjacji i metodyka doradztwa</dc:title>
  <dc:creator>Anna Parzonko</dc:creator>
  <cp:lastModifiedBy>Anna Parzonko</cp:lastModifiedBy>
  <cp:revision>11</cp:revision>
  <cp:lastPrinted>2024-05-21T11:11:19Z</cp:lastPrinted>
  <dcterms:created xsi:type="dcterms:W3CDTF">2026-04-14T16:39:53Z</dcterms:created>
  <dcterms:modified xsi:type="dcterms:W3CDTF">2026-05-20T11:52:36Z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