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8" r:id="rId5"/>
    <p:sldId id="274" r:id="rId6"/>
    <p:sldId id="261" r:id="rId7"/>
    <p:sldId id="262" r:id="rId8"/>
    <p:sldId id="264" r:id="rId9"/>
    <p:sldId id="265" r:id="rId10"/>
    <p:sldId id="260" r:id="rId11"/>
    <p:sldId id="266" r:id="rId12"/>
    <p:sldId id="276" r:id="rId13"/>
    <p:sldId id="267" r:id="rId14"/>
    <p:sldId id="290" r:id="rId15"/>
    <p:sldId id="291" r:id="rId16"/>
    <p:sldId id="292" r:id="rId17"/>
    <p:sldId id="293" r:id="rId18"/>
    <p:sldId id="268" r:id="rId19"/>
    <p:sldId id="269" r:id="rId20"/>
    <p:sldId id="270" r:id="rId21"/>
    <p:sldId id="271" r:id="rId22"/>
    <p:sldId id="272" r:id="rId23"/>
    <p:sldId id="273" r:id="rId24"/>
    <p:sldId id="281" r:id="rId25"/>
    <p:sldId id="282" r:id="rId26"/>
    <p:sldId id="283" r:id="rId27"/>
    <p:sldId id="284" r:id="rId28"/>
    <p:sldId id="285" r:id="rId29"/>
    <p:sldId id="286" r:id="rId30"/>
    <p:sldId id="287" r:id="rId31"/>
    <p:sldId id="288" r:id="rId32"/>
    <p:sldId id="289" r:id="rId33"/>
    <p:sldId id="259" r:id="rId3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 id="2" name="Justyna Sienkiewicz" initials="JS" lastIdx="1" clrIdx="1">
    <p:extLst>
      <p:ext uri="{19B8F6BF-5375-455C-9EA6-DF929625EA0E}">
        <p15:presenceInfo xmlns:p15="http://schemas.microsoft.com/office/powerpoint/2012/main" userId="S-1-5-21-1876378279-2925438744-434655709-57083" providerId="AD"/>
      </p:ext>
    </p:extLst>
  </p:cmAuthor>
  <p:cmAuthor id="3" name="Anna Parzonko" initials="AP" lastIdx="1" clrIdx="2">
    <p:extLst>
      <p:ext uri="{19B8F6BF-5375-455C-9EA6-DF929625EA0E}">
        <p15:presenceInfo xmlns:p15="http://schemas.microsoft.com/office/powerpoint/2012/main" userId="S-1-5-21-1876378279-2925438744-434655709-63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4" autoAdjust="0"/>
    <p:restoredTop sz="95268" autoAdjust="0"/>
  </p:normalViewPr>
  <p:slideViewPr>
    <p:cSldViewPr snapToGrid="0" showGuides="1">
      <p:cViewPr varScale="1">
        <p:scale>
          <a:sx n="109" d="100"/>
          <a:sy n="109" d="100"/>
        </p:scale>
        <p:origin x="588" y="108"/>
      </p:cViewPr>
      <p:guideLst>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30.05.2026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None/>
            </a:pPr>
            <a:r>
              <a:rPr lang="pl-PL" dirty="0"/>
              <a:t>Każda interakcja, czyli wzajemne oddziaływane niezależnych podmiotów społecznych, jest wyznaczona przez trzy czynniki:</a:t>
            </a:r>
          </a:p>
          <a:p>
            <a:pPr marL="171450" indent="-171450">
              <a:buFont typeface="Arial" panose="020B0604020202020204" pitchFamily="34" charset="0"/>
              <a:buChar char="•"/>
            </a:pPr>
            <a:r>
              <a:rPr lang="pl-PL" dirty="0"/>
              <a:t>SIŁĘ - wynikającą z uwarunkowań sytuacyjnych - jaką dysponują wobec siebie strony,</a:t>
            </a:r>
          </a:p>
          <a:p>
            <a:pPr marL="171450" indent="-171450">
              <a:buFont typeface="Arial" panose="020B0604020202020204" pitchFamily="34" charset="0"/>
              <a:buChar char="•"/>
            </a:pPr>
            <a:r>
              <a:rPr lang="pl-PL" dirty="0"/>
              <a:t>ZAUFANIE- jakie do siebie żywią,</a:t>
            </a:r>
          </a:p>
          <a:p>
            <a:pPr marL="171450" indent="-171450">
              <a:buFont typeface="Arial" panose="020B0604020202020204" pitchFamily="34" charset="0"/>
              <a:buChar char="•"/>
            </a:pPr>
            <a:r>
              <a:rPr lang="pl-PL" dirty="0"/>
              <a:t>KREATYWNOŚĆ - z jaką mogą podchodzić do sytuacji.</a:t>
            </a:r>
          </a:p>
          <a:p>
            <a:pPr marL="0" indent="0">
              <a:buNone/>
            </a:pPr>
            <a:r>
              <a:rPr lang="pl-PL" dirty="0"/>
              <a:t>Wymienione czynniki wprowadzają trzy wymiary interakcji przedstawione na rysunku:</a:t>
            </a:r>
          </a:p>
          <a:p>
            <a:pPr marL="171450" indent="-171450">
              <a:buFont typeface="Arial" panose="020B0604020202020204" pitchFamily="34" charset="0"/>
              <a:buChar char="•"/>
            </a:pPr>
            <a:r>
              <a:rPr lang="pl-PL" dirty="0"/>
              <a:t>ze zróżnicowania siły wynika charakterystyka pozycji każdego z partnerów na kontinuum ULEGŁOŚĆ - DOMINACJA</a:t>
            </a:r>
          </a:p>
          <a:p>
            <a:pPr marL="171450" indent="-171450">
              <a:buFont typeface="Arial" panose="020B0604020202020204" pitchFamily="34" charset="0"/>
              <a:buChar char="•"/>
            </a:pPr>
            <a:r>
              <a:rPr lang="pl-PL" dirty="0"/>
              <a:t>zaufanie pomiędzy partnerami stanowi o lokalizacji interakcji pomiędzy dwoma biegunami: WSPÓŁPRACA - WALKA</a:t>
            </a:r>
          </a:p>
          <a:p>
            <a:pPr marL="171450" indent="-171450">
              <a:buFont typeface="Arial" panose="020B0604020202020204" pitchFamily="34" charset="0"/>
              <a:buChar char="•"/>
            </a:pPr>
            <a:r>
              <a:rPr lang="pl-PL" dirty="0"/>
              <a:t>kreatywność, jaką osoby uczestniczące w zdarzeniu przejawiają w danej sytuacji scharakteryzować zachowania od UNIKANIA przez PRZETARG NEGOCJACYJNY do TWÓRCZYCH NEGOCJACJI.</a:t>
            </a:r>
          </a:p>
          <a:p>
            <a:endParaRPr lang="pl-PL" dirty="0"/>
          </a:p>
        </p:txBody>
      </p:sp>
      <p:sp>
        <p:nvSpPr>
          <p:cNvPr id="4" name="Symbol zastępczy numeru slajdu 3"/>
          <p:cNvSpPr>
            <a:spLocks noGrp="1"/>
          </p:cNvSpPr>
          <p:nvPr>
            <p:ph type="sldNum" sz="quarter" idx="5"/>
          </p:nvPr>
        </p:nvSpPr>
        <p:spPr/>
        <p:txBody>
          <a:bodyPr/>
          <a:lstStyle/>
          <a:p>
            <a:fld id="{581BAEBE-21FB-5E4A-B06E-563616F4358D}" type="slidenum">
              <a:rPr lang="pl-PL" smtClean="0"/>
              <a:t>10</a:t>
            </a:fld>
            <a:endParaRPr lang="pl-PL"/>
          </a:p>
        </p:txBody>
      </p:sp>
    </p:spTree>
    <p:extLst>
      <p:ext uri="{BB962C8B-B14F-4D97-AF65-F5344CB8AC3E}">
        <p14:creationId xmlns:p14="http://schemas.microsoft.com/office/powerpoint/2010/main" val="233197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30.05.2026</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159539"/>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30.05.2026</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pic>
        <p:nvPicPr>
          <p:cNvPr id="7" name="Obraz 6">
            <a:extLst>
              <a:ext uri="{FF2B5EF4-FFF2-40B4-BE49-F238E27FC236}">
                <a16:creationId xmlns:a16="http://schemas.microsoft.com/office/drawing/2014/main" id="{755376C6-B170-4BAB-817A-47CF8AABBD9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1875" y="6081684"/>
            <a:ext cx="11888250" cy="792000"/>
          </a:xfrm>
          <a:prstGeom prst="rect">
            <a:avLst/>
          </a:prstGeom>
          <a:noFill/>
          <a:ln>
            <a:noFill/>
          </a:ln>
        </p:spPr>
      </p:pic>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hyperlink" Target="https://creativecommons.org/licenses/by/4.0/deed.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val="1"/>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 uri="{C183D7F6-B498-43B3-948B-1728B52AA6E4}">
                  <adec:decorative xmlns:adec="http://schemas.microsoft.com/office/drawing/2017/decorative" val="1"/>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 uri="{C183D7F6-B498-43B3-948B-1728B52AA6E4}">
                    <adec:decorative xmlns:adec="http://schemas.microsoft.com/office/drawing/2017/decorative" val="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 uri="{C183D7F6-B498-43B3-948B-1728B52AA6E4}">
                    <adec:decorative xmlns:adec="http://schemas.microsoft.com/office/drawing/2017/decorative" val="1"/>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 uri="{C183D7F6-B498-43B3-948B-1728B52AA6E4}">
                    <adec:decorative xmlns:adec="http://schemas.microsoft.com/office/drawing/2017/decorative" val="1"/>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 uri="{C183D7F6-B498-43B3-948B-1728B52AA6E4}">
                    <adec:decorative xmlns:adec="http://schemas.microsoft.com/office/drawing/2017/decorative" val="1"/>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p:cNvSpPr>
            <a:spLocks noGrp="1"/>
          </p:cNvSpPr>
          <p:nvPr>
            <p:ph type="ctrTitle"/>
          </p:nvPr>
        </p:nvSpPr>
        <p:spPr>
          <a:xfrm>
            <a:off x="1524000" y="2226596"/>
            <a:ext cx="9144000" cy="1389184"/>
          </a:xfrm>
        </p:spPr>
        <p:txBody>
          <a:bodyPr>
            <a:normAutofit fontScale="90000"/>
          </a:bodyPr>
          <a:lstStyle/>
          <a:p>
            <a:pPr>
              <a:lnSpc>
                <a:spcPct val="150000"/>
              </a:lnSpc>
            </a:pPr>
            <a:r>
              <a:rPr lang="pl-PL" sz="3600" b="1" dirty="0">
                <a:latin typeface="+mn-lt"/>
                <a:ea typeface="Verdana" panose="020B0604030504040204" pitchFamily="34" charset="0"/>
                <a:cs typeface="Tahoma" panose="020B0604030504040204" pitchFamily="34" charset="0"/>
              </a:rPr>
              <a:t>Zrównoważony Kampus SGGW –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kształcenie na rzecz branż kluczowych</a:t>
            </a:r>
          </a:p>
        </p:txBody>
      </p:sp>
      <p:sp>
        <p:nvSpPr>
          <p:cNvPr id="4" name="Podtytuł 3"/>
          <p:cNvSpPr>
            <a:spLocks noGrp="1"/>
          </p:cNvSpPr>
          <p:nvPr>
            <p:ph type="subTitle" idx="1"/>
          </p:nvPr>
        </p:nvSpPr>
        <p:spPr>
          <a:xfrm>
            <a:off x="1524000" y="4109291"/>
            <a:ext cx="9144000" cy="1791305"/>
          </a:xfrm>
        </p:spPr>
        <p:txBody>
          <a:bodyPr>
            <a:normAutofit fontScale="25000" lnSpcReduction="20000"/>
          </a:bodyPr>
          <a:lstStyle/>
          <a:p>
            <a:pPr>
              <a:lnSpc>
                <a:spcPct val="120000"/>
              </a:lnSpc>
            </a:pPr>
            <a:r>
              <a:rPr lang="pl-PL" sz="7200" dirty="0">
                <a:ea typeface="Verdana" panose="020B0604030504040204" pitchFamily="34" charset="0"/>
              </a:rPr>
              <a:t>Projekt współfinansowany z Europejskiego Funduszu Społecznego Plus </a:t>
            </a:r>
          </a:p>
          <a:p>
            <a:pPr>
              <a:lnSpc>
                <a:spcPct val="120000"/>
              </a:lnSpc>
            </a:pPr>
            <a:r>
              <a:rPr lang="pl-PL" sz="7200" dirty="0">
                <a:ea typeface="Verdana" panose="020B0604030504040204" pitchFamily="34" charset="0"/>
              </a:rPr>
              <a:t>w </a:t>
            </a:r>
            <a:r>
              <a:rPr lang="pl-PL" sz="7200" dirty="0">
                <a:ea typeface="Verdana" panose="020B0604030504040204" pitchFamily="34" charset="0"/>
                <a:cs typeface="Tahoma" panose="020B0604030504040204" pitchFamily="34" charset="0"/>
              </a:rPr>
              <a:t>ramach Programu Fundusze Europejskie dla Rozwoju Społecznego 2021-2027</a:t>
            </a:r>
          </a:p>
          <a:p>
            <a:pPr>
              <a:lnSpc>
                <a:spcPct val="120000"/>
              </a:lnSpc>
            </a:pPr>
            <a:r>
              <a:rPr lang="pl-PL" sz="7200" dirty="0">
                <a:ea typeface="Verdana" panose="020B0604030504040204" pitchFamily="34" charset="0"/>
                <a:cs typeface="Tahoma" panose="020B0604030504040204" pitchFamily="34" charset="0"/>
              </a:rPr>
              <a:t>Priorytet 1 Umiejętności</a:t>
            </a:r>
          </a:p>
          <a:p>
            <a:pPr>
              <a:lnSpc>
                <a:spcPct val="120000"/>
              </a:lnSpc>
            </a:pPr>
            <a:r>
              <a:rPr lang="pl-PL" sz="7200" dirty="0">
                <a:ea typeface="Verdana" panose="020B0604030504040204" pitchFamily="34" charset="0"/>
                <a:cs typeface="Tahoma" panose="020B0604030504040204" pitchFamily="34" charset="0"/>
              </a:rPr>
              <a:t>Działanie 01.05 Umiejętności w szkolnictwie wyższym</a:t>
            </a:r>
          </a:p>
          <a:p>
            <a:pPr>
              <a:lnSpc>
                <a:spcPct val="120000"/>
              </a:lnSpc>
            </a:pPr>
            <a:endParaRPr lang="pl-PL" sz="1200" dirty="0"/>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3F4F72D-E0C0-4FBC-AFA8-B97632288EEA}"/>
              </a:ext>
            </a:extLst>
          </p:cNvPr>
          <p:cNvSpPr>
            <a:spLocks noGrp="1"/>
          </p:cNvSpPr>
          <p:nvPr>
            <p:ph type="ctrTitle"/>
          </p:nvPr>
        </p:nvSpPr>
        <p:spPr>
          <a:xfrm>
            <a:off x="4656667" y="732896"/>
            <a:ext cx="6858000" cy="3415770"/>
          </a:xfrm>
        </p:spPr>
        <p:txBody>
          <a:bodyPr>
            <a:normAutofit fontScale="90000"/>
          </a:bodyPr>
          <a:lstStyle/>
          <a:p>
            <a:r>
              <a:rPr lang="pl-PL" b="1" dirty="0"/>
              <a:t>Ogólna charakterystyka i założenia procesu negocjacyjnego</a:t>
            </a:r>
          </a:p>
        </p:txBody>
      </p:sp>
      <p:pic>
        <p:nvPicPr>
          <p:cNvPr id="6" name="Obraz 5" descr="uścisk dłoni symbolizujący zawarcie umowy, współpracę.">
            <a:extLst>
              <a:ext uri="{FF2B5EF4-FFF2-40B4-BE49-F238E27FC236}">
                <a16:creationId xmlns:a16="http://schemas.microsoft.com/office/drawing/2014/main" id="{D9FB8128-AE47-445B-B470-B01E83631B50}"/>
              </a:ext>
            </a:extLst>
          </p:cNvPr>
          <p:cNvPicPr>
            <a:picLocks noChangeAspect="1"/>
          </p:cNvPicPr>
          <p:nvPr/>
        </p:nvPicPr>
        <p:blipFill>
          <a:blip r:embed="rId2"/>
          <a:stretch>
            <a:fillRect/>
          </a:stretch>
        </p:blipFill>
        <p:spPr>
          <a:xfrm>
            <a:off x="677333" y="493198"/>
            <a:ext cx="3676207" cy="5499069"/>
          </a:xfrm>
          <a:prstGeom prst="rect">
            <a:avLst/>
          </a:prstGeom>
        </p:spPr>
      </p:pic>
    </p:spTree>
    <p:extLst>
      <p:ext uri="{BB962C8B-B14F-4D97-AF65-F5344CB8AC3E}">
        <p14:creationId xmlns:p14="http://schemas.microsoft.com/office/powerpoint/2010/main" val="2537724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normAutofit fontScale="90000"/>
          </a:bodyPr>
          <a:lstStyle/>
          <a:p>
            <a:r>
              <a:rPr lang="pl-PL" b="1" dirty="0"/>
              <a:t>Negocjacje – definicje, </a:t>
            </a:r>
            <a:br>
              <a:rPr lang="pl-PL" b="1" dirty="0"/>
            </a:br>
            <a:r>
              <a:rPr lang="pl-PL" b="1" dirty="0"/>
              <a:t>część 1</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5471239" cy="4414263"/>
          </a:xfrm>
        </p:spPr>
        <p:txBody>
          <a:bodyPr>
            <a:normAutofit/>
          </a:bodyPr>
          <a:lstStyle/>
          <a:p>
            <a:r>
              <a:rPr lang="pl-PL" sz="2400" dirty="0"/>
              <a:t>każda rozmowa, której celem jest uzgodnienie wspólnego stanowiska w danej sprawie. (Można więc powiedzieć, że istnieje tyle rodzajów negocjacji, ile spraw załatwiają ludzie między sobą)</a:t>
            </a:r>
          </a:p>
          <a:p>
            <a:r>
              <a:rPr lang="pl-PL" sz="2400" dirty="0"/>
              <a:t>negocjacje są procesem komunikowania się stron, gdy oczekują one, że porozumienie może zapewnić większe korzyści niż działanie bez porozumienia (na własną rękę czy wbrew sobie nawzajem)</a:t>
            </a:r>
          </a:p>
        </p:txBody>
      </p:sp>
      <p:pic>
        <p:nvPicPr>
          <p:cNvPr id="4" name="Obraz 3" descr="dwa osły połączone liną, stojące między dwoma kupkami siana po przeciwnych stronach. W pierwszej scenie ciągną w przeciwne strony i nie mogą dosięgnąć jedzenia. Następnie próbują bezskutecznie działać osobno. W końcu współpracują — podchodzą razem najpierw do jednej, potem do drugiej kupki siana i oba mogą się najeść. Napis u góry: „Współpraca popłaca!”.">
            <a:extLst>
              <a:ext uri="{FF2B5EF4-FFF2-40B4-BE49-F238E27FC236}">
                <a16:creationId xmlns:a16="http://schemas.microsoft.com/office/drawing/2014/main" id="{ECD8D7A4-1767-4E78-8DBA-5908D00EC762}"/>
              </a:ext>
            </a:extLst>
          </p:cNvPr>
          <p:cNvPicPr>
            <a:picLocks noChangeAspect="1"/>
          </p:cNvPicPr>
          <p:nvPr/>
        </p:nvPicPr>
        <p:blipFill>
          <a:blip r:embed="rId2"/>
          <a:stretch>
            <a:fillRect/>
          </a:stretch>
        </p:blipFill>
        <p:spPr>
          <a:xfrm>
            <a:off x="6419851" y="536896"/>
            <a:ext cx="5464639" cy="5161982"/>
          </a:xfrm>
          <a:prstGeom prst="rect">
            <a:avLst/>
          </a:prstGeom>
        </p:spPr>
      </p:pic>
    </p:spTree>
    <p:extLst>
      <p:ext uri="{BB962C8B-B14F-4D97-AF65-F5344CB8AC3E}">
        <p14:creationId xmlns:p14="http://schemas.microsoft.com/office/powerpoint/2010/main" val="8447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Negocjacje – definicje, część 2</a:t>
            </a:r>
            <a:endParaRPr lang="pl-PL" dirty="0"/>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999584" cy="4414263"/>
          </a:xfrm>
        </p:spPr>
        <p:txBody>
          <a:bodyPr>
            <a:normAutofit/>
          </a:bodyPr>
          <a:lstStyle/>
          <a:p>
            <a:r>
              <a:rPr lang="pl-PL" sz="2400" dirty="0"/>
              <a:t>jest to sekwencja wzajemnych posunięć, poprzez które strony dążą do osiągnięcia możliwie korzystnego rozwiązania częściowego konfliktu interesów, przy czym muszą one posiadać świadomość częściowej wspólnoty interesów, bez czego nie byłoby możliwe rozpoczęcie rozmów.</a:t>
            </a:r>
          </a:p>
          <a:p>
            <a:r>
              <a:rPr lang="pl-PL" sz="2400" dirty="0"/>
              <a:t>negocjowanie jest złożonym dynamicznym procesem poznawczo - emocjonalnym, w którym stawką jest nie tyko kontrakt, ale częściowo również poczucie własnej godności, ambicje, sympatie i antypatie. Jest to również proces określania celów, aspiracji, zbierania informacji, dobierania partnerów i wreszcie wzajemnego przekonywania się.</a:t>
            </a:r>
          </a:p>
        </p:txBody>
      </p:sp>
    </p:spTree>
    <p:extLst>
      <p:ext uri="{BB962C8B-B14F-4D97-AF65-F5344CB8AC3E}">
        <p14:creationId xmlns:p14="http://schemas.microsoft.com/office/powerpoint/2010/main" val="4052457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Rodzaje negocjacji</a:t>
            </a:r>
          </a:p>
        </p:txBody>
      </p:sp>
      <p:pic>
        <p:nvPicPr>
          <p:cNvPr id="4" name="Obraz 3" descr=" dwie osoby siedzące przy stole podczas negocjacji. Jedna mówi: „U mnie pan dostanie dwa tysiące na rękę”. Druga odpowiada: „Umówmy się, że to na prawą. Teraz porozmawiajmy o lewej”. Ilustracja ma humorystyczny charakter.">
            <a:extLst>
              <a:ext uri="{FF2B5EF4-FFF2-40B4-BE49-F238E27FC236}">
                <a16:creationId xmlns:a16="http://schemas.microsoft.com/office/drawing/2014/main" id="{1E01E516-2469-472E-AE8B-FE45E248E8F8}"/>
              </a:ext>
            </a:extLst>
          </p:cNvPr>
          <p:cNvPicPr>
            <a:picLocks noChangeAspect="1"/>
          </p:cNvPicPr>
          <p:nvPr/>
        </p:nvPicPr>
        <p:blipFill>
          <a:blip r:embed="rId2"/>
          <a:stretch>
            <a:fillRect/>
          </a:stretch>
        </p:blipFill>
        <p:spPr>
          <a:xfrm>
            <a:off x="1938042" y="1690688"/>
            <a:ext cx="7980356" cy="4054191"/>
          </a:xfrm>
          <a:prstGeom prst="rect">
            <a:avLst/>
          </a:prstGeom>
        </p:spPr>
      </p:pic>
    </p:spTree>
    <p:extLst>
      <p:ext uri="{BB962C8B-B14F-4D97-AF65-F5344CB8AC3E}">
        <p14:creationId xmlns:p14="http://schemas.microsoft.com/office/powerpoint/2010/main" val="1255181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normAutofit fontScale="90000"/>
          </a:bodyPr>
          <a:lstStyle/>
          <a:p>
            <a:r>
              <a:rPr lang="pl-PL" b="1" dirty="0"/>
              <a:t>Rodzaje negocjacji ze względu na podmiot i przedmiot rozmów</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r>
              <a:rPr lang="pl-PL" sz="2400" b="1" dirty="0"/>
              <a:t>Małżeńskie</a:t>
            </a:r>
            <a:r>
              <a:rPr lang="pl-PL" sz="2400" dirty="0"/>
              <a:t> - uzgadnianie stanowisk między mężem i żoną;</a:t>
            </a:r>
          </a:p>
          <a:p>
            <a:r>
              <a:rPr lang="pl-PL" sz="2400" b="1" dirty="0"/>
              <a:t>Rodzinne</a:t>
            </a:r>
            <a:r>
              <a:rPr lang="pl-PL" sz="2400" dirty="0"/>
              <a:t> - włączą w proces rozmów także innych krewnych;</a:t>
            </a:r>
          </a:p>
          <a:p>
            <a:r>
              <a:rPr lang="pl-PL" sz="2400" b="1" dirty="0"/>
              <a:t>Handlowe</a:t>
            </a:r>
            <a:r>
              <a:rPr lang="pl-PL" sz="2400" dirty="0"/>
              <a:t> - dotyczą rozmów związanych z sytuacją kupna i sprzedaży;</a:t>
            </a:r>
          </a:p>
          <a:p>
            <a:r>
              <a:rPr lang="pl-PL" sz="2400" b="1" dirty="0"/>
              <a:t>Pracownicze</a:t>
            </a:r>
            <a:r>
              <a:rPr lang="pl-PL" sz="2400" dirty="0"/>
              <a:t> - poszukiwanie stanowiska wspólnego dla różnych segmentów załogi danego przedsiębiorstwa;</a:t>
            </a:r>
          </a:p>
          <a:p>
            <a:r>
              <a:rPr lang="pl-PL" sz="2400" b="1" dirty="0"/>
              <a:t>Polityczne</a:t>
            </a:r>
            <a:r>
              <a:rPr lang="pl-PL" sz="2400" dirty="0"/>
              <a:t> - odnoszą się do spraw wagi krajowej, wzajemnego przekonywania się rządu i różnych grup społecznych bądź najróżniejszych partii politycznych;</a:t>
            </a:r>
          </a:p>
          <a:p>
            <a:r>
              <a:rPr lang="pl-PL" sz="2400" b="1" dirty="0"/>
              <a:t>Międzynarodowe</a:t>
            </a:r>
            <a:r>
              <a:rPr lang="pl-PL" sz="2400" dirty="0"/>
              <a:t> - dotyczą kontaktów przedstawicieli różnych krajów, różnych kultur.</a:t>
            </a:r>
          </a:p>
        </p:txBody>
      </p:sp>
    </p:spTree>
    <p:extLst>
      <p:ext uri="{BB962C8B-B14F-4D97-AF65-F5344CB8AC3E}">
        <p14:creationId xmlns:p14="http://schemas.microsoft.com/office/powerpoint/2010/main" val="2333860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normAutofit fontScale="90000"/>
          </a:bodyPr>
          <a:lstStyle/>
          <a:p>
            <a:r>
              <a:rPr lang="pl-PL" b="1" dirty="0"/>
              <a:t>Rodzaje negocjacji według kryterium liczby stron </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1735666" y="2359556"/>
            <a:ext cx="9152467" cy="3516312"/>
          </a:xfrm>
        </p:spPr>
        <p:txBody>
          <a:bodyPr>
            <a:normAutofit/>
          </a:bodyPr>
          <a:lstStyle/>
          <a:p>
            <a:pPr>
              <a:lnSpc>
                <a:spcPct val="100000"/>
              </a:lnSpc>
            </a:pPr>
            <a:r>
              <a:rPr lang="pl-PL" sz="2400" dirty="0"/>
              <a:t>Dwustronne  </a:t>
            </a:r>
          </a:p>
          <a:p>
            <a:pPr>
              <a:lnSpc>
                <a:spcPct val="100000"/>
              </a:lnSpc>
            </a:pPr>
            <a:r>
              <a:rPr lang="pl-PL" sz="2400" dirty="0"/>
              <a:t>Trójstronne </a:t>
            </a:r>
          </a:p>
          <a:p>
            <a:pPr>
              <a:lnSpc>
                <a:spcPct val="100000"/>
              </a:lnSpc>
            </a:pPr>
            <a:r>
              <a:rPr lang="pl-PL" sz="2400" dirty="0"/>
              <a:t>Wielostronne </a:t>
            </a:r>
          </a:p>
          <a:p>
            <a:pPr marL="0" indent="0">
              <a:lnSpc>
                <a:spcPct val="100000"/>
              </a:lnSpc>
              <a:buNone/>
            </a:pPr>
            <a:endParaRPr lang="pl-PL" sz="2400" dirty="0"/>
          </a:p>
        </p:txBody>
      </p:sp>
      <p:pic>
        <p:nvPicPr>
          <p:cNvPr id="4" name="Obraz 3" descr="dwóch mężczyzn w formalnych strojach biznesowych, którzy stoją naprzeciw siebie i podają sobie ręce.">
            <a:extLst>
              <a:ext uri="{FF2B5EF4-FFF2-40B4-BE49-F238E27FC236}">
                <a16:creationId xmlns:a16="http://schemas.microsoft.com/office/drawing/2014/main" id="{E670C231-0AD4-4AF7-A964-05E8A45447CE}"/>
              </a:ext>
            </a:extLst>
          </p:cNvPr>
          <p:cNvPicPr>
            <a:picLocks noChangeAspect="1"/>
          </p:cNvPicPr>
          <p:nvPr/>
        </p:nvPicPr>
        <p:blipFill>
          <a:blip r:embed="rId2"/>
          <a:stretch>
            <a:fillRect/>
          </a:stretch>
        </p:blipFill>
        <p:spPr>
          <a:xfrm>
            <a:off x="6485466" y="1732455"/>
            <a:ext cx="3242733" cy="3913106"/>
          </a:xfrm>
          <a:prstGeom prst="rect">
            <a:avLst/>
          </a:prstGeom>
        </p:spPr>
      </p:pic>
    </p:spTree>
    <p:extLst>
      <p:ext uri="{BB962C8B-B14F-4D97-AF65-F5344CB8AC3E}">
        <p14:creationId xmlns:p14="http://schemas.microsoft.com/office/powerpoint/2010/main" val="511144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Cechy negocjacji</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lnSpcReduction="10000"/>
          </a:bodyPr>
          <a:lstStyle/>
          <a:p>
            <a:r>
              <a:rPr lang="pl-PL" sz="2400" dirty="0"/>
              <a:t>Angażują one co najmniej dwie strony.</a:t>
            </a:r>
          </a:p>
          <a:p>
            <a:r>
              <a:rPr lang="pl-PL" sz="2400" dirty="0"/>
              <a:t>Interesy stron są sprzeczne w co najmniej jednym obszarze.</a:t>
            </a:r>
          </a:p>
          <a:p>
            <a:r>
              <a:rPr lang="pl-PL" sz="2400" dirty="0"/>
              <a:t>Strony co najmniej częściowo dobrowolnie przystępują do podjęcia tej interakcji niezależnie od uprzednio istniejących doświadczeń.</a:t>
            </a:r>
          </a:p>
          <a:p>
            <a:r>
              <a:rPr lang="pl-PL" sz="2400" dirty="0"/>
              <a:t>Podejmowane działania dotyczą: </a:t>
            </a:r>
          </a:p>
          <a:p>
            <a:pPr lvl="1"/>
            <a:r>
              <a:rPr lang="pl-PL" sz="2000" dirty="0"/>
              <a:t>podziału bądź wymiany jednego lub więcej dóbr lub zasobów, </a:t>
            </a:r>
          </a:p>
          <a:p>
            <a:pPr lvl="1"/>
            <a:r>
              <a:rPr lang="pl-PL" sz="2000" dirty="0"/>
              <a:t>rozstrzygnięcia jednego lub więcej problemów dotyczących zaangażowanych osób lub stron przez nie reprezentowanych.</a:t>
            </a:r>
          </a:p>
          <a:p>
            <a:r>
              <a:rPr lang="pl-PL" sz="2400" dirty="0"/>
              <a:t>Działania zwykle polegają na przedstawieniu przez jedną ze stron żądań lub propozycji, ocenianiu jej przez drugą, po czym następuje wyrażenie zgody lub wysunięcie kontrpropozycji. </a:t>
            </a:r>
          </a:p>
        </p:txBody>
      </p:sp>
    </p:spTree>
    <p:extLst>
      <p:ext uri="{BB962C8B-B14F-4D97-AF65-F5344CB8AC3E}">
        <p14:creationId xmlns:p14="http://schemas.microsoft.com/office/powerpoint/2010/main" val="2970038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C15C8D4D-32E6-4F36-9D06-602EC1949C97}"/>
              </a:ext>
            </a:extLst>
          </p:cNvPr>
          <p:cNvSpPr>
            <a:spLocks noGrp="1"/>
          </p:cNvSpPr>
          <p:nvPr>
            <p:ph type="ctrTitle"/>
          </p:nvPr>
        </p:nvSpPr>
        <p:spPr>
          <a:xfrm>
            <a:off x="1366982" y="2766436"/>
            <a:ext cx="9144000" cy="2387600"/>
          </a:xfrm>
        </p:spPr>
        <p:txBody>
          <a:bodyPr>
            <a:noAutofit/>
          </a:bodyPr>
          <a:lstStyle/>
          <a:p>
            <a:r>
              <a:rPr lang="pl-PL" sz="3600" dirty="0"/>
              <a:t>Charakterystyka procesu negocjacji z</a:t>
            </a:r>
            <a:br>
              <a:rPr lang="pl-PL" sz="3600" dirty="0"/>
            </a:br>
            <a:r>
              <a:rPr lang="pl-PL" sz="3600" dirty="0"/>
              <a:t>uwzględnieniem trzech podstawowych czynników </a:t>
            </a:r>
            <a:br>
              <a:rPr lang="pl-PL" sz="3600" dirty="0"/>
            </a:br>
            <a:r>
              <a:rPr lang="pl-PL" sz="3600" dirty="0"/>
              <a:t>(siły, zaufania i kreatywności) </a:t>
            </a:r>
            <a:br>
              <a:rPr lang="pl-PL" sz="3600" dirty="0"/>
            </a:br>
            <a:r>
              <a:rPr lang="pl-PL" sz="3600" dirty="0"/>
              <a:t>wpływających na przebieg interakcji negocjacyjnej.</a:t>
            </a:r>
          </a:p>
        </p:txBody>
      </p:sp>
    </p:spTree>
    <p:extLst>
      <p:ext uri="{BB962C8B-B14F-4D97-AF65-F5344CB8AC3E}">
        <p14:creationId xmlns:p14="http://schemas.microsoft.com/office/powerpoint/2010/main" val="3134836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Dialektyka interakcji negocjacyjnej</a:t>
            </a:r>
          </a:p>
        </p:txBody>
      </p:sp>
      <p:sp>
        <p:nvSpPr>
          <p:cNvPr id="3" name="Symbol zastępczy zawartości 2">
            <a:extLst>
              <a:ext uri="{FF2B5EF4-FFF2-40B4-BE49-F238E27FC236}">
                <a16:creationId xmlns:a16="http://schemas.microsoft.com/office/drawing/2014/main" id="{62A904B5-65D1-4A8B-A570-3581CE658036}"/>
              </a:ext>
            </a:extLst>
          </p:cNvPr>
          <p:cNvSpPr>
            <a:spLocks noGrp="1"/>
          </p:cNvSpPr>
          <p:nvPr>
            <p:ph idx="1"/>
          </p:nvPr>
        </p:nvSpPr>
        <p:spPr/>
        <p:txBody>
          <a:bodyPr>
            <a:normAutofit fontScale="62500" lnSpcReduction="20000"/>
          </a:bodyPr>
          <a:lstStyle/>
          <a:p>
            <a:pPr marL="0" indent="0">
              <a:buNone/>
            </a:pPr>
            <a:r>
              <a:rPr lang="pl-PL" dirty="0"/>
              <a:t>Trzy czynniki wpływają na przebieg interakcji negocjacyjnej:</a:t>
            </a:r>
          </a:p>
          <a:p>
            <a:r>
              <a:rPr lang="pl-PL" dirty="0"/>
              <a:t>SIŁA - wynikająca z uwarunkowań sytuacyjnych - jaką dysponują wobec siebie strony,</a:t>
            </a:r>
          </a:p>
          <a:p>
            <a:r>
              <a:rPr lang="pl-PL" dirty="0"/>
              <a:t>ZAUFANIE- jakie do siebie żywią,</a:t>
            </a:r>
          </a:p>
          <a:p>
            <a:r>
              <a:rPr lang="pl-PL" dirty="0"/>
              <a:t>KREATYWNOŚĆ - z jaką mogą podchodzić do sytuacji.</a:t>
            </a:r>
          </a:p>
          <a:p>
            <a:pPr marL="0" indent="0">
              <a:buNone/>
            </a:pPr>
            <a:r>
              <a:rPr lang="pl-PL" dirty="0"/>
              <a:t>Wymienione czynniki wprowadzają trzy wymiary interakcji:</a:t>
            </a:r>
          </a:p>
          <a:p>
            <a:pPr marL="514350" indent="-514350">
              <a:buFont typeface="+mj-lt"/>
              <a:buAutoNum type="arabicParenR"/>
            </a:pPr>
            <a:r>
              <a:rPr lang="pl-PL" dirty="0"/>
              <a:t>ze zróżnicowania siły wynika charakterystyka pozycji każdego z partnerów na kontinuum ULEGŁOŚĆ - DOMINACJA</a:t>
            </a:r>
          </a:p>
          <a:p>
            <a:pPr marL="514350" indent="-514350">
              <a:buFont typeface="+mj-lt"/>
              <a:buAutoNum type="arabicParenR"/>
            </a:pPr>
            <a:r>
              <a:rPr lang="pl-PL" dirty="0"/>
              <a:t>zaufanie pomiędzy partnerami stanowi o lokalizacji interakcji pomiędzy dwoma biegunami: WSPÓŁPRACA - WALKA</a:t>
            </a:r>
          </a:p>
          <a:p>
            <a:pPr marL="514350" indent="-514350">
              <a:buFont typeface="+mj-lt"/>
              <a:buAutoNum type="arabicParenR"/>
            </a:pPr>
            <a:r>
              <a:rPr lang="pl-PL" dirty="0"/>
              <a:t>kreatywność, jaką osoby uczestniczące w zdarzeniu przejawiają w danej sytuacji scharakteryzować zachowania od UNIKANIA przez PRZETARG NEGOCJACYJNY do TWÓRCZYCH NEGOCJACJI.</a:t>
            </a:r>
          </a:p>
          <a:p>
            <a:pPr marL="0" indent="0">
              <a:buNone/>
            </a:pPr>
            <a:r>
              <a:rPr lang="pl-PL" dirty="0"/>
              <a:t>Zrozumienie tych czynników jest istotne dla skutecznego prowadzenia negocjacji oraz osiągania korzystnych rezultatów.</a:t>
            </a:r>
          </a:p>
        </p:txBody>
      </p:sp>
    </p:spTree>
    <p:extLst>
      <p:ext uri="{BB962C8B-B14F-4D97-AF65-F5344CB8AC3E}">
        <p14:creationId xmlns:p14="http://schemas.microsoft.com/office/powerpoint/2010/main" val="2933209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946052C9-DB65-4220-B22B-77710B0A0540}"/>
              </a:ext>
            </a:extLst>
          </p:cNvPr>
          <p:cNvSpPr>
            <a:spLocks noGrp="1"/>
          </p:cNvSpPr>
          <p:nvPr>
            <p:ph type="title"/>
          </p:nvPr>
        </p:nvSpPr>
        <p:spPr/>
        <p:txBody>
          <a:bodyPr/>
          <a:lstStyle/>
          <a:p>
            <a:r>
              <a:rPr lang="pl-PL" dirty="0"/>
              <a:t>Siła w negocjacjach</a:t>
            </a:r>
          </a:p>
        </p:txBody>
      </p:sp>
      <p:sp>
        <p:nvSpPr>
          <p:cNvPr id="5" name="Symbol zastępczy zawartości 4">
            <a:extLst>
              <a:ext uri="{FF2B5EF4-FFF2-40B4-BE49-F238E27FC236}">
                <a16:creationId xmlns:a16="http://schemas.microsoft.com/office/drawing/2014/main" id="{768A02E2-E8E0-41BC-978A-648A9E8D64C8}"/>
              </a:ext>
            </a:extLst>
          </p:cNvPr>
          <p:cNvSpPr>
            <a:spLocks noGrp="1"/>
          </p:cNvSpPr>
          <p:nvPr>
            <p:ph idx="1"/>
          </p:nvPr>
        </p:nvSpPr>
        <p:spPr>
          <a:xfrm>
            <a:off x="838200" y="1844098"/>
            <a:ext cx="10515600" cy="4159539"/>
          </a:xfrm>
        </p:spPr>
        <p:txBody>
          <a:bodyPr>
            <a:normAutofit fontScale="92500" lnSpcReduction="20000"/>
          </a:bodyPr>
          <a:lstStyle/>
          <a:p>
            <a:pPr marL="0" indent="0">
              <a:buNone/>
            </a:pPr>
            <a:r>
              <a:rPr lang="pl-PL" dirty="0"/>
              <a:t>Siła w kontekście negocjacji odnosi się do uwarunkowań sytuacyjnych, które wpływają na pozycję stron. Siła może być różnie rozumiana, w zależności od kontekstu, w którym odbywają się negocjacje. </a:t>
            </a:r>
          </a:p>
          <a:p>
            <a:pPr marL="0" indent="0">
              <a:buNone/>
            </a:pPr>
            <a:r>
              <a:rPr lang="pl-PL" dirty="0"/>
              <a:t>Wyróżniamy dwa skrajne bieguny: uległość i dominacja.</a:t>
            </a:r>
          </a:p>
          <a:p>
            <a:pPr lvl="1"/>
            <a:r>
              <a:rPr lang="pl-PL" b="1" dirty="0"/>
              <a:t>Uległość</a:t>
            </a:r>
            <a:r>
              <a:rPr lang="pl-PL" dirty="0"/>
              <a:t> - strona, która znajduje się w pozycji uległej, często ma ograniczone możliwości wpływania na wynik negocjacji. Może to wynikać z braku zasobów, słabszej pozycji rynkowej lub mniejszej wiedzy na temat przedmiotu negocjacji.</a:t>
            </a:r>
          </a:p>
          <a:p>
            <a:pPr lvl="1"/>
            <a:r>
              <a:rPr lang="pl-PL" b="1" dirty="0"/>
              <a:t>Dominacja</a:t>
            </a:r>
            <a:r>
              <a:rPr lang="pl-PL" dirty="0"/>
              <a:t> - strona dominująca ma przewagę, co pozwala jej narzucać warunki i oczekiwania. Taka pozycja może wynikać z silnej marki, lepszej oferty lub większych zasobów.</a:t>
            </a:r>
          </a:p>
          <a:p>
            <a:pPr marL="0" indent="0">
              <a:buNone/>
            </a:pPr>
            <a:r>
              <a:rPr lang="pl-PL" dirty="0"/>
              <a:t>Zrozumienie, w jakiej pozycji znajdują się obie strony, jest kluczowe dla wyboru pomiędzy strategią uległości a dominacji.</a:t>
            </a:r>
          </a:p>
        </p:txBody>
      </p:sp>
    </p:spTree>
    <p:extLst>
      <p:ext uri="{BB962C8B-B14F-4D97-AF65-F5344CB8AC3E}">
        <p14:creationId xmlns:p14="http://schemas.microsoft.com/office/powerpoint/2010/main" val="4189507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D189EE1-0202-4828-9FCE-3FDEC97B00F6}"/>
              </a:ext>
            </a:extLst>
          </p:cNvPr>
          <p:cNvSpPr>
            <a:spLocks noGrp="1"/>
          </p:cNvSpPr>
          <p:nvPr>
            <p:ph type="title"/>
          </p:nvPr>
        </p:nvSpPr>
        <p:spPr/>
        <p:txBody>
          <a:bodyPr/>
          <a:lstStyle/>
          <a:p>
            <a:r>
              <a:rPr lang="pl-PL" dirty="0"/>
              <a:t>Zaufanie w negocjacjach</a:t>
            </a:r>
          </a:p>
        </p:txBody>
      </p:sp>
      <p:sp>
        <p:nvSpPr>
          <p:cNvPr id="5" name="Symbol zastępczy zawartości 4">
            <a:extLst>
              <a:ext uri="{FF2B5EF4-FFF2-40B4-BE49-F238E27FC236}">
                <a16:creationId xmlns:a16="http://schemas.microsoft.com/office/drawing/2014/main" id="{816E145A-FD64-4339-9D85-0877F400F27D}"/>
              </a:ext>
            </a:extLst>
          </p:cNvPr>
          <p:cNvSpPr>
            <a:spLocks noGrp="1"/>
          </p:cNvSpPr>
          <p:nvPr>
            <p:ph idx="1"/>
          </p:nvPr>
        </p:nvSpPr>
        <p:spPr/>
        <p:txBody>
          <a:bodyPr>
            <a:normAutofit fontScale="92500" lnSpcReduction="20000"/>
          </a:bodyPr>
          <a:lstStyle/>
          <a:p>
            <a:pPr marL="0" indent="0">
              <a:buNone/>
            </a:pPr>
            <a:r>
              <a:rPr lang="pl-PL" dirty="0"/>
              <a:t>Zaufanie między partnerami negocjacyjnymi może kształtować się pomiędzy dwoma skrajnymi biegunami: współpracą i walką.</a:t>
            </a:r>
          </a:p>
          <a:p>
            <a:pPr lvl="1"/>
            <a:r>
              <a:rPr lang="pl-PL" b="1" dirty="0"/>
              <a:t>Współpraca</a:t>
            </a:r>
            <a:r>
              <a:rPr lang="pl-PL" dirty="0"/>
              <a:t> - w sytuacji, gdy zaufanie jest wysokie, strony są bardziej skłonne do współpracy. Otwierają się na dialog, dzielą się informacjami i dążą do osiągnięcia wspólnego celu. Wysoki poziom zaufania sprzyja kreatywnym rozwiązaniom i długoterminowym relacjom.</a:t>
            </a:r>
          </a:p>
          <a:p>
            <a:pPr lvl="1"/>
            <a:r>
              <a:rPr lang="pl-PL" b="1" dirty="0"/>
              <a:t>Walka</a:t>
            </a:r>
            <a:r>
              <a:rPr lang="pl-PL" dirty="0"/>
              <a:t> - w przypadku niskiego zaufania, interakcje mogą przyjąć formę walki. Strony mogą być bardziej skłonne do ukrywania informacji, stosowania manipulacji lub agresywnych strategii. Taki stan rzeczy często prowadzi do konfliktów i nieefektywnych negocjacji.</a:t>
            </a:r>
          </a:p>
          <a:p>
            <a:pPr marL="0" indent="0">
              <a:buNone/>
            </a:pPr>
            <a:r>
              <a:rPr lang="pl-PL" dirty="0"/>
              <a:t>Zrozumienie poziomu zaufania między partnerami jest kluczowe dla wyboru pomiędzy strategią współpracy a walką.</a:t>
            </a:r>
          </a:p>
        </p:txBody>
      </p:sp>
    </p:spTree>
    <p:extLst>
      <p:ext uri="{BB962C8B-B14F-4D97-AF65-F5344CB8AC3E}">
        <p14:creationId xmlns:p14="http://schemas.microsoft.com/office/powerpoint/2010/main" val="1307613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1B390AFE-B528-4E74-B71E-D1B96D475006}"/>
              </a:ext>
            </a:extLst>
          </p:cNvPr>
          <p:cNvSpPr>
            <a:spLocks noGrp="1"/>
          </p:cNvSpPr>
          <p:nvPr>
            <p:ph type="title"/>
          </p:nvPr>
        </p:nvSpPr>
        <p:spPr/>
        <p:txBody>
          <a:bodyPr/>
          <a:lstStyle/>
          <a:p>
            <a:r>
              <a:rPr lang="pl-PL" dirty="0"/>
              <a:t>Kreatywność w procesie negocjacyjnym</a:t>
            </a:r>
          </a:p>
        </p:txBody>
      </p:sp>
      <p:sp>
        <p:nvSpPr>
          <p:cNvPr id="5" name="Symbol zastępczy zawartości 4">
            <a:extLst>
              <a:ext uri="{FF2B5EF4-FFF2-40B4-BE49-F238E27FC236}">
                <a16:creationId xmlns:a16="http://schemas.microsoft.com/office/drawing/2014/main" id="{8F9C2590-5FF0-4A34-AA08-DAF043368668}"/>
              </a:ext>
            </a:extLst>
          </p:cNvPr>
          <p:cNvSpPr>
            <a:spLocks noGrp="1"/>
          </p:cNvSpPr>
          <p:nvPr>
            <p:ph idx="1"/>
          </p:nvPr>
        </p:nvSpPr>
        <p:spPr/>
        <p:txBody>
          <a:bodyPr>
            <a:normAutofit fontScale="70000" lnSpcReduction="20000"/>
          </a:bodyPr>
          <a:lstStyle/>
          <a:p>
            <a:pPr marL="0" indent="0">
              <a:buNone/>
            </a:pPr>
            <a:r>
              <a:rPr lang="pl-PL" dirty="0"/>
              <a:t>Kreatywność to trzeci czynnik, który wpływa na przebieg negocjacji. Może ona manifestować się w różnorodny sposób, od unikania przez przetarg negocjacyjny do twórczych negocjacji.</a:t>
            </a:r>
          </a:p>
          <a:p>
            <a:pPr lvl="1"/>
            <a:r>
              <a:rPr lang="pl-PL" b="1" dirty="0"/>
              <a:t>Unikanie</a:t>
            </a:r>
            <a:r>
              <a:rPr lang="pl-PL" dirty="0"/>
              <a:t> - w sytuacjach, gdy strony nie są w stanie znaleźć wspólnego języka, mogą decydować się na unikanie konfrontacji. Taka postawa może prowadzić do stagnacji i braku postępów w negocjacjach.</a:t>
            </a:r>
          </a:p>
          <a:p>
            <a:pPr lvl="1"/>
            <a:r>
              <a:rPr lang="pl-PL" b="1" dirty="0"/>
              <a:t>Przetarg negocjacyjny </a:t>
            </a:r>
            <a:r>
              <a:rPr lang="pl-PL" dirty="0"/>
              <a:t>- przypadku, gdy strony są skłonne do kompromisów, mogą prowadzić przetarg negocjacyjny. To podejście polega na wymianie ustępstw, co może prowadzić do porozumienia kompromisowego, nie zawsze satysfakcjonującego dla obu stron.</a:t>
            </a:r>
          </a:p>
          <a:p>
            <a:pPr lvl="1"/>
            <a:r>
              <a:rPr lang="pl-PL" b="1" dirty="0"/>
              <a:t>Twórcze negocjacje </a:t>
            </a:r>
            <a:r>
              <a:rPr lang="pl-PL" dirty="0"/>
              <a:t>- najbardziej pożądanym podejściem jest kreatywne negocjowanie, które polega na poszukiwaniu innowacyjnych rozwiązań, które mogą zaspokoić potrzeby obu stron. Tego rodzaju negocjacje wymagają otwartości, elastyczności i umiejętności myślenia poza utartymi schematami.</a:t>
            </a:r>
          </a:p>
          <a:p>
            <a:pPr marL="0" indent="0">
              <a:buNone/>
            </a:pPr>
            <a:r>
              <a:rPr lang="pl-PL" dirty="0"/>
              <a:t>Zrozumienie stopnia aktywnego i kreatywnego zaangażowania negocjatorów w prowadzenie rozmów i poszukiwanie dobrego dla wszystkich stron rozwiązania jest kluczowe dla wyboru pomiędzy strategią unikania, kompromisu czy twórczych negocjacji.</a:t>
            </a:r>
          </a:p>
        </p:txBody>
      </p:sp>
    </p:spTree>
    <p:extLst>
      <p:ext uri="{BB962C8B-B14F-4D97-AF65-F5344CB8AC3E}">
        <p14:creationId xmlns:p14="http://schemas.microsoft.com/office/powerpoint/2010/main" val="208909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95AE3B1A-85C4-4524-957D-E8C8757DCCD2}"/>
              </a:ext>
            </a:extLst>
          </p:cNvPr>
          <p:cNvSpPr>
            <a:spLocks noGrp="1"/>
          </p:cNvSpPr>
          <p:nvPr>
            <p:ph type="ctrTitle"/>
          </p:nvPr>
        </p:nvSpPr>
        <p:spPr/>
        <p:txBody>
          <a:bodyPr/>
          <a:lstStyle/>
          <a:p>
            <a:r>
              <a:rPr lang="pl-PL" dirty="0"/>
              <a:t>STRATEGIE NEGOCJACYJNE</a:t>
            </a:r>
          </a:p>
        </p:txBody>
      </p:sp>
    </p:spTree>
    <p:extLst>
      <p:ext uri="{BB962C8B-B14F-4D97-AF65-F5344CB8AC3E}">
        <p14:creationId xmlns:p14="http://schemas.microsoft.com/office/powerpoint/2010/main" val="819514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STRATEGIA DOMINACJI</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pPr marL="0" indent="0">
              <a:buNone/>
            </a:pPr>
            <a:r>
              <a:rPr lang="pl-PL" sz="2400" dirty="0"/>
              <a:t>Charakteryzuje się dążeniem do zrealizowania własnych interesów kosztem niezaspokojenia potrzeb drugiej strony</a:t>
            </a:r>
          </a:p>
        </p:txBody>
      </p:sp>
    </p:spTree>
    <p:extLst>
      <p:ext uri="{BB962C8B-B14F-4D97-AF65-F5344CB8AC3E}">
        <p14:creationId xmlns:p14="http://schemas.microsoft.com/office/powerpoint/2010/main" val="572625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DOMINACJA</a:t>
            </a:r>
            <a:endParaRPr lang="pl-PL" dirty="0"/>
          </a:p>
        </p:txBody>
      </p:sp>
      <p:sp>
        <p:nvSpPr>
          <p:cNvPr id="4" name="Symbol zastępczy tekstu 3">
            <a:extLst>
              <a:ext uri="{FF2B5EF4-FFF2-40B4-BE49-F238E27FC236}">
                <a16:creationId xmlns:a16="http://schemas.microsoft.com/office/drawing/2014/main" id="{CA48E193-E1DF-4B44-BEA6-C136F43604AC}"/>
              </a:ext>
            </a:extLst>
          </p:cNvPr>
          <p:cNvSpPr>
            <a:spLocks noGrp="1"/>
          </p:cNvSpPr>
          <p:nvPr>
            <p:ph type="body" idx="1"/>
          </p:nvPr>
        </p:nvSpPr>
        <p:spPr>
          <a:xfrm>
            <a:off x="839788" y="1681163"/>
            <a:ext cx="5157787" cy="427037"/>
          </a:xfrm>
        </p:spPr>
        <p:txBody>
          <a:bodyPr>
            <a:normAutofit lnSpcReduction="10000"/>
          </a:bodyPr>
          <a:lstStyle/>
          <a:p>
            <a:r>
              <a:rPr lang="pl-PL" dirty="0">
                <a:solidFill>
                  <a:srgbClr val="FF0000"/>
                </a:solidFill>
              </a:rPr>
              <a:t>Kiedy strategia jest wskazana/możliwa</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sz="half" idx="2"/>
          </p:nvPr>
        </p:nvSpPr>
        <p:spPr/>
        <p:txBody>
          <a:bodyPr>
            <a:normAutofit/>
          </a:bodyPr>
          <a:lstStyle/>
          <a:p>
            <a:r>
              <a:rPr lang="pl-PL" sz="2400" dirty="0"/>
              <a:t>gdy problem jest prosty (błahy) </a:t>
            </a:r>
          </a:p>
          <a:p>
            <a:r>
              <a:rPr lang="pl-PL" sz="2400" dirty="0"/>
              <a:t>potrzebna jest szybka decyzja </a:t>
            </a:r>
          </a:p>
          <a:p>
            <a:r>
              <a:rPr lang="pl-PL" sz="2400" dirty="0"/>
              <a:t>prowadzimy niepopularne działania </a:t>
            </a:r>
          </a:p>
          <a:p>
            <a:r>
              <a:rPr lang="pl-PL" sz="2400" dirty="0"/>
              <a:t>mamy asertywnych podwładnych ustępstwa będą kosztowne </a:t>
            </a:r>
          </a:p>
          <a:p>
            <a:r>
              <a:rPr lang="pl-PL" sz="2400" dirty="0"/>
              <a:t>podwładni są niekompetentni </a:t>
            </a:r>
          </a:p>
          <a:p>
            <a:r>
              <a:rPr lang="pl-PL" sz="2400" dirty="0"/>
              <a:t>problem jest dla nas wtórny </a:t>
            </a:r>
          </a:p>
        </p:txBody>
      </p:sp>
      <p:sp>
        <p:nvSpPr>
          <p:cNvPr id="5" name="Symbol zastępczy tekstu 4">
            <a:extLst>
              <a:ext uri="{FF2B5EF4-FFF2-40B4-BE49-F238E27FC236}">
                <a16:creationId xmlns:a16="http://schemas.microsoft.com/office/drawing/2014/main" id="{DC11BEFA-378E-4528-A8D9-ED7C33796667}"/>
              </a:ext>
            </a:extLst>
          </p:cNvPr>
          <p:cNvSpPr>
            <a:spLocks noGrp="1"/>
          </p:cNvSpPr>
          <p:nvPr>
            <p:ph type="body" sz="quarter" idx="3"/>
          </p:nvPr>
        </p:nvSpPr>
        <p:spPr/>
        <p:txBody>
          <a:bodyPr>
            <a:normAutofit lnSpcReduction="10000"/>
          </a:bodyPr>
          <a:lstStyle/>
          <a:p>
            <a:r>
              <a:rPr lang="pl-PL" dirty="0">
                <a:solidFill>
                  <a:srgbClr val="FF0000"/>
                </a:solidFill>
              </a:rPr>
              <a:t>Kiedy strategii tej nie powinno się stosować</a:t>
            </a:r>
          </a:p>
        </p:txBody>
      </p:sp>
      <p:sp>
        <p:nvSpPr>
          <p:cNvPr id="6" name="Symbol zastępczy zawartości 5">
            <a:extLst>
              <a:ext uri="{FF2B5EF4-FFF2-40B4-BE49-F238E27FC236}">
                <a16:creationId xmlns:a16="http://schemas.microsoft.com/office/drawing/2014/main" id="{2AC1D541-88A1-4721-9B5A-223EE959F505}"/>
              </a:ext>
            </a:extLst>
          </p:cNvPr>
          <p:cNvSpPr>
            <a:spLocks noGrp="1"/>
          </p:cNvSpPr>
          <p:nvPr>
            <p:ph sz="quarter" idx="4"/>
          </p:nvPr>
        </p:nvSpPr>
        <p:spPr/>
        <p:txBody>
          <a:bodyPr>
            <a:normAutofit/>
          </a:bodyPr>
          <a:lstStyle/>
          <a:p>
            <a:r>
              <a:rPr lang="pl-PL" sz="2400" dirty="0"/>
              <a:t>problem jest złożony </a:t>
            </a:r>
          </a:p>
          <a:p>
            <a:r>
              <a:rPr lang="pl-PL" sz="2400" dirty="0"/>
              <a:t>występuje równowaga sił </a:t>
            </a:r>
          </a:p>
          <a:p>
            <a:r>
              <a:rPr lang="pl-PL" sz="2400" dirty="0"/>
              <a:t>mamy czas na negocjacje </a:t>
            </a:r>
          </a:p>
          <a:p>
            <a:r>
              <a:rPr lang="pl-PL" sz="2400" dirty="0"/>
              <a:t>podwładni są kompetentni problem nie jest dla nas istotny </a:t>
            </a:r>
          </a:p>
        </p:txBody>
      </p:sp>
    </p:spTree>
    <p:extLst>
      <p:ext uri="{BB962C8B-B14F-4D97-AF65-F5344CB8AC3E}">
        <p14:creationId xmlns:p14="http://schemas.microsoft.com/office/powerpoint/2010/main" val="248010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dirty="0"/>
              <a:t>STRATEGIA ULEGŁOŚCI</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pPr marL="0" indent="0">
              <a:buNone/>
            </a:pPr>
            <a:r>
              <a:rPr lang="pl-PL" sz="2400" dirty="0"/>
              <a:t>Istotą ULEGŁOŚCI, będącej przeciwieństwem dominacji, jest świadoma rezygnacja z zaspokojenia własnych potrzeb po to, aby zrealizować interesy drugiej strony i utrzymać z nią dobre stosunki.</a:t>
            </a:r>
          </a:p>
        </p:txBody>
      </p:sp>
    </p:spTree>
    <p:extLst>
      <p:ext uri="{BB962C8B-B14F-4D97-AF65-F5344CB8AC3E}">
        <p14:creationId xmlns:p14="http://schemas.microsoft.com/office/powerpoint/2010/main" val="82383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ULEGŁOŚĆ</a:t>
            </a:r>
          </a:p>
        </p:txBody>
      </p:sp>
      <p:sp>
        <p:nvSpPr>
          <p:cNvPr id="4" name="Symbol zastępczy tekstu 3">
            <a:extLst>
              <a:ext uri="{FF2B5EF4-FFF2-40B4-BE49-F238E27FC236}">
                <a16:creationId xmlns:a16="http://schemas.microsoft.com/office/drawing/2014/main" id="{E320FFBC-6A87-4402-8E6D-7B7275BF9C06}"/>
              </a:ext>
            </a:extLst>
          </p:cNvPr>
          <p:cNvSpPr>
            <a:spLocks noGrp="1"/>
          </p:cNvSpPr>
          <p:nvPr>
            <p:ph type="body" idx="1"/>
          </p:nvPr>
        </p:nvSpPr>
        <p:spPr>
          <a:xfrm>
            <a:off x="839788" y="1681163"/>
            <a:ext cx="5157787" cy="494770"/>
          </a:xfrm>
        </p:spPr>
        <p:txBody>
          <a:bodyPr/>
          <a:lstStyle/>
          <a:p>
            <a:r>
              <a:rPr lang="pl-PL" dirty="0">
                <a:solidFill>
                  <a:srgbClr val="FF0000"/>
                </a:solidFill>
              </a:rPr>
              <a:t>Kiedy strategia jest wskazana/możliwa</a:t>
            </a:r>
          </a:p>
        </p:txBody>
      </p:sp>
      <p:sp>
        <p:nvSpPr>
          <p:cNvPr id="5" name="Symbol zastępczy zawartości 4">
            <a:extLst>
              <a:ext uri="{FF2B5EF4-FFF2-40B4-BE49-F238E27FC236}">
                <a16:creationId xmlns:a16="http://schemas.microsoft.com/office/drawing/2014/main" id="{F749B943-ABF2-4C20-BA71-87AD449AC25C}"/>
              </a:ext>
            </a:extLst>
          </p:cNvPr>
          <p:cNvSpPr>
            <a:spLocks noGrp="1"/>
          </p:cNvSpPr>
          <p:nvPr>
            <p:ph sz="half" idx="2"/>
          </p:nvPr>
        </p:nvSpPr>
        <p:spPr/>
        <p:txBody>
          <a:bodyPr>
            <a:normAutofit fontScale="92500" lnSpcReduction="10000"/>
          </a:bodyPr>
          <a:lstStyle/>
          <a:p>
            <a:r>
              <a:rPr lang="pl-PL" dirty="0"/>
              <a:t>nie mamy racji</a:t>
            </a:r>
          </a:p>
          <a:p>
            <a:r>
              <a:rPr lang="pl-PL" dirty="0"/>
              <a:t>problem jest ważniejszy dla drugiej strony </a:t>
            </a:r>
          </a:p>
          <a:p>
            <a:r>
              <a:rPr lang="pl-PL" dirty="0"/>
              <a:t>chcemy uzyskać coś w przyszłości </a:t>
            </a:r>
          </a:p>
          <a:p>
            <a:r>
              <a:rPr lang="pl-PL" dirty="0"/>
              <a:t>mamy słabszą pozycję negocjacyjną </a:t>
            </a:r>
          </a:p>
          <a:p>
            <a:r>
              <a:rPr lang="pl-PL" dirty="0"/>
              <a:t>chcemy zachować dobre stosunki w przyszłości</a:t>
            </a:r>
          </a:p>
        </p:txBody>
      </p:sp>
      <p:sp>
        <p:nvSpPr>
          <p:cNvPr id="6" name="Symbol zastępczy tekstu 5">
            <a:extLst>
              <a:ext uri="{FF2B5EF4-FFF2-40B4-BE49-F238E27FC236}">
                <a16:creationId xmlns:a16="http://schemas.microsoft.com/office/drawing/2014/main" id="{0D82E2A8-3CE0-496D-9773-FA035AA2206B}"/>
              </a:ext>
            </a:extLst>
          </p:cNvPr>
          <p:cNvSpPr>
            <a:spLocks noGrp="1"/>
          </p:cNvSpPr>
          <p:nvPr>
            <p:ph type="body" sz="quarter" idx="3"/>
          </p:nvPr>
        </p:nvSpPr>
        <p:spPr/>
        <p:txBody>
          <a:bodyPr/>
          <a:lstStyle/>
          <a:p>
            <a:r>
              <a:rPr lang="pl-PL" dirty="0">
                <a:solidFill>
                  <a:srgbClr val="FF0000"/>
                </a:solidFill>
              </a:rPr>
              <a:t>Kiedy strategii tej nie powinno się stosować</a:t>
            </a:r>
          </a:p>
        </p:txBody>
      </p:sp>
      <p:sp>
        <p:nvSpPr>
          <p:cNvPr id="7" name="Symbol zastępczy zawartości 6">
            <a:extLst>
              <a:ext uri="{FF2B5EF4-FFF2-40B4-BE49-F238E27FC236}">
                <a16:creationId xmlns:a16="http://schemas.microsoft.com/office/drawing/2014/main" id="{56E5F58C-C14F-4C89-A02F-F5F5C0856867}"/>
              </a:ext>
            </a:extLst>
          </p:cNvPr>
          <p:cNvSpPr>
            <a:spLocks noGrp="1"/>
          </p:cNvSpPr>
          <p:nvPr>
            <p:ph sz="quarter" idx="4"/>
          </p:nvPr>
        </p:nvSpPr>
        <p:spPr/>
        <p:txBody>
          <a:bodyPr anchor="ctr">
            <a:normAutofit fontScale="92500" lnSpcReduction="10000"/>
          </a:bodyPr>
          <a:lstStyle/>
          <a:p>
            <a:r>
              <a:rPr lang="pl-PL" dirty="0"/>
              <a:t>druga strona nie ma racji </a:t>
            </a:r>
          </a:p>
          <a:p>
            <a:r>
              <a:rPr lang="pl-PL" dirty="0"/>
              <a:t>problem jest dla nas ważny </a:t>
            </a:r>
          </a:p>
        </p:txBody>
      </p:sp>
    </p:spTree>
    <p:extLst>
      <p:ext uri="{BB962C8B-B14F-4D97-AF65-F5344CB8AC3E}">
        <p14:creationId xmlns:p14="http://schemas.microsoft.com/office/powerpoint/2010/main" val="885484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STRATEGIA WALKI</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pPr marL="0" indent="0">
              <a:buNone/>
            </a:pPr>
            <a:r>
              <a:rPr lang="pl-PL" sz="2400" dirty="0"/>
              <a:t>Charakteryzuje się:</a:t>
            </a:r>
          </a:p>
          <a:p>
            <a:r>
              <a:rPr lang="pl-PL" sz="2400" dirty="0"/>
              <a:t>dążeniem do realizowania własnych interesów kosztem niezaspokojenia potrzeb strony przeciwnej;</a:t>
            </a:r>
          </a:p>
          <a:p>
            <a:r>
              <a:rPr lang="pl-PL" sz="2400" dirty="0"/>
              <a:t> dążeniem do osiągnięcia dominacji przy równoczesnym ignorowaniu oczekiwań drugiej strony;</a:t>
            </a:r>
          </a:p>
          <a:p>
            <a:r>
              <a:rPr lang="pl-PL" sz="2400" dirty="0"/>
              <a:t>wygrana jednej strony oznacza przegraną drugiej. Adwersarz widziany jest jako wróg, którego trzeba zwalczyć.</a:t>
            </a:r>
          </a:p>
        </p:txBody>
      </p:sp>
    </p:spTree>
    <p:extLst>
      <p:ext uri="{BB962C8B-B14F-4D97-AF65-F5344CB8AC3E}">
        <p14:creationId xmlns:p14="http://schemas.microsoft.com/office/powerpoint/2010/main" val="1964791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WALKA</a:t>
            </a:r>
          </a:p>
        </p:txBody>
      </p:sp>
      <p:sp>
        <p:nvSpPr>
          <p:cNvPr id="4" name="Symbol zastępczy tekstu 3">
            <a:extLst>
              <a:ext uri="{FF2B5EF4-FFF2-40B4-BE49-F238E27FC236}">
                <a16:creationId xmlns:a16="http://schemas.microsoft.com/office/drawing/2014/main" id="{51972807-5712-476F-9300-909613957D87}"/>
              </a:ext>
            </a:extLst>
          </p:cNvPr>
          <p:cNvSpPr>
            <a:spLocks noGrp="1"/>
          </p:cNvSpPr>
          <p:nvPr>
            <p:ph type="body" idx="1"/>
          </p:nvPr>
        </p:nvSpPr>
        <p:spPr/>
        <p:txBody>
          <a:bodyPr anchor="t"/>
          <a:lstStyle/>
          <a:p>
            <a:r>
              <a:rPr lang="pl-PL" dirty="0">
                <a:solidFill>
                  <a:srgbClr val="FF0000"/>
                </a:solidFill>
              </a:rPr>
              <a:t>Kiedy strategia jest wskazana/możliwa</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sz="half" idx="2"/>
          </p:nvPr>
        </p:nvSpPr>
        <p:spPr>
          <a:xfrm>
            <a:off x="862014" y="2505075"/>
            <a:ext cx="5157787" cy="3684588"/>
          </a:xfrm>
        </p:spPr>
        <p:txBody>
          <a:bodyPr anchor="ctr">
            <a:normAutofit/>
          </a:bodyPr>
          <a:lstStyle/>
          <a:p>
            <a:r>
              <a:rPr lang="pl-PL" sz="2400" dirty="0"/>
              <a:t>kiedy jest to nasze jedyne możliwe zachowanie w sytuacji „być albo nie być”</a:t>
            </a:r>
          </a:p>
        </p:txBody>
      </p:sp>
      <p:sp>
        <p:nvSpPr>
          <p:cNvPr id="5" name="Symbol zastępczy tekstu 4">
            <a:extLst>
              <a:ext uri="{FF2B5EF4-FFF2-40B4-BE49-F238E27FC236}">
                <a16:creationId xmlns:a16="http://schemas.microsoft.com/office/drawing/2014/main" id="{0983BE4E-33FA-4756-B8B9-68E6A4E25994}"/>
              </a:ext>
            </a:extLst>
          </p:cNvPr>
          <p:cNvSpPr>
            <a:spLocks noGrp="1"/>
          </p:cNvSpPr>
          <p:nvPr>
            <p:ph type="body" sz="quarter" idx="3"/>
          </p:nvPr>
        </p:nvSpPr>
        <p:spPr/>
        <p:txBody>
          <a:bodyPr/>
          <a:lstStyle/>
          <a:p>
            <a:r>
              <a:rPr lang="pl-PL" dirty="0">
                <a:solidFill>
                  <a:srgbClr val="FF0000"/>
                </a:solidFill>
              </a:rPr>
              <a:t>Kiedy strategii tej nie powinno się stosować</a:t>
            </a:r>
          </a:p>
        </p:txBody>
      </p:sp>
      <p:sp>
        <p:nvSpPr>
          <p:cNvPr id="6" name="Symbol zastępczy zawartości 5">
            <a:extLst>
              <a:ext uri="{FF2B5EF4-FFF2-40B4-BE49-F238E27FC236}">
                <a16:creationId xmlns:a16="http://schemas.microsoft.com/office/drawing/2014/main" id="{777D9783-A082-497F-9FAD-DE0E3A7EF80D}"/>
              </a:ext>
            </a:extLst>
          </p:cNvPr>
          <p:cNvSpPr>
            <a:spLocks noGrp="1"/>
          </p:cNvSpPr>
          <p:nvPr>
            <p:ph sz="quarter" idx="4"/>
          </p:nvPr>
        </p:nvSpPr>
        <p:spPr/>
        <p:txBody>
          <a:bodyPr anchor="ctr">
            <a:normAutofit/>
          </a:bodyPr>
          <a:lstStyle/>
          <a:p>
            <a:r>
              <a:rPr lang="pl-PL" sz="2400" dirty="0"/>
              <a:t>w każdej sytuacji, w której dostrzega się szansę na jakiekolwiek porozumienie</a:t>
            </a:r>
          </a:p>
        </p:txBody>
      </p:sp>
    </p:spTree>
    <p:extLst>
      <p:ext uri="{BB962C8B-B14F-4D97-AF65-F5344CB8AC3E}">
        <p14:creationId xmlns:p14="http://schemas.microsoft.com/office/powerpoint/2010/main" val="2555469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STRATEGIA UNIKANIA</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pPr marL="0" indent="0">
              <a:buNone/>
            </a:pPr>
            <a:r>
              <a:rPr lang="pl-PL" sz="2400" dirty="0"/>
              <a:t>Unikanie określane jest często także jako wycofywanie się, izolacja, obojętność albo ucieczka. Oparte jest ono na założeniu, że koszty ewentualnego udziału w procesie rozwiązywania konfliktu byłyby większe od korzyści, jakie dawałoby osiągnięcie porozumienia. Tym samym unikanie polega na niepodejmowaniu żadnych aktywnych działań i obliczone jest na samoistne wygaśnięcie konfliktu po zniknięciu jego przedmiotu</a:t>
            </a:r>
          </a:p>
        </p:txBody>
      </p:sp>
    </p:spTree>
    <p:extLst>
      <p:ext uri="{BB962C8B-B14F-4D97-AF65-F5344CB8AC3E}">
        <p14:creationId xmlns:p14="http://schemas.microsoft.com/office/powerpoint/2010/main" val="2961172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UNIKANIE </a:t>
            </a:r>
          </a:p>
        </p:txBody>
      </p:sp>
      <p:sp>
        <p:nvSpPr>
          <p:cNvPr id="4" name="Symbol zastępczy tekstu 3">
            <a:extLst>
              <a:ext uri="{FF2B5EF4-FFF2-40B4-BE49-F238E27FC236}">
                <a16:creationId xmlns:a16="http://schemas.microsoft.com/office/drawing/2014/main" id="{3AAAC526-B954-466B-8883-FA827E127E82}"/>
              </a:ext>
            </a:extLst>
          </p:cNvPr>
          <p:cNvSpPr>
            <a:spLocks noGrp="1"/>
          </p:cNvSpPr>
          <p:nvPr>
            <p:ph type="body" idx="1"/>
          </p:nvPr>
        </p:nvSpPr>
        <p:spPr/>
        <p:txBody>
          <a:bodyPr anchor="t"/>
          <a:lstStyle/>
          <a:p>
            <a:r>
              <a:rPr lang="pl-PL" dirty="0">
                <a:solidFill>
                  <a:srgbClr val="FF0000"/>
                </a:solidFill>
              </a:rPr>
              <a:t>Kiedy strategia jest wskazana/możliwa</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sz="half" idx="2"/>
          </p:nvPr>
        </p:nvSpPr>
        <p:spPr/>
        <p:txBody>
          <a:bodyPr anchor="ctr">
            <a:normAutofit/>
          </a:bodyPr>
          <a:lstStyle/>
          <a:p>
            <a:r>
              <a:rPr lang="pl-PL" sz="2400" dirty="0"/>
              <a:t>problem jest nieważny </a:t>
            </a:r>
          </a:p>
          <a:p>
            <a:r>
              <a:rPr lang="pl-PL" sz="2400" dirty="0"/>
              <a:t>opłaca się być pasywnym (potrzebne jest uspokojenie) </a:t>
            </a:r>
          </a:p>
        </p:txBody>
      </p:sp>
      <p:sp>
        <p:nvSpPr>
          <p:cNvPr id="5" name="Symbol zastępczy tekstu 4">
            <a:extLst>
              <a:ext uri="{FF2B5EF4-FFF2-40B4-BE49-F238E27FC236}">
                <a16:creationId xmlns:a16="http://schemas.microsoft.com/office/drawing/2014/main" id="{EF743F41-76B7-4DDA-B9C5-0E22E3DDBF3F}"/>
              </a:ext>
            </a:extLst>
          </p:cNvPr>
          <p:cNvSpPr>
            <a:spLocks noGrp="1"/>
          </p:cNvSpPr>
          <p:nvPr>
            <p:ph type="body" sz="quarter" idx="3"/>
          </p:nvPr>
        </p:nvSpPr>
        <p:spPr/>
        <p:txBody>
          <a:bodyPr/>
          <a:lstStyle/>
          <a:p>
            <a:r>
              <a:rPr lang="pl-PL" dirty="0">
                <a:solidFill>
                  <a:srgbClr val="FF0000"/>
                </a:solidFill>
              </a:rPr>
              <a:t>Kiedy strategii tej nie powinno się stosować</a:t>
            </a:r>
          </a:p>
        </p:txBody>
      </p:sp>
      <p:sp>
        <p:nvSpPr>
          <p:cNvPr id="6" name="Symbol zastępczy zawartości 5">
            <a:extLst>
              <a:ext uri="{FF2B5EF4-FFF2-40B4-BE49-F238E27FC236}">
                <a16:creationId xmlns:a16="http://schemas.microsoft.com/office/drawing/2014/main" id="{CD30B008-F157-46F1-AC0F-77F7815B8D54}"/>
              </a:ext>
            </a:extLst>
          </p:cNvPr>
          <p:cNvSpPr>
            <a:spLocks noGrp="1"/>
          </p:cNvSpPr>
          <p:nvPr>
            <p:ph sz="quarter" idx="4"/>
          </p:nvPr>
        </p:nvSpPr>
        <p:spPr/>
        <p:txBody>
          <a:bodyPr anchor="ctr">
            <a:normAutofit/>
          </a:bodyPr>
          <a:lstStyle/>
          <a:p>
            <a:r>
              <a:rPr lang="pl-PL" sz="2400" dirty="0"/>
              <a:t>problem jest dla nas ważny </a:t>
            </a:r>
          </a:p>
          <a:p>
            <a:r>
              <a:rPr lang="pl-PL" sz="2400" dirty="0"/>
              <a:t>na nas ciąży odpowiedzialność za decyzje końcowe </a:t>
            </a:r>
          </a:p>
        </p:txBody>
      </p:sp>
    </p:spTree>
    <p:extLst>
      <p:ext uri="{BB962C8B-B14F-4D97-AF65-F5344CB8AC3E}">
        <p14:creationId xmlns:p14="http://schemas.microsoft.com/office/powerpoint/2010/main" val="597229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STRATEGIA KOMPROMISU</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pPr marL="0" indent="0">
              <a:buNone/>
            </a:pPr>
            <a:r>
              <a:rPr lang="pl-PL" sz="2400" dirty="0"/>
              <a:t>Kompromis opiera się na założeniu, że każda ze stron częściowo korzysta i częściowo traci, jeśli chodzi o realizację swoich interesów.</a:t>
            </a:r>
          </a:p>
        </p:txBody>
      </p:sp>
    </p:spTree>
    <p:extLst>
      <p:ext uri="{BB962C8B-B14F-4D97-AF65-F5344CB8AC3E}">
        <p14:creationId xmlns:p14="http://schemas.microsoft.com/office/powerpoint/2010/main" val="3825416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KOMPROMIS</a:t>
            </a:r>
          </a:p>
        </p:txBody>
      </p:sp>
      <p:sp>
        <p:nvSpPr>
          <p:cNvPr id="4" name="Symbol zastępczy tekstu 3">
            <a:extLst>
              <a:ext uri="{FF2B5EF4-FFF2-40B4-BE49-F238E27FC236}">
                <a16:creationId xmlns:a16="http://schemas.microsoft.com/office/drawing/2014/main" id="{A1D9E361-D6C2-4DD8-915B-0E7D32BE5B4F}"/>
              </a:ext>
            </a:extLst>
          </p:cNvPr>
          <p:cNvSpPr>
            <a:spLocks noGrp="1"/>
          </p:cNvSpPr>
          <p:nvPr>
            <p:ph type="body" idx="1"/>
          </p:nvPr>
        </p:nvSpPr>
        <p:spPr/>
        <p:txBody>
          <a:bodyPr anchor="t"/>
          <a:lstStyle/>
          <a:p>
            <a:r>
              <a:rPr lang="pl-PL" dirty="0">
                <a:solidFill>
                  <a:srgbClr val="FF0000"/>
                </a:solidFill>
              </a:rPr>
              <a:t>Kiedy strategia jest wskazana/możliwa</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sz="half" idx="2"/>
          </p:nvPr>
        </p:nvSpPr>
        <p:spPr/>
        <p:txBody>
          <a:bodyPr>
            <a:normAutofit/>
          </a:bodyPr>
          <a:lstStyle/>
          <a:p>
            <a:r>
              <a:rPr lang="pl-PL" sz="2400" dirty="0"/>
              <a:t>cele wykluczają się wzajemnie </a:t>
            </a:r>
          </a:p>
          <a:p>
            <a:r>
              <a:rPr lang="pl-PL" sz="2400" dirty="0"/>
              <a:t>występuje równowaga sił </a:t>
            </a:r>
          </a:p>
          <a:p>
            <a:r>
              <a:rPr lang="pl-PL" sz="2400" dirty="0"/>
              <a:t>brak porozumienia </a:t>
            </a:r>
          </a:p>
          <a:p>
            <a:r>
              <a:rPr lang="pl-PL" sz="2400" dirty="0"/>
              <a:t>współpraca ani dominacja nie przynosi rezultatów </a:t>
            </a:r>
          </a:p>
          <a:p>
            <a:r>
              <a:rPr lang="pl-PL" sz="2400" dirty="0"/>
              <a:t>potrzebne jest rozwiązanie tymczasowe </a:t>
            </a:r>
          </a:p>
        </p:txBody>
      </p:sp>
      <p:sp>
        <p:nvSpPr>
          <p:cNvPr id="5" name="Symbol zastępczy tekstu 4">
            <a:extLst>
              <a:ext uri="{FF2B5EF4-FFF2-40B4-BE49-F238E27FC236}">
                <a16:creationId xmlns:a16="http://schemas.microsoft.com/office/drawing/2014/main" id="{DF4AEF32-7F4D-4C7A-8C71-7EE8A5A3ED66}"/>
              </a:ext>
            </a:extLst>
          </p:cNvPr>
          <p:cNvSpPr>
            <a:spLocks noGrp="1"/>
          </p:cNvSpPr>
          <p:nvPr>
            <p:ph type="body" sz="quarter" idx="3"/>
          </p:nvPr>
        </p:nvSpPr>
        <p:spPr/>
        <p:txBody>
          <a:bodyPr/>
          <a:lstStyle/>
          <a:p>
            <a:r>
              <a:rPr lang="pl-PL" dirty="0">
                <a:solidFill>
                  <a:srgbClr val="FF0000"/>
                </a:solidFill>
              </a:rPr>
              <a:t>Kiedy strategii tej nie powinno się stosować</a:t>
            </a:r>
          </a:p>
        </p:txBody>
      </p:sp>
      <p:sp>
        <p:nvSpPr>
          <p:cNvPr id="6" name="Symbol zastępczy zawartości 5">
            <a:extLst>
              <a:ext uri="{FF2B5EF4-FFF2-40B4-BE49-F238E27FC236}">
                <a16:creationId xmlns:a16="http://schemas.microsoft.com/office/drawing/2014/main" id="{0A49DB6C-C26F-4339-B3D6-22D8681263A2}"/>
              </a:ext>
            </a:extLst>
          </p:cNvPr>
          <p:cNvSpPr>
            <a:spLocks noGrp="1"/>
          </p:cNvSpPr>
          <p:nvPr>
            <p:ph sz="quarter" idx="4"/>
          </p:nvPr>
        </p:nvSpPr>
        <p:spPr/>
        <p:txBody>
          <a:bodyPr anchor="ctr">
            <a:normAutofit/>
          </a:bodyPr>
          <a:lstStyle/>
          <a:p>
            <a:r>
              <a:rPr lang="pl-PL" sz="2400" dirty="0"/>
              <a:t>posiadamy przewagę </a:t>
            </a:r>
          </a:p>
          <a:p>
            <a:r>
              <a:rPr lang="pl-PL" sz="2400" dirty="0"/>
              <a:t>problem wymaga współpracy </a:t>
            </a:r>
          </a:p>
        </p:txBody>
      </p:sp>
    </p:spTree>
    <p:extLst>
      <p:ext uri="{BB962C8B-B14F-4D97-AF65-F5344CB8AC3E}">
        <p14:creationId xmlns:p14="http://schemas.microsoft.com/office/powerpoint/2010/main" val="3479149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STRATEGIA WSPÓŁPRACY</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pPr marL="0" indent="0">
              <a:buNone/>
            </a:pPr>
            <a:r>
              <a:rPr lang="pl-PL" sz="2400" dirty="0"/>
              <a:t>stwarza szansę realizacji celów obu negocjującym stronom i w odróżnieniu od kompromisu nie jest szczególnym sposobem podziału (50:50). </a:t>
            </a:r>
          </a:p>
          <a:p>
            <a:pPr marL="0" indent="0">
              <a:buNone/>
            </a:pPr>
            <a:r>
              <a:rPr lang="pl-PL" sz="2400" dirty="0"/>
              <a:t>Strony podejmują starania na rzecz znalezienia optymalnego rozwiązania, rozumiejąc, że mają do rozwiązania wspólny problem.</a:t>
            </a:r>
          </a:p>
        </p:txBody>
      </p:sp>
    </p:spTree>
    <p:extLst>
      <p:ext uri="{BB962C8B-B14F-4D97-AF65-F5344CB8AC3E}">
        <p14:creationId xmlns:p14="http://schemas.microsoft.com/office/powerpoint/2010/main" val="1291874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WSPÓŁPRACA</a:t>
            </a:r>
          </a:p>
        </p:txBody>
      </p:sp>
      <p:sp>
        <p:nvSpPr>
          <p:cNvPr id="4" name="Symbol zastępczy tekstu 3">
            <a:extLst>
              <a:ext uri="{FF2B5EF4-FFF2-40B4-BE49-F238E27FC236}">
                <a16:creationId xmlns:a16="http://schemas.microsoft.com/office/drawing/2014/main" id="{ACF86BA7-280B-4CBF-8C9B-118975BB06EB}"/>
              </a:ext>
            </a:extLst>
          </p:cNvPr>
          <p:cNvSpPr>
            <a:spLocks noGrp="1"/>
          </p:cNvSpPr>
          <p:nvPr>
            <p:ph type="body" idx="1"/>
          </p:nvPr>
        </p:nvSpPr>
        <p:spPr/>
        <p:txBody>
          <a:bodyPr anchor="t"/>
          <a:lstStyle/>
          <a:p>
            <a:r>
              <a:rPr lang="pl-PL" dirty="0">
                <a:solidFill>
                  <a:srgbClr val="FF0000"/>
                </a:solidFill>
              </a:rPr>
              <a:t>Kiedy strategia jest wskazana/możliwa</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sz="half" idx="2"/>
          </p:nvPr>
        </p:nvSpPr>
        <p:spPr/>
        <p:txBody>
          <a:bodyPr>
            <a:normAutofit fontScale="92500"/>
          </a:bodyPr>
          <a:lstStyle/>
          <a:p>
            <a:r>
              <a:rPr lang="pl-PL" sz="2400" dirty="0"/>
              <a:t>problem jest złożony </a:t>
            </a:r>
          </a:p>
          <a:p>
            <a:r>
              <a:rPr lang="pl-PL" sz="2400" dirty="0"/>
              <a:t>potrzebujemy drugiej strony (zasoby, wiedza...) </a:t>
            </a:r>
          </a:p>
          <a:p>
            <a:r>
              <a:rPr lang="pl-PL" sz="2400" dirty="0"/>
              <a:t>potrzebne wspólne wypracowanie najlepszych rozwiązań (pomysły)</a:t>
            </a:r>
          </a:p>
          <a:p>
            <a:r>
              <a:rPr lang="pl-PL" sz="2400" dirty="0"/>
              <a:t>niezbędne jest zaangażowanie stron </a:t>
            </a:r>
          </a:p>
          <a:p>
            <a:r>
              <a:rPr lang="pl-PL" sz="2400" dirty="0"/>
              <a:t>mamy czas </a:t>
            </a:r>
          </a:p>
          <a:p>
            <a:r>
              <a:rPr lang="pl-PL" sz="2400" dirty="0"/>
              <a:t>samemu nie możemy rozwiązać konfliktu </a:t>
            </a:r>
          </a:p>
        </p:txBody>
      </p:sp>
      <p:sp>
        <p:nvSpPr>
          <p:cNvPr id="5" name="Symbol zastępczy tekstu 4">
            <a:extLst>
              <a:ext uri="{FF2B5EF4-FFF2-40B4-BE49-F238E27FC236}">
                <a16:creationId xmlns:a16="http://schemas.microsoft.com/office/drawing/2014/main" id="{9D664E90-2154-4DEE-A826-499D879C03E1}"/>
              </a:ext>
            </a:extLst>
          </p:cNvPr>
          <p:cNvSpPr>
            <a:spLocks noGrp="1"/>
          </p:cNvSpPr>
          <p:nvPr>
            <p:ph type="body" sz="quarter" idx="3"/>
          </p:nvPr>
        </p:nvSpPr>
        <p:spPr/>
        <p:txBody>
          <a:bodyPr/>
          <a:lstStyle/>
          <a:p>
            <a:r>
              <a:rPr lang="pl-PL" dirty="0">
                <a:solidFill>
                  <a:srgbClr val="FF0000"/>
                </a:solidFill>
              </a:rPr>
              <a:t>Kiedy strategii tej nie powinno się stosować</a:t>
            </a:r>
          </a:p>
        </p:txBody>
      </p:sp>
      <p:sp>
        <p:nvSpPr>
          <p:cNvPr id="6" name="Symbol zastępczy zawartości 5">
            <a:extLst>
              <a:ext uri="{FF2B5EF4-FFF2-40B4-BE49-F238E27FC236}">
                <a16:creationId xmlns:a16="http://schemas.microsoft.com/office/drawing/2014/main" id="{BA608D25-D513-42F3-BAB1-A0CCE6839BC8}"/>
              </a:ext>
            </a:extLst>
          </p:cNvPr>
          <p:cNvSpPr>
            <a:spLocks noGrp="1"/>
          </p:cNvSpPr>
          <p:nvPr>
            <p:ph sz="quarter" idx="4"/>
          </p:nvPr>
        </p:nvSpPr>
        <p:spPr/>
        <p:txBody>
          <a:bodyPr anchor="ctr">
            <a:normAutofit fontScale="92500"/>
          </a:bodyPr>
          <a:lstStyle/>
          <a:p>
            <a:r>
              <a:rPr lang="pl-PL" sz="2400" dirty="0"/>
              <a:t>problem jest nieważny </a:t>
            </a:r>
          </a:p>
          <a:p>
            <a:r>
              <a:rPr lang="pl-PL" sz="2400" dirty="0"/>
              <a:t>druga strona nie jest zainteresowana rezultatem </a:t>
            </a:r>
          </a:p>
          <a:p>
            <a:r>
              <a:rPr lang="pl-PL" sz="2400" dirty="0"/>
              <a:t>nie mamy czasu </a:t>
            </a:r>
          </a:p>
          <a:p>
            <a:r>
              <a:rPr lang="pl-PL" sz="2400" dirty="0"/>
              <a:t>druga strona nic nie wniesie </a:t>
            </a:r>
          </a:p>
        </p:txBody>
      </p:sp>
    </p:spTree>
    <p:extLst>
      <p:ext uri="{BB962C8B-B14F-4D97-AF65-F5344CB8AC3E}">
        <p14:creationId xmlns:p14="http://schemas.microsoft.com/office/powerpoint/2010/main" val="871108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normAutofit fontScale="90000"/>
          </a:bodyPr>
          <a:lstStyle/>
          <a:p>
            <a:r>
              <a:rPr lang="pl-PL" b="1" dirty="0"/>
              <a:t>STRATEGIA TWÓRCZYCH NEGOCJACJI (ROZWIĄZYWANIA PROBLEMÓW)</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a:bodyPr>
          <a:lstStyle/>
          <a:p>
            <a:pPr marL="0" indent="0">
              <a:buNone/>
            </a:pPr>
            <a:r>
              <a:rPr lang="pl-PL" sz="2400" dirty="0"/>
              <a:t>Twórcze negocjacje są przede wszystkim strategią elastycznego dopasowania się do istniejących warunków, szacowania siły partnera i oceniania zaufania, jakim możemy go darzyć. Strategia ta stwarza szansę zwycięstwa obu układającym się stronom.</a:t>
            </a:r>
          </a:p>
          <a:p>
            <a:pPr marL="0" indent="0">
              <a:buNone/>
            </a:pPr>
            <a:r>
              <a:rPr lang="pl-PL" sz="2400" dirty="0"/>
              <a:t>Istotę twórczych negocjacji stanowi:</a:t>
            </a:r>
          </a:p>
          <a:p>
            <a:r>
              <a:rPr lang="pl-PL" sz="2400" dirty="0"/>
              <a:t>budowanie obustronnego zaufania opartego na solidnych podstawach,</a:t>
            </a:r>
          </a:p>
          <a:p>
            <a:r>
              <a:rPr lang="pl-PL" sz="2400" dirty="0"/>
              <a:t>zapewnienie możliwości realizowania własnych aspiracji obu stronom,</a:t>
            </a:r>
          </a:p>
          <a:p>
            <a:r>
              <a:rPr lang="pl-PL" sz="2400" dirty="0"/>
              <a:t>przełamanie tendencji do prymitywnych kompromisów „w pół drogi”.</a:t>
            </a:r>
          </a:p>
        </p:txBody>
      </p:sp>
    </p:spTree>
    <p:extLst>
      <p:ext uri="{BB962C8B-B14F-4D97-AF65-F5344CB8AC3E}">
        <p14:creationId xmlns:p14="http://schemas.microsoft.com/office/powerpoint/2010/main" val="1389647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Przesłanki wyboru strategii</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fontScale="77500" lnSpcReduction="20000"/>
          </a:bodyPr>
          <a:lstStyle/>
          <a:p>
            <a:r>
              <a:rPr lang="pl-PL" sz="2400" b="1" dirty="0"/>
              <a:t>przedmiot negocjacji</a:t>
            </a:r>
            <a:r>
              <a:rPr lang="pl-PL" sz="2400" dirty="0"/>
              <a:t>, tj. rodzaj i cechy omawianych zagadnień - niektóre, np. warunki dostawy czy gwarancje, mogą być negocjowane w sposób </a:t>
            </a:r>
            <a:r>
              <a:rPr lang="pl-PL" sz="2400" dirty="0" err="1"/>
              <a:t>integratywny</a:t>
            </a:r>
            <a:r>
              <a:rPr lang="pl-PL" sz="2400" dirty="0"/>
              <a:t>, w odniesieniu do innych kwestii, np. ceny może dominować konflikt interesów;</a:t>
            </a:r>
          </a:p>
          <a:p>
            <a:r>
              <a:rPr lang="pl-PL" sz="2400" b="1" dirty="0"/>
              <a:t>cele i interesy </a:t>
            </a:r>
            <a:r>
              <a:rPr lang="pl-PL" sz="2400" dirty="0"/>
              <a:t>- nie tylko ich rodzaj, lecz także hierarchia, zwykle im mniej jest zbieżna dla obu stron, tym negocjacje są bardziej kooperacyjne;</a:t>
            </a:r>
          </a:p>
          <a:p>
            <a:r>
              <a:rPr lang="pl-PL" sz="2400" b="1" dirty="0"/>
              <a:t>waga (znaczenie) negocjowanych kwestii i celów</a:t>
            </a:r>
            <a:r>
              <a:rPr lang="pl-PL" sz="2400" dirty="0"/>
              <a:t>, określona przez odpowiadające im wartości - zwykle im wyższa jest stawka, tym bardziej rywalizacyjne jest nastawienie;</a:t>
            </a:r>
          </a:p>
          <a:p>
            <a:r>
              <a:rPr lang="pl-PL" sz="2400" b="1" dirty="0"/>
              <a:t>siła przetargowa stron </a:t>
            </a:r>
            <a:r>
              <a:rPr lang="pl-PL" sz="2400" dirty="0"/>
              <a:t>- posiadanie przewagi sprzyja bardziej stosowaniu strategii współzawodnictwa, słabsza pozycja lub zbliżony układ sił - współdziałania;</a:t>
            </a:r>
          </a:p>
          <a:p>
            <a:r>
              <a:rPr lang="pl-PL" sz="2400" b="1" dirty="0"/>
              <a:t>strategia drugiej strony </a:t>
            </a:r>
            <a:r>
              <a:rPr lang="pl-PL" sz="2400" dirty="0"/>
              <a:t>- jeśli odmawia ona konstruktywnego rozwiązywania problemów, z konieczności stosuje się strategię współzawodnictwa (nawet jeśli inne czynniki wskazują na możliwość kooperacji); jednak zastosowanie tej strategii wobec partnera zorientowanego na współpracę może spowodować radykalną zmianę jego zachowania i uniemożliwić osiągnięcie porozumienia;</a:t>
            </a:r>
          </a:p>
          <a:p>
            <a:r>
              <a:rPr lang="pl-PL" sz="2400" b="1" dirty="0"/>
              <a:t>inne czynniki</a:t>
            </a:r>
            <a:r>
              <a:rPr lang="pl-PL" sz="2400" dirty="0"/>
              <a:t>, np. osobowości stron, ich cechy i umiejętności, specyficzne uwarunkowania negocjacji, np. ich otoczenia, miejsca, czasu itp.</a:t>
            </a:r>
          </a:p>
        </p:txBody>
      </p:sp>
    </p:spTree>
    <p:extLst>
      <p:ext uri="{BB962C8B-B14F-4D97-AF65-F5344CB8AC3E}">
        <p14:creationId xmlns:p14="http://schemas.microsoft.com/office/powerpoint/2010/main" val="4084198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lstStyle/>
          <a:p>
            <a:r>
              <a:rPr lang="pl-PL" b="1" dirty="0"/>
              <a:t>PODSUMOWANIE</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4911585" cy="4414263"/>
          </a:xfrm>
        </p:spPr>
        <p:txBody>
          <a:bodyPr>
            <a:normAutofit/>
          </a:bodyPr>
          <a:lstStyle/>
          <a:p>
            <a:pPr marL="457200" indent="-457200">
              <a:buFont typeface="+mj-lt"/>
              <a:buAutoNum type="arabicPeriod"/>
            </a:pPr>
            <a:r>
              <a:rPr lang="pl-PL" sz="2400" dirty="0"/>
              <a:t>Negocjacje nie są grą – nie mają ściśle z góry określonych zasad, nie są też wojną – ich celem nie jest zniszczenie konkurenta. </a:t>
            </a:r>
          </a:p>
          <a:p>
            <a:pPr marL="457200" indent="-457200">
              <a:buFont typeface="+mj-lt"/>
              <a:buAutoNum type="arabicPeriod"/>
            </a:pPr>
            <a:r>
              <a:rPr lang="pl-PL" sz="2400" dirty="0"/>
              <a:t>Celem negocjatora powinno być nie odniesienie zwycięstwa, ale osiągnięcie porozumienia. </a:t>
            </a:r>
          </a:p>
          <a:p>
            <a:pPr marL="457200" indent="-457200">
              <a:buFont typeface="+mj-lt"/>
              <a:buAutoNum type="arabicPeriod"/>
            </a:pPr>
            <a:r>
              <a:rPr lang="pl-PL" sz="2400" dirty="0"/>
              <a:t>Obydwie strony muszą być przekonane, że coś zyskały.</a:t>
            </a:r>
          </a:p>
        </p:txBody>
      </p:sp>
      <p:pic>
        <p:nvPicPr>
          <p:cNvPr id="5" name="Obraz 4" descr="dwóch mężczyzn wymieniających uścisk dłoni w jasnym, nowoczesnym biurze. Wokół nich siedzą uśmiechnięci współpracownicy, którzy biją brawo.">
            <a:extLst>
              <a:ext uri="{FF2B5EF4-FFF2-40B4-BE49-F238E27FC236}">
                <a16:creationId xmlns:a16="http://schemas.microsoft.com/office/drawing/2014/main" id="{E92425F4-3D8C-4F1E-B16B-1B102B2D005C}"/>
              </a:ext>
            </a:extLst>
          </p:cNvPr>
          <p:cNvPicPr>
            <a:picLocks noChangeAspect="1"/>
          </p:cNvPicPr>
          <p:nvPr/>
        </p:nvPicPr>
        <p:blipFill>
          <a:blip r:embed="rId2"/>
          <a:stretch>
            <a:fillRect/>
          </a:stretch>
        </p:blipFill>
        <p:spPr>
          <a:xfrm>
            <a:off x="6279704" y="1690688"/>
            <a:ext cx="4913229" cy="3670299"/>
          </a:xfrm>
          <a:prstGeom prst="rect">
            <a:avLst/>
          </a:prstGeom>
        </p:spPr>
      </p:pic>
    </p:spTree>
    <p:extLst>
      <p:ext uri="{BB962C8B-B14F-4D97-AF65-F5344CB8AC3E}">
        <p14:creationId xmlns:p14="http://schemas.microsoft.com/office/powerpoint/2010/main" val="4276845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896" y="3276502"/>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221" y="3271837"/>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6AF5C274-1676-485A-B5B9-F6FFD1B5E05F}"/>
              </a:ext>
            </a:extLst>
          </p:cNvPr>
          <p:cNvSpPr>
            <a:spLocks noGrp="1"/>
          </p:cNvSpPr>
          <p:nvPr>
            <p:ph type="title"/>
          </p:nvPr>
        </p:nvSpPr>
        <p:spPr>
          <a:xfrm>
            <a:off x="1353451" y="2335576"/>
            <a:ext cx="10515600" cy="616944"/>
          </a:xfrm>
        </p:spPr>
        <p:txBody>
          <a:bodyPr>
            <a:normAutofit/>
          </a:bodyPr>
          <a:lstStyle/>
          <a:p>
            <a:r>
              <a:rPr kumimoji="0" lang="pl-PL" altLang="pl-PL" sz="1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Autor utworu: dr inż. Anna </a:t>
            </a:r>
            <a:r>
              <a:rPr kumimoji="0" lang="pl-PL" altLang="pl-PL" sz="1800" b="0" i="0" u="none" strike="noStrike" cap="none" normalizeH="0" baseline="0">
                <a:ln>
                  <a:noFill/>
                </a:ln>
                <a:solidFill>
                  <a:srgbClr val="000000"/>
                </a:solidFill>
                <a:effectLst/>
                <a:latin typeface="Arial" panose="020B0604020202020204" pitchFamily="34" charset="0"/>
                <a:ea typeface="Times New Roman" panose="02020603050405020304" pitchFamily="18" charset="0"/>
              </a:rPr>
              <a:t>Justyna Parzonko  </a:t>
            </a:r>
            <a:endParaRPr lang="pl-PL" sz="1800" dirty="0"/>
          </a:p>
        </p:txBody>
      </p:sp>
      <p:sp>
        <p:nvSpPr>
          <p:cNvPr id="3" name="Symbol zastępczy tekstu 2">
            <a:extLst>
              <a:ext uri="{FF2B5EF4-FFF2-40B4-BE49-F238E27FC236}">
                <a16:creationId xmlns:a16="http://schemas.microsoft.com/office/drawing/2014/main" id="{CF60D5A0-01D1-4B2D-8E31-C5BC57FBA2FF}"/>
              </a:ext>
            </a:extLst>
          </p:cNvPr>
          <p:cNvSpPr>
            <a:spLocks noGrp="1"/>
          </p:cNvSpPr>
          <p:nvPr>
            <p:ph type="body" idx="1"/>
          </p:nvPr>
        </p:nvSpPr>
        <p:spPr>
          <a:xfrm>
            <a:off x="1261508" y="3264737"/>
            <a:ext cx="10515600" cy="150018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altLang="pl-PL" sz="18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https://creativecommons.org/licenses/by/4.0/deed.pl</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lang="pl-PL" sz="1800" dirty="0"/>
          </a:p>
        </p:txBody>
      </p:sp>
    </p:spTree>
    <p:extLst>
      <p:ext uri="{BB962C8B-B14F-4D97-AF65-F5344CB8AC3E}">
        <p14:creationId xmlns:p14="http://schemas.microsoft.com/office/powerpoint/2010/main" val="96624494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FERS1_szablon prezentacji  -  tylko do odczytu" id="{0F6BFAC5-71A7-4EA2-90B5-3A0119C221E7}" vid="{9E9B2A14-4E81-437D-A766-7C7875CF27AF}"/>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32fb0b02b18934f4f83d3d5f4d62ecb1">
  <xsd:schema xmlns:xsd="http://www.w3.org/2001/XMLSchema" xmlns:xs="http://www.w3.org/2001/XMLSchema" xmlns:p="http://schemas.microsoft.com/office/2006/metadata/properties" xmlns:ns2="51674ba1-e637-49a1-9acf-be75e179f9ea" targetNamespace="http://schemas.microsoft.com/office/2006/metadata/properties" ma:root="true" ma:fieldsID="888a703dc37ea123300181a368ac4b3d"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D13238-EBD7-4AA4-8B67-AC21922A69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74ba1-e637-49a1-9acf-be75e179f9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2ACD6F-0090-4B98-A176-A360119E5134}">
  <ds:schemaRefs>
    <ds:schemaRef ds:uri="http://schemas.openxmlformats.org/package/2006/metadata/core-properties"/>
    <ds:schemaRef ds:uri="http://schemas.microsoft.com/office/infopath/2007/PartnerControls"/>
    <ds:schemaRef ds:uri="http://purl.org/dc/dcmitype/"/>
    <ds:schemaRef ds:uri="http://purl.org/dc/terms/"/>
    <ds:schemaRef ds:uri="http://schemas.microsoft.com/office/2006/documentManagement/types"/>
    <ds:schemaRef ds:uri="51674ba1-e637-49a1-9acf-be75e179f9ea"/>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61C43EB-8BF2-4597-8117-902219A8D5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_FERS1_szablon prezentacji</Template>
  <TotalTime>352</TotalTime>
  <Words>1935</Words>
  <Application>Microsoft Office PowerPoint</Application>
  <PresentationFormat>Panoramiczny</PresentationFormat>
  <Paragraphs>168</Paragraphs>
  <Slides>30</Slides>
  <Notes>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30</vt:i4>
      </vt:variant>
    </vt:vector>
  </HeadingPairs>
  <TitlesOfParts>
    <vt:vector size="36" baseType="lpstr">
      <vt:lpstr>Arial</vt:lpstr>
      <vt:lpstr>Calibri</vt:lpstr>
      <vt:lpstr>Calibri Light</vt:lpstr>
      <vt:lpstr>Open Sans</vt:lpstr>
      <vt:lpstr>Times New Roman</vt:lpstr>
      <vt:lpstr>Motyw pakietu Office</vt:lpstr>
      <vt:lpstr>Zrównoważony Kampus SGGW –  - kształcenie na rzecz branż kluczowych</vt:lpstr>
      <vt:lpstr>Ogólna charakterystyka i założenia procesu negocjacyjnego</vt:lpstr>
      <vt:lpstr>Negocjacje – definicje,  część 1</vt:lpstr>
      <vt:lpstr>Negocjacje – definicje, część 2</vt:lpstr>
      <vt:lpstr>Rodzaje negocjacji</vt:lpstr>
      <vt:lpstr>Rodzaje negocjacji ze względu na podmiot i przedmiot rozmów</vt:lpstr>
      <vt:lpstr>Rodzaje negocjacji według kryterium liczby stron </vt:lpstr>
      <vt:lpstr>Cechy negocjacji</vt:lpstr>
      <vt:lpstr>Charakterystyka procesu negocjacji z uwzględnieniem trzech podstawowych czynników  (siły, zaufania i kreatywności)  wpływających na przebieg interakcji negocjacyjnej.</vt:lpstr>
      <vt:lpstr>Dialektyka interakcji negocjacyjnej</vt:lpstr>
      <vt:lpstr>Siła w negocjacjach</vt:lpstr>
      <vt:lpstr>Zaufanie w negocjacjach</vt:lpstr>
      <vt:lpstr>Kreatywność w procesie negocjacyjnym</vt:lpstr>
      <vt:lpstr>STRATEGIE NEGOCJACYJNE</vt:lpstr>
      <vt:lpstr>STRATEGIA DOMINACJI</vt:lpstr>
      <vt:lpstr>DOMINACJA</vt:lpstr>
      <vt:lpstr>STRATEGIA ULEGŁOŚCI</vt:lpstr>
      <vt:lpstr>ULEGŁOŚĆ</vt:lpstr>
      <vt:lpstr>STRATEGIA WALKI</vt:lpstr>
      <vt:lpstr>WALKA</vt:lpstr>
      <vt:lpstr>STRATEGIA UNIKANIA</vt:lpstr>
      <vt:lpstr>UNIKANIE </vt:lpstr>
      <vt:lpstr>STRATEGIA KOMPROMISU</vt:lpstr>
      <vt:lpstr>KOMPROMIS</vt:lpstr>
      <vt:lpstr>STRATEGIA WSPÓŁPRACY</vt:lpstr>
      <vt:lpstr>WSPÓŁPRACA</vt:lpstr>
      <vt:lpstr>STRATEGIA TWÓRCZYCH NEGOCJACJI (ROZWIĄZYWANIA PROBLEMÓW)</vt:lpstr>
      <vt:lpstr>Przesłanki wyboru strategii</vt:lpstr>
      <vt:lpstr>PODSUMOWANIE</vt:lpstr>
      <vt:lpstr>Autor utworu: dr inż. Anna Justyna Parzonko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nr. 1 do przedmiotu "Techniki negocjacji i metodyka doradztwa"</dc:title>
  <dc:creator>Anna Parzonko</dc:creator>
  <cp:lastModifiedBy>Anna Parzonko</cp:lastModifiedBy>
  <cp:revision>24</cp:revision>
  <cp:lastPrinted>2024-05-21T11:11:19Z</cp:lastPrinted>
  <dcterms:created xsi:type="dcterms:W3CDTF">2026-04-14T16:39:53Z</dcterms:created>
  <dcterms:modified xsi:type="dcterms:W3CDTF">2026-05-30T11:43:20Z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