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8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5" r:id="rId14"/>
    <p:sldId id="269" r:id="rId15"/>
    <p:sldId id="270" r:id="rId16"/>
    <p:sldId id="271" r:id="rId17"/>
    <p:sldId id="276" r:id="rId18"/>
    <p:sldId id="272" r:id="rId19"/>
    <p:sldId id="273" r:id="rId20"/>
    <p:sldId id="274" r:id="rId21"/>
    <p:sldId id="261" r:id="rId22"/>
    <p:sldId id="259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4" autoAdjust="0"/>
    <p:restoredTop sz="92157" autoAdjust="0"/>
  </p:normalViewPr>
  <p:slideViewPr>
    <p:cSldViewPr snapToGrid="0" showGuides="1">
      <p:cViewPr varScale="1">
        <p:scale>
          <a:sx n="102" d="100"/>
          <a:sy n="102" d="100"/>
        </p:scale>
        <p:origin x="948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2026-09-16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48526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Ocena i weryfikacja jakości mięsa wieprzowego i drobiowego po uboju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11144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C4934-14CD-E972-5CFB-3F9F23679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79209B-3AB8-D42B-730C-82C6AFABA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KLASY TUCZNIKÓW EUROP</a:t>
            </a:r>
            <a:endParaRPr lang="pl-PL" dirty="0"/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D4E31873-6638-F196-967E-61D1249AAF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7386196"/>
              </p:ext>
            </p:extLst>
          </p:nvPr>
        </p:nvGraphicFramePr>
        <p:xfrm>
          <a:off x="1917876" y="1677035"/>
          <a:ext cx="852297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7890">
                  <a:extLst>
                    <a:ext uri="{9D8B030D-6E8A-4147-A177-3AD203B41FA5}">
                      <a16:colId xmlns:a16="http://schemas.microsoft.com/office/drawing/2014/main" val="3642834601"/>
                    </a:ext>
                  </a:extLst>
                </a:gridCol>
                <a:gridCol w="1977390">
                  <a:extLst>
                    <a:ext uri="{9D8B030D-6E8A-4147-A177-3AD203B41FA5}">
                      <a16:colId xmlns:a16="http://schemas.microsoft.com/office/drawing/2014/main" val="1296776708"/>
                    </a:ext>
                  </a:extLst>
                </a:gridCol>
                <a:gridCol w="4377690">
                  <a:extLst>
                    <a:ext uri="{9D8B030D-6E8A-4147-A177-3AD203B41FA5}">
                      <a16:colId xmlns:a16="http://schemas.microsoft.com/office/drawing/2014/main" val="1630927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2400" dirty="0"/>
                        <a:t>Klasa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Mięsność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Charakterystyka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96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4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&gt;50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Tusza bardzo mięsna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41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400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50-55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Tusza mięsna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76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4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45-50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Tusza średnia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9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400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40-45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Tusza mało mięsna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0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4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&lt; 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dirty="0"/>
                        <a:t>Tusza słabo umięśniona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204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3426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C0026-EA51-33A9-712B-977A01EA3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1069D8-438A-0297-B5B7-98425265F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SCHEMAT PROCESU TECHNOLOGICZNEGO</a:t>
            </a:r>
            <a:endParaRPr lang="pl-PL" dirty="0"/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A9A5D696-ABB5-E0B2-9AA3-9463DDEF57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7826835"/>
              </p:ext>
            </p:extLst>
          </p:nvPr>
        </p:nvGraphicFramePr>
        <p:xfrm>
          <a:off x="137160" y="1825624"/>
          <a:ext cx="11967208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9941">
                  <a:extLst>
                    <a:ext uri="{9D8B030D-6E8A-4147-A177-3AD203B41FA5}">
                      <a16:colId xmlns:a16="http://schemas.microsoft.com/office/drawing/2014/main" val="976859015"/>
                    </a:ext>
                  </a:extLst>
                </a:gridCol>
                <a:gridCol w="1573299">
                  <a:extLst>
                    <a:ext uri="{9D8B030D-6E8A-4147-A177-3AD203B41FA5}">
                      <a16:colId xmlns:a16="http://schemas.microsoft.com/office/drawing/2014/main" val="2022452183"/>
                    </a:ext>
                  </a:extLst>
                </a:gridCol>
                <a:gridCol w="1565910">
                  <a:extLst>
                    <a:ext uri="{9D8B030D-6E8A-4147-A177-3AD203B41FA5}">
                      <a16:colId xmlns:a16="http://schemas.microsoft.com/office/drawing/2014/main" val="1613216656"/>
                    </a:ext>
                  </a:extLst>
                </a:gridCol>
                <a:gridCol w="1668780">
                  <a:extLst>
                    <a:ext uri="{9D8B030D-6E8A-4147-A177-3AD203B41FA5}">
                      <a16:colId xmlns:a16="http://schemas.microsoft.com/office/drawing/2014/main" val="388757497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309964593"/>
                    </a:ext>
                  </a:extLst>
                </a:gridCol>
                <a:gridCol w="1565910">
                  <a:extLst>
                    <a:ext uri="{9D8B030D-6E8A-4147-A177-3AD203B41FA5}">
                      <a16:colId xmlns:a16="http://schemas.microsoft.com/office/drawing/2014/main" val="3944295502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3430938108"/>
                    </a:ext>
                  </a:extLst>
                </a:gridCol>
                <a:gridCol w="1337308">
                  <a:extLst>
                    <a:ext uri="{9D8B030D-6E8A-4147-A177-3AD203B41FA5}">
                      <a16:colId xmlns:a16="http://schemas.microsoft.com/office/drawing/2014/main" val="66724487"/>
                    </a:ext>
                  </a:extLst>
                </a:gridCol>
              </a:tblGrid>
              <a:tr h="1820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</a:rPr>
                        <a:t>Przyjęcie i ocena żywca: kontrola dokumentów i stanu zdrowia, odpoczynek, minimalizacja stresu</a:t>
                      </a:r>
                    </a:p>
                    <a:p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Ogłuszanie wykrwawianie</a:t>
                      </a:r>
                    </a:p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Oparzanie usuwanie szczeciny, </a:t>
                      </a:r>
                      <a:r>
                        <a:rPr lang="pl-PL" dirty="0" err="1">
                          <a:solidFill>
                            <a:schemeClr val="tx1"/>
                          </a:solidFill>
                        </a:rPr>
                        <a:t>wytrzewianie</a:t>
                      </a: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, kontrola weterynaryjna</a:t>
                      </a:r>
                    </a:p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Rozcięcie i klasyfikacja tusz, mycie, usuwanie zanieczyszczeń</a:t>
                      </a:r>
                    </a:p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Chłodzenie dwustopniowe do 7°C i 0-4°C, pomiar </a:t>
                      </a:r>
                      <a:r>
                        <a:rPr lang="pl-PL" dirty="0" err="1">
                          <a:solidFill>
                            <a:schemeClr val="tx1"/>
                          </a:solidFill>
                        </a:rPr>
                        <a:t>pH</a:t>
                      </a: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 (5,5-5,8)</a:t>
                      </a:r>
                    </a:p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Rozbiór usuwanie kości, tłuszczu, sortowanie</a:t>
                      </a:r>
                    </a:p>
                    <a:p>
                      <a:pPr algn="ctr"/>
                      <a:endParaRPr lang="pl-PL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Ocena jakości mięsa kulinarnego</a:t>
                      </a:r>
                    </a:p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Pakowanie</a:t>
                      </a:r>
                    </a:p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549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690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CC21B-D430-9654-025C-1C75E5052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951483-2854-1F4F-1607-4A91467E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JAKOŚĆ MIĘSA KULINARNEGO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F7636FA-BAD4-08E7-13D6-5334637DF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0130"/>
            <a:ext cx="10515600" cy="4945035"/>
          </a:xfrm>
        </p:spPr>
        <p:txBody>
          <a:bodyPr>
            <a:normAutofit fontScale="25000" lnSpcReduction="20000"/>
          </a:bodyPr>
          <a:lstStyle/>
          <a:p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Technologiczna jakość mięsa uzależniona jest od wielu czynników w całym łańcuchu</a:t>
            </a:r>
          </a:p>
          <a:p>
            <a:endParaRPr lang="pl-PL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Dobrostanu zwierząt podczas chowu, transportu i procesu przed ubojowego</a:t>
            </a:r>
          </a:p>
          <a:p>
            <a:pPr marL="285750" indent="-285750">
              <a:buFontTx/>
              <a:buChar char="-"/>
            </a:pPr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Skarmiania zwierząt – jakość pasz</a:t>
            </a:r>
          </a:p>
          <a:p>
            <a:pPr marL="285750" indent="-285750">
              <a:buFontTx/>
              <a:buChar char="-"/>
            </a:pPr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Wieku zwierząt</a:t>
            </a:r>
          </a:p>
          <a:p>
            <a:pPr marL="285750" indent="-285750">
              <a:buFontTx/>
              <a:buChar char="-"/>
            </a:pPr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Procesu i metody ogłuszania oraz uboju</a:t>
            </a:r>
          </a:p>
          <a:p>
            <a:pPr marL="285750" indent="-285750">
              <a:buFontTx/>
              <a:buChar char="-"/>
            </a:pPr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Higieny uboju</a:t>
            </a:r>
          </a:p>
          <a:p>
            <a:pPr marL="285750" indent="-285750">
              <a:buFontTx/>
              <a:buChar char="-"/>
            </a:pPr>
            <a:r>
              <a:rPr lang="pl-PL" sz="8000" b="1" dirty="0" err="1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endParaRPr lang="pl-PL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Szybkości wychładzania tusz</a:t>
            </a:r>
          </a:p>
          <a:p>
            <a:pPr marL="285750" indent="-285750">
              <a:buFontTx/>
              <a:buChar char="-"/>
            </a:pPr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Długości procesu od momentu uboju, poprzez rozbiór do czasu zapakowania</a:t>
            </a:r>
          </a:p>
          <a:p>
            <a:pPr marL="285750" indent="-285750">
              <a:buFontTx/>
              <a:buChar char="-"/>
            </a:pPr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Utrzymania łańcucha chłodniczego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9062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092F6-13E6-9694-8012-65066B57F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4DA67F-F782-0483-6F55-91384B0EF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STRES PRZEDUBOJOWY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09F826D-877A-E845-35A5-83603D385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0130"/>
            <a:ext cx="10515600" cy="4945035"/>
          </a:xfrm>
        </p:spPr>
        <p:txBody>
          <a:bodyPr>
            <a:normAutofit fontScale="47500" lnSpcReduction="20000"/>
          </a:bodyPr>
          <a:lstStyle/>
          <a:p>
            <a:r>
              <a:rPr lang="pl-PL" sz="5400" b="1" dirty="0">
                <a:latin typeface="Arial" panose="020B0604020202020204" pitchFamily="34" charset="0"/>
                <a:cs typeface="Arial" panose="020B0604020202020204" pitchFamily="34" charset="0"/>
              </a:rPr>
              <a:t>Wysoki stres prowadzi do wad jakościowych</a:t>
            </a:r>
          </a:p>
          <a:p>
            <a:endParaRPr lang="pl-PL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PSE </a:t>
            </a:r>
            <a:r>
              <a:rPr lang="pl-PL" sz="5400" b="1" dirty="0">
                <a:latin typeface="Arial" panose="020B0604020202020204" pitchFamily="34" charset="0"/>
                <a:cs typeface="Arial" panose="020B0604020202020204" pitchFamily="34" charset="0"/>
              </a:rPr>
              <a:t>(Pale, </a:t>
            </a:r>
            <a:r>
              <a:rPr lang="pl-PL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Soft</a:t>
            </a:r>
            <a:r>
              <a:rPr lang="pl-PL" sz="5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Exudative</a:t>
            </a:r>
            <a:r>
              <a:rPr lang="pl-PL" sz="5400" b="1" dirty="0">
                <a:latin typeface="Arial" panose="020B0604020202020204" pitchFamily="34" charset="0"/>
                <a:cs typeface="Arial" panose="020B0604020202020204" pitchFamily="34" charset="0"/>
              </a:rPr>
              <a:t>) – mięso blade, miękkie, wodniste</a:t>
            </a:r>
          </a:p>
          <a:p>
            <a:endParaRPr lang="pl-PL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6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DFD</a:t>
            </a:r>
            <a:r>
              <a:rPr lang="pl-PL" sz="5400" b="1" dirty="0">
                <a:latin typeface="Arial" panose="020B0604020202020204" pitchFamily="34" charset="0"/>
                <a:cs typeface="Arial" panose="020B0604020202020204" pitchFamily="34" charset="0"/>
              </a:rPr>
              <a:t> (Dark, Firm, </a:t>
            </a:r>
            <a:r>
              <a:rPr lang="pl-PL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Dry</a:t>
            </a:r>
            <a:r>
              <a:rPr lang="pl-PL" sz="5400" b="1" dirty="0">
                <a:latin typeface="Arial" panose="020B0604020202020204" pitchFamily="34" charset="0"/>
                <a:cs typeface="Arial" panose="020B0604020202020204" pitchFamily="34" charset="0"/>
              </a:rPr>
              <a:t>) – mięso ciemne, twarde, suche</a:t>
            </a:r>
          </a:p>
          <a:p>
            <a:endParaRPr lang="pl-PL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5400" b="1" dirty="0">
                <a:latin typeface="Arial" panose="020B0604020202020204" pitchFamily="34" charset="0"/>
                <a:cs typeface="Arial" panose="020B0604020202020204" pitchFamily="34" charset="0"/>
              </a:rPr>
              <a:t>Stres może wynikać z transportu, złego obchodzenia się, hałasu, niewłaściwego magazynowania żywca, braku odpoczynku zwierzęcia pomiędzy dostarczeniem zwierzęcia do ubojni i procesu uboju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13678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7208C-4AF1-7D27-0E65-730F528C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BD34C0-D1A1-2913-3FD2-6A9A98AD4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METODY UBOJU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4426F4E-4141-C664-D2A3-3BBC09B78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0130"/>
            <a:ext cx="10515600" cy="4945035"/>
          </a:xfrm>
        </p:spPr>
        <p:txBody>
          <a:bodyPr>
            <a:normAutofit fontScale="32500" lnSpcReduction="20000"/>
          </a:bodyPr>
          <a:lstStyle/>
          <a:p>
            <a:pPr marL="285750" indent="-285750"/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Rodzaj uboju wpływa na teksturę, smak, kruchość i soczystość mięsa</a:t>
            </a:r>
          </a:p>
          <a:p>
            <a:endParaRPr lang="pl-PL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Ubój z ogłuszaniem (mechanicznym, elektrycznym, gazowym) minimalizuje stres i poprawia jakość mięsa</a:t>
            </a:r>
          </a:p>
          <a:p>
            <a:endParaRPr lang="pl-PL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Ubój rytualny może zwiększać stres, jeśli nie jest wykonany prawidłowo</a:t>
            </a:r>
          </a:p>
          <a:p>
            <a:endParaRPr lang="pl-PL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Ubój z minimalnym stresem (komfortowy transport, spokojne środowisko, nowoczesne techniki ogłuszania) daje najlepsze efekty jakościowe</a:t>
            </a:r>
          </a:p>
        </p:txBody>
      </p:sp>
    </p:spTree>
    <p:extLst>
      <p:ext uri="{BB962C8B-B14F-4D97-AF65-F5344CB8AC3E}">
        <p14:creationId xmlns:p14="http://schemas.microsoft.com/office/powerpoint/2010/main" val="4199781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8F5CE-04DE-C446-585A-546D74E32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1CAD37-D0D3-60BE-BD29-B499038D0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HIGIENA UBOJU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D92B262-C68C-8584-9E5D-B91FACBD3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508760"/>
            <a:ext cx="10516518" cy="4476405"/>
          </a:xfrm>
        </p:spPr>
        <p:txBody>
          <a:bodyPr>
            <a:normAutofit fontScale="32500" lnSpcReduction="20000"/>
          </a:bodyPr>
          <a:lstStyle/>
          <a:p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Warunki higieniczne podczas uboju i obróbki poubojowej</a:t>
            </a:r>
          </a:p>
          <a:p>
            <a:pPr marL="285750" indent="-285750"/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Podział na strefę „brudną” i „czystą”</a:t>
            </a:r>
          </a:p>
          <a:p>
            <a:pPr marL="285750" indent="-285750"/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Wysoka higiena personelu i sprzętu</a:t>
            </a:r>
          </a:p>
          <a:p>
            <a:pPr marL="285750" indent="-285750"/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Wysoka higiena hali uboju oraz hali rozbioru</a:t>
            </a:r>
          </a:p>
          <a:p>
            <a:pPr marL="285750" indent="-285750"/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Właściwa temperatura podczas procesu rozbioru zapobiegająca rozwojowi drobnoustrojów</a:t>
            </a:r>
          </a:p>
          <a:p>
            <a:pPr marL="285750" indent="-285750"/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Właściwe procedury obróbki tusz</a:t>
            </a:r>
          </a:p>
          <a:p>
            <a:pPr marL="285750" indent="-285750"/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Zaniedbania higieniczne obniżają trwałość i bezpieczeństwo mięsa, obniżają jakość mikrobiologiczną co skutecznie wpływa na cechy sensoryczne oraz trwałość mięsa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9613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76E3F-09CB-797D-BD72-8496E9E74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981151-869E-2F74-97DC-D916E4657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PROCES WYCHŁADZANIA 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D8E85F4-328F-452E-B6E6-C89426B6B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508760"/>
            <a:ext cx="10516518" cy="4476405"/>
          </a:xfrm>
        </p:spPr>
        <p:txBody>
          <a:bodyPr>
            <a:normAutofit fontScale="32500" lnSpcReduction="20000"/>
          </a:bodyPr>
          <a:lstStyle/>
          <a:p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Szybkość i sposób wychładzania tusz</a:t>
            </a:r>
          </a:p>
          <a:p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Zbyt wolne chłodzenie → rozwój mikroflory, pogorszenie właściwości organoleptycznych</a:t>
            </a:r>
          </a:p>
          <a:p>
            <a:endParaRPr lang="pl-PL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8000" b="1" dirty="0">
                <a:latin typeface="Arial" panose="020B0604020202020204" pitchFamily="34" charset="0"/>
                <a:cs typeface="Arial" panose="020B0604020202020204" pitchFamily="34" charset="0"/>
              </a:rPr>
              <a:t>Zbyt szybkie chłodzenie → skracanie mięśni, twardość mięsa</a:t>
            </a:r>
          </a:p>
          <a:p>
            <a:endParaRPr lang="pl-PL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hangingPunct="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l-PL" altLang="pl-PL" sz="8000" b="1" dirty="0">
                <a:latin typeface="Arial" panose="020B0604020202020204" pitchFamily="34" charset="0"/>
              </a:rPr>
              <a:t>stabilna, niska temperatura (0–4°C)</a:t>
            </a:r>
          </a:p>
          <a:p>
            <a:pPr lvl="0" eaLnBrk="0" hangingPunct="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l-PL" altLang="pl-PL" sz="8000" b="1" dirty="0">
                <a:latin typeface="Arial" panose="020B0604020202020204" pitchFamily="34" charset="0"/>
              </a:rPr>
              <a:t>brak wahań temperatury</a:t>
            </a:r>
          </a:p>
          <a:p>
            <a:pPr lvl="0" eaLnBrk="0" hangingPunct="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l-PL" altLang="pl-PL" sz="8000" b="1" dirty="0">
                <a:latin typeface="Arial" panose="020B0604020202020204" pitchFamily="34" charset="0"/>
              </a:rPr>
              <a:t>odpowiednia wilgotność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11892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A5E08-5777-183C-F1B1-1540A4DF4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CC79CA-525A-F721-AAC7-B4B8034E1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NIEPRAWIDŁOWOŚCI W MIĘSIE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3DC0F1-3E69-F4B9-D1C6-4D00F05AE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508760"/>
            <a:ext cx="10516518" cy="4476405"/>
          </a:xfrm>
        </p:spPr>
        <p:txBody>
          <a:bodyPr>
            <a:normAutofit fontScale="25000" lnSpcReduction="20000"/>
          </a:bodyPr>
          <a:lstStyle/>
          <a:p>
            <a:pPr marL="285750" indent="-285750"/>
            <a:r>
              <a:rPr lang="pl-PL" sz="8800" b="1" dirty="0">
                <a:latin typeface="Arial" panose="020B0604020202020204" pitchFamily="34" charset="0"/>
                <a:cs typeface="Arial" panose="020B0604020202020204" pitchFamily="34" charset="0"/>
              </a:rPr>
              <a:t>PSE – mięso blade, miękkie, wysoki wyciek osocza – stres przed ubojem</a:t>
            </a:r>
          </a:p>
          <a:p>
            <a:pPr marL="285750" indent="-285750"/>
            <a:r>
              <a:rPr lang="pl-PL" sz="8800" b="1" dirty="0">
                <a:latin typeface="Arial" panose="020B0604020202020204" pitchFamily="34" charset="0"/>
                <a:cs typeface="Arial" panose="020B0604020202020204" pitchFamily="34" charset="0"/>
              </a:rPr>
              <a:t>DFD – czerwono-brunatne, twarde, suche – stres przed ubojem</a:t>
            </a:r>
          </a:p>
          <a:p>
            <a:pPr marL="285750" indent="-285750"/>
            <a:r>
              <a:rPr lang="pl-PL" sz="8800" b="1" dirty="0">
                <a:latin typeface="Arial" panose="020B0604020202020204" pitchFamily="34" charset="0"/>
                <a:cs typeface="Arial" panose="020B0604020202020204" pitchFamily="34" charset="0"/>
              </a:rPr>
              <a:t>Skurcz na zimno – zbyt szybkie chłodzenie</a:t>
            </a:r>
          </a:p>
          <a:p>
            <a:pPr marL="285750" indent="-285750"/>
            <a:r>
              <a:rPr lang="pl-PL" sz="8800" b="1" dirty="0">
                <a:latin typeface="Arial" panose="020B0604020202020204" pitchFamily="34" charset="0"/>
                <a:cs typeface="Arial" panose="020B0604020202020204" pitchFamily="34" charset="0"/>
              </a:rPr>
              <a:t>Skurcz cieplny – temperatura mięśni zbyt wysoka przy niskim </a:t>
            </a:r>
            <a:r>
              <a:rPr lang="pl-PL" sz="8800" b="1" dirty="0" err="1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endParaRPr lang="pl-PL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pl-PL" sz="8800" b="1" dirty="0">
                <a:latin typeface="Arial" panose="020B0604020202020204" pitchFamily="34" charset="0"/>
                <a:cs typeface="Arial" panose="020B0604020202020204" pitchFamily="34" charset="0"/>
              </a:rPr>
              <a:t>Krwawe wybroczyny – niewłaściwe ogłuszanie i traktowanie zwierząt</a:t>
            </a:r>
          </a:p>
          <a:p>
            <a:pPr marL="285750" indent="-285750"/>
            <a:r>
              <a:rPr lang="pl-PL" sz="8800" b="1" dirty="0">
                <a:latin typeface="Arial" panose="020B0604020202020204" pitchFamily="34" charset="0"/>
                <a:cs typeface="Arial" panose="020B0604020202020204" pitchFamily="34" charset="0"/>
              </a:rPr>
              <a:t>Zapach stajenny – u niekastrowanych samców</a:t>
            </a:r>
          </a:p>
          <a:p>
            <a:pPr marL="285750" indent="-285750"/>
            <a:r>
              <a:rPr lang="pl-PL" sz="8800" b="1" dirty="0">
                <a:latin typeface="Arial" panose="020B0604020202020204" pitchFamily="34" charset="0"/>
                <a:cs typeface="Arial" panose="020B0604020202020204" pitchFamily="34" charset="0"/>
              </a:rPr>
              <a:t>Zapach zjełczały – utlenianie tłuszczów (mięso mrożone)</a:t>
            </a:r>
          </a:p>
          <a:p>
            <a:pPr marL="285750" indent="-285750"/>
            <a:r>
              <a:rPr lang="pl-PL" sz="8800" b="1" dirty="0">
                <a:latin typeface="Arial" panose="020B0604020202020204" pitchFamily="34" charset="0"/>
                <a:cs typeface="Arial" panose="020B0604020202020204" pitchFamily="34" charset="0"/>
              </a:rPr>
              <a:t>Zapach kwaśny/nieswoisty – rozwój mikroflory (szybkie psucie się mięsa, śluzowacenie, przebarwienie powierzchni) - higiena</a:t>
            </a:r>
            <a:endParaRPr lang="pl-PL" sz="8800" b="1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1172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50BA3-F9A3-CDBB-D2E0-294B98B35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BEFFAD-19AD-7196-783B-7748E4972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BADANIA MIĘSA</a:t>
            </a:r>
            <a:endParaRPr lang="pl-PL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8889F1AB-02AC-EB33-77AD-7883B062BC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5230649"/>
              </p:ext>
            </p:extLst>
          </p:nvPr>
        </p:nvGraphicFramePr>
        <p:xfrm>
          <a:off x="529590" y="1325880"/>
          <a:ext cx="10877550" cy="3310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9390">
                  <a:extLst>
                    <a:ext uri="{9D8B030D-6E8A-4147-A177-3AD203B41FA5}">
                      <a16:colId xmlns:a16="http://schemas.microsoft.com/office/drawing/2014/main" val="1509463554"/>
                    </a:ext>
                  </a:extLst>
                </a:gridCol>
                <a:gridCol w="4271008">
                  <a:extLst>
                    <a:ext uri="{9D8B030D-6E8A-4147-A177-3AD203B41FA5}">
                      <a16:colId xmlns:a16="http://schemas.microsoft.com/office/drawing/2014/main" val="2218873169"/>
                    </a:ext>
                  </a:extLst>
                </a:gridCol>
                <a:gridCol w="3867152">
                  <a:extLst>
                    <a:ext uri="{9D8B030D-6E8A-4147-A177-3AD203B41FA5}">
                      <a16:colId xmlns:a16="http://schemas.microsoft.com/office/drawing/2014/main" val="2117922275"/>
                    </a:ext>
                  </a:extLst>
                </a:gridCol>
              </a:tblGrid>
              <a:tr h="933449">
                <a:tc>
                  <a:txBody>
                    <a:bodyPr/>
                    <a:lstStyle/>
                    <a:p>
                      <a:r>
                        <a:rPr lang="pl-PL" sz="2400" b="1" dirty="0"/>
                        <a:t>MIKROBIOLOGIA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TVC: ≤5,0x10⁶</a:t>
                      </a:r>
                      <a:endParaRPr lang="pl-PL" sz="2400" b="1" dirty="0"/>
                    </a:p>
                    <a:p>
                      <a:endParaRPr lang="pl-PL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E.coli</a:t>
                      </a:r>
                      <a:r>
                        <a:rPr lang="pl-PL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1,0x10³</a:t>
                      </a:r>
                    </a:p>
                    <a:p>
                      <a:endParaRPr lang="pl-PL" sz="2400" b="1" dirty="0"/>
                    </a:p>
                    <a:p>
                      <a:endParaRPr lang="pl-PL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141171"/>
                  </a:ext>
                </a:extLst>
              </a:tr>
              <a:tr h="933449">
                <a:tc>
                  <a:txBody>
                    <a:bodyPr/>
                    <a:lstStyle/>
                    <a:p>
                      <a:r>
                        <a:rPr lang="pl-PL" sz="2400" b="1" dirty="0"/>
                        <a:t>Organoleptyka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b="1" dirty="0"/>
                        <a:t>Wygląd, barwa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400" b="1" dirty="0"/>
                        <a:t>Tekstura, zapach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909768"/>
                  </a:ext>
                </a:extLst>
              </a:tr>
              <a:tr h="933449">
                <a:tc>
                  <a:txBody>
                    <a:bodyPr/>
                    <a:lstStyle/>
                    <a:p>
                      <a:r>
                        <a:rPr lang="pl-PL" sz="2400" b="1" dirty="0" err="1"/>
                        <a:t>pH</a:t>
                      </a:r>
                      <a:endParaRPr lang="pl-PL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</a:t>
                      </a:r>
                      <a:r>
                        <a:rPr lang="pl-PL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₄₅ (45 min po uboju): ok. 6,0–6,5</a:t>
                      </a:r>
                    </a:p>
                    <a:p>
                      <a:endParaRPr lang="pl-PL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</a:t>
                      </a:r>
                      <a:r>
                        <a:rPr lang="pl-PL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₂₄ (po 24 godzinach): ok. 5,5–5,8</a:t>
                      </a:r>
                    </a:p>
                    <a:p>
                      <a:endParaRPr lang="pl-PL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82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7928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6012B-79F7-7A20-38C8-AF98D88E1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C104A2-BBB6-689E-40CF-79A7011E7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OCENA JAKOŚCI MIĘSA W PRAKTYCE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9108C9A-BC42-6ABE-6FB7-641413282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948690"/>
            <a:ext cx="10516518" cy="5036475"/>
          </a:xfrm>
        </p:spPr>
        <p:txBody>
          <a:bodyPr>
            <a:normAutofit/>
          </a:bodyPr>
          <a:lstStyle/>
          <a:p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Panel konsumencki</a:t>
            </a:r>
          </a:p>
          <a:p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Oceniający → zespół pracowników składający się z osób z różnych działów organizacji zarówno fachowców jak i przeciętnych konsumentów (np. księgowa, recepcjonista) </a:t>
            </a:r>
          </a:p>
          <a:p>
            <a:pPr marL="0" indent="0">
              <a:buNone/>
            </a:pPr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Ocena poszczególnych parametrów mięsa świeżego zgodnie z tzw. </a:t>
            </a:r>
            <a:r>
              <a:rPr lang="pl-PL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 listą </a:t>
            </a:r>
          </a:p>
          <a:p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Ocena odbywa się jedną dobę po uboju → ocena mięsa świeżego oraz w ostatnim dniu terminu przydatności mięsa prób referencyjnych przechowywanych w zalecanych warunkach chłodniczych</a:t>
            </a:r>
          </a:p>
          <a:p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Ocena cech organoleptycznych mięsa poddanego obróbce termicznej. Mięso przygotowane w odpowiedni sposób (przyprawione, marynowane) poddane jest obróbce termicznej (pieczenie grillowanie)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562194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EBC04-E11A-C68E-6FCF-E8806C6C3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8006E7-2806-04BF-5641-3E58BDC10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CHARAKTERYSTYKA MIĘSA 1</a:t>
            </a:r>
            <a:endParaRPr lang="pl-PL" dirty="0"/>
          </a:p>
        </p:txBody>
      </p:sp>
      <p:graphicFrame>
        <p:nvGraphicFramePr>
          <p:cNvPr id="3" name="Symbol zastępczy zawartości 2">
            <a:extLst>
              <a:ext uri="{FF2B5EF4-FFF2-40B4-BE49-F238E27FC236}">
                <a16:creationId xmlns:a16="http://schemas.microsoft.com/office/drawing/2014/main" id="{8F49AF7D-10E3-E201-36F9-CA3F86CBFE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365205"/>
              </p:ext>
            </p:extLst>
          </p:nvPr>
        </p:nvGraphicFramePr>
        <p:xfrm>
          <a:off x="217170" y="948690"/>
          <a:ext cx="1170432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6623">
                  <a:extLst>
                    <a:ext uri="{9D8B030D-6E8A-4147-A177-3AD203B41FA5}">
                      <a16:colId xmlns:a16="http://schemas.microsoft.com/office/drawing/2014/main" val="2717505086"/>
                    </a:ext>
                  </a:extLst>
                </a:gridCol>
                <a:gridCol w="9367697">
                  <a:extLst>
                    <a:ext uri="{9D8B030D-6E8A-4147-A177-3AD203B41FA5}">
                      <a16:colId xmlns:a16="http://schemas.microsoft.com/office/drawing/2014/main" val="1385772753"/>
                    </a:ext>
                  </a:extLst>
                </a:gridCol>
              </a:tblGrid>
              <a:tr h="458533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powinna być jednolita, charakterystyczna dla gatunku  </a:t>
                      </a: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wieprzowina: jasnoróżowa do różowoczerwonej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zbyt jasna → tendencja do PSE, zbyt ciemna → tendencja do DFD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473207"/>
                  </a:ext>
                </a:extLst>
              </a:tr>
              <a:tr h="458533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Zapach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świeży, naturalny, lekko mięsny, bez nut kwaśnych, stęchłych, amoniakalnych, obcych, zapach intensywnie nieprzyjemny = mięso nieprzydatne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910811"/>
                  </a:ext>
                </a:extLst>
              </a:tr>
              <a:tr h="458533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Konsystencja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mięso powinno być sprężyste, elastyczne, po naciśnięciu palcem wgłębienie szybko wraca, mięso maziste, lepkie lub zbyt miękkie → obniżona jakość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440405"/>
                  </a:ext>
                </a:extLst>
              </a:tr>
              <a:tr h="458533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Soczystość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zależy od zawartości tłuszczu śródmięśniowego (marmurkowatości)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mięso chude (schab, polędwiczka) → mniejsza soczystość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mięso tłustsze (karkówka, boczek) → wysoka soczystość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6633"/>
                  </a:ext>
                </a:extLst>
              </a:tr>
              <a:tr h="458533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Marmurkowatość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równomierny przerost tłuszczu śródmięśniowego, wpływa na smak, kruchość i soczystość, wysoka w karkówce, umiarkowana w łopatce, niska w schabie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871958"/>
                  </a:ext>
                </a:extLst>
              </a:tr>
              <a:tr h="458533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Kruchość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Zależy od: zawartości tkanki łącznej, wieku zwierzęcia, metody obróbki, dojrzewania mięsa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polędwiczka → bardzo krucha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łopatka → krucha po dłuższej obróbce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316996"/>
                  </a:ext>
                </a:extLst>
              </a:tr>
              <a:tr h="458533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Wodochłonność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wpływa na soczystość i wyciek podczas smażenia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mięso PSE → niska wodochłonność, duży wyciek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mięso DFD → wysoka wodochłonność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4040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6181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1AB8D-6014-EAD1-55DE-ED307454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6AEE42-40A6-5057-3136-B86EF7B0A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CHARAKTERYSTYKA MIĘSA 2</a:t>
            </a:r>
            <a:endParaRPr lang="pl-PL" dirty="0"/>
          </a:p>
        </p:txBody>
      </p:sp>
      <p:graphicFrame>
        <p:nvGraphicFramePr>
          <p:cNvPr id="3" name="Symbol zastępczy zawartości 2">
            <a:extLst>
              <a:ext uri="{FF2B5EF4-FFF2-40B4-BE49-F238E27FC236}">
                <a16:creationId xmlns:a16="http://schemas.microsoft.com/office/drawing/2014/main" id="{AB2DE3D7-8697-5560-904A-296CC92672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4782998"/>
              </p:ext>
            </p:extLst>
          </p:nvPr>
        </p:nvGraphicFramePr>
        <p:xfrm>
          <a:off x="217170" y="948690"/>
          <a:ext cx="1170432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6623">
                  <a:extLst>
                    <a:ext uri="{9D8B030D-6E8A-4147-A177-3AD203B41FA5}">
                      <a16:colId xmlns:a16="http://schemas.microsoft.com/office/drawing/2014/main" val="2717505086"/>
                    </a:ext>
                  </a:extLst>
                </a:gridCol>
                <a:gridCol w="9367697">
                  <a:extLst>
                    <a:ext uri="{9D8B030D-6E8A-4147-A177-3AD203B41FA5}">
                      <a16:colId xmlns:a16="http://schemas.microsoft.com/office/drawing/2014/main" val="1385772753"/>
                    </a:ext>
                  </a:extLst>
                </a:gridCol>
              </a:tblGrid>
              <a:tr h="458533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powinna być jednolita, charakterystyczna dla gatunku,  </a:t>
                      </a: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wieprzowina: jasnoróżowa do różowoczerwonej,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zbyt jasna → tendencja do PSE, zbyt ciemna → tendencja do DFD.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473207"/>
                  </a:ext>
                </a:extLst>
              </a:tr>
              <a:tr h="458533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Zawartość tłuszczy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wpływa na smak, soczystość i kaloryczność, mięso chude → delikatne, ale łatwo się przesusza,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mięso tłuste → bardziej aromatyczne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51969"/>
                  </a:ext>
                </a:extLst>
              </a:tr>
              <a:tr h="458533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Zawartość tkanki łącznej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decyduje o twardości mięsa,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dużo tkanki łącznej → mięso wymaga długiego duszenia (łopatka, golonka),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mało tkanki łącznej → mięso do szybkiej obróbki (schab, polędwiczka)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9519"/>
                  </a:ext>
                </a:extLst>
              </a:tr>
              <a:tr h="458533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Świeżość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brak śluzu, przebarwień, nieprzyjemnego zapachu, powierzchnia matowa, nie lepka, barwa naturalna, nie szara ani zielonkawa</a:t>
                      </a:r>
                      <a:endParaRPr lang="pl-PL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82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642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1804A-6121-CC45-567E-DA59CD848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32E8CB-B7AC-E6C0-EFA2-DD1685A57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8"/>
            <a:ext cx="10684158" cy="674054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OCENA JAKOŚCI MIĘSA CZERWONEGO</a:t>
            </a:r>
            <a:endParaRPr lang="pl-PL" dirty="0"/>
          </a:p>
        </p:txBody>
      </p:sp>
      <p:graphicFrame>
        <p:nvGraphicFramePr>
          <p:cNvPr id="3" name="Symbol zastępczy zawartości 2">
            <a:extLst>
              <a:ext uri="{FF2B5EF4-FFF2-40B4-BE49-F238E27FC236}">
                <a16:creationId xmlns:a16="http://schemas.microsoft.com/office/drawing/2014/main" id="{FD74166E-BD80-E40A-65DA-58DBCA5F68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013749"/>
              </p:ext>
            </p:extLst>
          </p:nvPr>
        </p:nvGraphicFramePr>
        <p:xfrm>
          <a:off x="205740" y="742951"/>
          <a:ext cx="11795760" cy="5465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337453515"/>
                    </a:ext>
                  </a:extLst>
                </a:gridCol>
                <a:gridCol w="6720840">
                  <a:extLst>
                    <a:ext uri="{9D8B030D-6E8A-4147-A177-3AD203B41FA5}">
                      <a16:colId xmlns:a16="http://schemas.microsoft.com/office/drawing/2014/main" val="55878103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138277991"/>
                    </a:ext>
                  </a:extLst>
                </a:gridCol>
              </a:tblGrid>
              <a:tr h="440289"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Rodzaj m. wieprz.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Charakterystyka kulinarna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 obróbce termicznej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068448"/>
                  </a:ext>
                </a:extLst>
              </a:tr>
              <a:tr h="819149">
                <a:tc>
                  <a:txBody>
                    <a:bodyPr/>
                    <a:lstStyle/>
                    <a:p>
                      <a:r>
                        <a:rPr lang="pl-PL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Karkówka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Wysoka soczystość, intensywny smak. odporność na przesuszenie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duża elastyczność kulinarna, </a:t>
                      </a:r>
                      <a:r>
                        <a:rPr lang="pl-PL" sz="1200" b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wysoka zawartość tłuszczu</a:t>
                      </a:r>
                      <a:r>
                        <a:rPr lang="pl-PL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wysoka marmurkowatość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Wysoka soczystość, intensywny smak i aromat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964415"/>
                  </a:ext>
                </a:extLst>
              </a:tr>
              <a:tr h="795394">
                <a:tc>
                  <a:txBody>
                    <a:bodyPr/>
                    <a:lstStyle/>
                    <a:p>
                      <a:r>
                        <a:rPr lang="pl-PL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Łopatka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Wyjątkowa soczystość, intensywny smak, odporność na wysuszenie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Szerokie zastosowanie kulinarne, stosunkowo mało tłuszczu 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Mięso kruche soczyste dzięki tkance łącznej i kolagenowi. Pełny mięsny smak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68989"/>
                  </a:ext>
                </a:extLst>
              </a:tr>
              <a:tr h="1144751">
                <a:tc>
                  <a:txBody>
                    <a:bodyPr/>
                    <a:lstStyle/>
                    <a:p>
                      <a:r>
                        <a:rPr lang="pl-PL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Delikatne, ale mało soczyste – niska zawartość tłuszczu powoduje szybkie wysychanie.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Łagodny smak – dobrze chłonie przyprawy i marynaty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Mięso delikatne, kruche, łamliwe, suche, o wysokiej tendencji do wysuszania. </a:t>
                      </a: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Wysoka kruchość przy krótkiej obróbce cieplnej.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Wymaga technik zabezpieczających przed wysuszeniem (panierowanie, marynowanie, pieczenie w osłonie)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545191"/>
                  </a:ext>
                </a:extLst>
              </a:tr>
              <a:tr h="795394">
                <a:tc>
                  <a:txBody>
                    <a:bodyPr/>
                    <a:lstStyle/>
                    <a:p>
                      <a:r>
                        <a:rPr lang="pl-PL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Polędwiczka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Najbardziej kruche mięso wieprzowe – nie wymaga długiej obróbki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Bardzo delikatne – idealne do krótkiego smażenia i pieczenia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Chude – łatwo je przesuszyć, dlatego wymaga kontroli temperatury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Neutralny smak – świetnie chłonie marynaty, przyprawy i sosy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Mięso delikatne, kruche, łamliwe, suche, o wysokiej tendencji do wysuszania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900319"/>
                  </a:ext>
                </a:extLst>
              </a:tr>
              <a:tr h="1320867">
                <a:tc>
                  <a:txBody>
                    <a:bodyPr/>
                    <a:lstStyle/>
                    <a:p>
                      <a:r>
                        <a:rPr lang="pl-PL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Boczek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Bardzo soczysty – tłuszcz topi się podczas obróbki, nadając mięsu miękkość.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Aromatyczny – tłuszcz jest nośnikiem smaku, dlatego boczek ma intensywny profil smakowy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Wszechstronny – nadaje się do smażenia, pieczenia, duszenia, grillowania, wędzenia.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Stabilny technologicznie – dobrze znosi długą obróbkę cieplną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Idealny do peklowania i wędzenia – tłuszcz i struktura mięśni sprzyjają utrwalaniu smaku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soczysty, aromatyczny, miękki lub chrupiący (zależnie od metody), pełen smaku dzięki wytopionemu tłuszczowi, bardzo wszechstronny kulinarnie</a:t>
                      </a:r>
                      <a:endParaRPr lang="pl-PL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4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1088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F04E6-1880-5174-AE3B-7CA5A809F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80E071-F94B-4D25-7C78-A8194A178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802" y="0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OCENA JAKOŚCI MIĘSA BIAŁEGO</a:t>
            </a:r>
            <a:endParaRPr lang="pl-PL" dirty="0"/>
          </a:p>
        </p:txBody>
      </p:sp>
      <p:graphicFrame>
        <p:nvGraphicFramePr>
          <p:cNvPr id="3" name="Symbol zastępczy zawartości 2">
            <a:extLst>
              <a:ext uri="{FF2B5EF4-FFF2-40B4-BE49-F238E27FC236}">
                <a16:creationId xmlns:a16="http://schemas.microsoft.com/office/drawing/2014/main" id="{5EF4D9A7-21F6-58A0-FFB9-D45D91507F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8001712"/>
              </p:ext>
            </p:extLst>
          </p:nvPr>
        </p:nvGraphicFramePr>
        <p:xfrm>
          <a:off x="335280" y="879792"/>
          <a:ext cx="11521440" cy="5006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5120">
                  <a:extLst>
                    <a:ext uri="{9D8B030D-6E8A-4147-A177-3AD203B41FA5}">
                      <a16:colId xmlns:a16="http://schemas.microsoft.com/office/drawing/2014/main" val="3071361894"/>
                    </a:ext>
                  </a:extLst>
                </a:gridCol>
                <a:gridCol w="4815840">
                  <a:extLst>
                    <a:ext uri="{9D8B030D-6E8A-4147-A177-3AD203B41FA5}">
                      <a16:colId xmlns:a16="http://schemas.microsoft.com/office/drawing/2014/main" val="3989438828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778875219"/>
                    </a:ext>
                  </a:extLst>
                </a:gridCol>
              </a:tblGrid>
              <a:tr h="678321">
                <a:tc>
                  <a:txBody>
                    <a:bodyPr/>
                    <a:lstStyle/>
                    <a:p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Rodzaj mięsa drobiowego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Charakterystyka kulinarna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 obróbce termicznej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858280"/>
                  </a:ext>
                </a:extLst>
              </a:tr>
              <a:tr h="1905760">
                <a:tc>
                  <a:txBody>
                    <a:bodyPr/>
                    <a:lstStyle/>
                    <a:p>
                      <a:r>
                        <a:rPr lang="pl-PL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Pierś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Bardzo chude (niska zawartość tłuszczu),</a:t>
                      </a:r>
                      <a:endParaRPr lang="pl-P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drobnowłókniste, delikatne w smaku,</a:t>
                      </a:r>
                      <a:endParaRPr lang="pl-P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jasne, lekko różowe, o niskiej zawartości tkanki łącznej.</a:t>
                      </a:r>
                      <a:endParaRPr lang="pl-P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jedno z najbardziej dietetycznych mięs drobiowych.</a:t>
                      </a:r>
                      <a:endParaRPr lang="pl-P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Niska soczystość, łatwość przesuszenia, niska zawartość tłuszczu, wysoka kruchość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196934"/>
                  </a:ext>
                </a:extLst>
              </a:tr>
              <a:tr h="2422576">
                <a:tc>
                  <a:txBody>
                    <a:bodyPr/>
                    <a:lstStyle/>
                    <a:p>
                      <a:r>
                        <a:rPr lang="pl-PL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Ciemniejsza barwa niż pierś, </a:t>
                      </a:r>
                      <a:endParaRPr lang="pl-P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wyższa zawartość tłuszczu,</a:t>
                      </a:r>
                      <a:endParaRPr lang="pl-P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większa ilość tkanki łącznej,</a:t>
                      </a:r>
                      <a:endParaRPr lang="pl-P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intensywniejszy, pełniejszy smak,</a:t>
                      </a:r>
                      <a:endParaRPr lang="pl-P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większa soczystość, wyższa kruchość po dłuższej obróbce</a:t>
                      </a:r>
                      <a:endParaRPr lang="pl-P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Wysoka kruchość po obróbce</a:t>
                      </a:r>
                    </a:p>
                    <a:p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Kolagen w udach rozkłada się podczas duszenia lub pieczenia → mięso staje się miękkie i delikatne.</a:t>
                      </a:r>
                      <a:endParaRPr lang="pl-P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l-PL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Duża odporność na przesuszenie</a:t>
                      </a:r>
                    </a:p>
                    <a:p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przeciwieństwie do piersi, noga kurczaka nie wysycha łatwo, nawet przy dłuższym pieczeniu.</a:t>
                      </a:r>
                    </a:p>
                    <a:p>
                      <a:r>
                        <a:rPr lang="pl-PL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Uniwersalność kulinarna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69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650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6A2FA-6977-71FE-85CF-377F000E7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9FBE84-990E-5638-CB66-8852132C3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PODSUMOWANIE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033CE8E-A7CD-F979-F7F6-7954652D6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948690"/>
            <a:ext cx="10516518" cy="5036475"/>
          </a:xfrm>
        </p:spPr>
        <p:txBody>
          <a:bodyPr>
            <a:normAutofit/>
          </a:bodyPr>
          <a:lstStyle/>
          <a:p>
            <a:pPr marL="342900" indent="-342900"/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Mięso o wyższej zawartości tłuszczu charakteryzuje się po obróbce cieplnej nie tylko bardziej delikatną i łagodną konsystencją, ale również lepszym smakiem i aromatem</a:t>
            </a:r>
          </a:p>
          <a:p>
            <a:pPr marL="342900" indent="-342900"/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Mięso chude szybciej ulega przesuszeniu i jest mniej soczyste</a:t>
            </a:r>
          </a:p>
          <a:p>
            <a:pPr marL="342900" indent="-342900"/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Mięso chude po obróbce ma delikatny neutralny smak, mięso tłuste ma smak intensywnie mięsny</a:t>
            </a:r>
          </a:p>
          <a:p>
            <a:pPr marL="342900" indent="-342900"/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Mięso tłuste po obróbce termicznej nabiera bardziej intensywnego smaku, ponieważ tłuszcz jest nośnikiem smaku oraz aromatu</a:t>
            </a:r>
          </a:p>
          <a:p>
            <a:pPr marL="342900" indent="-342900"/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Mięso chude przy długiej obróbce termicznej staje się twarde i suche</a:t>
            </a:r>
          </a:p>
          <a:p>
            <a:pPr marL="342900" indent="-342900"/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Mięso tłuste po dłuższej obróbce termicznej staje się kruche z uwagi na zawartość kolagenu i tłuszczu nadających miękkość</a:t>
            </a:r>
          </a:p>
          <a:p>
            <a:pPr marL="342900" indent="-342900"/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Mięso chude wymaga ostrożnej obróbki termicznej</a:t>
            </a:r>
          </a:p>
          <a:p>
            <a:pPr marL="342900" indent="-342900"/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Mięso tłuste maskuje błędy kulinarne</a:t>
            </a:r>
          </a:p>
        </p:txBody>
      </p:sp>
    </p:spTree>
    <p:extLst>
      <p:ext uri="{BB962C8B-B14F-4D97-AF65-F5344CB8AC3E}">
        <p14:creationId xmlns:p14="http://schemas.microsoft.com/office/powerpoint/2010/main" val="1165294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513D8-7A37-8475-AA4C-6E7D95576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919C8A-DD46-A414-F039-67F0DE35C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68897"/>
            <a:ext cx="10684158" cy="879793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0411EBA-DCFE-7BB1-1982-561BD72BD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948690"/>
            <a:ext cx="10516518" cy="5228272"/>
          </a:xfrm>
        </p:spPr>
        <p:txBody>
          <a:bodyPr>
            <a:normAutofit fontScale="62500" lnSpcReduction="20000"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Przybylski W., Jaworska D., Czarniecka-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Skubina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E.,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Kajak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-Siemaszko K., Wachowicz I.,  2007: Using multidimensional analysis in the evaluation of technological value and sensory quality of pork meat. </a:t>
            </a:r>
            <a:r>
              <a:rPr lang="pl-PL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Polish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Journal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 of Food and </a:t>
            </a:r>
            <a:r>
              <a:rPr lang="pl-PL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Nutrition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Sciences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, 57, 4, 449-455. </a:t>
            </a:r>
          </a:p>
          <a:p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Przybylski W., Jaworska D., </a:t>
            </a:r>
            <a:r>
              <a:rPr lang="pl-PL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Czarniecka-Skubina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 E., Kajak-Siemaszko K., 2008: Ocena możliwości wyodrębniania mięsa kulinarnego o wysokiej jakości z uwzględnieniem mięsności tuczników, pomiaru barwy i </a:t>
            </a:r>
            <a:r>
              <a:rPr lang="pl-PL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 z zastosowaniem analizy skupień. Żywność, Nauka, Technologia, Jakość, 4, 59, 43-51.</a:t>
            </a:r>
          </a:p>
          <a:p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Czarniecka-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Skubina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E., Przybylski W., Jaworska D.,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Kajak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-Siemaszko K., Wachowicz I. 2010: Effect of pH24 and intramuscular fat content on culinary quality of meat. </a:t>
            </a:r>
            <a:r>
              <a:rPr lang="pl-PL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Polish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Journal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 of Food and </a:t>
            </a:r>
            <a:r>
              <a:rPr lang="pl-PL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Nutrition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Sciences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, 60, 1, 43-49. </a:t>
            </a:r>
          </a:p>
          <a:p>
            <a:pPr marL="0" indent="0">
              <a:buNone/>
            </a:pPr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Jaworska D., Przybylski W., 2014: The effect of selected factors on sensory quality of pork. </a:t>
            </a: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Żywność, Nauka, Technologia, Jakość, 5, 96, 21-35.</a:t>
            </a:r>
          </a:p>
          <a:p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Jaworska D Żywność pochodzenia zwierzęcego – wybrane zagadnienia z przetwórstwa i oceny jakościowej. Wydawnictwo SGGW 2014</a:t>
            </a:r>
          </a:p>
          <a:p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Jakubowska-Gawlik K., Kolanowski W., Murali </a:t>
            </a:r>
            <a:r>
              <a:rPr lang="pl-PL" sz="2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Aparna</a:t>
            </a:r>
            <a:r>
              <a:rPr lang="pl-PL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., </a:t>
            </a:r>
            <a:r>
              <a:rPr lang="pl-PL" sz="2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Trafialek</a:t>
            </a:r>
            <a:r>
              <a:rPr lang="pl-PL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J. 2022. </a:t>
            </a: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pl-PL" sz="2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comparison</a:t>
            </a: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food </a:t>
            </a:r>
            <a:r>
              <a:rPr lang="pl-PL" sz="2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safety</a:t>
            </a:r>
            <a:r>
              <a:rPr lang="pl-PL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conformities</a:t>
            </a:r>
            <a:r>
              <a:rPr lang="pl-PL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between</a:t>
            </a:r>
            <a:r>
              <a:rPr lang="pl-PL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cattle</a:t>
            </a:r>
            <a:r>
              <a:rPr lang="pl-PL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pl-PL" sz="2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pig</a:t>
            </a:r>
            <a:r>
              <a:rPr lang="pl-PL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l-PL" sz="2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slaughterhouses</a:t>
            </a: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Food Control, 140, 109143</a:t>
            </a:r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2400" dirty="0"/>
          </a:p>
          <a:p>
            <a:pPr>
              <a:lnSpc>
                <a:spcPct val="100000"/>
              </a:lnSpc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811404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inż. Katarzyna Jakubowska-Gawlik 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http://purl.org/dc/dcmitype/"/>
    <ds:schemaRef ds:uri="51674ba1-e637-49a1-9acf-be75e179f9ea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710</TotalTime>
  <Words>1736</Words>
  <Application>Microsoft Office PowerPoint</Application>
  <PresentationFormat>Panoramiczny</PresentationFormat>
  <Paragraphs>222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Verdana</vt:lpstr>
      <vt:lpstr>Wingdings</vt:lpstr>
      <vt:lpstr>Motyw pakietu Office</vt:lpstr>
      <vt:lpstr>Zrównoważony Kampus SGGW –  - kształcenie na rzecz branż kluczowych</vt:lpstr>
      <vt:lpstr>Ocena i weryfikacja jakości mięsa wieprzowego i drobiowego po uboju</vt:lpstr>
      <vt:lpstr>KLASY TUCZNIKÓW EUROP</vt:lpstr>
      <vt:lpstr>SCHEMAT PROCESU TECHNOLOGICZNEGO</vt:lpstr>
      <vt:lpstr>JAKOŚĆ MIĘSA KULINARNEGO</vt:lpstr>
      <vt:lpstr>STRES PRZEDUBOJOWY</vt:lpstr>
      <vt:lpstr>METODY UBOJU</vt:lpstr>
      <vt:lpstr>HIGIENA UBOJU</vt:lpstr>
      <vt:lpstr>PROCES WYCHŁADZANIA </vt:lpstr>
      <vt:lpstr>NIEPRAWIDŁOWOŚCI W MIĘSIE</vt:lpstr>
      <vt:lpstr>BADANIA MIĘSA</vt:lpstr>
      <vt:lpstr>OCENA JAKOŚCI MIĘSA W PRAKTYCE</vt:lpstr>
      <vt:lpstr>CHARAKTERYSTYKA MIĘSA 1</vt:lpstr>
      <vt:lpstr>CHARAKTERYSTYKA MIĘSA 2</vt:lpstr>
      <vt:lpstr>OCENA JAKOŚCI MIĘSA CZERWONEGO</vt:lpstr>
      <vt:lpstr>OCENA JAKOŚCI MIĘSA BIAŁEGO</vt:lpstr>
      <vt:lpstr>PODSUMOWANIE</vt:lpstr>
      <vt:lpstr>LITERATURA</vt:lpstr>
      <vt:lpstr>Autor utworu: dr inż. Katarzyna Jakubowska-Gawlik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Beata Grzesiak</dc:creator>
  <cp:lastModifiedBy>Beata Grzesiak</cp:lastModifiedBy>
  <cp:revision>6</cp:revision>
  <cp:lastPrinted>2024-05-21T11:11:19Z</cp:lastPrinted>
  <dcterms:created xsi:type="dcterms:W3CDTF">2026-08-04T12:43:37Z</dcterms:created>
  <dcterms:modified xsi:type="dcterms:W3CDTF">2026-09-16T11:04:26Z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