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8"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B1E2"/>
    <a:srgbClr val="C5521C"/>
    <a:srgbClr val="4DB0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62" autoAdjust="0"/>
    <p:restoredTop sz="92113"/>
  </p:normalViewPr>
  <p:slideViewPr>
    <p:cSldViewPr snapToGrid="0" showGuides="1">
      <p:cViewPr varScale="1">
        <p:scale>
          <a:sx n="89" d="100"/>
          <a:sy n="89" d="100"/>
        </p:scale>
        <p:origin x="90" y="288"/>
      </p:cViewPr>
      <p:guideLst>
        <p:guide orient="horz" pos="2137"/>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17.08.2026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Tabela 1. Wybrane pozycje kosztowe</a:t>
            </a:r>
            <a:endParaRPr lang="pl-PL" sz="12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pl-PL" dirty="0"/>
          </a:p>
        </p:txBody>
      </p:sp>
      <p:sp>
        <p:nvSpPr>
          <p:cNvPr id="4" name="Symbol zastępczy numeru slajdu 3"/>
          <p:cNvSpPr>
            <a:spLocks noGrp="1"/>
          </p:cNvSpPr>
          <p:nvPr>
            <p:ph type="sldNum" sz="quarter" idx="5"/>
          </p:nvPr>
        </p:nvSpPr>
        <p:spPr/>
        <p:txBody>
          <a:bodyPr/>
          <a:lstStyle/>
          <a:p>
            <a:fld id="{581BAEBE-21FB-5E4A-B06E-563616F4358D}" type="slidenum">
              <a:rPr lang="pl-PL" smtClean="0"/>
              <a:t>4</a:t>
            </a:fld>
            <a:endParaRPr lang="pl-PL"/>
          </a:p>
        </p:txBody>
      </p:sp>
    </p:spTree>
    <p:extLst>
      <p:ext uri="{BB962C8B-B14F-4D97-AF65-F5344CB8AC3E}">
        <p14:creationId xmlns:p14="http://schemas.microsoft.com/office/powerpoint/2010/main" val="41581577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B8EF1493-C228-414D-BBEE-F0F3A63AC11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dirty="0"/>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86745AAD-6F4E-488F-AE30-9F949B43990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875" y="6066000"/>
            <a:ext cx="11888250" cy="792000"/>
          </a:xfrm>
          <a:prstGeom prst="rect">
            <a:avLst/>
          </a:prstGeom>
          <a:noFill/>
          <a:ln>
            <a:noFill/>
          </a:ln>
        </p:spPr>
      </p:pic>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pic>
        <p:nvPicPr>
          <p:cNvPr id="6" name="Obraz 5">
            <a:extLst>
              <a:ext uri="{FF2B5EF4-FFF2-40B4-BE49-F238E27FC236}">
                <a16:creationId xmlns:a16="http://schemas.microsoft.com/office/drawing/2014/main" id="{7E9447E5-ABC7-4ED6-8007-FA68B8CD5A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1875" y="6066000"/>
            <a:ext cx="11888250" cy="792000"/>
          </a:xfrm>
          <a:prstGeom prst="rect">
            <a:avLst/>
          </a:prstGeom>
          <a:noFill/>
          <a:ln>
            <a:noFill/>
          </a:ln>
        </p:spPr>
      </p:pic>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17.08.2026</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pic>
        <p:nvPicPr>
          <p:cNvPr id="25" name="Obraz 24">
            <a:extLst>
              <a:ext uri="{FF2B5EF4-FFF2-40B4-BE49-F238E27FC236}">
                <a16:creationId xmlns:a16="http://schemas.microsoft.com/office/drawing/2014/main" id="{AE5352E8-B38D-4112-8709-9A63013499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2" name="Tytuł 1"/>
          <p:cNvSpPr>
            <a:spLocks noGrp="1"/>
          </p:cNvSpPr>
          <p:nvPr>
            <p:ph type="ctrTitle"/>
          </p:nvPr>
        </p:nvSpPr>
        <p:spPr>
          <a:xfrm>
            <a:off x="1524000" y="2611014"/>
            <a:ext cx="9144000" cy="1004765"/>
          </a:xfrm>
        </p:spPr>
        <p:txBody>
          <a:bodyPr>
            <a:normAutofit fontScale="90000"/>
          </a:bodyPr>
          <a:lstStyle/>
          <a:p>
            <a:r>
              <a:rPr lang="pl-PL" sz="3600" b="1" dirty="0" err="1">
                <a:latin typeface="+mn-lt"/>
                <a:ea typeface="Verdana" panose="020B0604030504040204" pitchFamily="34" charset="0"/>
                <a:cs typeface="Tahoma" panose="020B0604030504040204" pitchFamily="34" charset="0"/>
              </a:rPr>
              <a:t>GreenTechEducation</a:t>
            </a:r>
            <a:r>
              <a:rPr lang="pl-PL" sz="3600" b="1" dirty="0">
                <a:latin typeface="+mn-lt"/>
                <a:ea typeface="Verdana" panose="020B0604030504040204" pitchFamily="34" charset="0"/>
                <a:cs typeface="Tahoma" panose="020B0604030504040204" pitchFamily="34" charset="0"/>
              </a:rPr>
              <a:t> -</a:t>
            </a:r>
            <a:br>
              <a:rPr lang="pl-PL" sz="3600" b="1" dirty="0">
                <a:latin typeface="+mn-lt"/>
                <a:ea typeface="Verdana" panose="020B0604030504040204" pitchFamily="34" charset="0"/>
                <a:cs typeface="Tahoma" panose="020B0604030504040204" pitchFamily="34" charset="0"/>
              </a:rPr>
            </a:br>
            <a:r>
              <a:rPr lang="pl-PL" sz="3600" b="1" dirty="0">
                <a:latin typeface="+mn-lt"/>
                <a:ea typeface="Verdana" panose="020B0604030504040204" pitchFamily="34" charset="0"/>
                <a:cs typeface="Tahoma" panose="020B0604030504040204" pitchFamily="34" charset="0"/>
              </a:rPr>
              <a:t>- SGGW dla gospodarki przyszłości</a:t>
            </a:r>
          </a:p>
        </p:txBody>
      </p:sp>
      <p:sp>
        <p:nvSpPr>
          <p:cNvPr id="4" name="Podtytuł 3"/>
          <p:cNvSpPr>
            <a:spLocks noGrp="1"/>
          </p:cNvSpPr>
          <p:nvPr>
            <p:ph type="subTitle" idx="1"/>
          </p:nvPr>
        </p:nvSpPr>
        <p:spPr>
          <a:xfrm>
            <a:off x="1524000" y="4140972"/>
            <a:ext cx="9144000" cy="1389185"/>
          </a:xfrm>
        </p:spPr>
        <p:txBody>
          <a:bodyPr>
            <a:normAutofit fontScale="25000" lnSpcReduction="20000"/>
          </a:bodyPr>
          <a:lstStyle/>
          <a:p>
            <a:r>
              <a:rPr lang="pl-PL" sz="7200" dirty="0">
                <a:ea typeface="Verdana" panose="020B0604030504040204" pitchFamily="34" charset="0"/>
              </a:rPr>
              <a:t>Projekt współfinansowany z Europejskiego Funduszu Społecznego Plus </a:t>
            </a:r>
          </a:p>
          <a:p>
            <a:r>
              <a:rPr lang="pl-PL" sz="7200" dirty="0">
                <a:ea typeface="Verdana" panose="020B0604030504040204" pitchFamily="34" charset="0"/>
              </a:rPr>
              <a:t>w </a:t>
            </a:r>
            <a:r>
              <a:rPr lang="pl-PL" sz="7200" dirty="0">
                <a:ea typeface="Verdana" panose="020B0604030504040204" pitchFamily="34" charset="0"/>
                <a:cs typeface="Tahoma" panose="020B0604030504040204" pitchFamily="34" charset="0"/>
              </a:rPr>
              <a:t>ramach Programu Fundusze Europejskie dla Rozwoju Społecznego 2021-2027</a:t>
            </a:r>
          </a:p>
          <a:p>
            <a:r>
              <a:rPr lang="pl-PL" sz="7200" dirty="0">
                <a:ea typeface="Verdana" panose="020B0604030504040204" pitchFamily="34" charset="0"/>
                <a:cs typeface="Tahoma" panose="020B0604030504040204" pitchFamily="34" charset="0"/>
              </a:rPr>
              <a:t>Priorytet 1 Umiejętności</a:t>
            </a:r>
          </a:p>
          <a:p>
            <a:r>
              <a:rPr lang="pl-PL" sz="7200" dirty="0">
                <a:ea typeface="Verdana" panose="020B0604030504040204" pitchFamily="34" charset="0"/>
                <a:cs typeface="Tahoma" panose="020B0604030504040204" pitchFamily="34" charset="0"/>
              </a:rPr>
              <a:t>Działanie 01.05 Umiejętności w szkolnictwie wyższym</a:t>
            </a:r>
          </a:p>
          <a:p>
            <a:endParaRPr lang="pl-PL" sz="1200"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CD5C8B6-AB31-8FE6-A168-60BE18F07F25}"/>
              </a:ext>
            </a:extLst>
          </p:cNvPr>
          <p:cNvSpPr>
            <a:spLocks noGrp="1"/>
          </p:cNvSpPr>
          <p:nvPr>
            <p:ph type="title"/>
          </p:nvPr>
        </p:nvSpPr>
        <p:spPr>
          <a:xfrm>
            <a:off x="1052209" y="284027"/>
            <a:ext cx="10515600" cy="1107028"/>
          </a:xfrm>
        </p:spPr>
        <p:txBody>
          <a:bodyPr/>
          <a:lstStyle/>
          <a:p>
            <a:r>
              <a:rPr lang="pl-PL" sz="2800" b="1" dirty="0">
                <a:latin typeface="Arial" panose="020B0604020202020204" pitchFamily="34" charset="0"/>
                <a:cs typeface="Arial" panose="020B0604020202020204" pitchFamily="34" charset="0"/>
              </a:rPr>
              <a:t>Rachunek kosztów w logistyce</a:t>
            </a:r>
          </a:p>
        </p:txBody>
      </p:sp>
      <p:sp>
        <p:nvSpPr>
          <p:cNvPr id="3" name="Symbol zastępczy zawartości 2">
            <a:extLst>
              <a:ext uri="{FF2B5EF4-FFF2-40B4-BE49-F238E27FC236}">
                <a16:creationId xmlns:a16="http://schemas.microsoft.com/office/drawing/2014/main" id="{CD51B192-4A11-0D34-224A-9E37953F805A}"/>
              </a:ext>
            </a:extLst>
          </p:cNvPr>
          <p:cNvSpPr>
            <a:spLocks noGrp="1"/>
          </p:cNvSpPr>
          <p:nvPr>
            <p:ph idx="1"/>
          </p:nvPr>
        </p:nvSpPr>
        <p:spPr>
          <a:xfrm>
            <a:off x="838200" y="1391055"/>
            <a:ext cx="10515600" cy="4785908"/>
          </a:xfrm>
        </p:spPr>
        <p:txBody>
          <a:bodyPr>
            <a:normAutofit/>
          </a:bodyPr>
          <a:lstStyle/>
          <a:p>
            <a:pPr marL="0" indent="0" algn="just">
              <a:spcBef>
                <a:spcPts val="600"/>
              </a:spcBef>
              <a:buNone/>
            </a:pPr>
            <a:r>
              <a:rPr lang="pl-PL" sz="2400" b="1" dirty="0"/>
              <a:t>Rachunek kosztów w logistyce to system identyfikowania, pomiaru, ewidencji, analizy i kontroli kosztów związanych z przepływem towarów, informacji oraz utrzymaniem zapasów. Jego celem jest optymalizacja kosztów logistycznych przy zachowaniu wymaganego poziomu obsługi klienta.</a:t>
            </a:r>
          </a:p>
          <a:p>
            <a:pPr marL="0" indent="0" algn="just">
              <a:spcBef>
                <a:spcPts val="600"/>
              </a:spcBef>
              <a:buNone/>
            </a:pPr>
            <a:endParaRPr lang="pl-PL" sz="2400" b="1" dirty="0"/>
          </a:p>
          <a:p>
            <a:pPr marL="0" indent="0" algn="just">
              <a:spcBef>
                <a:spcPts val="600"/>
              </a:spcBef>
              <a:buNone/>
            </a:pPr>
            <a:r>
              <a:rPr lang="pl-PL" sz="2400" b="1" dirty="0"/>
              <a:t>Cele rachunku kosztów w logistyce</a:t>
            </a:r>
          </a:p>
          <a:p>
            <a:pPr algn="just">
              <a:spcBef>
                <a:spcPts val="600"/>
              </a:spcBef>
            </a:pPr>
            <a:r>
              <a:rPr lang="pl-PL" sz="2400" b="1" dirty="0"/>
              <a:t>określenie rzeczywistych kosztów procesów logistycznych, </a:t>
            </a:r>
          </a:p>
          <a:p>
            <a:pPr algn="just">
              <a:spcBef>
                <a:spcPts val="600"/>
              </a:spcBef>
            </a:pPr>
            <a:r>
              <a:rPr lang="pl-PL" sz="2400" b="1" dirty="0"/>
              <a:t>identyfikacja źródeł niepotrzebnych wydatków, </a:t>
            </a:r>
          </a:p>
          <a:p>
            <a:pPr algn="just">
              <a:spcBef>
                <a:spcPts val="600"/>
              </a:spcBef>
            </a:pPr>
            <a:r>
              <a:rPr lang="pl-PL" sz="2400" b="1" dirty="0"/>
              <a:t>wspieranie decyzji dotyczących transportu, magazynowania i zapasów, </a:t>
            </a:r>
          </a:p>
          <a:p>
            <a:pPr algn="just">
              <a:spcBef>
                <a:spcPts val="600"/>
              </a:spcBef>
            </a:pPr>
            <a:r>
              <a:rPr lang="pl-PL" sz="2400" b="1" dirty="0"/>
              <a:t>poprawa efektywności i rentowności przedsiębiorstwa, </a:t>
            </a:r>
          </a:p>
          <a:p>
            <a:pPr algn="just">
              <a:spcBef>
                <a:spcPts val="600"/>
              </a:spcBef>
            </a:pPr>
            <a:r>
              <a:rPr lang="pl-PL" sz="2400" b="1" dirty="0"/>
              <a:t>kontrola i planowanie kosztów.</a:t>
            </a:r>
          </a:p>
          <a:p>
            <a:endParaRPr lang="pl-PL" dirty="0"/>
          </a:p>
        </p:txBody>
      </p:sp>
    </p:spTree>
    <p:extLst>
      <p:ext uri="{BB962C8B-B14F-4D97-AF65-F5344CB8AC3E}">
        <p14:creationId xmlns:p14="http://schemas.microsoft.com/office/powerpoint/2010/main" val="206904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65125"/>
            <a:ext cx="10515600" cy="735887"/>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Klasyfikacja kosztów w logistyce</a:t>
            </a:r>
          </a:p>
        </p:txBody>
      </p:sp>
      <p:sp>
        <p:nvSpPr>
          <p:cNvPr id="3" name="Symbol zastępczy zawartości 2"/>
          <p:cNvSpPr>
            <a:spLocks noGrp="1"/>
          </p:cNvSpPr>
          <p:nvPr>
            <p:ph idx="1"/>
          </p:nvPr>
        </p:nvSpPr>
        <p:spPr>
          <a:xfrm>
            <a:off x="727788" y="1334277"/>
            <a:ext cx="10626012" cy="4656073"/>
          </a:xfrm>
        </p:spPr>
        <p:txBody>
          <a:bodyPr>
            <a:normAutofit/>
          </a:bodyPr>
          <a:lstStyle/>
          <a:p>
            <a:pPr marL="0" indent="0" algn="just">
              <a:lnSpc>
                <a:spcPct val="150000"/>
              </a:lnSpc>
              <a:buNone/>
            </a:pPr>
            <a:r>
              <a:rPr lang="pl-PL" sz="1800" b="1" dirty="0">
                <a:latin typeface="Arial" panose="020B0604020202020204" pitchFamily="34" charset="0"/>
                <a:cs typeface="Arial" panose="020B0604020202020204" pitchFamily="34" charset="0"/>
              </a:rPr>
              <a:t>Klasyfikacja kosztów w logistyce służy do identyfikacji, kontroli i analizy kosztów, co umożliwia lepsze planowanie, podejmowanie decyzji oraz optymalizację procesów logistycznych i ograniczanie wydatków przedsiębiorstwa.</a:t>
            </a:r>
          </a:p>
          <a:p>
            <a:pPr marL="0" indent="0">
              <a:lnSpc>
                <a:spcPct val="150000"/>
              </a:lnSpc>
              <a:buNone/>
            </a:pPr>
            <a:r>
              <a:rPr lang="pl-PL" sz="1800" b="1" dirty="0">
                <a:latin typeface="Arial" panose="020B0604020202020204" pitchFamily="34" charset="0"/>
                <a:cs typeface="Arial" panose="020B0604020202020204" pitchFamily="34" charset="0"/>
              </a:rPr>
              <a:t>Przykłady klasyfikacji kosztów:</a:t>
            </a:r>
          </a:p>
          <a:p>
            <a:pPr marL="0" lvl="0" indent="0" eaLnBrk="0" fontAlgn="base" hangingPunct="0">
              <a:lnSpc>
                <a:spcPct val="150000"/>
              </a:lnSpc>
              <a:spcBef>
                <a:spcPct val="0"/>
              </a:spcBef>
              <a:spcAft>
                <a:spcPct val="0"/>
              </a:spcAft>
              <a:buFontTx/>
              <a:buChar char="•"/>
            </a:pPr>
            <a:r>
              <a:rPr lang="pl-PL" altLang="pl-PL" sz="1800" b="1" dirty="0">
                <a:latin typeface="Arial" panose="020B0604020202020204" pitchFamily="34" charset="0"/>
                <a:cs typeface="Arial" panose="020B0604020202020204" pitchFamily="34" charset="0"/>
              </a:rPr>
              <a:t> wg faz procesu logistycznego. </a:t>
            </a:r>
          </a:p>
          <a:p>
            <a:pPr marL="0" lvl="0" indent="0" eaLnBrk="0" fontAlgn="base" hangingPunct="0">
              <a:lnSpc>
                <a:spcPct val="150000"/>
              </a:lnSpc>
              <a:spcBef>
                <a:spcPct val="0"/>
              </a:spcBef>
              <a:spcAft>
                <a:spcPct val="0"/>
              </a:spcAft>
              <a:buFontTx/>
              <a:buChar char="•"/>
            </a:pPr>
            <a:r>
              <a:rPr lang="pl-PL" altLang="pl-PL" sz="1800" b="1" dirty="0">
                <a:latin typeface="Arial" panose="020B0604020202020204" pitchFamily="34" charset="0"/>
                <a:cs typeface="Arial" panose="020B0604020202020204" pitchFamily="34" charset="0"/>
              </a:rPr>
              <a:t> wg rodzaju kosztów. </a:t>
            </a:r>
          </a:p>
          <a:p>
            <a:pPr marL="0" lvl="0" indent="0" eaLnBrk="0" fontAlgn="base" hangingPunct="0">
              <a:lnSpc>
                <a:spcPct val="150000"/>
              </a:lnSpc>
              <a:spcBef>
                <a:spcPct val="0"/>
              </a:spcBef>
              <a:spcAft>
                <a:spcPct val="0"/>
              </a:spcAft>
              <a:buFontTx/>
              <a:buChar char="•"/>
            </a:pPr>
            <a:r>
              <a:rPr lang="pl-PL" altLang="pl-PL" sz="1800" b="1" dirty="0">
                <a:latin typeface="Arial" panose="020B0604020202020204" pitchFamily="34" charset="0"/>
                <a:cs typeface="Arial" panose="020B0604020202020204" pitchFamily="34" charset="0"/>
              </a:rPr>
              <a:t> wg zależności od wielkości działalności (koszty stałe i zmienne). </a:t>
            </a:r>
          </a:p>
          <a:p>
            <a:pPr marL="0" lvl="0" indent="0" eaLnBrk="0" fontAlgn="base" hangingPunct="0">
              <a:lnSpc>
                <a:spcPct val="150000"/>
              </a:lnSpc>
              <a:spcBef>
                <a:spcPct val="0"/>
              </a:spcBef>
              <a:spcAft>
                <a:spcPct val="0"/>
              </a:spcAft>
              <a:buFontTx/>
              <a:buChar char="•"/>
            </a:pPr>
            <a:r>
              <a:rPr lang="pl-PL" altLang="pl-PL" sz="1800" b="1" dirty="0">
                <a:latin typeface="Arial" panose="020B0604020202020204" pitchFamily="34" charset="0"/>
                <a:cs typeface="Arial" panose="020B0604020202020204" pitchFamily="34" charset="0"/>
              </a:rPr>
              <a:t> wg możliwości przypisania do obiektu kosztów (koszty bezpośrednie i pośrednie). </a:t>
            </a:r>
          </a:p>
          <a:p>
            <a:pPr marL="0" lvl="0" indent="0" eaLnBrk="0" fontAlgn="base" hangingPunct="0">
              <a:lnSpc>
                <a:spcPct val="150000"/>
              </a:lnSpc>
              <a:spcBef>
                <a:spcPct val="0"/>
              </a:spcBef>
              <a:spcAft>
                <a:spcPct val="0"/>
              </a:spcAft>
              <a:buFontTx/>
              <a:buChar char="•"/>
            </a:pPr>
            <a:r>
              <a:rPr lang="pl-PL" altLang="pl-PL" sz="1800" b="1" dirty="0">
                <a:latin typeface="Arial" panose="020B0604020202020204" pitchFamily="34" charset="0"/>
                <a:cs typeface="Arial" panose="020B0604020202020204" pitchFamily="34" charset="0"/>
              </a:rPr>
              <a:t> wg miejsc powstawania kosztów. </a:t>
            </a:r>
          </a:p>
          <a:p>
            <a:pPr marL="0" indent="0">
              <a:buNone/>
            </a:pPr>
            <a:endParaRPr lang="pl-PL" sz="2000" b="1" dirty="0">
              <a:latin typeface="Arial" panose="020B0604020202020204" pitchFamily="34" charset="0"/>
              <a:cs typeface="Arial" panose="020B0604020202020204" pitchFamily="34" charset="0"/>
            </a:endParaRPr>
          </a:p>
          <a:p>
            <a:pPr marL="0" indent="0">
              <a:buNone/>
            </a:pPr>
            <a:endParaRPr lang="pl-PL" sz="2000" b="1" dirty="0">
              <a:latin typeface="Arial" panose="020B0604020202020204" pitchFamily="34" charset="0"/>
              <a:cs typeface="Arial" panose="020B0604020202020204" pitchFamily="34" charset="0"/>
            </a:endParaRPr>
          </a:p>
          <a:p>
            <a:pPr marL="0" indent="0">
              <a:buNone/>
            </a:pPr>
            <a:endParaRPr lang="pl-PL" sz="1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539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A60220-34D2-4400-A618-7B4DE81C8730}"/>
              </a:ext>
            </a:extLst>
          </p:cNvPr>
          <p:cNvSpPr>
            <a:spLocks noGrp="1"/>
          </p:cNvSpPr>
          <p:nvPr>
            <p:ph type="title"/>
          </p:nvPr>
        </p:nvSpPr>
        <p:spPr>
          <a:xfrm>
            <a:off x="732108" y="244967"/>
            <a:ext cx="10727784" cy="735886"/>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1. Klasyfikacja kosztów </a:t>
            </a:r>
            <a:endParaRPr lang="pl-PL" sz="2800" b="1" dirty="0">
              <a:latin typeface="Arial" panose="020B0604020202020204" pitchFamily="34" charset="0"/>
              <a:cs typeface="Arial" panose="020B0604020202020204" pitchFamily="34" charset="0"/>
            </a:endParaRPr>
          </a:p>
        </p:txBody>
      </p:sp>
      <p:sp>
        <p:nvSpPr>
          <p:cNvPr id="5" name="pole tekstowe 4">
            <a:extLst>
              <a:ext uri="{FF2B5EF4-FFF2-40B4-BE49-F238E27FC236}">
                <a16:creationId xmlns:a16="http://schemas.microsoft.com/office/drawing/2014/main" id="{26FD18B0-51D3-B960-F10F-E5A68656F01F}"/>
              </a:ext>
            </a:extLst>
          </p:cNvPr>
          <p:cNvSpPr txBox="1"/>
          <p:nvPr/>
        </p:nvSpPr>
        <p:spPr>
          <a:xfrm>
            <a:off x="626015" y="934860"/>
            <a:ext cx="10898128" cy="1668214"/>
          </a:xfrm>
          <a:prstGeom prst="rect">
            <a:avLst/>
          </a:prstGeom>
          <a:noFill/>
        </p:spPr>
        <p:txBody>
          <a:bodyPr wrap="square">
            <a:spAutoFit/>
          </a:bodyPr>
          <a:lstStyle/>
          <a:p>
            <a:pPr algn="just">
              <a:lnSpc>
                <a:spcPct val="150000"/>
              </a:lnSpc>
              <a:spcAft>
                <a:spcPts val="800"/>
              </a:spcAft>
              <a:buNone/>
            </a:pPr>
            <a:r>
              <a:rPr lang="pl-PL" sz="1400" b="1" dirty="0">
                <a:latin typeface="Arial" panose="020B0604020202020204" pitchFamily="34" charset="0"/>
                <a:cs typeface="Arial" panose="020B0604020202020204" pitchFamily="34" charset="0"/>
              </a:rPr>
              <a:t>W przedsiębiorstwie poniesiono następujące koszty: </a:t>
            </a:r>
            <a:r>
              <a:rPr lang="pl-PL" sz="1400" b="1" dirty="0">
                <a:solidFill>
                  <a:schemeClr val="tx1"/>
                </a:solidFill>
                <a:effectLst/>
                <a:latin typeface="Arial" panose="020B0604020202020204" pitchFamily="34" charset="0"/>
                <a:cs typeface="Arial" panose="020B0604020202020204" pitchFamily="34" charset="0"/>
              </a:rPr>
              <a:t>koszty przyjęcia dostaw surowców, koszty kompletacji zamówień klientów, koszty transportu półproduktów pomiędzy stanowiskami produkcyjnymi, koszty magazynowania wyrobów gotowych, koszty ewidencji i kontroli zapasów, koszty odbioru i segregacji odpadów, koszty planowania zakupów materiałów, koszty pakowania wyrobów gotowych, koszty obsługi systemu zarządzania magazynem, koszty dostarczania produktów do odbiorców, koszty składowania odpadów poprodukcyjnych, koszty utrzymania zapasów materiałowych na potrzeby produkcji.</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8" name="pole tekstowe 7">
            <a:extLst>
              <a:ext uri="{FF2B5EF4-FFF2-40B4-BE49-F238E27FC236}">
                <a16:creationId xmlns:a16="http://schemas.microsoft.com/office/drawing/2014/main" id="{9059E866-78D9-6996-45A1-F3576A41AB45}"/>
              </a:ext>
            </a:extLst>
          </p:cNvPr>
          <p:cNvSpPr txBox="1"/>
          <p:nvPr/>
        </p:nvSpPr>
        <p:spPr>
          <a:xfrm>
            <a:off x="667856" y="2719870"/>
            <a:ext cx="10685943" cy="375552"/>
          </a:xfrm>
          <a:prstGeom prst="rect">
            <a:avLst/>
          </a:prstGeom>
          <a:noFill/>
        </p:spPr>
        <p:txBody>
          <a:bodyPr wrap="square">
            <a:spAutoFit/>
          </a:bodyPr>
          <a:lstStyle/>
          <a:p>
            <a:pPr algn="just">
              <a:lnSpc>
                <a:spcPct val="107000"/>
              </a:lnSpc>
              <a:spcAft>
                <a:spcPts val="800"/>
              </a:spcAft>
            </a:pPr>
            <a:r>
              <a:rPr lang="pl-PL" b="1" dirty="0"/>
              <a:t>Tabela 1. Grupy kosztów</a:t>
            </a:r>
          </a:p>
        </p:txBody>
      </p:sp>
      <p:graphicFrame>
        <p:nvGraphicFramePr>
          <p:cNvPr id="4" name="Symbol zastępczy zawartości 3">
            <a:extLst>
              <a:ext uri="{FF2B5EF4-FFF2-40B4-BE49-F238E27FC236}">
                <a16:creationId xmlns:a16="http://schemas.microsoft.com/office/drawing/2014/main" id="{C40E78F9-9C7C-321F-5C71-C7ACAEFEA76A}"/>
              </a:ext>
            </a:extLst>
          </p:cNvPr>
          <p:cNvGraphicFramePr>
            <a:graphicFrameLocks noGrp="1"/>
          </p:cNvGraphicFramePr>
          <p:nvPr>
            <p:ph idx="1"/>
          </p:nvPr>
        </p:nvGraphicFramePr>
        <p:xfrm>
          <a:off x="738468" y="3212218"/>
          <a:ext cx="10544717" cy="1647511"/>
        </p:xfrm>
        <a:graphic>
          <a:graphicData uri="http://schemas.openxmlformats.org/drawingml/2006/table">
            <a:tbl>
              <a:tblPr firstRow="1" firstCol="1" bandRow="1">
                <a:tableStyleId>{5C22544A-7EE6-4342-B048-85BDC9FD1C3A}</a:tableStyleId>
              </a:tblPr>
              <a:tblGrid>
                <a:gridCol w="4032073">
                  <a:extLst>
                    <a:ext uri="{9D8B030D-6E8A-4147-A177-3AD203B41FA5}">
                      <a16:colId xmlns:a16="http://schemas.microsoft.com/office/drawing/2014/main" val="2581005973"/>
                    </a:ext>
                  </a:extLst>
                </a:gridCol>
                <a:gridCol w="6512644">
                  <a:extLst>
                    <a:ext uri="{9D8B030D-6E8A-4147-A177-3AD203B41FA5}">
                      <a16:colId xmlns:a16="http://schemas.microsoft.com/office/drawing/2014/main" val="4099100203"/>
                    </a:ext>
                  </a:extLst>
                </a:gridCol>
              </a:tblGrid>
              <a:tr h="336744">
                <a:tc>
                  <a:txBody>
                    <a:bodyPr/>
                    <a:lstStyle/>
                    <a:p>
                      <a:pPr>
                        <a:lnSpc>
                          <a:spcPct val="150000"/>
                        </a:lnSpc>
                        <a:spcBef>
                          <a:spcPts val="600"/>
                        </a:spcBef>
                        <a:spcAft>
                          <a:spcPts val="800"/>
                        </a:spcAft>
                        <a:buNone/>
                      </a:pPr>
                      <a:r>
                        <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Grupy kosztów</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buNone/>
                      </a:pPr>
                      <a:r>
                        <a:rPr lang="pl-PL" sz="1400" b="1"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Pozycje kosztowe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314198173"/>
                  </a:ext>
                </a:extLst>
              </a:tr>
              <a:tr h="336744">
                <a:tc>
                  <a:txBody>
                    <a:bodyPr/>
                    <a:lstStyle/>
                    <a:p>
                      <a:pPr>
                        <a:lnSpc>
                          <a:spcPct val="150000"/>
                        </a:lnSpc>
                        <a:spcBef>
                          <a:spcPts val="600"/>
                        </a:spcBef>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fazy zaopatrzenia</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800"/>
                        </a:spcAft>
                        <a:buNone/>
                      </a:pPr>
                      <a:r>
                        <a:rPr lang="pl-PL" sz="1350" dirty="0">
                          <a:solidFill>
                            <a:schemeClr val="tx1"/>
                          </a:solidFill>
                          <a:effectLst/>
                        </a:rPr>
                        <a:t> </a:t>
                      </a:r>
                      <a:endParaRPr lang="pl-PL"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6102205"/>
                  </a:ext>
                </a:extLst>
              </a:tr>
              <a:tr h="317659">
                <a:tc>
                  <a:txBody>
                    <a:bodyPr/>
                    <a:lstStyle/>
                    <a:p>
                      <a:pPr>
                        <a:lnSpc>
                          <a:spcPct val="150000"/>
                        </a:lnSpc>
                        <a:spcBef>
                          <a:spcPts val="600"/>
                        </a:spcBef>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fazy produkcji</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800"/>
                        </a:spcAft>
                        <a:buNone/>
                      </a:pPr>
                      <a:r>
                        <a:rPr lang="pl-PL" sz="1350" dirty="0">
                          <a:solidFill>
                            <a:schemeClr val="tx1"/>
                          </a:solidFill>
                          <a:effectLst/>
                        </a:rPr>
                        <a:t> </a:t>
                      </a:r>
                      <a:endParaRPr lang="pl-PL"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3057171"/>
                  </a:ext>
                </a:extLst>
              </a:tr>
              <a:tr h="342094">
                <a:tc>
                  <a:txBody>
                    <a:bodyPr/>
                    <a:lstStyle/>
                    <a:p>
                      <a:pPr>
                        <a:lnSpc>
                          <a:spcPct val="150000"/>
                        </a:lnSpc>
                        <a:spcBef>
                          <a:spcPts val="600"/>
                        </a:spcBef>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działu dystrybucji</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800"/>
                        </a:spcAft>
                        <a:buNone/>
                      </a:pPr>
                      <a:r>
                        <a:rPr lang="pl-PL" sz="1350" dirty="0">
                          <a:solidFill>
                            <a:schemeClr val="tx1"/>
                          </a:solidFill>
                          <a:effectLst/>
                        </a:rPr>
                        <a:t> </a:t>
                      </a:r>
                      <a:endParaRPr lang="pl-PL"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1685556"/>
                  </a:ext>
                </a:extLst>
              </a:tr>
              <a:tr h="314270">
                <a:tc>
                  <a:txBody>
                    <a:bodyPr/>
                    <a:lstStyle/>
                    <a:p>
                      <a:pPr>
                        <a:lnSpc>
                          <a:spcPct val="150000"/>
                        </a:lnSpc>
                        <a:spcBef>
                          <a:spcPts val="600"/>
                        </a:spcBef>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składowania i gospodarki odpadami</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07000"/>
                        </a:lnSpc>
                        <a:spcAft>
                          <a:spcPts val="800"/>
                        </a:spcAft>
                        <a:buNone/>
                      </a:pPr>
                      <a:r>
                        <a:rPr lang="pl-PL" sz="1350" dirty="0">
                          <a:solidFill>
                            <a:schemeClr val="tx1"/>
                          </a:solidFill>
                          <a:effectLst/>
                        </a:rPr>
                        <a:t> </a:t>
                      </a:r>
                      <a:endParaRPr lang="pl-PL"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9320018"/>
                  </a:ext>
                </a:extLst>
              </a:tr>
            </a:tbl>
          </a:graphicData>
        </a:graphic>
      </p:graphicFrame>
      <p:sp>
        <p:nvSpPr>
          <p:cNvPr id="6" name="pole tekstowe 5">
            <a:extLst>
              <a:ext uri="{FF2B5EF4-FFF2-40B4-BE49-F238E27FC236}">
                <a16:creationId xmlns:a16="http://schemas.microsoft.com/office/drawing/2014/main" id="{E6F2EB02-16A3-DBFC-C3AE-06EEC11054E2}"/>
              </a:ext>
            </a:extLst>
          </p:cNvPr>
          <p:cNvSpPr txBox="1"/>
          <p:nvPr/>
        </p:nvSpPr>
        <p:spPr>
          <a:xfrm>
            <a:off x="717549" y="4976525"/>
            <a:ext cx="10715060" cy="1154675"/>
          </a:xfrm>
          <a:prstGeom prst="rect">
            <a:avLst/>
          </a:prstGeom>
          <a:noFill/>
        </p:spPr>
        <p:txBody>
          <a:bodyPr wrap="square">
            <a:spAutoFit/>
          </a:bodyPr>
          <a:lstStyle/>
          <a:p>
            <a:pPr algn="just">
              <a:lnSpc>
                <a:spcPct val="150000"/>
              </a:lnSpc>
              <a:buNone/>
            </a:pPr>
            <a:r>
              <a:rPr lang="pl-PL" sz="1600" b="1" dirty="0">
                <a:effectLst/>
                <a:latin typeface="Arial" panose="020B0604020202020204" pitchFamily="34" charset="0"/>
                <a:ea typeface="Times New Roman" panose="02020603050405020304" pitchFamily="18" charset="0"/>
                <a:cs typeface="Arial" panose="020B0604020202020204" pitchFamily="34" charset="0"/>
              </a:rPr>
              <a:t>Polecenie. Na podstawie danych dokonaj klasyfikacji kosztów w</a:t>
            </a:r>
            <a:r>
              <a:rPr lang="pl-PL" sz="1600" b="1" dirty="0">
                <a:latin typeface="Arial" panose="020B0604020202020204" pitchFamily="34" charset="0"/>
                <a:ea typeface="Times New Roman" panose="02020603050405020304" pitchFamily="18" charset="0"/>
                <a:cs typeface="Arial" panose="020B0604020202020204" pitchFamily="34" charset="0"/>
              </a:rPr>
              <a:t> tabeli 1. </a:t>
            </a:r>
            <a:r>
              <a:rPr lang="pl-PL" sz="1600" b="1" dirty="0">
                <a:effectLst/>
                <a:latin typeface="Arial" panose="020B0604020202020204" pitchFamily="34" charset="0"/>
                <a:ea typeface="Times New Roman" panose="02020603050405020304" pitchFamily="18" charset="0"/>
                <a:cs typeface="Arial" panose="020B0604020202020204" pitchFamily="34" charset="0"/>
              </a:rPr>
              <a:t>według miejsca powstawania: koszty fazy zaopatrzenia, koszty fazy produkcji, koszty działu dystrybucji oraz koszty składowania i gospodarki odpadami.</a:t>
            </a:r>
            <a:endParaRPr lang="pl-PL" sz="1600" b="1"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521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66C0F-36E5-82B1-CF64-23A1823435F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1768077-9E2D-C4B6-94ED-25389798A96E}"/>
              </a:ext>
            </a:extLst>
          </p:cNvPr>
          <p:cNvSpPr>
            <a:spLocks noGrp="1"/>
          </p:cNvSpPr>
          <p:nvPr>
            <p:ph type="title"/>
          </p:nvPr>
        </p:nvSpPr>
        <p:spPr>
          <a:xfrm>
            <a:off x="643811" y="352271"/>
            <a:ext cx="10770381" cy="744032"/>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2. Klasyfikacja zdarzeń gospodarczych</a:t>
            </a:r>
          </a:p>
        </p:txBody>
      </p:sp>
      <p:sp>
        <p:nvSpPr>
          <p:cNvPr id="5" name="pole tekstowe 4">
            <a:extLst>
              <a:ext uri="{FF2B5EF4-FFF2-40B4-BE49-F238E27FC236}">
                <a16:creationId xmlns:a16="http://schemas.microsoft.com/office/drawing/2014/main" id="{67B0C9B2-9282-84A1-4D54-D0F7B2E4D802}"/>
              </a:ext>
            </a:extLst>
          </p:cNvPr>
          <p:cNvSpPr txBox="1"/>
          <p:nvPr/>
        </p:nvSpPr>
        <p:spPr>
          <a:xfrm>
            <a:off x="643811" y="1046866"/>
            <a:ext cx="11082751" cy="2185214"/>
          </a:xfrm>
          <a:prstGeom prst="rect">
            <a:avLst/>
          </a:prstGeom>
          <a:noFill/>
        </p:spPr>
        <p:txBody>
          <a:bodyPr wrap="square">
            <a:spAutoFit/>
          </a:bodyPr>
          <a:lstStyle/>
          <a:p>
            <a:pPr algn="just">
              <a:lnSpc>
                <a:spcPct val="150000"/>
              </a:lnSpc>
            </a:pPr>
            <a:r>
              <a:rPr lang="pl-PL" sz="1600" b="1" dirty="0">
                <a:solidFill>
                  <a:srgbClr val="000000"/>
                </a:solidFill>
                <a:latin typeface="Arial" panose="020B0604020202020204" pitchFamily="34" charset="0"/>
                <a:ea typeface="Times New Roman" panose="02020603050405020304" pitchFamily="18" charset="0"/>
                <a:cs typeface="Arial" panose="020B0604020202020204" pitchFamily="34" charset="0"/>
              </a:rPr>
              <a:t>Zdarzenia gospodarcze w przedsiębiorstwie: </a:t>
            </a:r>
            <a:r>
              <a:rPr lang="pl-PL" sz="1600" b="1" dirty="0">
                <a:latin typeface="Arial" panose="020B0604020202020204" pitchFamily="34" charset="0"/>
                <a:cs typeface="Arial" panose="020B0604020202020204" pitchFamily="34" charset="0"/>
              </a:rPr>
              <a:t>zakup paliwa do samochodów służbowych, wypłata wynagrodzeń pracowników magazynu, opłata za energię elektryczną zużytą w hali produkcyjnej, składki na ubezpieczenia społeczne pracowników administracji, zakup materiałów biurowych, opłata za usługi telekomunikacyjne, odpis amortyzacyjny maszyn produkcyjnych, podatek od środków transportowych, wypłata ryczałtów za używanie prywatnych samochodów do celów służbowych, zakup usług sprzątania pomieszczeń biurowych.</a:t>
            </a:r>
          </a:p>
          <a:p>
            <a:r>
              <a:rPr lang="pl-PL" sz="1600"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pl-PL"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pl-PL" sz="1600" b="1" dirty="0">
              <a:latin typeface="Arial" panose="020B0604020202020204" pitchFamily="34" charset="0"/>
              <a:cs typeface="Arial" panose="020B0604020202020204" pitchFamily="34" charset="0"/>
            </a:endParaRPr>
          </a:p>
        </p:txBody>
      </p:sp>
      <p:sp>
        <p:nvSpPr>
          <p:cNvPr id="10" name="pole tekstowe 9">
            <a:extLst>
              <a:ext uri="{FF2B5EF4-FFF2-40B4-BE49-F238E27FC236}">
                <a16:creationId xmlns:a16="http://schemas.microsoft.com/office/drawing/2014/main" id="{E54C3948-F59A-F0B0-D13B-5D19C5439D36}"/>
              </a:ext>
            </a:extLst>
          </p:cNvPr>
          <p:cNvSpPr txBox="1"/>
          <p:nvPr/>
        </p:nvSpPr>
        <p:spPr>
          <a:xfrm>
            <a:off x="753028" y="3045101"/>
            <a:ext cx="10685943" cy="375552"/>
          </a:xfrm>
          <a:prstGeom prst="rect">
            <a:avLst/>
          </a:prstGeom>
          <a:noFill/>
        </p:spPr>
        <p:txBody>
          <a:bodyPr wrap="square">
            <a:spAutoFit/>
          </a:bodyPr>
          <a:lstStyle/>
          <a:p>
            <a:pPr algn="just">
              <a:lnSpc>
                <a:spcPct val="107000"/>
              </a:lnSpc>
              <a:spcAft>
                <a:spcPts val="800"/>
              </a:spcAft>
            </a:pPr>
            <a:r>
              <a:rPr lang="pl-PL" b="1" dirty="0"/>
              <a:t>Tabela 2. Zdarzenia gospodarcze</a:t>
            </a:r>
          </a:p>
        </p:txBody>
      </p:sp>
      <p:graphicFrame>
        <p:nvGraphicFramePr>
          <p:cNvPr id="7" name="Tabela 6">
            <a:extLst>
              <a:ext uri="{FF2B5EF4-FFF2-40B4-BE49-F238E27FC236}">
                <a16:creationId xmlns:a16="http://schemas.microsoft.com/office/drawing/2014/main" id="{B1472C22-C96F-578F-E22C-CA5CE02B0A13}"/>
              </a:ext>
              <a:ext uri="{C183D7F6-B498-43B3-948B-1728B52AA6E4}">
                <adec:decorative xmlns:adec="http://schemas.microsoft.com/office/drawing/2017/decorative" val="0"/>
              </a:ext>
            </a:extLst>
          </p:cNvPr>
          <p:cNvGraphicFramePr>
            <a:graphicFrameLocks noGrp="1"/>
          </p:cNvGraphicFramePr>
          <p:nvPr/>
        </p:nvGraphicFramePr>
        <p:xfrm>
          <a:off x="876233" y="3509555"/>
          <a:ext cx="10305536" cy="1926824"/>
        </p:xfrm>
        <a:graphic>
          <a:graphicData uri="http://schemas.openxmlformats.org/drawingml/2006/table">
            <a:tbl>
              <a:tblPr firstRow="1" bandRow="1">
                <a:tableStyleId>{F5AB1C69-6EDB-4FF4-983F-18BD219EF322}</a:tableStyleId>
              </a:tblPr>
              <a:tblGrid>
                <a:gridCol w="2576384">
                  <a:extLst>
                    <a:ext uri="{9D8B030D-6E8A-4147-A177-3AD203B41FA5}">
                      <a16:colId xmlns:a16="http://schemas.microsoft.com/office/drawing/2014/main" val="384452731"/>
                    </a:ext>
                  </a:extLst>
                </a:gridCol>
                <a:gridCol w="2625813">
                  <a:extLst>
                    <a:ext uri="{9D8B030D-6E8A-4147-A177-3AD203B41FA5}">
                      <a16:colId xmlns:a16="http://schemas.microsoft.com/office/drawing/2014/main" val="4049594210"/>
                    </a:ext>
                  </a:extLst>
                </a:gridCol>
                <a:gridCol w="2526955">
                  <a:extLst>
                    <a:ext uri="{9D8B030D-6E8A-4147-A177-3AD203B41FA5}">
                      <a16:colId xmlns:a16="http://schemas.microsoft.com/office/drawing/2014/main" val="3367684464"/>
                    </a:ext>
                  </a:extLst>
                </a:gridCol>
                <a:gridCol w="2576384">
                  <a:extLst>
                    <a:ext uri="{9D8B030D-6E8A-4147-A177-3AD203B41FA5}">
                      <a16:colId xmlns:a16="http://schemas.microsoft.com/office/drawing/2014/main" val="1381974885"/>
                    </a:ext>
                  </a:extLst>
                </a:gridCol>
              </a:tblGrid>
              <a:tr h="443464">
                <a:tc>
                  <a:txBody>
                    <a:bodyPr/>
                    <a:lstStyle/>
                    <a:p>
                      <a:pPr marL="0" algn="l" defTabSz="914400" rtl="0" eaLnBrk="1" latinLnBrk="0" hangingPunct="1">
                        <a:lnSpc>
                          <a:spcPct val="107000"/>
                        </a:lnSpc>
                        <a:spcAft>
                          <a:spcPts val="800"/>
                        </a:spcAft>
                        <a:buNone/>
                      </a:pPr>
                      <a:r>
                        <a:rPr lang="pl-PL" sz="1400" b="1" kern="1200" dirty="0">
                          <a:solidFill>
                            <a:schemeClr val="tx1"/>
                          </a:solidFill>
                          <a:effectLst/>
                          <a:latin typeface="Arial" panose="020B0604020202020204" pitchFamily="34" charset="0"/>
                          <a:ea typeface="+mn-ea"/>
                          <a:cs typeface="Arial" panose="020B0604020202020204" pitchFamily="34" charset="0"/>
                        </a:rPr>
                        <a:t>Zdarzenia gospodarcze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07000"/>
                        </a:lnSpc>
                        <a:spcAft>
                          <a:spcPts val="800"/>
                        </a:spcAft>
                        <a:buNone/>
                      </a:pPr>
                      <a:r>
                        <a:rPr lang="pl-PL" sz="1400" b="1" kern="1200" dirty="0">
                          <a:solidFill>
                            <a:schemeClr val="tx1"/>
                          </a:solidFill>
                          <a:effectLst/>
                          <a:latin typeface="Arial" panose="020B0604020202020204" pitchFamily="34" charset="0"/>
                          <a:ea typeface="+mn-ea"/>
                          <a:cs typeface="Arial" panose="020B0604020202020204" pitchFamily="34" charset="0"/>
                        </a:rPr>
                        <a:t>Koszt rodzajowy (podać jaki)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07000"/>
                        </a:lnSpc>
                        <a:spcAft>
                          <a:spcPts val="800"/>
                        </a:spcAft>
                        <a:buNone/>
                      </a:pPr>
                      <a:r>
                        <a:rPr lang="pl-PL" sz="1400" b="1" kern="1200" dirty="0">
                          <a:solidFill>
                            <a:schemeClr val="tx1"/>
                          </a:solidFill>
                          <a:effectLst/>
                          <a:latin typeface="Arial" panose="020B0604020202020204" pitchFamily="34" charset="0"/>
                          <a:ea typeface="+mn-ea"/>
                          <a:cs typeface="Arial" panose="020B0604020202020204" pitchFamily="34" charset="0"/>
                        </a:rPr>
                        <a:t>Koszt materialny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914400" rtl="0" eaLnBrk="1" latinLnBrk="0" hangingPunct="1">
                        <a:lnSpc>
                          <a:spcPct val="107000"/>
                        </a:lnSpc>
                        <a:spcAft>
                          <a:spcPts val="800"/>
                        </a:spcAft>
                        <a:buNone/>
                      </a:pPr>
                      <a:r>
                        <a:rPr lang="pl-PL" sz="1400" b="1" kern="1200" dirty="0">
                          <a:solidFill>
                            <a:schemeClr val="tx1"/>
                          </a:solidFill>
                          <a:effectLst/>
                          <a:latin typeface="Arial" panose="020B0604020202020204" pitchFamily="34" charset="0"/>
                          <a:ea typeface="+mn-ea"/>
                          <a:cs typeface="Arial" panose="020B0604020202020204" pitchFamily="34" charset="0"/>
                        </a:rPr>
                        <a:t>Koszt niematerialny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91449379"/>
                  </a:ext>
                </a:extLst>
              </a:tr>
              <a:tr h="370840">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1562804"/>
                  </a:ext>
                </a:extLst>
              </a:tr>
              <a:tr h="370840">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71583976"/>
                  </a:ext>
                </a:extLst>
              </a:tr>
              <a:tr h="370840">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8186529"/>
                  </a:ext>
                </a:extLst>
              </a:tr>
              <a:tr h="370840">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latinLnBrk="0" hangingPunct="1">
                        <a:lnSpc>
                          <a:spcPct val="107000"/>
                        </a:lnSpc>
                        <a:spcAft>
                          <a:spcPts val="800"/>
                        </a:spcAft>
                        <a:buNone/>
                      </a:pPr>
                      <a:endParaRPr lang="pl-PL" sz="1400" b="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93806776"/>
                  </a:ext>
                </a:extLst>
              </a:tr>
            </a:tbl>
          </a:graphicData>
        </a:graphic>
      </p:graphicFrame>
      <p:sp>
        <p:nvSpPr>
          <p:cNvPr id="12" name="pole tekstowe 11">
            <a:extLst>
              <a:ext uri="{FF2B5EF4-FFF2-40B4-BE49-F238E27FC236}">
                <a16:creationId xmlns:a16="http://schemas.microsoft.com/office/drawing/2014/main" id="{039AD4AA-F688-B590-A9AF-E8ECD1DDEC59}"/>
              </a:ext>
            </a:extLst>
          </p:cNvPr>
          <p:cNvSpPr txBox="1"/>
          <p:nvPr/>
        </p:nvSpPr>
        <p:spPr>
          <a:xfrm>
            <a:off x="753028" y="5525281"/>
            <a:ext cx="10685943" cy="671915"/>
          </a:xfrm>
          <a:prstGeom prst="rect">
            <a:avLst/>
          </a:prstGeom>
          <a:noFill/>
        </p:spPr>
        <p:txBody>
          <a:bodyPr wrap="square">
            <a:spAutoFit/>
          </a:bodyPr>
          <a:lstStyle/>
          <a:p>
            <a:pPr algn="just">
              <a:lnSpc>
                <a:spcPct val="107000"/>
              </a:lnSpc>
              <a:spcAft>
                <a:spcPts val="800"/>
              </a:spcAft>
            </a:pPr>
            <a:r>
              <a:rPr lang="pl-PL" sz="1800" b="1" dirty="0"/>
              <a:t>Polecenie. Przypisz zdarzenia gospodarcze do właściwych grup kosztów rodzajowych w tabeli 2, z uwzględnieniem podziału na koszty materialne i niematerialne.</a:t>
            </a:r>
          </a:p>
        </p:txBody>
      </p:sp>
    </p:spTree>
    <p:extLst>
      <p:ext uri="{BB962C8B-B14F-4D97-AF65-F5344CB8AC3E}">
        <p14:creationId xmlns:p14="http://schemas.microsoft.com/office/powerpoint/2010/main" val="2991178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475246"/>
            <a:ext cx="10515600" cy="831040"/>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Koszty magazynowania</a:t>
            </a:r>
          </a:p>
        </p:txBody>
      </p:sp>
      <p:sp>
        <p:nvSpPr>
          <p:cNvPr id="3" name="Symbol zastępczy zawartości 2"/>
          <p:cNvSpPr>
            <a:spLocks noGrp="1"/>
          </p:cNvSpPr>
          <p:nvPr>
            <p:ph idx="1"/>
          </p:nvPr>
        </p:nvSpPr>
        <p:spPr>
          <a:xfrm>
            <a:off x="688910" y="1306286"/>
            <a:ext cx="10515600" cy="4656073"/>
          </a:xfrm>
        </p:spPr>
        <p:txBody>
          <a:bodyPr>
            <a:normAutofit/>
          </a:bodyPr>
          <a:lstStyle/>
          <a:p>
            <a:pPr marL="0" indent="0" algn="just">
              <a:lnSpc>
                <a:spcPct val="110000"/>
              </a:lnSpc>
              <a:spcBef>
                <a:spcPts val="600"/>
              </a:spcBef>
              <a:spcAft>
                <a:spcPts val="600"/>
              </a:spcAft>
              <a:buNone/>
            </a:pPr>
            <a:r>
              <a:rPr lang="pl-PL" sz="1800" b="1" dirty="0">
                <a:latin typeface="Arial" panose="020B0604020202020204" pitchFamily="34" charset="0"/>
                <a:cs typeface="Arial" panose="020B0604020202020204" pitchFamily="34" charset="0"/>
              </a:rPr>
              <a:t>Koszty magazynowania to wszystkie wydatki związane z przechowywaniem zapasów w magazynie oraz utrzymaniem jego funkcjonowania.</a:t>
            </a:r>
          </a:p>
          <a:p>
            <a:pPr marL="0" indent="0">
              <a:lnSpc>
                <a:spcPct val="110000"/>
              </a:lnSpc>
              <a:spcBef>
                <a:spcPts val="600"/>
              </a:spcBef>
              <a:spcAft>
                <a:spcPts val="600"/>
              </a:spcAft>
              <a:buNone/>
            </a:pPr>
            <a:r>
              <a:rPr lang="pl-PL" sz="1800" b="1" dirty="0">
                <a:latin typeface="Arial" panose="020B0604020202020204" pitchFamily="34" charset="0"/>
                <a:cs typeface="Arial" panose="020B0604020202020204" pitchFamily="34" charset="0"/>
              </a:rPr>
              <a:t>Obejmują m.in.:</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wynajem lub utrzymanie powierzchni magazynowej,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wynagrodzenia pracowników magazynu,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koszty energii (oświetlenie, ogrzewanie, chłodzenie),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amortyzację regałów, wózków i sprzętu magazynowego,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ubezpieczenie zapasów,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koszty związane z obsługą zapasów (przyjęcia, wydania, inwentaryzacja), </a:t>
            </a:r>
          </a:p>
          <a:p>
            <a:pPr>
              <a:lnSpc>
                <a:spcPct val="110000"/>
              </a:lnSpc>
              <a:spcBef>
                <a:spcPts val="600"/>
              </a:spcBef>
              <a:spcAft>
                <a:spcPts val="600"/>
              </a:spcAft>
            </a:pPr>
            <a:r>
              <a:rPr lang="pl-PL" sz="1800" b="1" dirty="0">
                <a:latin typeface="Arial" panose="020B0604020202020204" pitchFamily="34" charset="0"/>
                <a:cs typeface="Arial" panose="020B0604020202020204" pitchFamily="34" charset="0"/>
              </a:rPr>
              <a:t>straty wynikające z uszkodzeń lub przeterminowania towarów. </a:t>
            </a:r>
          </a:p>
          <a:p>
            <a:endParaRPr lang="pl-PL" dirty="0"/>
          </a:p>
        </p:txBody>
      </p:sp>
    </p:spTree>
    <p:extLst>
      <p:ext uri="{BB962C8B-B14F-4D97-AF65-F5344CB8AC3E}">
        <p14:creationId xmlns:p14="http://schemas.microsoft.com/office/powerpoint/2010/main" val="76350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6F2E8-E19D-8A9C-F805-298B4CCCA75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929B3AB-03F2-3C00-C67F-E5C82BA90AE5}"/>
              </a:ext>
            </a:extLst>
          </p:cNvPr>
          <p:cNvSpPr>
            <a:spLocks noGrp="1"/>
          </p:cNvSpPr>
          <p:nvPr>
            <p:ph type="title"/>
          </p:nvPr>
        </p:nvSpPr>
        <p:spPr>
          <a:xfrm>
            <a:off x="721468" y="170485"/>
            <a:ext cx="10515600" cy="693861"/>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3. Koszty w magazynie </a:t>
            </a:r>
          </a:p>
        </p:txBody>
      </p:sp>
      <p:sp>
        <p:nvSpPr>
          <p:cNvPr id="3" name="Symbol zastępczy zawartości 2">
            <a:extLst>
              <a:ext uri="{FF2B5EF4-FFF2-40B4-BE49-F238E27FC236}">
                <a16:creationId xmlns:a16="http://schemas.microsoft.com/office/drawing/2014/main" id="{8217E051-816A-3D01-D0A6-58443E7981C0}"/>
              </a:ext>
            </a:extLst>
          </p:cNvPr>
          <p:cNvSpPr>
            <a:spLocks noGrp="1"/>
          </p:cNvSpPr>
          <p:nvPr>
            <p:ph idx="1"/>
          </p:nvPr>
        </p:nvSpPr>
        <p:spPr>
          <a:xfrm>
            <a:off x="295204" y="864346"/>
            <a:ext cx="11601591" cy="400163"/>
          </a:xfrm>
        </p:spPr>
        <p:txBody>
          <a:bodyPr>
            <a:noAutofit/>
          </a:bodyPr>
          <a:lstStyle/>
          <a:p>
            <a:pPr marL="0" indent="0">
              <a:buNone/>
            </a:pPr>
            <a:r>
              <a:rPr lang="pl-PL" sz="1600" b="1" dirty="0">
                <a:latin typeface="Arial" panose="020B0604020202020204" pitchFamily="34" charset="0"/>
                <a:cs typeface="Arial" panose="020B0604020202020204" pitchFamily="34" charset="0"/>
              </a:rPr>
              <a:t>Przedsiębiorstwo prowadzi magazyn wysokiego składowania i w okresie miesiąca poniosło koszty podane w tabeli 3.</a:t>
            </a:r>
          </a:p>
          <a:p>
            <a:pPr marL="0" indent="0">
              <a:buNone/>
            </a:pPr>
            <a:endParaRPr lang="pl-PL" sz="1600" b="1" dirty="0"/>
          </a:p>
        </p:txBody>
      </p:sp>
      <p:sp>
        <p:nvSpPr>
          <p:cNvPr id="11" name="pole tekstowe 10">
            <a:extLst>
              <a:ext uri="{FF2B5EF4-FFF2-40B4-BE49-F238E27FC236}">
                <a16:creationId xmlns:a16="http://schemas.microsoft.com/office/drawing/2014/main" id="{44111DF8-C969-A908-A505-4A1804C687CC}"/>
              </a:ext>
            </a:extLst>
          </p:cNvPr>
          <p:cNvSpPr txBox="1"/>
          <p:nvPr/>
        </p:nvSpPr>
        <p:spPr>
          <a:xfrm>
            <a:off x="636297" y="1229814"/>
            <a:ext cx="3775066" cy="375552"/>
          </a:xfrm>
          <a:prstGeom prst="rect">
            <a:avLst/>
          </a:prstGeom>
          <a:noFill/>
        </p:spPr>
        <p:txBody>
          <a:bodyPr wrap="square">
            <a:spAutoFit/>
          </a:bodyPr>
          <a:lstStyle/>
          <a:p>
            <a:pPr algn="just">
              <a:lnSpc>
                <a:spcPct val="107000"/>
              </a:lnSpc>
              <a:spcAft>
                <a:spcPts val="800"/>
              </a:spcAft>
            </a:pPr>
            <a:r>
              <a:rPr lang="pl-PL" b="1" dirty="0"/>
              <a:t>Tabela 3. Koszty w magazynie </a:t>
            </a:r>
          </a:p>
        </p:txBody>
      </p:sp>
      <p:graphicFrame>
        <p:nvGraphicFramePr>
          <p:cNvPr id="4" name="Tabela 3">
            <a:extLst>
              <a:ext uri="{FF2B5EF4-FFF2-40B4-BE49-F238E27FC236}">
                <a16:creationId xmlns:a16="http://schemas.microsoft.com/office/drawing/2014/main" id="{58821BE2-5B7B-B181-2A70-BACE447A9AFE}"/>
              </a:ext>
            </a:extLst>
          </p:cNvPr>
          <p:cNvGraphicFramePr>
            <a:graphicFrameLocks noGrp="1"/>
          </p:cNvGraphicFramePr>
          <p:nvPr/>
        </p:nvGraphicFramePr>
        <p:xfrm>
          <a:off x="721467" y="1720779"/>
          <a:ext cx="6245158" cy="2629504"/>
        </p:xfrm>
        <a:graphic>
          <a:graphicData uri="http://schemas.openxmlformats.org/drawingml/2006/table">
            <a:tbl>
              <a:tblPr firstRow="1" firstCol="1" bandRow="1">
                <a:tableStyleId>{5C22544A-7EE6-4342-B048-85BDC9FD1C3A}</a:tableStyleId>
              </a:tblPr>
              <a:tblGrid>
                <a:gridCol w="1944460">
                  <a:extLst>
                    <a:ext uri="{9D8B030D-6E8A-4147-A177-3AD203B41FA5}">
                      <a16:colId xmlns:a16="http://schemas.microsoft.com/office/drawing/2014/main" val="2340617425"/>
                    </a:ext>
                  </a:extLst>
                </a:gridCol>
                <a:gridCol w="1300766">
                  <a:extLst>
                    <a:ext uri="{9D8B030D-6E8A-4147-A177-3AD203B41FA5}">
                      <a16:colId xmlns:a16="http://schemas.microsoft.com/office/drawing/2014/main" val="3007385940"/>
                    </a:ext>
                  </a:extLst>
                </a:gridCol>
                <a:gridCol w="1828800">
                  <a:extLst>
                    <a:ext uri="{9D8B030D-6E8A-4147-A177-3AD203B41FA5}">
                      <a16:colId xmlns:a16="http://schemas.microsoft.com/office/drawing/2014/main" val="3104751547"/>
                    </a:ext>
                  </a:extLst>
                </a:gridCol>
                <a:gridCol w="1171132">
                  <a:extLst>
                    <a:ext uri="{9D8B030D-6E8A-4147-A177-3AD203B41FA5}">
                      <a16:colId xmlns:a16="http://schemas.microsoft.com/office/drawing/2014/main" val="3134057756"/>
                    </a:ext>
                  </a:extLst>
                </a:gridCol>
              </a:tblGrid>
              <a:tr h="429544">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Pozycja kosztowa </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Wartość (zł)</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Pozycja kosztowa </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Wartość (zł)</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03566136"/>
                  </a:ext>
                </a:extLst>
              </a:tr>
              <a:tr h="429544">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Wynagrodzenia </a:t>
                      </a:r>
                      <a:r>
                        <a:rPr lang="pl-PL" sz="1400" b="1" dirty="0">
                          <a:solidFill>
                            <a:schemeClr val="tx1"/>
                          </a:solidFill>
                          <a:effectLst/>
                          <a:latin typeface="Arial" panose="020B0604020202020204" pitchFamily="34" charset="0"/>
                          <a:cs typeface="Arial" panose="020B0604020202020204" pitchFamily="34" charset="0"/>
                        </a:rPr>
                        <a:t>magazynierów</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36 000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Energia elektryczna</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a:solidFill>
                            <a:schemeClr val="tx1"/>
                          </a:solidFill>
                          <a:effectLst/>
                          <a:latin typeface="Arial" panose="020B0604020202020204" pitchFamily="34" charset="0"/>
                          <a:cs typeface="Arial" panose="020B0604020202020204" pitchFamily="34" charset="0"/>
                        </a:rPr>
                        <a:t>8 000</a:t>
                      </a:r>
                      <a:endParaRPr lang="pl-PL"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9180202"/>
                  </a:ext>
                </a:extLst>
              </a:tr>
              <a:tr h="429544">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Składki ZUS</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7 200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Materiały eksploatacyjne</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3 600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7217591"/>
                  </a:ext>
                </a:extLst>
              </a:tr>
              <a:tr h="429544">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Amortyzacja regałów i urządzeń</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12 000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Naprawy wózków widłowych</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4 200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2821636"/>
                  </a:ext>
                </a:extLst>
              </a:tr>
              <a:tr h="405700">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Ochrona magazynu</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4 500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systemu WMS</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3 000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5094615"/>
                  </a:ext>
                </a:extLst>
              </a:tr>
              <a:tr h="429544">
                <a:tc>
                  <a:txBody>
                    <a:bodyPr/>
                    <a:lstStyle/>
                    <a:p>
                      <a:pPr>
                        <a:lnSpc>
                          <a:spcPct val="107000"/>
                        </a:lnSpc>
                        <a:spcAft>
                          <a:spcPts val="800"/>
                        </a:spcAft>
                        <a:buNone/>
                      </a:pPr>
                      <a:r>
                        <a:rPr lang="pl-PL" sz="1400" dirty="0">
                          <a:solidFill>
                            <a:schemeClr val="tx1"/>
                          </a:solidFill>
                          <a:effectLst/>
                          <a:latin typeface="Arial" panose="020B0604020202020204" pitchFamily="34" charset="0"/>
                          <a:cs typeface="Arial" panose="020B0604020202020204" pitchFamily="34" charset="0"/>
                        </a:rPr>
                        <a:t>Ubezpieczenie magazynu</a:t>
                      </a:r>
                      <a:endParaRPr lang="pl-PL"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2 500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Koszty opakowań</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400" b="1" dirty="0">
                          <a:solidFill>
                            <a:schemeClr val="tx1"/>
                          </a:solidFill>
                          <a:effectLst/>
                          <a:latin typeface="Arial" panose="020B0604020202020204" pitchFamily="34" charset="0"/>
                          <a:cs typeface="Arial" panose="020B0604020202020204" pitchFamily="34" charset="0"/>
                        </a:rPr>
                        <a:t>6 000</a:t>
                      </a:r>
                      <a:endParaRPr lang="pl-PL"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7209194"/>
                  </a:ext>
                </a:extLst>
              </a:tr>
            </a:tbl>
          </a:graphicData>
        </a:graphic>
      </p:graphicFrame>
      <p:sp>
        <p:nvSpPr>
          <p:cNvPr id="8" name="Symbol zastępczy zawartości 2">
            <a:extLst>
              <a:ext uri="{FF2B5EF4-FFF2-40B4-BE49-F238E27FC236}">
                <a16:creationId xmlns:a16="http://schemas.microsoft.com/office/drawing/2014/main" id="{7A88D0A7-7FAE-2766-CADC-5A5F01A2470F}"/>
              </a:ext>
            </a:extLst>
          </p:cNvPr>
          <p:cNvSpPr txBox="1">
            <a:spLocks/>
          </p:cNvSpPr>
          <p:nvPr/>
        </p:nvSpPr>
        <p:spPr>
          <a:xfrm>
            <a:off x="721467" y="4518133"/>
            <a:ext cx="6580853" cy="172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400" b="1" dirty="0">
                <a:latin typeface="Arial" panose="020B0604020202020204" pitchFamily="34" charset="0"/>
                <a:cs typeface="Arial" panose="020B0604020202020204" pitchFamily="34" charset="0"/>
              </a:rPr>
              <a:t>Dane uzupełniające do zadania:</a:t>
            </a:r>
            <a:endParaRPr lang="pl-PL" sz="1400" dirty="0">
              <a:latin typeface="Arial" panose="020B0604020202020204" pitchFamily="34" charset="0"/>
              <a:cs typeface="Arial" panose="020B0604020202020204" pitchFamily="34" charset="0"/>
            </a:endParaRPr>
          </a:p>
          <a:p>
            <a:pPr lvl="0"/>
            <a:r>
              <a:rPr lang="pl-PL" sz="1400" b="1" dirty="0">
                <a:latin typeface="Arial" panose="020B0604020202020204" pitchFamily="34" charset="0"/>
                <a:cs typeface="Arial" panose="020B0604020202020204" pitchFamily="34" charset="0"/>
              </a:rPr>
              <a:t>w okresie miesiąca przyjęto do magazynu 2400 palet, </a:t>
            </a:r>
            <a:endParaRPr lang="pl-PL" sz="1400" dirty="0">
              <a:latin typeface="Arial" panose="020B0604020202020204" pitchFamily="34" charset="0"/>
              <a:cs typeface="Arial" panose="020B0604020202020204" pitchFamily="34" charset="0"/>
            </a:endParaRPr>
          </a:p>
          <a:p>
            <a:pPr lvl="0"/>
            <a:r>
              <a:rPr lang="pl-PL" sz="1400" b="1" dirty="0">
                <a:latin typeface="Arial" panose="020B0604020202020204" pitchFamily="34" charset="0"/>
                <a:cs typeface="Arial" panose="020B0604020202020204" pitchFamily="34" charset="0"/>
              </a:rPr>
              <a:t>w okresie miesiąca wydano z magazynu 3600 palet, </a:t>
            </a:r>
            <a:endParaRPr lang="pl-PL" sz="1400" dirty="0">
              <a:latin typeface="Arial" panose="020B0604020202020204" pitchFamily="34" charset="0"/>
              <a:cs typeface="Arial" panose="020B0604020202020204" pitchFamily="34" charset="0"/>
            </a:endParaRPr>
          </a:p>
          <a:p>
            <a:pPr lvl="0"/>
            <a:r>
              <a:rPr lang="pl-PL" sz="1400" b="1" dirty="0">
                <a:latin typeface="Arial" panose="020B0604020202020204" pitchFamily="34" charset="0"/>
                <a:cs typeface="Arial" panose="020B0604020202020204" pitchFamily="34" charset="0"/>
              </a:rPr>
              <a:t>średni stan zapasów w skali miesiąca wyniósł 1800 palet, </a:t>
            </a:r>
            <a:endParaRPr lang="pl-PL" sz="1400" dirty="0">
              <a:latin typeface="Arial" panose="020B0604020202020204" pitchFamily="34" charset="0"/>
              <a:cs typeface="Arial" panose="020B0604020202020204" pitchFamily="34" charset="0"/>
            </a:endParaRPr>
          </a:p>
          <a:p>
            <a:pPr lvl="0"/>
            <a:r>
              <a:rPr lang="pl-PL" sz="1400" b="1" dirty="0">
                <a:latin typeface="Arial" panose="020B0604020202020204" pitchFamily="34" charset="0"/>
                <a:cs typeface="Arial" panose="020B0604020202020204" pitchFamily="34" charset="0"/>
              </a:rPr>
              <a:t>powierzchnia magazynu wynosi 3000 m², z czego wykorzystano 2400 m². </a:t>
            </a:r>
            <a:endParaRPr lang="pl-PL" sz="1400" dirty="0">
              <a:latin typeface="Arial" panose="020B0604020202020204" pitchFamily="34" charset="0"/>
              <a:cs typeface="Arial" panose="020B0604020202020204" pitchFamily="34" charset="0"/>
            </a:endParaRPr>
          </a:p>
        </p:txBody>
      </p:sp>
      <p:sp>
        <p:nvSpPr>
          <p:cNvPr id="6" name="Symbol zastępczy zawartości 2">
            <a:extLst>
              <a:ext uri="{FF2B5EF4-FFF2-40B4-BE49-F238E27FC236}">
                <a16:creationId xmlns:a16="http://schemas.microsoft.com/office/drawing/2014/main" id="{E73700B5-CA59-7994-436C-600A6906A3A8}"/>
              </a:ext>
            </a:extLst>
          </p:cNvPr>
          <p:cNvSpPr txBox="1">
            <a:spLocks/>
          </p:cNvSpPr>
          <p:nvPr/>
        </p:nvSpPr>
        <p:spPr>
          <a:xfrm>
            <a:off x="7302320" y="1720779"/>
            <a:ext cx="4468969" cy="3633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l-PL" sz="1600" b="1" dirty="0">
                <a:latin typeface="Arial" panose="020B0604020202020204" pitchFamily="34" charset="0"/>
                <a:cs typeface="Arial" panose="020B0604020202020204" pitchFamily="34" charset="0"/>
              </a:rPr>
              <a:t>Polecenia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Oblicz całkowite koszty magazynowania.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Oblicz udział kosztów stałych i zmiennych w kosztach całkowitych.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Oblicz koszt obsługi jednej palety.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Oblicz koszt utrzymania 1 m² wykorzystanej powierzchni magazynowej.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Oblicz koszt utrzymania jednej palety średniego stanu zapasów. </a:t>
            </a:r>
            <a:endParaRPr lang="pl-PL" sz="1600" dirty="0">
              <a:latin typeface="Arial" panose="020B0604020202020204" pitchFamily="34" charset="0"/>
              <a:cs typeface="Arial" panose="020B0604020202020204" pitchFamily="34" charset="0"/>
            </a:endParaRPr>
          </a:p>
          <a:p>
            <a:pPr marL="273050" lvl="0" indent="-273050">
              <a:buFont typeface="+mj-lt"/>
              <a:buAutoNum type="arabicPeriod"/>
            </a:pPr>
            <a:r>
              <a:rPr lang="pl-PL" sz="1600" b="1" dirty="0">
                <a:latin typeface="Arial" panose="020B0604020202020204" pitchFamily="34" charset="0"/>
                <a:cs typeface="Arial" panose="020B0604020202020204" pitchFamily="34" charset="0"/>
              </a:rPr>
              <a:t>Wyznacz strukturę kosztów w procentach. </a:t>
            </a:r>
            <a:endParaRPr lang="pl-PL"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444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0EA1B0C-3DB8-43A0-BC5E-418BF4F59D7D}"/>
              </a:ext>
            </a:extLst>
          </p:cNvPr>
          <p:cNvSpPr>
            <a:spLocks noGrp="1"/>
          </p:cNvSpPr>
          <p:nvPr>
            <p:ph type="title"/>
          </p:nvPr>
        </p:nvSpPr>
        <p:spPr>
          <a:xfrm>
            <a:off x="747460" y="231680"/>
            <a:ext cx="10515600" cy="693861"/>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4. Koszty wariantów magazynowania</a:t>
            </a:r>
          </a:p>
        </p:txBody>
      </p:sp>
      <p:sp>
        <p:nvSpPr>
          <p:cNvPr id="3" name="Symbol zastępczy zawartości 2">
            <a:extLst>
              <a:ext uri="{FF2B5EF4-FFF2-40B4-BE49-F238E27FC236}">
                <a16:creationId xmlns:a16="http://schemas.microsoft.com/office/drawing/2014/main" id="{9E6992DC-BE22-49BD-80BF-EDA02F8160EF}"/>
              </a:ext>
            </a:extLst>
          </p:cNvPr>
          <p:cNvSpPr>
            <a:spLocks noGrp="1"/>
          </p:cNvSpPr>
          <p:nvPr>
            <p:ph idx="1"/>
          </p:nvPr>
        </p:nvSpPr>
        <p:spPr>
          <a:xfrm>
            <a:off x="662289" y="925540"/>
            <a:ext cx="11049005" cy="826153"/>
          </a:xfrm>
        </p:spPr>
        <p:txBody>
          <a:bodyPr>
            <a:normAutofit/>
          </a:bodyPr>
          <a:lstStyle/>
          <a:p>
            <a:pPr marL="0" indent="0">
              <a:lnSpc>
                <a:spcPct val="160000"/>
              </a:lnSpc>
              <a:buNone/>
            </a:pPr>
            <a:r>
              <a:rPr lang="pl-PL" sz="1600" b="1" dirty="0">
                <a:latin typeface="Arial" panose="020B0604020202020204" pitchFamily="34" charset="0"/>
                <a:cs typeface="Arial" panose="020B0604020202020204" pitchFamily="34" charset="0"/>
              </a:rPr>
              <a:t>Firma logistyczna prowadzi dwa warianty magazynowania towarów: magazyn własny oraz magazyn zewnętrzny (outsourcing) podane w tabeli 4. Firma obsługuje średnio 20 000 jednostek towaru miesięcznie.</a:t>
            </a:r>
          </a:p>
        </p:txBody>
      </p:sp>
      <p:sp>
        <p:nvSpPr>
          <p:cNvPr id="7" name="pole tekstowe 6">
            <a:extLst>
              <a:ext uri="{FF2B5EF4-FFF2-40B4-BE49-F238E27FC236}">
                <a16:creationId xmlns:a16="http://schemas.microsoft.com/office/drawing/2014/main" id="{B95EE8A6-AC6E-3583-A09F-4DBD40DB4855}"/>
              </a:ext>
            </a:extLst>
          </p:cNvPr>
          <p:cNvSpPr txBox="1"/>
          <p:nvPr/>
        </p:nvSpPr>
        <p:spPr>
          <a:xfrm>
            <a:off x="577117" y="1915419"/>
            <a:ext cx="10685943" cy="375552"/>
          </a:xfrm>
          <a:prstGeom prst="rect">
            <a:avLst/>
          </a:prstGeom>
          <a:noFill/>
        </p:spPr>
        <p:txBody>
          <a:bodyPr wrap="square">
            <a:spAutoFit/>
          </a:bodyPr>
          <a:lstStyle/>
          <a:p>
            <a:pPr algn="just">
              <a:lnSpc>
                <a:spcPct val="107000"/>
              </a:lnSpc>
              <a:spcAft>
                <a:spcPts val="800"/>
              </a:spcAft>
            </a:pPr>
            <a:r>
              <a:rPr lang="pl-PL" b="1" dirty="0"/>
              <a:t>Tabela 4. Koszty wariantów magazynowania towarów</a:t>
            </a:r>
          </a:p>
        </p:txBody>
      </p:sp>
      <p:graphicFrame>
        <p:nvGraphicFramePr>
          <p:cNvPr id="5" name="Tabela 4">
            <a:extLst>
              <a:ext uri="{FF2B5EF4-FFF2-40B4-BE49-F238E27FC236}">
                <a16:creationId xmlns:a16="http://schemas.microsoft.com/office/drawing/2014/main" id="{12B7248A-DB20-A70E-10AE-4C718986D0CC}"/>
              </a:ext>
            </a:extLst>
          </p:cNvPr>
          <p:cNvGraphicFramePr>
            <a:graphicFrameLocks noGrp="1"/>
          </p:cNvGraphicFramePr>
          <p:nvPr/>
        </p:nvGraphicFramePr>
        <p:xfrm>
          <a:off x="662289" y="2480124"/>
          <a:ext cx="6768821" cy="3322320"/>
        </p:xfrm>
        <a:graphic>
          <a:graphicData uri="http://schemas.openxmlformats.org/drawingml/2006/table">
            <a:tbl>
              <a:tblPr firstRow="1" bandRow="1">
                <a:tableStyleId>{5C22544A-7EE6-4342-B048-85BDC9FD1C3A}</a:tableStyleId>
              </a:tblPr>
              <a:tblGrid>
                <a:gridCol w="3532667">
                  <a:extLst>
                    <a:ext uri="{9D8B030D-6E8A-4147-A177-3AD203B41FA5}">
                      <a16:colId xmlns:a16="http://schemas.microsoft.com/office/drawing/2014/main" val="447034828"/>
                    </a:ext>
                  </a:extLst>
                </a:gridCol>
                <a:gridCol w="3236154">
                  <a:extLst>
                    <a:ext uri="{9D8B030D-6E8A-4147-A177-3AD203B41FA5}">
                      <a16:colId xmlns:a16="http://schemas.microsoft.com/office/drawing/2014/main" val="1650962476"/>
                    </a:ext>
                  </a:extLst>
                </a:gridCol>
              </a:tblGrid>
              <a:tr h="5569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dirty="0">
                          <a:solidFill>
                            <a:schemeClr val="tx1"/>
                          </a:solidFill>
                        </a:rPr>
                        <a:t>Wariant A. Magazyn własny</a:t>
                      </a:r>
                      <a:endParaRPr lang="pl-PL"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l-PL" b="1" dirty="0">
                          <a:solidFill>
                            <a:schemeClr val="tx1"/>
                          </a:solidFill>
                        </a:rPr>
                        <a:t>Wariant B. Magazyn zewnętrzny (outsourcing)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57016876"/>
                  </a:ext>
                </a:extLst>
              </a:tr>
              <a:tr h="2586750">
                <a:tc>
                  <a:txBody>
                    <a:bodyPr/>
                    <a:lstStyle/>
                    <a:p>
                      <a:pPr>
                        <a:spcBef>
                          <a:spcPts val="600"/>
                        </a:spcBef>
                      </a:pPr>
                      <a:r>
                        <a:rPr lang="pl-PL" sz="1400" b="1" dirty="0">
                          <a:solidFill>
                            <a:schemeClr val="tx1"/>
                          </a:solidFill>
                          <a:latin typeface="Arial" panose="020B0604020202020204" pitchFamily="34" charset="0"/>
                          <a:cs typeface="Arial" panose="020B0604020202020204" pitchFamily="34" charset="0"/>
                        </a:rPr>
                        <a:t>Koszty miesięczne:</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czynsz magazynu – 30 000 zł</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wynagrodzenia pracowników – 48 000 zł</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energia i media – 10 000 zł</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amortyzacja urządzeń – 12 000 zł</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ubezpieczenie zapasów – 5 000 zł</a:t>
                      </a:r>
                    </a:p>
                    <a:p>
                      <a:pPr marL="285750" lvl="0" indent="-285750">
                        <a:spcBef>
                          <a:spcPts val="600"/>
                        </a:spcBef>
                        <a:buFont typeface="Arial" panose="020B0604020202020204" pitchFamily="34" charset="0"/>
                        <a:buChar char="•"/>
                      </a:pPr>
                      <a:r>
                        <a:rPr lang="pl-PL" sz="1400" b="1" dirty="0">
                          <a:solidFill>
                            <a:schemeClr val="tx1"/>
                          </a:solidFill>
                          <a:latin typeface="Arial" panose="020B0604020202020204" pitchFamily="34" charset="0"/>
                          <a:cs typeface="Arial" panose="020B0604020202020204" pitchFamily="34" charset="0"/>
                        </a:rPr>
                        <a:t>koszty braków i uszkodzeń towaru – 0,8% wartości towaru (wartość 1 jednostki = 50 zł)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Bef>
                          <a:spcPts val="600"/>
                        </a:spcBef>
                      </a:pPr>
                      <a:r>
                        <a:rPr lang="pl-PL" sz="1400" b="1" dirty="0">
                          <a:solidFill>
                            <a:schemeClr val="tx1"/>
                          </a:solidFill>
                          <a:latin typeface="Arial" panose="020B0604020202020204" pitchFamily="34" charset="0"/>
                          <a:cs typeface="Arial" panose="020B0604020202020204" pitchFamily="34" charset="0"/>
                        </a:rPr>
                        <a:t>Operator logistyczny pobiera:</a:t>
                      </a:r>
                    </a:p>
                    <a:p>
                      <a:pPr marL="285750" lvl="0" indent="-285750">
                        <a:spcBef>
                          <a:spcPts val="600"/>
                        </a:spcBef>
                        <a:buFont typeface="Wingdings" panose="05000000000000000000" pitchFamily="2" charset="2"/>
                        <a:buChar char="§"/>
                      </a:pPr>
                      <a:r>
                        <a:rPr lang="pl-PL" sz="1400" b="1" dirty="0">
                          <a:solidFill>
                            <a:schemeClr val="tx1"/>
                          </a:solidFill>
                          <a:latin typeface="Arial" panose="020B0604020202020204" pitchFamily="34" charset="0"/>
                          <a:cs typeface="Arial" panose="020B0604020202020204" pitchFamily="34" charset="0"/>
                        </a:rPr>
                        <a:t>3,20 zł za każdą jednostkę towaru (przechowywanie + obsługa)</a:t>
                      </a:r>
                    </a:p>
                    <a:p>
                      <a:pPr marL="285750" lvl="0" indent="-285750">
                        <a:spcBef>
                          <a:spcPts val="600"/>
                        </a:spcBef>
                        <a:buFont typeface="Wingdings" panose="05000000000000000000" pitchFamily="2" charset="2"/>
                        <a:buChar char="§"/>
                      </a:pPr>
                      <a:r>
                        <a:rPr lang="pl-PL" sz="1400" b="1" dirty="0">
                          <a:solidFill>
                            <a:schemeClr val="tx1"/>
                          </a:solidFill>
                          <a:latin typeface="Arial" panose="020B0604020202020204" pitchFamily="34" charset="0"/>
                          <a:cs typeface="Arial" panose="020B0604020202020204" pitchFamily="34" charset="0"/>
                        </a:rPr>
                        <a:t>dodatkowo 25 000 zł opłaty stałej miesięcznej</a:t>
                      </a:r>
                    </a:p>
                    <a:p>
                      <a:pPr marL="285750" lvl="0" indent="-285750">
                        <a:spcBef>
                          <a:spcPts val="600"/>
                        </a:spcBef>
                        <a:buFont typeface="Wingdings" panose="05000000000000000000" pitchFamily="2" charset="2"/>
                        <a:buChar char="§"/>
                      </a:pPr>
                      <a:r>
                        <a:rPr lang="pl-PL" sz="1400" b="1" dirty="0">
                          <a:solidFill>
                            <a:schemeClr val="tx1"/>
                          </a:solidFill>
                          <a:latin typeface="Arial" panose="020B0604020202020204" pitchFamily="34" charset="0"/>
                          <a:cs typeface="Arial" panose="020B0604020202020204" pitchFamily="34" charset="0"/>
                        </a:rPr>
                        <a:t>koszty uszkodzeń są po stronie operatora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6044663"/>
                  </a:ext>
                </a:extLst>
              </a:tr>
            </a:tbl>
          </a:graphicData>
        </a:graphic>
      </p:graphicFrame>
      <p:sp>
        <p:nvSpPr>
          <p:cNvPr id="6" name="Symbol zastępczy zawartości 2">
            <a:extLst>
              <a:ext uri="{FF2B5EF4-FFF2-40B4-BE49-F238E27FC236}">
                <a16:creationId xmlns:a16="http://schemas.microsoft.com/office/drawing/2014/main" id="{7576C9FB-0CB1-3DAB-E2B0-6DBF08E15257}"/>
              </a:ext>
            </a:extLst>
          </p:cNvPr>
          <p:cNvSpPr txBox="1">
            <a:spLocks/>
          </p:cNvSpPr>
          <p:nvPr/>
        </p:nvSpPr>
        <p:spPr>
          <a:xfrm>
            <a:off x="7609082" y="1939470"/>
            <a:ext cx="4394028" cy="44036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spcBef>
                <a:spcPts val="600"/>
              </a:spcBef>
              <a:buNone/>
            </a:pPr>
            <a:r>
              <a:rPr lang="pl-PL" sz="1800" b="1" dirty="0"/>
              <a:t>Polecenia: </a:t>
            </a:r>
          </a:p>
          <a:p>
            <a:pPr marL="177800" indent="-177800">
              <a:lnSpc>
                <a:spcPct val="170000"/>
              </a:lnSpc>
              <a:spcBef>
                <a:spcPts val="600"/>
              </a:spcBef>
              <a:buFont typeface="+mj-lt"/>
              <a:buAutoNum type="arabicPeriod"/>
            </a:pPr>
            <a:r>
              <a:rPr lang="pl-PL" sz="1400" b="1" dirty="0">
                <a:latin typeface="Arial" panose="020B0604020202020204" pitchFamily="34" charset="0"/>
                <a:cs typeface="Arial" panose="020B0604020202020204" pitchFamily="34" charset="0"/>
              </a:rPr>
              <a:t>Oblicz całkowity koszt magazynowania w wariancie A (w tym koszty uszkodzeń).</a:t>
            </a:r>
          </a:p>
          <a:p>
            <a:pPr marL="177800" indent="-177800">
              <a:lnSpc>
                <a:spcPct val="170000"/>
              </a:lnSpc>
              <a:spcBef>
                <a:spcPts val="600"/>
              </a:spcBef>
              <a:buFont typeface="+mj-lt"/>
              <a:buAutoNum type="arabicPeriod"/>
            </a:pPr>
            <a:r>
              <a:rPr lang="pl-PL" sz="1400" b="1" dirty="0">
                <a:latin typeface="Arial" panose="020B0604020202020204" pitchFamily="34" charset="0"/>
                <a:cs typeface="Arial" panose="020B0604020202020204" pitchFamily="34" charset="0"/>
              </a:rPr>
              <a:t>Oblicz koszt magazynowania w wariancie B.</a:t>
            </a:r>
          </a:p>
          <a:p>
            <a:pPr marL="177800" indent="-177800">
              <a:lnSpc>
                <a:spcPct val="170000"/>
              </a:lnSpc>
              <a:spcBef>
                <a:spcPts val="600"/>
              </a:spcBef>
              <a:buFont typeface="+mj-lt"/>
              <a:buAutoNum type="arabicPeriod"/>
            </a:pPr>
            <a:r>
              <a:rPr lang="pl-PL" sz="1400" b="1" dirty="0">
                <a:latin typeface="Arial" panose="020B0604020202020204" pitchFamily="34" charset="0"/>
                <a:cs typeface="Arial" panose="020B0604020202020204" pitchFamily="34" charset="0"/>
              </a:rPr>
              <a:t>Oblicz koszt magazynowania jednej jednostki w obu wariantach.</a:t>
            </a:r>
          </a:p>
          <a:p>
            <a:pPr marL="177800" indent="-177800">
              <a:lnSpc>
                <a:spcPct val="170000"/>
              </a:lnSpc>
              <a:spcBef>
                <a:spcPts val="600"/>
              </a:spcBef>
              <a:buFont typeface="+mj-lt"/>
              <a:buAutoNum type="arabicPeriod"/>
            </a:pPr>
            <a:r>
              <a:rPr lang="pl-PL" sz="1400" b="1" dirty="0">
                <a:latin typeface="Arial" panose="020B0604020202020204" pitchFamily="34" charset="0"/>
                <a:cs typeface="Arial" panose="020B0604020202020204" pitchFamily="34" charset="0"/>
              </a:rPr>
              <a:t>Który wariant jest bardziej opłacalny?</a:t>
            </a:r>
          </a:p>
          <a:p>
            <a:pPr marL="177800" indent="-177800">
              <a:lnSpc>
                <a:spcPct val="170000"/>
              </a:lnSpc>
              <a:spcBef>
                <a:spcPts val="600"/>
              </a:spcBef>
              <a:buFont typeface="+mj-lt"/>
              <a:buAutoNum type="arabicPeriod"/>
            </a:pPr>
            <a:r>
              <a:rPr lang="pl-PL" sz="1400" b="1" dirty="0">
                <a:latin typeface="Arial" panose="020B0604020202020204" pitchFamily="34" charset="0"/>
                <a:cs typeface="Arial" panose="020B0604020202020204" pitchFamily="34" charset="0"/>
              </a:rPr>
              <a:t>Oblicz, o ile zmieni się miesięczny koszt, jeśli firma zwiększy wolumen do 25 000 jednostek (dla obu wariantów).</a:t>
            </a:r>
          </a:p>
        </p:txBody>
      </p:sp>
    </p:spTree>
    <p:extLst>
      <p:ext uri="{BB962C8B-B14F-4D97-AF65-F5344CB8AC3E}">
        <p14:creationId xmlns:p14="http://schemas.microsoft.com/office/powerpoint/2010/main" val="3868940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163078" y="365126"/>
            <a:ext cx="8190722" cy="745218"/>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Koszty transportu</a:t>
            </a:r>
          </a:p>
        </p:txBody>
      </p:sp>
      <p:sp>
        <p:nvSpPr>
          <p:cNvPr id="3" name="Symbol zastępczy zawartości 2"/>
          <p:cNvSpPr>
            <a:spLocks noGrp="1"/>
          </p:cNvSpPr>
          <p:nvPr>
            <p:ph idx="1"/>
          </p:nvPr>
        </p:nvSpPr>
        <p:spPr>
          <a:xfrm>
            <a:off x="726233" y="1306285"/>
            <a:ext cx="10515600" cy="4665404"/>
          </a:xfrm>
        </p:spPr>
        <p:txBody>
          <a:bodyPr>
            <a:normAutofit/>
          </a:bodyPr>
          <a:lstStyle/>
          <a:p>
            <a:pPr marL="0" indent="0">
              <a:lnSpc>
                <a:spcPct val="150000"/>
              </a:lnSpc>
              <a:spcBef>
                <a:spcPts val="600"/>
              </a:spcBef>
              <a:spcAft>
                <a:spcPts val="600"/>
              </a:spcAft>
              <a:buNone/>
            </a:pPr>
            <a:r>
              <a:rPr lang="pl-PL" sz="1700" b="1" dirty="0">
                <a:latin typeface="Arial" panose="020B0604020202020204" pitchFamily="34" charset="0"/>
                <a:cs typeface="Arial" panose="020B0604020202020204" pitchFamily="34" charset="0"/>
              </a:rPr>
              <a:t>Koszty transportu to wydatki związane z przemieszczaniem towarów i materiałów między miejscami w łańcuchu dostaw.</a:t>
            </a:r>
          </a:p>
          <a:p>
            <a:pPr marL="0" indent="0">
              <a:lnSpc>
                <a:spcPct val="100000"/>
              </a:lnSpc>
              <a:spcBef>
                <a:spcPts val="600"/>
              </a:spcBef>
              <a:spcAft>
                <a:spcPts val="600"/>
              </a:spcAft>
              <a:buNone/>
            </a:pPr>
            <a:r>
              <a:rPr lang="pl-PL" sz="1700" b="1" dirty="0">
                <a:latin typeface="Arial" panose="020B0604020202020204" pitchFamily="34" charset="0"/>
                <a:cs typeface="Arial" panose="020B0604020202020204" pitchFamily="34" charset="0"/>
              </a:rPr>
              <a:t>Obejmują m.in.:</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paliwo i eksploatację środków transportu,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wynagrodzenia kierowców,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opłaty drogowe, autostradowe i parkingowe,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koszty serwisu, napraw i amortyzacji pojazdów,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koszty ubezpieczenia transportu,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opłaty za usługi przewoźników zewnętrznych, </a:t>
            </a:r>
          </a:p>
          <a:p>
            <a:pPr>
              <a:lnSpc>
                <a:spcPct val="100000"/>
              </a:lnSpc>
              <a:spcBef>
                <a:spcPts val="600"/>
              </a:spcBef>
              <a:spcAft>
                <a:spcPts val="600"/>
              </a:spcAft>
            </a:pPr>
            <a:r>
              <a:rPr lang="pl-PL" sz="1700" b="1" dirty="0">
                <a:latin typeface="Arial" panose="020B0604020202020204" pitchFamily="34" charset="0"/>
                <a:cs typeface="Arial" panose="020B0604020202020204" pitchFamily="34" charset="0"/>
              </a:rPr>
              <a:t>koszty załadunku i rozładunku. </a:t>
            </a:r>
          </a:p>
          <a:p>
            <a:endParaRPr lang="pl-PL" dirty="0"/>
          </a:p>
        </p:txBody>
      </p:sp>
    </p:spTree>
    <p:extLst>
      <p:ext uri="{BB962C8B-B14F-4D97-AF65-F5344CB8AC3E}">
        <p14:creationId xmlns:p14="http://schemas.microsoft.com/office/powerpoint/2010/main" val="2499387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6503B-FB6E-88F8-B5ED-C7484148498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DD80C8C-A3B0-20C4-FD29-FBA0D50D70B8}"/>
              </a:ext>
            </a:extLst>
          </p:cNvPr>
          <p:cNvSpPr>
            <a:spLocks noGrp="1"/>
          </p:cNvSpPr>
          <p:nvPr>
            <p:ph type="title"/>
          </p:nvPr>
        </p:nvSpPr>
        <p:spPr>
          <a:xfrm>
            <a:off x="838200" y="365125"/>
            <a:ext cx="10515600" cy="693861"/>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5. Koszty transportu</a:t>
            </a:r>
          </a:p>
        </p:txBody>
      </p:sp>
      <p:sp>
        <p:nvSpPr>
          <p:cNvPr id="6" name="pole tekstowe 5">
            <a:extLst>
              <a:ext uri="{FF2B5EF4-FFF2-40B4-BE49-F238E27FC236}">
                <a16:creationId xmlns:a16="http://schemas.microsoft.com/office/drawing/2014/main" id="{FE91BD3C-9D66-7A35-6980-307A7490E482}"/>
              </a:ext>
            </a:extLst>
          </p:cNvPr>
          <p:cNvSpPr txBox="1"/>
          <p:nvPr/>
        </p:nvSpPr>
        <p:spPr>
          <a:xfrm>
            <a:off x="838200" y="1058986"/>
            <a:ext cx="10797702" cy="670440"/>
          </a:xfrm>
          <a:prstGeom prst="rect">
            <a:avLst/>
          </a:prstGeom>
          <a:noFill/>
        </p:spPr>
        <p:txBody>
          <a:bodyPr wrap="square">
            <a:spAutoFit/>
          </a:bodyPr>
          <a:lstStyle/>
          <a:p>
            <a:pPr>
              <a:lnSpc>
                <a:spcPct val="107000"/>
              </a:lnSpc>
              <a:spcAft>
                <a:spcPts val="800"/>
              </a:spcAft>
              <a:buNone/>
            </a:pPr>
            <a:r>
              <a:rPr lang="pl-PL" sz="1800" b="1" dirty="0">
                <a:effectLst/>
                <a:latin typeface="Arial" panose="020B0604020202020204" pitchFamily="34" charset="0"/>
                <a:ea typeface="Times New Roman" panose="02020603050405020304" pitchFamily="18" charset="0"/>
                <a:cs typeface="Arial" panose="020B0604020202020204" pitchFamily="34" charset="0"/>
              </a:rPr>
              <a:t>Przedsiębiorstwo transportowe realizowało w ciągu miesiąca przewozy własnym samochodem ciężarowym. W analizowanym okresie poniesiono koszty podane w tabeli 5.</a:t>
            </a:r>
            <a:endParaRPr lang="pl-PL"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pole tekstowe 4">
            <a:extLst>
              <a:ext uri="{FF2B5EF4-FFF2-40B4-BE49-F238E27FC236}">
                <a16:creationId xmlns:a16="http://schemas.microsoft.com/office/drawing/2014/main" id="{40EE9DAC-D368-2A40-423E-791F9B22F8BD}"/>
              </a:ext>
            </a:extLst>
          </p:cNvPr>
          <p:cNvSpPr txBox="1"/>
          <p:nvPr/>
        </p:nvSpPr>
        <p:spPr>
          <a:xfrm>
            <a:off x="734330" y="1968825"/>
            <a:ext cx="4369011" cy="375552"/>
          </a:xfrm>
          <a:prstGeom prst="rect">
            <a:avLst/>
          </a:prstGeom>
          <a:noFill/>
        </p:spPr>
        <p:txBody>
          <a:bodyPr wrap="square">
            <a:spAutoFit/>
          </a:bodyPr>
          <a:lstStyle/>
          <a:p>
            <a:pPr algn="just">
              <a:lnSpc>
                <a:spcPct val="107000"/>
              </a:lnSpc>
              <a:spcAft>
                <a:spcPts val="800"/>
              </a:spcAft>
            </a:pPr>
            <a:r>
              <a:rPr lang="pl-PL" b="1" dirty="0"/>
              <a:t>Tabela 5. Koszty w przedsiębiorstwie </a:t>
            </a:r>
          </a:p>
        </p:txBody>
      </p:sp>
      <p:graphicFrame>
        <p:nvGraphicFramePr>
          <p:cNvPr id="4" name="Symbol zastępczy zawartości 3">
            <a:extLst>
              <a:ext uri="{FF2B5EF4-FFF2-40B4-BE49-F238E27FC236}">
                <a16:creationId xmlns:a16="http://schemas.microsoft.com/office/drawing/2014/main" id="{277C0CAB-91EA-82B1-7049-12298EBFCA0C}"/>
              </a:ext>
            </a:extLst>
          </p:cNvPr>
          <p:cNvGraphicFramePr>
            <a:graphicFrameLocks noGrp="1"/>
          </p:cNvGraphicFramePr>
          <p:nvPr>
            <p:ph idx="1"/>
          </p:nvPr>
        </p:nvGraphicFramePr>
        <p:xfrm>
          <a:off x="838200" y="2423287"/>
          <a:ext cx="4774660" cy="2842578"/>
        </p:xfrm>
        <a:graphic>
          <a:graphicData uri="http://schemas.openxmlformats.org/drawingml/2006/table">
            <a:tbl>
              <a:tblPr firstRow="1" firstCol="1" bandRow="1">
                <a:tableStyleId>{5C22544A-7EE6-4342-B048-85BDC9FD1C3A}</a:tableStyleId>
              </a:tblPr>
              <a:tblGrid>
                <a:gridCol w="3074672">
                  <a:extLst>
                    <a:ext uri="{9D8B030D-6E8A-4147-A177-3AD203B41FA5}">
                      <a16:colId xmlns:a16="http://schemas.microsoft.com/office/drawing/2014/main" val="405105577"/>
                    </a:ext>
                  </a:extLst>
                </a:gridCol>
                <a:gridCol w="1699988">
                  <a:extLst>
                    <a:ext uri="{9D8B030D-6E8A-4147-A177-3AD203B41FA5}">
                      <a16:colId xmlns:a16="http://schemas.microsoft.com/office/drawing/2014/main" val="45637309"/>
                    </a:ext>
                  </a:extLst>
                </a:gridCol>
              </a:tblGrid>
              <a:tr h="315842">
                <a:tc>
                  <a:txBody>
                    <a:bodyPr/>
                    <a:lstStyle/>
                    <a:p>
                      <a:pPr>
                        <a:lnSpc>
                          <a:spcPct val="107000"/>
                        </a:lnSpc>
                        <a:spcAft>
                          <a:spcPts val="800"/>
                        </a:spcAft>
                        <a:buNone/>
                      </a:pPr>
                      <a:r>
                        <a:rPr lang="pl-PL" sz="1600" dirty="0">
                          <a:solidFill>
                            <a:schemeClr val="tx1"/>
                          </a:solidFill>
                          <a:effectLst/>
                        </a:rPr>
                        <a:t>Pozycja kosztowa</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l-PL" sz="1600" b="1" dirty="0">
                          <a:solidFill>
                            <a:schemeClr val="tx1"/>
                          </a:solidFill>
                          <a:effectLst/>
                        </a:rPr>
                        <a:t>Wartość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43333734"/>
                  </a:ext>
                </a:extLst>
              </a:tr>
              <a:tr h="315842">
                <a:tc>
                  <a:txBody>
                    <a:bodyPr/>
                    <a:lstStyle/>
                    <a:p>
                      <a:pPr>
                        <a:lnSpc>
                          <a:spcPct val="107000"/>
                        </a:lnSpc>
                        <a:spcAft>
                          <a:spcPts val="800"/>
                        </a:spcAft>
                        <a:buNone/>
                      </a:pPr>
                      <a:r>
                        <a:rPr lang="pl-PL" sz="1600" dirty="0">
                          <a:solidFill>
                            <a:schemeClr val="tx1"/>
                          </a:solidFill>
                          <a:effectLst/>
                        </a:rPr>
                        <a:t>Paliwo</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a:solidFill>
                            <a:schemeClr val="tx1"/>
                          </a:solidFill>
                          <a:effectLst/>
                        </a:rPr>
                        <a:t>18 000</a:t>
                      </a:r>
                      <a:endParaRPr lang="pl-PL"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11010"/>
                  </a:ext>
                </a:extLst>
              </a:tr>
              <a:tr h="315842">
                <a:tc>
                  <a:txBody>
                    <a:bodyPr/>
                    <a:lstStyle/>
                    <a:p>
                      <a:pPr>
                        <a:lnSpc>
                          <a:spcPct val="107000"/>
                        </a:lnSpc>
                        <a:spcAft>
                          <a:spcPts val="800"/>
                        </a:spcAft>
                        <a:buNone/>
                      </a:pPr>
                      <a:r>
                        <a:rPr lang="pl-PL" sz="1600">
                          <a:solidFill>
                            <a:schemeClr val="tx1"/>
                          </a:solidFill>
                          <a:effectLst/>
                        </a:rPr>
                        <a:t>Wynagrodzenie kierowcy</a:t>
                      </a:r>
                      <a:endParaRPr lang="pl-PL"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7 500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6688817"/>
                  </a:ext>
                </a:extLst>
              </a:tr>
              <a:tr h="315842">
                <a:tc>
                  <a:txBody>
                    <a:bodyPr/>
                    <a:lstStyle/>
                    <a:p>
                      <a:pPr>
                        <a:lnSpc>
                          <a:spcPct val="107000"/>
                        </a:lnSpc>
                        <a:spcAft>
                          <a:spcPts val="800"/>
                        </a:spcAft>
                        <a:buNone/>
                      </a:pPr>
                      <a:r>
                        <a:rPr lang="pl-PL" sz="1600" dirty="0">
                          <a:solidFill>
                            <a:schemeClr val="tx1"/>
                          </a:solidFill>
                          <a:effectLst/>
                        </a:rPr>
                        <a:t>Składki ZUS</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a:solidFill>
                            <a:schemeClr val="tx1"/>
                          </a:solidFill>
                          <a:effectLst/>
                        </a:rPr>
                        <a:t>1 500</a:t>
                      </a:r>
                      <a:endParaRPr lang="pl-PL"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8321483"/>
                  </a:ext>
                </a:extLst>
              </a:tr>
              <a:tr h="315842">
                <a:tc>
                  <a:txBody>
                    <a:bodyPr/>
                    <a:lstStyle/>
                    <a:p>
                      <a:pPr>
                        <a:lnSpc>
                          <a:spcPct val="107000"/>
                        </a:lnSpc>
                        <a:spcAft>
                          <a:spcPts val="800"/>
                        </a:spcAft>
                        <a:buNone/>
                      </a:pPr>
                      <a:r>
                        <a:rPr lang="pl-PL" sz="1600">
                          <a:solidFill>
                            <a:schemeClr val="tx1"/>
                          </a:solidFill>
                          <a:effectLst/>
                        </a:rPr>
                        <a:t>Amortyzacja pojazdu</a:t>
                      </a:r>
                      <a:endParaRPr lang="pl-PL"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4 000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4230885"/>
                  </a:ext>
                </a:extLst>
              </a:tr>
              <a:tr h="315842">
                <a:tc>
                  <a:txBody>
                    <a:bodyPr/>
                    <a:lstStyle/>
                    <a:p>
                      <a:pPr>
                        <a:lnSpc>
                          <a:spcPct val="107000"/>
                        </a:lnSpc>
                        <a:spcAft>
                          <a:spcPts val="800"/>
                        </a:spcAft>
                        <a:buNone/>
                      </a:pPr>
                      <a:r>
                        <a:rPr lang="pl-PL" sz="1600" dirty="0">
                          <a:solidFill>
                            <a:schemeClr val="tx1"/>
                          </a:solidFill>
                          <a:effectLst/>
                        </a:rPr>
                        <a:t>Ubezpieczenie pojazdu</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1 200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67705854"/>
                  </a:ext>
                </a:extLst>
              </a:tr>
              <a:tr h="315842">
                <a:tc>
                  <a:txBody>
                    <a:bodyPr/>
                    <a:lstStyle/>
                    <a:p>
                      <a:pPr>
                        <a:lnSpc>
                          <a:spcPct val="107000"/>
                        </a:lnSpc>
                        <a:spcAft>
                          <a:spcPts val="800"/>
                        </a:spcAft>
                        <a:buNone/>
                      </a:pPr>
                      <a:r>
                        <a:rPr lang="pl-PL" sz="1600" dirty="0">
                          <a:solidFill>
                            <a:schemeClr val="tx1"/>
                          </a:solidFill>
                          <a:effectLst/>
                        </a:rPr>
                        <a:t>Naprawy i konserwacja</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2 800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751082"/>
                  </a:ext>
                </a:extLst>
              </a:tr>
              <a:tr h="315842">
                <a:tc>
                  <a:txBody>
                    <a:bodyPr/>
                    <a:lstStyle/>
                    <a:p>
                      <a:pPr>
                        <a:lnSpc>
                          <a:spcPct val="107000"/>
                        </a:lnSpc>
                        <a:spcAft>
                          <a:spcPts val="800"/>
                        </a:spcAft>
                        <a:buNone/>
                      </a:pPr>
                      <a:r>
                        <a:rPr lang="pl-PL" sz="1600" dirty="0">
                          <a:solidFill>
                            <a:schemeClr val="tx1"/>
                          </a:solidFill>
                          <a:effectLst/>
                        </a:rPr>
                        <a:t>Opłaty drogowe i parkingowe</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2 000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4833500"/>
                  </a:ext>
                </a:extLst>
              </a:tr>
              <a:tr h="315842">
                <a:tc>
                  <a:txBody>
                    <a:bodyPr/>
                    <a:lstStyle/>
                    <a:p>
                      <a:pPr>
                        <a:lnSpc>
                          <a:spcPct val="107000"/>
                        </a:lnSpc>
                        <a:spcAft>
                          <a:spcPts val="800"/>
                        </a:spcAft>
                        <a:buNone/>
                      </a:pPr>
                      <a:r>
                        <a:rPr lang="pl-PL" sz="1600" dirty="0">
                          <a:solidFill>
                            <a:schemeClr val="tx1"/>
                          </a:solidFill>
                          <a:effectLst/>
                        </a:rPr>
                        <a:t>Koszty administracyjne</a:t>
                      </a:r>
                      <a:endParaRPr lang="pl-PL"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1 500</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7521999"/>
                  </a:ext>
                </a:extLst>
              </a:tr>
            </a:tbl>
          </a:graphicData>
        </a:graphic>
      </p:graphicFrame>
      <p:sp>
        <p:nvSpPr>
          <p:cNvPr id="8" name="pole tekstowe 7">
            <a:extLst>
              <a:ext uri="{FF2B5EF4-FFF2-40B4-BE49-F238E27FC236}">
                <a16:creationId xmlns:a16="http://schemas.microsoft.com/office/drawing/2014/main" id="{6AC438E2-D417-E33E-A483-4FC499A44384}"/>
              </a:ext>
            </a:extLst>
          </p:cNvPr>
          <p:cNvSpPr txBox="1"/>
          <p:nvPr/>
        </p:nvSpPr>
        <p:spPr>
          <a:xfrm>
            <a:off x="6447007" y="1887246"/>
            <a:ext cx="5440193" cy="1800878"/>
          </a:xfrm>
          <a:prstGeom prst="rect">
            <a:avLst/>
          </a:prstGeom>
          <a:noFill/>
        </p:spPr>
        <p:txBody>
          <a:bodyPr wrap="square">
            <a:spAutoFit/>
          </a:bodyPr>
          <a:lstStyle/>
          <a:p>
            <a:pPr>
              <a:lnSpc>
                <a:spcPct val="107000"/>
              </a:lnSpc>
              <a:spcAft>
                <a:spcPts val="800"/>
              </a:spcAft>
              <a:buNone/>
            </a:pPr>
            <a:r>
              <a:rPr lang="pl-PL" sz="1600" b="1" dirty="0">
                <a:effectLst/>
                <a:latin typeface="Arial" panose="020B0604020202020204" pitchFamily="34" charset="0"/>
                <a:ea typeface="Times New Roman" panose="02020603050405020304" pitchFamily="18" charset="0"/>
                <a:cs typeface="Arial" panose="020B0604020202020204" pitchFamily="34" charset="0"/>
              </a:rPr>
              <a:t>Dodatkowe dane. W ciągu miesiąca:</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samochód przejechał 12 000 km, </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przewieziono 900 ton ładunku, </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wykonano 60 kursów, </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średnia odległość jednego kursu wyniosła 200 km. </a:t>
            </a:r>
            <a:endParaRPr lang="pl-PL" sz="1600" dirty="0">
              <a:effectLst/>
              <a:latin typeface="Arial" panose="020B0604020202020204" pitchFamily="34" charset="0"/>
              <a:ea typeface="Calibri" panose="020F0502020204030204" pitchFamily="34" charset="0"/>
              <a:cs typeface="Arial" panose="020B0604020202020204" pitchFamily="34" charset="0"/>
            </a:endParaRPr>
          </a:p>
        </p:txBody>
      </p:sp>
      <p:sp>
        <p:nvSpPr>
          <p:cNvPr id="7" name="pole tekstowe 6">
            <a:extLst>
              <a:ext uri="{FF2B5EF4-FFF2-40B4-BE49-F238E27FC236}">
                <a16:creationId xmlns:a16="http://schemas.microsoft.com/office/drawing/2014/main" id="{3C11D817-A46C-7862-63C7-C778A45DAC0F}"/>
              </a:ext>
            </a:extLst>
          </p:cNvPr>
          <p:cNvSpPr txBox="1"/>
          <p:nvPr/>
        </p:nvSpPr>
        <p:spPr>
          <a:xfrm>
            <a:off x="5893343" y="3827384"/>
            <a:ext cx="5993857" cy="1971630"/>
          </a:xfrm>
          <a:prstGeom prst="rect">
            <a:avLst/>
          </a:prstGeom>
          <a:noFill/>
        </p:spPr>
        <p:txBody>
          <a:bodyPr wrap="square">
            <a:spAutoFit/>
          </a:bodyPr>
          <a:lstStyle/>
          <a:p>
            <a:pPr>
              <a:lnSpc>
                <a:spcPct val="107000"/>
              </a:lnSpc>
              <a:spcAft>
                <a:spcPts val="800"/>
              </a:spcAft>
              <a:buNone/>
            </a:pPr>
            <a:r>
              <a:rPr lang="pl-PL" sz="1400" b="1" dirty="0">
                <a:effectLst/>
                <a:latin typeface="Arial" panose="020B0604020202020204" pitchFamily="34" charset="0"/>
                <a:ea typeface="Times New Roman" panose="02020603050405020304" pitchFamily="18" charset="0"/>
                <a:cs typeface="Arial" panose="020B0604020202020204" pitchFamily="34" charset="0"/>
              </a:rPr>
              <a:t>Polecenia</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całkowite koszty transportu. </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koszt 1 kilometra przebiegu pojazdu. </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koszt jednego kursu. </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koszt przewozu 1 tony ładunku. </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Ustal procentowy udział kosztów paliwa w kosztach całkowitych.</a:t>
            </a:r>
            <a:endParaRPr lang="pl-PL"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274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CDD39-6E42-5769-0F71-6A78E2E5898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F56B648C-DDD8-2A60-0368-7B492392E7F0}"/>
              </a:ext>
            </a:extLst>
          </p:cNvPr>
          <p:cNvSpPr>
            <a:spLocks noGrp="1"/>
          </p:cNvSpPr>
          <p:nvPr>
            <p:ph type="title"/>
          </p:nvPr>
        </p:nvSpPr>
        <p:spPr>
          <a:xfrm>
            <a:off x="479900" y="363796"/>
            <a:ext cx="11551497" cy="693861"/>
          </a:xfrm>
        </p:spPr>
        <p:txBody>
          <a:bodyPr>
            <a:no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6. Wybór między własnym transportem a outsourcingiem</a:t>
            </a:r>
          </a:p>
        </p:txBody>
      </p:sp>
      <p:sp>
        <p:nvSpPr>
          <p:cNvPr id="3" name="Symbol zastępczy zawartości 2">
            <a:extLst>
              <a:ext uri="{FF2B5EF4-FFF2-40B4-BE49-F238E27FC236}">
                <a16:creationId xmlns:a16="http://schemas.microsoft.com/office/drawing/2014/main" id="{AA64E813-1176-8484-41EA-97A910FAADE7}"/>
              </a:ext>
            </a:extLst>
          </p:cNvPr>
          <p:cNvSpPr>
            <a:spLocks noGrp="1"/>
          </p:cNvSpPr>
          <p:nvPr>
            <p:ph idx="1"/>
          </p:nvPr>
        </p:nvSpPr>
        <p:spPr>
          <a:xfrm>
            <a:off x="340469" y="1057657"/>
            <a:ext cx="11371632" cy="4981890"/>
          </a:xfrm>
        </p:spPr>
        <p:txBody>
          <a:bodyPr>
            <a:noAutofit/>
          </a:bodyPr>
          <a:lstStyle/>
          <a:p>
            <a:pPr marL="0" indent="0">
              <a:lnSpc>
                <a:spcPct val="150000"/>
              </a:lnSpc>
              <a:buNone/>
            </a:pPr>
            <a:r>
              <a:rPr lang="pl-PL" sz="1600" b="1" dirty="0">
                <a:latin typeface="Arial" panose="020B0604020202020204" pitchFamily="34" charset="0"/>
                <a:cs typeface="Arial" panose="020B0604020202020204" pitchFamily="34" charset="0"/>
              </a:rPr>
              <a:t>Przedsiębiorstwo musi podjąć decyzję dotyczącą transportu produktów. Firma realizuje 12 000 dostaw rocznie.</a:t>
            </a:r>
          </a:p>
          <a:p>
            <a:pPr marL="0" indent="0">
              <a:buNone/>
            </a:pPr>
            <a:r>
              <a:rPr lang="pl-PL" sz="1600" b="1" dirty="0"/>
              <a:t>Rozważane są dwa warianty:</a:t>
            </a:r>
          </a:p>
          <a:p>
            <a:pPr marL="0" indent="0">
              <a:buNone/>
            </a:pPr>
            <a:r>
              <a:rPr lang="pl-PL" sz="1600" b="1" i="1" dirty="0"/>
              <a:t>Wariant A. Własna flota transportowa – koszty roczne 	Wariant B. Outsourcing transportu</a:t>
            </a:r>
          </a:p>
          <a:p>
            <a:r>
              <a:rPr lang="pl-PL" sz="1600" b="1" dirty="0"/>
              <a:t>amortyzacja pojazdów – 240 000 zł,			Operator logistyczny pobiera opłatę 65 zł za jedną dostawę.</a:t>
            </a:r>
          </a:p>
          <a:p>
            <a:pPr lvl="0"/>
            <a:r>
              <a:rPr lang="pl-PL" sz="1600" b="1" dirty="0"/>
              <a:t>wynagrodzenia kierowców – 300 000 zł,</a:t>
            </a:r>
          </a:p>
          <a:p>
            <a:pPr lvl="0"/>
            <a:r>
              <a:rPr lang="pl-PL" sz="1600" b="1" dirty="0"/>
              <a:t>paliwo – 180 000 zł,</a:t>
            </a:r>
          </a:p>
          <a:p>
            <a:pPr lvl="0"/>
            <a:r>
              <a:rPr lang="pl-PL" sz="1600" b="1" dirty="0"/>
              <a:t>serwis i naprawy – 90 000 zł,</a:t>
            </a:r>
          </a:p>
          <a:p>
            <a:pPr lvl="0"/>
            <a:r>
              <a:rPr lang="pl-PL" sz="1600" b="1" dirty="0"/>
              <a:t>ubezpieczenia – 30 000 zł.</a:t>
            </a:r>
          </a:p>
          <a:p>
            <a:pPr marL="0" indent="0">
              <a:buNone/>
            </a:pPr>
            <a:r>
              <a:rPr lang="pl-PL" sz="1600" b="1" dirty="0"/>
              <a:t>Polecenia</a:t>
            </a:r>
          </a:p>
          <a:p>
            <a:pPr marL="342900" lvl="0" indent="-342900">
              <a:buFont typeface="+mj-lt"/>
              <a:buAutoNum type="arabicPeriod"/>
            </a:pPr>
            <a:r>
              <a:rPr lang="pl-PL" sz="1600" b="1" dirty="0"/>
              <a:t>Oblicz całkowity roczny koszt utrzymania własnej floty.</a:t>
            </a:r>
          </a:p>
          <a:p>
            <a:pPr marL="342900" lvl="0" indent="-342900">
              <a:buFont typeface="+mj-lt"/>
              <a:buAutoNum type="arabicPeriod"/>
            </a:pPr>
            <a:r>
              <a:rPr lang="pl-PL" sz="1600" b="1" dirty="0"/>
              <a:t>Oblicz całkowity roczny koszt outsourcingu transportu.</a:t>
            </a:r>
          </a:p>
          <a:p>
            <a:pPr marL="342900" lvl="0" indent="-342900">
              <a:buFont typeface="+mj-lt"/>
              <a:buAutoNum type="arabicPeriod"/>
            </a:pPr>
            <a:r>
              <a:rPr lang="pl-PL" sz="1600" b="1" dirty="0"/>
              <a:t>Oblicz koszt jednej dostawy w obu wariantach.</a:t>
            </a:r>
          </a:p>
          <a:p>
            <a:pPr marL="342900" lvl="0" indent="-342900">
              <a:buFont typeface="+mj-lt"/>
              <a:buAutoNum type="arabicPeriod"/>
            </a:pPr>
            <a:r>
              <a:rPr lang="pl-PL" sz="1600" b="1" dirty="0"/>
              <a:t>Wskaż bardziej opłacalne rozwiązanie.</a:t>
            </a:r>
          </a:p>
          <a:p>
            <a:pPr marL="342900" lvl="0" indent="-342900">
              <a:buFont typeface="+mj-lt"/>
              <a:buAutoNum type="arabicPeriod"/>
            </a:pPr>
            <a:r>
              <a:rPr lang="pl-PL" sz="1600" b="1" dirty="0"/>
              <a:t>Oblicz, ile przedsiębiorstwo zaoszczędzi rocznie, wybierając korzystniejszy wariant.</a:t>
            </a:r>
          </a:p>
        </p:txBody>
      </p:sp>
    </p:spTree>
    <p:extLst>
      <p:ext uri="{BB962C8B-B14F-4D97-AF65-F5344CB8AC3E}">
        <p14:creationId xmlns:p14="http://schemas.microsoft.com/office/powerpoint/2010/main" val="1714268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65125"/>
            <a:ext cx="10515600" cy="763879"/>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Rachunek kosztów docelowych  </a:t>
            </a:r>
          </a:p>
        </p:txBody>
      </p:sp>
      <p:sp>
        <p:nvSpPr>
          <p:cNvPr id="3" name="Symbol zastępczy zawartości 2"/>
          <p:cNvSpPr>
            <a:spLocks noGrp="1"/>
          </p:cNvSpPr>
          <p:nvPr>
            <p:ph idx="1"/>
          </p:nvPr>
        </p:nvSpPr>
        <p:spPr>
          <a:xfrm>
            <a:off x="496111" y="1129004"/>
            <a:ext cx="11108987" cy="5047959"/>
          </a:xfrm>
        </p:spPr>
        <p:txBody>
          <a:bodyPr>
            <a:normAutofit fontScale="92500" lnSpcReduction="10000"/>
          </a:bodyPr>
          <a:lstStyle/>
          <a:p>
            <a:pPr marL="0" indent="0" algn="just">
              <a:lnSpc>
                <a:spcPct val="150000"/>
              </a:lnSpc>
              <a:buNone/>
            </a:pPr>
            <a:r>
              <a:rPr lang="pl-PL" sz="1800" b="1" dirty="0">
                <a:latin typeface="Arial" panose="020B0604020202020204" pitchFamily="34" charset="0"/>
                <a:cs typeface="Arial" panose="020B0604020202020204" pitchFamily="34" charset="0"/>
              </a:rPr>
              <a:t>Rachunek kosztów docelowych (ang. </a:t>
            </a:r>
            <a:r>
              <a:rPr lang="pl-PL" sz="1800" b="1" i="1" dirty="0">
                <a:latin typeface="Arial" panose="020B0604020202020204" pitchFamily="34" charset="0"/>
                <a:cs typeface="Arial" panose="020B0604020202020204" pitchFamily="34" charset="0"/>
              </a:rPr>
              <a:t>target </a:t>
            </a:r>
            <a:r>
              <a:rPr lang="pl-PL" sz="1800" b="1" i="1" dirty="0" err="1">
                <a:latin typeface="Arial" panose="020B0604020202020204" pitchFamily="34" charset="0"/>
                <a:cs typeface="Arial" panose="020B0604020202020204" pitchFamily="34" charset="0"/>
              </a:rPr>
              <a:t>costing</a:t>
            </a:r>
            <a:r>
              <a:rPr lang="pl-PL" sz="1800" b="1" dirty="0">
                <a:latin typeface="Arial" panose="020B0604020202020204" pitchFamily="34" charset="0"/>
                <a:cs typeface="Arial" panose="020B0604020202020204" pitchFamily="34" charset="0"/>
              </a:rPr>
              <a:t>) polega na ustaleniu dopuszczalnego kosztu produktu jeszcze przed rozpoczęciem produkcji lub świadczenia usługi. Punktem wyjścia nie jest koszt wytworzenia, lecz cena akceptowana przez rynek.</a:t>
            </a:r>
          </a:p>
          <a:p>
            <a:pPr marL="0" indent="0">
              <a:lnSpc>
                <a:spcPct val="150000"/>
              </a:lnSpc>
              <a:buNone/>
            </a:pPr>
            <a:r>
              <a:rPr lang="pl-PL" sz="1800" b="1" dirty="0">
                <a:latin typeface="Arial" panose="020B0604020202020204" pitchFamily="34" charset="0"/>
                <a:cs typeface="Arial" panose="020B0604020202020204" pitchFamily="34" charset="0"/>
              </a:rPr>
              <a:t>Rachunek opiera się na zależności:</a:t>
            </a:r>
          </a:p>
          <a:p>
            <a:pPr marL="0" indent="0">
              <a:lnSpc>
                <a:spcPct val="150000"/>
              </a:lnSpc>
              <a:buNone/>
            </a:pPr>
            <a:r>
              <a:rPr lang="pl-PL" sz="1800" b="1" dirty="0">
                <a:latin typeface="Arial" panose="020B0604020202020204" pitchFamily="34" charset="0"/>
                <a:cs typeface="Arial" panose="020B0604020202020204" pitchFamily="34" charset="0"/>
              </a:rPr>
              <a:t>Koszt docelowy = cena rynkowa − oczekiwany zysk</a:t>
            </a:r>
          </a:p>
          <a:p>
            <a:pPr marL="0" indent="0">
              <a:lnSpc>
                <a:spcPct val="150000"/>
              </a:lnSpc>
              <a:buNone/>
            </a:pPr>
            <a:r>
              <a:rPr lang="pl-PL" sz="1800" b="1" dirty="0">
                <a:latin typeface="Arial" panose="020B0604020202020204" pitchFamily="34" charset="0"/>
                <a:cs typeface="Arial" panose="020B0604020202020204" pitchFamily="34" charset="0"/>
              </a:rPr>
              <a:t>Przedsiębiorstwo określa:</a:t>
            </a:r>
          </a:p>
          <a:p>
            <a:pPr>
              <a:lnSpc>
                <a:spcPct val="150000"/>
              </a:lnSpc>
            </a:pPr>
            <a:r>
              <a:rPr lang="pl-PL" sz="1800" b="1" dirty="0">
                <a:latin typeface="Arial" panose="020B0604020202020204" pitchFamily="34" charset="0"/>
                <a:cs typeface="Arial" panose="020B0604020202020204" pitchFamily="34" charset="0"/>
              </a:rPr>
              <a:t>cenę, jaką klienci są skłonni zapłacić, </a:t>
            </a:r>
          </a:p>
          <a:p>
            <a:pPr>
              <a:lnSpc>
                <a:spcPct val="150000"/>
              </a:lnSpc>
            </a:pPr>
            <a:r>
              <a:rPr lang="pl-PL" sz="1800" b="1" dirty="0">
                <a:latin typeface="Arial" panose="020B0604020202020204" pitchFamily="34" charset="0"/>
                <a:cs typeface="Arial" panose="020B0604020202020204" pitchFamily="34" charset="0"/>
              </a:rPr>
              <a:t>oczekiwaną marżę zysku, </a:t>
            </a:r>
          </a:p>
          <a:p>
            <a:pPr>
              <a:lnSpc>
                <a:spcPct val="150000"/>
              </a:lnSpc>
            </a:pPr>
            <a:r>
              <a:rPr lang="pl-PL" sz="1800" b="1" dirty="0">
                <a:latin typeface="Arial" panose="020B0604020202020204" pitchFamily="34" charset="0"/>
                <a:cs typeface="Arial" panose="020B0604020202020204" pitchFamily="34" charset="0"/>
              </a:rPr>
              <a:t>maksymalny koszt, przy którym produkt będzie opłacalny. </a:t>
            </a:r>
          </a:p>
          <a:p>
            <a:pPr marL="0" indent="0" algn="just">
              <a:lnSpc>
                <a:spcPct val="150000"/>
              </a:lnSpc>
              <a:buNone/>
            </a:pPr>
            <a:r>
              <a:rPr lang="pl-PL" sz="1800" b="1" dirty="0">
                <a:latin typeface="Arial" panose="020B0604020202020204" pitchFamily="34" charset="0"/>
                <a:cs typeface="Arial" panose="020B0604020202020204" pitchFamily="34" charset="0"/>
              </a:rPr>
              <a:t>Jeżeli przewidywane koszty są wyższe od kosztu docelowego, przedsiębiorstwo musi poszukać oszczędności.</a:t>
            </a:r>
          </a:p>
          <a:p>
            <a:pPr>
              <a:lnSpc>
                <a:spcPct val="150000"/>
              </a:lnSpc>
            </a:pPr>
            <a:endParaRPr lang="pl-PL" sz="1800" dirty="0"/>
          </a:p>
        </p:txBody>
      </p:sp>
    </p:spTree>
    <p:extLst>
      <p:ext uri="{BB962C8B-B14F-4D97-AF65-F5344CB8AC3E}">
        <p14:creationId xmlns:p14="http://schemas.microsoft.com/office/powerpoint/2010/main" val="2455996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B3923-A113-954F-8DA2-EBA12A99F488}"/>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6F498EA1-81DA-5212-9BAC-33EF171FEC20}"/>
              </a:ext>
            </a:extLst>
          </p:cNvPr>
          <p:cNvSpPr>
            <a:spLocks noGrp="1"/>
          </p:cNvSpPr>
          <p:nvPr>
            <p:ph type="title"/>
          </p:nvPr>
        </p:nvSpPr>
        <p:spPr>
          <a:xfrm>
            <a:off x="389106" y="287304"/>
            <a:ext cx="11120336" cy="693861"/>
          </a:xfrm>
        </p:spPr>
        <p:txBody>
          <a:bodyPr>
            <a:no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7. Rachunek kosztów docelowych</a:t>
            </a:r>
          </a:p>
        </p:txBody>
      </p:sp>
      <p:sp>
        <p:nvSpPr>
          <p:cNvPr id="6" name="pole tekstowe 5">
            <a:extLst>
              <a:ext uri="{FF2B5EF4-FFF2-40B4-BE49-F238E27FC236}">
                <a16:creationId xmlns:a16="http://schemas.microsoft.com/office/drawing/2014/main" id="{8A65BBF6-EC99-6729-B3D2-4097F262A88B}"/>
              </a:ext>
            </a:extLst>
          </p:cNvPr>
          <p:cNvSpPr txBox="1"/>
          <p:nvPr/>
        </p:nvSpPr>
        <p:spPr>
          <a:xfrm>
            <a:off x="389106" y="981165"/>
            <a:ext cx="11624554" cy="1127040"/>
          </a:xfrm>
          <a:prstGeom prst="rect">
            <a:avLst/>
          </a:prstGeom>
          <a:noFill/>
        </p:spPr>
        <p:txBody>
          <a:bodyPr wrap="square">
            <a:spAutoFit/>
          </a:bodyPr>
          <a:lstStyle/>
          <a:p>
            <a:pPr>
              <a:lnSpc>
                <a:spcPct val="107000"/>
              </a:lnSpc>
              <a:spcAft>
                <a:spcPts val="800"/>
              </a:spcAft>
              <a:buNone/>
            </a:pPr>
            <a:r>
              <a:rPr lang="pl-PL" sz="1600" b="1" dirty="0">
                <a:latin typeface="Arial" panose="020B0604020202020204" pitchFamily="34" charset="0"/>
                <a:cs typeface="Arial" panose="020B0604020202020204" pitchFamily="34" charset="0"/>
              </a:rPr>
              <a:t>Przedsiębiorstwo logistyczne planuje uruchomienie nowej usługi ekspresowej dostawy przesyłek „Same Day Premium” dla klientów biznesowych. Badania rynku wykazały, że klienci są skłonni zapłacić 180 zł za jedną przesyłkę. Zarząd firmy oczekuje osiągnięcia marży zysku na poziomie 25% ceny sprzedaży. Obecne koszty realizacji przesyłki przedstawiono w tabeli 6.</a:t>
            </a:r>
          </a:p>
        </p:txBody>
      </p:sp>
      <p:sp>
        <p:nvSpPr>
          <p:cNvPr id="5" name="pole tekstowe 4">
            <a:extLst>
              <a:ext uri="{FF2B5EF4-FFF2-40B4-BE49-F238E27FC236}">
                <a16:creationId xmlns:a16="http://schemas.microsoft.com/office/drawing/2014/main" id="{4CBF3928-76A2-D6D6-CE34-7AD136A11D2D}"/>
              </a:ext>
            </a:extLst>
          </p:cNvPr>
          <p:cNvSpPr txBox="1"/>
          <p:nvPr/>
        </p:nvSpPr>
        <p:spPr>
          <a:xfrm>
            <a:off x="389106" y="2384756"/>
            <a:ext cx="5340486" cy="367216"/>
          </a:xfrm>
          <a:prstGeom prst="rect">
            <a:avLst/>
          </a:prstGeom>
          <a:noFill/>
        </p:spPr>
        <p:txBody>
          <a:bodyPr wrap="square">
            <a:spAutoFit/>
          </a:bodyPr>
          <a:lstStyle/>
          <a:p>
            <a:pPr>
              <a:lnSpc>
                <a:spcPct val="107000"/>
              </a:lnSpc>
              <a:spcAft>
                <a:spcPts val="800"/>
              </a:spcAft>
              <a:buNone/>
            </a:pPr>
            <a:r>
              <a:rPr lang="pl-PL" sz="1800" b="1" dirty="0">
                <a:effectLst/>
                <a:latin typeface="Arial" panose="020B0604020202020204" pitchFamily="34" charset="0"/>
                <a:ea typeface="Times New Roman" panose="02020603050405020304" pitchFamily="18" charset="0"/>
                <a:cs typeface="Arial" panose="020B0604020202020204" pitchFamily="34" charset="0"/>
              </a:rPr>
              <a:t>Tabela 6. Koszty realizacji jednej przesyłki</a:t>
            </a:r>
            <a:endParaRPr lang="pl-PL" sz="14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Symbol zastępczy zawartości 3">
            <a:extLst>
              <a:ext uri="{FF2B5EF4-FFF2-40B4-BE49-F238E27FC236}">
                <a16:creationId xmlns:a16="http://schemas.microsoft.com/office/drawing/2014/main" id="{3B1FA866-489F-026A-4A57-19B515930033}"/>
              </a:ext>
            </a:extLst>
          </p:cNvPr>
          <p:cNvGraphicFramePr>
            <a:graphicFrameLocks noGrp="1"/>
          </p:cNvGraphicFramePr>
          <p:nvPr>
            <p:ph idx="1"/>
          </p:nvPr>
        </p:nvGraphicFramePr>
        <p:xfrm>
          <a:off x="517187" y="2930625"/>
          <a:ext cx="4852482" cy="2480939"/>
        </p:xfrm>
        <a:graphic>
          <a:graphicData uri="http://schemas.openxmlformats.org/drawingml/2006/table">
            <a:tbl>
              <a:tblPr firstRow="1" firstCol="1" bandRow="1">
                <a:tableStyleId>{5C22544A-7EE6-4342-B048-85BDC9FD1C3A}</a:tableStyleId>
              </a:tblPr>
              <a:tblGrid>
                <a:gridCol w="2838856">
                  <a:extLst>
                    <a:ext uri="{9D8B030D-6E8A-4147-A177-3AD203B41FA5}">
                      <a16:colId xmlns:a16="http://schemas.microsoft.com/office/drawing/2014/main" val="951112634"/>
                    </a:ext>
                  </a:extLst>
                </a:gridCol>
                <a:gridCol w="2013626">
                  <a:extLst>
                    <a:ext uri="{9D8B030D-6E8A-4147-A177-3AD203B41FA5}">
                      <a16:colId xmlns:a16="http://schemas.microsoft.com/office/drawing/2014/main" val="3687550755"/>
                    </a:ext>
                  </a:extLst>
                </a:gridCol>
              </a:tblGrid>
              <a:tr h="311702">
                <a:tc>
                  <a:txBody>
                    <a:bodyPr/>
                    <a:lstStyle/>
                    <a:p>
                      <a:pPr>
                        <a:lnSpc>
                          <a:spcPct val="107000"/>
                        </a:lnSpc>
                        <a:spcAft>
                          <a:spcPts val="800"/>
                        </a:spcAft>
                        <a:buNone/>
                      </a:pPr>
                      <a:r>
                        <a:rPr lang="pl-PL" sz="1600" b="1" dirty="0">
                          <a:solidFill>
                            <a:schemeClr val="tx1"/>
                          </a:solidFill>
                          <a:effectLst/>
                        </a:rPr>
                        <a:t>Składnik kosztów</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buNone/>
                      </a:pPr>
                      <a:r>
                        <a:rPr lang="pl-PL" sz="1600" b="1" dirty="0">
                          <a:solidFill>
                            <a:schemeClr val="tx1"/>
                          </a:solidFill>
                          <a:effectLst/>
                        </a:rPr>
                        <a:t>Koszt jednostkowy</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107781574"/>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Transport</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85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0574243"/>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Magazynowanie</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30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9856815"/>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Obsługa zamówienia</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22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8380991"/>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Pakowanie</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18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518519"/>
                  </a:ext>
                </a:extLst>
              </a:tr>
              <a:tr h="610727">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System informatyczny i monitoring przesyłki</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15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8853185"/>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Reklamacje i obsługa klienta</a:t>
                      </a:r>
                      <a:endParaRPr lang="pl-PL" sz="1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rPr>
                        <a:t>10 zł</a:t>
                      </a:r>
                      <a:endParaRPr lang="pl-PL"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7818935"/>
                  </a:ext>
                </a:extLst>
              </a:tr>
            </a:tbl>
          </a:graphicData>
        </a:graphic>
      </p:graphicFrame>
      <p:sp>
        <p:nvSpPr>
          <p:cNvPr id="8" name="pole tekstowe 7">
            <a:extLst>
              <a:ext uri="{FF2B5EF4-FFF2-40B4-BE49-F238E27FC236}">
                <a16:creationId xmlns:a16="http://schemas.microsoft.com/office/drawing/2014/main" id="{EE11F787-5CAA-D00F-F63F-00BD440BB60B}"/>
              </a:ext>
            </a:extLst>
          </p:cNvPr>
          <p:cNvSpPr txBox="1"/>
          <p:nvPr/>
        </p:nvSpPr>
        <p:spPr>
          <a:xfrm>
            <a:off x="6259132" y="2108205"/>
            <a:ext cx="5171679" cy="1631744"/>
          </a:xfrm>
          <a:prstGeom prst="rect">
            <a:avLst/>
          </a:prstGeom>
          <a:noFill/>
        </p:spPr>
        <p:txBody>
          <a:bodyPr wrap="square">
            <a:spAutoFit/>
          </a:bodyPr>
          <a:lstStyle/>
          <a:p>
            <a:pPr>
              <a:lnSpc>
                <a:spcPct val="107000"/>
              </a:lnSpc>
              <a:spcAft>
                <a:spcPts val="800"/>
              </a:spcAft>
            </a:pPr>
            <a:r>
              <a:rPr lang="pl-PL" b="1" dirty="0"/>
              <a:t>Dodatkowo analiza procesów wykazała możliwość redukcji kosztów:</a:t>
            </a:r>
            <a:endParaRPr lang="pl-PL" dirty="0"/>
          </a:p>
          <a:p>
            <a:pPr marL="285750" lvl="0" indent="-285750">
              <a:buFont typeface="Arial" panose="020B0604020202020204" pitchFamily="34" charset="0"/>
              <a:buChar char="•"/>
            </a:pPr>
            <a:r>
              <a:rPr lang="pl-PL" b="1" dirty="0"/>
              <a:t>transportu o 8%,</a:t>
            </a:r>
            <a:endParaRPr lang="pl-PL" dirty="0"/>
          </a:p>
          <a:p>
            <a:pPr marL="285750" lvl="0" indent="-285750">
              <a:buFont typeface="Arial" panose="020B0604020202020204" pitchFamily="34" charset="0"/>
              <a:buChar char="•"/>
            </a:pPr>
            <a:r>
              <a:rPr lang="pl-PL" b="1" dirty="0"/>
              <a:t>magazynowania o 10%,</a:t>
            </a:r>
            <a:endParaRPr lang="pl-PL" dirty="0"/>
          </a:p>
          <a:p>
            <a:pPr marL="285750" lvl="0" indent="-285750">
              <a:buFont typeface="Arial" panose="020B0604020202020204" pitchFamily="34" charset="0"/>
              <a:buChar char="•"/>
            </a:pPr>
            <a:r>
              <a:rPr lang="pl-PL" b="1" dirty="0"/>
              <a:t>obsługi zamówień o 15%.</a:t>
            </a:r>
            <a:endParaRPr lang="pl-PL" dirty="0"/>
          </a:p>
        </p:txBody>
      </p:sp>
      <p:sp>
        <p:nvSpPr>
          <p:cNvPr id="7" name="pole tekstowe 6">
            <a:extLst>
              <a:ext uri="{FF2B5EF4-FFF2-40B4-BE49-F238E27FC236}">
                <a16:creationId xmlns:a16="http://schemas.microsoft.com/office/drawing/2014/main" id="{AACEEA0B-A1EB-E194-15E4-06B849D3A4C7}"/>
              </a:ext>
            </a:extLst>
          </p:cNvPr>
          <p:cNvSpPr txBox="1"/>
          <p:nvPr/>
        </p:nvSpPr>
        <p:spPr>
          <a:xfrm>
            <a:off x="5729592" y="3930053"/>
            <a:ext cx="6352162" cy="2062103"/>
          </a:xfrm>
          <a:prstGeom prst="rect">
            <a:avLst/>
          </a:prstGeom>
          <a:noFill/>
        </p:spPr>
        <p:txBody>
          <a:bodyPr wrap="square">
            <a:spAutoFit/>
          </a:bodyPr>
          <a:lstStyle/>
          <a:p>
            <a:r>
              <a:rPr lang="pl-PL" sz="1600" b="1" dirty="0">
                <a:effectLst/>
                <a:latin typeface="Arial" panose="020B0604020202020204" pitchFamily="34" charset="0"/>
                <a:ea typeface="Times New Roman" panose="02020603050405020304" pitchFamily="18" charset="0"/>
                <a:cs typeface="Arial" panose="020B0604020202020204" pitchFamily="34" charset="0"/>
              </a:rPr>
              <a:t>Polecenia:</a:t>
            </a:r>
          </a:p>
          <a:p>
            <a:pPr marL="342900" lvl="0" indent="-342900">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Oblicz docelowy koszt usługi.</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Ustal aktualny koszt realizacji przesyłki.</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Oblicz lukę kosztową.</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Oceń, czy planowane działania redukcyjne pozwolą osiągnąć koszt docelowy.</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Określ, o ile należy jeszcze obniżyć koszty, jeśli redukcje okażą się niewystarczające.</a:t>
            </a:r>
            <a:endParaRPr lang="pl-PL"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9668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2FA80-36BB-BF27-5C30-4F49168E54D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177DB49-69F1-CA92-67A7-60CD75C18960}"/>
              </a:ext>
            </a:extLst>
          </p:cNvPr>
          <p:cNvSpPr>
            <a:spLocks noGrp="1"/>
          </p:cNvSpPr>
          <p:nvPr>
            <p:ph type="title"/>
          </p:nvPr>
        </p:nvSpPr>
        <p:spPr>
          <a:xfrm>
            <a:off x="389106" y="287304"/>
            <a:ext cx="11120336" cy="693861"/>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8. Rachunek kosztów docelowych</a:t>
            </a:r>
          </a:p>
        </p:txBody>
      </p:sp>
      <p:sp>
        <p:nvSpPr>
          <p:cNvPr id="6" name="pole tekstowe 5">
            <a:extLst>
              <a:ext uri="{FF2B5EF4-FFF2-40B4-BE49-F238E27FC236}">
                <a16:creationId xmlns:a16="http://schemas.microsoft.com/office/drawing/2014/main" id="{44B0F1E9-8E4A-3892-FF90-757222A67551}"/>
              </a:ext>
            </a:extLst>
          </p:cNvPr>
          <p:cNvSpPr txBox="1"/>
          <p:nvPr/>
        </p:nvSpPr>
        <p:spPr>
          <a:xfrm>
            <a:off x="283723" y="895920"/>
            <a:ext cx="11624554" cy="923330"/>
          </a:xfrm>
          <a:prstGeom prst="rect">
            <a:avLst/>
          </a:prstGeom>
          <a:noFill/>
        </p:spPr>
        <p:txBody>
          <a:bodyPr wrap="square">
            <a:spAutoFit/>
          </a:bodyPr>
          <a:lstStyle/>
          <a:p>
            <a:r>
              <a:rPr lang="pl-PL" b="1" dirty="0"/>
              <a:t>Przedsiębiorstwo logistyczne planuje uruchomienie usługi transportu chłodniczego produktów spożywczych dla sieci handlowych. Z badań rynku wynika, że klienci są skłonni zapłacić 240 zł za jedną dostawę. Zarząd firmy oczekuje osiągnięcia zysku na poziomie 18% ceny sprzedaży. Obecnie koszty realizacji jednej dostawy przedstawiono w tabeli 7.</a:t>
            </a:r>
          </a:p>
        </p:txBody>
      </p:sp>
      <p:sp>
        <p:nvSpPr>
          <p:cNvPr id="5" name="pole tekstowe 4">
            <a:extLst>
              <a:ext uri="{FF2B5EF4-FFF2-40B4-BE49-F238E27FC236}">
                <a16:creationId xmlns:a16="http://schemas.microsoft.com/office/drawing/2014/main" id="{B361CF9E-6DB9-8E4B-CC29-BC276EC54C75}"/>
              </a:ext>
            </a:extLst>
          </p:cNvPr>
          <p:cNvSpPr txBox="1"/>
          <p:nvPr/>
        </p:nvSpPr>
        <p:spPr>
          <a:xfrm>
            <a:off x="389106" y="1849835"/>
            <a:ext cx="6094378" cy="336631"/>
          </a:xfrm>
          <a:prstGeom prst="rect">
            <a:avLst/>
          </a:prstGeom>
          <a:noFill/>
        </p:spPr>
        <p:txBody>
          <a:bodyPr wrap="square">
            <a:spAutoFit/>
          </a:bodyPr>
          <a:lstStyle/>
          <a:p>
            <a:pPr>
              <a:lnSpc>
                <a:spcPct val="107000"/>
              </a:lnSpc>
              <a:spcAft>
                <a:spcPts val="800"/>
              </a:spcAft>
              <a:buNone/>
            </a:pPr>
            <a:r>
              <a:rPr lang="pl-PL" sz="1600" b="1" dirty="0">
                <a:effectLst/>
                <a:latin typeface="Arial" panose="020B0604020202020204" pitchFamily="34" charset="0"/>
                <a:ea typeface="Times New Roman" panose="02020603050405020304" pitchFamily="18" charset="0"/>
                <a:cs typeface="Arial" panose="020B0604020202020204" pitchFamily="34" charset="0"/>
              </a:rPr>
              <a:t>Tabela 7. Koszty realizacji jednej dostawy </a:t>
            </a:r>
            <a:endParaRPr lang="pl-PL" sz="16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Symbol zastępczy zawartości 3">
            <a:extLst>
              <a:ext uri="{FF2B5EF4-FFF2-40B4-BE49-F238E27FC236}">
                <a16:creationId xmlns:a16="http://schemas.microsoft.com/office/drawing/2014/main" id="{1EF3AE6C-92A7-E3D2-0042-44659F7DE3B0}"/>
              </a:ext>
            </a:extLst>
          </p:cNvPr>
          <p:cNvGraphicFramePr>
            <a:graphicFrameLocks noGrp="1"/>
          </p:cNvGraphicFramePr>
          <p:nvPr>
            <p:ph idx="1"/>
          </p:nvPr>
        </p:nvGraphicFramePr>
        <p:xfrm>
          <a:off x="643647" y="2278049"/>
          <a:ext cx="4852482" cy="2277076"/>
        </p:xfrm>
        <a:graphic>
          <a:graphicData uri="http://schemas.openxmlformats.org/drawingml/2006/table">
            <a:tbl>
              <a:tblPr firstRow="1" firstCol="1" bandRow="1">
                <a:tableStyleId>{5C22544A-7EE6-4342-B048-85BDC9FD1C3A}</a:tableStyleId>
              </a:tblPr>
              <a:tblGrid>
                <a:gridCol w="2848583">
                  <a:extLst>
                    <a:ext uri="{9D8B030D-6E8A-4147-A177-3AD203B41FA5}">
                      <a16:colId xmlns:a16="http://schemas.microsoft.com/office/drawing/2014/main" val="951112634"/>
                    </a:ext>
                  </a:extLst>
                </a:gridCol>
                <a:gridCol w="2003899">
                  <a:extLst>
                    <a:ext uri="{9D8B030D-6E8A-4147-A177-3AD203B41FA5}">
                      <a16:colId xmlns:a16="http://schemas.microsoft.com/office/drawing/2014/main" val="3687550755"/>
                    </a:ext>
                  </a:extLst>
                </a:gridCol>
              </a:tblGrid>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Składnik kosztów</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Koszt jednostkowy</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107781574"/>
                  </a:ext>
                </a:extLst>
              </a:tr>
              <a:tr h="311702">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transport chłodniczy </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110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0574243"/>
                  </a:ext>
                </a:extLst>
              </a:tr>
              <a:tr h="311702">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załadunek i rozładunek </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30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9856815"/>
                  </a:ext>
                </a:extLst>
              </a:tr>
              <a:tr h="311702">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magazynowanie</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28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8380991"/>
                  </a:ext>
                </a:extLst>
              </a:tr>
              <a:tr h="311702">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monitoring temperatury </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20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518519"/>
                  </a:ext>
                </a:extLst>
              </a:tr>
              <a:tr h="406864">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obsługa administracyjna </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18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8853185"/>
                  </a:ext>
                </a:extLst>
              </a:tr>
              <a:tr h="311702">
                <a:tc>
                  <a:txBody>
                    <a:bodyPr/>
                    <a:lstStyle/>
                    <a:p>
                      <a:pPr>
                        <a:lnSpc>
                          <a:spcPct val="107000"/>
                        </a:lnSpc>
                        <a:spcAft>
                          <a:spcPts val="800"/>
                        </a:spcAft>
                        <a:buNone/>
                      </a:pPr>
                      <a:r>
                        <a:rPr lang="pl-PL" sz="1600" b="1" kern="1200" dirty="0">
                          <a:solidFill>
                            <a:schemeClr val="tx1"/>
                          </a:solidFill>
                          <a:effectLst/>
                          <a:latin typeface="Arial" panose="020B0604020202020204" pitchFamily="34" charset="0"/>
                          <a:ea typeface="+mn-ea"/>
                          <a:cs typeface="Arial" panose="020B0604020202020204" pitchFamily="34" charset="0"/>
                        </a:rPr>
                        <a:t>ubezpieczenie przesyłki </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12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7818935"/>
                  </a:ext>
                </a:extLst>
              </a:tr>
            </a:tbl>
          </a:graphicData>
        </a:graphic>
      </p:graphicFrame>
      <p:sp>
        <p:nvSpPr>
          <p:cNvPr id="8" name="pole tekstowe 7">
            <a:extLst>
              <a:ext uri="{FF2B5EF4-FFF2-40B4-BE49-F238E27FC236}">
                <a16:creationId xmlns:a16="http://schemas.microsoft.com/office/drawing/2014/main" id="{A915FABE-B73B-9038-0FD7-3670A6558887}"/>
              </a:ext>
            </a:extLst>
          </p:cNvPr>
          <p:cNvSpPr txBox="1"/>
          <p:nvPr/>
        </p:nvSpPr>
        <p:spPr>
          <a:xfrm>
            <a:off x="389106" y="4646708"/>
            <a:ext cx="8309044" cy="1529842"/>
          </a:xfrm>
          <a:prstGeom prst="rect">
            <a:avLst/>
          </a:prstGeom>
          <a:noFill/>
        </p:spPr>
        <p:txBody>
          <a:bodyPr wrap="square">
            <a:spAutoFit/>
          </a:bodyPr>
          <a:lstStyle/>
          <a:p>
            <a:pPr>
              <a:lnSpc>
                <a:spcPct val="150000"/>
              </a:lnSpc>
            </a:pPr>
            <a:r>
              <a:rPr lang="pl-PL" sz="1600" b="1" dirty="0">
                <a:latin typeface="Arial" panose="020B0604020202020204" pitchFamily="34" charset="0"/>
                <a:cs typeface="Arial" panose="020B0604020202020204" pitchFamily="34" charset="0"/>
              </a:rPr>
              <a:t>Dział logistyki zaproponował następujące działania oszczędnościowe:</a:t>
            </a:r>
            <a:endParaRPr lang="pl-PL" sz="16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pl-PL" sz="1600" b="1" dirty="0">
                <a:latin typeface="Arial" panose="020B0604020202020204" pitchFamily="34" charset="0"/>
                <a:cs typeface="Arial" panose="020B0604020202020204" pitchFamily="34" charset="0"/>
              </a:rPr>
              <a:t>obniżenie kosztów transportu o 12%,</a:t>
            </a:r>
            <a:endParaRPr lang="pl-PL" sz="16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pl-PL" sz="1600" b="1" dirty="0">
                <a:latin typeface="Arial" panose="020B0604020202020204" pitchFamily="34" charset="0"/>
                <a:cs typeface="Arial" panose="020B0604020202020204" pitchFamily="34" charset="0"/>
              </a:rPr>
              <a:t>zmniejszenie kosztów magazynowania o 15%,</a:t>
            </a:r>
            <a:endParaRPr lang="pl-PL" sz="16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pl-PL" sz="1600" b="1" dirty="0">
                <a:latin typeface="Arial" panose="020B0604020202020204" pitchFamily="34" charset="0"/>
                <a:cs typeface="Arial" panose="020B0604020202020204" pitchFamily="34" charset="0"/>
              </a:rPr>
              <a:t>redukcję kosztów administracyjnych o 20%.</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pole tekstowe 6">
            <a:extLst>
              <a:ext uri="{FF2B5EF4-FFF2-40B4-BE49-F238E27FC236}">
                <a16:creationId xmlns:a16="http://schemas.microsoft.com/office/drawing/2014/main" id="{ABF57AF1-64BB-E2A0-CDC3-5F01A58F54E3}"/>
              </a:ext>
            </a:extLst>
          </p:cNvPr>
          <p:cNvSpPr txBox="1"/>
          <p:nvPr/>
        </p:nvSpPr>
        <p:spPr>
          <a:xfrm>
            <a:off x="6483484" y="1819250"/>
            <a:ext cx="5601511" cy="3001334"/>
          </a:xfrm>
          <a:prstGeom prst="rect">
            <a:avLst/>
          </a:prstGeom>
          <a:noFill/>
        </p:spPr>
        <p:txBody>
          <a:bodyPr wrap="square">
            <a:spAutoFit/>
          </a:bodyPr>
          <a:lstStyle/>
          <a:p>
            <a:pPr>
              <a:lnSpc>
                <a:spcPct val="150000"/>
              </a:lnSpc>
            </a:pPr>
            <a:r>
              <a:rPr lang="pl-PL" sz="1600" b="1" dirty="0">
                <a:effectLst/>
                <a:latin typeface="Arial" panose="020B0604020202020204" pitchFamily="34" charset="0"/>
                <a:ea typeface="Times New Roman" panose="02020603050405020304" pitchFamily="18" charset="0"/>
                <a:cs typeface="Arial" panose="020B0604020202020204" pitchFamily="34" charset="0"/>
              </a:rPr>
              <a:t>Polecenia:</a:t>
            </a:r>
          </a:p>
          <a:p>
            <a:pPr marL="342900" lvl="0" indent="-342900">
              <a:lnSpc>
                <a:spcPct val="150000"/>
              </a:lnSpc>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Oblicz docelowy koszt usługi.</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Ustal aktualny koszt realizacji przesyłki.</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Oblicz lukę kosztową.</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Oceń, czy planowane działania redukcyjne pozwolą osiągnąć koszt docelowy.</a:t>
            </a:r>
            <a:endParaRPr lang="pl-PL"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50000"/>
              </a:lnSpc>
              <a:buFont typeface="+mj-lt"/>
              <a:buAutoNum type="arabicPeriod"/>
              <a:tabLst>
                <a:tab pos="457200" algn="l"/>
              </a:tabLst>
            </a:pPr>
            <a:r>
              <a:rPr lang="pl-PL" sz="1600" b="1" dirty="0">
                <a:effectLst/>
                <a:latin typeface="Arial" panose="020B0604020202020204" pitchFamily="34" charset="0"/>
                <a:ea typeface="Times New Roman" panose="02020603050405020304" pitchFamily="18" charset="0"/>
                <a:cs typeface="Arial" panose="020B0604020202020204" pitchFamily="34" charset="0"/>
              </a:rPr>
              <a:t>Określ, o ile należy jeszcze obniżyć koszty, jeśli redukcje okażą się niewystarczające.</a:t>
            </a:r>
            <a:endParaRPr lang="pl-PL" sz="16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00565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65125"/>
            <a:ext cx="10515600" cy="885177"/>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Rachunek kosztów cyklu życia produktu</a:t>
            </a:r>
          </a:p>
        </p:txBody>
      </p:sp>
      <p:sp>
        <p:nvSpPr>
          <p:cNvPr id="3" name="Symbol zastępczy zawartości 2"/>
          <p:cNvSpPr>
            <a:spLocks noGrp="1"/>
          </p:cNvSpPr>
          <p:nvPr>
            <p:ph idx="1"/>
          </p:nvPr>
        </p:nvSpPr>
        <p:spPr>
          <a:xfrm>
            <a:off x="682557" y="1128409"/>
            <a:ext cx="10515600" cy="4601082"/>
          </a:xfrm>
        </p:spPr>
        <p:txBody>
          <a:bodyPr>
            <a:noAutofit/>
          </a:bodyPr>
          <a:lstStyle/>
          <a:p>
            <a:pPr marL="0" indent="0">
              <a:lnSpc>
                <a:spcPct val="170000"/>
              </a:lnSpc>
              <a:buNone/>
            </a:pPr>
            <a:r>
              <a:rPr lang="pl-PL" sz="1600" b="1" dirty="0">
                <a:latin typeface="Arial" panose="020B0604020202020204" pitchFamily="34" charset="0"/>
                <a:cs typeface="Arial" panose="020B0604020202020204" pitchFamily="34" charset="0"/>
              </a:rPr>
              <a:t>Rachunek kosztów cyklu życia produktu (ang. </a:t>
            </a:r>
            <a:r>
              <a:rPr lang="pl-PL" sz="1600" b="1" i="1" dirty="0">
                <a:latin typeface="Arial" panose="020B0604020202020204" pitchFamily="34" charset="0"/>
                <a:cs typeface="Arial" panose="020B0604020202020204" pitchFamily="34" charset="0"/>
              </a:rPr>
              <a:t>Life </a:t>
            </a:r>
            <a:r>
              <a:rPr lang="pl-PL" sz="1600" b="1" i="1" dirty="0" err="1">
                <a:latin typeface="Arial" panose="020B0604020202020204" pitchFamily="34" charset="0"/>
                <a:cs typeface="Arial" panose="020B0604020202020204" pitchFamily="34" charset="0"/>
              </a:rPr>
              <a:t>Cycle</a:t>
            </a:r>
            <a:r>
              <a:rPr lang="pl-PL" sz="1600" b="1" i="1" dirty="0">
                <a:latin typeface="Arial" panose="020B0604020202020204" pitchFamily="34" charset="0"/>
                <a:cs typeface="Arial" panose="020B0604020202020204" pitchFamily="34" charset="0"/>
              </a:rPr>
              <a:t> </a:t>
            </a:r>
            <a:r>
              <a:rPr lang="pl-PL" sz="1600" b="1" i="1" dirty="0" err="1">
                <a:latin typeface="Arial" panose="020B0604020202020204" pitchFamily="34" charset="0"/>
                <a:cs typeface="Arial" panose="020B0604020202020204" pitchFamily="34" charset="0"/>
              </a:rPr>
              <a:t>Costing</a:t>
            </a:r>
            <a:r>
              <a:rPr lang="pl-PL" sz="1600" b="1" i="1" dirty="0">
                <a:latin typeface="Arial" panose="020B0604020202020204" pitchFamily="34" charset="0"/>
                <a:cs typeface="Arial" panose="020B0604020202020204" pitchFamily="34" charset="0"/>
              </a:rPr>
              <a:t> – LCC</a:t>
            </a:r>
            <a:r>
              <a:rPr lang="pl-PL" sz="1600" b="1" dirty="0">
                <a:latin typeface="Arial" panose="020B0604020202020204" pitchFamily="34" charset="0"/>
                <a:cs typeface="Arial" panose="020B0604020202020204" pitchFamily="34" charset="0"/>
              </a:rPr>
              <a:t>) polegająca na analizie i ewidencji wszystkich kosztów związanych z produktem w całym okresie jego istnienia – od pomysłu i projektowania aż do wycofania z rynku.</a:t>
            </a:r>
          </a:p>
          <a:p>
            <a:pPr marL="0" indent="0">
              <a:lnSpc>
                <a:spcPct val="170000"/>
              </a:lnSpc>
              <a:spcBef>
                <a:spcPts val="0"/>
              </a:spcBef>
              <a:buNone/>
            </a:pPr>
            <a:r>
              <a:rPr lang="pl-PL" sz="1600" b="1" dirty="0">
                <a:latin typeface="Arial" panose="020B0604020202020204" pitchFamily="34" charset="0"/>
                <a:cs typeface="Arial" panose="020B0604020202020204" pitchFamily="34" charset="0"/>
              </a:rPr>
              <a:t>Podstawowe etapy cyklu życia produktu</a:t>
            </a:r>
          </a:p>
          <a:p>
            <a:pPr>
              <a:lnSpc>
                <a:spcPct val="170000"/>
              </a:lnSpc>
              <a:spcBef>
                <a:spcPts val="0"/>
              </a:spcBef>
            </a:pPr>
            <a:r>
              <a:rPr lang="pl-PL" sz="1600" b="1" dirty="0">
                <a:latin typeface="Arial" panose="020B0604020202020204" pitchFamily="34" charset="0"/>
                <a:cs typeface="Arial" panose="020B0604020202020204" pitchFamily="34" charset="0"/>
              </a:rPr>
              <a:t>Faza badań i rozwoju </a:t>
            </a:r>
          </a:p>
          <a:p>
            <a:pPr>
              <a:lnSpc>
                <a:spcPct val="170000"/>
              </a:lnSpc>
              <a:spcBef>
                <a:spcPts val="0"/>
              </a:spcBef>
            </a:pPr>
            <a:r>
              <a:rPr lang="pl-PL" sz="1600" b="1" dirty="0">
                <a:latin typeface="Arial" panose="020B0604020202020204" pitchFamily="34" charset="0"/>
                <a:cs typeface="Arial" panose="020B0604020202020204" pitchFamily="34" charset="0"/>
              </a:rPr>
              <a:t>Faza wprowadzenia na rynek </a:t>
            </a:r>
          </a:p>
          <a:p>
            <a:pPr>
              <a:lnSpc>
                <a:spcPct val="170000"/>
              </a:lnSpc>
              <a:spcBef>
                <a:spcPts val="0"/>
              </a:spcBef>
            </a:pPr>
            <a:r>
              <a:rPr lang="pl-PL" sz="1600" b="1" dirty="0">
                <a:latin typeface="Arial" panose="020B0604020202020204" pitchFamily="34" charset="0"/>
                <a:cs typeface="Arial" panose="020B0604020202020204" pitchFamily="34" charset="0"/>
              </a:rPr>
              <a:t>Faza wzrostu i dojrzałości </a:t>
            </a:r>
          </a:p>
          <a:p>
            <a:pPr>
              <a:lnSpc>
                <a:spcPct val="170000"/>
              </a:lnSpc>
              <a:spcBef>
                <a:spcPts val="0"/>
              </a:spcBef>
            </a:pPr>
            <a:r>
              <a:rPr lang="pl-PL" sz="1600" b="1" dirty="0">
                <a:latin typeface="Arial" panose="020B0604020202020204" pitchFamily="34" charset="0"/>
                <a:cs typeface="Arial" panose="020B0604020202020204" pitchFamily="34" charset="0"/>
              </a:rPr>
              <a:t>Faza schyłku i wycofania produktu</a:t>
            </a:r>
          </a:p>
          <a:p>
            <a:pPr marL="0" indent="0">
              <a:lnSpc>
                <a:spcPct val="170000"/>
              </a:lnSpc>
              <a:spcBef>
                <a:spcPts val="600"/>
              </a:spcBef>
              <a:spcAft>
                <a:spcPts val="600"/>
              </a:spcAft>
              <a:buNone/>
            </a:pPr>
            <a:r>
              <a:rPr lang="pl-PL" sz="1600" b="1" dirty="0">
                <a:latin typeface="Arial" panose="020B0604020202020204" pitchFamily="34" charset="0"/>
                <a:cs typeface="Arial" panose="020B0604020202020204" pitchFamily="34" charset="0"/>
              </a:rPr>
              <a:t>W logistyce rachunek kosztów cyklu życia produktu umożliwia analizę wszystkich kosztów logistycznych ponoszonych od zaopatrzenia i projektowania produktu, przez magazynowanie i transport, aż po zwroty, recykling i wycofanie produktu z rynku.</a:t>
            </a:r>
          </a:p>
        </p:txBody>
      </p:sp>
    </p:spTree>
    <p:extLst>
      <p:ext uri="{BB962C8B-B14F-4D97-AF65-F5344CB8AC3E}">
        <p14:creationId xmlns:p14="http://schemas.microsoft.com/office/powerpoint/2010/main" val="3992310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4B473-66E4-BFC8-8F39-FA49ECB614B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8701B9B-57BD-B336-B59D-35C379487090}"/>
              </a:ext>
            </a:extLst>
          </p:cNvPr>
          <p:cNvSpPr>
            <a:spLocks noGrp="1"/>
          </p:cNvSpPr>
          <p:nvPr>
            <p:ph type="title"/>
          </p:nvPr>
        </p:nvSpPr>
        <p:spPr>
          <a:xfrm>
            <a:off x="389106" y="356201"/>
            <a:ext cx="11120336" cy="693861"/>
          </a:xfrm>
        </p:spPr>
        <p:txBody>
          <a:bodyPr>
            <a:normAutofit/>
          </a:bodyPr>
          <a:lstStyle/>
          <a:p>
            <a:r>
              <a:rPr lang="pl-PL" sz="3100" b="1" dirty="0">
                <a:latin typeface="Arial" panose="020B0604020202020204" pitchFamily="34" charset="0"/>
                <a:ea typeface="Times New Roman" panose="02020603050405020304" pitchFamily="18" charset="0"/>
                <a:cs typeface="Arial" panose="020B0604020202020204" pitchFamily="34" charset="0"/>
              </a:rPr>
              <a:t>Zadanie 9. Rachunek kosztów cyklu życia produktu</a:t>
            </a:r>
            <a:endParaRPr lang="pl-PL" sz="3600" dirty="0">
              <a:latin typeface="Times New Roman" panose="02020603050405020304" pitchFamily="18" charset="0"/>
              <a:cs typeface="Times New Roman" panose="02020603050405020304" pitchFamily="18" charset="0"/>
            </a:endParaRPr>
          </a:p>
        </p:txBody>
      </p:sp>
      <p:sp>
        <p:nvSpPr>
          <p:cNvPr id="6" name="pole tekstowe 5">
            <a:extLst>
              <a:ext uri="{FF2B5EF4-FFF2-40B4-BE49-F238E27FC236}">
                <a16:creationId xmlns:a16="http://schemas.microsoft.com/office/drawing/2014/main" id="{ABE03A91-E531-0BA6-10B9-CD6908D0C8C2}"/>
              </a:ext>
            </a:extLst>
          </p:cNvPr>
          <p:cNvSpPr txBox="1"/>
          <p:nvPr/>
        </p:nvSpPr>
        <p:spPr>
          <a:xfrm>
            <a:off x="389106" y="1305750"/>
            <a:ext cx="11624554" cy="663580"/>
          </a:xfrm>
          <a:prstGeom prst="rect">
            <a:avLst/>
          </a:prstGeom>
          <a:noFill/>
        </p:spPr>
        <p:txBody>
          <a:bodyPr wrap="square">
            <a:spAutoFit/>
          </a:bodyPr>
          <a:lstStyle/>
          <a:p>
            <a:pPr>
              <a:lnSpc>
                <a:spcPct val="107000"/>
              </a:lnSpc>
              <a:spcAft>
                <a:spcPts val="800"/>
              </a:spcAft>
              <a:buNone/>
            </a:pPr>
            <a:r>
              <a:rPr lang="pl-PL" b="1" dirty="0">
                <a:latin typeface="Arial" panose="020B0604020202020204" pitchFamily="34" charset="0"/>
                <a:cs typeface="Arial" panose="020B0604020202020204" pitchFamily="34" charset="0"/>
              </a:rPr>
              <a:t>Firma logistyczna analizuje koszty związane z nowym typem pojemnika transportowego. </a:t>
            </a:r>
            <a:r>
              <a:rPr lang="pl-PL" b="1" dirty="0">
                <a:latin typeface="Arial" panose="020B0604020202020204" pitchFamily="34" charset="0"/>
                <a:ea typeface="Times New Roman" panose="02020603050405020304" pitchFamily="18" charset="0"/>
                <a:cs typeface="Arial" panose="020B0604020202020204" pitchFamily="34" charset="0"/>
              </a:rPr>
              <a:t>Obecnie koszty realizacji jednej dostawy przedstawiono w tabeli 8.</a:t>
            </a:r>
            <a:endParaRPr lang="pl-PL" b="1" dirty="0">
              <a:latin typeface="Arial" panose="020B0604020202020204" pitchFamily="34" charset="0"/>
              <a:cs typeface="Arial" panose="020B0604020202020204" pitchFamily="34" charset="0"/>
            </a:endParaRPr>
          </a:p>
        </p:txBody>
      </p:sp>
      <p:sp>
        <p:nvSpPr>
          <p:cNvPr id="5" name="pole tekstowe 4">
            <a:extLst>
              <a:ext uri="{FF2B5EF4-FFF2-40B4-BE49-F238E27FC236}">
                <a16:creationId xmlns:a16="http://schemas.microsoft.com/office/drawing/2014/main" id="{89925ADF-00E9-AFA8-D944-1ADE7C603844}"/>
              </a:ext>
            </a:extLst>
          </p:cNvPr>
          <p:cNvSpPr txBox="1"/>
          <p:nvPr/>
        </p:nvSpPr>
        <p:spPr>
          <a:xfrm>
            <a:off x="389106" y="2109243"/>
            <a:ext cx="6098058" cy="336631"/>
          </a:xfrm>
          <a:prstGeom prst="rect">
            <a:avLst/>
          </a:prstGeom>
          <a:noFill/>
        </p:spPr>
        <p:txBody>
          <a:bodyPr wrap="square">
            <a:spAutoFit/>
          </a:bodyPr>
          <a:lstStyle/>
          <a:p>
            <a:pPr>
              <a:lnSpc>
                <a:spcPct val="107000"/>
              </a:lnSpc>
              <a:spcAft>
                <a:spcPts val="800"/>
              </a:spcAft>
              <a:buNone/>
            </a:pPr>
            <a:r>
              <a:rPr lang="pl-PL" sz="1600" b="1" dirty="0">
                <a:effectLst/>
                <a:latin typeface="Arial" panose="020B0604020202020204" pitchFamily="34" charset="0"/>
                <a:ea typeface="Times New Roman" panose="02020603050405020304" pitchFamily="18" charset="0"/>
                <a:cs typeface="Arial" panose="020B0604020202020204" pitchFamily="34" charset="0"/>
              </a:rPr>
              <a:t>Tabela 8. </a:t>
            </a:r>
            <a:r>
              <a:rPr lang="pl-PL" sz="1600" b="1" dirty="0">
                <a:latin typeface="Arial" panose="020B0604020202020204" pitchFamily="34" charset="0"/>
                <a:ea typeface="Times New Roman" panose="02020603050405020304" pitchFamily="18" charset="0"/>
                <a:cs typeface="Arial" panose="020B0604020202020204" pitchFamily="34" charset="0"/>
              </a:rPr>
              <a:t>K</a:t>
            </a:r>
            <a:r>
              <a:rPr lang="pl-PL" sz="1600" b="1" dirty="0">
                <a:effectLst/>
                <a:latin typeface="Arial" panose="020B0604020202020204" pitchFamily="34" charset="0"/>
                <a:ea typeface="Times New Roman" panose="02020603050405020304" pitchFamily="18" charset="0"/>
                <a:cs typeface="Arial" panose="020B0604020202020204" pitchFamily="34" charset="0"/>
              </a:rPr>
              <a:t>oszty realizacji jednej dostawy</a:t>
            </a:r>
            <a:endParaRPr lang="pl-PL" sz="1600" dirty="0">
              <a:effectLst/>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Symbol zastępczy zawartości 3">
            <a:extLst>
              <a:ext uri="{FF2B5EF4-FFF2-40B4-BE49-F238E27FC236}">
                <a16:creationId xmlns:a16="http://schemas.microsoft.com/office/drawing/2014/main" id="{1E88764D-741D-0648-D24E-4D84260D6BBF}"/>
              </a:ext>
            </a:extLst>
          </p:cNvPr>
          <p:cNvGraphicFramePr>
            <a:graphicFrameLocks noGrp="1"/>
          </p:cNvGraphicFramePr>
          <p:nvPr>
            <p:ph idx="1"/>
          </p:nvPr>
        </p:nvGraphicFramePr>
        <p:xfrm>
          <a:off x="529544" y="2585787"/>
          <a:ext cx="4204104" cy="2445790"/>
        </p:xfrm>
        <a:graphic>
          <a:graphicData uri="http://schemas.openxmlformats.org/drawingml/2006/table">
            <a:tbl>
              <a:tblPr firstRow="1" firstCol="1" bandRow="1">
                <a:tableStyleId>{5C22544A-7EE6-4342-B048-85BDC9FD1C3A}</a:tableStyleId>
              </a:tblPr>
              <a:tblGrid>
                <a:gridCol w="2991123">
                  <a:extLst>
                    <a:ext uri="{9D8B030D-6E8A-4147-A177-3AD203B41FA5}">
                      <a16:colId xmlns:a16="http://schemas.microsoft.com/office/drawing/2014/main" val="951112634"/>
                    </a:ext>
                  </a:extLst>
                </a:gridCol>
                <a:gridCol w="1212981">
                  <a:extLst>
                    <a:ext uri="{9D8B030D-6E8A-4147-A177-3AD203B41FA5}">
                      <a16:colId xmlns:a16="http://schemas.microsoft.com/office/drawing/2014/main" val="3687550755"/>
                    </a:ext>
                  </a:extLst>
                </a:gridCol>
              </a:tblGrid>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Etapy cyklu życia produktu</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Koszt</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07781574"/>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Projektowanie i rozwój</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0574243"/>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Produkcja</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180 000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9856815"/>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Magazynowanie</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8380991"/>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Transport i dystrybucja</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518519"/>
                  </a:ext>
                </a:extLst>
              </a:tr>
              <a:tr h="365373">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Serwis i naprawy</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8853185"/>
                  </a:ext>
                </a:extLst>
              </a:tr>
              <a:tr h="311702">
                <a:tc>
                  <a:txBody>
                    <a:bodyPr/>
                    <a:lstStyle/>
                    <a:p>
                      <a:pP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Utylizacja po zakończeniu użytkowania</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10 000 zł</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7818935"/>
                  </a:ext>
                </a:extLst>
              </a:tr>
            </a:tbl>
          </a:graphicData>
        </a:graphic>
      </p:graphicFrame>
      <p:sp>
        <p:nvSpPr>
          <p:cNvPr id="8" name="pole tekstowe 7">
            <a:extLst>
              <a:ext uri="{FF2B5EF4-FFF2-40B4-BE49-F238E27FC236}">
                <a16:creationId xmlns:a16="http://schemas.microsoft.com/office/drawing/2014/main" id="{B17E9CC4-C2F3-EAAA-5D27-71EA0AFA9323}"/>
              </a:ext>
            </a:extLst>
          </p:cNvPr>
          <p:cNvSpPr txBox="1"/>
          <p:nvPr/>
        </p:nvSpPr>
        <p:spPr>
          <a:xfrm>
            <a:off x="6841083" y="1940434"/>
            <a:ext cx="5316298" cy="2162964"/>
          </a:xfrm>
          <a:prstGeom prst="rect">
            <a:avLst/>
          </a:prstGeom>
          <a:noFill/>
        </p:spPr>
        <p:txBody>
          <a:bodyPr wrap="square">
            <a:spAutoFit/>
          </a:bodyPr>
          <a:lstStyle/>
          <a:p>
            <a:pPr>
              <a:spcAft>
                <a:spcPts val="800"/>
              </a:spcAft>
            </a:pPr>
            <a:r>
              <a:rPr lang="pl-PL" sz="1700" b="1" dirty="0"/>
              <a:t>Dział logistyki zaproponował następujące działania oszczędnościowe:</a:t>
            </a:r>
            <a:endParaRPr lang="pl-PL" sz="1700" dirty="0"/>
          </a:p>
          <a:p>
            <a:pPr marL="285750" lvl="0" indent="-285750">
              <a:lnSpc>
                <a:spcPct val="150000"/>
              </a:lnSpc>
              <a:buFont typeface="Arial" panose="020B0604020202020204" pitchFamily="34" charset="0"/>
              <a:buChar char="•"/>
            </a:pPr>
            <a:r>
              <a:rPr lang="pl-PL" sz="1700" b="1" dirty="0"/>
              <a:t>obniżenie kosztów transportu o 12%,</a:t>
            </a:r>
            <a:endParaRPr lang="pl-PL" sz="1700" dirty="0"/>
          </a:p>
          <a:p>
            <a:pPr marL="285750" lvl="0" indent="-285750">
              <a:lnSpc>
                <a:spcPct val="150000"/>
              </a:lnSpc>
              <a:buFont typeface="Arial" panose="020B0604020202020204" pitchFamily="34" charset="0"/>
              <a:buChar char="•"/>
            </a:pPr>
            <a:r>
              <a:rPr lang="pl-PL" sz="1700" b="1" dirty="0"/>
              <a:t>zmniejszenie kosztów magazynowania o 15%,</a:t>
            </a:r>
            <a:endParaRPr lang="pl-PL" sz="1700" dirty="0"/>
          </a:p>
          <a:p>
            <a:pPr marL="285750" lvl="0" indent="-285750">
              <a:lnSpc>
                <a:spcPct val="150000"/>
              </a:lnSpc>
              <a:buFont typeface="Arial" panose="020B0604020202020204" pitchFamily="34" charset="0"/>
              <a:buChar char="•"/>
            </a:pPr>
            <a:r>
              <a:rPr lang="pl-PL" sz="1700" b="1" dirty="0"/>
              <a:t>redukcję kosztów administracyjnych o 20%.</a:t>
            </a:r>
            <a:endParaRPr lang="pl-PL" sz="1700" dirty="0"/>
          </a:p>
          <a:p>
            <a:pPr marL="342900" lvl="0" indent="-342900">
              <a:lnSpc>
                <a:spcPct val="107000"/>
              </a:lnSpc>
              <a:spcAft>
                <a:spcPts val="800"/>
              </a:spcAft>
              <a:buSzPts val="1000"/>
              <a:buFont typeface="Symbol" panose="05050102010706020507" pitchFamily="18" charset="2"/>
              <a:buChar char=""/>
              <a:tabLst>
                <a:tab pos="457200" algn="l"/>
              </a:tabLst>
            </a:pPr>
            <a:endParaRPr lang="pl-PL"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pole tekstowe 6">
            <a:extLst>
              <a:ext uri="{FF2B5EF4-FFF2-40B4-BE49-F238E27FC236}">
                <a16:creationId xmlns:a16="http://schemas.microsoft.com/office/drawing/2014/main" id="{C0947034-995B-3862-5AA8-60C2B75488F4}"/>
              </a:ext>
            </a:extLst>
          </p:cNvPr>
          <p:cNvSpPr txBox="1"/>
          <p:nvPr/>
        </p:nvSpPr>
        <p:spPr>
          <a:xfrm>
            <a:off x="5087567" y="3597958"/>
            <a:ext cx="6352162" cy="2616101"/>
          </a:xfrm>
          <a:prstGeom prst="rect">
            <a:avLst/>
          </a:prstGeom>
          <a:noFill/>
        </p:spPr>
        <p:txBody>
          <a:bodyPr wrap="square">
            <a:spAutoFit/>
          </a:bodyPr>
          <a:lstStyle/>
          <a:p>
            <a:pPr>
              <a:spcBef>
                <a:spcPts val="600"/>
              </a:spcBef>
              <a:spcAft>
                <a:spcPts val="600"/>
              </a:spcAft>
            </a:pPr>
            <a:r>
              <a:rPr lang="pl-PL" sz="1600" b="1" dirty="0">
                <a:effectLst/>
                <a:latin typeface="Arial" panose="020B0604020202020204" pitchFamily="34" charset="0"/>
                <a:ea typeface="Times New Roman" panose="02020603050405020304" pitchFamily="18" charset="0"/>
                <a:cs typeface="Arial" panose="020B0604020202020204" pitchFamily="34" charset="0"/>
              </a:rPr>
              <a:t>Polecenia:</a:t>
            </a:r>
          </a:p>
          <a:p>
            <a:pPr marL="342900" lvl="0" indent="-342900">
              <a:spcBef>
                <a:spcPts val="600"/>
              </a:spcBef>
              <a:spcAft>
                <a:spcPts val="6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docelowy koszt usługi.</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Ustal aktualny koszt realizacji przesyłki.</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Oblicz lukę kosztową.</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Oceń, czy planowane działania redukcyjne pozwolą osiągnąć koszt docelowy.</a:t>
            </a:r>
            <a:endParaRPr lang="pl-PL" sz="1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600"/>
              </a:spcBef>
              <a:spcAft>
                <a:spcPts val="600"/>
              </a:spcAft>
              <a:buFont typeface="+mj-lt"/>
              <a:buAutoNum type="arabicPeriod"/>
              <a:tabLst>
                <a:tab pos="457200" algn="l"/>
              </a:tabLst>
            </a:pPr>
            <a:r>
              <a:rPr lang="pl-PL" sz="1400" b="1" dirty="0">
                <a:effectLst/>
                <a:latin typeface="Arial" panose="020B0604020202020204" pitchFamily="34" charset="0"/>
                <a:ea typeface="Times New Roman" panose="02020603050405020304" pitchFamily="18" charset="0"/>
                <a:cs typeface="Arial" panose="020B0604020202020204" pitchFamily="34" charset="0"/>
              </a:rPr>
              <a:t>Określ, o ile należy jeszcze obniżyć koszty, jeśli redukcje okażą się niewystarczające.</a:t>
            </a:r>
            <a:endParaRPr lang="pl-PL"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6197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65126"/>
            <a:ext cx="10515600" cy="903838"/>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10. Rachunek kosztów cyklu życia produktu</a:t>
            </a:r>
          </a:p>
        </p:txBody>
      </p:sp>
      <p:sp>
        <p:nvSpPr>
          <p:cNvPr id="5" name="Rectangle 1"/>
          <p:cNvSpPr>
            <a:spLocks noChangeArrowheads="1"/>
          </p:cNvSpPr>
          <p:nvPr/>
        </p:nvSpPr>
        <p:spPr bwMode="auto">
          <a:xfrm>
            <a:off x="670248" y="1266201"/>
            <a:ext cx="10515599" cy="785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pl-PL" altLang="pl-PL" sz="1600" b="1" i="0" u="none" strike="noStrike" cap="none" normalizeH="0" baseline="0" dirty="0">
                <a:ln>
                  <a:noFill/>
                </a:ln>
                <a:solidFill>
                  <a:schemeClr val="tx1"/>
                </a:solidFill>
                <a:effectLst/>
                <a:latin typeface="Arial" panose="020B0604020202020204" pitchFamily="34" charset="0"/>
              </a:rPr>
              <a:t>Firma logistyczna analizuje koszty nowego systemu palet wielokrotnego użytku</a:t>
            </a:r>
            <a:r>
              <a:rPr kumimoji="0" lang="pl-PL" altLang="pl-PL" sz="1600" b="1" i="0" u="none" strike="noStrike" cap="none" normalizeH="0" dirty="0">
                <a:ln>
                  <a:noFill/>
                </a:ln>
                <a:solidFill>
                  <a:schemeClr val="tx1"/>
                </a:solidFill>
                <a:effectLst/>
                <a:latin typeface="Arial" panose="020B0604020202020204" pitchFamily="34" charset="0"/>
              </a:rPr>
              <a:t> i </a:t>
            </a:r>
            <a:r>
              <a:rPr kumimoji="0" lang="pl-PL" altLang="pl-PL" sz="1600" b="1" i="0" u="none" strike="noStrike" cap="none" normalizeH="0" baseline="0" dirty="0">
                <a:ln>
                  <a:noFill/>
                </a:ln>
                <a:solidFill>
                  <a:schemeClr val="tx1"/>
                </a:solidFill>
                <a:effectLst/>
                <a:latin typeface="Arial" panose="020B0604020202020204" pitchFamily="34" charset="0"/>
              </a:rPr>
              <a:t>planuje wykorzystać 8 000 palet w całym cyklu życia produktu. Obecne koszty w przedsiębiorstwie przedstawiono w tabeli 9. </a:t>
            </a:r>
          </a:p>
        </p:txBody>
      </p:sp>
      <p:sp>
        <p:nvSpPr>
          <p:cNvPr id="4" name="pole tekstowe 3">
            <a:extLst>
              <a:ext uri="{FF2B5EF4-FFF2-40B4-BE49-F238E27FC236}">
                <a16:creationId xmlns:a16="http://schemas.microsoft.com/office/drawing/2014/main" id="{E4F61DD7-A4D3-7F41-8E25-8BB2E35D0F8A}"/>
              </a:ext>
            </a:extLst>
          </p:cNvPr>
          <p:cNvSpPr txBox="1"/>
          <p:nvPr/>
        </p:nvSpPr>
        <p:spPr>
          <a:xfrm>
            <a:off x="565322" y="2224401"/>
            <a:ext cx="6098058" cy="407035"/>
          </a:xfrm>
          <a:prstGeom prst="rect">
            <a:avLst/>
          </a:prstGeom>
          <a:noFill/>
        </p:spPr>
        <p:txBody>
          <a:bodyPr wrap="square">
            <a:spAutoFit/>
          </a:bodyPr>
          <a:lstStyle/>
          <a:p>
            <a:pPr algn="just">
              <a:lnSpc>
                <a:spcPct val="107000"/>
              </a:lnSpc>
              <a:spcAft>
                <a:spcPts val="800"/>
              </a:spcAft>
            </a:pPr>
            <a:r>
              <a:rPr lang="pl-PL" sz="2000" b="1" dirty="0"/>
              <a:t>Tabela 9. Koszty w przedsiębiorstwie </a:t>
            </a:r>
          </a:p>
        </p:txBody>
      </p:sp>
      <p:graphicFrame>
        <p:nvGraphicFramePr>
          <p:cNvPr id="8" name="Symbol zastępczy zawartości 3">
            <a:extLst>
              <a:ext uri="{FF2B5EF4-FFF2-40B4-BE49-F238E27FC236}">
                <a16:creationId xmlns:a16="http://schemas.microsoft.com/office/drawing/2014/main" id="{1E88764D-741D-0648-D24E-4D84260D6BBF}"/>
              </a:ext>
            </a:extLst>
          </p:cNvPr>
          <p:cNvGraphicFramePr>
            <a:graphicFrameLocks/>
          </p:cNvGraphicFramePr>
          <p:nvPr/>
        </p:nvGraphicFramePr>
        <p:xfrm>
          <a:off x="670248" y="2729464"/>
          <a:ext cx="4741506" cy="2413836"/>
        </p:xfrm>
        <a:graphic>
          <a:graphicData uri="http://schemas.openxmlformats.org/drawingml/2006/table">
            <a:tbl>
              <a:tblPr firstRow="1" firstCol="1" bandRow="1">
                <a:tableStyleId>{5C22544A-7EE6-4342-B048-85BDC9FD1C3A}</a:tableStyleId>
              </a:tblPr>
              <a:tblGrid>
                <a:gridCol w="2688772">
                  <a:extLst>
                    <a:ext uri="{9D8B030D-6E8A-4147-A177-3AD203B41FA5}">
                      <a16:colId xmlns:a16="http://schemas.microsoft.com/office/drawing/2014/main" val="951112634"/>
                    </a:ext>
                  </a:extLst>
                </a:gridCol>
                <a:gridCol w="2052734">
                  <a:extLst>
                    <a:ext uri="{9D8B030D-6E8A-4147-A177-3AD203B41FA5}">
                      <a16:colId xmlns:a16="http://schemas.microsoft.com/office/drawing/2014/main" val="3687550755"/>
                    </a:ext>
                  </a:extLst>
                </a:gridCol>
              </a:tblGrid>
              <a:tr h="311702">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Etapy cyklu życia produktu</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800"/>
                        </a:spcAft>
                        <a:buNone/>
                      </a:pPr>
                      <a:r>
                        <a:rPr lang="pl-PL" sz="1600" b="1" dirty="0">
                          <a:solidFill>
                            <a:schemeClr val="tx1"/>
                          </a:solidFill>
                          <a:effectLst/>
                          <a:latin typeface="Arial" panose="020B0604020202020204" pitchFamily="34" charset="0"/>
                          <a:cs typeface="Arial" panose="020B0604020202020204" pitchFamily="34" charset="0"/>
                        </a:rPr>
                        <a:t>Koszt</a:t>
                      </a:r>
                      <a:endParaRPr lang="pl-PL" sz="16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07781574"/>
                  </a:ext>
                </a:extLst>
              </a:tr>
              <a:tr h="311702">
                <a:tc>
                  <a:txBody>
                    <a:bodyPr/>
                    <a:lstStyle/>
                    <a:p>
                      <a:r>
                        <a:rPr lang="pl-PL" sz="1600" dirty="0">
                          <a:solidFill>
                            <a:schemeClr val="tx1"/>
                          </a:solidFill>
                          <a:latin typeface="Arial" panose="020B0604020202020204" pitchFamily="34" charset="0"/>
                          <a:cs typeface="Arial" panose="020B0604020202020204" pitchFamily="34" charset="0"/>
                        </a:rPr>
                        <a:t>Projektowanie i rozwój</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80 000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0574243"/>
                  </a:ext>
                </a:extLst>
              </a:tr>
              <a:tr h="311702">
                <a:tc>
                  <a:txBody>
                    <a:bodyPr/>
                    <a:lstStyle/>
                    <a:p>
                      <a:r>
                        <a:rPr lang="pl-PL" sz="1600" dirty="0">
                          <a:solidFill>
                            <a:schemeClr val="tx1"/>
                          </a:solidFill>
                          <a:latin typeface="Arial" panose="020B0604020202020204" pitchFamily="34" charset="0"/>
                          <a:cs typeface="Arial" panose="020B0604020202020204" pitchFamily="34" charset="0"/>
                        </a:rPr>
                        <a:t>Produkcja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260 000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39856815"/>
                  </a:ext>
                </a:extLst>
              </a:tr>
              <a:tr h="311702">
                <a:tc>
                  <a:txBody>
                    <a:bodyPr/>
                    <a:lstStyle/>
                    <a:p>
                      <a:r>
                        <a:rPr lang="pl-PL" sz="1600" dirty="0">
                          <a:solidFill>
                            <a:schemeClr val="tx1"/>
                          </a:solidFill>
                          <a:latin typeface="Arial" panose="020B0604020202020204" pitchFamily="34" charset="0"/>
                          <a:cs typeface="Arial" panose="020B0604020202020204" pitchFamily="34" charset="0"/>
                        </a:rPr>
                        <a:t>Magazynowanie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60 000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08380991"/>
                  </a:ext>
                </a:extLst>
              </a:tr>
              <a:tr h="311702">
                <a:tc>
                  <a:txBody>
                    <a:bodyPr/>
                    <a:lstStyle/>
                    <a:p>
                      <a:r>
                        <a:rPr lang="pl-PL" sz="1600" dirty="0">
                          <a:solidFill>
                            <a:schemeClr val="tx1"/>
                          </a:solidFill>
                          <a:latin typeface="Arial" panose="020B0604020202020204" pitchFamily="34" charset="0"/>
                          <a:cs typeface="Arial" panose="020B0604020202020204" pitchFamily="34" charset="0"/>
                        </a:rPr>
                        <a:t>Transport i dystrybucja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90 000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518519"/>
                  </a:ext>
                </a:extLst>
              </a:tr>
              <a:tr h="425734">
                <a:tc>
                  <a:txBody>
                    <a:bodyPr/>
                    <a:lstStyle/>
                    <a:p>
                      <a:r>
                        <a:rPr lang="pl-PL" sz="1600" dirty="0">
                          <a:solidFill>
                            <a:schemeClr val="tx1"/>
                          </a:solidFill>
                          <a:latin typeface="Arial" panose="020B0604020202020204" pitchFamily="34" charset="0"/>
                          <a:cs typeface="Arial" panose="020B0604020202020204" pitchFamily="34" charset="0"/>
                        </a:rPr>
                        <a:t>Serwis i naprawy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40 000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28853185"/>
                  </a:ext>
                </a:extLst>
              </a:tr>
              <a:tr h="311702">
                <a:tc>
                  <a:txBody>
                    <a:bodyPr/>
                    <a:lstStyle/>
                    <a:p>
                      <a:r>
                        <a:rPr lang="pl-PL" sz="1600" dirty="0">
                          <a:solidFill>
                            <a:schemeClr val="tx1"/>
                          </a:solidFill>
                          <a:latin typeface="Arial" panose="020B0604020202020204" pitchFamily="34" charset="0"/>
                          <a:cs typeface="Arial" panose="020B0604020202020204" pitchFamily="34" charset="0"/>
                        </a:rPr>
                        <a:t>Utylizacja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pl-PL" sz="1600" b="1" dirty="0">
                          <a:solidFill>
                            <a:schemeClr val="tx1"/>
                          </a:solidFill>
                          <a:latin typeface="Arial" panose="020B0604020202020204" pitchFamily="34" charset="0"/>
                          <a:cs typeface="Arial" panose="020B0604020202020204" pitchFamily="34" charset="0"/>
                        </a:rPr>
                        <a:t>20 000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97818935"/>
                  </a:ext>
                </a:extLst>
              </a:tr>
            </a:tbl>
          </a:graphicData>
        </a:graphic>
      </p:graphicFrame>
      <p:sp>
        <p:nvSpPr>
          <p:cNvPr id="7" name="Rectangle 3"/>
          <p:cNvSpPr>
            <a:spLocks noChangeArrowheads="1"/>
          </p:cNvSpPr>
          <p:nvPr/>
        </p:nvSpPr>
        <p:spPr bwMode="auto">
          <a:xfrm>
            <a:off x="5645020" y="2160422"/>
            <a:ext cx="6202331" cy="3831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9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pl-PL" altLang="pl-PL" sz="1600" b="1" i="0" u="none" strike="noStrike" cap="none" normalizeH="0" baseline="0" dirty="0">
                <a:ln>
                  <a:noFill/>
                </a:ln>
                <a:solidFill>
                  <a:schemeClr val="tx1"/>
                </a:solidFill>
                <a:effectLst/>
                <a:latin typeface="Arial" panose="020B0604020202020204" pitchFamily="34" charset="0"/>
              </a:rPr>
              <a:t>Polecenia: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600" b="1" i="0" u="none" strike="noStrike" cap="none" normalizeH="0" baseline="0" dirty="0">
                <a:ln>
                  <a:noFill/>
                </a:ln>
                <a:solidFill>
                  <a:schemeClr val="tx1"/>
                </a:solidFill>
                <a:effectLst/>
                <a:latin typeface="Arial" panose="020B0604020202020204" pitchFamily="34" charset="0"/>
              </a:rPr>
              <a:t>Oblicz całkowity koszt cyklu życia produktu (LCC).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600" b="1" i="0" u="none" strike="noStrike" cap="none" normalizeH="0" baseline="0" dirty="0">
                <a:ln>
                  <a:noFill/>
                </a:ln>
                <a:solidFill>
                  <a:schemeClr val="tx1"/>
                </a:solidFill>
                <a:effectLst/>
                <a:latin typeface="Arial" panose="020B0604020202020204" pitchFamily="34" charset="0"/>
              </a:rPr>
              <a:t>Oblicz koszt cyklu życia przypadający na jedną paletę.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600" b="1" i="0" u="none" strike="noStrike" cap="none" normalizeH="0" baseline="0" dirty="0">
                <a:ln>
                  <a:noFill/>
                </a:ln>
                <a:solidFill>
                  <a:schemeClr val="tx1"/>
                </a:solidFill>
                <a:effectLst/>
                <a:latin typeface="Arial" panose="020B0604020202020204" pitchFamily="34" charset="0"/>
              </a:rPr>
              <a:t>Określ, który etap generuje największy koszt i jaki to procent całkowitego LCC.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600" b="1" i="0" u="none" strike="noStrike" cap="none" normalizeH="0" baseline="0" dirty="0">
                <a:ln>
                  <a:noFill/>
                </a:ln>
                <a:solidFill>
                  <a:schemeClr val="tx1"/>
                </a:solidFill>
                <a:effectLst/>
                <a:latin typeface="Arial" panose="020B0604020202020204" pitchFamily="34" charset="0"/>
              </a:rPr>
              <a:t>Oblicz udział kosztów logistycznych (magazynowanie + transport) w całkowitym LCC.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600" b="1" i="0" u="none" strike="noStrike" cap="none" normalizeH="0" baseline="0" dirty="0">
                <a:ln>
                  <a:noFill/>
                </a:ln>
                <a:solidFill>
                  <a:schemeClr val="tx1"/>
                </a:solidFill>
                <a:effectLst/>
                <a:latin typeface="Arial" panose="020B0604020202020204" pitchFamily="34" charset="0"/>
              </a:rPr>
              <a:t>O ile procent zmniejszyłby się koszt jednostkowy, gdyby koszty transportu spadły o 20%?</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27808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73222" y="190872"/>
            <a:ext cx="11495316" cy="1062459"/>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Rachunek kosztów działań logistycznych</a:t>
            </a:r>
          </a:p>
        </p:txBody>
      </p:sp>
      <p:sp>
        <p:nvSpPr>
          <p:cNvPr id="3" name="Symbol zastępczy zawartości 2"/>
          <p:cNvSpPr>
            <a:spLocks noGrp="1"/>
          </p:cNvSpPr>
          <p:nvPr>
            <p:ph idx="1"/>
          </p:nvPr>
        </p:nvSpPr>
        <p:spPr>
          <a:xfrm>
            <a:off x="603115" y="1107416"/>
            <a:ext cx="11265423" cy="4351338"/>
          </a:xfrm>
        </p:spPr>
        <p:txBody>
          <a:bodyPr>
            <a:noAutofit/>
          </a:bodyPr>
          <a:lstStyle/>
          <a:p>
            <a:pPr marL="0" indent="0">
              <a:lnSpc>
                <a:spcPct val="150000"/>
              </a:lnSpc>
              <a:spcBef>
                <a:spcPts val="0"/>
              </a:spcBef>
              <a:buNone/>
            </a:pPr>
            <a:r>
              <a:rPr lang="pl-PL" sz="2000" b="1" dirty="0">
                <a:latin typeface="Arial" panose="020B0604020202020204" pitchFamily="34" charset="0"/>
                <a:cs typeface="Arial" panose="020B0604020202020204" pitchFamily="34" charset="0"/>
              </a:rPr>
              <a:t>Rachunek kosztów działań logistycznych </a:t>
            </a:r>
            <a:r>
              <a:rPr lang="pl-PL" sz="2000" b="1" dirty="0">
                <a:latin typeface="Arial" panose="020B0604020202020204" pitchFamily="34" charset="0"/>
                <a:ea typeface="Times New Roman" panose="02020603050405020304" pitchFamily="18" charset="0"/>
                <a:cs typeface="Arial" panose="020B0604020202020204" pitchFamily="34" charset="0"/>
              </a:rPr>
              <a:t>(</a:t>
            </a:r>
            <a:r>
              <a:rPr lang="pl-PL" sz="2000" b="1" dirty="0">
                <a:latin typeface="Arial" panose="020B0604020202020204" pitchFamily="34" charset="0"/>
                <a:cs typeface="Arial" panose="020B0604020202020204" pitchFamily="34" charset="0"/>
              </a:rPr>
              <a:t>ang. </a:t>
            </a:r>
            <a:r>
              <a:rPr lang="pl-PL" sz="2000" b="1" i="1" dirty="0">
                <a:latin typeface="Arial" panose="020B0604020202020204" pitchFamily="34" charset="0"/>
                <a:ea typeface="Times New Roman" panose="02020603050405020304" pitchFamily="18" charset="0"/>
                <a:cs typeface="Arial" panose="020B0604020202020204" pitchFamily="34" charset="0"/>
              </a:rPr>
              <a:t>Activity-</a:t>
            </a:r>
            <a:r>
              <a:rPr lang="pl-PL" sz="2000" b="1" i="1" dirty="0" err="1">
                <a:latin typeface="Arial" panose="020B0604020202020204" pitchFamily="34" charset="0"/>
                <a:ea typeface="Times New Roman" panose="02020603050405020304" pitchFamily="18" charset="0"/>
                <a:cs typeface="Arial" panose="020B0604020202020204" pitchFamily="34" charset="0"/>
              </a:rPr>
              <a:t>Based</a:t>
            </a:r>
            <a:r>
              <a:rPr lang="pl-PL" sz="2000" b="1" i="1" dirty="0">
                <a:latin typeface="Arial" panose="020B0604020202020204" pitchFamily="34" charset="0"/>
                <a:ea typeface="Times New Roman" panose="02020603050405020304" pitchFamily="18" charset="0"/>
                <a:cs typeface="Arial" panose="020B0604020202020204" pitchFamily="34" charset="0"/>
              </a:rPr>
              <a:t> </a:t>
            </a:r>
            <a:r>
              <a:rPr lang="pl-PL" sz="2000" b="1" i="1" dirty="0" err="1">
                <a:latin typeface="Arial" panose="020B0604020202020204" pitchFamily="34" charset="0"/>
                <a:ea typeface="Times New Roman" panose="02020603050405020304" pitchFamily="18" charset="0"/>
                <a:cs typeface="Arial" panose="020B0604020202020204" pitchFamily="34" charset="0"/>
              </a:rPr>
              <a:t>Costing</a:t>
            </a:r>
            <a:r>
              <a:rPr lang="pl-PL" sz="2000" b="1" i="1" dirty="0">
                <a:latin typeface="Arial" panose="020B0604020202020204" pitchFamily="34" charset="0"/>
                <a:ea typeface="Times New Roman" panose="02020603050405020304" pitchFamily="18" charset="0"/>
                <a:cs typeface="Arial" panose="020B0604020202020204" pitchFamily="34" charset="0"/>
              </a:rPr>
              <a:t> </a:t>
            </a:r>
            <a:r>
              <a:rPr lang="pl-PL" sz="2000" b="1" dirty="0">
                <a:latin typeface="Arial" panose="020B0604020202020204" pitchFamily="34" charset="0"/>
                <a:ea typeface="Times New Roman" panose="02020603050405020304" pitchFamily="18" charset="0"/>
                <a:cs typeface="Arial" panose="020B0604020202020204" pitchFamily="34" charset="0"/>
              </a:rPr>
              <a:t>) </a:t>
            </a:r>
            <a:r>
              <a:rPr lang="pl-PL" sz="2000" b="1" dirty="0">
                <a:latin typeface="Arial" panose="020B0604020202020204" pitchFamily="34" charset="0"/>
                <a:cs typeface="Arial" panose="020B0604020202020204" pitchFamily="34" charset="0"/>
              </a:rPr>
              <a:t>polega na przypisywaniu kosztów do konkretnych działań logistycznych, a nie tylko do działów czy miejsc ich powstawania. Uwzględnia czynności, które generują koszty, np. przyjęcie towaru, kompletację zamówień czy dostawę.</a:t>
            </a:r>
          </a:p>
          <a:p>
            <a:pPr marL="0" indent="0">
              <a:lnSpc>
                <a:spcPct val="150000"/>
              </a:lnSpc>
              <a:spcBef>
                <a:spcPts val="600"/>
              </a:spcBef>
              <a:buNone/>
            </a:pPr>
            <a:r>
              <a:rPr lang="pl-PL" sz="2000" b="1" dirty="0">
                <a:latin typeface="Arial" panose="020B0604020202020204" pitchFamily="34" charset="0"/>
                <a:cs typeface="Arial" panose="020B0604020202020204" pitchFamily="34" charset="0"/>
              </a:rPr>
              <a:t>Etapy rachunku kosztów działań:</a:t>
            </a:r>
          </a:p>
          <a:p>
            <a:pPr marL="360363" indent="-360363">
              <a:lnSpc>
                <a:spcPct val="150000"/>
              </a:lnSpc>
              <a:spcBef>
                <a:spcPts val="0"/>
              </a:spcBef>
              <a:buFont typeface="+mj-lt"/>
              <a:buAutoNum type="arabicPeriod"/>
            </a:pPr>
            <a:r>
              <a:rPr lang="pl-PL" sz="2000" b="1" dirty="0">
                <a:latin typeface="Arial" panose="020B0604020202020204" pitchFamily="34" charset="0"/>
                <a:cs typeface="Arial" panose="020B0604020202020204" pitchFamily="34" charset="0"/>
              </a:rPr>
              <a:t>Identyfikacja działań logistycznych (np. przyjęcie dostawy, składowanie, kompletacja, wysyłka), </a:t>
            </a:r>
          </a:p>
          <a:p>
            <a:pPr marL="360363" indent="-360363">
              <a:lnSpc>
                <a:spcPct val="150000"/>
              </a:lnSpc>
              <a:spcBef>
                <a:spcPts val="0"/>
              </a:spcBef>
              <a:buFont typeface="+mj-lt"/>
              <a:buAutoNum type="arabicPeriod"/>
            </a:pPr>
            <a:r>
              <a:rPr lang="pl-PL" sz="2000" b="1" dirty="0">
                <a:latin typeface="Arial" panose="020B0604020202020204" pitchFamily="34" charset="0"/>
                <a:cs typeface="Arial" panose="020B0604020202020204" pitchFamily="34" charset="0"/>
              </a:rPr>
              <a:t>Określenie kosztów każdego działania, </a:t>
            </a:r>
          </a:p>
          <a:p>
            <a:pPr marL="360363" indent="-360363">
              <a:lnSpc>
                <a:spcPct val="150000"/>
              </a:lnSpc>
              <a:spcBef>
                <a:spcPts val="0"/>
              </a:spcBef>
              <a:buFont typeface="+mj-lt"/>
              <a:buAutoNum type="arabicPeriod"/>
            </a:pPr>
            <a:r>
              <a:rPr lang="pl-PL" sz="2000" b="1" dirty="0">
                <a:latin typeface="Arial" panose="020B0604020202020204" pitchFamily="34" charset="0"/>
                <a:cs typeface="Arial" panose="020B0604020202020204" pitchFamily="34" charset="0"/>
              </a:rPr>
              <a:t>Ustalenie nośników kosztów (np. liczba zamówień, liczba palet, liczba wysyłek), </a:t>
            </a:r>
          </a:p>
          <a:p>
            <a:pPr marL="360363" indent="-360363">
              <a:lnSpc>
                <a:spcPct val="150000"/>
              </a:lnSpc>
              <a:spcBef>
                <a:spcPts val="0"/>
              </a:spcBef>
              <a:buFont typeface="+mj-lt"/>
              <a:buAutoNum type="arabicPeriod"/>
            </a:pPr>
            <a:r>
              <a:rPr lang="pl-PL" sz="2000" b="1" dirty="0">
                <a:latin typeface="Arial" panose="020B0604020202020204" pitchFamily="34" charset="0"/>
                <a:cs typeface="Arial" panose="020B0604020202020204" pitchFamily="34" charset="0"/>
              </a:rPr>
              <a:t>Przypisanie kosztów do produktów, klientów lub procesów.</a:t>
            </a:r>
          </a:p>
          <a:p>
            <a:pPr>
              <a:lnSpc>
                <a:spcPct val="150000"/>
              </a:lnSpc>
            </a:pPr>
            <a:endParaRPr lang="pl-PL" sz="2000" b="1" dirty="0"/>
          </a:p>
        </p:txBody>
      </p:sp>
    </p:spTree>
    <p:extLst>
      <p:ext uri="{BB962C8B-B14F-4D97-AF65-F5344CB8AC3E}">
        <p14:creationId xmlns:p14="http://schemas.microsoft.com/office/powerpoint/2010/main" val="2828462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77482"/>
            <a:ext cx="10862388" cy="625475"/>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11. Rachunek kosztów działań logistycznych</a:t>
            </a:r>
          </a:p>
        </p:txBody>
      </p:sp>
      <p:sp>
        <p:nvSpPr>
          <p:cNvPr id="6" name="Rectangle 1"/>
          <p:cNvSpPr>
            <a:spLocks noChangeArrowheads="1"/>
          </p:cNvSpPr>
          <p:nvPr/>
        </p:nvSpPr>
        <p:spPr bwMode="auto">
          <a:xfrm>
            <a:off x="449987" y="1078973"/>
            <a:ext cx="11449570" cy="785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lang="pl-PL" sz="1600" b="1" dirty="0">
                <a:latin typeface="Arial" panose="020B0604020202020204" pitchFamily="34" charset="0"/>
                <a:cs typeface="Arial" panose="020B0604020202020204" pitchFamily="34" charset="0"/>
              </a:rPr>
              <a:t>Firma dystrybucyjna obsługuje dwa kanały sprzedaży: kanał hurtowy i kanał e-commerce. Koszty działań logistycznych w okresie miesiąca przedstawiono w tabeli 10, a charakterystykę kanałów dystrybucji w tabeli 11.</a:t>
            </a:r>
            <a:endParaRPr kumimoji="0" lang="pl-PL" altLang="pl-PL" sz="16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pole tekstowe 3">
            <a:extLst>
              <a:ext uri="{FF2B5EF4-FFF2-40B4-BE49-F238E27FC236}">
                <a16:creationId xmlns:a16="http://schemas.microsoft.com/office/drawing/2014/main" id="{911FB4D7-89EB-7FB6-7CE0-4F4B8EF3D82A}"/>
              </a:ext>
            </a:extLst>
          </p:cNvPr>
          <p:cNvSpPr txBox="1"/>
          <p:nvPr/>
        </p:nvSpPr>
        <p:spPr>
          <a:xfrm>
            <a:off x="550440" y="2014007"/>
            <a:ext cx="6098058" cy="369332"/>
          </a:xfrm>
          <a:prstGeom prst="rect">
            <a:avLst/>
          </a:prstGeom>
          <a:noFill/>
        </p:spPr>
        <p:txBody>
          <a:bodyPr wrap="square">
            <a:spAutoFit/>
          </a:bodyPr>
          <a:lstStyle/>
          <a:p>
            <a:r>
              <a:rPr lang="pl-PL" sz="1800" b="1" dirty="0"/>
              <a:t>Tabela 10. Koszty w przedsiębiorstwie </a:t>
            </a:r>
            <a:endParaRPr lang="pl-PL" dirty="0"/>
          </a:p>
        </p:txBody>
      </p:sp>
      <p:graphicFrame>
        <p:nvGraphicFramePr>
          <p:cNvPr id="11" name="Symbol zastępczy zawartości 10"/>
          <p:cNvGraphicFramePr>
            <a:graphicFrameLocks noGrp="1"/>
          </p:cNvGraphicFramePr>
          <p:nvPr>
            <p:ph idx="1"/>
          </p:nvPr>
        </p:nvGraphicFramePr>
        <p:xfrm>
          <a:off x="550440" y="2503828"/>
          <a:ext cx="5945158" cy="1737360"/>
        </p:xfrm>
        <a:graphic>
          <a:graphicData uri="http://schemas.openxmlformats.org/drawingml/2006/table">
            <a:tbl>
              <a:tblPr firstRow="1"/>
              <a:tblGrid>
                <a:gridCol w="2082283">
                  <a:extLst>
                    <a:ext uri="{9D8B030D-6E8A-4147-A177-3AD203B41FA5}">
                      <a16:colId xmlns:a16="http://schemas.microsoft.com/office/drawing/2014/main" val="455750036"/>
                    </a:ext>
                  </a:extLst>
                </a:gridCol>
                <a:gridCol w="1530221">
                  <a:extLst>
                    <a:ext uri="{9D8B030D-6E8A-4147-A177-3AD203B41FA5}">
                      <a16:colId xmlns:a16="http://schemas.microsoft.com/office/drawing/2014/main" val="1631274649"/>
                    </a:ext>
                  </a:extLst>
                </a:gridCol>
                <a:gridCol w="1595534">
                  <a:extLst>
                    <a:ext uri="{9D8B030D-6E8A-4147-A177-3AD203B41FA5}">
                      <a16:colId xmlns:a16="http://schemas.microsoft.com/office/drawing/2014/main" val="263231460"/>
                    </a:ext>
                  </a:extLst>
                </a:gridCol>
                <a:gridCol w="737120">
                  <a:extLst>
                    <a:ext uri="{9D8B030D-6E8A-4147-A177-3AD203B41FA5}">
                      <a16:colId xmlns:a16="http://schemas.microsoft.com/office/drawing/2014/main" val="429449688"/>
                    </a:ext>
                  </a:extLst>
                </a:gridCol>
              </a:tblGrid>
              <a:tr h="0">
                <a:tc>
                  <a:txBody>
                    <a:bodyPr/>
                    <a:lstStyle/>
                    <a:p>
                      <a:r>
                        <a:rPr lang="pl-PL" sz="1400" b="1" dirty="0">
                          <a:solidFill>
                            <a:schemeClr val="tx1"/>
                          </a:solidFill>
                          <a:latin typeface="Arial" panose="020B0604020202020204" pitchFamily="34" charset="0"/>
                          <a:cs typeface="Arial" panose="020B0604020202020204" pitchFamily="34" charset="0"/>
                        </a:rPr>
                        <a:t>Działanie logistyczne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pl-PL" sz="1400" b="1" dirty="0">
                          <a:solidFill>
                            <a:schemeClr val="tx1"/>
                          </a:solidFill>
                          <a:latin typeface="Arial" panose="020B0604020202020204" pitchFamily="34" charset="0"/>
                          <a:cs typeface="Arial" panose="020B0604020202020204" pitchFamily="34" charset="0"/>
                        </a:rPr>
                        <a:t>Koszt całkowity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r>
                        <a:rPr lang="pl-PL" sz="1400" b="1" dirty="0">
                          <a:solidFill>
                            <a:schemeClr val="tx1"/>
                          </a:solidFill>
                          <a:latin typeface="Arial" panose="020B0604020202020204" pitchFamily="34" charset="0"/>
                          <a:cs typeface="Arial" panose="020B0604020202020204" pitchFamily="34" charset="0"/>
                        </a:rPr>
                        <a:t>Nośnik kosztów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pl-PL" sz="1400" b="1" dirty="0">
                          <a:solidFill>
                            <a:schemeClr val="tx1"/>
                          </a:solidFill>
                          <a:latin typeface="Arial" panose="020B0604020202020204" pitchFamily="34" charset="0"/>
                          <a:cs typeface="Arial" panose="020B0604020202020204" pitchFamily="34" charset="0"/>
                        </a:rPr>
                        <a:t>Ilość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778279516"/>
                  </a:ext>
                </a:extLst>
              </a:tr>
              <a:tr h="0">
                <a:tc>
                  <a:txBody>
                    <a:bodyPr/>
                    <a:lstStyle/>
                    <a:p>
                      <a:r>
                        <a:rPr lang="pl-PL" sz="1400" b="1" dirty="0">
                          <a:solidFill>
                            <a:schemeClr val="tx1"/>
                          </a:solidFill>
                          <a:latin typeface="Arial" panose="020B0604020202020204" pitchFamily="34" charset="0"/>
                          <a:cs typeface="Arial" panose="020B0604020202020204" pitchFamily="34" charset="0"/>
                        </a:rPr>
                        <a:t>Obsługa zamówień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20 000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400" b="1">
                          <a:solidFill>
                            <a:schemeClr val="tx1"/>
                          </a:solidFill>
                          <a:latin typeface="Arial" panose="020B0604020202020204" pitchFamily="34" charset="0"/>
                          <a:cs typeface="Arial" panose="020B0604020202020204" pitchFamily="34" charset="0"/>
                        </a:rPr>
                        <a:t>liczba zamówień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1 000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4936783"/>
                  </a:ext>
                </a:extLst>
              </a:tr>
              <a:tr h="0">
                <a:tc>
                  <a:txBody>
                    <a:bodyPr/>
                    <a:lstStyle/>
                    <a:p>
                      <a:r>
                        <a:rPr lang="pl-PL" sz="1400" b="1" dirty="0">
                          <a:solidFill>
                            <a:schemeClr val="tx1"/>
                          </a:solidFill>
                          <a:latin typeface="Arial" panose="020B0604020202020204" pitchFamily="34" charset="0"/>
                          <a:cs typeface="Arial" panose="020B0604020202020204" pitchFamily="34" charset="0"/>
                        </a:rPr>
                        <a:t>Kompletacja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18 000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400" b="1">
                          <a:solidFill>
                            <a:schemeClr val="tx1"/>
                          </a:solidFill>
                          <a:latin typeface="Arial" panose="020B0604020202020204" pitchFamily="34" charset="0"/>
                          <a:cs typeface="Arial" panose="020B0604020202020204" pitchFamily="34" charset="0"/>
                        </a:rPr>
                        <a:t>liczba pozycji w zamówieniach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3 600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3388283"/>
                  </a:ext>
                </a:extLst>
              </a:tr>
              <a:tr h="0">
                <a:tc>
                  <a:txBody>
                    <a:bodyPr/>
                    <a:lstStyle/>
                    <a:p>
                      <a:r>
                        <a:rPr lang="pl-PL" sz="1400" b="1" dirty="0">
                          <a:solidFill>
                            <a:schemeClr val="tx1"/>
                          </a:solidFill>
                          <a:latin typeface="Arial" panose="020B0604020202020204" pitchFamily="34" charset="0"/>
                          <a:cs typeface="Arial" panose="020B0604020202020204" pitchFamily="34" charset="0"/>
                        </a:rPr>
                        <a:t>Pakowanie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12 000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400" b="1" dirty="0">
                          <a:solidFill>
                            <a:schemeClr val="tx1"/>
                          </a:solidFill>
                          <a:latin typeface="Arial" panose="020B0604020202020204" pitchFamily="34" charset="0"/>
                          <a:cs typeface="Arial" panose="020B0604020202020204" pitchFamily="34" charset="0"/>
                        </a:rPr>
                        <a:t>liczba paczek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1 200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2367737"/>
                  </a:ext>
                </a:extLst>
              </a:tr>
              <a:tr h="0">
                <a:tc>
                  <a:txBody>
                    <a:bodyPr/>
                    <a:lstStyle/>
                    <a:p>
                      <a:r>
                        <a:rPr lang="pl-PL" sz="1400" b="1" dirty="0">
                          <a:solidFill>
                            <a:schemeClr val="tx1"/>
                          </a:solidFill>
                          <a:latin typeface="Arial" panose="020B0604020202020204" pitchFamily="34" charset="0"/>
                          <a:cs typeface="Arial" panose="020B0604020202020204" pitchFamily="34" charset="0"/>
                        </a:rPr>
                        <a:t>Wysyłka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16 000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400" b="1" dirty="0">
                          <a:solidFill>
                            <a:schemeClr val="tx1"/>
                          </a:solidFill>
                          <a:latin typeface="Arial" panose="020B0604020202020204" pitchFamily="34" charset="0"/>
                          <a:cs typeface="Arial" panose="020B0604020202020204" pitchFamily="34" charset="0"/>
                        </a:rPr>
                        <a:t>liczba wysyłek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dirty="0">
                          <a:solidFill>
                            <a:schemeClr val="tx1"/>
                          </a:solidFill>
                          <a:latin typeface="Arial" panose="020B0604020202020204" pitchFamily="34" charset="0"/>
                          <a:cs typeface="Arial" panose="020B0604020202020204" pitchFamily="34" charset="0"/>
                        </a:rPr>
                        <a:t>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04171"/>
                  </a:ext>
                </a:extLst>
              </a:tr>
            </a:tbl>
          </a:graphicData>
        </a:graphic>
      </p:graphicFrame>
      <p:sp>
        <p:nvSpPr>
          <p:cNvPr id="7" name="pole tekstowe 6">
            <a:extLst>
              <a:ext uri="{FF2B5EF4-FFF2-40B4-BE49-F238E27FC236}">
                <a16:creationId xmlns:a16="http://schemas.microsoft.com/office/drawing/2014/main" id="{2B862B14-C9A0-1F62-8CD4-5CDD6EDC526A}"/>
              </a:ext>
            </a:extLst>
          </p:cNvPr>
          <p:cNvSpPr txBox="1"/>
          <p:nvPr/>
        </p:nvSpPr>
        <p:spPr>
          <a:xfrm>
            <a:off x="473990" y="4361677"/>
            <a:ext cx="6098058" cy="369332"/>
          </a:xfrm>
          <a:prstGeom prst="rect">
            <a:avLst/>
          </a:prstGeom>
          <a:noFill/>
        </p:spPr>
        <p:txBody>
          <a:bodyPr wrap="square">
            <a:spAutoFit/>
          </a:bodyPr>
          <a:lstStyle/>
          <a:p>
            <a:r>
              <a:rPr lang="pl-PL" sz="1800" b="1" dirty="0"/>
              <a:t>Tabela 11. Charakterystyka kanałów dystrybucji </a:t>
            </a:r>
            <a:endParaRPr lang="pl-PL" sz="1800" dirty="0"/>
          </a:p>
        </p:txBody>
      </p:sp>
      <p:graphicFrame>
        <p:nvGraphicFramePr>
          <p:cNvPr id="12" name="Tabela 11"/>
          <p:cNvGraphicFramePr>
            <a:graphicFrameLocks noGrp="1"/>
          </p:cNvGraphicFramePr>
          <p:nvPr/>
        </p:nvGraphicFramePr>
        <p:xfrm>
          <a:off x="550440" y="4765247"/>
          <a:ext cx="6299719" cy="1127760"/>
        </p:xfrm>
        <a:graphic>
          <a:graphicData uri="http://schemas.openxmlformats.org/drawingml/2006/table">
            <a:tbl>
              <a:tblPr firstRow="1"/>
              <a:tblGrid>
                <a:gridCol w="1259944">
                  <a:extLst>
                    <a:ext uri="{9D8B030D-6E8A-4147-A177-3AD203B41FA5}">
                      <a16:colId xmlns:a16="http://schemas.microsoft.com/office/drawing/2014/main" val="3631638182"/>
                    </a:ext>
                  </a:extLst>
                </a:gridCol>
                <a:gridCol w="1223555">
                  <a:extLst>
                    <a:ext uri="{9D8B030D-6E8A-4147-A177-3AD203B41FA5}">
                      <a16:colId xmlns:a16="http://schemas.microsoft.com/office/drawing/2014/main" val="2473244960"/>
                    </a:ext>
                  </a:extLst>
                </a:gridCol>
                <a:gridCol w="1492897">
                  <a:extLst>
                    <a:ext uri="{9D8B030D-6E8A-4147-A177-3AD203B41FA5}">
                      <a16:colId xmlns:a16="http://schemas.microsoft.com/office/drawing/2014/main" val="144762885"/>
                    </a:ext>
                  </a:extLst>
                </a:gridCol>
                <a:gridCol w="1063379">
                  <a:extLst>
                    <a:ext uri="{9D8B030D-6E8A-4147-A177-3AD203B41FA5}">
                      <a16:colId xmlns:a16="http://schemas.microsoft.com/office/drawing/2014/main" val="2446475965"/>
                    </a:ext>
                  </a:extLst>
                </a:gridCol>
                <a:gridCol w="1259944">
                  <a:extLst>
                    <a:ext uri="{9D8B030D-6E8A-4147-A177-3AD203B41FA5}">
                      <a16:colId xmlns:a16="http://schemas.microsoft.com/office/drawing/2014/main" val="2420312279"/>
                    </a:ext>
                  </a:extLst>
                </a:gridCol>
              </a:tblGrid>
              <a:tr h="0">
                <a:tc>
                  <a:txBody>
                    <a:bodyPr/>
                    <a:lstStyle/>
                    <a:p>
                      <a:r>
                        <a:rPr lang="pl-PL" sz="1400" b="1" kern="1200" dirty="0">
                          <a:solidFill>
                            <a:schemeClr val="tx1"/>
                          </a:solidFill>
                          <a:latin typeface="Arial" panose="020B0604020202020204" pitchFamily="34" charset="0"/>
                          <a:ea typeface="+mn-ea"/>
                          <a:cs typeface="Arial" panose="020B0604020202020204" pitchFamily="34" charset="0"/>
                        </a:rPr>
                        <a:t>Kanał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pl-PL" sz="1400" b="1" kern="1200" dirty="0">
                          <a:solidFill>
                            <a:schemeClr val="tx1"/>
                          </a:solidFill>
                          <a:latin typeface="Arial" panose="020B0604020202020204" pitchFamily="34" charset="0"/>
                          <a:ea typeface="+mn-ea"/>
                          <a:cs typeface="Arial" panose="020B0604020202020204" pitchFamily="34" charset="0"/>
                        </a:rPr>
                        <a:t>Zamówienia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pl-PL" sz="1400" b="1" kern="1200" dirty="0">
                          <a:solidFill>
                            <a:schemeClr val="tx1"/>
                          </a:solidFill>
                          <a:latin typeface="Arial" panose="020B0604020202020204" pitchFamily="34" charset="0"/>
                          <a:ea typeface="+mn-ea"/>
                          <a:cs typeface="Arial" panose="020B0604020202020204" pitchFamily="34" charset="0"/>
                        </a:rPr>
                        <a:t>Pozycje w zamówieniach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pl-PL" sz="1400" b="1" kern="1200" dirty="0">
                          <a:solidFill>
                            <a:schemeClr val="tx1"/>
                          </a:solidFill>
                          <a:latin typeface="Arial" panose="020B0604020202020204" pitchFamily="34" charset="0"/>
                          <a:ea typeface="+mn-ea"/>
                          <a:cs typeface="Arial" panose="020B0604020202020204" pitchFamily="34" charset="0"/>
                        </a:rPr>
                        <a:t>Paczki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pl-PL" sz="1400" b="1" kern="1200" dirty="0">
                          <a:solidFill>
                            <a:schemeClr val="tx1"/>
                          </a:solidFill>
                          <a:latin typeface="Arial" panose="020B0604020202020204" pitchFamily="34" charset="0"/>
                          <a:ea typeface="+mn-ea"/>
                          <a:cs typeface="Arial" panose="020B0604020202020204" pitchFamily="34" charset="0"/>
                        </a:rPr>
                        <a:t>Wysyłki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91148277"/>
                  </a:ext>
                </a:extLst>
              </a:tr>
              <a:tr h="0">
                <a:tc>
                  <a:txBody>
                    <a:bodyPr/>
                    <a:lstStyle/>
                    <a:p>
                      <a:r>
                        <a:rPr lang="pl-PL" sz="1400" b="1" kern="1200">
                          <a:solidFill>
                            <a:schemeClr val="tx1"/>
                          </a:solidFill>
                          <a:latin typeface="Arial" panose="020B0604020202020204" pitchFamily="34" charset="0"/>
                          <a:ea typeface="+mn-ea"/>
                          <a:cs typeface="Arial" panose="020B0604020202020204" pitchFamily="34" charset="0"/>
                        </a:rPr>
                        <a:t>Hurtowy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dirty="0">
                          <a:solidFill>
                            <a:schemeClr val="tx1"/>
                          </a:solidFill>
                          <a:latin typeface="Arial" panose="020B0604020202020204" pitchFamily="34" charset="0"/>
                          <a:ea typeface="+mn-ea"/>
                          <a:cs typeface="Arial" panose="020B0604020202020204" pitchFamily="34" charset="0"/>
                        </a:rPr>
                        <a:t>400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dirty="0">
                          <a:solidFill>
                            <a:schemeClr val="tx1"/>
                          </a:solidFill>
                          <a:latin typeface="Arial" panose="020B0604020202020204" pitchFamily="34" charset="0"/>
                          <a:ea typeface="+mn-ea"/>
                          <a:cs typeface="Arial" panose="020B0604020202020204" pitchFamily="34" charset="0"/>
                        </a:rPr>
                        <a:t>1 200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dirty="0">
                          <a:solidFill>
                            <a:schemeClr val="tx1"/>
                          </a:solidFill>
                          <a:latin typeface="Arial" panose="020B0604020202020204" pitchFamily="34" charset="0"/>
                          <a:ea typeface="+mn-ea"/>
                          <a:cs typeface="Arial" panose="020B0604020202020204" pitchFamily="34" charset="0"/>
                        </a:rPr>
                        <a:t>300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a:solidFill>
                            <a:schemeClr val="tx1"/>
                          </a:solidFill>
                          <a:latin typeface="Arial" panose="020B0604020202020204" pitchFamily="34" charset="0"/>
                          <a:ea typeface="+mn-ea"/>
                          <a:cs typeface="Arial" panose="020B0604020202020204" pitchFamily="34" charset="0"/>
                        </a:rPr>
                        <a:t>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391985"/>
                  </a:ext>
                </a:extLst>
              </a:tr>
              <a:tr h="0">
                <a:tc>
                  <a:txBody>
                    <a:bodyPr/>
                    <a:lstStyle/>
                    <a:p>
                      <a:r>
                        <a:rPr lang="pl-PL" sz="1400" b="1" kern="1200">
                          <a:solidFill>
                            <a:schemeClr val="tx1"/>
                          </a:solidFill>
                          <a:latin typeface="Arial" panose="020B0604020202020204" pitchFamily="34" charset="0"/>
                          <a:ea typeface="+mn-ea"/>
                          <a:cs typeface="Arial" panose="020B0604020202020204" pitchFamily="34" charset="0"/>
                        </a:rPr>
                        <a:t>E-commerce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a:solidFill>
                            <a:schemeClr val="tx1"/>
                          </a:solidFill>
                          <a:latin typeface="Arial" panose="020B0604020202020204" pitchFamily="34" charset="0"/>
                          <a:ea typeface="+mn-ea"/>
                          <a:cs typeface="Arial" panose="020B0604020202020204" pitchFamily="34"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a:solidFill>
                            <a:schemeClr val="tx1"/>
                          </a:solidFill>
                          <a:latin typeface="Arial" panose="020B0604020202020204" pitchFamily="34" charset="0"/>
                          <a:ea typeface="+mn-ea"/>
                          <a:cs typeface="Arial" panose="020B0604020202020204" pitchFamily="34" charset="0"/>
                        </a:rPr>
                        <a:t>2 400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dirty="0">
                          <a:solidFill>
                            <a:schemeClr val="tx1"/>
                          </a:solidFill>
                          <a:latin typeface="Arial" panose="020B0604020202020204" pitchFamily="34" charset="0"/>
                          <a:ea typeface="+mn-ea"/>
                          <a:cs typeface="Arial" panose="020B0604020202020204" pitchFamily="34" charset="0"/>
                        </a:rPr>
                        <a:t>900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400" b="1" kern="1200" dirty="0">
                          <a:solidFill>
                            <a:schemeClr val="tx1"/>
                          </a:solidFill>
                          <a:latin typeface="Arial" panose="020B0604020202020204" pitchFamily="34" charset="0"/>
                          <a:ea typeface="+mn-ea"/>
                          <a:cs typeface="Arial" panose="020B0604020202020204" pitchFamily="34"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2444654"/>
                  </a:ext>
                </a:extLst>
              </a:tr>
            </a:tbl>
          </a:graphicData>
        </a:graphic>
      </p:graphicFrame>
      <p:sp>
        <p:nvSpPr>
          <p:cNvPr id="8" name="Rectangle 2"/>
          <p:cNvSpPr>
            <a:spLocks noChangeArrowheads="1"/>
          </p:cNvSpPr>
          <p:nvPr/>
        </p:nvSpPr>
        <p:spPr bwMode="auto">
          <a:xfrm>
            <a:off x="7159557" y="1900292"/>
            <a:ext cx="4876934" cy="3607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pl-PL" altLang="pl-PL" sz="1400" b="1" i="0" u="none" strike="noStrike" cap="none" normalizeH="0" baseline="0" dirty="0">
                <a:ln>
                  <a:noFill/>
                </a:ln>
                <a:solidFill>
                  <a:schemeClr val="tx1"/>
                </a:solidFill>
                <a:effectLst/>
                <a:latin typeface="Arial" panose="020B0604020202020204" pitchFamily="34" charset="0"/>
              </a:rPr>
              <a:t>Polecenia:</a:t>
            </a:r>
          </a:p>
          <a:p>
            <a:pPr marL="342900" lvl="0" indent="-342900" eaLnBrk="0" fontAlgn="base" hangingPunct="0">
              <a:lnSpc>
                <a:spcPct val="150000"/>
              </a:lnSpc>
              <a:spcBef>
                <a:spcPct val="0"/>
              </a:spcBef>
              <a:spcAft>
                <a:spcPct val="0"/>
              </a:spcAft>
              <a:buFont typeface="+mj-lt"/>
              <a:buAutoNum type="arabicPeriod"/>
            </a:pPr>
            <a:r>
              <a:rPr lang="pl-PL" altLang="pl-PL" sz="1400" b="1" dirty="0">
                <a:latin typeface="Arial" panose="020B0604020202020204" pitchFamily="34" charset="0"/>
              </a:rPr>
              <a:t>Oblicz koszt jednostkowy każdego działania logistycznego. </a:t>
            </a:r>
          </a:p>
          <a:p>
            <a:pPr marL="342900" lvl="0" indent="-342900" eaLnBrk="0" fontAlgn="base" hangingPunct="0">
              <a:lnSpc>
                <a:spcPct val="150000"/>
              </a:lnSpc>
              <a:spcBef>
                <a:spcPct val="0"/>
              </a:spcBef>
              <a:spcAft>
                <a:spcPct val="0"/>
              </a:spcAft>
              <a:buFont typeface="+mj-lt"/>
              <a:buAutoNum type="arabicPeriod"/>
            </a:pPr>
            <a:r>
              <a:rPr lang="pl-PL" altLang="pl-PL" sz="1400" b="1" dirty="0">
                <a:latin typeface="Arial" panose="020B0604020202020204" pitchFamily="34" charset="0"/>
              </a:rPr>
              <a:t>Oblicz całkowity koszt obsługi każdego kanału dystrybucji. </a:t>
            </a:r>
          </a:p>
          <a:p>
            <a:pPr marL="342900" lvl="0" indent="-342900" eaLnBrk="0" fontAlgn="base" hangingPunct="0">
              <a:lnSpc>
                <a:spcPct val="150000"/>
              </a:lnSpc>
              <a:spcBef>
                <a:spcPct val="0"/>
              </a:spcBef>
              <a:spcAft>
                <a:spcPct val="0"/>
              </a:spcAft>
              <a:buFont typeface="+mj-lt"/>
              <a:buAutoNum type="arabicPeriod"/>
            </a:pPr>
            <a:r>
              <a:rPr lang="pl-PL" altLang="pl-PL" sz="1400" b="1" dirty="0">
                <a:latin typeface="Arial" panose="020B0604020202020204" pitchFamily="34" charset="0"/>
              </a:rPr>
              <a:t>Określ, który kanał generuje wyższe koszty logistyczne. </a:t>
            </a:r>
          </a:p>
          <a:p>
            <a:pPr marL="342900" lvl="0" indent="-342900" eaLnBrk="0" fontAlgn="base" hangingPunct="0">
              <a:lnSpc>
                <a:spcPct val="150000"/>
              </a:lnSpc>
              <a:spcBef>
                <a:spcPct val="0"/>
              </a:spcBef>
              <a:spcAft>
                <a:spcPct val="0"/>
              </a:spcAft>
              <a:buFont typeface="+mj-lt"/>
              <a:buAutoNum type="arabicPeriod"/>
            </a:pPr>
            <a:r>
              <a:rPr lang="pl-PL" altLang="pl-PL" sz="1400" b="1" dirty="0">
                <a:latin typeface="Arial" panose="020B0604020202020204" pitchFamily="34" charset="0"/>
              </a:rPr>
              <a:t>Oblicz koszt jednego zamówienia w każdym kanale. </a:t>
            </a:r>
          </a:p>
          <a:p>
            <a:pPr marL="342900" lvl="0" indent="-342900" eaLnBrk="0" fontAlgn="base" hangingPunct="0">
              <a:lnSpc>
                <a:spcPct val="150000"/>
              </a:lnSpc>
              <a:spcBef>
                <a:spcPct val="0"/>
              </a:spcBef>
              <a:spcAft>
                <a:spcPct val="0"/>
              </a:spcAft>
              <a:buFont typeface="+mj-lt"/>
              <a:buAutoNum type="arabicPeriod"/>
            </a:pPr>
            <a:r>
              <a:rPr lang="pl-PL" altLang="pl-PL" sz="1400" b="1" dirty="0">
                <a:latin typeface="Arial" panose="020B0604020202020204" pitchFamily="34" charset="0"/>
              </a:rPr>
              <a:t>Wskaż, które działanie logistyczne najbardziej wpływa na koszty kanału e-commerce. </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pl-PL" altLang="pl-PL" sz="14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6742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67520" y="282829"/>
            <a:ext cx="10899710" cy="625475"/>
          </a:xfrm>
        </p:spPr>
        <p:txBody>
          <a:bodyPr>
            <a:normAutofit/>
          </a:bodyPr>
          <a:lstStyle/>
          <a:p>
            <a:r>
              <a:rPr lang="pl-PL" sz="2800" b="1" dirty="0">
                <a:latin typeface="Arial" panose="020B0604020202020204" pitchFamily="34" charset="0"/>
                <a:ea typeface="Times New Roman" panose="02020603050405020304" pitchFamily="18" charset="0"/>
                <a:cs typeface="Arial" panose="020B0604020202020204" pitchFamily="34" charset="0"/>
              </a:rPr>
              <a:t>Zadanie 12. Rachunek kosztów działań logistycznych</a:t>
            </a:r>
          </a:p>
        </p:txBody>
      </p:sp>
      <p:sp>
        <p:nvSpPr>
          <p:cNvPr id="6" name="Rectangle 1"/>
          <p:cNvSpPr>
            <a:spLocks noChangeArrowheads="1"/>
          </p:cNvSpPr>
          <p:nvPr/>
        </p:nvSpPr>
        <p:spPr bwMode="auto">
          <a:xfrm>
            <a:off x="345630" y="843744"/>
            <a:ext cx="11221600" cy="791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lnSpc>
                <a:spcPct val="150000"/>
              </a:lnSpc>
              <a:spcBef>
                <a:spcPct val="0"/>
              </a:spcBef>
              <a:spcAft>
                <a:spcPct val="0"/>
              </a:spcAft>
            </a:pPr>
            <a:r>
              <a:rPr lang="pl-PL" altLang="pl-PL" sz="1600" b="1" dirty="0">
                <a:latin typeface="Arial" panose="020B0604020202020204" pitchFamily="34" charset="0"/>
              </a:rPr>
              <a:t>Przedsiębiorstwo </a:t>
            </a:r>
            <a:r>
              <a:rPr kumimoji="0" lang="pl-PL" altLang="pl-PL" sz="1600" b="1" i="0" u="none" strike="noStrike" cap="none" normalizeH="0" baseline="0" dirty="0">
                <a:ln>
                  <a:noFill/>
                </a:ln>
                <a:effectLst/>
                <a:latin typeface="Arial" panose="020B0604020202020204" pitchFamily="34" charset="0"/>
              </a:rPr>
              <a:t>logistyczne analizuje </a:t>
            </a:r>
            <a:r>
              <a:rPr lang="pl-PL" altLang="pl-PL" sz="1600" b="1" dirty="0">
                <a:latin typeface="Arial" panose="020B0604020202020204" pitchFamily="34" charset="0"/>
              </a:rPr>
              <a:t>koszty obsługi zamówień w centrum dystrybucyjnym. </a:t>
            </a:r>
            <a:r>
              <a:rPr lang="pl-PL" sz="1600" b="1" dirty="0">
                <a:latin typeface="Arial" panose="020B0604020202020204" pitchFamily="34" charset="0"/>
              </a:rPr>
              <a:t>Koszty działań w przedsiębiorstwie w</a:t>
            </a:r>
            <a:r>
              <a:rPr lang="pl-PL" altLang="pl-PL" sz="1600" b="1" dirty="0">
                <a:latin typeface="Arial" panose="020B0604020202020204" pitchFamily="34" charset="0"/>
              </a:rPr>
              <a:t> okresie miesiąca przedstawiono w tabeli 12, a dane na temat klientów w tabeli 13. </a:t>
            </a:r>
          </a:p>
        </p:txBody>
      </p:sp>
      <p:sp>
        <p:nvSpPr>
          <p:cNvPr id="9" name="pole tekstowe 8">
            <a:extLst>
              <a:ext uri="{FF2B5EF4-FFF2-40B4-BE49-F238E27FC236}">
                <a16:creationId xmlns:a16="http://schemas.microsoft.com/office/drawing/2014/main" id="{A32916C9-BD74-5958-022A-3976D4BF8F22}"/>
              </a:ext>
            </a:extLst>
          </p:cNvPr>
          <p:cNvSpPr txBox="1"/>
          <p:nvPr/>
        </p:nvSpPr>
        <p:spPr>
          <a:xfrm>
            <a:off x="367005" y="1664504"/>
            <a:ext cx="6098058" cy="369332"/>
          </a:xfrm>
          <a:prstGeom prst="rect">
            <a:avLst/>
          </a:prstGeom>
          <a:noFill/>
        </p:spPr>
        <p:txBody>
          <a:bodyPr wrap="square">
            <a:spAutoFit/>
          </a:bodyPr>
          <a:lstStyle/>
          <a:p>
            <a:r>
              <a:rPr lang="pl-PL" sz="1800" b="1" dirty="0"/>
              <a:t>Tabela 12. Koszty działań w przedsiębiorstwie </a:t>
            </a:r>
            <a:endParaRPr lang="pl-PL" dirty="0"/>
          </a:p>
        </p:txBody>
      </p:sp>
      <p:graphicFrame>
        <p:nvGraphicFramePr>
          <p:cNvPr id="4" name="Symbol zastępczy zawartości 3"/>
          <p:cNvGraphicFramePr>
            <a:graphicFrameLocks noGrp="1"/>
          </p:cNvGraphicFramePr>
          <p:nvPr>
            <p:ph idx="1"/>
          </p:nvPr>
        </p:nvGraphicFramePr>
        <p:xfrm>
          <a:off x="472188" y="2057453"/>
          <a:ext cx="6775580" cy="2148840"/>
        </p:xfrm>
        <a:graphic>
          <a:graphicData uri="http://schemas.openxmlformats.org/drawingml/2006/table">
            <a:tbl>
              <a:tblPr firstRow="1"/>
              <a:tblGrid>
                <a:gridCol w="2230280">
                  <a:extLst>
                    <a:ext uri="{9D8B030D-6E8A-4147-A177-3AD203B41FA5}">
                      <a16:colId xmlns:a16="http://schemas.microsoft.com/office/drawing/2014/main" val="2178939924"/>
                    </a:ext>
                  </a:extLst>
                </a:gridCol>
                <a:gridCol w="1634247">
                  <a:extLst>
                    <a:ext uri="{9D8B030D-6E8A-4147-A177-3AD203B41FA5}">
                      <a16:colId xmlns:a16="http://schemas.microsoft.com/office/drawing/2014/main" val="3926172105"/>
                    </a:ext>
                  </a:extLst>
                </a:gridCol>
                <a:gridCol w="1712068">
                  <a:extLst>
                    <a:ext uri="{9D8B030D-6E8A-4147-A177-3AD203B41FA5}">
                      <a16:colId xmlns:a16="http://schemas.microsoft.com/office/drawing/2014/main" val="1415458807"/>
                    </a:ext>
                  </a:extLst>
                </a:gridCol>
                <a:gridCol w="1198985">
                  <a:extLst>
                    <a:ext uri="{9D8B030D-6E8A-4147-A177-3AD203B41FA5}">
                      <a16:colId xmlns:a16="http://schemas.microsoft.com/office/drawing/2014/main" val="2592384827"/>
                    </a:ext>
                  </a:extLst>
                </a:gridCol>
              </a:tblGrid>
              <a:tr h="293723">
                <a:tc>
                  <a:txBody>
                    <a:bodyPr/>
                    <a:lstStyle/>
                    <a:p>
                      <a:r>
                        <a:rPr lang="pl-PL" sz="1500" b="1" dirty="0">
                          <a:latin typeface="Arial" panose="020B0604020202020204" pitchFamily="34" charset="0"/>
                          <a:cs typeface="Arial" panose="020B0604020202020204" pitchFamily="34" charset="0"/>
                        </a:rPr>
                        <a:t>Działanie logistyczne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500" b="1" dirty="0">
                          <a:latin typeface="Arial" panose="020B0604020202020204" pitchFamily="34" charset="0"/>
                          <a:cs typeface="Arial" panose="020B0604020202020204" pitchFamily="34" charset="0"/>
                        </a:rPr>
                        <a:t>Koszt całkowity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pl-PL" sz="1500" b="1" dirty="0">
                          <a:latin typeface="Arial" panose="020B0604020202020204" pitchFamily="34" charset="0"/>
                          <a:cs typeface="Arial" panose="020B0604020202020204" pitchFamily="34" charset="0"/>
                        </a:rPr>
                        <a:t>Nośnik kosztów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500" b="1" dirty="0">
                          <a:latin typeface="Arial" panose="020B0604020202020204" pitchFamily="34" charset="0"/>
                          <a:cs typeface="Arial" panose="020B0604020202020204" pitchFamily="34" charset="0"/>
                        </a:rPr>
                        <a:t>Ilość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3169478"/>
                  </a:ext>
                </a:extLst>
              </a:tr>
              <a:tr h="293723">
                <a:tc>
                  <a:txBody>
                    <a:bodyPr/>
                    <a:lstStyle/>
                    <a:p>
                      <a:r>
                        <a:rPr lang="pl-PL" sz="1500" b="1" dirty="0">
                          <a:latin typeface="Arial" panose="020B0604020202020204" pitchFamily="34" charset="0"/>
                          <a:cs typeface="Arial" panose="020B0604020202020204" pitchFamily="34" charset="0"/>
                        </a:rPr>
                        <a:t>Przyjęcie dostaw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24 000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500" b="1" dirty="0">
                          <a:latin typeface="Arial" panose="020B0604020202020204" pitchFamily="34" charset="0"/>
                          <a:cs typeface="Arial" panose="020B0604020202020204" pitchFamily="34" charset="0"/>
                        </a:rPr>
                        <a:t>liczba dostaw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120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621449"/>
                  </a:ext>
                </a:extLst>
              </a:tr>
              <a:tr h="293723">
                <a:tc>
                  <a:txBody>
                    <a:bodyPr/>
                    <a:lstStyle/>
                    <a:p>
                      <a:r>
                        <a:rPr lang="pl-PL" sz="1500" b="1" dirty="0">
                          <a:latin typeface="Arial" panose="020B0604020202020204" pitchFamily="34" charset="0"/>
                          <a:cs typeface="Arial" panose="020B0604020202020204" pitchFamily="34" charset="0"/>
                        </a:rPr>
                        <a:t>Składowanie towaru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18 000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500" b="1">
                          <a:latin typeface="Arial" panose="020B0604020202020204" pitchFamily="34" charset="0"/>
                          <a:cs typeface="Arial" panose="020B0604020202020204" pitchFamily="34" charset="0"/>
                        </a:rPr>
                        <a:t>liczba palet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3 000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9612950"/>
                  </a:ext>
                </a:extLst>
              </a:tr>
              <a:tr h="503525">
                <a:tc>
                  <a:txBody>
                    <a:bodyPr/>
                    <a:lstStyle/>
                    <a:p>
                      <a:r>
                        <a:rPr lang="pl-PL" sz="1500" b="1">
                          <a:latin typeface="Arial" panose="020B0604020202020204" pitchFamily="34" charset="0"/>
                          <a:cs typeface="Arial" panose="020B0604020202020204" pitchFamily="34" charset="0"/>
                        </a:rPr>
                        <a:t>Kompletacja zamówień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30 000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500" b="1" dirty="0">
                          <a:latin typeface="Arial" panose="020B0604020202020204" pitchFamily="34" charset="0"/>
                          <a:cs typeface="Arial" panose="020B0604020202020204" pitchFamily="34" charset="0"/>
                        </a:rPr>
                        <a:t>liczba zamówień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1 500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1414522"/>
                  </a:ext>
                </a:extLst>
              </a:tr>
              <a:tr h="293723">
                <a:tc>
                  <a:txBody>
                    <a:bodyPr/>
                    <a:lstStyle/>
                    <a:p>
                      <a:r>
                        <a:rPr lang="pl-PL" sz="1500" b="1" dirty="0">
                          <a:latin typeface="Arial" panose="020B0604020202020204" pitchFamily="34" charset="0"/>
                          <a:cs typeface="Arial" panose="020B0604020202020204" pitchFamily="34" charset="0"/>
                        </a:rPr>
                        <a:t>Pakowanie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12 000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500" b="1" dirty="0">
                          <a:latin typeface="Arial" panose="020B0604020202020204" pitchFamily="34" charset="0"/>
                          <a:cs typeface="Arial" panose="020B0604020202020204" pitchFamily="34" charset="0"/>
                        </a:rPr>
                        <a:t>liczba paczek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2 000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8415136"/>
                  </a:ext>
                </a:extLst>
              </a:tr>
              <a:tr h="293723">
                <a:tc>
                  <a:txBody>
                    <a:bodyPr/>
                    <a:lstStyle/>
                    <a:p>
                      <a:r>
                        <a:rPr lang="pl-PL" sz="1500" b="1" dirty="0">
                          <a:latin typeface="Arial" panose="020B0604020202020204" pitchFamily="34" charset="0"/>
                          <a:cs typeface="Arial" panose="020B0604020202020204" pitchFamily="34" charset="0"/>
                        </a:rPr>
                        <a:t>Wysyłka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16 000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l-PL" sz="1500" b="1" dirty="0">
                          <a:latin typeface="Arial" panose="020B0604020202020204" pitchFamily="34" charset="0"/>
                          <a:cs typeface="Arial" panose="020B0604020202020204" pitchFamily="34" charset="0"/>
                        </a:rPr>
                        <a:t>liczba wysyłek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500" b="1" dirty="0">
                          <a:latin typeface="Arial" panose="020B0604020202020204" pitchFamily="34" charset="0"/>
                          <a:cs typeface="Arial" panose="020B0604020202020204" pitchFamily="34" charset="0"/>
                        </a:rPr>
                        <a:t>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44722374"/>
                  </a:ext>
                </a:extLst>
              </a:tr>
            </a:tbl>
          </a:graphicData>
        </a:graphic>
      </p:graphicFrame>
      <p:sp>
        <p:nvSpPr>
          <p:cNvPr id="7" name="Rectangle 1"/>
          <p:cNvSpPr>
            <a:spLocks noChangeArrowheads="1"/>
          </p:cNvSpPr>
          <p:nvPr/>
        </p:nvSpPr>
        <p:spPr bwMode="auto">
          <a:xfrm>
            <a:off x="1294235" y="4259491"/>
            <a:ext cx="46621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pl-PL" altLang="pl-PL" b="1" dirty="0"/>
              <a:t>Tabela 13. Dane dotyczące 3 klientów </a:t>
            </a:r>
          </a:p>
        </p:txBody>
      </p:sp>
      <p:graphicFrame>
        <p:nvGraphicFramePr>
          <p:cNvPr id="5" name="Tabela 4"/>
          <p:cNvGraphicFramePr>
            <a:graphicFrameLocks noGrp="1"/>
          </p:cNvGraphicFramePr>
          <p:nvPr/>
        </p:nvGraphicFramePr>
        <p:xfrm>
          <a:off x="1436891" y="4628823"/>
          <a:ext cx="5817140" cy="1584960"/>
        </p:xfrm>
        <a:graphic>
          <a:graphicData uri="http://schemas.openxmlformats.org/drawingml/2006/table">
            <a:tbl>
              <a:tblPr firstRow="1"/>
              <a:tblGrid>
                <a:gridCol w="768294">
                  <a:extLst>
                    <a:ext uri="{9D8B030D-6E8A-4147-A177-3AD203B41FA5}">
                      <a16:colId xmlns:a16="http://schemas.microsoft.com/office/drawing/2014/main" val="1720394033"/>
                    </a:ext>
                  </a:extLst>
                </a:gridCol>
                <a:gridCol w="1264787">
                  <a:extLst>
                    <a:ext uri="{9D8B030D-6E8A-4147-A177-3AD203B41FA5}">
                      <a16:colId xmlns:a16="http://schemas.microsoft.com/office/drawing/2014/main" val="1249359632"/>
                    </a:ext>
                  </a:extLst>
                </a:gridCol>
                <a:gridCol w="1157591">
                  <a:extLst>
                    <a:ext uri="{9D8B030D-6E8A-4147-A177-3AD203B41FA5}">
                      <a16:colId xmlns:a16="http://schemas.microsoft.com/office/drawing/2014/main" val="3384468070"/>
                    </a:ext>
                  </a:extLst>
                </a:gridCol>
                <a:gridCol w="1322962">
                  <a:extLst>
                    <a:ext uri="{9D8B030D-6E8A-4147-A177-3AD203B41FA5}">
                      <a16:colId xmlns:a16="http://schemas.microsoft.com/office/drawing/2014/main" val="2709212977"/>
                    </a:ext>
                  </a:extLst>
                </a:gridCol>
                <a:gridCol w="1303506">
                  <a:extLst>
                    <a:ext uri="{9D8B030D-6E8A-4147-A177-3AD203B41FA5}">
                      <a16:colId xmlns:a16="http://schemas.microsoft.com/office/drawing/2014/main" val="3473088342"/>
                    </a:ext>
                  </a:extLst>
                </a:gridCol>
              </a:tblGrid>
              <a:tr h="0">
                <a:tc>
                  <a:txBody>
                    <a:bodyPr/>
                    <a:lstStyle/>
                    <a:p>
                      <a:r>
                        <a:rPr lang="pl-PL" sz="1600" b="1" dirty="0">
                          <a:latin typeface="Arial" panose="020B0604020202020204" pitchFamily="34" charset="0"/>
                          <a:cs typeface="Arial" panose="020B0604020202020204" pitchFamily="34" charset="0"/>
                        </a:rPr>
                        <a:t>Klient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600" b="1" dirty="0">
                          <a:latin typeface="Arial" panose="020B0604020202020204" pitchFamily="34" charset="0"/>
                          <a:cs typeface="Arial" panose="020B0604020202020204" pitchFamily="34" charset="0"/>
                        </a:rPr>
                        <a:t>Liczba zamówień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600" b="1" dirty="0">
                          <a:latin typeface="Arial" panose="020B0604020202020204" pitchFamily="34" charset="0"/>
                          <a:cs typeface="Arial" panose="020B0604020202020204" pitchFamily="34" charset="0"/>
                        </a:rPr>
                        <a:t>Liczba palet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600" b="1" dirty="0">
                          <a:latin typeface="Arial" panose="020B0604020202020204" pitchFamily="34" charset="0"/>
                          <a:cs typeface="Arial" panose="020B0604020202020204" pitchFamily="34" charset="0"/>
                        </a:rPr>
                        <a:t>Liczba paczek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pl-PL" sz="1600" b="1" dirty="0">
                          <a:latin typeface="Arial" panose="020B0604020202020204" pitchFamily="34" charset="0"/>
                          <a:cs typeface="Arial" panose="020B0604020202020204" pitchFamily="34" charset="0"/>
                        </a:rPr>
                        <a:t>Liczba wysyłek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53462499"/>
                  </a:ext>
                </a:extLst>
              </a:tr>
              <a:tr h="0">
                <a:tc>
                  <a:txBody>
                    <a:bodyPr/>
                    <a:lstStyle/>
                    <a:p>
                      <a:r>
                        <a:rPr lang="pl-PL" sz="1600" b="1" dirty="0">
                          <a:latin typeface="Arial" panose="020B0604020202020204" pitchFamily="34" charset="0"/>
                          <a:cs typeface="Arial" panose="020B0604020202020204" pitchFamily="34" charset="0"/>
                        </a:rPr>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600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1 200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300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7726306"/>
                  </a:ext>
                </a:extLst>
              </a:tr>
              <a:tr h="0">
                <a:tc>
                  <a:txBody>
                    <a:bodyPr/>
                    <a:lstStyle/>
                    <a:p>
                      <a:r>
                        <a:rPr lang="pl-PL" sz="1600" b="1">
                          <a:latin typeface="Arial" panose="020B0604020202020204" pitchFamily="34" charset="0"/>
                          <a:cs typeface="Arial" panose="020B0604020202020204" pitchFamily="34" charset="0"/>
                        </a:rPr>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a:latin typeface="Arial" panose="020B0604020202020204" pitchFamily="34" charset="0"/>
                          <a:cs typeface="Arial" panose="020B0604020202020204" pitchFamily="34" charset="0"/>
                        </a:rPr>
                        <a:t>500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1 000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700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250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090343"/>
                  </a:ext>
                </a:extLst>
              </a:tr>
              <a:tr h="0">
                <a:tc>
                  <a:txBody>
                    <a:bodyPr/>
                    <a:lstStyle/>
                    <a:p>
                      <a:r>
                        <a:rPr lang="pl-PL" sz="1600" b="1">
                          <a:latin typeface="Arial" panose="020B0604020202020204" pitchFamily="34" charset="0"/>
                          <a:cs typeface="Arial" panose="020B0604020202020204" pitchFamily="34" charset="0"/>
                        </a:rPr>
                        <a:t>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400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l-PL" sz="16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pl-PL" sz="1600" b="1"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7339782"/>
                  </a:ext>
                </a:extLst>
              </a:tr>
            </a:tbl>
          </a:graphicData>
        </a:graphic>
      </p:graphicFrame>
      <p:sp>
        <p:nvSpPr>
          <p:cNvPr id="8" name="Rectangle 2"/>
          <p:cNvSpPr>
            <a:spLocks noChangeArrowheads="1"/>
          </p:cNvSpPr>
          <p:nvPr/>
        </p:nvSpPr>
        <p:spPr bwMode="auto">
          <a:xfrm>
            <a:off x="7846540" y="1634923"/>
            <a:ext cx="4115305" cy="385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pl-PL" altLang="pl-PL" sz="1500" b="1" i="0" u="none" strike="noStrike" cap="none" normalizeH="0" baseline="0" dirty="0">
                <a:ln>
                  <a:noFill/>
                </a:ln>
                <a:solidFill>
                  <a:schemeClr val="tx1"/>
                </a:solidFill>
                <a:effectLst/>
                <a:latin typeface="Arial" panose="020B0604020202020204" pitchFamily="34" charset="0"/>
              </a:rPr>
              <a:t>Polecenia:</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500" b="1" i="0" u="none" strike="noStrike" cap="none" normalizeH="0" baseline="0" dirty="0">
                <a:ln>
                  <a:noFill/>
                </a:ln>
                <a:solidFill>
                  <a:schemeClr val="tx1"/>
                </a:solidFill>
                <a:effectLst/>
                <a:latin typeface="Arial" panose="020B0604020202020204" pitchFamily="34" charset="0"/>
              </a:rPr>
              <a:t>Oblicz koszt jednostkowy każdego działania logistycznego.</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500" b="1" i="0" u="none" strike="noStrike" cap="none" normalizeH="0" baseline="0" dirty="0">
                <a:ln>
                  <a:noFill/>
                </a:ln>
                <a:solidFill>
                  <a:schemeClr val="tx1"/>
                </a:solidFill>
                <a:effectLst/>
                <a:latin typeface="Arial" panose="020B0604020202020204" pitchFamily="34" charset="0"/>
              </a:rPr>
              <a:t>Oblicz całkowity koszt obsługi każdego klienta.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500" b="1" i="0" u="none" strike="noStrike" cap="none" normalizeH="0" baseline="0" dirty="0">
                <a:ln>
                  <a:noFill/>
                </a:ln>
                <a:solidFill>
                  <a:schemeClr val="tx1"/>
                </a:solidFill>
                <a:effectLst/>
                <a:latin typeface="Arial" panose="020B0604020202020204" pitchFamily="34" charset="0"/>
              </a:rPr>
              <a:t>Określ, który klient generuje najwyższe koszty logistyczne. </a:t>
            </a:r>
          </a:p>
          <a:p>
            <a:pPr marL="269875" marR="0" lvl="0" indent="-269875" algn="l" defTabSz="914400" rtl="0" eaLnBrk="0" fontAlgn="base" latinLnBrk="0" hangingPunct="0">
              <a:lnSpc>
                <a:spcPct val="150000"/>
              </a:lnSpc>
              <a:spcBef>
                <a:spcPct val="0"/>
              </a:spcBef>
              <a:spcAft>
                <a:spcPct val="0"/>
              </a:spcAft>
              <a:buClrTx/>
              <a:buSzTx/>
              <a:buFont typeface="+mj-lt"/>
              <a:buAutoNum type="arabicPeriod"/>
              <a:tabLst/>
            </a:pPr>
            <a:r>
              <a:rPr kumimoji="0" lang="pl-PL" altLang="pl-PL" sz="1500" b="1" i="0" u="none" strike="noStrike" cap="none" normalizeH="0" baseline="0" dirty="0">
                <a:ln>
                  <a:noFill/>
                </a:ln>
                <a:solidFill>
                  <a:schemeClr val="tx1"/>
                </a:solidFill>
                <a:effectLst/>
                <a:latin typeface="Arial" panose="020B0604020202020204" pitchFamily="34" charset="0"/>
              </a:rPr>
              <a:t>Oblicz średni koszt obsługi jednego zamówienia dla każdego klienta. </a:t>
            </a:r>
          </a:p>
          <a:p>
            <a:pPr marL="269875" indent="-269875" eaLnBrk="0" fontAlgn="base" hangingPunct="0">
              <a:lnSpc>
                <a:spcPct val="150000"/>
              </a:lnSpc>
              <a:spcBef>
                <a:spcPct val="0"/>
              </a:spcBef>
              <a:spcAft>
                <a:spcPct val="0"/>
              </a:spcAft>
              <a:buFont typeface="+mj-lt"/>
              <a:buAutoNum type="arabicPeriod"/>
            </a:pPr>
            <a:r>
              <a:rPr lang="pl-PL" altLang="pl-PL" sz="1500" b="1" dirty="0">
                <a:latin typeface="Arial" panose="020B0604020202020204" pitchFamily="34" charset="0"/>
              </a:rPr>
              <a:t>Oblicz średni koszt obsługi jednej palety dla każdego klienta. </a:t>
            </a:r>
          </a:p>
        </p:txBody>
      </p:sp>
    </p:spTree>
    <p:extLst>
      <p:ext uri="{BB962C8B-B14F-4D97-AF65-F5344CB8AC3E}">
        <p14:creationId xmlns:p14="http://schemas.microsoft.com/office/powerpoint/2010/main" val="490450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464741" y="439293"/>
            <a:ext cx="9787812" cy="653143"/>
          </a:xfrm>
        </p:spPr>
        <p:txBody>
          <a:bodyPr>
            <a:noAutofit/>
          </a:bodyPr>
          <a:lstStyle/>
          <a:p>
            <a:r>
              <a:rPr lang="pl-PL" sz="2800" b="1" dirty="0">
                <a:latin typeface="Arial" panose="020B0604020202020204" pitchFamily="34" charset="0"/>
                <a:cs typeface="Arial" panose="020B0604020202020204" pitchFamily="34" charset="0"/>
              </a:rPr>
              <a:t>Budżetowanie kosztów logistyki</a:t>
            </a:r>
            <a:endParaRPr lang="pl-PL" sz="2800" b="1" dirty="0">
              <a:latin typeface="Arial" panose="020B0604020202020204" pitchFamily="34" charset="0"/>
              <a:ea typeface="Times New Roman" panose="02020603050405020304" pitchFamily="18" charset="0"/>
              <a:cs typeface="Arial" panose="020B0604020202020204" pitchFamily="34" charset="0"/>
            </a:endParaRPr>
          </a:p>
        </p:txBody>
      </p:sp>
      <p:sp>
        <p:nvSpPr>
          <p:cNvPr id="3" name="Symbol zastępczy zawartości 2"/>
          <p:cNvSpPr>
            <a:spLocks noGrp="1"/>
          </p:cNvSpPr>
          <p:nvPr>
            <p:ph idx="1"/>
          </p:nvPr>
        </p:nvSpPr>
        <p:spPr>
          <a:xfrm>
            <a:off x="414865" y="1333722"/>
            <a:ext cx="11170778" cy="4288602"/>
          </a:xfrm>
        </p:spPr>
        <p:txBody>
          <a:bodyPr>
            <a:noAutofit/>
          </a:bodyPr>
          <a:lstStyle/>
          <a:p>
            <a:pPr algn="just">
              <a:lnSpc>
                <a:spcPct val="150000"/>
              </a:lnSpc>
              <a:buFont typeface="Wingdings" panose="05000000000000000000" pitchFamily="2" charset="2"/>
              <a:buChar char="§"/>
            </a:pPr>
            <a:r>
              <a:rPr lang="pl-PL" sz="2000" b="1" dirty="0">
                <a:latin typeface="Arial" panose="020B0604020202020204" pitchFamily="34" charset="0"/>
                <a:cs typeface="Arial" panose="020B0604020202020204" pitchFamily="34" charset="0"/>
              </a:rPr>
              <a:t>Budżetowanie kosztów logistyki to proces planowania i kontrolowania wydatków związanych z realizacją procesów logistycznych w przedsiębiorstwie. </a:t>
            </a:r>
          </a:p>
          <a:p>
            <a:pPr algn="just">
              <a:lnSpc>
                <a:spcPct val="150000"/>
              </a:lnSpc>
              <a:buFont typeface="Wingdings" panose="05000000000000000000" pitchFamily="2" charset="2"/>
              <a:buChar char="§"/>
            </a:pPr>
            <a:r>
              <a:rPr lang="pl-PL" sz="2000" b="1" dirty="0">
                <a:latin typeface="Arial" panose="020B0604020202020204" pitchFamily="34" charset="0"/>
                <a:cs typeface="Arial" panose="020B0604020202020204" pitchFamily="34" charset="0"/>
              </a:rPr>
              <a:t>Obejmuje ono m.in. koszty transportu, magazynowania, pakowania, utrzymania zapasów oraz obsługi zamówień. </a:t>
            </a:r>
          </a:p>
          <a:p>
            <a:pPr algn="just">
              <a:lnSpc>
                <a:spcPct val="150000"/>
              </a:lnSpc>
              <a:buFont typeface="Wingdings" panose="05000000000000000000" pitchFamily="2" charset="2"/>
              <a:buChar char="§"/>
            </a:pPr>
            <a:r>
              <a:rPr lang="pl-PL" sz="2000" b="1" dirty="0">
                <a:latin typeface="Arial" panose="020B0604020202020204" pitchFamily="34" charset="0"/>
                <a:cs typeface="Arial" panose="020B0604020202020204" pitchFamily="34" charset="0"/>
              </a:rPr>
              <a:t>Celem budżetowania jest racjonalne gospodarowanie środkami finansowymi, ograniczenie zbędnych kosztów oraz zwiększenie efektywności działań logistycznych. </a:t>
            </a:r>
          </a:p>
          <a:p>
            <a:pPr algn="just">
              <a:lnSpc>
                <a:spcPct val="150000"/>
              </a:lnSpc>
              <a:buFont typeface="Wingdings" panose="05000000000000000000" pitchFamily="2" charset="2"/>
              <a:buChar char="§"/>
            </a:pPr>
            <a:r>
              <a:rPr lang="pl-PL" sz="2000" b="1" dirty="0">
                <a:latin typeface="Arial" panose="020B0604020202020204" pitchFamily="34" charset="0"/>
                <a:cs typeface="Arial" panose="020B0604020202020204" pitchFamily="34" charset="0"/>
              </a:rPr>
              <a:t>Regularna analiza budżetu pozwala porównywać koszty planowane z rzeczywistymi i podejmować działania usprawniające funkcjonowanie przedsiębiorstwa.</a:t>
            </a:r>
          </a:p>
        </p:txBody>
      </p:sp>
    </p:spTree>
    <p:extLst>
      <p:ext uri="{BB962C8B-B14F-4D97-AF65-F5344CB8AC3E}">
        <p14:creationId xmlns:p14="http://schemas.microsoft.com/office/powerpoint/2010/main" val="37499302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E625C1A-679B-52C6-16F7-14473D11D869}"/>
              </a:ext>
            </a:extLst>
          </p:cNvPr>
          <p:cNvSpPr>
            <a:spLocks noGrp="1"/>
          </p:cNvSpPr>
          <p:nvPr>
            <p:ph type="title"/>
          </p:nvPr>
        </p:nvSpPr>
        <p:spPr>
          <a:xfrm>
            <a:off x="838200" y="287304"/>
            <a:ext cx="10515600" cy="607641"/>
          </a:xfrm>
        </p:spPr>
        <p:txBody>
          <a:bodyPr>
            <a:normAutofit/>
          </a:bodyPr>
          <a:lstStyle/>
          <a:p>
            <a:r>
              <a:rPr lang="en-US" sz="2800" b="1" dirty="0" err="1">
                <a:latin typeface="Arial" panose="020B0604020202020204" pitchFamily="34" charset="0"/>
                <a:cs typeface="Arial" panose="020B0604020202020204" pitchFamily="34" charset="0"/>
              </a:rPr>
              <a:t>Zadanie</a:t>
            </a:r>
            <a:r>
              <a:rPr lang="pl-PL" sz="2800" b="1" dirty="0">
                <a:latin typeface="Arial" panose="020B0604020202020204" pitchFamily="34" charset="0"/>
                <a:cs typeface="Arial" panose="020B0604020202020204" pitchFamily="34" charset="0"/>
              </a:rPr>
              <a:t> 13. Budżetowanie kosztów logistyki</a:t>
            </a:r>
          </a:p>
        </p:txBody>
      </p:sp>
      <p:sp>
        <p:nvSpPr>
          <p:cNvPr id="3" name="Symbol zastępczy zawartości 2">
            <a:extLst>
              <a:ext uri="{FF2B5EF4-FFF2-40B4-BE49-F238E27FC236}">
                <a16:creationId xmlns:a16="http://schemas.microsoft.com/office/drawing/2014/main" id="{2D1280D1-25B8-779E-4D25-7B5CE841DD1A}"/>
              </a:ext>
            </a:extLst>
          </p:cNvPr>
          <p:cNvSpPr>
            <a:spLocks noGrp="1"/>
          </p:cNvSpPr>
          <p:nvPr>
            <p:ph idx="1"/>
          </p:nvPr>
        </p:nvSpPr>
        <p:spPr>
          <a:xfrm>
            <a:off x="517998" y="894945"/>
            <a:ext cx="11156004" cy="2822608"/>
          </a:xfrm>
        </p:spPr>
        <p:txBody>
          <a:bodyPr>
            <a:normAutofit lnSpcReduction="10000"/>
          </a:bodyPr>
          <a:lstStyle/>
          <a:p>
            <a:pPr marL="0" indent="0">
              <a:lnSpc>
                <a:spcPct val="160000"/>
              </a:lnSpc>
              <a:buNone/>
            </a:pPr>
            <a:r>
              <a:rPr lang="pl-PL" sz="1600" b="1" dirty="0">
                <a:latin typeface="Arial" panose="020B0604020202020204" pitchFamily="34" charset="0"/>
                <a:cs typeface="Arial" panose="020B0604020202020204" pitchFamily="34" charset="0"/>
              </a:rPr>
              <a:t>Przedsiębiorstwo handlowe planuje budżet kosztów logistyki na kolejny miesiąc. Prognozowana sprzedaż wynosi 8 000 szt. produktów.</a:t>
            </a:r>
          </a:p>
          <a:p>
            <a:r>
              <a:rPr lang="pl-PL" sz="1600" b="1" dirty="0">
                <a:latin typeface="Arial" panose="020B0604020202020204" pitchFamily="34" charset="0"/>
                <a:cs typeface="Arial" panose="020B0604020202020204" pitchFamily="34" charset="0"/>
              </a:rPr>
              <a:t>Przewidywane koszty logistyczne przedstawiają się następująco:</a:t>
            </a:r>
          </a:p>
          <a:p>
            <a:r>
              <a:rPr lang="pl-PL" sz="1600" b="1" dirty="0">
                <a:latin typeface="Arial" panose="020B0604020202020204" pitchFamily="34" charset="0"/>
                <a:cs typeface="Arial" panose="020B0604020202020204" pitchFamily="34" charset="0"/>
              </a:rPr>
              <a:t>transport – 12 zł za każdą sprzedaną sztukę, </a:t>
            </a:r>
          </a:p>
          <a:p>
            <a:r>
              <a:rPr lang="pl-PL" sz="1600" b="1" dirty="0">
                <a:latin typeface="Arial" panose="020B0604020202020204" pitchFamily="34" charset="0"/>
                <a:cs typeface="Arial" panose="020B0604020202020204" pitchFamily="34" charset="0"/>
              </a:rPr>
              <a:t>magazynowanie – 18 000 zł miesięcznie, </a:t>
            </a:r>
          </a:p>
          <a:p>
            <a:r>
              <a:rPr lang="pl-PL" sz="1600" b="1" dirty="0">
                <a:latin typeface="Arial" panose="020B0604020202020204" pitchFamily="34" charset="0"/>
                <a:cs typeface="Arial" panose="020B0604020202020204" pitchFamily="34" charset="0"/>
              </a:rPr>
              <a:t>pakowanie – 3 zł za każdą sprzedaną sztukę, </a:t>
            </a:r>
          </a:p>
          <a:p>
            <a:r>
              <a:rPr lang="pl-PL" sz="1600" b="1" dirty="0">
                <a:latin typeface="Arial" panose="020B0604020202020204" pitchFamily="34" charset="0"/>
                <a:cs typeface="Arial" panose="020B0604020202020204" pitchFamily="34" charset="0"/>
              </a:rPr>
              <a:t>administracja działu logistyki – 10 000 zł miesięcznie, </a:t>
            </a:r>
          </a:p>
          <a:p>
            <a:r>
              <a:rPr lang="pl-PL" sz="1600" b="1" dirty="0">
                <a:latin typeface="Arial" panose="020B0604020202020204" pitchFamily="34" charset="0"/>
                <a:cs typeface="Arial" panose="020B0604020202020204" pitchFamily="34" charset="0"/>
              </a:rPr>
              <a:t>ubezpieczenie magazynu – 2 500 zł miesięcznie. </a:t>
            </a:r>
          </a:p>
          <a:p>
            <a:endParaRPr lang="pl-PL" dirty="0"/>
          </a:p>
        </p:txBody>
      </p:sp>
      <p:sp>
        <p:nvSpPr>
          <p:cNvPr id="5" name="pole tekstowe 4">
            <a:extLst>
              <a:ext uri="{FF2B5EF4-FFF2-40B4-BE49-F238E27FC236}">
                <a16:creationId xmlns:a16="http://schemas.microsoft.com/office/drawing/2014/main" id="{26185ACB-384F-A4AB-C58F-413EAB1974D2}"/>
              </a:ext>
            </a:extLst>
          </p:cNvPr>
          <p:cNvSpPr txBox="1"/>
          <p:nvPr/>
        </p:nvSpPr>
        <p:spPr>
          <a:xfrm>
            <a:off x="1186774" y="3649458"/>
            <a:ext cx="10361579" cy="2588529"/>
          </a:xfrm>
          <a:prstGeom prst="rect">
            <a:avLst/>
          </a:prstGeom>
          <a:noFill/>
        </p:spPr>
        <p:txBody>
          <a:bodyPr wrap="square">
            <a:spAutoFit/>
          </a:bodyPr>
          <a:lstStyle/>
          <a:p>
            <a:r>
              <a:rPr lang="pl-PL" b="1" dirty="0"/>
              <a:t>Polecenia</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Oblicz całkowity budżet kosztów logistyki na planowany miesiąc.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Podziel koszty na koszty stałe i zmienne.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Oblicz koszt logistyczny przypadający na jedną sprzedaną sztukę produktu.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Załóż, że sprzedaż wzrośnie o 15%. Oblicz nowy budżet kosztów logistyki oraz koszt logistyczny przypadający na jedną sztukę.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Oceń, jaki wpływ na strukturę kosztów ma wzrost sprzedaży</a:t>
            </a:r>
            <a:r>
              <a:rPr lang="pl-PL" dirty="0"/>
              <a:t>.</a:t>
            </a:r>
          </a:p>
        </p:txBody>
      </p:sp>
    </p:spTree>
    <p:extLst>
      <p:ext uri="{BB962C8B-B14F-4D97-AF65-F5344CB8AC3E}">
        <p14:creationId xmlns:p14="http://schemas.microsoft.com/office/powerpoint/2010/main" val="955378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853DF-6494-E428-A2B3-E3E658DAC8AE}"/>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419306A-BC5F-02E5-BBF9-71A5E399C553}"/>
              </a:ext>
            </a:extLst>
          </p:cNvPr>
          <p:cNvSpPr>
            <a:spLocks noGrp="1"/>
          </p:cNvSpPr>
          <p:nvPr>
            <p:ph type="title"/>
          </p:nvPr>
        </p:nvSpPr>
        <p:spPr>
          <a:xfrm>
            <a:off x="838200" y="287304"/>
            <a:ext cx="10515600" cy="607641"/>
          </a:xfrm>
        </p:spPr>
        <p:txBody>
          <a:bodyPr>
            <a:normAutofit/>
          </a:bodyPr>
          <a:lstStyle/>
          <a:p>
            <a:r>
              <a:rPr lang="en-US" sz="2800" b="1" dirty="0" err="1">
                <a:latin typeface="Arial" panose="020B0604020202020204" pitchFamily="34" charset="0"/>
                <a:cs typeface="Arial" panose="020B0604020202020204" pitchFamily="34" charset="0"/>
              </a:rPr>
              <a:t>Zadanie</a:t>
            </a:r>
            <a:r>
              <a:rPr lang="pl-PL" sz="2800" b="1" dirty="0">
                <a:latin typeface="Arial" panose="020B0604020202020204" pitchFamily="34" charset="0"/>
                <a:cs typeface="Arial" panose="020B0604020202020204" pitchFamily="34" charset="0"/>
              </a:rPr>
              <a:t> 14. Budżetowanie kosztów logistyki</a:t>
            </a:r>
          </a:p>
        </p:txBody>
      </p:sp>
      <p:sp>
        <p:nvSpPr>
          <p:cNvPr id="3" name="Symbol zastępczy zawartości 2">
            <a:extLst>
              <a:ext uri="{FF2B5EF4-FFF2-40B4-BE49-F238E27FC236}">
                <a16:creationId xmlns:a16="http://schemas.microsoft.com/office/drawing/2014/main" id="{71A47E89-A2BD-4B50-13BA-9CBCA250EFA9}"/>
              </a:ext>
            </a:extLst>
          </p:cNvPr>
          <p:cNvSpPr>
            <a:spLocks noGrp="1"/>
          </p:cNvSpPr>
          <p:nvPr>
            <p:ph idx="1"/>
          </p:nvPr>
        </p:nvSpPr>
        <p:spPr>
          <a:xfrm>
            <a:off x="384242" y="894945"/>
            <a:ext cx="11723451" cy="2754513"/>
          </a:xfrm>
        </p:spPr>
        <p:txBody>
          <a:bodyPr>
            <a:noAutofit/>
          </a:bodyPr>
          <a:lstStyle/>
          <a:p>
            <a:pPr marL="0" indent="0">
              <a:lnSpc>
                <a:spcPct val="150000"/>
              </a:lnSpc>
              <a:spcBef>
                <a:spcPts val="0"/>
              </a:spcBef>
              <a:buNone/>
            </a:pPr>
            <a:r>
              <a:rPr lang="pl-PL" sz="1600" b="1" dirty="0">
                <a:latin typeface="Arial" panose="020B0604020202020204" pitchFamily="34" charset="0"/>
                <a:cs typeface="Arial" panose="020B0604020202020204" pitchFamily="34" charset="0"/>
              </a:rPr>
              <a:t>Przedsiębiorstwo produkcyjne planuje budżet kosztów logistyki na I kwartał roku. W tym okresie planuje wyprodukować i sprzedać 15 000 sztuk wyrobów gotowych. Prognozowane koszty logistyki są następująco:</a:t>
            </a:r>
          </a:p>
          <a:p>
            <a:pPr>
              <a:lnSpc>
                <a:spcPct val="100000"/>
              </a:lnSpc>
            </a:pPr>
            <a:r>
              <a:rPr lang="pl-PL" sz="1600" b="1" dirty="0">
                <a:latin typeface="Arial" panose="020B0604020202020204" pitchFamily="34" charset="0"/>
                <a:cs typeface="Arial" panose="020B0604020202020204" pitchFamily="34" charset="0"/>
              </a:rPr>
              <a:t>transport wyrobów do odbiorców – 9 zł za sztukę, </a:t>
            </a:r>
          </a:p>
          <a:p>
            <a:pPr>
              <a:lnSpc>
                <a:spcPct val="100000"/>
              </a:lnSpc>
            </a:pPr>
            <a:r>
              <a:rPr lang="pl-PL" sz="1600" b="1" dirty="0">
                <a:latin typeface="Arial" panose="020B0604020202020204" pitchFamily="34" charset="0"/>
                <a:cs typeface="Arial" panose="020B0604020202020204" pitchFamily="34" charset="0"/>
              </a:rPr>
              <a:t>magazynowanie wyrobów – 24 000 zł na kwartał, </a:t>
            </a:r>
          </a:p>
          <a:p>
            <a:pPr>
              <a:lnSpc>
                <a:spcPct val="100000"/>
              </a:lnSpc>
            </a:pPr>
            <a:r>
              <a:rPr lang="pl-PL" sz="1600" b="1" dirty="0">
                <a:latin typeface="Arial" panose="020B0604020202020204" pitchFamily="34" charset="0"/>
                <a:cs typeface="Arial" panose="020B0604020202020204" pitchFamily="34" charset="0"/>
              </a:rPr>
              <a:t>załadunek i rozładunek – 2,50 zł za sztukę, </a:t>
            </a:r>
          </a:p>
          <a:p>
            <a:pPr>
              <a:lnSpc>
                <a:spcPct val="100000"/>
              </a:lnSpc>
            </a:pPr>
            <a:r>
              <a:rPr lang="pl-PL" sz="1600" b="1" dirty="0">
                <a:latin typeface="Arial" panose="020B0604020202020204" pitchFamily="34" charset="0"/>
                <a:cs typeface="Arial" panose="020B0604020202020204" pitchFamily="34" charset="0"/>
              </a:rPr>
              <a:t>wynagrodzenia pracowników działu logistyki – 36 000 zł na kwartał, </a:t>
            </a:r>
          </a:p>
          <a:p>
            <a:pPr>
              <a:lnSpc>
                <a:spcPct val="100000"/>
              </a:lnSpc>
            </a:pPr>
            <a:r>
              <a:rPr lang="pl-PL" sz="1600" b="1" dirty="0">
                <a:latin typeface="Arial" panose="020B0604020202020204" pitchFamily="34" charset="0"/>
                <a:cs typeface="Arial" panose="020B0604020202020204" pitchFamily="34" charset="0"/>
              </a:rPr>
              <a:t>eksploatacja wózków widłowych – 8 000 zł na kwartał.</a:t>
            </a:r>
          </a:p>
          <a:p>
            <a:pPr>
              <a:lnSpc>
                <a:spcPct val="100000"/>
              </a:lnSpc>
            </a:pPr>
            <a:endParaRPr lang="pl-PL" sz="1600" dirty="0"/>
          </a:p>
        </p:txBody>
      </p:sp>
      <p:sp>
        <p:nvSpPr>
          <p:cNvPr id="5" name="pole tekstowe 4">
            <a:extLst>
              <a:ext uri="{FF2B5EF4-FFF2-40B4-BE49-F238E27FC236}">
                <a16:creationId xmlns:a16="http://schemas.microsoft.com/office/drawing/2014/main" id="{72B1F118-C5DF-52F0-C166-0FC87394837B}"/>
              </a:ext>
            </a:extLst>
          </p:cNvPr>
          <p:cNvSpPr txBox="1"/>
          <p:nvPr/>
        </p:nvSpPr>
        <p:spPr>
          <a:xfrm>
            <a:off x="838200" y="3649458"/>
            <a:ext cx="10515598" cy="2539670"/>
          </a:xfrm>
          <a:prstGeom prst="rect">
            <a:avLst/>
          </a:prstGeom>
          <a:noFill/>
        </p:spPr>
        <p:txBody>
          <a:bodyPr wrap="square">
            <a:spAutoFit/>
          </a:bodyPr>
          <a:lstStyle/>
          <a:p>
            <a:r>
              <a:rPr lang="pl-PL" b="1" dirty="0"/>
              <a:t>Polecenia</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Sporządź budżet kosztów logistyki na I kwartał.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Oblicz łączną wartość kosztów stałych i kosztów zmiennych.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Wyznacz koszt logistyczny przypadający na jedną sztukę wyrobu.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Załóż, że dzięki optymalizacji tras transportu koszt transportu zmniejszył się o 10%. Oblicz nowy budżet kosztów logistyki. </a:t>
            </a:r>
          </a:p>
          <a:p>
            <a:pPr marL="342900" indent="-342900">
              <a:lnSpc>
                <a:spcPct val="150000"/>
              </a:lnSpc>
              <a:buFont typeface="+mj-lt"/>
              <a:buAutoNum type="arabicPeriod"/>
            </a:pPr>
            <a:r>
              <a:rPr lang="pl-PL" sz="1600" b="1" dirty="0">
                <a:latin typeface="Arial" panose="020B0604020202020204" pitchFamily="34" charset="0"/>
                <a:cs typeface="Arial" panose="020B0604020202020204" pitchFamily="34" charset="0"/>
              </a:rPr>
              <a:t>Oblicz oszczędność (w zł i w %) uzyskaną dzięki optymalizacji transportu. </a:t>
            </a:r>
            <a:endParaRPr lang="pl-PL"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402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D2A031-1457-E2D1-58A2-D2422B08C5E8}"/>
              </a:ext>
            </a:extLst>
          </p:cNvPr>
          <p:cNvSpPr>
            <a:spLocks noGrp="1"/>
          </p:cNvSpPr>
          <p:nvPr>
            <p:ph type="title"/>
          </p:nvPr>
        </p:nvSpPr>
        <p:spPr>
          <a:xfrm>
            <a:off x="838200" y="365125"/>
            <a:ext cx="10515600" cy="841105"/>
          </a:xfrm>
        </p:spPr>
        <p:txBody>
          <a:bodyPr/>
          <a:lstStyle/>
          <a:p>
            <a:r>
              <a:rPr lang="pl-PL" sz="2800" b="1" dirty="0">
                <a:latin typeface="Arial" panose="020B0604020202020204" pitchFamily="34" charset="0"/>
                <a:cs typeface="Arial" panose="020B0604020202020204" pitchFamily="34" charset="0"/>
              </a:rPr>
              <a:t>Całkowity koszt posiadania</a:t>
            </a:r>
          </a:p>
        </p:txBody>
      </p:sp>
      <p:sp>
        <p:nvSpPr>
          <p:cNvPr id="3" name="Symbol zastępczy zawartości 2">
            <a:extLst>
              <a:ext uri="{FF2B5EF4-FFF2-40B4-BE49-F238E27FC236}">
                <a16:creationId xmlns:a16="http://schemas.microsoft.com/office/drawing/2014/main" id="{EFD13852-B508-5A30-78BA-1E899665C76E}"/>
              </a:ext>
            </a:extLst>
          </p:cNvPr>
          <p:cNvSpPr>
            <a:spLocks noGrp="1"/>
          </p:cNvSpPr>
          <p:nvPr>
            <p:ph idx="1"/>
          </p:nvPr>
        </p:nvSpPr>
        <p:spPr>
          <a:xfrm>
            <a:off x="556097" y="1368425"/>
            <a:ext cx="10912813" cy="4351338"/>
          </a:xfrm>
        </p:spPr>
        <p:txBody>
          <a:bodyPr>
            <a:normAutofit/>
          </a:bodyPr>
          <a:lstStyle/>
          <a:p>
            <a:pPr algn="just">
              <a:lnSpc>
                <a:spcPct val="150000"/>
              </a:lnSpc>
              <a:buFont typeface="Wingdings" panose="05000000000000000000" pitchFamily="2" charset="2"/>
              <a:buChar char="§"/>
            </a:pPr>
            <a:r>
              <a:rPr lang="pl-PL" sz="1800" b="1" dirty="0">
                <a:latin typeface="Arial" panose="020B0604020202020204" pitchFamily="34" charset="0"/>
                <a:cs typeface="Arial" panose="020B0604020202020204" pitchFamily="34" charset="0"/>
              </a:rPr>
              <a:t>Całkowity koszt posiadania (ang. </a:t>
            </a:r>
            <a:r>
              <a:rPr lang="pl-PL" sz="1800" b="1" i="1" dirty="0">
                <a:latin typeface="Arial" panose="020B0604020202020204" pitchFamily="34" charset="0"/>
                <a:cs typeface="Arial" panose="020B0604020202020204" pitchFamily="34" charset="0"/>
              </a:rPr>
              <a:t>Total </a:t>
            </a:r>
            <a:r>
              <a:rPr lang="pl-PL" sz="1800" b="1" i="1" dirty="0" err="1">
                <a:latin typeface="Arial" panose="020B0604020202020204" pitchFamily="34" charset="0"/>
                <a:cs typeface="Arial" panose="020B0604020202020204" pitchFamily="34" charset="0"/>
              </a:rPr>
              <a:t>Cost</a:t>
            </a:r>
            <a:r>
              <a:rPr lang="pl-PL" sz="1800" b="1" i="1" dirty="0">
                <a:latin typeface="Arial" panose="020B0604020202020204" pitchFamily="34" charset="0"/>
                <a:cs typeface="Arial" panose="020B0604020202020204" pitchFamily="34" charset="0"/>
              </a:rPr>
              <a:t> of </a:t>
            </a:r>
            <a:r>
              <a:rPr lang="pl-PL" sz="1800" b="1" i="1" dirty="0" err="1">
                <a:latin typeface="Arial" panose="020B0604020202020204" pitchFamily="34" charset="0"/>
                <a:cs typeface="Arial" panose="020B0604020202020204" pitchFamily="34" charset="0"/>
              </a:rPr>
              <a:t>Ownership</a:t>
            </a:r>
            <a:r>
              <a:rPr lang="pl-PL" sz="1800" b="1" dirty="0">
                <a:latin typeface="Arial" panose="020B0604020202020204" pitchFamily="34" charset="0"/>
                <a:cs typeface="Arial" panose="020B0604020202020204" pitchFamily="34" charset="0"/>
              </a:rPr>
              <a:t>) to koncepcja stosowana w logistyce do oceny wszystkich kosztów związanych z zakupem, użytkowaniem i utrzymaniem produktu lub usługi w całym okresie ich eksploatacji. </a:t>
            </a:r>
          </a:p>
          <a:p>
            <a:pPr algn="just">
              <a:lnSpc>
                <a:spcPct val="150000"/>
              </a:lnSpc>
              <a:buFont typeface="Wingdings" panose="05000000000000000000" pitchFamily="2" charset="2"/>
              <a:buChar char="§"/>
            </a:pPr>
            <a:r>
              <a:rPr lang="pl-PL" sz="1800" b="1" dirty="0">
                <a:latin typeface="Arial" panose="020B0604020202020204" pitchFamily="34" charset="0"/>
                <a:cs typeface="Arial" panose="020B0604020202020204" pitchFamily="34" charset="0"/>
              </a:rPr>
              <a:t>Oprócz ceny zakupu uwzględnia ona m.in. koszty transportu, magazynowania, instalacji, eksploatacji, serwisowania, napraw oraz utylizacji. </a:t>
            </a:r>
          </a:p>
          <a:p>
            <a:pPr algn="just">
              <a:lnSpc>
                <a:spcPct val="150000"/>
              </a:lnSpc>
              <a:buFont typeface="Wingdings" panose="05000000000000000000" pitchFamily="2" charset="2"/>
              <a:buChar char="§"/>
            </a:pPr>
            <a:r>
              <a:rPr lang="pl-PL" sz="1800" b="1" dirty="0">
                <a:latin typeface="Arial" panose="020B0604020202020204" pitchFamily="34" charset="0"/>
                <a:cs typeface="Arial" panose="020B0604020202020204" pitchFamily="34" charset="0"/>
              </a:rPr>
              <a:t>Analiza TCO pozwala przedsiębiorstwom podejmować bardziej świadome decyzje zakupowe, ponieważ pokazuje rzeczywiste koszty ponoszone w całym cyklu życia produktu. </a:t>
            </a:r>
          </a:p>
          <a:p>
            <a:pPr algn="just">
              <a:lnSpc>
                <a:spcPct val="150000"/>
              </a:lnSpc>
              <a:buFont typeface="Wingdings" panose="05000000000000000000" pitchFamily="2" charset="2"/>
              <a:buChar char="§"/>
            </a:pPr>
            <a:r>
              <a:rPr lang="pl-PL" sz="1800" b="1" dirty="0">
                <a:latin typeface="Arial" panose="020B0604020202020204" pitchFamily="34" charset="0"/>
                <a:cs typeface="Arial" panose="020B0604020202020204" pitchFamily="34" charset="0"/>
              </a:rPr>
              <a:t>Dzięki temu możliwe jest wybieranie rozwiązań, które są bardziej opłacalne w dłuższej perspektywie, nawet jeśli ich cena zakupu jest wyższa.</a:t>
            </a:r>
          </a:p>
        </p:txBody>
      </p:sp>
    </p:spTree>
    <p:extLst>
      <p:ext uri="{BB962C8B-B14F-4D97-AF65-F5344CB8AC3E}">
        <p14:creationId xmlns:p14="http://schemas.microsoft.com/office/powerpoint/2010/main" val="1241355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38200" y="365126"/>
            <a:ext cx="10515600" cy="745218"/>
          </a:xfrm>
        </p:spPr>
        <p:txBody>
          <a:bodyPr>
            <a:normAutofit/>
          </a:bodyPr>
          <a:lstStyle/>
          <a:p>
            <a:r>
              <a:rPr lang="en-US" sz="2800" b="1" dirty="0" err="1">
                <a:latin typeface="Arial" panose="020B0604020202020204" pitchFamily="34" charset="0"/>
                <a:ea typeface="Times New Roman" panose="02020603050405020304" pitchFamily="18" charset="0"/>
                <a:cs typeface="Arial" panose="020B0604020202020204" pitchFamily="34" charset="0"/>
              </a:rPr>
              <a:t>Zadanie</a:t>
            </a:r>
            <a:r>
              <a:rPr lang="pl-PL" sz="2800" b="1" dirty="0">
                <a:latin typeface="Arial" panose="020B0604020202020204" pitchFamily="34" charset="0"/>
                <a:ea typeface="Times New Roman" panose="02020603050405020304" pitchFamily="18" charset="0"/>
                <a:cs typeface="Arial" panose="020B0604020202020204" pitchFamily="34" charset="0"/>
              </a:rPr>
              <a:t> 15. </a:t>
            </a:r>
            <a:r>
              <a:rPr lang="en-US" sz="2800" b="1" dirty="0">
                <a:latin typeface="Arial" panose="020B0604020202020204" pitchFamily="34" charset="0"/>
                <a:ea typeface="Times New Roman" panose="02020603050405020304" pitchFamily="18" charset="0"/>
                <a:cs typeface="Arial" panose="020B0604020202020204" pitchFamily="34" charset="0"/>
              </a:rPr>
              <a:t>Total Cost of Ownership (TCO)</a:t>
            </a:r>
            <a:endParaRPr lang="pl-PL" sz="2800" b="1" dirty="0">
              <a:latin typeface="Arial" panose="020B0604020202020204" pitchFamily="34" charset="0"/>
              <a:ea typeface="Times New Roman" panose="02020603050405020304" pitchFamily="18" charset="0"/>
              <a:cs typeface="Arial" panose="020B0604020202020204" pitchFamily="34" charset="0"/>
            </a:endParaRPr>
          </a:p>
        </p:txBody>
      </p:sp>
      <p:sp>
        <p:nvSpPr>
          <p:cNvPr id="6" name="Prostokąt 5"/>
          <p:cNvSpPr/>
          <p:nvPr/>
        </p:nvSpPr>
        <p:spPr>
          <a:xfrm>
            <a:off x="838200" y="1273717"/>
            <a:ext cx="10515600" cy="785343"/>
          </a:xfrm>
          <a:prstGeom prst="rect">
            <a:avLst/>
          </a:prstGeom>
        </p:spPr>
        <p:txBody>
          <a:bodyPr wrap="square">
            <a:spAutoFit/>
          </a:bodyPr>
          <a:lstStyle/>
          <a:p>
            <a:pPr lvl="0" eaLnBrk="0" fontAlgn="base" hangingPunct="0">
              <a:lnSpc>
                <a:spcPct val="150000"/>
              </a:lnSpc>
              <a:spcBef>
                <a:spcPct val="0"/>
              </a:spcBef>
              <a:spcAft>
                <a:spcPct val="0"/>
              </a:spcAft>
            </a:pPr>
            <a:r>
              <a:rPr lang="pl-PL" altLang="pl-PL" sz="1600" b="1" dirty="0">
                <a:latin typeface="Arial" panose="020B0604020202020204" pitchFamily="34" charset="0"/>
              </a:rPr>
              <a:t>Przedsiębiorstwo logistyczne planuje zakup 5 wózków widłowych do magazynu.</a:t>
            </a:r>
          </a:p>
          <a:p>
            <a:pPr lvl="0" eaLnBrk="0" fontAlgn="base" hangingPunct="0">
              <a:lnSpc>
                <a:spcPct val="150000"/>
              </a:lnSpc>
              <a:spcBef>
                <a:spcPct val="0"/>
              </a:spcBef>
              <a:spcAft>
                <a:spcPct val="0"/>
              </a:spcAft>
            </a:pPr>
            <a:r>
              <a:rPr lang="pl-PL" altLang="pl-PL" sz="1600" b="1" dirty="0">
                <a:latin typeface="Arial" panose="020B0604020202020204" pitchFamily="34" charset="0"/>
              </a:rPr>
              <a:t>Rozważa ofertę dwóch dostawców. Dane dotyczące tych ofert przedstawiono w tabeli 14.</a:t>
            </a:r>
          </a:p>
        </p:txBody>
      </p:sp>
      <p:sp>
        <p:nvSpPr>
          <p:cNvPr id="5" name="pole tekstowe 4">
            <a:extLst>
              <a:ext uri="{FF2B5EF4-FFF2-40B4-BE49-F238E27FC236}">
                <a16:creationId xmlns:a16="http://schemas.microsoft.com/office/drawing/2014/main" id="{3FC2C3D4-4B35-11BA-D0D9-DE5812853D35}"/>
              </a:ext>
            </a:extLst>
          </p:cNvPr>
          <p:cNvSpPr txBox="1"/>
          <p:nvPr/>
        </p:nvSpPr>
        <p:spPr>
          <a:xfrm>
            <a:off x="838200" y="2228210"/>
            <a:ext cx="609805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pl-PL" altLang="pl-PL" sz="1800" b="1" dirty="0"/>
              <a:t>Tabela 14. Charakterystyka ofert</a:t>
            </a:r>
          </a:p>
        </p:txBody>
      </p:sp>
      <p:graphicFrame>
        <p:nvGraphicFramePr>
          <p:cNvPr id="4" name="Symbol zastępczy zawartości 3"/>
          <p:cNvGraphicFramePr>
            <a:graphicFrameLocks noGrp="1"/>
          </p:cNvGraphicFramePr>
          <p:nvPr>
            <p:ph idx="1"/>
          </p:nvPr>
        </p:nvGraphicFramePr>
        <p:xfrm>
          <a:off x="920621" y="2677732"/>
          <a:ext cx="7672873" cy="2011680"/>
        </p:xfrm>
        <a:graphic>
          <a:graphicData uri="http://schemas.openxmlformats.org/drawingml/2006/table">
            <a:tbl>
              <a:tblPr firstRow="1"/>
              <a:tblGrid>
                <a:gridCol w="4446464">
                  <a:extLst>
                    <a:ext uri="{9D8B030D-6E8A-4147-A177-3AD203B41FA5}">
                      <a16:colId xmlns:a16="http://schemas.microsoft.com/office/drawing/2014/main" val="1628999759"/>
                    </a:ext>
                  </a:extLst>
                </a:gridCol>
                <a:gridCol w="1530351">
                  <a:extLst>
                    <a:ext uri="{9D8B030D-6E8A-4147-A177-3AD203B41FA5}">
                      <a16:colId xmlns:a16="http://schemas.microsoft.com/office/drawing/2014/main" val="3865332921"/>
                    </a:ext>
                  </a:extLst>
                </a:gridCol>
                <a:gridCol w="1696058">
                  <a:extLst>
                    <a:ext uri="{9D8B030D-6E8A-4147-A177-3AD203B41FA5}">
                      <a16:colId xmlns:a16="http://schemas.microsoft.com/office/drawing/2014/main" val="328715024"/>
                    </a:ext>
                  </a:extLst>
                </a:gridCol>
              </a:tblGrid>
              <a:tr h="0">
                <a:tc>
                  <a:txBody>
                    <a:bodyPr/>
                    <a:lstStyle/>
                    <a:p>
                      <a:r>
                        <a:rPr lang="pl-PL" sz="1600" b="1" dirty="0">
                          <a:latin typeface="Arial" panose="020B0604020202020204" pitchFamily="34" charset="0"/>
                          <a:cs typeface="Arial" panose="020B0604020202020204" pitchFamily="34" charset="0"/>
                        </a:rPr>
                        <a:t>Rodzaj kosztu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pl-PL" sz="1600" b="1" dirty="0">
                          <a:latin typeface="Arial" panose="020B0604020202020204" pitchFamily="34" charset="0"/>
                          <a:cs typeface="Arial" panose="020B0604020202020204" pitchFamily="34" charset="0"/>
                        </a:rPr>
                        <a:t>Dostawca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pl-PL" sz="1600" b="1" dirty="0">
                          <a:latin typeface="Arial" panose="020B0604020202020204" pitchFamily="34" charset="0"/>
                          <a:cs typeface="Arial" panose="020B0604020202020204" pitchFamily="34" charset="0"/>
                        </a:rPr>
                        <a:t>Dostawca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785704130"/>
                  </a:ext>
                </a:extLst>
              </a:tr>
              <a:tr h="0">
                <a:tc>
                  <a:txBody>
                    <a:bodyPr/>
                    <a:lstStyle/>
                    <a:p>
                      <a:r>
                        <a:rPr lang="pl-PL" sz="1600" b="1" dirty="0">
                          <a:latin typeface="Arial" panose="020B0604020202020204" pitchFamily="34" charset="0"/>
                          <a:cs typeface="Arial" panose="020B0604020202020204" pitchFamily="34" charset="0"/>
                        </a:rPr>
                        <a:t>Cena zakupu 1 wózka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a:latin typeface="Arial" panose="020B0604020202020204" pitchFamily="34" charset="0"/>
                          <a:cs typeface="Arial" panose="020B0604020202020204" pitchFamily="34" charset="0"/>
                        </a:rPr>
                        <a:t>90 000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2982876"/>
                  </a:ext>
                </a:extLst>
              </a:tr>
              <a:tr h="0">
                <a:tc>
                  <a:txBody>
                    <a:bodyPr/>
                    <a:lstStyle/>
                    <a:p>
                      <a:r>
                        <a:rPr lang="pl-PL" sz="1600" b="1" dirty="0">
                          <a:latin typeface="Arial" panose="020B0604020202020204" pitchFamily="34" charset="0"/>
                          <a:cs typeface="Arial" panose="020B0604020202020204" pitchFamily="34" charset="0"/>
                        </a:rPr>
                        <a:t>Roczne koszty serwisu (1 wózek)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4 000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a:latin typeface="Arial" panose="020B0604020202020204" pitchFamily="34" charset="0"/>
                          <a:cs typeface="Arial" panose="020B0604020202020204" pitchFamily="34" charset="0"/>
                        </a:rPr>
                        <a:t>2 500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1349941"/>
                  </a:ext>
                </a:extLst>
              </a:tr>
              <a:tr h="0">
                <a:tc>
                  <a:txBody>
                    <a:bodyPr/>
                    <a:lstStyle/>
                    <a:p>
                      <a:r>
                        <a:rPr lang="pl-PL" sz="1600" b="1" dirty="0">
                          <a:latin typeface="Arial" panose="020B0604020202020204" pitchFamily="34" charset="0"/>
                          <a:cs typeface="Arial" panose="020B0604020202020204" pitchFamily="34" charset="0"/>
                        </a:rPr>
                        <a:t>Roczne koszty energii (1 wózek)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3 000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a:latin typeface="Arial" panose="020B0604020202020204" pitchFamily="34" charset="0"/>
                          <a:cs typeface="Arial" panose="020B0604020202020204" pitchFamily="34" charset="0"/>
                        </a:rPr>
                        <a:t>2 000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4345295"/>
                  </a:ext>
                </a:extLst>
              </a:tr>
              <a:tr h="0">
                <a:tc>
                  <a:txBody>
                    <a:bodyPr/>
                    <a:lstStyle/>
                    <a:p>
                      <a:r>
                        <a:rPr lang="pl-PL" sz="1600" b="1" dirty="0">
                          <a:latin typeface="Arial" panose="020B0604020202020204" pitchFamily="34" charset="0"/>
                          <a:cs typeface="Arial" panose="020B0604020202020204" pitchFamily="34" charset="0"/>
                        </a:rPr>
                        <a:t>Okres użytkowania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5 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5 lat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3490632"/>
                  </a:ext>
                </a:extLst>
              </a:tr>
              <a:tr h="0">
                <a:tc>
                  <a:txBody>
                    <a:bodyPr/>
                    <a:lstStyle/>
                    <a:p>
                      <a:r>
                        <a:rPr lang="pl-PL" sz="1600" b="1" dirty="0">
                          <a:latin typeface="Arial" panose="020B0604020202020204" pitchFamily="34" charset="0"/>
                          <a:cs typeface="Arial" panose="020B0604020202020204" pitchFamily="34" charset="0"/>
                        </a:rPr>
                        <a:t>Wartość rezydualna po 5 latach (1 wózek)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10 000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l-PL" sz="1600" b="1" dirty="0">
                          <a:latin typeface="Arial" panose="020B0604020202020204" pitchFamily="34" charset="0"/>
                          <a:cs typeface="Arial" panose="020B0604020202020204" pitchFamily="34" charset="0"/>
                        </a:rPr>
                        <a:t>15 000 zł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4666511"/>
                  </a:ext>
                </a:extLst>
              </a:tr>
            </a:tbl>
          </a:graphicData>
        </a:graphic>
      </p:graphicFrame>
      <p:sp>
        <p:nvSpPr>
          <p:cNvPr id="7" name="Prostokąt 6"/>
          <p:cNvSpPr/>
          <p:nvPr/>
        </p:nvSpPr>
        <p:spPr>
          <a:xfrm>
            <a:off x="920621" y="4849793"/>
            <a:ext cx="6515877" cy="1031564"/>
          </a:xfrm>
          <a:prstGeom prst="rect">
            <a:avLst/>
          </a:prstGeom>
        </p:spPr>
        <p:txBody>
          <a:bodyPr wrap="square">
            <a:spAutoFit/>
          </a:bodyPr>
          <a:lstStyle/>
          <a:p>
            <a:pPr lvl="0" eaLnBrk="0" fontAlgn="base" hangingPunct="0">
              <a:spcBef>
                <a:spcPct val="0"/>
              </a:spcBef>
              <a:spcAft>
                <a:spcPct val="0"/>
              </a:spcAft>
            </a:pPr>
            <a:r>
              <a:rPr lang="pl-PL" altLang="pl-PL" sz="1600" b="1" dirty="0">
                <a:latin typeface="Arial" panose="020B0604020202020204" pitchFamily="34" charset="0"/>
              </a:rPr>
              <a:t>Polecenia</a:t>
            </a:r>
          </a:p>
          <a:p>
            <a:pPr marL="342900" lvl="0" indent="-342900" eaLnBrk="0" fontAlgn="base" hangingPunct="0">
              <a:lnSpc>
                <a:spcPct val="150000"/>
              </a:lnSpc>
              <a:spcBef>
                <a:spcPct val="0"/>
              </a:spcBef>
              <a:spcAft>
                <a:spcPct val="0"/>
              </a:spcAft>
              <a:buFont typeface="+mj-lt"/>
              <a:buAutoNum type="arabicPeriod"/>
            </a:pPr>
            <a:r>
              <a:rPr lang="pl-PL" altLang="pl-PL" sz="1600" b="1" dirty="0">
                <a:latin typeface="Arial" panose="020B0604020202020204" pitchFamily="34" charset="0"/>
              </a:rPr>
              <a:t>Oblicz całkowity koszt posiadania (TCO) dla obu dostawców. </a:t>
            </a:r>
          </a:p>
          <a:p>
            <a:pPr marL="342900" lvl="0" indent="-342900" eaLnBrk="0" fontAlgn="base" hangingPunct="0">
              <a:lnSpc>
                <a:spcPct val="150000"/>
              </a:lnSpc>
              <a:spcBef>
                <a:spcPct val="0"/>
              </a:spcBef>
              <a:spcAft>
                <a:spcPct val="0"/>
              </a:spcAft>
              <a:buFont typeface="+mj-lt"/>
              <a:buAutoNum type="arabicPeriod"/>
            </a:pPr>
            <a:r>
              <a:rPr lang="pl-PL" altLang="pl-PL" sz="1600" b="1" dirty="0">
                <a:latin typeface="Arial" panose="020B0604020202020204" pitchFamily="34" charset="0"/>
              </a:rPr>
              <a:t>Wskaż korzystniejszą ofertę.</a:t>
            </a:r>
          </a:p>
        </p:txBody>
      </p:sp>
    </p:spTree>
    <p:extLst>
      <p:ext uri="{BB962C8B-B14F-4D97-AF65-F5344CB8AC3E}">
        <p14:creationId xmlns:p14="http://schemas.microsoft.com/office/powerpoint/2010/main" val="347396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Obraz 24">
            <a:extLst>
              <a:ext uri="{FF2B5EF4-FFF2-40B4-BE49-F238E27FC236}">
                <a16:creationId xmlns:a16="http://schemas.microsoft.com/office/drawing/2014/main" id="{AE5352E8-B38D-4112-8709-9A63013499A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875" y="5905037"/>
            <a:ext cx="11888250" cy="792000"/>
          </a:xfrm>
          <a:prstGeom prst="rect">
            <a:avLst/>
          </a:prstGeom>
          <a:noFill/>
          <a:ln>
            <a:noFill/>
          </a:ln>
        </p:spPr>
      </p:pic>
      <p:sp>
        <p:nvSpPr>
          <p:cNvPr id="3" name="Rectangle 11">
            <a:extLst>
              <a:ext uri="{FF2B5EF4-FFF2-40B4-BE49-F238E27FC236}">
                <a16:creationId xmlns:a16="http://schemas.microsoft.com/office/drawing/2014/main" id="{83AC4559-8F83-49C7-8135-A8E3FFC39103}"/>
              </a:ext>
            </a:extLst>
          </p:cNvPr>
          <p:cNvSpPr>
            <a:spLocks noGrp="1" noChangeArrowheads="1"/>
          </p:cNvSpPr>
          <p:nvPr>
            <p:ph type="title" idx="4294967295"/>
          </p:nvPr>
        </p:nvSpPr>
        <p:spPr bwMode="auto">
          <a:xfrm>
            <a:off x="1205804" y="3838288"/>
            <a:ext cx="8444246" cy="369332"/>
          </a:xfrm>
          <a:prstGeom prst="rect">
            <a:avLst/>
          </a:prstGeom>
          <a:solidFill>
            <a:srgbClr val="FFFFFF"/>
          </a:solidFill>
          <a:ln>
            <a:noFill/>
            <a:prstDash/>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l-PL" altLang="pl-PL"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Autor utworu:</a:t>
            </a:r>
            <a:r>
              <a:rPr kumimoji="0" lang="pl-PL" altLang="pl-PL" sz="18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a:t>
            </a:r>
            <a:r>
              <a:rPr kumimoji="0" lang="pl-PL" altLang="pl-PL" sz="1200"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Szymańska Elżbieta</a:t>
            </a:r>
          </a:p>
        </p:txBody>
      </p:sp>
      <p:pic>
        <p:nvPicPr>
          <p:cNvPr id="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195" y="4340351"/>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5"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8172" y="4340350"/>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2" name="Obraz 1">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05804" y="4787405"/>
            <a:ext cx="5416062" cy="1048258"/>
          </a:xfrm>
          <a:prstGeom prst="rect">
            <a:avLst/>
          </a:prstGeom>
        </p:spPr>
      </p:pic>
    </p:spTree>
    <p:extLst>
      <p:ext uri="{BB962C8B-B14F-4D97-AF65-F5344CB8AC3E}">
        <p14:creationId xmlns:p14="http://schemas.microsoft.com/office/powerpoint/2010/main" val="318437093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fbe430c388abe1d48ad925f0c9fa709b">
  <xsd:schema xmlns:xsd="http://www.w3.org/2001/XMLSchema" xmlns:xs="http://www.w3.org/2001/XMLSchema" xmlns:p="http://schemas.microsoft.com/office/2006/metadata/properties" xmlns:ns2="51674ba1-e637-49a1-9acf-be75e179f9ea" targetNamespace="http://schemas.microsoft.com/office/2006/metadata/properties" ma:root="true" ma:fieldsID="d97095d76de6756cd2dba7889f93f341"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8A2F61-0993-4C49-B5A8-BBB80CD2D4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4932D8-5549-407D-86CE-BAD670C8380F}">
  <ds:schemaRefs>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51674ba1-e637-49a1-9acf-be75e179f9ea"/>
    <ds:schemaRef ds:uri="http://purl.org/dc/terms/"/>
    <ds:schemaRef ds:uri="http://purl.org/dc/elements/1.1/"/>
  </ds:schemaRefs>
</ds:datastoreItem>
</file>

<file path=customXml/itemProps3.xml><?xml version="1.0" encoding="utf-8"?>
<ds:datastoreItem xmlns:ds="http://schemas.openxmlformats.org/officeDocument/2006/customXml" ds:itemID="{19793CC2-EF4C-4E2F-910C-DFF27FCB57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4960</TotalTime>
  <Words>3032</Words>
  <Application>Microsoft Office PowerPoint</Application>
  <PresentationFormat>Panoramiczny</PresentationFormat>
  <Paragraphs>467</Paragraphs>
  <Slides>26</Slides>
  <Notes>1</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26</vt:i4>
      </vt:variant>
    </vt:vector>
  </HeadingPairs>
  <TitlesOfParts>
    <vt:vector size="34" baseType="lpstr">
      <vt:lpstr>Arial</vt:lpstr>
      <vt:lpstr>Calibri</vt:lpstr>
      <vt:lpstr>Calibri Light</vt:lpstr>
      <vt:lpstr>Symbol</vt:lpstr>
      <vt:lpstr>Times New Roman</vt:lpstr>
      <vt:lpstr>Verdana</vt:lpstr>
      <vt:lpstr>Wingdings</vt:lpstr>
      <vt:lpstr>Motyw pakietu Office</vt:lpstr>
      <vt:lpstr>GreenTechEducation - - SGGW dla gospodarki przyszłości</vt:lpstr>
      <vt:lpstr>Rachunek kosztów w logistyce</vt:lpstr>
      <vt:lpstr>Klasyfikacja kosztów w logistyce</vt:lpstr>
      <vt:lpstr>Zadanie 1. Klasyfikacja kosztów </vt:lpstr>
      <vt:lpstr>Zadanie 2. Klasyfikacja zdarzeń gospodarczych</vt:lpstr>
      <vt:lpstr>Koszty magazynowania</vt:lpstr>
      <vt:lpstr>Zadanie 3. Koszty w magazynie </vt:lpstr>
      <vt:lpstr>Zadanie 4. Koszty wariantów magazynowania</vt:lpstr>
      <vt:lpstr>Koszty transportu</vt:lpstr>
      <vt:lpstr>Zadanie 5. Koszty transportu</vt:lpstr>
      <vt:lpstr>Zadanie 6. Wybór między własnym transportem a outsourcingiem</vt:lpstr>
      <vt:lpstr>Rachunek kosztów docelowych  </vt:lpstr>
      <vt:lpstr>Zadanie 7. Rachunek kosztów docelowych</vt:lpstr>
      <vt:lpstr>Zadanie 8. Rachunek kosztów docelowych</vt:lpstr>
      <vt:lpstr>Rachunek kosztów cyklu życia produktu</vt:lpstr>
      <vt:lpstr>Zadanie 9. Rachunek kosztów cyklu życia produktu</vt:lpstr>
      <vt:lpstr>Zadanie 10. Rachunek kosztów cyklu życia produktu</vt:lpstr>
      <vt:lpstr>Rachunek kosztów działań logistycznych</vt:lpstr>
      <vt:lpstr>Zadanie 11. Rachunek kosztów działań logistycznych</vt:lpstr>
      <vt:lpstr>Zadanie 12. Rachunek kosztów działań logistycznych</vt:lpstr>
      <vt:lpstr>Budżetowanie kosztów logistyki</vt:lpstr>
      <vt:lpstr>Zadanie 13. Budżetowanie kosztów logistyki</vt:lpstr>
      <vt:lpstr>Zadanie 14. Budżetowanie kosztów logistyki</vt:lpstr>
      <vt:lpstr>Całkowity koszt posiadania</vt:lpstr>
      <vt:lpstr>Zadanie 15. Total Cost of Ownership (TCO)</vt:lpstr>
      <vt:lpstr>Autor utworu: Szymańska Elżbieta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Maciej Czubiński</dc:creator>
  <cp:lastModifiedBy>Elzbieta Szymańska</cp:lastModifiedBy>
  <cp:revision>83</cp:revision>
  <cp:lastPrinted>2024-05-21T11:11:19Z</cp:lastPrinted>
  <dcterms:created xsi:type="dcterms:W3CDTF">2024-02-02T12:47:31Z</dcterms:created>
  <dcterms:modified xsi:type="dcterms:W3CDTF">2026-08-17T12:36:25Z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