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8" r:id="rId5"/>
    <p:sldId id="452" r:id="rId6"/>
    <p:sldId id="262" r:id="rId7"/>
    <p:sldId id="264" r:id="rId8"/>
    <p:sldId id="444" r:id="rId9"/>
    <p:sldId id="454" r:id="rId10"/>
    <p:sldId id="457" r:id="rId11"/>
    <p:sldId id="455" r:id="rId12"/>
    <p:sldId id="459" r:id="rId13"/>
    <p:sldId id="456" r:id="rId14"/>
    <p:sldId id="458" r:id="rId15"/>
    <p:sldId id="277" r:id="rId16"/>
    <p:sldId id="276" r:id="rId17"/>
    <p:sldId id="259" r:id="rId1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044" autoAdjust="0"/>
    <p:restoredTop sz="86450" autoAdjust="0"/>
  </p:normalViewPr>
  <p:slideViewPr>
    <p:cSldViewPr snapToGrid="0" showGuides="1">
      <p:cViewPr varScale="1">
        <p:scale>
          <a:sx n="63" d="100"/>
          <a:sy n="63" d="100"/>
        </p:scale>
        <p:origin x="91" y="235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754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5393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D2CC29-AF95-435C-9DD1-329E3507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926A78-7134-4809-811B-33A2D940D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040A6D-2586-48FE-926F-E7A66C28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F2BC4-FF40-4911-832D-468179DFD481}" type="datetimeFigureOut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29.07.2026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87CD31-43C4-4DEE-9CA5-6CD063D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2041592-53DC-4442-80F1-935A62B9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D568B-B1C0-465D-9F2D-A12BFF6DC74F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302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4D40C0F-013D-44B1-B72D-5FE567079E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4917" t="87240" r="4917" b="1611"/>
          <a:stretch/>
        </p:blipFill>
        <p:spPr>
          <a:xfrm>
            <a:off x="599440" y="6095999"/>
            <a:ext cx="10993120" cy="7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ctr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2073"/>
                    </a:solidFill>
                    <a:effectLst/>
                    <a:uLnTx/>
                    <a:uFillTx/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dla Rozwoju Społecznego</a:t>
                </a: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>
                <a:ea typeface="Verdana" panose="020B0604030504040204" pitchFamily="34" charset="0"/>
              </a:rPr>
              <a:t>w </a:t>
            </a:r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BCDF83-2590-41B9-82BF-40D7564BC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19237"/>
          </a:xfrm>
        </p:spPr>
        <p:txBody>
          <a:bodyPr>
            <a:normAutofit fontScale="90000"/>
          </a:bodyPr>
          <a:lstStyle/>
          <a:p>
            <a:r>
              <a:rPr lang="pl-PL" dirty="0"/>
              <a:t>Anatomia porównawcza zwierząt 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EF1EC21-3A39-4294-97D0-99641ED27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60133"/>
            <a:ext cx="9144000" cy="2975504"/>
          </a:xfrm>
        </p:spPr>
        <p:txBody>
          <a:bodyPr>
            <a:normAutofit/>
          </a:bodyPr>
          <a:lstStyle/>
          <a:p>
            <a:r>
              <a:rPr lang="pl-PL" dirty="0"/>
              <a:t>Ćwiczenia</a:t>
            </a:r>
          </a:p>
          <a:p>
            <a:r>
              <a:rPr lang="pl-PL" dirty="0"/>
              <a:t> Przygotowanie do preparacji naczyń krwionośnych zwierząt domowych</a:t>
            </a:r>
          </a:p>
          <a:p>
            <a:endParaRPr lang="pl-PL" dirty="0"/>
          </a:p>
          <a:p>
            <a:r>
              <a:rPr lang="pl-PL" dirty="0"/>
              <a:t>Autor</a:t>
            </a:r>
          </a:p>
          <a:p>
            <a:r>
              <a:rPr lang="pl-PL" dirty="0"/>
              <a:t>Magdalena </a:t>
            </a:r>
            <a:r>
              <a:rPr lang="pl-PL" dirty="0" err="1"/>
              <a:t>Chłopecka-Słomińska</a:t>
            </a:r>
            <a:r>
              <a:rPr lang="pl-P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6325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428F2A-713E-463F-AB8D-B3437560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Zakres ćwiczeń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025BA3-BA4E-451B-9F58-E3AB94BB9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Autofit/>
          </a:bodyPr>
          <a:lstStyle/>
          <a:p>
            <a:pPr algn="just">
              <a:lnSpc>
                <a:spcPct val="140000"/>
              </a:lnSpc>
            </a:pPr>
            <a:r>
              <a:rPr lang="pl-PL" dirty="0"/>
              <a:t>Przygotowanie studentów do szczegółowej preparacji naczyń krwionośnych głowy, szyi, tułowia, kończyny piersiowej oraz kończyny miednicznej z wykorzystaniem modeli/trenażerów/fantomów.</a:t>
            </a:r>
            <a:r>
              <a:rPr lang="pl-PL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3726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F227BA-A619-43B3-B610-CE0D04FF7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 zajęć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5E052F-B593-4093-8F42-C663F45DA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1849"/>
            <a:ext cx="10515600" cy="4351338"/>
          </a:xfrm>
        </p:spPr>
        <p:txBody>
          <a:bodyPr>
            <a:noAutofit/>
          </a:bodyPr>
          <a:lstStyle/>
          <a:p>
            <a:endParaRPr lang="pl-PL" sz="2400" dirty="0"/>
          </a:p>
          <a:p>
            <a:pPr algn="just"/>
            <a:r>
              <a:rPr lang="pl-PL" sz="2400" dirty="0"/>
              <a:t>Zapoznanie studentów z topografią naczyń krwionośnych głowy, szyi, tułowia, kończyny piersiowej oraz kończyny miednicznej jako przygotowanie do preparacji anatomicznej.</a:t>
            </a:r>
          </a:p>
          <a:p>
            <a:pPr algn="just"/>
            <a:endParaRPr lang="pl-PL" sz="2400" dirty="0"/>
          </a:p>
          <a:p>
            <a:pPr algn="just"/>
            <a:r>
              <a:rPr lang="pl-PL" sz="2400" dirty="0"/>
              <a:t>Przygotowanie studentów do wykonywania procedur diagnostycznych i terapeutycznych w pracowniach umiejętności klinicznych zgodnie z zasadą „nigdy po raz pierwszy na żywym zwierzęciu”.</a:t>
            </a:r>
          </a:p>
          <a:p>
            <a:endParaRPr lang="pl-PL" altLang="pl-PL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120000"/>
              </a:lnSpc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864710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5" name="Rectangle 3">
            <a:extLst>
              <a:ext uri="{FF2B5EF4-FFF2-40B4-BE49-F238E27FC236}">
                <a16:creationId xmlns:a16="http://schemas.microsoft.com/office/drawing/2014/main" id="{30824485-8A6A-5149-9FFE-0D013C8131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4170" y="845127"/>
            <a:ext cx="6519247" cy="5056909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endParaRPr lang="pl-PL" altLang="pl-PL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buFontTx/>
              <a:buNone/>
              <a:defRPr/>
            </a:pPr>
            <a:r>
              <a:rPr lang="pl-PL" altLang="pl-PL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SZYJA</a:t>
            </a:r>
          </a:p>
          <a:p>
            <a:pPr eaLnBrk="1" hangingPunct="1">
              <a:buFontTx/>
              <a:buNone/>
              <a:defRPr/>
            </a:pPr>
            <a:endParaRPr lang="pl-PL" altLang="pl-PL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pl-PL" altLang="pl-PL" sz="2400" b="1" dirty="0"/>
              <a:t>ż. szyjna zewnętrzna</a:t>
            </a:r>
          </a:p>
          <a:p>
            <a:pPr eaLnBrk="1" hangingPunct="1">
              <a:defRPr/>
            </a:pPr>
            <a:r>
              <a:rPr lang="pl-PL" altLang="pl-PL" sz="2400" dirty="0"/>
              <a:t>Powierzchowne naczynie żylne biegnące na szyi w rynience jarzmowej.</a:t>
            </a:r>
          </a:p>
          <a:p>
            <a:pPr eaLnBrk="1" hangingPunct="1">
              <a:defRPr/>
            </a:pPr>
            <a:r>
              <a:rPr lang="pl-PL" altLang="pl-PL" sz="2400" dirty="0"/>
              <a:t>Ze względu na duże światło i powierzchowny przebieg wykorzystywana jest w praktyce lekarsko-weterynaryjnej do wstrzyknięć dożylnych i pobierania krwi.</a:t>
            </a:r>
          </a:p>
          <a:p>
            <a:pPr eaLnBrk="1" hangingPunct="1">
              <a:defRPr/>
            </a:pPr>
            <a:r>
              <a:rPr lang="pl-PL" altLang="pl-PL" sz="2400" dirty="0"/>
              <a:t>Powstaje z połącznie ż. szczękowej i ż. językowo-twarzowej.</a:t>
            </a:r>
          </a:p>
          <a:p>
            <a:pPr eaLnBrk="1" hangingPunct="1">
              <a:defRPr/>
            </a:pPr>
            <a:endParaRPr lang="pl-PL" altLang="pl-PL" sz="2000" dirty="0"/>
          </a:p>
          <a:p>
            <a:pPr eaLnBrk="1" hangingPunct="1">
              <a:buFontTx/>
              <a:buChar char="-"/>
              <a:defRPr/>
            </a:pPr>
            <a:endParaRPr lang="pl-PL" altLang="pl-PL" sz="2000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FB2CB727-8718-6119-A4E9-40A61BA52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9109" b="39240"/>
          <a:stretch>
            <a:fillRect/>
          </a:stretch>
        </p:blipFill>
        <p:spPr>
          <a:xfrm>
            <a:off x="7668491" y="3927764"/>
            <a:ext cx="4129339" cy="1974272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447F703C-8F28-18EB-97B7-EAEFA2A89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866" r="3788"/>
          <a:stretch>
            <a:fillRect/>
          </a:stretch>
        </p:blipFill>
        <p:spPr>
          <a:xfrm>
            <a:off x="7668491" y="316504"/>
            <a:ext cx="3602181" cy="3112496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F6CF927C-6DD9-7CC7-E092-6AD77181BF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0109" y="108672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l-PL" altLang="pl-PL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Topografia naczyń krwionośnych głowy i szyi</a:t>
            </a:r>
          </a:p>
        </p:txBody>
      </p:sp>
    </p:spTree>
    <p:extLst>
      <p:ext uri="{BB962C8B-B14F-4D97-AF65-F5344CB8AC3E}">
        <p14:creationId xmlns:p14="http://schemas.microsoft.com/office/powerpoint/2010/main" val="442751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35DB4A5D-CEE4-C8B0-2829-824699FEF3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78" y="681037"/>
            <a:ext cx="5323622" cy="5323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7EBBDEBF-32E1-FF4C-72BB-A298180AB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137" y="-72871"/>
            <a:ext cx="3289663" cy="1325563"/>
          </a:xfrm>
        </p:spPr>
        <p:txBody>
          <a:bodyPr>
            <a:normAutofit/>
          </a:bodyPr>
          <a:lstStyle/>
          <a:p>
            <a:r>
              <a:rPr lang="pl-PL" sz="2400" b="1" dirty="0"/>
              <a:t>FANTOM - BYDŁO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05D5471-1829-B340-FEC0-5B857F281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C96F5B5-A44C-E376-971E-2DAB3F6B4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5997" y="679759"/>
            <a:ext cx="4196021" cy="532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392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F2BAFB-BC6D-A151-868E-7F889E46A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200" dirty="0"/>
              <a:t>ż. szyjna zewnętrzna</a:t>
            </a:r>
            <a:br>
              <a:rPr lang="pl-PL" altLang="pl-PL" b="1" dirty="0"/>
            </a:br>
            <a:endParaRPr lang="pl-PL" dirty="0"/>
          </a:p>
        </p:txBody>
      </p:sp>
      <p:pic>
        <p:nvPicPr>
          <p:cNvPr id="4" name="Obrazek" descr="Obrazek">
            <a:extLst>
              <a:ext uri="{FF2B5EF4-FFF2-40B4-BE49-F238E27FC236}">
                <a16:creationId xmlns:a16="http://schemas.microsoft.com/office/drawing/2014/main" id="{3BB25E38-FD0A-37CF-8BC7-059A908068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0450"/>
          <a:stretch>
            <a:fillRect/>
          </a:stretch>
        </p:blipFill>
        <p:spPr>
          <a:xfrm>
            <a:off x="184141" y="1143650"/>
            <a:ext cx="5358529" cy="5052040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0EB6FF57-FAA4-4ABC-AB23-B3F57C787906}"/>
              </a:ext>
            </a:extLst>
          </p:cNvPr>
          <p:cNvSpPr txBox="1"/>
          <p:nvPr/>
        </p:nvSpPr>
        <p:spPr>
          <a:xfrm>
            <a:off x="200899" y="1321356"/>
            <a:ext cx="637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/>
              <a:t>koń</a:t>
            </a: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2DF69F9D-99C3-861E-A34F-B1E2EC92C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41966" y="3568277"/>
            <a:ext cx="535282" cy="64440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az 4" descr="DSCF1258">
            <a:extLst>
              <a:ext uri="{FF2B5EF4-FFF2-40B4-BE49-F238E27FC236}">
                <a16:creationId xmlns:a16="http://schemas.microsoft.com/office/drawing/2014/main" id="{2502BF25-C5F2-7486-D117-D3890F49B6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r="7001"/>
          <a:stretch/>
        </p:blipFill>
        <p:spPr bwMode="auto">
          <a:xfrm>
            <a:off x="5906206" y="1192293"/>
            <a:ext cx="5560136" cy="4478998"/>
          </a:xfrm>
          <a:prstGeom prst="rect">
            <a:avLst/>
          </a:prstGeom>
          <a:noFill/>
        </p:spPr>
      </p:pic>
      <p:sp>
        <p:nvSpPr>
          <p:cNvPr id="19" name="pole tekstowe 18">
            <a:extLst>
              <a:ext uri="{FF2B5EF4-FFF2-40B4-BE49-F238E27FC236}">
                <a16:creationId xmlns:a16="http://schemas.microsoft.com/office/drawing/2014/main" id="{04348FBE-6528-425F-D9CD-3F92BF4D8F49}"/>
              </a:ext>
            </a:extLst>
          </p:cNvPr>
          <p:cNvSpPr txBox="1"/>
          <p:nvPr/>
        </p:nvSpPr>
        <p:spPr>
          <a:xfrm>
            <a:off x="6096000" y="1321356"/>
            <a:ext cx="691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/>
              <a:t>pies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BE732B09-1C10-D88C-5B7C-03AAD6C587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0151569" y="4107766"/>
            <a:ext cx="998465" cy="50927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2266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04E1223B-D47E-064A-8D4A-BA64B74110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65125"/>
            <a:ext cx="10896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pl-PL" altLang="pl-PL" sz="3200" b="1" dirty="0"/>
              <a:t>Topografia naczyń krwionośnych kończyny piersiowej i miednicznej</a:t>
            </a:r>
          </a:p>
        </p:txBody>
      </p:sp>
      <p:sp>
        <p:nvSpPr>
          <p:cNvPr id="208899" name="Rectangle 3">
            <a:extLst>
              <a:ext uri="{FF2B5EF4-FFF2-40B4-BE49-F238E27FC236}">
                <a16:creationId xmlns:a16="http://schemas.microsoft.com/office/drawing/2014/main" id="{EB2902E8-42CA-0248-B485-011FE91082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4002" y="1825625"/>
            <a:ext cx="7199744" cy="4351338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pl-PL" altLang="pl-PL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KOŃCZYNA PIERSIOWA</a:t>
            </a:r>
          </a:p>
          <a:p>
            <a:pPr eaLnBrk="1" hangingPunct="1">
              <a:buFontTx/>
              <a:buNone/>
              <a:defRPr/>
            </a:pPr>
            <a:endParaRPr lang="pl-PL" altLang="pl-PL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pl-PL" altLang="pl-PL" sz="2400" dirty="0"/>
              <a:t>Żyły przebiegające podskórnie tworzą magistralę powierzchowną:</a:t>
            </a:r>
          </a:p>
          <a:p>
            <a:pPr eaLnBrk="1" hangingPunct="1">
              <a:buFontTx/>
              <a:buChar char="-"/>
              <a:defRPr/>
            </a:pPr>
            <a:r>
              <a:rPr lang="pl-PL" altLang="pl-PL" sz="2400" b="1" dirty="0"/>
              <a:t>ż. </a:t>
            </a:r>
            <a:r>
              <a:rPr lang="pl-PL" altLang="pl-PL" sz="2400" b="1" dirty="0" err="1"/>
              <a:t>odpromieniowa</a:t>
            </a:r>
            <a:r>
              <a:rPr lang="pl-PL" altLang="pl-PL" sz="2400" b="1" dirty="0"/>
              <a:t> </a:t>
            </a:r>
            <a:r>
              <a:rPr lang="pl-PL" altLang="pl-PL" sz="2400" dirty="0"/>
              <a:t>leży przyśrodkowo na wysokości przedramienia,</a:t>
            </a:r>
          </a:p>
          <a:p>
            <a:pPr eaLnBrk="1" hangingPunct="1">
              <a:buFontTx/>
              <a:buChar char="-"/>
              <a:defRPr/>
            </a:pPr>
            <a:r>
              <a:rPr lang="pl-PL" altLang="pl-PL" sz="2400" b="1" dirty="0"/>
              <a:t>ż .</a:t>
            </a:r>
            <a:r>
              <a:rPr lang="pl-PL" altLang="pl-PL" sz="2400" b="1" dirty="0" err="1"/>
              <a:t>odpromieniowa</a:t>
            </a:r>
            <a:r>
              <a:rPr lang="pl-PL" altLang="pl-PL" sz="2400" b="1" dirty="0"/>
              <a:t> dodatkowa </a:t>
            </a:r>
            <a:r>
              <a:rPr lang="pl-PL" altLang="pl-PL" sz="2400" dirty="0"/>
              <a:t>położona jest na powierzchni doczaszkowej przedramienia.</a:t>
            </a:r>
          </a:p>
          <a:p>
            <a:pPr eaLnBrk="1" hangingPunct="1">
              <a:buFontTx/>
              <a:buChar char="-"/>
              <a:defRPr/>
            </a:pPr>
            <a:endParaRPr lang="pl-PL" altLang="pl-PL" sz="2000" dirty="0"/>
          </a:p>
          <a:p>
            <a:pPr eaLnBrk="1" hangingPunct="1">
              <a:defRPr/>
            </a:pPr>
            <a:endParaRPr lang="pl-PL" altLang="pl-PL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E3C537A-0164-6B9C-6634-45EA61EA44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476" y="1393716"/>
            <a:ext cx="3824523" cy="454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641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F77683-B1F2-C7FB-273B-E63C61D1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180" y="0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dirty="0"/>
              <a:t>ż. </a:t>
            </a:r>
            <a:r>
              <a:rPr lang="pl-PL" sz="3200" dirty="0" err="1"/>
              <a:t>odpromieniowa</a:t>
            </a:r>
            <a:endParaRPr lang="pl-PL" sz="3200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A3110E81-0407-1234-97B8-6A0AB3149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780" y="1190244"/>
            <a:ext cx="3559026" cy="4745369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C9617EFA-D894-8B71-2722-03FE51469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7" r="21001"/>
          <a:stretch>
            <a:fillRect/>
          </a:stretch>
        </p:blipFill>
        <p:spPr>
          <a:xfrm>
            <a:off x="1341220" y="1190245"/>
            <a:ext cx="2859884" cy="4725172"/>
          </a:xfrm>
          <a:prstGeom prst="rect">
            <a:avLst/>
          </a:prstGeom>
        </p:spPr>
      </p:pic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8890D888-297C-D2DD-DEB0-80DAB50E7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807570" y="2515807"/>
            <a:ext cx="826748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74C23815-08A7-300D-83D8-1ABCA5AE0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152357" y="3218475"/>
            <a:ext cx="97191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F240EDE5-1675-0891-47F6-30AFD66B2426}"/>
              </a:ext>
            </a:extLst>
          </p:cNvPr>
          <p:cNvSpPr txBox="1"/>
          <p:nvPr/>
        </p:nvSpPr>
        <p:spPr>
          <a:xfrm>
            <a:off x="3324664" y="5436922"/>
            <a:ext cx="691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/>
              <a:t>pies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52688276-B616-3438-9E93-2F8D48F4F398}"/>
              </a:ext>
            </a:extLst>
          </p:cNvPr>
          <p:cNvSpPr txBox="1"/>
          <p:nvPr/>
        </p:nvSpPr>
        <p:spPr>
          <a:xfrm>
            <a:off x="6583780" y="5473948"/>
            <a:ext cx="691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/>
              <a:t>pies</a:t>
            </a:r>
          </a:p>
        </p:txBody>
      </p:sp>
    </p:spTree>
    <p:extLst>
      <p:ext uri="{BB962C8B-B14F-4D97-AF65-F5344CB8AC3E}">
        <p14:creationId xmlns:p14="http://schemas.microsoft.com/office/powerpoint/2010/main" val="2756079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C2D44C-72D6-CE44-6F5D-3506E4C26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963" y="782782"/>
            <a:ext cx="7086600" cy="1325563"/>
          </a:xfrm>
        </p:spPr>
        <p:txBody>
          <a:bodyPr/>
          <a:lstStyle/>
          <a:p>
            <a:r>
              <a:rPr lang="pl-PL" b="1" dirty="0"/>
              <a:t>KOŃCZYNA MIEDNICZNA</a:t>
            </a:r>
            <a:br>
              <a:rPr lang="pl-PL" b="1" dirty="0"/>
            </a:br>
            <a:endParaRPr lang="pl-PL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C2AD24-F270-EF2B-1A98-88F1ECC49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963" y="1534680"/>
            <a:ext cx="7086600" cy="4351338"/>
          </a:xfrm>
        </p:spPr>
        <p:txBody>
          <a:bodyPr/>
          <a:lstStyle/>
          <a:p>
            <a:pPr>
              <a:defRPr/>
            </a:pPr>
            <a:endParaRPr lang="pl-PL" altLang="pl-PL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pl-PL" altLang="pl-PL" dirty="0"/>
              <a:t>Żyły podskórne ułatwiające odpływ krwi z kończyny miednicznej tworzą magistralę powierzchowną. Przebiegają na stopie i podudziu.</a:t>
            </a:r>
          </a:p>
          <a:p>
            <a:pPr>
              <a:defRPr/>
            </a:pPr>
            <a:r>
              <a:rPr lang="pl-PL" altLang="pl-PL" dirty="0"/>
              <a:t>Po stronie bocznej znajduje się </a:t>
            </a:r>
            <a:r>
              <a:rPr lang="pl-PL" altLang="pl-PL" b="1" dirty="0"/>
              <a:t>ż. odstrzałkowa </a:t>
            </a:r>
            <a:r>
              <a:rPr lang="pl-PL" altLang="pl-PL" dirty="0"/>
              <a:t>a po stronie przyśrodkowej </a:t>
            </a:r>
            <a:r>
              <a:rPr lang="pl-PL" altLang="pl-PL" b="1" dirty="0"/>
              <a:t>ż. odpiszczelowa</a:t>
            </a:r>
            <a:r>
              <a:rPr lang="pl-PL" altLang="pl-PL" dirty="0"/>
              <a:t>.</a:t>
            </a:r>
          </a:p>
          <a:p>
            <a:endParaRPr lang="pl-PL" dirty="0"/>
          </a:p>
        </p:txBody>
      </p:sp>
      <p:pic>
        <p:nvPicPr>
          <p:cNvPr id="2050" name="Picture 2" descr="Trenażer łapy psa do zakładania opatrunków i bandażowania (Łapa tylna) - zdjecie nr: 1">
            <a:extLst>
              <a:ext uri="{FF2B5EF4-FFF2-40B4-BE49-F238E27FC236}">
                <a16:creationId xmlns:a16="http://schemas.microsoft.com/office/drawing/2014/main" id="{20F9847F-E64E-EBC6-9896-19988CBC0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997" y="782782"/>
            <a:ext cx="2441626" cy="529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7575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2E521E-23D2-8D73-F3ED-D55D1D488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898" y="307936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dirty="0"/>
              <a:t>ż. odstrzałkowa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2AEE5904-DF40-772B-136B-877AC07A1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00" y="1396695"/>
            <a:ext cx="3483998" cy="4645331"/>
          </a:xfrm>
          <a:prstGeom prst="rect">
            <a:avLst/>
          </a:prstGeom>
        </p:spPr>
      </p:pic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82868139-9EF9-6819-63FC-AA8F21AC3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384744" y="3583126"/>
            <a:ext cx="100557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B0DF1E81-2CF2-D6EC-EC05-5C24D756AFB1}"/>
              </a:ext>
            </a:extLst>
          </p:cNvPr>
          <p:cNvSpPr txBox="1"/>
          <p:nvPr/>
        </p:nvSpPr>
        <p:spPr>
          <a:xfrm>
            <a:off x="609700" y="5580360"/>
            <a:ext cx="691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/>
              <a:t>pies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493A086-11FF-AFE2-C25B-211303878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440" y="1396694"/>
            <a:ext cx="3483998" cy="4645331"/>
          </a:xfrm>
          <a:prstGeom prst="rect">
            <a:avLst/>
          </a:prstGeom>
        </p:spPr>
      </p:pic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78C3C2E4-12F8-3876-B473-A765C5E5BB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8974286" y="3429000"/>
            <a:ext cx="1140385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C0E5C70-F6FE-0699-186B-DD62DFAA6141}"/>
              </a:ext>
            </a:extLst>
          </p:cNvPr>
          <p:cNvSpPr txBox="1"/>
          <p:nvPr/>
        </p:nvSpPr>
        <p:spPr>
          <a:xfrm>
            <a:off x="6949440" y="5461306"/>
            <a:ext cx="691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/>
              <a:t>pies</a:t>
            </a:r>
          </a:p>
        </p:txBody>
      </p:sp>
    </p:spTree>
    <p:extLst>
      <p:ext uri="{BB962C8B-B14F-4D97-AF65-F5344CB8AC3E}">
        <p14:creationId xmlns:p14="http://schemas.microsoft.com/office/powerpoint/2010/main" val="2705794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30A708-EB32-45CC-AFDD-5C3288AD5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4C0E2EF-9546-46D3-87FA-C9B0D17EB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10000"/>
              </a:lnSpc>
            </a:pPr>
            <a:r>
              <a:rPr lang="pl-PL" dirty="0"/>
              <a:t>W trakcie zajęć omówiono kluczowe zagadnienia związane z topografią naczyń krwionośnych. Przedstawiono ich rolę w czynnościach lekarsko-weterynaryjnych. Szczegółowo zaprezentowano różnice gatunkowe. Zwrócono uwagę na zdobycie umiejętności praktycznych przygotowujących studentów do wykonywania procedur diagnostycznych i terapeutycznych zgodnie z zasadą „nigdy po raz pierwszy na żywym zwierzęciu”.</a:t>
            </a:r>
          </a:p>
          <a:p>
            <a:pPr>
              <a:lnSpc>
                <a:spcPct val="110000"/>
              </a:lnSpc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97391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D34BE1-129E-4FE6-A0FC-D30E858FA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Pytania kontrolne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3B42012-C01A-46E8-9A07-FB1B11F16C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84270" y="2090172"/>
            <a:ext cx="11014363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pl-PL" altLang="pl-PL" sz="2400" dirty="0">
                <a:latin typeface="Arial" panose="020B0604020202020204" pitchFamily="34" charset="0"/>
              </a:rPr>
              <a:t>Podaj nazwę naczynia żylnego systemu powierzchownego leżącego po przyśrodkowej stronie przedramienia u psa. </a:t>
            </a:r>
            <a:endParaRPr kumimoji="0" lang="pl-PL" altLang="pl-P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pl-PL" altLang="pl-PL" sz="2400" dirty="0">
                <a:latin typeface="Arial" panose="020B0604020202020204" pitchFamily="34" charset="0"/>
              </a:rPr>
              <a:t>Podaj nazwę mięśni, które ograniczają zagłębienie na szyi konia, w którym przebiega ż. szyjna zewnętrzna.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pl-PL" altLang="pl-PL" sz="2400" dirty="0">
                <a:latin typeface="Arial" panose="020B0604020202020204" pitchFamily="34" charset="0"/>
              </a:rPr>
              <a:t>Podaj nazwy dwóch żył systemu powierzchownego kończyny piersiowej.</a:t>
            </a:r>
            <a:endParaRPr kumimoji="0" lang="pl-PL" altLang="pl-P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pl-PL" altLang="pl-PL" sz="2400" dirty="0">
                <a:latin typeface="Arial" panose="020B0604020202020204" pitchFamily="34" charset="0"/>
              </a:rPr>
              <a:t>Podaj nazwy dwóch żył systemu powierzchownego kończyny miednicznej.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pl-PL" altLang="pl-PL" sz="2400" dirty="0">
                <a:latin typeface="Arial" panose="020B0604020202020204" pitchFamily="34" charset="0"/>
              </a:rPr>
              <a:t>Podaj nazwę naczynia znajdującego się w rynience jarzmowej.</a:t>
            </a:r>
            <a:endParaRPr kumimoji="0" lang="pl-PL" altLang="pl-P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26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4DACAC56-4AF3-585C-040B-89E713A6936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58982" y="1149926"/>
            <a:ext cx="10806545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Źródła ilustracji: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OpenMedis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https://www.openmedis.pl/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Anatomia i fizjologia zwierząt.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Przespolewska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H., Barszcz K. Warszawa 2015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PWRiL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ISBN 978-83-09-01162-0 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804" y="3786352"/>
            <a:ext cx="8444246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Autor utworu: </a:t>
            </a:r>
            <a:r>
              <a:rPr lang="pl-PL" altLang="pl-PL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Magdalena </a:t>
            </a:r>
            <a:r>
              <a:rPr lang="pl-PL" altLang="pl-PL" sz="12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Chłopecka-Słomińska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as_Teacher_Only_SectionGroup xmlns="3a7bb896-b877-4fc5-9c26-9e0c8ea57ac1" xsi:nil="true"/>
    <CultureName xmlns="3a7bb896-b877-4fc5-9c26-9e0c8ea57ac1" xsi:nil="true"/>
    <Owner xmlns="3a7bb896-b877-4fc5-9c26-9e0c8ea57ac1">
      <UserInfo>
        <DisplayName/>
        <AccountId xsi:nil="true"/>
        <AccountType/>
      </UserInfo>
    </Owner>
    <Students xmlns="3a7bb896-b877-4fc5-9c26-9e0c8ea57ac1">
      <UserInfo>
        <DisplayName/>
        <AccountId xsi:nil="true"/>
        <AccountType/>
      </UserInfo>
    </Students>
    <Invited_Students xmlns="3a7bb896-b877-4fc5-9c26-9e0c8ea57ac1" xsi:nil="true"/>
    <Math_Settings xmlns="3a7bb896-b877-4fc5-9c26-9e0c8ea57ac1" xsi:nil="true"/>
    <Templates xmlns="3a7bb896-b877-4fc5-9c26-9e0c8ea57ac1" xsi:nil="true"/>
    <Teachers xmlns="3a7bb896-b877-4fc5-9c26-9e0c8ea57ac1">
      <UserInfo>
        <DisplayName/>
        <AccountId xsi:nil="true"/>
        <AccountType/>
      </UserInfo>
    </Teachers>
    <AppVersion xmlns="3a7bb896-b877-4fc5-9c26-9e0c8ea57ac1" xsi:nil="true"/>
    <LMS_Mappings xmlns="3a7bb896-b877-4fc5-9c26-9e0c8ea57ac1" xsi:nil="true"/>
    <Invited_Teachers xmlns="3a7bb896-b877-4fc5-9c26-9e0c8ea57ac1" xsi:nil="true"/>
    <DefaultSectionNames xmlns="3a7bb896-b877-4fc5-9c26-9e0c8ea57ac1" xsi:nil="true"/>
    <Is_Collaboration_Space_Locked xmlns="3a7bb896-b877-4fc5-9c26-9e0c8ea57ac1" xsi:nil="true"/>
    <Teams_Channel_Section_Location xmlns="3a7bb896-b877-4fc5-9c26-9e0c8ea57ac1" xsi:nil="true"/>
    <Self_Registration_Enabled xmlns="3a7bb896-b877-4fc5-9c26-9e0c8ea57ac1" xsi:nil="true"/>
    <FolderType xmlns="3a7bb896-b877-4fc5-9c26-9e0c8ea57ac1" xsi:nil="true"/>
    <_activity xmlns="3a7bb896-b877-4fc5-9c26-9e0c8ea57ac1" xsi:nil="true"/>
    <NotebookType xmlns="3a7bb896-b877-4fc5-9c26-9e0c8ea57ac1" xsi:nil="true"/>
    <Student_Groups xmlns="3a7bb896-b877-4fc5-9c26-9e0c8ea57ac1">
      <UserInfo>
        <DisplayName/>
        <AccountId xsi:nil="true"/>
        <AccountType/>
      </UserInfo>
    </Student_Groups>
    <Distribution_Groups xmlns="3a7bb896-b877-4fc5-9c26-9e0c8ea57ac1" xsi:nil="true"/>
    <TeamsChannelId xmlns="3a7bb896-b877-4fc5-9c26-9e0c8ea57ac1" xsi:nil="true"/>
    <IsNotebookLocked xmlns="3a7bb896-b877-4fc5-9c26-9e0c8ea57ac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C7DB16464EA14FBF6B42F82D30DF81" ma:contentTypeVersion="39" ma:contentTypeDescription="Utwórz nowy dokument." ma:contentTypeScope="" ma:versionID="66640f4cbf34ac64a1f4fb34785b3ccd">
  <xsd:schema xmlns:xsd="http://www.w3.org/2001/XMLSchema" xmlns:xs="http://www.w3.org/2001/XMLSchema" xmlns:p="http://schemas.microsoft.com/office/2006/metadata/properties" xmlns:ns3="3a7bb896-b877-4fc5-9c26-9e0c8ea57ac1" xmlns:ns4="d4da89b6-8039-465a-bebe-281e6191db8d" targetNamespace="http://schemas.microsoft.com/office/2006/metadata/properties" ma:root="true" ma:fieldsID="196485ad78d08d68e96a396c2b822c02" ns3:_="" ns4:_="">
    <xsd:import namespace="3a7bb896-b877-4fc5-9c26-9e0c8ea57ac1"/>
    <xsd:import namespace="d4da89b6-8039-465a-bebe-281e6191db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Teams_Channel_Section_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bb896-b877-4fc5-9c26-9e0c8ea57a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" ma:index="10" nillable="true" ma:displayName="Notebook Type" ma:internalName="NotebookType">
      <xsd:simpleType>
        <xsd:restriction base="dms:Text"/>
      </xsd:simpleType>
    </xsd:element>
    <xsd:element name="FolderType" ma:index="11" nillable="true" ma:displayName="Folder Type" ma:internalName="FolderType">
      <xsd:simpleType>
        <xsd:restriction base="dms:Text"/>
      </xsd:simpleType>
    </xsd:element>
    <xsd:element name="CultureName" ma:index="12" nillable="true" ma:displayName="Culture Name" ma:internalName="CultureName">
      <xsd:simpleType>
        <xsd:restriction base="dms:Text"/>
      </xsd:simpleType>
    </xsd:element>
    <xsd:element name="AppVersion" ma:index="13" nillable="true" ma:displayName="App Version" ma:internalName="AppVersion">
      <xsd:simpleType>
        <xsd:restriction base="dms:Text"/>
      </xsd:simpleType>
    </xsd:element>
    <xsd:element name="TeamsChannelId" ma:index="14" nillable="true" ma:displayName="Teams Channel Id" ma:internalName="TeamsChannelId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6" nillable="true" ma:displayName="Math Settings" ma:internalName="Math_Settings">
      <xsd:simpleType>
        <xsd:restriction base="dms:Text"/>
      </xsd:simple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1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IsNotebookLocked" ma:index="29" nillable="true" ma:displayName="Is Notebook Locked" ma:internalName="IsNotebookLocked">
      <xsd:simpleType>
        <xsd:restriction base="dms:Boolean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42" nillable="true" ma:displayName="_activity" ma:hidden="true" ma:internalName="_activity">
      <xsd:simpleType>
        <xsd:restriction base="dms:Note"/>
      </xsd:simpleType>
    </xsd:element>
    <xsd:element name="Teams_Channel_Section_Location" ma:index="43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da89b6-8039-465a-bebe-281e6191db8d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E2ACD6F-0090-4B98-A176-A360119E5134}">
  <ds:schemaRefs>
    <ds:schemaRef ds:uri="d4da89b6-8039-465a-bebe-281e6191db8d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3a7bb896-b877-4fc5-9c26-9e0c8ea57ac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469AB4A-098A-4FCE-B7B8-BD9FE6010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bb896-b877-4fc5-9c26-9e0c8ea57ac1"/>
    <ds:schemaRef ds:uri="d4da89b6-8039-465a-bebe-281e6191db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5569</TotalTime>
  <Words>426</Words>
  <Application>Microsoft Office PowerPoint</Application>
  <PresentationFormat>Panoramiczny</PresentationFormat>
  <Paragraphs>61</Paragraphs>
  <Slides>14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Open Sans</vt:lpstr>
      <vt:lpstr>Verdana</vt:lpstr>
      <vt:lpstr>Motyw pakietu Office</vt:lpstr>
      <vt:lpstr>GreenTechEducation - - SGGW dla gospodarki przyszłości</vt:lpstr>
      <vt:lpstr>Anatomia porównawcza zwierząt </vt:lpstr>
      <vt:lpstr>Zakres ćwiczeń</vt:lpstr>
      <vt:lpstr>Cel zajęć</vt:lpstr>
      <vt:lpstr>Topografia naczyń krwionośnych głowy i szyi</vt:lpstr>
      <vt:lpstr>FANTOM - BYDŁO</vt:lpstr>
      <vt:lpstr>ż. szyjna zewnętrzna </vt:lpstr>
      <vt:lpstr>Topografia naczyń krwionośnych kończyny piersiowej i miednicznej</vt:lpstr>
      <vt:lpstr>ż. odpromieniowa</vt:lpstr>
      <vt:lpstr>KOŃCZYNA MIEDNICZNA </vt:lpstr>
      <vt:lpstr>ż. odstrzałkowa</vt:lpstr>
      <vt:lpstr>Podsumowanie</vt:lpstr>
      <vt:lpstr>Pytania kontrolne</vt:lpstr>
      <vt:lpstr>Źródła ilustracji: 1. OpenMedis https://www.openmedis.pl/ 2. Anatomia i fizjologia zwierząt. Przespolewska H., Barszcz K. Warszawa 2015 PWRiL ISBN 978-83-09-01162-0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Czubiński</dc:creator>
  <cp:lastModifiedBy>Magdalena Chłopecka-Słomińska</cp:lastModifiedBy>
  <cp:revision>110</cp:revision>
  <cp:lastPrinted>2024-05-21T11:11:19Z</cp:lastPrinted>
  <dcterms:created xsi:type="dcterms:W3CDTF">2024-02-02T12:47:31Z</dcterms:created>
  <dcterms:modified xsi:type="dcterms:W3CDTF">2026-07-29T10:25:05Z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0x010100A2C7DB16464EA14FBF6B42F82D30DF81</vt:lpwstr>
  </property>
</Properties>
</file>