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2"/>
  </p:notesMasterIdLst>
  <p:sldIdLst>
    <p:sldId id="258" r:id="rId3"/>
    <p:sldId id="288" r:id="rId4"/>
    <p:sldId id="259" r:id="rId5"/>
    <p:sldId id="264" r:id="rId6"/>
    <p:sldId id="290" r:id="rId7"/>
    <p:sldId id="320" r:id="rId8"/>
    <p:sldId id="321" r:id="rId9"/>
    <p:sldId id="291" r:id="rId10"/>
    <p:sldId id="292" r:id="rId11"/>
    <p:sldId id="293" r:id="rId12"/>
    <p:sldId id="323" r:id="rId13"/>
    <p:sldId id="322" r:id="rId14"/>
    <p:sldId id="300" r:id="rId15"/>
    <p:sldId id="324" r:id="rId16"/>
    <p:sldId id="325" r:id="rId17"/>
    <p:sldId id="301" r:id="rId18"/>
    <p:sldId id="326" r:id="rId19"/>
    <p:sldId id="329" r:id="rId20"/>
    <p:sldId id="376" r:id="rId21"/>
    <p:sldId id="330" r:id="rId22"/>
    <p:sldId id="302" r:id="rId23"/>
    <p:sldId id="331" r:id="rId24"/>
    <p:sldId id="332" r:id="rId25"/>
    <p:sldId id="333" r:id="rId26"/>
    <p:sldId id="334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261" r:id="rId35"/>
    <p:sldId id="343" r:id="rId36"/>
    <p:sldId id="345" r:id="rId37"/>
    <p:sldId id="346" r:id="rId38"/>
    <p:sldId id="347" r:id="rId39"/>
    <p:sldId id="348" r:id="rId40"/>
    <p:sldId id="349" r:id="rId41"/>
    <p:sldId id="350" r:id="rId42"/>
    <p:sldId id="351" r:id="rId43"/>
    <p:sldId id="344" r:id="rId44"/>
    <p:sldId id="352" r:id="rId45"/>
    <p:sldId id="353" r:id="rId46"/>
    <p:sldId id="354" r:id="rId47"/>
    <p:sldId id="355" r:id="rId48"/>
    <p:sldId id="289" r:id="rId49"/>
    <p:sldId id="304" r:id="rId50"/>
    <p:sldId id="356" r:id="rId51"/>
    <p:sldId id="357" r:id="rId52"/>
    <p:sldId id="358" r:id="rId53"/>
    <p:sldId id="359" r:id="rId54"/>
    <p:sldId id="360" r:id="rId55"/>
    <p:sldId id="361" r:id="rId56"/>
    <p:sldId id="362" r:id="rId57"/>
    <p:sldId id="363" r:id="rId58"/>
    <p:sldId id="309" r:id="rId59"/>
    <p:sldId id="295" r:id="rId60"/>
    <p:sldId id="310" r:id="rId61"/>
    <p:sldId id="311" r:id="rId62"/>
    <p:sldId id="312" r:id="rId63"/>
    <p:sldId id="365" r:id="rId64"/>
    <p:sldId id="366" r:id="rId65"/>
    <p:sldId id="364" r:id="rId66"/>
    <p:sldId id="308" r:id="rId67"/>
    <p:sldId id="307" r:id="rId68"/>
    <p:sldId id="315" r:id="rId69"/>
    <p:sldId id="367" r:id="rId70"/>
    <p:sldId id="316" r:id="rId71"/>
    <p:sldId id="317" r:id="rId72"/>
    <p:sldId id="368" r:id="rId73"/>
    <p:sldId id="371" r:id="rId74"/>
    <p:sldId id="370" r:id="rId75"/>
    <p:sldId id="372" r:id="rId76"/>
    <p:sldId id="373" r:id="rId77"/>
    <p:sldId id="374" r:id="rId78"/>
    <p:sldId id="375" r:id="rId79"/>
    <p:sldId id="319" r:id="rId80"/>
    <p:sldId id="260" r:id="rId8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Styl pośredn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6" autoAdjust="0"/>
    <p:restoredTop sz="86441" autoAdjust="0"/>
  </p:normalViewPr>
  <p:slideViewPr>
    <p:cSldViewPr snapToGrid="0" showGuides="1">
      <p:cViewPr varScale="1">
        <p:scale>
          <a:sx n="92" d="100"/>
          <a:sy n="92" d="100"/>
        </p:scale>
        <p:origin x="432" y="8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6373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BAEBE-21FB-5E4A-B06E-563616F4358D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263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47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1657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7935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608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8194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555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719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466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114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169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899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2026-06-23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416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pic>
        <p:nvPicPr>
          <p:cNvPr id="25" name="Obraz 24">
            <a:extLst>
              <a:ext uri="{FF2B5EF4-FFF2-40B4-BE49-F238E27FC236}">
                <a16:creationId xmlns:a16="http://schemas.microsoft.com/office/drawing/2014/main" id="{AE5352E8-B38D-4112-8709-9A6301349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5905037"/>
            <a:ext cx="1188825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357367"/>
            <a:ext cx="9144000" cy="1004765"/>
          </a:xfrm>
        </p:spPr>
        <p:txBody>
          <a:bodyPr>
            <a:normAutofit fontScale="90000"/>
          </a:bodyPr>
          <a:lstStyle/>
          <a:p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3621320"/>
            <a:ext cx="9144000" cy="1389185"/>
          </a:xfrm>
        </p:spPr>
        <p:txBody>
          <a:bodyPr>
            <a:normAutofit fontScale="25000" lnSpcReduction="20000"/>
          </a:bodyPr>
          <a:lstStyle/>
          <a:p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2. Technologie uprawy i systemy nawożenia w gospodarstwie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Omówienie stosowanych technologii związanych z żywieniem roślin i środkami produkcji.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Przedstawienie praktycznych zasad doboru metod nawożenia w zależności od warunków uprawy, gatunku i fazy wzrostu roślin.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Omówienie sposobów aplikacji nawozów oraz wykorzystywanej mechanizacji i infrastruktury.</a:t>
            </a:r>
          </a:p>
          <a:p>
            <a:pPr marL="514350" indent="-514350"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Alternatywne technologie produkcji oraz ich ocena.</a:t>
            </a: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8560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Technologie uprawy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arenR"/>
            </a:pPr>
            <a:r>
              <a:rPr lang="pl-PL" b="1" dirty="0"/>
              <a:t>podłoża uprawowe (rozsada)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Tace rozsadowe.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Podłoża torfowe (torf frezowany) o wysokiej pojemności wodnej i dobrej strukturze powietrznej.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Kontrolowane </a:t>
            </a:r>
            <a:r>
              <a:rPr lang="pl-PL" sz="2200" dirty="0" err="1"/>
              <a:t>pH</a:t>
            </a:r>
            <a:r>
              <a:rPr lang="pl-PL" sz="2200" dirty="0"/>
              <a:t> (5,5-6,5) oraz zasolenie (EC).</a:t>
            </a:r>
          </a:p>
          <a:p>
            <a:pPr marL="0" indent="0">
              <a:buNone/>
            </a:pPr>
            <a:endParaRPr lang="pl-PL" sz="2200" dirty="0"/>
          </a:p>
          <a:p>
            <a:pPr marL="0" indent="0">
              <a:buNone/>
            </a:pPr>
            <a:r>
              <a:rPr lang="pl-PL" sz="2200" dirty="0"/>
              <a:t>Z 20 lat temu ziemia z lasu, przesiewana własnoręcznie.</a:t>
            </a:r>
          </a:p>
          <a:p>
            <a:pPr marL="0" indent="0">
              <a:buNone/>
            </a:pPr>
            <a:r>
              <a:rPr lang="pl-PL" sz="2200" b="1" dirty="0"/>
              <a:t>Co to jest frakcja?</a:t>
            </a:r>
          </a:p>
          <a:p>
            <a:pPr>
              <a:buFont typeface="Wingdings" panose="05000000000000000000" pitchFamily="2" charset="2"/>
              <a:buChar char="q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4662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89F9033D-AB6F-CB79-1272-5765D071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Technologie uprawy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352" y="1982151"/>
            <a:ext cx="10516518" cy="4414263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arenR"/>
            </a:pPr>
            <a:r>
              <a:rPr lang="pl-PL" b="1" dirty="0"/>
              <a:t>podłoża uprawowe (rozsada)</a:t>
            </a:r>
          </a:p>
          <a:p>
            <a:pPr>
              <a:buFont typeface="Wingdings" panose="05000000000000000000" pitchFamily="2" charset="2"/>
              <a:buChar char="q"/>
            </a:pPr>
            <a:endParaRPr lang="pl-PL" dirty="0"/>
          </a:p>
        </p:txBody>
      </p:sp>
      <p:grpSp>
        <p:nvGrpSpPr>
          <p:cNvPr id="27" name="Grupa 26" descr="Podłoża na kolejnych etapach produkcji rozsady.&#10;">
            <a:extLst>
              <a:ext uri="{FF2B5EF4-FFF2-40B4-BE49-F238E27FC236}">
                <a16:creationId xmlns:a16="http://schemas.microsoft.com/office/drawing/2014/main" id="{69AD98B9-4376-ACC0-ED04-1A914D72ACFD}"/>
              </a:ext>
            </a:extLst>
          </p:cNvPr>
          <p:cNvGrpSpPr/>
          <p:nvPr/>
        </p:nvGrpSpPr>
        <p:grpSpPr>
          <a:xfrm>
            <a:off x="4666464" y="1935752"/>
            <a:ext cx="6896886" cy="4112049"/>
            <a:chOff x="7857335" y="1955240"/>
            <a:chExt cx="9785144" cy="7303060"/>
          </a:xfrm>
        </p:grpSpPr>
        <p:grpSp>
          <p:nvGrpSpPr>
            <p:cNvPr id="28" name="Group 2">
              <a:extLst>
                <a:ext uri="{FF2B5EF4-FFF2-40B4-BE49-F238E27FC236}">
                  <a16:creationId xmlns:a16="http://schemas.microsoft.com/office/drawing/2014/main" id="{1896D7C9-8F8B-411B-3AFE-080536C9C3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57335" y="2994961"/>
              <a:ext cx="3165426" cy="6263339"/>
              <a:chOff x="0" y="0"/>
              <a:chExt cx="2620010" cy="5184140"/>
            </a:xfrm>
          </p:grpSpPr>
          <p:sp>
            <p:nvSpPr>
              <p:cNvPr id="52" name="Freeform 3">
                <a:extLst>
                  <a:ext uri="{FF2B5EF4-FFF2-40B4-BE49-F238E27FC236}">
                    <a16:creationId xmlns:a16="http://schemas.microsoft.com/office/drawing/2014/main" id="{DCD18267-024F-0FD0-1D90-4B5BA14C7B6B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C3C99D26-5264-D528-3FD1-535F9C0B6DFC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0947" r="-10947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4" name="Freeform 5">
                <a:extLst>
                  <a:ext uri="{FF2B5EF4-FFF2-40B4-BE49-F238E27FC236}">
                    <a16:creationId xmlns:a16="http://schemas.microsoft.com/office/drawing/2014/main" id="{176D916C-2ED4-79CF-1CE4-A3A3D6CBD8DB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5" name="Freeform 6">
                <a:extLst>
                  <a:ext uri="{FF2B5EF4-FFF2-40B4-BE49-F238E27FC236}">
                    <a16:creationId xmlns:a16="http://schemas.microsoft.com/office/drawing/2014/main" id="{8EB92CA2-C8CA-6123-5C50-0B903F281E94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6" name="Freeform 7">
                <a:extLst>
                  <a:ext uri="{FF2B5EF4-FFF2-40B4-BE49-F238E27FC236}">
                    <a16:creationId xmlns:a16="http://schemas.microsoft.com/office/drawing/2014/main" id="{788294A8-0D87-AF10-7CD1-3625508D2576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7" name="Freeform 8">
                <a:extLst>
                  <a:ext uri="{FF2B5EF4-FFF2-40B4-BE49-F238E27FC236}">
                    <a16:creationId xmlns:a16="http://schemas.microsoft.com/office/drawing/2014/main" id="{9CCE6195-187D-729A-A9BF-61DE151342B3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8" name="Freeform 9">
                <a:extLst>
                  <a:ext uri="{FF2B5EF4-FFF2-40B4-BE49-F238E27FC236}">
                    <a16:creationId xmlns:a16="http://schemas.microsoft.com/office/drawing/2014/main" id="{DB3CE832-9DB4-B7DE-F92A-70EC078BBEC7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9" name="Freeform 10">
                <a:extLst>
                  <a:ext uri="{FF2B5EF4-FFF2-40B4-BE49-F238E27FC236}">
                    <a16:creationId xmlns:a16="http://schemas.microsoft.com/office/drawing/2014/main" id="{7FBC0E52-1973-0A72-434D-B0233468A6A6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0" name="Freeform 11">
                <a:extLst>
                  <a:ext uri="{FF2B5EF4-FFF2-40B4-BE49-F238E27FC236}">
                    <a16:creationId xmlns:a16="http://schemas.microsoft.com/office/drawing/2014/main" id="{60BA9AFD-8719-83BD-34C3-3287C386D932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9" name="Group 12">
              <a:extLst>
                <a:ext uri="{FF2B5EF4-FFF2-40B4-BE49-F238E27FC236}">
                  <a16:creationId xmlns:a16="http://schemas.microsoft.com/office/drawing/2014/main" id="{ED098D3A-6277-3C0B-47B8-6FAFB175540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165636" y="2994961"/>
              <a:ext cx="3165426" cy="6263339"/>
              <a:chOff x="0" y="0"/>
              <a:chExt cx="2620010" cy="5184140"/>
            </a:xfrm>
          </p:grpSpPr>
          <p:sp>
            <p:nvSpPr>
              <p:cNvPr id="43" name="Freeform 13">
                <a:extLst>
                  <a:ext uri="{FF2B5EF4-FFF2-40B4-BE49-F238E27FC236}">
                    <a16:creationId xmlns:a16="http://schemas.microsoft.com/office/drawing/2014/main" id="{AD519DA0-D86C-7609-38D8-F9165B912653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4" name="Freeform 14">
                <a:extLst>
                  <a:ext uri="{FF2B5EF4-FFF2-40B4-BE49-F238E27FC236}">
                    <a16:creationId xmlns:a16="http://schemas.microsoft.com/office/drawing/2014/main" id="{E5D4CC77-5164-CA86-21DF-D19C41707E70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1165" r="-31165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5" name="Freeform 15">
                <a:extLst>
                  <a:ext uri="{FF2B5EF4-FFF2-40B4-BE49-F238E27FC236}">
                    <a16:creationId xmlns:a16="http://schemas.microsoft.com/office/drawing/2014/main" id="{F6EF3F12-4D25-0CF1-B54E-9C4E42D8F872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6" name="Freeform 16">
                <a:extLst>
                  <a:ext uri="{FF2B5EF4-FFF2-40B4-BE49-F238E27FC236}">
                    <a16:creationId xmlns:a16="http://schemas.microsoft.com/office/drawing/2014/main" id="{36841581-5CC1-FF40-6F65-4FBAE6959DE4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7" name="Freeform 17">
                <a:extLst>
                  <a:ext uri="{FF2B5EF4-FFF2-40B4-BE49-F238E27FC236}">
                    <a16:creationId xmlns:a16="http://schemas.microsoft.com/office/drawing/2014/main" id="{6A9EBC55-83F2-025C-5A6D-B8306E0CDBFF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8" name="Freeform 18">
                <a:extLst>
                  <a:ext uri="{FF2B5EF4-FFF2-40B4-BE49-F238E27FC236}">
                    <a16:creationId xmlns:a16="http://schemas.microsoft.com/office/drawing/2014/main" id="{CC680B4A-FBD2-77B3-96E9-D42050DE8E67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9" name="Freeform 19">
                <a:extLst>
                  <a:ext uri="{FF2B5EF4-FFF2-40B4-BE49-F238E27FC236}">
                    <a16:creationId xmlns:a16="http://schemas.microsoft.com/office/drawing/2014/main" id="{5539D3FD-405E-B939-9921-ED72F518A179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0" name="Freeform 20">
                <a:extLst>
                  <a:ext uri="{FF2B5EF4-FFF2-40B4-BE49-F238E27FC236}">
                    <a16:creationId xmlns:a16="http://schemas.microsoft.com/office/drawing/2014/main" id="{7E57AAF2-6033-C947-0512-7CDA98988FC4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1" name="Freeform 21">
                <a:extLst>
                  <a:ext uri="{FF2B5EF4-FFF2-40B4-BE49-F238E27FC236}">
                    <a16:creationId xmlns:a16="http://schemas.microsoft.com/office/drawing/2014/main" id="{C7DFB9CF-575B-8D09-2DB7-D94C03AD049B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0" name="Group 22">
              <a:extLst>
                <a:ext uri="{FF2B5EF4-FFF2-40B4-BE49-F238E27FC236}">
                  <a16:creationId xmlns:a16="http://schemas.microsoft.com/office/drawing/2014/main" id="{9B154986-7245-002A-1478-F42CA4FC48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477053" y="2994961"/>
              <a:ext cx="3165426" cy="6263339"/>
              <a:chOff x="0" y="0"/>
              <a:chExt cx="2620010" cy="5184140"/>
            </a:xfrm>
          </p:grpSpPr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44ECCA70-8791-9D7D-9B39-060AC9A0D102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93F05F80-5559-A3B0-74AC-40A2FFA6DE93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0947" r="-10947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6" name="Freeform 25">
                <a:extLst>
                  <a:ext uri="{FF2B5EF4-FFF2-40B4-BE49-F238E27FC236}">
                    <a16:creationId xmlns:a16="http://schemas.microsoft.com/office/drawing/2014/main" id="{C79A24FB-0BB8-2233-C3DA-FB3D0201E84B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7" name="Freeform 26">
                <a:extLst>
                  <a:ext uri="{FF2B5EF4-FFF2-40B4-BE49-F238E27FC236}">
                    <a16:creationId xmlns:a16="http://schemas.microsoft.com/office/drawing/2014/main" id="{0C9EC7F8-B223-4D52-1820-312BA3F1B76D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Freeform 27">
                <a:extLst>
                  <a:ext uri="{FF2B5EF4-FFF2-40B4-BE49-F238E27FC236}">
                    <a16:creationId xmlns:a16="http://schemas.microsoft.com/office/drawing/2014/main" id="{B6D83BBF-B99D-47B6-9C5D-B2F51CF2DD19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9" name="Freeform 28">
                <a:extLst>
                  <a:ext uri="{FF2B5EF4-FFF2-40B4-BE49-F238E27FC236}">
                    <a16:creationId xmlns:a16="http://schemas.microsoft.com/office/drawing/2014/main" id="{A9DE3251-4D7C-385E-3741-735D6E2E0887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0" name="Freeform 29">
                <a:extLst>
                  <a:ext uri="{FF2B5EF4-FFF2-40B4-BE49-F238E27FC236}">
                    <a16:creationId xmlns:a16="http://schemas.microsoft.com/office/drawing/2014/main" id="{2F60942C-03AC-38FB-AADF-6A4787D83417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1" name="Freeform 30">
                <a:extLst>
                  <a:ext uri="{FF2B5EF4-FFF2-40B4-BE49-F238E27FC236}">
                    <a16:creationId xmlns:a16="http://schemas.microsoft.com/office/drawing/2014/main" id="{F9A9D239-6C4B-3B0A-1112-291D89CF50B7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Freeform 31">
                <a:extLst>
                  <a:ext uri="{FF2B5EF4-FFF2-40B4-BE49-F238E27FC236}">
                    <a16:creationId xmlns:a16="http://schemas.microsoft.com/office/drawing/2014/main" id="{38979DA9-B1A8-E185-DC2A-C666767FD973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1" name="TextBox 33">
              <a:extLst>
                <a:ext uri="{FF2B5EF4-FFF2-40B4-BE49-F238E27FC236}">
                  <a16:creationId xmlns:a16="http://schemas.microsoft.com/office/drawing/2014/main" id="{793B4B4D-AA2F-0FDB-D6B7-FDEF10376018}"/>
                </a:ext>
              </a:extLst>
            </p:cNvPr>
            <p:cNvSpPr txBox="1"/>
            <p:nvPr/>
          </p:nvSpPr>
          <p:spPr>
            <a:xfrm>
              <a:off x="8065623" y="1955240"/>
              <a:ext cx="2713560" cy="770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dirty="0" err="1">
                  <a:latin typeface="Cabin"/>
                  <a:ea typeface="Cabin"/>
                  <a:cs typeface="Cabin"/>
                  <a:sym typeface="Cabin"/>
                </a:rPr>
                <a:t>Wysiew</a:t>
              </a:r>
              <a:endParaRPr lang="en-US" sz="3000" dirty="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32" name="TextBox 34">
              <a:extLst>
                <a:ext uri="{FF2B5EF4-FFF2-40B4-BE49-F238E27FC236}">
                  <a16:creationId xmlns:a16="http://schemas.microsoft.com/office/drawing/2014/main" id="{EC0EEAB8-6172-3855-D223-C030DA0E9F8A}"/>
                </a:ext>
              </a:extLst>
            </p:cNvPr>
            <p:cNvSpPr txBox="1"/>
            <p:nvPr/>
          </p:nvSpPr>
          <p:spPr>
            <a:xfrm>
              <a:off x="11376121" y="1955240"/>
              <a:ext cx="2713560" cy="770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dirty="0" err="1">
                  <a:latin typeface="Cabin"/>
                  <a:ea typeface="Cabin"/>
                  <a:cs typeface="Cabin"/>
                  <a:sym typeface="Cabin"/>
                </a:rPr>
                <a:t>Pikowanie</a:t>
              </a:r>
              <a:endParaRPr lang="en-US" sz="3000" dirty="0">
                <a:latin typeface="Cabin"/>
                <a:ea typeface="Cabin"/>
                <a:cs typeface="Cabin"/>
                <a:sym typeface="Cabin"/>
              </a:endParaRPr>
            </a:p>
          </p:txBody>
        </p:sp>
        <p:sp>
          <p:nvSpPr>
            <p:cNvPr id="33" name="TextBox 35">
              <a:extLst>
                <a:ext uri="{FF2B5EF4-FFF2-40B4-BE49-F238E27FC236}">
                  <a16:creationId xmlns:a16="http://schemas.microsoft.com/office/drawing/2014/main" id="{4F77B7B0-AFFF-BD85-2CAE-EF88AF01B5F0}"/>
                </a:ext>
              </a:extLst>
            </p:cNvPr>
            <p:cNvSpPr txBox="1"/>
            <p:nvPr/>
          </p:nvSpPr>
          <p:spPr>
            <a:xfrm>
              <a:off x="14685340" y="1955240"/>
              <a:ext cx="2713560" cy="770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 dirty="0" err="1">
                  <a:latin typeface="Cabin"/>
                  <a:ea typeface="Cabin"/>
                  <a:cs typeface="Cabin"/>
                  <a:sym typeface="Cabin"/>
                </a:rPr>
                <a:t>Sadzenie</a:t>
              </a:r>
              <a:endParaRPr lang="en-US" sz="3000" dirty="0">
                <a:latin typeface="Cabin"/>
                <a:ea typeface="Cabin"/>
                <a:cs typeface="Cabin"/>
                <a:sym typeface="Cabi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403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ytuł 1">
            <a:extLst>
              <a:ext uri="{FF2B5EF4-FFF2-40B4-BE49-F238E27FC236}">
                <a16:creationId xmlns:a16="http://schemas.microsoft.com/office/drawing/2014/main" id="{4A304169-C8FC-674C-BE06-D93CA3646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Technologie uprawy</a:t>
            </a:r>
          </a:p>
        </p:txBody>
      </p:sp>
      <p:grpSp>
        <p:nvGrpSpPr>
          <p:cNvPr id="74" name="Grupa 73" descr="Zdjęcie pokazuje jak pracownik obsługuje automatyczną maszynę do napełniania doniczek podłożem torfowym. Na stanowisku widoczne są doniczki przygotowywane do dalszej produkcji rozsady i roślin ozdobnych.">
            <a:extLst>
              <a:ext uri="{FF2B5EF4-FFF2-40B4-BE49-F238E27FC236}">
                <a16:creationId xmlns:a16="http://schemas.microsoft.com/office/drawing/2014/main" id="{4CAF118A-CC1A-5686-86A3-C36539153C21}"/>
              </a:ext>
            </a:extLst>
          </p:cNvPr>
          <p:cNvGrpSpPr/>
          <p:nvPr/>
        </p:nvGrpSpPr>
        <p:grpSpPr>
          <a:xfrm>
            <a:off x="7135973" y="1352667"/>
            <a:ext cx="2517074" cy="4482526"/>
            <a:chOff x="7135973" y="1352667"/>
            <a:chExt cx="2517074" cy="4482526"/>
          </a:xfrm>
        </p:grpSpPr>
        <p:sp>
          <p:nvSpPr>
            <p:cNvPr id="62" name="Freeform 3">
              <a:extLst>
                <a:ext uri="{FF2B5EF4-FFF2-40B4-BE49-F238E27FC236}">
                  <a16:creationId xmlns:a16="http://schemas.microsoft.com/office/drawing/2014/main" id="{A31DA39E-652F-E23B-AAA5-2CDDE4528D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200418" y="1383355"/>
              <a:ext cx="2434118" cy="443859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grpSp>
          <p:nvGrpSpPr>
            <p:cNvPr id="73" name="Grupa 72">
              <a:extLst>
                <a:ext uri="{FF2B5EF4-FFF2-40B4-BE49-F238E27FC236}">
                  <a16:creationId xmlns:a16="http://schemas.microsoft.com/office/drawing/2014/main" id="{7BCE9A18-A756-9941-54BA-8D5CDD3A7D1B}"/>
                </a:ext>
              </a:extLst>
            </p:cNvPr>
            <p:cNvGrpSpPr/>
            <p:nvPr/>
          </p:nvGrpSpPr>
          <p:grpSpPr>
            <a:xfrm>
              <a:off x="7135973" y="1493743"/>
              <a:ext cx="2365178" cy="4217814"/>
              <a:chOff x="7135973" y="1493743"/>
              <a:chExt cx="2365178" cy="4217814"/>
            </a:xfrm>
          </p:grpSpPr>
          <p:sp>
            <p:nvSpPr>
              <p:cNvPr id="63" name="Freeform 4">
                <a:extLst>
                  <a:ext uri="{FF2B5EF4-FFF2-40B4-BE49-F238E27FC236}">
                    <a16:creationId xmlns:a16="http://schemas.microsoft.com/office/drawing/2014/main" id="{0950027E-5705-C5FF-225F-D9CC1EAAB4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321625" y="1493743"/>
                <a:ext cx="2179526" cy="4217814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8675" r="-43852"/>
                </a:stretch>
              </a:blipFill>
            </p:spPr>
            <p:txBody>
              <a:bodyPr/>
              <a:lstStyle/>
              <a:p>
                <a:endParaRPr lang="pl-PL" dirty="0"/>
              </a:p>
            </p:txBody>
          </p:sp>
          <p:sp>
            <p:nvSpPr>
              <p:cNvPr id="64" name="Freeform 5">
                <a:extLst>
                  <a:ext uri="{FF2B5EF4-FFF2-40B4-BE49-F238E27FC236}">
                    <a16:creationId xmlns:a16="http://schemas.microsoft.com/office/drawing/2014/main" id="{3089CA58-A165-F2CD-19AC-80C952B5D332}"/>
                  </a:ext>
                </a:extLst>
              </p:cNvPr>
              <p:cNvSpPr/>
              <p:nvPr/>
            </p:nvSpPr>
            <p:spPr>
              <a:xfrm>
                <a:off x="8490832" y="1592029"/>
                <a:ext cx="337013" cy="45719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5" name="Freeform 6">
                <a:extLst>
                  <a:ext uri="{FF2B5EF4-FFF2-40B4-BE49-F238E27FC236}">
                    <a16:creationId xmlns:a16="http://schemas.microsoft.com/office/drawing/2014/main" id="{14583202-ACAA-8960-8662-82AD2387C0C8}"/>
                  </a:ext>
                </a:extLst>
              </p:cNvPr>
              <p:cNvSpPr/>
              <p:nvPr/>
            </p:nvSpPr>
            <p:spPr>
              <a:xfrm>
                <a:off x="9044572" y="1579754"/>
                <a:ext cx="61774" cy="54920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6" name="Freeform 7">
                <a:extLst>
                  <a:ext uri="{FF2B5EF4-FFF2-40B4-BE49-F238E27FC236}">
                    <a16:creationId xmlns:a16="http://schemas.microsoft.com/office/drawing/2014/main" id="{08AD21EE-D6D8-BCCA-7D9D-2C257D8B6BE7}"/>
                  </a:ext>
                </a:extLst>
              </p:cNvPr>
              <p:cNvSpPr/>
              <p:nvPr/>
            </p:nvSpPr>
            <p:spPr>
              <a:xfrm>
                <a:off x="7135973" y="2181231"/>
                <a:ext cx="45719" cy="184529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7" name="Freeform 8">
                <a:extLst>
                  <a:ext uri="{FF2B5EF4-FFF2-40B4-BE49-F238E27FC236}">
                    <a16:creationId xmlns:a16="http://schemas.microsoft.com/office/drawing/2014/main" id="{F44AD033-E511-559A-4750-C912207AC465}"/>
                  </a:ext>
                </a:extLst>
              </p:cNvPr>
              <p:cNvSpPr/>
              <p:nvPr/>
            </p:nvSpPr>
            <p:spPr>
              <a:xfrm>
                <a:off x="7135973" y="2630806"/>
                <a:ext cx="45719" cy="332812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8" name="Freeform 9">
                <a:extLst>
                  <a:ext uri="{FF2B5EF4-FFF2-40B4-BE49-F238E27FC236}">
                    <a16:creationId xmlns:a16="http://schemas.microsoft.com/office/drawing/2014/main" id="{41260B62-D4C6-6576-4F4F-0D865DF16565}"/>
                  </a:ext>
                </a:extLst>
              </p:cNvPr>
              <p:cNvSpPr/>
              <p:nvPr/>
            </p:nvSpPr>
            <p:spPr>
              <a:xfrm>
                <a:off x="7135973" y="3196991"/>
                <a:ext cx="45719" cy="333911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70" name="Freeform 11">
              <a:extLst>
                <a:ext uri="{FF2B5EF4-FFF2-40B4-BE49-F238E27FC236}">
                  <a16:creationId xmlns:a16="http://schemas.microsoft.com/office/drawing/2014/main" id="{72CB821C-6B21-D222-2301-D4D691FB8F45}"/>
                </a:ext>
              </a:extLst>
            </p:cNvPr>
            <p:cNvSpPr/>
            <p:nvPr/>
          </p:nvSpPr>
          <p:spPr>
            <a:xfrm>
              <a:off x="7169730" y="1352667"/>
              <a:ext cx="2483317" cy="4482526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arenR" startAt="2"/>
            </a:pPr>
            <a:r>
              <a:rPr lang="pl-PL" b="1" dirty="0"/>
              <a:t>podłoża uprawowe (kwiaty)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Doniczki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Sadzonki od producenta (licencje)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Podłoża torfowe (torf frezowany)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sz="2200" dirty="0"/>
              <a:t>Może być z grubszą frakcją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090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ytuł 1">
            <a:extLst>
              <a:ext uri="{FF2B5EF4-FFF2-40B4-BE49-F238E27FC236}">
                <a16:creationId xmlns:a16="http://schemas.microsoft.com/office/drawing/2014/main" id="{DEF115C2-5C3D-41D2-6D90-F58CA5972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Technologie uprawy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5950017" cy="4414263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arenR"/>
            </a:pPr>
            <a:r>
              <a:rPr lang="pl-PL" b="1" dirty="0"/>
              <a:t>podłoża uprawowe (kwiaty)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l-PL" dirty="0"/>
              <a:t>Na ziemi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l-PL" dirty="0"/>
              <a:t>Na stołach</a:t>
            </a:r>
          </a:p>
          <a:p>
            <a:pPr marL="0" indent="0">
              <a:buNone/>
            </a:pPr>
            <a:endParaRPr lang="pl-PL" dirty="0"/>
          </a:p>
        </p:txBody>
      </p:sp>
      <p:grpSp>
        <p:nvGrpSpPr>
          <p:cNvPr id="26" name="Grupa 25" descr="pokazanie produkcji na ziemi i na stołach&#10;">
            <a:extLst>
              <a:ext uri="{FF2B5EF4-FFF2-40B4-BE49-F238E27FC236}">
                <a16:creationId xmlns:a16="http://schemas.microsoft.com/office/drawing/2014/main" id="{88786849-863F-8137-CCEE-D25C8219A344}"/>
              </a:ext>
            </a:extLst>
          </p:cNvPr>
          <p:cNvGrpSpPr/>
          <p:nvPr/>
        </p:nvGrpSpPr>
        <p:grpSpPr>
          <a:xfrm>
            <a:off x="5798754" y="1609719"/>
            <a:ext cx="5641794" cy="4431684"/>
            <a:chOff x="5798754" y="1609719"/>
            <a:chExt cx="5641794" cy="4431684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A233AC33-9175-ED29-11F7-3830770816B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798754" y="1631327"/>
              <a:ext cx="2758036" cy="4410076"/>
              <a:chOff x="0" y="0"/>
              <a:chExt cx="2620010" cy="5184140"/>
            </a:xfrm>
          </p:grpSpPr>
          <p:sp>
            <p:nvSpPr>
              <p:cNvPr id="5" name="Freeform 3">
                <a:extLst>
                  <a:ext uri="{FF2B5EF4-FFF2-40B4-BE49-F238E27FC236}">
                    <a16:creationId xmlns:a16="http://schemas.microsoft.com/office/drawing/2014/main" id="{E6098067-D18A-BD76-2CA9-5838BE30ACCB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" name="Freeform 4">
                <a:extLst>
                  <a:ext uri="{FF2B5EF4-FFF2-40B4-BE49-F238E27FC236}">
                    <a16:creationId xmlns:a16="http://schemas.microsoft.com/office/drawing/2014/main" id="{B0A8BFEB-EE35-FCD5-8121-7AD6A79741D4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0947" r="-10947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" name="Freeform 5">
                <a:extLst>
                  <a:ext uri="{FF2B5EF4-FFF2-40B4-BE49-F238E27FC236}">
                    <a16:creationId xmlns:a16="http://schemas.microsoft.com/office/drawing/2014/main" id="{2774B9D5-3B57-A62C-ED1F-2C1B47C670B3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3D581B96-5EE3-D778-3608-E4FED3C5C988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87396EF2-5792-7540-E040-59568B0E15FE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A29EAD78-CD18-5302-8A25-D6C7889A99F3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2BE8B16E-8BA0-45C1-C182-D98E41FF75C0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" name="Freeform 10">
                <a:extLst>
                  <a:ext uri="{FF2B5EF4-FFF2-40B4-BE49-F238E27FC236}">
                    <a16:creationId xmlns:a16="http://schemas.microsoft.com/office/drawing/2014/main" id="{35589A14-9E77-98B1-CC89-8E76EC7E3A67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" name="Freeform 11">
                <a:extLst>
                  <a:ext uri="{FF2B5EF4-FFF2-40B4-BE49-F238E27FC236}">
                    <a16:creationId xmlns:a16="http://schemas.microsoft.com/office/drawing/2014/main" id="{710020C1-37DF-5EF0-CEDF-BF9EB68881C1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14" name="Group 12">
              <a:extLst>
                <a:ext uri="{FF2B5EF4-FFF2-40B4-BE49-F238E27FC236}">
                  <a16:creationId xmlns:a16="http://schemas.microsoft.com/office/drawing/2014/main" id="{B098F710-AC2D-1F59-172E-A0F3A3AF85A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800120" y="1609719"/>
              <a:ext cx="2640428" cy="4408996"/>
              <a:chOff x="0" y="0"/>
              <a:chExt cx="2620010" cy="5184140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09CBD70A-E70E-8656-ABAD-8522976ADBF2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" name="Freeform 14">
                <a:extLst>
                  <a:ext uri="{FF2B5EF4-FFF2-40B4-BE49-F238E27FC236}">
                    <a16:creationId xmlns:a16="http://schemas.microsoft.com/office/drawing/2014/main" id="{312F772B-2327-BB93-C31F-50132D6CC4BF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t="-163" b="-163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541334F4-F59C-7767-0971-38BC5D43EAF8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4E86C00E-0B7D-BB82-C0BA-BA381622FE20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4E3F9650-EFA4-3488-DF22-7FB4BB89120E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04C8E06C-9181-8560-DC93-5A05C3B533D1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D79FBFFF-B1B3-D63A-A3D8-E0D457A731F5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D17CDB3C-8584-959D-7150-B6BB8AB74DD6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B3BC5A42-990A-4564-67F5-EEC2F9C0CFF0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0821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ytuł 1">
            <a:extLst>
              <a:ext uri="{FF2B5EF4-FFF2-40B4-BE49-F238E27FC236}">
                <a16:creationId xmlns:a16="http://schemas.microsoft.com/office/drawing/2014/main" id="{5CCB6735-F57F-D41D-483C-3348114E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2. Technologie uprawy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050677" cy="4414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Wysadzanie roślin na miejsce stałe</a:t>
            </a:r>
          </a:p>
          <a:p>
            <a:pPr marL="0" indent="0">
              <a:buNone/>
            </a:pPr>
            <a:endParaRPr lang="pl-PL" dirty="0"/>
          </a:p>
        </p:txBody>
      </p:sp>
      <p:grpSp>
        <p:nvGrpSpPr>
          <p:cNvPr id="25" name="Grupa 24" descr="Zdjęcia pokazujące 5 etapów wysadzania roślin na miejsce stałe.">
            <a:extLst>
              <a:ext uri="{FF2B5EF4-FFF2-40B4-BE49-F238E27FC236}">
                <a16:creationId xmlns:a16="http://schemas.microsoft.com/office/drawing/2014/main" id="{D9BBAB65-C0C6-FE84-5379-6BEB77F11BBA}"/>
              </a:ext>
            </a:extLst>
          </p:cNvPr>
          <p:cNvGrpSpPr/>
          <p:nvPr/>
        </p:nvGrpSpPr>
        <p:grpSpPr>
          <a:xfrm>
            <a:off x="838200" y="2270455"/>
            <a:ext cx="10515600" cy="3734419"/>
            <a:chOff x="1240734" y="2994961"/>
            <a:chExt cx="16401745" cy="6263339"/>
          </a:xfrm>
        </p:grpSpPr>
        <p:grpSp>
          <p:nvGrpSpPr>
            <p:cNvPr id="27" name="Group 2">
              <a:extLst>
                <a:ext uri="{FF2B5EF4-FFF2-40B4-BE49-F238E27FC236}">
                  <a16:creationId xmlns:a16="http://schemas.microsoft.com/office/drawing/2014/main" id="{4705B80E-F7F1-D26E-B0CF-89E9BFA314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40734" y="2994961"/>
              <a:ext cx="3165426" cy="6263339"/>
              <a:chOff x="0" y="0"/>
              <a:chExt cx="2620010" cy="5184140"/>
            </a:xfrm>
          </p:grpSpPr>
          <p:sp>
            <p:nvSpPr>
              <p:cNvPr id="68" name="Freeform 3">
                <a:extLst>
                  <a:ext uri="{FF2B5EF4-FFF2-40B4-BE49-F238E27FC236}">
                    <a16:creationId xmlns:a16="http://schemas.microsoft.com/office/drawing/2014/main" id="{CF1DCCD1-1B71-2F7F-C700-841AB2E41C40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9" name="Freeform 4">
                <a:extLst>
                  <a:ext uri="{FF2B5EF4-FFF2-40B4-BE49-F238E27FC236}">
                    <a16:creationId xmlns:a16="http://schemas.microsoft.com/office/drawing/2014/main" id="{E2F6D85C-145C-72A5-8A67-2401AFC75CD3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0947" r="-10947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0" name="Freeform 5">
                <a:extLst>
                  <a:ext uri="{FF2B5EF4-FFF2-40B4-BE49-F238E27FC236}">
                    <a16:creationId xmlns:a16="http://schemas.microsoft.com/office/drawing/2014/main" id="{66F4FF5E-0C64-D693-185B-665464AE7114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1" name="Freeform 6">
                <a:extLst>
                  <a:ext uri="{FF2B5EF4-FFF2-40B4-BE49-F238E27FC236}">
                    <a16:creationId xmlns:a16="http://schemas.microsoft.com/office/drawing/2014/main" id="{C5D6DC15-8655-7A13-46B2-F91FA99DB758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2" name="Freeform 7">
                <a:extLst>
                  <a:ext uri="{FF2B5EF4-FFF2-40B4-BE49-F238E27FC236}">
                    <a16:creationId xmlns:a16="http://schemas.microsoft.com/office/drawing/2014/main" id="{0DF0602A-DD78-D2AB-7104-2860DD2DBEE6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3" name="Freeform 8">
                <a:extLst>
                  <a:ext uri="{FF2B5EF4-FFF2-40B4-BE49-F238E27FC236}">
                    <a16:creationId xmlns:a16="http://schemas.microsoft.com/office/drawing/2014/main" id="{B6B96460-B9B2-6A30-2F05-A95F59716C40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4" name="Freeform 9">
                <a:extLst>
                  <a:ext uri="{FF2B5EF4-FFF2-40B4-BE49-F238E27FC236}">
                    <a16:creationId xmlns:a16="http://schemas.microsoft.com/office/drawing/2014/main" id="{709BF04A-BA93-1870-52CC-4791B50596B0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5" name="Freeform 10">
                <a:extLst>
                  <a:ext uri="{FF2B5EF4-FFF2-40B4-BE49-F238E27FC236}">
                    <a16:creationId xmlns:a16="http://schemas.microsoft.com/office/drawing/2014/main" id="{9C4276DE-DDC3-DDCE-1A89-1A2680A482B8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6" name="Freeform 11">
                <a:extLst>
                  <a:ext uri="{FF2B5EF4-FFF2-40B4-BE49-F238E27FC236}">
                    <a16:creationId xmlns:a16="http://schemas.microsoft.com/office/drawing/2014/main" id="{4BEAB71B-5B0B-3557-7ED2-A7E92A6B9EBC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8" name="Group 12">
              <a:extLst>
                <a:ext uri="{FF2B5EF4-FFF2-40B4-BE49-F238E27FC236}">
                  <a16:creationId xmlns:a16="http://schemas.microsoft.com/office/drawing/2014/main" id="{6437A20A-25B7-311B-E80E-CFCA0D825E2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57335" y="2994961"/>
              <a:ext cx="3165426" cy="6263339"/>
              <a:chOff x="0" y="0"/>
              <a:chExt cx="2620010" cy="5184140"/>
            </a:xfrm>
          </p:grpSpPr>
          <p:sp>
            <p:nvSpPr>
              <p:cNvPr id="59" name="Freeform 13">
                <a:extLst>
                  <a:ext uri="{FF2B5EF4-FFF2-40B4-BE49-F238E27FC236}">
                    <a16:creationId xmlns:a16="http://schemas.microsoft.com/office/drawing/2014/main" id="{655D4AD6-D1EA-B290-71CE-52C3F03B79B8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0" name="Freeform 14">
                <a:extLst>
                  <a:ext uri="{FF2B5EF4-FFF2-40B4-BE49-F238E27FC236}">
                    <a16:creationId xmlns:a16="http://schemas.microsoft.com/office/drawing/2014/main" id="{00D48D5B-3402-4ECE-9786-8CB274823908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1263" r="-31263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1" name="Freeform 15">
                <a:extLst>
                  <a:ext uri="{FF2B5EF4-FFF2-40B4-BE49-F238E27FC236}">
                    <a16:creationId xmlns:a16="http://schemas.microsoft.com/office/drawing/2014/main" id="{3D107DA6-9DEC-1890-A44C-B80EADE868AC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2" name="Freeform 16">
                <a:extLst>
                  <a:ext uri="{FF2B5EF4-FFF2-40B4-BE49-F238E27FC236}">
                    <a16:creationId xmlns:a16="http://schemas.microsoft.com/office/drawing/2014/main" id="{801B3B80-4C99-A83B-1A0A-7DA6E48BF98F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3" name="Freeform 17">
                <a:extLst>
                  <a:ext uri="{FF2B5EF4-FFF2-40B4-BE49-F238E27FC236}">
                    <a16:creationId xmlns:a16="http://schemas.microsoft.com/office/drawing/2014/main" id="{69B5967E-A553-3424-20A6-5843AAED069F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4" name="Freeform 18">
                <a:extLst>
                  <a:ext uri="{FF2B5EF4-FFF2-40B4-BE49-F238E27FC236}">
                    <a16:creationId xmlns:a16="http://schemas.microsoft.com/office/drawing/2014/main" id="{50AC9A4F-25A6-8B15-67EC-57FEACC1930C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5" name="Freeform 19">
                <a:extLst>
                  <a:ext uri="{FF2B5EF4-FFF2-40B4-BE49-F238E27FC236}">
                    <a16:creationId xmlns:a16="http://schemas.microsoft.com/office/drawing/2014/main" id="{B0B93729-09B6-4E71-1BC9-A0D502EFEE69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6" name="Freeform 20">
                <a:extLst>
                  <a:ext uri="{FF2B5EF4-FFF2-40B4-BE49-F238E27FC236}">
                    <a16:creationId xmlns:a16="http://schemas.microsoft.com/office/drawing/2014/main" id="{89118AA6-3054-D70D-2089-5309597F5A20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7" name="Freeform 21">
                <a:extLst>
                  <a:ext uri="{FF2B5EF4-FFF2-40B4-BE49-F238E27FC236}">
                    <a16:creationId xmlns:a16="http://schemas.microsoft.com/office/drawing/2014/main" id="{D09CA933-EA81-B683-558A-E4B9354D6E4B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9" name="Group 22">
              <a:extLst>
                <a:ext uri="{FF2B5EF4-FFF2-40B4-BE49-F238E27FC236}">
                  <a16:creationId xmlns:a16="http://schemas.microsoft.com/office/drawing/2014/main" id="{E1FAF56A-809D-3B70-C342-7502CAFD757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558232" y="2994961"/>
              <a:ext cx="3165426" cy="6263339"/>
              <a:chOff x="0" y="0"/>
              <a:chExt cx="2620010" cy="5184140"/>
            </a:xfrm>
          </p:grpSpPr>
          <p:sp>
            <p:nvSpPr>
              <p:cNvPr id="50" name="Freeform 23">
                <a:extLst>
                  <a:ext uri="{FF2B5EF4-FFF2-40B4-BE49-F238E27FC236}">
                    <a16:creationId xmlns:a16="http://schemas.microsoft.com/office/drawing/2014/main" id="{013C40F0-6F82-4507-1A82-6822F3E90BFB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1" name="Freeform 24">
                <a:extLst>
                  <a:ext uri="{FF2B5EF4-FFF2-40B4-BE49-F238E27FC236}">
                    <a16:creationId xmlns:a16="http://schemas.microsoft.com/office/drawing/2014/main" id="{B34D739D-77F3-A007-E99A-E86245E39876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1263" r="-31263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2" name="Freeform 25">
                <a:extLst>
                  <a:ext uri="{FF2B5EF4-FFF2-40B4-BE49-F238E27FC236}">
                    <a16:creationId xmlns:a16="http://schemas.microsoft.com/office/drawing/2014/main" id="{76FEC5EA-B4BF-6E86-A8F5-C1BA42A4304F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3" name="Freeform 26">
                <a:extLst>
                  <a:ext uri="{FF2B5EF4-FFF2-40B4-BE49-F238E27FC236}">
                    <a16:creationId xmlns:a16="http://schemas.microsoft.com/office/drawing/2014/main" id="{E78703E3-321B-0129-2D4D-A71B90065640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4" name="Freeform 27">
                <a:extLst>
                  <a:ext uri="{FF2B5EF4-FFF2-40B4-BE49-F238E27FC236}">
                    <a16:creationId xmlns:a16="http://schemas.microsoft.com/office/drawing/2014/main" id="{F6614035-2365-3623-3028-EEEB891C8D89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5" name="Freeform 28">
                <a:extLst>
                  <a:ext uri="{FF2B5EF4-FFF2-40B4-BE49-F238E27FC236}">
                    <a16:creationId xmlns:a16="http://schemas.microsoft.com/office/drawing/2014/main" id="{3D1960D5-458F-3DBB-C9E2-5E1A9C37091E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6" name="Freeform 29">
                <a:extLst>
                  <a:ext uri="{FF2B5EF4-FFF2-40B4-BE49-F238E27FC236}">
                    <a16:creationId xmlns:a16="http://schemas.microsoft.com/office/drawing/2014/main" id="{9763652F-70C3-FDDE-1F28-003B19518122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7" name="Freeform 30">
                <a:extLst>
                  <a:ext uri="{FF2B5EF4-FFF2-40B4-BE49-F238E27FC236}">
                    <a16:creationId xmlns:a16="http://schemas.microsoft.com/office/drawing/2014/main" id="{481B3AD2-ACAE-CF69-DDDF-747B729A5546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8" name="Freeform 31">
                <a:extLst>
                  <a:ext uri="{FF2B5EF4-FFF2-40B4-BE49-F238E27FC236}">
                    <a16:creationId xmlns:a16="http://schemas.microsoft.com/office/drawing/2014/main" id="{F30FB2C6-8329-1401-1506-9A3FC773BF24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1873A0DA-F895-5D1D-0BE1-E15A7C1CDC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165636" y="2994961"/>
              <a:ext cx="3165426" cy="6263339"/>
              <a:chOff x="0" y="0"/>
              <a:chExt cx="2620010" cy="5184140"/>
            </a:xfrm>
          </p:grpSpPr>
          <p:sp>
            <p:nvSpPr>
              <p:cNvPr id="41" name="Freeform 33">
                <a:extLst>
                  <a:ext uri="{FF2B5EF4-FFF2-40B4-BE49-F238E27FC236}">
                    <a16:creationId xmlns:a16="http://schemas.microsoft.com/office/drawing/2014/main" id="{313F865C-EE43-9D37-82A4-7AEA672A7DAA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Freeform 34">
                <a:extLst>
                  <a:ext uri="{FF2B5EF4-FFF2-40B4-BE49-F238E27FC236}">
                    <a16:creationId xmlns:a16="http://schemas.microsoft.com/office/drawing/2014/main" id="{E1EA51FF-7AC8-61F3-F54F-BB1801B89B4B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46549" r="-15977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3" name="Freeform 35">
                <a:extLst>
                  <a:ext uri="{FF2B5EF4-FFF2-40B4-BE49-F238E27FC236}">
                    <a16:creationId xmlns:a16="http://schemas.microsoft.com/office/drawing/2014/main" id="{F7EC799D-F092-596D-54FB-DE818276014D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4" name="Freeform 36">
                <a:extLst>
                  <a:ext uri="{FF2B5EF4-FFF2-40B4-BE49-F238E27FC236}">
                    <a16:creationId xmlns:a16="http://schemas.microsoft.com/office/drawing/2014/main" id="{29243974-AA14-CC1B-1BAD-EC75ABF6E7E9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5" name="Freeform 37">
                <a:extLst>
                  <a:ext uri="{FF2B5EF4-FFF2-40B4-BE49-F238E27FC236}">
                    <a16:creationId xmlns:a16="http://schemas.microsoft.com/office/drawing/2014/main" id="{5E3393A7-B8F4-1EFD-33B0-78690F2A0E70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6" name="Freeform 38">
                <a:extLst>
                  <a:ext uri="{FF2B5EF4-FFF2-40B4-BE49-F238E27FC236}">
                    <a16:creationId xmlns:a16="http://schemas.microsoft.com/office/drawing/2014/main" id="{DCDFC686-F6BD-07FE-D2AA-1A8A5DD99B51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7" name="Freeform 39">
                <a:extLst>
                  <a:ext uri="{FF2B5EF4-FFF2-40B4-BE49-F238E27FC236}">
                    <a16:creationId xmlns:a16="http://schemas.microsoft.com/office/drawing/2014/main" id="{96002DC4-D58E-7321-CDF0-0B3627983AEC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8" name="Freeform 40">
                <a:extLst>
                  <a:ext uri="{FF2B5EF4-FFF2-40B4-BE49-F238E27FC236}">
                    <a16:creationId xmlns:a16="http://schemas.microsoft.com/office/drawing/2014/main" id="{C14F8E9F-5C75-7EDF-7F7B-C366012CF962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9" name="Freeform 41">
                <a:extLst>
                  <a:ext uri="{FF2B5EF4-FFF2-40B4-BE49-F238E27FC236}">
                    <a16:creationId xmlns:a16="http://schemas.microsoft.com/office/drawing/2014/main" id="{40D296E5-C628-1A23-762D-7DBA9EDC1CA4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31" name="Group 42">
              <a:extLst>
                <a:ext uri="{FF2B5EF4-FFF2-40B4-BE49-F238E27FC236}">
                  <a16:creationId xmlns:a16="http://schemas.microsoft.com/office/drawing/2014/main" id="{2306AA6A-87E5-E83E-53DA-770CD5B3CFA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477053" y="2994961"/>
              <a:ext cx="3165426" cy="6263339"/>
              <a:chOff x="0" y="0"/>
              <a:chExt cx="2620010" cy="5184140"/>
            </a:xfrm>
          </p:grpSpPr>
          <p:sp>
            <p:nvSpPr>
              <p:cNvPr id="32" name="Freeform 43">
                <a:extLst>
                  <a:ext uri="{FF2B5EF4-FFF2-40B4-BE49-F238E27FC236}">
                    <a16:creationId xmlns:a16="http://schemas.microsoft.com/office/drawing/2014/main" id="{7463369D-F4B4-CDE5-F8F8-47C572D56880}"/>
                  </a:ext>
                </a:extLst>
              </p:cNvPr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3" name="Freeform 44">
                <a:extLst>
                  <a:ext uri="{FF2B5EF4-FFF2-40B4-BE49-F238E27FC236}">
                    <a16:creationId xmlns:a16="http://schemas.microsoft.com/office/drawing/2014/main" id="{67CCE816-8FCE-4559-C464-43D01BBC6406}"/>
                  </a:ext>
                </a:extLst>
              </p:cNvPr>
              <p:cNvSpPr/>
              <p:nvPr/>
            </p:nvSpPr>
            <p:spPr>
              <a:xfrm>
                <a:off x="185420" y="156210"/>
                <a:ext cx="2250453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0453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1489" r="-11489"/>
                </a:stretch>
              </a:blip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" name="Freeform 45">
                <a:extLst>
                  <a:ext uri="{FF2B5EF4-FFF2-40B4-BE49-F238E27FC236}">
                    <a16:creationId xmlns:a16="http://schemas.microsoft.com/office/drawing/2014/main" id="{F8BCB29F-1A2E-DB08-B4D1-0AC758D317AA}"/>
                  </a:ext>
                </a:extLst>
              </p:cNvPr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" name="Freeform 46">
                <a:extLst>
                  <a:ext uri="{FF2B5EF4-FFF2-40B4-BE49-F238E27FC236}">
                    <a16:creationId xmlns:a16="http://schemas.microsoft.com/office/drawing/2014/main" id="{3545A864-8147-5E58-09EA-02947CD8E14A}"/>
                  </a:ext>
                </a:extLst>
              </p:cNvPr>
              <p:cNvSpPr/>
              <p:nvPr/>
            </p:nvSpPr>
            <p:spPr>
              <a:xfrm>
                <a:off x="1579738" y="187960"/>
                <a:ext cx="63785" cy="63501"/>
              </a:xfrm>
              <a:custGeom>
                <a:avLst/>
                <a:gdLst/>
                <a:ahLst/>
                <a:cxnLst/>
                <a:rect l="l" t="t" r="r" b="b"/>
                <a:pathLst>
                  <a:path w="63785" h="63501">
                    <a:moveTo>
                      <a:pt x="31892" y="0"/>
                    </a:moveTo>
                    <a:cubicBezTo>
                      <a:pt x="20515" y="-51"/>
                      <a:pt x="9980" y="5989"/>
                      <a:pt x="4277" y="15834"/>
                    </a:cubicBezTo>
                    <a:cubicBezTo>
                      <a:pt x="-1426" y="25678"/>
                      <a:pt x="-1426" y="37822"/>
                      <a:pt x="4277" y="47666"/>
                    </a:cubicBezTo>
                    <a:cubicBezTo>
                      <a:pt x="9980" y="57511"/>
                      <a:pt x="20515" y="63551"/>
                      <a:pt x="31892" y="63500"/>
                    </a:cubicBezTo>
                    <a:cubicBezTo>
                      <a:pt x="43269" y="63551"/>
                      <a:pt x="53804" y="57511"/>
                      <a:pt x="59507" y="47666"/>
                    </a:cubicBezTo>
                    <a:cubicBezTo>
                      <a:pt x="65210" y="37822"/>
                      <a:pt x="65210" y="25678"/>
                      <a:pt x="59507" y="15834"/>
                    </a:cubicBezTo>
                    <a:cubicBezTo>
                      <a:pt x="53804" y="5989"/>
                      <a:pt x="43269" y="-51"/>
                      <a:pt x="31892" y="0"/>
                    </a:cubicBez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6" name="Freeform 47">
                <a:extLst>
                  <a:ext uri="{FF2B5EF4-FFF2-40B4-BE49-F238E27FC236}">
                    <a16:creationId xmlns:a16="http://schemas.microsoft.com/office/drawing/2014/main" id="{FF021B05-CB5B-25B7-FCDC-D82F53137824}"/>
                  </a:ext>
                </a:extLst>
              </p:cNvPr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7" name="Freeform 48">
                <a:extLst>
                  <a:ext uri="{FF2B5EF4-FFF2-40B4-BE49-F238E27FC236}">
                    <a16:creationId xmlns:a16="http://schemas.microsoft.com/office/drawing/2014/main" id="{7C903C73-4AAB-43C2-76B3-510C07EAEE6A}"/>
                  </a:ext>
                </a:extLst>
              </p:cNvPr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Freeform 49">
                <a:extLst>
                  <a:ext uri="{FF2B5EF4-FFF2-40B4-BE49-F238E27FC236}">
                    <a16:creationId xmlns:a16="http://schemas.microsoft.com/office/drawing/2014/main" id="{45784389-CF3F-3D74-FC66-8B08D0F1A4BF}"/>
                  </a:ext>
                </a:extLst>
              </p:cNvPr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9" name="Freeform 50">
                <a:extLst>
                  <a:ext uri="{FF2B5EF4-FFF2-40B4-BE49-F238E27FC236}">
                    <a16:creationId xmlns:a16="http://schemas.microsoft.com/office/drawing/2014/main" id="{38E40C4E-0C72-DAB5-F75C-7D245084732E}"/>
                  </a:ext>
                </a:extLst>
              </p:cNvPr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2E2E2E"/>
              </a:solidFill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0" name="Freeform 51">
                <a:extLst>
                  <a:ext uri="{FF2B5EF4-FFF2-40B4-BE49-F238E27FC236}">
                    <a16:creationId xmlns:a16="http://schemas.microsoft.com/office/drawing/2014/main" id="{B48F83F9-7CC0-F828-5416-B730B6ED47B8}"/>
                  </a:ext>
                </a:extLst>
              </p:cNvPr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555555"/>
              </a:solidFill>
            </p:spPr>
            <p:txBody>
              <a:bodyPr/>
              <a:lstStyle/>
              <a:p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8361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95A71975-A171-5E4E-D1D1-5F345FADD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Metody nawadniania</a:t>
            </a:r>
          </a:p>
        </p:txBody>
      </p:sp>
      <p:pic>
        <p:nvPicPr>
          <p:cNvPr id="4" name="Obraz 3" descr="Mężczyzna w tunelu podlewający rośliny.">
            <a:extLst>
              <a:ext uri="{FF2B5EF4-FFF2-40B4-BE49-F238E27FC236}">
                <a16:creationId xmlns:a16="http://schemas.microsoft.com/office/drawing/2014/main" id="{6367DD02-2B38-D9F0-F1A6-7DDA9AF01D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314" y="2212258"/>
            <a:ext cx="6113027" cy="36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6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EE3A94AF-8383-96FD-F7F1-4BCF8E643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Metody nawadniania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l-PL" dirty="0"/>
              <a:t>Stosowane rozwiązania: deszczownia, linie kroplujące, podlewanie punktowe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pl-PL" dirty="0"/>
          </a:p>
          <a:p>
            <a:pPr>
              <a:buFont typeface="Wingdings" panose="05000000000000000000" pitchFamily="2" charset="2"/>
              <a:buChar char="q"/>
            </a:pPr>
            <a:endParaRPr lang="pl-PL" dirty="0"/>
          </a:p>
        </p:txBody>
      </p:sp>
      <p:pic>
        <p:nvPicPr>
          <p:cNvPr id="8" name="Obraz 7" descr="Seria zdjęć dokumentujących etapy zakładania systemu nawadniania kroplowego. Fotografie pokazują podłączenie instalacji do źródła wody, montaż przewodów, rozwijanie linii kroplujących oraz ich rozmieszczenie w rzędach roślin. Ostatnie zdjęcia przedstawiają gotowy system nawadniania stosowany w uprawie warzyw pod osłonami i w gruncie. Grafika ilustruje praktyczne wykorzystanie nawadniania kroplowego w produkcji ogrodniczej.">
            <a:extLst>
              <a:ext uri="{FF2B5EF4-FFF2-40B4-BE49-F238E27FC236}">
                <a16:creationId xmlns:a16="http://schemas.microsoft.com/office/drawing/2014/main" id="{712D54E2-7855-2993-22C0-B69E61FA4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162" y="2438663"/>
            <a:ext cx="9370364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85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ytuł 1">
            <a:extLst>
              <a:ext uri="{FF2B5EF4-FFF2-40B4-BE49-F238E27FC236}">
                <a16:creationId xmlns:a16="http://schemas.microsoft.com/office/drawing/2014/main" id="{D116B19E-1C49-9A92-B900-341A771F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Zalety linii kroplujących/punktowych cz.1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55000" lnSpcReduction="20000"/>
          </a:bodyPr>
          <a:lstStyle/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Precyzyjne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dostarczanie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wody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bezpośrednio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do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strefy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korzeniowej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Oszczędność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wody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-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zużycie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jest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nawet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o 30–50%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mniejsze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niż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przy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tradycyjnym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deszczowaniu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Możliwość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fertygacji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,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czyli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jednoczesnego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podawania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nawozów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wraz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wodą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Równomierne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nawodnienie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wszystkich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, co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wpływa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wyrównanie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wzrostu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jakości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plonu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Ograniczenie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rozwoju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chorób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grzybowych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ponieważ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liście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pędy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pozostają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suche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Mniejsze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wymywanie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składników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pokarmowych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do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głębszych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warstw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gleby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68293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ytuł 1">
            <a:extLst>
              <a:ext uri="{FF2B5EF4-FFF2-40B4-BE49-F238E27FC236}">
                <a16:creationId xmlns:a16="http://schemas.microsoft.com/office/drawing/2014/main" id="{D116B19E-1C49-9A92-B900-341A771F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Zalety linii kroplujących/punktowych cz.2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47500" lnSpcReduction="20000"/>
          </a:bodyPr>
          <a:lstStyle/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Ograniczenie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wzrostu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chwastów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gdyż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nawadniana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jest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tylko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strefa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przy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roślinie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Możliwość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częstego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podawania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małych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dawek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wody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,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co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zapewnia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stabilne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warunki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dla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systemu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korzeniowego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Automatyzacja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procesu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nawadniania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zmniejszająca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nakład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pracy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ryzyko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błędów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ludzkich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Łatwe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dostosowanie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ilości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wody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do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gatunku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fazy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wzrostu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oraz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aktualnych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warunków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pogodowych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Wyższa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efektywność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wykorzystania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nawozów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szczególnie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w produkcji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tunelowej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szklarniowej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92909" lvl="1" indent="-296455" algn="l">
              <a:lnSpc>
                <a:spcPct val="170000"/>
              </a:lnSpc>
              <a:buFont typeface="Arial"/>
              <a:buChar char="•"/>
            </a:pP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Lepsza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jakość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b="1" dirty="0" err="1">
                <a:ea typeface="Public Sans Bold"/>
                <a:cs typeface="Public Sans Bold"/>
                <a:sym typeface="Public Sans Bold"/>
              </a:rPr>
              <a:t>plonu</a:t>
            </a:r>
            <a:r>
              <a:rPr lang="en-US" sz="37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dzięki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utrzymaniu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optymalnej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wilgotności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podłoża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ograniczeniu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stresu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wodnego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700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sz="3700" dirty="0">
                <a:ea typeface="Public Sans"/>
                <a:cs typeface="Public Sans"/>
                <a:sym typeface="Public Sans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721681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BCDF83-2590-41B9-82BF-40D7564BC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7540" y="1200185"/>
            <a:ext cx="9144000" cy="1519237"/>
          </a:xfrm>
        </p:spPr>
        <p:txBody>
          <a:bodyPr>
            <a:normAutofit/>
          </a:bodyPr>
          <a:lstStyle/>
          <a:p>
            <a:r>
              <a:rPr lang="pl-PL" sz="4000" b="1" dirty="0">
                <a:latin typeface="+mn-lt"/>
              </a:rPr>
              <a:t>Żywienie mineralne roślin</a:t>
            </a:r>
          </a:p>
        </p:txBody>
      </p:sp>
      <p:sp>
        <p:nvSpPr>
          <p:cNvPr id="6" name="Podtytuł 2">
            <a:extLst>
              <a:ext uri="{FF2B5EF4-FFF2-40B4-BE49-F238E27FC236}">
                <a16:creationId xmlns:a16="http://schemas.microsoft.com/office/drawing/2014/main" id="{4D154329-EDFF-CEA6-55FE-399F4029B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59019"/>
            <a:ext cx="9144000" cy="210792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2000"/>
              </a:spcAft>
            </a:pPr>
            <a:r>
              <a:rPr lang="pl-PL" sz="2600" dirty="0"/>
              <a:t>Żywienie mineralne roślin w praktyce</a:t>
            </a:r>
          </a:p>
        </p:txBody>
      </p:sp>
    </p:spTree>
    <p:extLst>
      <p:ext uri="{BB962C8B-B14F-4D97-AF65-F5344CB8AC3E}">
        <p14:creationId xmlns:p14="http://schemas.microsoft.com/office/powerpoint/2010/main" val="2833895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 1">
            <a:extLst>
              <a:ext uri="{FF2B5EF4-FFF2-40B4-BE49-F238E27FC236}">
                <a16:creationId xmlns:a16="http://schemas.microsoft.com/office/drawing/2014/main" id="{DBCDD6F5-8FEF-1B94-9122-5577E29D1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Linie kroplujące - 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6241944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1400" dirty="0">
                <a:ea typeface="Public Sans Bold"/>
                <a:cs typeface="Public Sans Bold"/>
                <a:sym typeface="Public Sans Bold"/>
              </a:rPr>
              <a:t>Linie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kroplujące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są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obecnie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jedną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z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najbardziej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efektywnych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metod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nawadniania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w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nowoczesnym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ogrodnictwie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ponieważ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pozwalają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jednocześnie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oszczędzać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wodę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precyzyjnie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nawozić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rośliny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pl-PL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poprawiać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400" dirty="0" err="1">
                <a:ea typeface="Public Sans Bold"/>
                <a:cs typeface="Public Sans Bold"/>
                <a:sym typeface="Public Sans Bold"/>
              </a:rPr>
              <a:t>jakość</a:t>
            </a:r>
            <a:r>
              <a:rPr lang="en-US" sz="1400" dirty="0">
                <a:ea typeface="Public Sans Bold"/>
                <a:cs typeface="Public Sans Bold"/>
                <a:sym typeface="Public Sans Bold"/>
              </a:rPr>
              <a:t> produkcji</a:t>
            </a:r>
            <a:r>
              <a:rPr lang="pl-PL" sz="1400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1400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buNone/>
            </a:pPr>
            <a:endParaRPr lang="pl-PL" b="1" dirty="0"/>
          </a:p>
        </p:txBody>
      </p:sp>
      <p:grpSp>
        <p:nvGrpSpPr>
          <p:cNvPr id="4" name="Group 2" descr="Fotografia przedstawia kontrolę systemu nawadniania kroplowego w uprawie warzyw pod osłonami. Widoczne są młode rośliny posadzone w rzędach oraz linie kroplujące ułożone wzdłuż uprawy. Zdjęcie ilustruje praktyczne zastosowanie nawadniania kroplowego, które umożliwia precyzyjne dostarczanie wody do roślin i zwiększa efektywność gospodarowania zasobami wodnymi.">
            <a:extLst>
              <a:ext uri="{FF2B5EF4-FFF2-40B4-BE49-F238E27FC236}">
                <a16:creationId xmlns:a16="http://schemas.microsoft.com/office/drawing/2014/main" id="{5B9A2602-0A35-D654-F6A3-D22B06380F4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>
            <a:grpSpLocks noChangeAspect="1"/>
          </p:cNvGrpSpPr>
          <p:nvPr/>
        </p:nvGrpSpPr>
        <p:grpSpPr>
          <a:xfrm>
            <a:off x="8304595" y="1188251"/>
            <a:ext cx="2363405" cy="4676403"/>
            <a:chOff x="0" y="0"/>
            <a:chExt cx="2620010" cy="518414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2362E0F-43F6-90C5-EFDA-AA83C8101CCB}"/>
                </a:ext>
              </a:extLst>
            </p:cNvPr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324BA2D-3F90-0365-EA24-2CB544A2BFD6}"/>
                </a:ext>
              </a:extLst>
            </p:cNvPr>
            <p:cNvSpPr/>
            <p:nvPr/>
          </p:nvSpPr>
          <p:spPr>
            <a:xfrm>
              <a:off x="185420" y="156210"/>
              <a:ext cx="2250453" cy="4876800"/>
            </a:xfrm>
            <a:custGeom>
              <a:avLst/>
              <a:gdLst/>
              <a:ahLst/>
              <a:cxnLst/>
              <a:rect l="l" t="t" r="r" b="b"/>
              <a:pathLst>
                <a:path w="2250453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10947" r="-10947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521369D-FE24-27D3-4EA5-3226E9268F85}"/>
                </a:ext>
              </a:extLst>
            </p:cNvPr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B0B9B06-BBCF-6B9D-A7AF-939B9CD831CD}"/>
                </a:ext>
              </a:extLst>
            </p:cNvPr>
            <p:cNvSpPr/>
            <p:nvPr/>
          </p:nvSpPr>
          <p:spPr>
            <a:xfrm>
              <a:off x="1579738" y="187960"/>
              <a:ext cx="63785" cy="63501"/>
            </a:xfrm>
            <a:custGeom>
              <a:avLst/>
              <a:gdLst/>
              <a:ahLst/>
              <a:cxnLst/>
              <a:rect l="l" t="t" r="r" b="b"/>
              <a:pathLst>
                <a:path w="63785" h="63501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956A9B90-D62D-D96B-3013-A7B89096516B}"/>
                </a:ext>
              </a:extLst>
            </p:cNvPr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0DDE7DE9-B212-7F4C-5CA8-BF39CB3BFA8B}"/>
                </a:ext>
              </a:extLst>
            </p:cNvPr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4544A71-652D-EFB4-2D62-19505441A59A}"/>
                </a:ext>
              </a:extLst>
            </p:cNvPr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78EBDC6F-6993-9B03-19F6-5C93C5F0EC2D}"/>
                </a:ext>
              </a:extLst>
            </p:cNvPr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C3836375-33CE-70A0-6851-8F1E1464321F}"/>
                </a:ext>
              </a:extLst>
            </p:cNvPr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419785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/>
              <a:t>Nawożenie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Nawożenie podstawowe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l-PL" dirty="0"/>
              <a:t>Przed sadzeniem lub siewem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Nawożenie pogłówne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l-PL" dirty="0"/>
              <a:t>Posypowe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pl-PL" dirty="0" err="1"/>
              <a:t>Fertygacja</a:t>
            </a:r>
            <a:endParaRPr lang="pl-PL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pl-PL" dirty="0" err="1"/>
              <a:t>Dolistne</a:t>
            </a:r>
            <a:endParaRPr lang="pl-PL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41BDA1B-0F79-D5FB-A31B-E15BEB03E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762079" y="1856900"/>
            <a:ext cx="1844037" cy="3648743"/>
            <a:chOff x="0" y="0"/>
            <a:chExt cx="2620010" cy="518414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E478058-6F40-8256-BFD9-D63A284F4BC3}"/>
                </a:ext>
              </a:extLst>
            </p:cNvPr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F4788E62-5F82-0FDE-249A-CCA85F38BEEC}"/>
                </a:ext>
              </a:extLst>
            </p:cNvPr>
            <p:cNvSpPr/>
            <p:nvPr/>
          </p:nvSpPr>
          <p:spPr>
            <a:xfrm>
              <a:off x="185420" y="156210"/>
              <a:ext cx="2250453" cy="4876800"/>
            </a:xfrm>
            <a:custGeom>
              <a:avLst/>
              <a:gdLst/>
              <a:ahLst/>
              <a:cxnLst/>
              <a:rect l="l" t="t" r="r" b="b"/>
              <a:pathLst>
                <a:path w="2250453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11218" r="-1121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324F520D-9EBC-4FBE-28D6-63E6E41B128A}"/>
                </a:ext>
              </a:extLst>
            </p:cNvPr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03DFDE7-E265-CD43-5181-083B6584C909}"/>
                </a:ext>
              </a:extLst>
            </p:cNvPr>
            <p:cNvSpPr/>
            <p:nvPr/>
          </p:nvSpPr>
          <p:spPr>
            <a:xfrm>
              <a:off x="1579738" y="187960"/>
              <a:ext cx="63785" cy="63501"/>
            </a:xfrm>
            <a:custGeom>
              <a:avLst/>
              <a:gdLst/>
              <a:ahLst/>
              <a:cxnLst/>
              <a:rect l="l" t="t" r="r" b="b"/>
              <a:pathLst>
                <a:path w="63785" h="63501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7D4258D-2DCC-CEAD-5C8E-AA883AD91D54}"/>
                </a:ext>
              </a:extLst>
            </p:cNvPr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3BD951C5-0A34-665F-E7CF-054DC807611B}"/>
                </a:ext>
              </a:extLst>
            </p:cNvPr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64B1880-CD24-E9F0-428E-98BB5CCDB6FC}"/>
                </a:ext>
              </a:extLst>
            </p:cNvPr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1FA1D24F-A02C-812C-2658-94CFB14FBCA6}"/>
                </a:ext>
              </a:extLst>
            </p:cNvPr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C4677B03-422D-594F-3007-4C1FE8C2C745}"/>
                </a:ext>
              </a:extLst>
            </p:cNvPr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741145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Nawożenie podstawowe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8434537" cy="4414263"/>
          </a:xfrm>
        </p:spPr>
        <p:txBody>
          <a:bodyPr>
            <a:normAutofit/>
          </a:bodyPr>
          <a:lstStyle/>
          <a:p>
            <a:pPr marL="690881" lvl="1" indent="-345440" algn="l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dirty="0" err="1">
                <a:sym typeface="Public Sans Bold"/>
              </a:rPr>
              <a:t>Uzupełnienie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niedoborów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składników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pokarmowych</a:t>
            </a:r>
            <a:r>
              <a:rPr lang="en-US" sz="1600" dirty="0">
                <a:sym typeface="Public Sans"/>
              </a:rPr>
              <a:t> w </a:t>
            </a:r>
            <a:r>
              <a:rPr lang="en-US" sz="1600" dirty="0" err="1">
                <a:sym typeface="Public Sans"/>
              </a:rPr>
              <a:t>glebie</a:t>
            </a:r>
            <a:r>
              <a:rPr lang="en-US" sz="1600" dirty="0">
                <a:sym typeface="Public Sans"/>
              </a:rPr>
              <a:t>.</a:t>
            </a:r>
          </a:p>
          <a:p>
            <a:pPr marL="690881" lvl="1" indent="-345440" algn="l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dirty="0" err="1">
                <a:sym typeface="Public Sans"/>
              </a:rPr>
              <a:t>Zapewnienie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młodym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roślinom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 Bold"/>
              </a:rPr>
              <a:t>łatwego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 Bold"/>
              </a:rPr>
              <a:t>dostępu</a:t>
            </a:r>
            <a:r>
              <a:rPr lang="en-US" sz="1600" dirty="0">
                <a:sym typeface="Public Sans"/>
              </a:rPr>
              <a:t> do </a:t>
            </a:r>
            <a:r>
              <a:rPr lang="en-US" sz="1600" dirty="0" err="1">
                <a:sym typeface="Public Sans"/>
              </a:rPr>
              <a:t>składników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odżywczych</a:t>
            </a:r>
            <a:endParaRPr lang="en-US" sz="1600" dirty="0">
              <a:sym typeface="Public Sans"/>
            </a:endParaRPr>
          </a:p>
          <a:p>
            <a:pPr marL="690881" lvl="1" indent="-345440" algn="l">
              <a:lnSpc>
                <a:spcPct val="150000"/>
              </a:lnSpc>
              <a:buFont typeface="Arial"/>
              <a:buChar char="•"/>
            </a:pPr>
            <a:r>
              <a:rPr lang="en-US" sz="1600" dirty="0" err="1">
                <a:sym typeface="Public Sans Bold"/>
              </a:rPr>
              <a:t>Ograniczenie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konieczności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"/>
              </a:rPr>
              <a:t>intensywnego</a:t>
            </a:r>
            <a:r>
              <a:rPr lang="en-US" sz="1600" dirty="0">
                <a:sym typeface="Public Sans"/>
              </a:rPr>
              <a:t> </a:t>
            </a:r>
            <a:r>
              <a:rPr lang="en-US" sz="1600" dirty="0" err="1">
                <a:sym typeface="Public Sans Bold"/>
              </a:rPr>
              <a:t>nawożenia</a:t>
            </a:r>
            <a:r>
              <a:rPr lang="en-US" sz="1600" dirty="0">
                <a:sym typeface="Public Sans Bold"/>
              </a:rPr>
              <a:t> </a:t>
            </a:r>
            <a:r>
              <a:rPr lang="en-US" sz="1600" dirty="0" err="1">
                <a:sym typeface="Public Sans Bold"/>
              </a:rPr>
              <a:t>pogłównego</a:t>
            </a:r>
            <a:endParaRPr lang="en-US" sz="1600" dirty="0">
              <a:sym typeface="Public Sans Bold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8B8F61E3-CE0F-C2C0-55D6-276B4B5EB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964" y="1690688"/>
            <a:ext cx="1975080" cy="390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82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595CE755-A70F-07C1-0D33-447118B5A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Analiza gleby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6202615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Analiza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gleby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przed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nawożeniem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pozwala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precyzyjnie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dobrać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rodzaj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i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dawkę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nawozów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do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rzeczywistych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potrzeb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roślin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oraz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zasobności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podłoża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ogranicza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straty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</a:p>
          <a:p>
            <a:pPr marL="0" indent="0">
              <a:buNone/>
            </a:pPr>
            <a:endParaRPr lang="pl-PL" dirty="0"/>
          </a:p>
        </p:txBody>
      </p:sp>
      <p:grpSp>
        <p:nvGrpSpPr>
          <p:cNvPr id="6" name="Grupa 5" descr="Obraz pokazujący świadectwo analizy gleby ujmujące Tabelę z oznaczeniem zawartości składników mineralnych oraz zalecenia dotyczące nawożenia.&#10;">
            <a:extLst>
              <a:ext uri="{FF2B5EF4-FFF2-40B4-BE49-F238E27FC236}">
                <a16:creationId xmlns:a16="http://schemas.microsoft.com/office/drawing/2014/main" id="{BB5A656F-CBE7-DB79-DB41-B2D60B763073}"/>
              </a:ext>
            </a:extLst>
          </p:cNvPr>
          <p:cNvGrpSpPr/>
          <p:nvPr/>
        </p:nvGrpSpPr>
        <p:grpSpPr>
          <a:xfrm>
            <a:off x="871634" y="1509952"/>
            <a:ext cx="11094224" cy="4667010"/>
            <a:chOff x="871634" y="1509952"/>
            <a:chExt cx="11094224" cy="4667010"/>
          </a:xfrm>
        </p:grpSpPr>
        <p:pic>
          <p:nvPicPr>
            <p:cNvPr id="4" name="Obraz 3" descr="Świadectwo analizy gleby wykonanej w laboratorium pokazujące średnie zawartości składników mineralnych i zalecenia. ">
              <a:extLst>
                <a:ext uri="{FF2B5EF4-FFF2-40B4-BE49-F238E27FC236}">
                  <a16:creationId xmlns:a16="http://schemas.microsoft.com/office/drawing/2014/main" id="{60D732E7-CD1B-5DC0-9DA8-005228E4A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32692" y="1509952"/>
              <a:ext cx="4633166" cy="4667010"/>
            </a:xfrm>
            <a:prstGeom prst="rect">
              <a:avLst/>
            </a:prstGeom>
          </p:spPr>
        </p:pic>
        <p:pic>
          <p:nvPicPr>
            <p:cNvPr id="5" name="Obraz 4" descr="Świadectwo analizy gleby wykonanej w laboratorium pokazujące średnie zawartości składników mineralnych i zalecenia. ">
              <a:extLst>
                <a:ext uri="{FF2B5EF4-FFF2-40B4-BE49-F238E27FC236}">
                  <a16:creationId xmlns:a16="http://schemas.microsoft.com/office/drawing/2014/main" id="{00AA0396-A8AB-1AC9-F44C-85B81131B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1634" y="3289915"/>
              <a:ext cx="6461058" cy="2887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9335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8CA59F2A-64ED-B67B-BA18-E45DF571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Technologie uprawy i systemy nawożenia w gospodarstwie – pytanie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115853" cy="441426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424"/>
              </a:lnSpc>
              <a:spcBef>
                <a:spcPct val="0"/>
              </a:spcBef>
              <a:buNone/>
            </a:pPr>
            <a:r>
              <a:rPr lang="pl-PL" sz="1800" dirty="0"/>
              <a:t>Pytanie: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Dlaczego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fosfor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podaje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się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głównie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przed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siewem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a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dopiero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trakcie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wzrostu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?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069900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65E60C97-12FB-2177-4A8A-23F142A56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Technologie uprawy i systemy nawożenia w gospodarstwie – pytanie 1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2035277"/>
            <a:ext cx="10115853" cy="41416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pl-PL" sz="1800" dirty="0"/>
              <a:t>Odpowiedź: </a:t>
            </a:r>
            <a:r>
              <a:rPr lang="en-US" sz="1800" dirty="0" err="1">
                <a:sym typeface="Public Sans"/>
              </a:rPr>
              <a:t>Ponieważ</a:t>
            </a:r>
            <a:r>
              <a:rPr lang="en-US" sz="1800" dirty="0">
                <a:sym typeface="Public Sans"/>
              </a:rPr>
              <a:t> jest </a:t>
            </a:r>
            <a:r>
              <a:rPr lang="en-US" sz="1800" dirty="0" err="1">
                <a:sym typeface="Public Sans"/>
              </a:rPr>
              <a:t>bardzo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mało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ruchliwy</a:t>
            </a:r>
            <a:r>
              <a:rPr lang="en-US" sz="1800" dirty="0">
                <a:sym typeface="Public Sans"/>
              </a:rPr>
              <a:t> w </a:t>
            </a:r>
            <a:r>
              <a:rPr lang="en-US" sz="1800" dirty="0" err="1">
                <a:sym typeface="Public Sans"/>
              </a:rPr>
              <a:t>glebie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i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młode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korzenie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muszą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mieć</a:t>
            </a:r>
            <a:r>
              <a:rPr lang="en-US" sz="1800" dirty="0">
                <a:sym typeface="Public Sans"/>
              </a:rPr>
              <a:t> do </a:t>
            </a:r>
            <a:r>
              <a:rPr lang="en-US" sz="1800" dirty="0" err="1">
                <a:sym typeface="Public Sans"/>
              </a:rPr>
              <a:t>niego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dostęp</a:t>
            </a:r>
            <a:r>
              <a:rPr lang="pl-PL" sz="1800" dirty="0">
                <a:sym typeface="Public Sans"/>
              </a:rPr>
              <a:t> </a:t>
            </a:r>
            <a:r>
              <a:rPr lang="en-US" sz="1800" dirty="0">
                <a:sym typeface="Public Sans"/>
              </a:rPr>
              <a:t>od </a:t>
            </a:r>
            <a:r>
              <a:rPr lang="en-US" sz="1800" dirty="0" err="1">
                <a:sym typeface="Public Sans"/>
              </a:rPr>
              <a:t>początku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wzrostu</a:t>
            </a:r>
            <a:r>
              <a:rPr lang="en-US" sz="1800" dirty="0">
                <a:sym typeface="Public Sans"/>
              </a:rPr>
              <a:t>, co jest </a:t>
            </a:r>
            <a:r>
              <a:rPr lang="en-US" sz="1800" dirty="0" err="1">
                <a:sym typeface="Public Sans"/>
              </a:rPr>
              <a:t>ważne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ponieważ</a:t>
            </a:r>
            <a:r>
              <a:rPr lang="en-US" sz="1800" dirty="0">
                <a:sym typeface="Public Sans"/>
              </a:rPr>
              <a:t> on </a:t>
            </a:r>
            <a:r>
              <a:rPr lang="en-US" sz="1800" dirty="0" err="1">
                <a:sym typeface="Public Sans"/>
              </a:rPr>
              <a:t>odpowiada</a:t>
            </a:r>
            <a:r>
              <a:rPr lang="en-US" sz="1800" dirty="0">
                <a:sym typeface="Public Sans"/>
              </a:rPr>
              <a:t> za </a:t>
            </a:r>
            <a:r>
              <a:rPr lang="en-US" sz="1800" dirty="0" err="1">
                <a:sym typeface="Public Sans"/>
              </a:rPr>
              <a:t>rozwój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systemu</a:t>
            </a:r>
            <a:r>
              <a:rPr lang="en-US" sz="1800" dirty="0">
                <a:sym typeface="Public Sans"/>
              </a:rPr>
              <a:t> </a:t>
            </a:r>
            <a:r>
              <a:rPr lang="en-US" sz="1800" dirty="0" err="1">
                <a:sym typeface="Public Sans"/>
              </a:rPr>
              <a:t>korzeniowego</a:t>
            </a:r>
            <a:endParaRPr lang="en-US" sz="1800" dirty="0">
              <a:sym typeface="Public Sans"/>
            </a:endParaRPr>
          </a:p>
          <a:p>
            <a:pPr marL="0" indent="0" algn="ctr">
              <a:lnSpc>
                <a:spcPts val="7424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931438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8434537" cy="44142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l-PL" sz="2400" dirty="0"/>
              <a:t>Wapnowanie</a:t>
            </a:r>
          </a:p>
          <a:p>
            <a:pPr marL="0" indent="0">
              <a:buNone/>
            </a:pPr>
            <a:r>
              <a:rPr lang="pl-PL" sz="2400" dirty="0"/>
              <a:t>Kiedy wykonywać wapnowanie?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Pole:</a:t>
            </a:r>
          </a:p>
          <a:p>
            <a:pPr marL="0" indent="0">
              <a:buNone/>
            </a:pPr>
            <a:r>
              <a:rPr lang="pl-PL" sz="2400" dirty="0"/>
              <a:t>najlepiej po zbiorach, jesienią,</a:t>
            </a:r>
          </a:p>
          <a:p>
            <a:pPr marL="0" indent="0">
              <a:buNone/>
            </a:pPr>
            <a:r>
              <a:rPr lang="pl-PL" sz="2400" dirty="0"/>
              <a:t>minimum 3–4 tygodnie przed siewem lub sadzeniem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/>
              <a:t>Tunele foliowe:</a:t>
            </a:r>
          </a:p>
          <a:p>
            <a:pPr marL="0" indent="0">
              <a:buNone/>
            </a:pPr>
            <a:r>
              <a:rPr lang="pl-PL" sz="2400" dirty="0"/>
              <a:t>po zakończeniu sezonu produkcyjnego,</a:t>
            </a:r>
          </a:p>
          <a:p>
            <a:pPr marL="0" indent="0">
              <a:buNone/>
            </a:pPr>
            <a:r>
              <a:rPr lang="pl-PL" sz="2400" dirty="0"/>
              <a:t>przed przygotowaniem podłoża do kolejnej uprawy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2" name="Obraz 1" descr="Zdjęcie pokazuje wapnowanie na polu.">
            <a:extLst>
              <a:ext uri="{FF2B5EF4-FFF2-40B4-BE49-F238E27FC236}">
                <a16:creationId xmlns:a16="http://schemas.microsoft.com/office/drawing/2014/main" id="{2707AA01-7F3B-33E7-B025-3FB293059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261" y="1690688"/>
            <a:ext cx="2128979" cy="421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66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5600" cy="44142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400" dirty="0"/>
              <a:t>Wapnowanie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Dawkę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wapna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zawsze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należy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ustalać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na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podstawie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analizy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gleby</a:t>
            </a:r>
            <a:r>
              <a:rPr lang="pl-PL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.</a:t>
            </a:r>
            <a:endParaRPr lang="en-US" sz="1800" b="1" dirty="0"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2400" dirty="0"/>
          </a:p>
        </p:txBody>
      </p:sp>
      <p:graphicFrame>
        <p:nvGraphicFramePr>
          <p:cNvPr id="4" name="Tabela 3" descr="Tabela wskazująca zalecany typ wapna w zależności od pH gleby i orientacyjne dawki stosowania. &#10;">
            <a:extLst>
              <a:ext uri="{FF2B5EF4-FFF2-40B4-BE49-F238E27FC236}">
                <a16:creationId xmlns:a16="http://schemas.microsoft.com/office/drawing/2014/main" id="{A416D6BD-8878-11CA-FF2E-6CB4F8224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88043"/>
              </p:ext>
            </p:extLst>
          </p:nvPr>
        </p:nvGraphicFramePr>
        <p:xfrm>
          <a:off x="1416402" y="2965026"/>
          <a:ext cx="9357360" cy="302907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119120">
                  <a:extLst>
                    <a:ext uri="{9D8B030D-6E8A-4147-A177-3AD203B41FA5}">
                      <a16:colId xmlns:a16="http://schemas.microsoft.com/office/drawing/2014/main" val="3922522326"/>
                    </a:ext>
                  </a:extLst>
                </a:gridCol>
                <a:gridCol w="3119120">
                  <a:extLst>
                    <a:ext uri="{9D8B030D-6E8A-4147-A177-3AD203B41FA5}">
                      <a16:colId xmlns:a16="http://schemas.microsoft.com/office/drawing/2014/main" val="3970220460"/>
                    </a:ext>
                  </a:extLst>
                </a:gridCol>
                <a:gridCol w="3119120">
                  <a:extLst>
                    <a:ext uri="{9D8B030D-6E8A-4147-A177-3AD203B41FA5}">
                      <a16:colId xmlns:a16="http://schemas.microsoft.com/office/drawing/2014/main" val="3363728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Jakie wapno?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 err="1">
                          <a:solidFill>
                            <a:schemeClr val="tx1"/>
                          </a:solidFill>
                          <a:latin typeface="+mn-lt"/>
                        </a:rPr>
                        <a:t>pH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 gleby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Orientacyjne dawki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784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 Bold"/>
                        </a:rPr>
                        <a:t>Wapno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 Bold"/>
                        </a:rPr>
                        <a:t> 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 Bold"/>
                        </a:rPr>
                        <a:t>węglanowe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 Bold"/>
                        </a:rPr>
                        <a:t> (</a:t>
                      </a:r>
                      <a:r>
                        <a:rPr lang="en-US" sz="12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 Bold"/>
                        </a:rPr>
                        <a:t>CaCO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 Bold"/>
                        </a:rPr>
                        <a:t>₃)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 </a:t>
                      </a:r>
                      <a:endParaRPr lang="pl-PL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Public San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bezpieczne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, </a:t>
                      </a: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zalecane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 do </a:t>
                      </a: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większości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 </a:t>
                      </a: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gleb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 </a:t>
                      </a: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i</a:t>
                      </a:r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 </a:t>
                      </a:r>
                      <a:r>
                        <a:rPr lang="en-US" sz="12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Public Sans"/>
                        </a:rPr>
                        <a:t>tuneli</a:t>
                      </a:r>
                      <a:endParaRPr lang="en-U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Public San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&lt;4,5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2,5–3,5 t/ha</a:t>
                      </a: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269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Wapno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dolomitowe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 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dodatkowo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dostarcza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magnez</a:t>
                      </a:r>
                      <a:endParaRPr lang="en-US" sz="1200" dirty="0">
                        <a:solidFill>
                          <a:schemeClr val="tx1"/>
                        </a:solidFill>
                        <a:latin typeface="+mn-lt"/>
                        <a:ea typeface="Public Sans"/>
                        <a:cs typeface="Public Sans"/>
                        <a:sym typeface="Public San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4,6-5,5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1,5–2,5 t/ha</a:t>
                      </a: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31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Wapno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tlenkowe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 (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palone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ea typeface="Public Sans Bold"/>
                          <a:cs typeface="Public Sans Bold"/>
                          <a:sym typeface="Public Sans Bold"/>
                        </a:rPr>
                        <a:t>) 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tylko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na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ciężkie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gleby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,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stosowane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ostrożnie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latin typeface="+mn-lt"/>
                        </a:rPr>
                        <a:t>5,6 – 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lt"/>
                          <a:ea typeface="Public Sans"/>
                          <a:cs typeface="Public Sans"/>
                          <a:sym typeface="Public Sans"/>
                        </a:rPr>
                        <a:t>0,5–1,5 t/ha</a:t>
                      </a:r>
                      <a:endParaRPr lang="pl-PL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827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5808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8434537" cy="44142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l-PL" sz="2000" dirty="0"/>
              <a:t>Obornik</a:t>
            </a:r>
          </a:p>
          <a:p>
            <a:pPr marL="0" indent="0" algn="l">
              <a:lnSpc>
                <a:spcPts val="4480"/>
              </a:lnSpc>
              <a:spcBef>
                <a:spcPct val="0"/>
              </a:spcBef>
              <a:buNone/>
            </a:pP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Kiedy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stosować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?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Pole: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najlepiej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jesienią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przed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orką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zimową</a:t>
            </a:r>
            <a:endParaRPr lang="en-US" sz="2000" dirty="0">
              <a:ea typeface="Public Sans"/>
              <a:cs typeface="Public Sans"/>
              <a:sym typeface="Public Sans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Tunele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: 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po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zakończeniu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sezonu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000" dirty="0" err="1">
                <a:ea typeface="Public Sans"/>
                <a:cs typeface="Public Sans"/>
                <a:sym typeface="Public Sans"/>
              </a:rPr>
              <a:t>produkcyjnego</a:t>
            </a:r>
            <a:endParaRPr lang="pl-PL" sz="2000" dirty="0">
              <a:ea typeface="Public Sans"/>
              <a:cs typeface="Public Sans"/>
              <a:sym typeface="Public Sans"/>
            </a:endParaRPr>
          </a:p>
          <a:p>
            <a:pPr marL="0" indent="0" algn="l">
              <a:lnSpc>
                <a:spcPts val="4480"/>
              </a:lnSpc>
              <a:spcBef>
                <a:spcPct val="0"/>
              </a:spcBef>
              <a:buNone/>
            </a:pPr>
            <a:r>
              <a:rPr lang="pl-PL" sz="2000" dirty="0">
                <a:ea typeface="Public Sans"/>
                <a:cs typeface="Public Sans"/>
                <a:sym typeface="Public Sans"/>
              </a:rPr>
              <a:t>Orientacyjne dawki: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warzywa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kapustne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: 35–50 t/ha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ogórek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dyniowate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: 30–40 t/ha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pomidor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papryka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: 25–35 t/ha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buNone/>
            </a:pPr>
            <a:endParaRPr lang="pl-PL" sz="2000" dirty="0"/>
          </a:p>
        </p:txBody>
      </p:sp>
      <p:pic>
        <p:nvPicPr>
          <p:cNvPr id="4" name="Obraz 3" descr="Rozwożenie obornika na polu.">
            <a:extLst>
              <a:ext uri="{FF2B5EF4-FFF2-40B4-BE49-F238E27FC236}">
                <a16:creationId xmlns:a16="http://schemas.microsoft.com/office/drawing/2014/main" id="{C152F89E-AC3E-EAD5-B9CA-A5471A2DD42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740" y="1772481"/>
            <a:ext cx="2081885" cy="411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42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8434537" cy="44142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600" b="1" dirty="0"/>
              <a:t>Obornik wiosną?</a:t>
            </a:r>
          </a:p>
          <a:p>
            <a:pPr marL="233681" indent="-345440">
              <a:lnSpc>
                <a:spcPct val="170000"/>
              </a:lnSpc>
              <a:buFont typeface="Arial"/>
              <a:buChar char="•"/>
            </a:pPr>
            <a:r>
              <a:rPr lang="en-US" sz="1600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glebach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lekkich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gdzie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jesienne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nawożenie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mogłoby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powodować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wymywanie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składników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233681" indent="-345440">
              <a:lnSpc>
                <a:spcPct val="170000"/>
              </a:lnSpc>
              <a:buFont typeface="Arial"/>
              <a:buChar char="•"/>
            </a:pPr>
            <a:r>
              <a:rPr lang="en-US" sz="1600" dirty="0">
                <a:ea typeface="Public Sans"/>
                <a:cs typeface="Public Sans"/>
                <a:sym typeface="Public Sans"/>
              </a:rPr>
              <a:t>pod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gatunki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o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dużych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wymaganiach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pokarmowych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(np.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ogórek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dynia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cukinia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kapusta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),</a:t>
            </a:r>
          </a:p>
          <a:p>
            <a:pPr marL="233681" indent="-345440">
              <a:lnSpc>
                <a:spcPct val="170000"/>
              </a:lnSpc>
              <a:buFont typeface="Arial"/>
              <a:buChar char="•"/>
            </a:pPr>
            <a:r>
              <a:rPr lang="en-US" sz="1600" dirty="0" err="1">
                <a:ea typeface="Public Sans"/>
                <a:cs typeface="Public Sans"/>
                <a:sym typeface="Public Sans"/>
              </a:rPr>
              <a:t>gdy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różnych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przyczyn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nie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wykonano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nawożenia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jesienią</a:t>
            </a:r>
            <a:r>
              <a:rPr lang="pl-PL" sz="16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0" indent="0" algn="l">
              <a:lnSpc>
                <a:spcPct val="160000"/>
              </a:lnSpc>
              <a:spcBef>
                <a:spcPct val="0"/>
              </a:spcBef>
              <a:buNone/>
            </a:pPr>
            <a:r>
              <a:rPr lang="pl-PL" sz="1600" dirty="0">
                <a:ea typeface="Public Sans"/>
                <a:cs typeface="Public Sans"/>
                <a:sym typeface="Public Sans"/>
              </a:rPr>
              <a:t>Zasady stosowania:</a:t>
            </a:r>
          </a:p>
          <a:p>
            <a:pPr marL="690881" lvl="1" indent="-345440" algn="l">
              <a:lnSpc>
                <a:spcPct val="160000"/>
              </a:lnSpc>
              <a:buFont typeface="Arial"/>
              <a:buChar char="•"/>
            </a:pPr>
            <a:r>
              <a:rPr lang="en-US" sz="1600" dirty="0" err="1">
                <a:ea typeface="Public Sans"/>
                <a:cs typeface="Public Sans"/>
                <a:sym typeface="Public Sans"/>
              </a:rPr>
              <a:t>stosować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dobrze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przefermentowany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obornik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 algn="l">
              <a:lnSpc>
                <a:spcPct val="160000"/>
              </a:lnSpc>
              <a:buFont typeface="Arial"/>
              <a:buChar char="•"/>
            </a:pPr>
            <a:r>
              <a:rPr lang="en-US" sz="1600" dirty="0" err="1">
                <a:ea typeface="Public Sans"/>
                <a:cs typeface="Public Sans"/>
                <a:sym typeface="Public Sans"/>
              </a:rPr>
              <a:t>rozrzucić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go 2–4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tygodnie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przed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siewem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lub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sadzeniem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 algn="l">
              <a:lnSpc>
                <a:spcPct val="160000"/>
              </a:lnSpc>
              <a:buFont typeface="Arial"/>
              <a:buChar char="•"/>
            </a:pPr>
            <a:r>
              <a:rPr lang="en-US" sz="1600" dirty="0">
                <a:ea typeface="Public Sans"/>
                <a:cs typeface="Public Sans"/>
                <a:sym typeface="Public Sans"/>
              </a:rPr>
              <a:t>jak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najszybciej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wymieszać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glebą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(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najlepiej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tego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samego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dnia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)</a:t>
            </a:r>
            <a:r>
              <a:rPr lang="pl-PL" sz="1600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1600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1600" dirty="0">
              <a:ea typeface="Public Sans"/>
              <a:cs typeface="Public Sans"/>
              <a:sym typeface="Public Sans"/>
            </a:endParaRPr>
          </a:p>
          <a:p>
            <a:pPr marL="0" indent="0">
              <a:buNone/>
            </a:pPr>
            <a:endParaRPr lang="pl-PL" sz="1600" dirty="0"/>
          </a:p>
        </p:txBody>
      </p:sp>
      <p:pic>
        <p:nvPicPr>
          <p:cNvPr id="14" name="Obraz 13" descr="Obornik stosowany w tunelu.&#10;">
            <a:extLst>
              <a:ext uri="{FF2B5EF4-FFF2-40B4-BE49-F238E27FC236}">
                <a16:creationId xmlns:a16="http://schemas.microsoft.com/office/drawing/2014/main" id="{A2536035-64D4-9C7E-77F2-E0D85BE9F90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861" y="1690688"/>
            <a:ext cx="2123408" cy="420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3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AE5352E8-B38D-4112-8709-9A6301349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5905037"/>
            <a:ext cx="1188825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FBE5170-6393-1A01-5F91-02EC70F0EE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04887" y="696477"/>
            <a:ext cx="9144000" cy="1004765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AGENDA SPOTKANIA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560ED35-BB98-46B1-96B2-C43653988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CA54A23-8160-DEDA-23B7-52E42925E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id="{0C856DEF-53A1-4AE3-AE07-E53E0FBB01E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28ECA15B-FCBF-C2D7-53E0-4D9AD55FAEEE}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FD87D812-BF62-6658-8D71-0EF92ADA03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0CED8BE-C5ED-C656-4F79-9A444C913F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38AFBC62-4FC8-4EE3-2BF1-7F43A92FC4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77759142-97FD-0551-C65C-FB1030349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11" name="Podtytuł 3">
            <a:extLst>
              <a:ext uri="{FF2B5EF4-FFF2-40B4-BE49-F238E27FC236}">
                <a16:creationId xmlns:a16="http://schemas.microsoft.com/office/drawing/2014/main" id="{0FCEDAD4-04FC-8539-5FDC-3C3BA18974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840" y="2218267"/>
            <a:ext cx="11007025" cy="3289833"/>
          </a:xfrm>
        </p:spPr>
        <p:txBody>
          <a:bodyPr>
            <a:noAutofit/>
          </a:bodyPr>
          <a:lstStyle/>
          <a:p>
            <a:pPr marL="228600" indent="-228600" algn="l">
              <a:buAutoNum type="arabicPeriod"/>
            </a:pPr>
            <a:r>
              <a:rPr lang="pl-PL" sz="2800" dirty="0"/>
              <a:t>Przedstawienie gospodarstwa</a:t>
            </a:r>
          </a:p>
          <a:p>
            <a:pPr marL="228600" indent="-228600" algn="l">
              <a:buAutoNum type="arabicPeriod"/>
            </a:pPr>
            <a:r>
              <a:rPr lang="pl-PL" sz="2800" dirty="0"/>
              <a:t>Technologie uprawy i systemy nawożenia w gospodarstwie</a:t>
            </a:r>
          </a:p>
          <a:p>
            <a:pPr marL="228600" indent="-228600" algn="l">
              <a:buAutoNum type="arabicPeriod"/>
            </a:pPr>
            <a:r>
              <a:rPr lang="pl-PL" sz="2800" dirty="0"/>
              <a:t>Efektywność mineralnego nawożenia w praktyce</a:t>
            </a:r>
          </a:p>
          <a:p>
            <a:pPr marL="228600" indent="-228600" algn="l">
              <a:buAutoNum type="arabicPeriod"/>
            </a:pPr>
            <a:r>
              <a:rPr lang="pl-PL" sz="2800" dirty="0"/>
              <a:t>Środowiskowe, społeczne i ekonomiczne uwarunkowania produkcji ogrodniczej</a:t>
            </a:r>
          </a:p>
          <a:p>
            <a:pPr marL="228600" indent="-228600" algn="l">
              <a:buAutoNum type="arabicPeriod"/>
            </a:pPr>
            <a:r>
              <a:rPr lang="pl-PL" sz="2800" dirty="0"/>
              <a:t>Wyzwania współczesnego ogrodnictwa</a:t>
            </a:r>
          </a:p>
          <a:p>
            <a:pPr marL="228600" indent="-228600" algn="l">
              <a:buAutoNum type="arabicPeriod"/>
            </a:pPr>
            <a:r>
              <a:rPr lang="pl-PL" sz="2800" dirty="0"/>
              <a:t>Podsumowanie i dyskusja</a:t>
            </a:r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8CA59F2A-64ED-B67B-BA18-E45DF571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Technologie uprawy i systemy nawożenia w gospodarstwie – pytanie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115853" cy="44142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pl-PL" sz="1800" dirty="0"/>
              <a:t>Pytanie: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Dlaczego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należy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stosować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wapna</a:t>
            </a:r>
            <a:r>
              <a:rPr lang="pl-PL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obornika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jednocześnie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334401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8CA59F2A-64ED-B67B-BA18-E45DF571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Technologie uprawy i systemy nawożenia w gospodarstwie – pytanie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115853" cy="44142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pl-PL" sz="1600" dirty="0"/>
              <a:t>Odpowiedź: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Wapno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powoduje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intensywny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rozkład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związków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azotowych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zawartych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oborniku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 co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prowadzi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do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ulatniania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się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amoniaku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dużych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strat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azotu</a:t>
            </a:r>
            <a:r>
              <a:rPr lang="pl-PL" sz="1600" dirty="0">
                <a:ea typeface="Public Sans"/>
                <a:cs typeface="Public Sans"/>
                <a:sym typeface="Public Sans"/>
              </a:rPr>
              <a:t>.</a:t>
            </a:r>
            <a:endParaRPr lang="en-US" sz="16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927933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8434537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600" dirty="0"/>
              <a:t>Nie każda roślina to lubi - Nie zaleca się sadzić bezpośrednio: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Po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oborniku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-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marchew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pietruszka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cebula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czosnek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pasternak</a:t>
            </a:r>
            <a:endParaRPr lang="en-US" sz="1600" dirty="0">
              <a:latin typeface="Public Sans"/>
              <a:ea typeface="Public Sans"/>
              <a:cs typeface="Public Sans"/>
              <a:sym typeface="Public Sans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Po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wapnowaniu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-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ziemniak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marchew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pietruszka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seler</a:t>
            </a:r>
            <a:r>
              <a:rPr lang="en-US" sz="16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latin typeface="Public Sans"/>
                <a:ea typeface="Public Sans"/>
                <a:cs typeface="Public Sans"/>
                <a:sym typeface="Public Sans"/>
              </a:rPr>
              <a:t>rzodkiewka</a:t>
            </a:r>
            <a:endParaRPr lang="en-US" sz="1600" dirty="0">
              <a:latin typeface="Public Sans"/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16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8359126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1C542-95FA-BB50-38D9-439686DF4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6F68EC23-22F5-9350-ACFA-105E5DC6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5905037"/>
            <a:ext cx="1188825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04ABE76-4B88-3EBC-E5CC-52FB75D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16759"/>
            <a:ext cx="9144000" cy="1004765"/>
          </a:xfrm>
        </p:spPr>
        <p:txBody>
          <a:bodyPr>
            <a:normAutofit/>
          </a:bodyPr>
          <a:lstStyle/>
          <a:p>
            <a:r>
              <a:rPr lang="pl-PL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PRZERWA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231F6D1-A36B-B1AD-6D14-FE1A7E6CC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405B408-6D6A-741C-5245-1FE08581C1AE}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id="{30348216-9CA4-9905-D0D2-5A5A93228A5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8B6E5019-0AC8-13D8-3C17-921F2E9309F6}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F81C0BAB-5D35-6CB5-F7A6-3128207FDAE8}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0A5E5380-2CB6-8BCA-3D17-9FDEFD2F9D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AA862A80-47AB-EB49-D796-716976E7ED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4D89F781-3BBA-AFC8-4AA0-A481B904B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14410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Technologie uprawy i systemy nawożenia w gospodarstwie – 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8434537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pl-PL" b="1" dirty="0">
                <a:ea typeface="Public Sans"/>
                <a:cs typeface="Public Sans"/>
                <a:sym typeface="Public Sans"/>
              </a:rPr>
              <a:t>Poznaj swoją glebę</a:t>
            </a:r>
            <a:endParaRPr lang="en-US" b="1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b="1" dirty="0"/>
          </a:p>
        </p:txBody>
      </p:sp>
      <p:sp>
        <p:nvSpPr>
          <p:cNvPr id="2" name="Freeform 2" descr="Pobieranie próbek ziemi do badania gleby. ">
            <a:extLst>
              <a:ext uri="{FF2B5EF4-FFF2-40B4-BE49-F238E27FC236}">
                <a16:creationId xmlns:a16="http://schemas.microsoft.com/office/drawing/2014/main" id="{076D592B-84D5-C705-3527-F75F4F1F77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5527040" y="1690689"/>
            <a:ext cx="3745697" cy="3907472"/>
          </a:xfrm>
          <a:custGeom>
            <a:avLst/>
            <a:gdLst/>
            <a:ahLst/>
            <a:cxnLst/>
            <a:rect l="l" t="t" r="r" b="b"/>
            <a:pathLst>
              <a:path w="8018431" h="9423409">
                <a:moveTo>
                  <a:pt x="0" y="0"/>
                </a:moveTo>
                <a:lnTo>
                  <a:pt x="8018431" y="0"/>
                </a:lnTo>
                <a:lnTo>
                  <a:pt x="8018431" y="9423409"/>
                </a:lnTo>
                <a:lnTo>
                  <a:pt x="0" y="94234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280" b="-24991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042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Nawożenie przed sadzeniem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62699"/>
            <a:ext cx="8005130" cy="44142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Moczenie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korzeni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rozsady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w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preparatach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z Trichoderma (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pożyteczny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grzyb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glebowy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Działanie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konkuruje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patogenami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o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miejsce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składniki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pokarmowe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wydziela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enzymy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rozkładające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ściany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komórkowe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patogenów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(m.in.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chitynazy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glukanazy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),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stymuluje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rozwój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korzeni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oraz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zwiększa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pobieranie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wody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składników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pokarmowych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aktywuje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naturalne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mechanizmy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obronne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indukowana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odporność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systemiczna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).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1499549-2868-E966-0D97-E20639462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8843331" y="1762699"/>
            <a:ext cx="2119309" cy="4193417"/>
            <a:chOff x="0" y="0"/>
            <a:chExt cx="2620010" cy="518414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D3CC61B-83E6-183B-4031-80BE46A1585B}"/>
                </a:ext>
              </a:extLst>
            </p:cNvPr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4" descr="Fotografia przedstawia przygotowanie zabiegu biologicznego w szklarni. Osoba podlewa rozsadę roślin preparatem zawierającym grzyby z rodzaju Trichoderma, które wspomagają rozwój korzeni, poprawiają kondycję młodych roślin oraz zwiększają ich zdolność do pobierania wody i składników pokarmowych. Zdjęcie ilustruje wykorzystanie biologicznych metod wspierania produkcji rozsady.">
              <a:extLst>
                <a:ext uri="{FF2B5EF4-FFF2-40B4-BE49-F238E27FC236}">
                  <a16:creationId xmlns:a16="http://schemas.microsoft.com/office/drawing/2014/main" id="{69124930-253A-EC49-E331-0C92EAB6034C}"/>
                </a:ext>
              </a:extLst>
            </p:cNvPr>
            <p:cNvSpPr/>
            <p:nvPr/>
          </p:nvSpPr>
          <p:spPr>
            <a:xfrm>
              <a:off x="185420" y="156210"/>
              <a:ext cx="2250453" cy="4876800"/>
            </a:xfrm>
            <a:custGeom>
              <a:avLst/>
              <a:gdLst/>
              <a:ahLst/>
              <a:cxnLst/>
              <a:rect l="l" t="t" r="r" b="b"/>
              <a:pathLst>
                <a:path w="2250453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l="-10947" r="-10947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AE910DE-7954-707C-2218-1C451A92F867}"/>
                </a:ext>
              </a:extLst>
            </p:cNvPr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82B56F3-7943-B1A4-56DC-2DE86D578AFB}"/>
                </a:ext>
              </a:extLst>
            </p:cNvPr>
            <p:cNvSpPr/>
            <p:nvPr/>
          </p:nvSpPr>
          <p:spPr>
            <a:xfrm>
              <a:off x="1579738" y="187960"/>
              <a:ext cx="63785" cy="63501"/>
            </a:xfrm>
            <a:custGeom>
              <a:avLst/>
              <a:gdLst/>
              <a:ahLst/>
              <a:cxnLst/>
              <a:rect l="l" t="t" r="r" b="b"/>
              <a:pathLst>
                <a:path w="63785" h="63501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AD741A8-9FD5-07EE-2C6E-9FDDF7ECF2CB}"/>
                </a:ext>
              </a:extLst>
            </p:cNvPr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7D4E0F0D-6D64-245E-091A-C6471E5D4C30}"/>
                </a:ext>
              </a:extLst>
            </p:cNvPr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0FC15C2B-4B65-4533-2084-606579F5180C}"/>
                </a:ext>
              </a:extLst>
            </p:cNvPr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0F55311-2C8C-DAC8-0CBE-94D75BCA0775}"/>
                </a:ext>
              </a:extLst>
            </p:cNvPr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D70B228-42DC-D1D8-5877-BD8AA848A3E9}"/>
                </a:ext>
              </a:extLst>
            </p:cNvPr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146291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Nawożenie pogłówne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8005130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1800" b="1" dirty="0">
                <a:ea typeface="Public Sans"/>
                <a:cs typeface="Public Sans"/>
                <a:sym typeface="Public Sans"/>
              </a:rPr>
              <a:t>POSYPOWE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nawożenie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polega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rozsianiu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nawozu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powierzchni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gleby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już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po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siewie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lub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po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posadzeniu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najczęściej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okresie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ich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intensywnego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b="1" dirty="0" err="1">
                <a:ea typeface="Public Sans"/>
                <a:cs typeface="Public Sans"/>
                <a:sym typeface="Public Sans"/>
              </a:rPr>
              <a:t>wzrostu</a:t>
            </a:r>
            <a:r>
              <a:rPr lang="pl-PL" sz="1800" b="1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pl-PL" sz="1800" b="1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Warzywa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kapustne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(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kapusta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kalafior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brokuł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)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saletra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amonowa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saletrzak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  <a:endParaRPr lang="pl-PL" sz="1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Cel: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uzupełnienie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azotu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podczas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intensywnego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przyrostu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masy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liściowej</a:t>
            </a: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  <p:pic>
        <p:nvPicPr>
          <p:cNvPr id="2" name="Obraz 1" descr="Pracownik gospodarstwa wykonuje prace pielęgnacyjne w polowej uprawie kapusty. Zdjęcie przedstawia kontrolę stanu roślin podczas sezonu wegetacyjnego.">
            <a:extLst>
              <a:ext uri="{FF2B5EF4-FFF2-40B4-BE49-F238E27FC236}">
                <a16:creationId xmlns:a16="http://schemas.microsoft.com/office/drawing/2014/main" id="{5C8A727C-1E70-580F-7E35-F3E3162B7B5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660" y="1690688"/>
            <a:ext cx="2149078" cy="425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462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Nawożenie pogłówne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7096760" cy="44142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1800" b="1" dirty="0">
                <a:ea typeface="Public Sans"/>
                <a:cs typeface="Public Sans"/>
                <a:sym typeface="Public Sans"/>
              </a:rPr>
              <a:t>FER</a:t>
            </a:r>
            <a:r>
              <a:rPr lang="pl-PL" sz="1800" b="1" dirty="0">
                <a:ea typeface="Public Sans"/>
                <a:cs typeface="Public Sans"/>
                <a:sym typeface="Public Sans"/>
              </a:rPr>
              <a:t>T</a:t>
            </a:r>
            <a:r>
              <a:rPr lang="en-US" sz="1800" b="1" dirty="0">
                <a:ea typeface="Public Sans"/>
                <a:cs typeface="Public Sans"/>
                <a:sym typeface="Public Sans"/>
              </a:rPr>
              <a:t>YGACJA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Mieszanie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mauzerze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przygotowanie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roztworu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zbiorniku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(np. 1000 l),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roztwór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jest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podawany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do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instalacji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za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pomocą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pompy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rozwiązanie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proste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stosunkowo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tanie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wymaga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ręcznego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przygotowania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odpowiedniego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stężenia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pl-PL" sz="1800" b="1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Podawanie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przez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dozownik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inżektor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)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urządzenie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automatycznie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zasysa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skoncentrowany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roztwór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miesza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go z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wodą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zadanej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proporcji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(np. 1:100)</a:t>
            </a:r>
          </a:p>
          <a:p>
            <a:pPr marL="345441" lvl="1" indent="0">
              <a:lnSpc>
                <a:spcPct val="170000"/>
              </a:lnSpc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  <p:pic>
        <p:nvPicPr>
          <p:cNvPr id="4" name="Obraz 3" descr="Zdjęcia wskazujące urządzenia do ferdygacji.">
            <a:extLst>
              <a:ext uri="{FF2B5EF4-FFF2-40B4-BE49-F238E27FC236}">
                <a16:creationId xmlns:a16="http://schemas.microsoft.com/office/drawing/2014/main" id="{5E6458D1-C33C-0BC9-62BD-AFC949CFE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101" y="1564640"/>
            <a:ext cx="3545699" cy="441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25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Nawożenie pogłówne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7096760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DOLISTNE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polega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dostarczaniu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składników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odżywczych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przez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liście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w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postaci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oprysku</a:t>
            </a: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.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dirty="0">
                <a:ea typeface="Public Sans"/>
                <a:cs typeface="Public Sans"/>
                <a:sym typeface="Public Sans"/>
              </a:rPr>
              <a:t>Po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wysadzeniu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rozsady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pomidora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ogórka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wykonujemy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oprysk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preparatem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aminokwasowym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aby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ograniczyć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stres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związany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przesadzaniem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pobudzić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rozwój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systemu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korzeniowego</a:t>
            </a:r>
            <a:r>
              <a:rPr lang="pl-PL" sz="1800" dirty="0"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endParaRPr lang="pl-PL" sz="1800" b="1" dirty="0">
              <a:ea typeface="Public Sans"/>
              <a:cs typeface="Public Sans"/>
              <a:sym typeface="Public Sans Bold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Aminokwasy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zastępują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nawożenia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doglebowego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, ale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pomagają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roślinie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szybciej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przezwyciężyć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stres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efektywniej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wykorzystać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dostępne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składniki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pokarmowe</a:t>
            </a: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  <p:pic>
        <p:nvPicPr>
          <p:cNvPr id="2" name="Obraz 1" descr="Osoba prowadząca gospodarstwo ogrodnicze prezentuje w tunelu foliowym sprzęt i preparaty wykorzystywane do wykonywania zabiegów ochrony i pielęgnacji roślin. Na pierwszym planie widoczny jest opryskiwacz oraz pojemnik z preparatem stosowanym w uprawie warzyw.">
            <a:extLst>
              <a:ext uri="{FF2B5EF4-FFF2-40B4-BE49-F238E27FC236}">
                <a16:creationId xmlns:a16="http://schemas.microsoft.com/office/drawing/2014/main" id="{78FF8169-4D59-1A2B-3B7F-FBD45BFC2C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581" y="1690688"/>
            <a:ext cx="2185016" cy="432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036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7096760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Dobór nawożenia do gatunku i fazy wzrostu 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44FA4D6-41FD-D26C-D679-40E43A20C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08522"/>
              </p:ext>
            </p:extLst>
          </p:nvPr>
        </p:nvGraphicFramePr>
        <p:xfrm>
          <a:off x="970279" y="2658979"/>
          <a:ext cx="9015932" cy="2963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507966">
                  <a:extLst>
                    <a:ext uri="{9D8B030D-6E8A-4147-A177-3AD203B41FA5}">
                      <a16:colId xmlns:a16="http://schemas.microsoft.com/office/drawing/2014/main" val="3055182252"/>
                    </a:ext>
                  </a:extLst>
                </a:gridCol>
                <a:gridCol w="4507966">
                  <a:extLst>
                    <a:ext uri="{9D8B030D-6E8A-4147-A177-3AD203B41FA5}">
                      <a16:colId xmlns:a16="http://schemas.microsoft.com/office/drawing/2014/main" val="3881269368"/>
                    </a:ext>
                  </a:extLst>
                </a:gridCol>
              </a:tblGrid>
              <a:tr h="493936">
                <a:tc>
                  <a:txBody>
                    <a:bodyPr/>
                    <a:lstStyle/>
                    <a:p>
                      <a:r>
                        <a:rPr lang="pl-PL" dirty="0"/>
                        <a:t>Gatunek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Faza wzrostu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521560"/>
                  </a:ext>
                </a:extLst>
              </a:tr>
              <a:tr h="493936">
                <a:tc>
                  <a:txBody>
                    <a:bodyPr/>
                    <a:lstStyle/>
                    <a:p>
                      <a:r>
                        <a:rPr lang="pl-PL" dirty="0"/>
                        <a:t>Pomidor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Wzrost wegetatywny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424066"/>
                  </a:ext>
                </a:extLst>
              </a:tr>
              <a:tr h="493936">
                <a:tc>
                  <a:txBody>
                    <a:bodyPr/>
                    <a:lstStyle/>
                    <a:p>
                      <a:r>
                        <a:rPr lang="pl-PL" dirty="0"/>
                        <a:t>Pomidor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Owocowanie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301732"/>
                  </a:ext>
                </a:extLst>
              </a:tr>
              <a:tr h="493936">
                <a:tc>
                  <a:txBody>
                    <a:bodyPr/>
                    <a:lstStyle/>
                    <a:p>
                      <a:r>
                        <a:rPr lang="pl-PL" dirty="0"/>
                        <a:t>Ogórek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Intensywny wzrost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29390"/>
                  </a:ext>
                </a:extLst>
              </a:tr>
              <a:tr h="493936">
                <a:tc>
                  <a:txBody>
                    <a:bodyPr/>
                    <a:lstStyle/>
                    <a:p>
                      <a:r>
                        <a:rPr lang="pl-PL" dirty="0"/>
                        <a:t>Pelargonia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Budowa masy roślinnej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70750"/>
                  </a:ext>
                </a:extLst>
              </a:tr>
              <a:tr h="493936">
                <a:tc>
                  <a:txBody>
                    <a:bodyPr/>
                    <a:lstStyle/>
                    <a:p>
                      <a:r>
                        <a:rPr lang="pl-PL" dirty="0"/>
                        <a:t>Pelargonia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Kwitnienie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186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712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1. </a:t>
            </a:r>
            <a:r>
              <a:rPr lang="pl-PL" sz="4400" dirty="0"/>
              <a:t>Przedstawienie gospodarstwa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Kim jesteśmy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Nasz skład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Zakres produkcji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dirty="0"/>
              <a:t>Specyfika funkcjonowania</a:t>
            </a:r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56720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10246360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b="1" dirty="0"/>
              <a:t>Azot = wzrost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b="1" dirty="0"/>
              <a:t>Fosfor = korzenie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b="1" dirty="0"/>
              <a:t>Potas = kwitnienie, owocowanie i jakość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b="1" dirty="0"/>
              <a:t>Wapń = trwałość i zdrowotność roślin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Przy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produkcji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warzyw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kwiatów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jednocześnie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można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stosować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jednego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programu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nawożenia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dla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wszystkich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obiektów</a:t>
            </a:r>
            <a:r>
              <a:rPr lang="pl-PL" sz="1800" dirty="0"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b="1" dirty="0"/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698670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Praktyczne wskazówki dot.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10246360" cy="4414263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pl-PL" sz="1800" b="1" dirty="0"/>
              <a:t>Przykład: nawożenie ogórków w tunelu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1 dzień - KSC Różowy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2 dzień - Saletra potasowa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3 dzień - Saletra wapniowa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4 dzień - KSC czerwony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5 dzień - Saletra wapniowa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6 dzień - KSC Perła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pl-PL" sz="1800" dirty="0">
                <a:ea typeface="Public Sans"/>
                <a:cs typeface="Public Sans"/>
                <a:sym typeface="Public Sans"/>
              </a:rPr>
              <a:t>7 dzień - woda </a:t>
            </a:r>
          </a:p>
          <a:p>
            <a:pPr marL="0" indent="0">
              <a:lnSpc>
                <a:spcPct val="160000"/>
              </a:lnSpc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60000"/>
              </a:lnSpc>
              <a:buNone/>
            </a:pPr>
            <a:endParaRPr lang="pl-PL" sz="1800" b="1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60000"/>
              </a:lnSpc>
              <a:buNone/>
            </a:pPr>
            <a:endParaRPr lang="pl-PL" sz="1800" dirty="0"/>
          </a:p>
        </p:txBody>
      </p:sp>
      <p:pic>
        <p:nvPicPr>
          <p:cNvPr id="2" name="Obraz 1" descr="Zdjęcie pokazuje charakterystykę produktów KSC Różowy, KSC Czerwony i KSC Perła.">
            <a:extLst>
              <a:ext uri="{FF2B5EF4-FFF2-40B4-BE49-F238E27FC236}">
                <a16:creationId xmlns:a16="http://schemas.microsoft.com/office/drawing/2014/main" id="{2E739DF0-3996-468F-AC50-BF83CF11AF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48" b="18507"/>
          <a:stretch/>
        </p:blipFill>
        <p:spPr>
          <a:xfrm>
            <a:off x="8285480" y="1793505"/>
            <a:ext cx="2890520" cy="42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4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Jak liczyć?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8434537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Na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nawozie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wartości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podane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są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jako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procent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masy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składnika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w 100 kg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nawozu</a:t>
            </a: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Przykład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nawóz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NPK 12-12-17</a:t>
            </a:r>
          </a:p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Oznacza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:</a:t>
            </a:r>
          </a:p>
          <a:p>
            <a:pPr algn="l">
              <a:lnSpc>
                <a:spcPct val="170000"/>
              </a:lnSpc>
              <a:spcBef>
                <a:spcPct val="0"/>
              </a:spcBef>
            </a:pPr>
            <a:r>
              <a:rPr lang="en-US" sz="1800" dirty="0">
                <a:ea typeface="Public Sans"/>
                <a:cs typeface="Public Sans"/>
                <a:sym typeface="Public Sans"/>
              </a:rPr>
              <a:t>12% N = 12 kg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czystego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azotu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100 kg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nawozu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algn="l">
              <a:lnSpc>
                <a:spcPct val="170000"/>
              </a:lnSpc>
              <a:spcBef>
                <a:spcPct val="0"/>
              </a:spcBef>
            </a:pPr>
            <a:r>
              <a:rPr lang="en-US" sz="1800" dirty="0">
                <a:ea typeface="Public Sans"/>
                <a:cs typeface="Public Sans"/>
                <a:sym typeface="Public Sans"/>
              </a:rPr>
              <a:t>12% P₂O₅ = 12 kg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pięciotlenku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fosforu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100 kg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nawozu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algn="l">
              <a:lnSpc>
                <a:spcPct val="170000"/>
              </a:lnSpc>
              <a:spcBef>
                <a:spcPct val="0"/>
              </a:spcBef>
            </a:pPr>
            <a:r>
              <a:rPr lang="en-US" sz="1800" dirty="0">
                <a:ea typeface="Public Sans"/>
                <a:cs typeface="Public Sans"/>
                <a:sym typeface="Public Sans"/>
              </a:rPr>
              <a:t>17% K₂O = 17 kg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tlenku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potasu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100 kg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nawozu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Dawka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składnika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=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dawka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nawozu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×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procent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składnika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/ 100</a:t>
            </a:r>
            <a:endParaRPr lang="pl-PL" sz="1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pl-PL" sz="1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Jeśli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wysiewasz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300 kg/ha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nawozu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NPK 12-12-17, to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dostarczasz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?</a:t>
            </a:r>
          </a:p>
          <a:p>
            <a:pPr marL="0" indent="0" algn="ctr">
              <a:lnSpc>
                <a:spcPct val="170000"/>
              </a:lnSpc>
              <a:spcBef>
                <a:spcPct val="0"/>
              </a:spcBef>
              <a:buNone/>
            </a:pP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9077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Jak liczyć?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10337800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000" dirty="0" err="1">
                <a:ea typeface="Public Sans"/>
                <a:cs typeface="Public Sans"/>
                <a:sym typeface="Public Sans"/>
              </a:rPr>
              <a:t>Azot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300 × 12% = 36 kg N/ha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000" dirty="0" err="1">
                <a:ea typeface="Public Sans"/>
                <a:cs typeface="Public Sans"/>
                <a:sym typeface="Public Sans"/>
              </a:rPr>
              <a:t>Fosfor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300 × 12% = 36 kg P₂O₅/ha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000" dirty="0" err="1">
                <a:ea typeface="Public Sans"/>
                <a:cs typeface="Public Sans"/>
                <a:sym typeface="Public Sans"/>
              </a:rPr>
              <a:t>Potas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300 × 17% = 51 kg K₂O/ha</a:t>
            </a:r>
          </a:p>
          <a:p>
            <a:pPr marL="0" indent="0" algn="ctr">
              <a:lnSpc>
                <a:spcPct val="170000"/>
              </a:lnSpc>
              <a:spcBef>
                <a:spcPct val="0"/>
              </a:spcBef>
              <a:buNone/>
            </a:pPr>
            <a:endParaRPr lang="pl-PL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Na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etykiecie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fosfor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potas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najczęściej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nie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są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podane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jako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czysty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pierwiastek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np.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tlenek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fosforu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P = P₂O₅ × 0,436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K = K₂O × 0,83</a:t>
            </a:r>
          </a:p>
          <a:p>
            <a:pPr marL="0" indent="0" algn="ctr">
              <a:lnSpc>
                <a:spcPct val="170000"/>
              </a:lnSpc>
              <a:spcBef>
                <a:spcPct val="0"/>
              </a:spcBef>
              <a:buNone/>
            </a:pPr>
            <a:endParaRPr lang="en-US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20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20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5393650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Alternatywne metody uprawy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699"/>
            <a:ext cx="5562600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Maty kokosowe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Podłoże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wykonane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z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włókna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kokosowego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wykorzystywane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głównie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w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uprawach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tunelowych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18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dirty="0" err="1">
                <a:ea typeface="Public Sans Bold"/>
                <a:cs typeface="Public Sans Bold"/>
                <a:sym typeface="Public Sans Bold"/>
              </a:rPr>
              <a:t>szklarniowych</a:t>
            </a:r>
            <a:r>
              <a:rPr lang="pl-PL" sz="1800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1800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1800" dirty="0"/>
          </a:p>
        </p:txBody>
      </p:sp>
      <p:sp>
        <p:nvSpPr>
          <p:cNvPr id="2" name="Freeform 2" descr="Zdjęcie pokazuje przykładową matę kokosową.&#10;">
            <a:extLst>
              <a:ext uri="{FF2B5EF4-FFF2-40B4-BE49-F238E27FC236}">
                <a16:creationId xmlns:a16="http://schemas.microsoft.com/office/drawing/2014/main" id="{1EA3E9AC-E123-4492-E2E0-500B21CD300D}"/>
              </a:ext>
            </a:extLst>
          </p:cNvPr>
          <p:cNvSpPr/>
          <p:nvPr/>
        </p:nvSpPr>
        <p:spPr>
          <a:xfrm>
            <a:off x="6591685" y="1938027"/>
            <a:ext cx="4762115" cy="3294373"/>
          </a:xfrm>
          <a:custGeom>
            <a:avLst/>
            <a:gdLst/>
            <a:ahLst/>
            <a:cxnLst/>
            <a:rect l="l" t="t" r="r" b="b"/>
            <a:pathLst>
              <a:path w="6814809" h="3746974">
                <a:moveTo>
                  <a:pt x="0" y="0"/>
                </a:moveTo>
                <a:lnTo>
                  <a:pt x="6814809" y="0"/>
                </a:lnTo>
                <a:lnTo>
                  <a:pt x="6814809" y="3746974"/>
                </a:lnTo>
                <a:lnTo>
                  <a:pt x="0" y="37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77714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Alternatywne metody uprawy - porównanie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E756F7F-EB3E-02C8-90FB-59F2FEA43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964050"/>
              </p:ext>
            </p:extLst>
          </p:nvPr>
        </p:nvGraphicFramePr>
        <p:xfrm>
          <a:off x="838200" y="1548389"/>
          <a:ext cx="10515600" cy="426148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385782">
                  <a:extLst>
                    <a:ext uri="{9D8B030D-6E8A-4147-A177-3AD203B41FA5}">
                      <a16:colId xmlns:a16="http://schemas.microsoft.com/office/drawing/2014/main" val="3337444423"/>
                    </a:ext>
                  </a:extLst>
                </a:gridCol>
                <a:gridCol w="4718240">
                  <a:extLst>
                    <a:ext uri="{9D8B030D-6E8A-4147-A177-3AD203B41FA5}">
                      <a16:colId xmlns:a16="http://schemas.microsoft.com/office/drawing/2014/main" val="17962221"/>
                    </a:ext>
                  </a:extLst>
                </a:gridCol>
                <a:gridCol w="4411578">
                  <a:extLst>
                    <a:ext uri="{9D8B030D-6E8A-4147-A177-3AD203B41FA5}">
                      <a16:colId xmlns:a16="http://schemas.microsoft.com/office/drawing/2014/main" val="37290349"/>
                    </a:ext>
                  </a:extLst>
                </a:gridCol>
              </a:tblGrid>
              <a:tr h="34094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800" dirty="0">
                          <a:solidFill>
                            <a:schemeClr val="bg1"/>
                          </a:solidFill>
                        </a:rPr>
                        <a:t>Uprawa w glebie</a:t>
                      </a:r>
                      <a:endParaRPr lang="pl-PL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800" dirty="0">
                          <a:solidFill>
                            <a:schemeClr val="bg1"/>
                          </a:solidFill>
                        </a:rPr>
                        <a:t>Uprawa w macie</a:t>
                      </a:r>
                      <a:endParaRPr lang="pl-PL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721395"/>
                  </a:ext>
                </a:extLst>
              </a:tr>
              <a:tr h="155987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Zalety</a:t>
                      </a: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niższe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koszty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naturalna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pojemność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sorpcyjna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możliwość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wykorzystania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obornika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nawozów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organicznych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pełna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kontrola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nad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żywieniem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roślin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wyższe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bardziej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wyrównane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plony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łatwiejsze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zarządzanie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fertygacją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812796"/>
                  </a:ext>
                </a:extLst>
              </a:tr>
              <a:tr h="125514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</a:rPr>
                        <a:t>Wady</a:t>
                      </a: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zmęczenie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gleby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większe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ryzyko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chorób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odglebowych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mniejsza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kontrola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nad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nawożeniem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wyższe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nakłady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inwestycyjne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,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konieczność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dużej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wiedzy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sym typeface="Public Sans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sym typeface="Public Sans"/>
                        </a:rPr>
                        <a:t>technologicznej</a:t>
                      </a:r>
                      <a:endParaRPr lang="en-US" sz="1800" dirty="0">
                        <a:solidFill>
                          <a:schemeClr val="tx1"/>
                        </a:solidFill>
                        <a:sym typeface="Public San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018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1883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ytuł 1">
            <a:extLst>
              <a:ext uri="{FF2B5EF4-FFF2-40B4-BE49-F238E27FC236}">
                <a16:creationId xmlns:a16="http://schemas.microsoft.com/office/drawing/2014/main" id="{E004CC2A-F169-82D1-0CAD-CCEA3627A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pl-PL" sz="3600" dirty="0"/>
              <a:t>Alternatywne metody uprawy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7600"/>
            <a:ext cx="10515600" cy="37893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Nowoczesne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technologie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takie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jak maty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kokosowe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zastępują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wiedzy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o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nawożeniu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wręcz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przeciwnie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wymagają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jeszcze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większej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precyzji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w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zarządzaniu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wodą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składnikami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pokarmowymi</a:t>
            </a:r>
            <a:endParaRPr lang="en-US" sz="1600" b="1" dirty="0"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16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4612470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3. </a:t>
            </a:r>
            <a:r>
              <a:rPr lang="pl-PL" sz="4400" dirty="0"/>
              <a:t>Efektywność mineralnego nawożenia w praktyce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15000"/>
              </a:lnSpc>
              <a:spcAft>
                <a:spcPts val="1000"/>
              </a:spcAft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Praktyczne sposoby zwiększania efektywności wykorzystania składników mineralnych.</a:t>
            </a:r>
            <a:endParaRPr lang="pl-PL" sz="2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UcPeriod"/>
            </a:pPr>
            <a:r>
              <a:rPr lang="pl-PL" dirty="0">
                <a:latin typeface="Calibri" panose="020F0502020204030204" pitchFamily="34" charset="0"/>
                <a:ea typeface="MS Mincho" panose="02020609040205080304" pitchFamily="49" charset="-128"/>
              </a:rPr>
              <a:t>Ocena wizualna stanu odżywienia roślin. </a:t>
            </a:r>
          </a:p>
          <a:p>
            <a:pPr marL="514350" indent="-514350"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Identyfikacja problemów wynikających z niewłaściwego nawożenia oraz ich skutków dla roślin i jakości plonu. </a:t>
            </a:r>
          </a:p>
        </p:txBody>
      </p:sp>
    </p:spTree>
    <p:extLst>
      <p:ext uri="{BB962C8B-B14F-4D97-AF65-F5344CB8AC3E}">
        <p14:creationId xmlns:p14="http://schemas.microsoft.com/office/powerpoint/2010/main" val="35317116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Jak zwiększyć efektywność wykorzystania składników mineralnych?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Najważniejsze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zasady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wykonywanie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regularnej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analizy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gleby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wody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dostosowanie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nawożenia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do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gatunku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fazy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wzrostu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stosowanie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fertygacji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małych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częstych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dawek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nawozów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utrzymywanie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optymalnego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pH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gleby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(6,0–7,0),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stosowanie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materii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organicznej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obornik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kompost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),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wykorzystanie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preparatów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biologicznych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(np. Trichoderma),</a:t>
            </a:r>
          </a:p>
          <a:p>
            <a:pPr marL="690881" lvl="1" indent="-345440" algn="l">
              <a:lnSpc>
                <a:spcPct val="17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ograniczanie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wymywania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składników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poprzez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odpowiednie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nawadnianie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ilość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nawozu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decyduje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o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plonie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, ale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jego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dostępność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dla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rośliny</a:t>
            </a: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. </a:t>
            </a: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18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endParaRPr lang="pl-PL" sz="18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4319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Ocena wizualna stanu odżywienia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Z czym mamy tutaj do czynienia?</a:t>
            </a:r>
            <a:endParaRPr lang="en-US" sz="1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18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endParaRPr lang="pl-PL" sz="18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Freeform 2" descr="Zbliżenie liścia ogórka wykazującego chlorozy międzyżyłkowe. Widoczne intensywnie zielone nerwy kontrastują z żółknącą tkanką liścia pomiędzy nimi, co jest charakterystycznym objawem zaburzeń odżywienia roślin.">
            <a:extLst>
              <a:ext uri="{FF2B5EF4-FFF2-40B4-BE49-F238E27FC236}">
                <a16:creationId xmlns:a16="http://schemas.microsoft.com/office/drawing/2014/main" id="{3FD9F738-6C07-AA64-CA45-CB56577A1BB7}"/>
              </a:ext>
            </a:extLst>
          </p:cNvPr>
          <p:cNvSpPr/>
          <p:nvPr/>
        </p:nvSpPr>
        <p:spPr>
          <a:xfrm>
            <a:off x="3815939" y="2332843"/>
            <a:ext cx="4559203" cy="3565840"/>
          </a:xfrm>
          <a:custGeom>
            <a:avLst/>
            <a:gdLst/>
            <a:ahLst/>
            <a:cxnLst/>
            <a:rect l="l" t="t" r="r" b="b"/>
            <a:pathLst>
              <a:path w="7228645" h="5623455">
                <a:moveTo>
                  <a:pt x="0" y="0"/>
                </a:moveTo>
                <a:lnTo>
                  <a:pt x="7228646" y="0"/>
                </a:lnTo>
                <a:lnTo>
                  <a:pt x="7228646" y="5623454"/>
                </a:lnTo>
                <a:lnTo>
                  <a:pt x="0" y="5623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911" b="-15480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783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Kim jesteśmy?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 err="1">
                <a:sym typeface="Public Sans Bold"/>
              </a:rPr>
              <a:t>Jesteśmy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rodzinnym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ogrodnictwem</a:t>
            </a:r>
            <a:r>
              <a:rPr lang="en-US" sz="2000" dirty="0">
                <a:sym typeface="Public Sans Bold"/>
              </a:rPr>
              <a:t> ze </a:t>
            </a:r>
            <a:r>
              <a:rPr lang="en-US" sz="2000" dirty="0" err="1">
                <a:sym typeface="Public Sans Bold"/>
              </a:rPr>
              <a:t>Starego</a:t>
            </a:r>
            <a:r>
              <a:rPr lang="en-US" sz="2000" dirty="0">
                <a:sym typeface="Public Sans Bold"/>
              </a:rPr>
              <a:t> Targu, (15km od </a:t>
            </a:r>
            <a:r>
              <a:rPr lang="en-US" sz="2000" dirty="0" err="1">
                <a:sym typeface="Public Sans Bold"/>
              </a:rPr>
              <a:t>Malborka</a:t>
            </a:r>
            <a:r>
              <a:rPr lang="en-US" sz="2000" dirty="0">
                <a:sym typeface="Public Sans Bold"/>
              </a:rPr>
              <a:t>), </a:t>
            </a:r>
            <a:r>
              <a:rPr lang="en-US" sz="2000" dirty="0" err="1">
                <a:sym typeface="Public Sans Bold"/>
              </a:rPr>
              <a:t>działamy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nieprzerwanie</a:t>
            </a:r>
            <a:r>
              <a:rPr lang="en-US" sz="2000" dirty="0">
                <a:sym typeface="Public Sans Bold"/>
              </a:rPr>
              <a:t> od 1950 </a:t>
            </a:r>
            <a:r>
              <a:rPr lang="en-US" sz="2000" dirty="0" err="1">
                <a:sym typeface="Public Sans Bold"/>
              </a:rPr>
              <a:t>roku</a:t>
            </a:r>
            <a:r>
              <a:rPr lang="en-US" sz="2000" dirty="0">
                <a:sym typeface="Public Sans Bold"/>
              </a:rPr>
              <a:t>. </a:t>
            </a:r>
            <a:r>
              <a:rPr lang="en-US" sz="2000" dirty="0" err="1">
                <a:sym typeface="Public Sans Bold"/>
              </a:rPr>
              <a:t>Obecnie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prowadzone</a:t>
            </a:r>
            <a:r>
              <a:rPr lang="en-US" sz="2000" dirty="0">
                <a:sym typeface="Public Sans Bold"/>
              </a:rPr>
              <a:t> jest </a:t>
            </a:r>
            <a:r>
              <a:rPr lang="en-US" sz="2000" dirty="0" err="1">
                <a:sym typeface="Public Sans Bold"/>
              </a:rPr>
              <a:t>już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przez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trzecie</a:t>
            </a:r>
            <a:r>
              <a:rPr lang="en-US" sz="2000" dirty="0">
                <a:sym typeface="Public Sans Bold"/>
              </a:rPr>
              <a:t> </a:t>
            </a:r>
            <a:r>
              <a:rPr lang="en-US" sz="2000" dirty="0" err="1">
                <a:sym typeface="Public Sans Bold"/>
              </a:rPr>
              <a:t>pokolenie</a:t>
            </a:r>
            <a:r>
              <a:rPr lang="pl-PL" sz="2000" dirty="0">
                <a:sym typeface="Public Sans Bold"/>
              </a:rPr>
              <a:t>.</a:t>
            </a:r>
            <a:endParaRPr lang="en-US" sz="2000" dirty="0">
              <a:sym typeface="Public Sans Bold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endParaRPr lang="pl-PL" dirty="0"/>
          </a:p>
        </p:txBody>
      </p:sp>
      <p:grpSp>
        <p:nvGrpSpPr>
          <p:cNvPr id="6" name="Grupa 5" descr="Dwa zdjęcia pokazujące początek działania gospodarstwa.&#10;">
            <a:extLst>
              <a:ext uri="{FF2B5EF4-FFF2-40B4-BE49-F238E27FC236}">
                <a16:creationId xmlns:a16="http://schemas.microsoft.com/office/drawing/2014/main" id="{BCA8D189-F4B6-8F7A-55DB-1A25C47B5D3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431732" y="2785497"/>
            <a:ext cx="8779110" cy="3147625"/>
            <a:chOff x="3000692" y="3029337"/>
            <a:chExt cx="8779110" cy="3147625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C0475195-1CC7-BEC3-0792-3662D8F26ED6}"/>
                </a:ext>
              </a:extLst>
            </p:cNvPr>
            <p:cNvSpPr/>
            <p:nvPr/>
          </p:nvSpPr>
          <p:spPr>
            <a:xfrm>
              <a:off x="3000692" y="3029337"/>
              <a:ext cx="5038408" cy="3147625"/>
            </a:xfrm>
            <a:custGeom>
              <a:avLst/>
              <a:gdLst/>
              <a:ahLst/>
              <a:cxnLst/>
              <a:rect l="l" t="t" r="r" b="b"/>
              <a:pathLst>
                <a:path w="8552816" h="5858679">
                  <a:moveTo>
                    <a:pt x="0" y="0"/>
                  </a:moveTo>
                  <a:lnTo>
                    <a:pt x="8552816" y="0"/>
                  </a:lnTo>
                  <a:lnTo>
                    <a:pt x="8552816" y="5858679"/>
                  </a:lnTo>
                  <a:lnTo>
                    <a:pt x="0" y="5858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64DAF58C-5CC3-A00E-2E93-A40C6A41EA54}"/>
                </a:ext>
              </a:extLst>
            </p:cNvPr>
            <p:cNvSpPr/>
            <p:nvPr/>
          </p:nvSpPr>
          <p:spPr>
            <a:xfrm>
              <a:off x="7613099" y="3356990"/>
              <a:ext cx="4166703" cy="2819972"/>
            </a:xfrm>
            <a:custGeom>
              <a:avLst/>
              <a:gdLst/>
              <a:ahLst/>
              <a:cxnLst/>
              <a:rect l="l" t="t" r="r" b="b"/>
              <a:pathLst>
                <a:path w="4752006" h="3168004">
                  <a:moveTo>
                    <a:pt x="0" y="0"/>
                  </a:moveTo>
                  <a:lnTo>
                    <a:pt x="4752005" y="0"/>
                  </a:lnTo>
                  <a:lnTo>
                    <a:pt x="4752005" y="3168003"/>
                  </a:lnTo>
                  <a:lnTo>
                    <a:pt x="0" y="316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5252694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Ocena wizualna stanu odżywienia - wskazówki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Składnik – Typowe objawy niedoboru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Azot (N) – </a:t>
            </a:r>
            <a:r>
              <a:rPr lang="pl-PL" sz="2000" dirty="0">
                <a:effectLst/>
              </a:rPr>
              <a:t>żółknięcie starszych liści, słaby wzrost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Fosfor (P) – </a:t>
            </a:r>
            <a:r>
              <a:rPr lang="pl-PL" sz="2000" dirty="0">
                <a:effectLst/>
              </a:rPr>
              <a:t>ciemnozielone lub fioletowe zabarwienie liści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Potas (K) – </a:t>
            </a:r>
            <a:r>
              <a:rPr lang="pl-PL" sz="2000" dirty="0">
                <a:effectLst/>
              </a:rPr>
              <a:t>zasychanie brzegów liści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Magnez (Mg) – </a:t>
            </a:r>
            <a:r>
              <a:rPr lang="pl-PL" sz="2000" dirty="0">
                <a:effectLst/>
              </a:rPr>
              <a:t>chloroza między nerwami starszych liści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Wapń (Ca) – </a:t>
            </a:r>
            <a:r>
              <a:rPr lang="pl-PL" sz="2000" dirty="0">
                <a:effectLst/>
              </a:rPr>
              <a:t>deformacje młodych liści, sucha zgnilizna wierzchołkowa pomidora</a:t>
            </a:r>
          </a:p>
          <a:p>
            <a:pPr algn="l"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sym typeface="Public Sans Bold"/>
              </a:rPr>
              <a:t>Żelazo (Fe) - </a:t>
            </a:r>
            <a:r>
              <a:rPr lang="pl-PL" sz="2000" dirty="0">
                <a:sym typeface="Public Sans Bold"/>
              </a:rPr>
              <a:t>żółknięcie najmłodszych liści przy zielonych nerwach</a:t>
            </a:r>
          </a:p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r>
              <a:rPr lang="en-US" b="1" dirty="0" err="1">
                <a:ea typeface="Public Sans Bold"/>
                <a:cs typeface="Public Sans Bold"/>
                <a:sym typeface="Public Sans Bold"/>
              </a:rPr>
              <a:t>Objawy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wizualne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powinny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być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potwierdzone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analizą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gleby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lub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analizą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tkanek</a:t>
            </a:r>
            <a:r>
              <a:rPr lang="en-US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b="1" dirty="0" err="1">
                <a:ea typeface="Public Sans Bold"/>
                <a:cs typeface="Public Sans Bold"/>
                <a:sym typeface="Public Sans Bold"/>
              </a:rPr>
              <a:t>roślinnych</a:t>
            </a:r>
            <a:r>
              <a:rPr lang="pl-PL" b="1" dirty="0">
                <a:ea typeface="Public Sans Bold"/>
                <a:cs typeface="Public Sans Bold"/>
                <a:sym typeface="Public Sans Bold"/>
              </a:rPr>
              <a:t>.</a:t>
            </a:r>
            <a:endParaRPr lang="en-US" b="1" dirty="0">
              <a:ea typeface="Public Sans Bold"/>
              <a:cs typeface="Public Sans Bold"/>
              <a:sym typeface="Public Sans Bold"/>
            </a:endParaRPr>
          </a:p>
          <a:p>
            <a:pPr marL="0" indent="0" algn="l">
              <a:lnSpc>
                <a:spcPct val="170000"/>
              </a:lnSpc>
              <a:spcBef>
                <a:spcPct val="0"/>
              </a:spcBef>
              <a:buNone/>
            </a:pPr>
            <a:endParaRPr lang="en-US" sz="4000" dirty="0">
              <a:sym typeface="Public Sans Bold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20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endParaRPr lang="pl-PL" sz="20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3340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Potwierdzenie diagnozy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558383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Klips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zakłada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się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na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liść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na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około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15–30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minut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, a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następnie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wykonuje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odczyt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za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pomocą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fluorometru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.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Służy</a:t>
            </a:r>
            <a:r>
              <a:rPr lang="pl-PL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do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oceny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kondycji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fotosyntezy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stresu</a:t>
            </a:r>
            <a:r>
              <a:rPr lang="en-US" sz="16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ea typeface="Public Sans Bold"/>
                <a:cs typeface="Public Sans Bold"/>
                <a:sym typeface="Public Sans Bold"/>
              </a:rPr>
              <a:t>roślin</a:t>
            </a:r>
            <a:r>
              <a:rPr lang="pl-PL" sz="1600" b="1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16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3200" dirty="0">
              <a:sym typeface="Public Sans Bold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Freeform 2" descr="Liść pomidora z zamocowanym klipsem fluorometru. Klips zakładany na liść przed wykonaniem pomiaru umożliwia ocenę efektywności fotosyntezy i diagnostykę stresu fizjologicznego roślin.">
            <a:extLst>
              <a:ext uri="{FF2B5EF4-FFF2-40B4-BE49-F238E27FC236}">
                <a16:creationId xmlns:a16="http://schemas.microsoft.com/office/drawing/2014/main" id="{6D8C4338-5736-992A-4FF6-42C681894AC6}"/>
              </a:ext>
            </a:extLst>
          </p:cNvPr>
          <p:cNvSpPr/>
          <p:nvPr/>
        </p:nvSpPr>
        <p:spPr>
          <a:xfrm>
            <a:off x="7011632" y="1503679"/>
            <a:ext cx="3422688" cy="4328159"/>
          </a:xfrm>
          <a:custGeom>
            <a:avLst/>
            <a:gdLst/>
            <a:ahLst/>
            <a:cxnLst/>
            <a:rect l="l" t="t" r="r" b="b"/>
            <a:pathLst>
              <a:path w="5669992" h="7559990">
                <a:moveTo>
                  <a:pt x="0" y="0"/>
                </a:moveTo>
                <a:lnTo>
                  <a:pt x="5669993" y="0"/>
                </a:lnTo>
                <a:lnTo>
                  <a:pt x="5669993" y="7559990"/>
                </a:lnTo>
                <a:lnTo>
                  <a:pt x="0" y="75599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09475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dirty="0"/>
              <a:t>Efektywność mineralnego nawożenia w praktyce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9972958" cy="4414263"/>
          </a:xfrm>
        </p:spPr>
        <p:txBody>
          <a:bodyPr>
            <a:normAutofit/>
          </a:bodyPr>
          <a:lstStyle/>
          <a:p>
            <a:pPr marL="0" indent="0">
              <a:lnSpc>
                <a:spcPts val="4480"/>
              </a:lnSpc>
              <a:spcBef>
                <a:spcPct val="0"/>
              </a:spcBef>
              <a:buNone/>
            </a:pP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Objawy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niedoboru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zawsze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oznaczają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brak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składnika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w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glebie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.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Bardzo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często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są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wynikiem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zablokowania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jego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pobierania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przez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nieodpowiednie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pH,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temperaturę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wilgotność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lub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nadmiar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innych</a:t>
            </a:r>
            <a:r>
              <a:rPr lang="en-US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pierwiastków</a:t>
            </a:r>
            <a:r>
              <a:rPr lang="pl-PL" sz="1600" b="1" dirty="0">
                <a:latin typeface="Public Sans Bold"/>
                <a:ea typeface="Public Sans Bold"/>
                <a:cs typeface="Public Sans Bold"/>
                <a:sym typeface="Public Sans Bold"/>
              </a:rPr>
              <a:t>.</a:t>
            </a:r>
            <a:endParaRPr lang="en-US" sz="1600" b="1" dirty="0"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endParaRPr lang="en-US" sz="3200" dirty="0">
              <a:sym typeface="Public Sans Bold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6233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Czynniki wpływające na efektywność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9972958" cy="4414263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Wpływ </a:t>
            </a:r>
            <a:r>
              <a:rPr lang="pl-PL" sz="1800" b="1" dirty="0" err="1">
                <a:ea typeface="Public Sans Bold"/>
                <a:cs typeface="Public Sans Bold"/>
                <a:sym typeface="Public Sans Bold"/>
              </a:rPr>
              <a:t>pH</a:t>
            </a: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 gleby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sz="1600" dirty="0">
                <a:ea typeface="Public Sans Bold"/>
                <a:cs typeface="Public Sans Bold"/>
                <a:sym typeface="Public Sans Bold"/>
              </a:rPr>
              <a:t>pH &lt; 5,5 (gleba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kwaśna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)</a:t>
            </a: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Fosfor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(P),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wapń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(Ca),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magnez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(Mg),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molibden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(Mo)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endParaRPr lang="en-US" sz="1600" dirty="0">
              <a:ea typeface="Public Sans Bold"/>
              <a:cs typeface="Public Sans Bold"/>
              <a:sym typeface="Public Sans Bold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sz="1600" dirty="0">
                <a:ea typeface="Public Sans Bold"/>
                <a:cs typeface="Public Sans Bold"/>
                <a:sym typeface="Public Sans Bold"/>
              </a:rPr>
              <a:t>pH &gt; 7,2 (gleba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zasadowa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)</a:t>
            </a: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Żelazo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(Fe),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mangan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(Mn), </a:t>
            </a: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endParaRPr lang="pl-PL" sz="1600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Przykład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600" dirty="0" err="1">
                <a:ea typeface="Public Sans Bold"/>
                <a:cs typeface="Public Sans Bold"/>
                <a:sym typeface="Public Sans Bold"/>
              </a:rPr>
              <a:t>praktyczny</a:t>
            </a:r>
            <a:r>
              <a:rPr lang="en-US" sz="1600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r>
              <a:rPr lang="en-US" sz="1600" dirty="0">
                <a:ea typeface="Public Sans"/>
                <a:cs typeface="Public Sans"/>
                <a:sym typeface="Public Sans"/>
              </a:rPr>
              <a:t>Po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zbyt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intensywnym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wapnowaniu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pomidory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często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wykazują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objawy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niedoboru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żelaza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mimo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że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glebie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jest go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wystarczająco</a:t>
            </a:r>
            <a:r>
              <a:rPr lang="en-US" sz="16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600" dirty="0" err="1">
                <a:ea typeface="Public Sans"/>
                <a:cs typeface="Public Sans"/>
                <a:sym typeface="Public Sans"/>
              </a:rPr>
              <a:t>dużo</a:t>
            </a:r>
            <a:r>
              <a:rPr lang="pl-PL" sz="1600" dirty="0">
                <a:ea typeface="Public Sans"/>
                <a:cs typeface="Public Sans"/>
                <a:sym typeface="Public Sans"/>
              </a:rPr>
              <a:t>.</a:t>
            </a:r>
            <a:endParaRPr lang="en-US" sz="16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endParaRPr lang="en-US" sz="1600" dirty="0">
              <a:sym typeface="Public Sans Bold"/>
            </a:endParaRPr>
          </a:p>
          <a:p>
            <a:pPr marL="0" indent="0">
              <a:lnSpc>
                <a:spcPct val="16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247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Czynniki wpływające na efektywność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9972958" cy="4414263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800" b="1" dirty="0">
                <a:ea typeface="Public Sans Bold"/>
                <a:cs typeface="Public Sans Bold"/>
                <a:sym typeface="Public Sans Bold"/>
              </a:rPr>
              <a:t>Wpływ temperatury gleby</a:t>
            </a: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r>
              <a:rPr lang="pl-PL" sz="1600" dirty="0">
                <a:ea typeface="Public Sans Bold"/>
                <a:cs typeface="Public Sans Bold"/>
                <a:sym typeface="Public Sans Bold"/>
              </a:rPr>
              <a:t>Niska temperatura (&lt;10–12°C):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pl-PL" sz="1600" dirty="0">
                <a:ea typeface="Public Sans Bold"/>
                <a:cs typeface="Public Sans Bold"/>
                <a:sym typeface="Public Sans Bold"/>
              </a:rPr>
              <a:t>silnie ogranicza pobieranie fosforu,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pl-PL" sz="1600" dirty="0">
                <a:ea typeface="Public Sans Bold"/>
                <a:cs typeface="Public Sans Bold"/>
                <a:sym typeface="Public Sans Bold"/>
              </a:rPr>
              <a:t>osłabia pobieranie magnezu.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endParaRPr lang="pl-PL" sz="1600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r>
              <a:rPr lang="pl-PL" sz="1600" dirty="0">
                <a:ea typeface="Public Sans Bold"/>
                <a:cs typeface="Public Sans Bold"/>
                <a:sym typeface="Public Sans Bold"/>
              </a:rPr>
              <a:t>Przykład praktyczny: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pl-PL" sz="1600" dirty="0">
                <a:ea typeface="Public Sans Bold"/>
                <a:cs typeface="Public Sans Bold"/>
                <a:sym typeface="Public Sans Bold"/>
              </a:rPr>
              <a:t>Młode rośliny pomidora lub kukurydzy mogą mieć fioletowe przebarwienia liści mimo prawidłowego nawożenia.</a:t>
            </a:r>
          </a:p>
          <a:p>
            <a:pPr marL="0" indent="0">
              <a:lnSpc>
                <a:spcPct val="160000"/>
              </a:lnSpc>
              <a:spcBef>
                <a:spcPct val="0"/>
              </a:spcBef>
              <a:buNone/>
            </a:pPr>
            <a:endParaRPr lang="en-US" sz="1600" dirty="0">
              <a:sym typeface="Public Sans Bold"/>
            </a:endParaRPr>
          </a:p>
          <a:p>
            <a:pPr marL="0" indent="0">
              <a:lnSpc>
                <a:spcPct val="16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81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Czynniki wpływające na efektywność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9972958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Wpływ wilgotności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Susza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ogranicza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pobieranie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azotu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,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potasu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i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wapnia</a:t>
            </a:r>
            <a:endParaRPr lang="en-US" sz="1400" dirty="0">
              <a:latin typeface="Public Sans"/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Nadmierne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latin typeface="Public Sans Bold"/>
                <a:ea typeface="Public Sans Bold"/>
                <a:cs typeface="Public Sans Bold"/>
                <a:sym typeface="Public Sans Bold"/>
              </a:rPr>
              <a:t>uwilgotnienie</a:t>
            </a:r>
            <a:r>
              <a:rPr lang="en-US" sz="1800" b="1" dirty="0">
                <a:latin typeface="Public Sans Bold"/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niedotlenienie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korzeni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utrudnione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pobieranie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większości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składników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zwiększone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wymywanie</a:t>
            </a:r>
            <a:r>
              <a:rPr lang="en-US" sz="1400" dirty="0"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lang="en-US" sz="1400" dirty="0" err="1">
                <a:latin typeface="Public Sans"/>
                <a:ea typeface="Public Sans"/>
                <a:cs typeface="Public Sans"/>
                <a:sym typeface="Public Sans"/>
              </a:rPr>
              <a:t>azotu</a:t>
            </a:r>
            <a:r>
              <a:rPr lang="pl-PL" sz="1400" dirty="0">
                <a:ea typeface="Public Sans Bold"/>
                <a:cs typeface="Public Sans Bold"/>
                <a:sym typeface="Public Sans Bold"/>
              </a:rPr>
              <a:t>.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600" dirty="0">
              <a:sym typeface="Public Sans Bold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5783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Czynniki wpływające na efektywność nawożenia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9972958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Antagonizm składników pokarmowych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Nadmiar jednego składnika może ograniczać pobieranie innego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1600" dirty="0">
              <a:sym typeface="Public Sans Bold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endParaRPr lang="pl-PL" sz="1600" dirty="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 descr="Tabela przedstawiająca antagonizmy składników pokarmowych. Nadmiar potasu ogranicza pobieranie magnezu i wapnia. Nadmiar wapnia ogranicza pobieranie magnezu, boru i żelaza. Nadmiar fosforu ogranicza pobieranie cynku, żelaza i miedzi. Nadmiar azotu może ograniczać pobieranie potasu i mikroelementów. Nadmiar magnezu może ograniczać pobieranie wapnia i potasu.">
            <a:extLst>
              <a:ext uri="{FF2B5EF4-FFF2-40B4-BE49-F238E27FC236}">
                <a16:creationId xmlns:a16="http://schemas.microsoft.com/office/drawing/2014/main" id="{C8E30004-E577-3E0C-0B98-19F870949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296005"/>
              </p:ext>
            </p:extLst>
          </p:nvPr>
        </p:nvGraphicFramePr>
        <p:xfrm>
          <a:off x="1759761" y="2862791"/>
          <a:ext cx="8128000" cy="27635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74795039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01617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Nadmiar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Blokuje pobieranie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149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Potasu (K)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effectLst/>
                        </a:rPr>
                        <a:t>Magnezu (Mg), Wapnia (Ca)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630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Wapnia (Ca)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effectLst/>
                        </a:rPr>
                        <a:t>Magnezu (Mg), Boru (B), Żelaza (Fe)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29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Fosforu (P)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effectLst/>
                        </a:rPr>
                        <a:t>Cynku (Zn), Żelaza (Fe), Miedzi (Cu)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65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Azotu 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effectLst/>
                        </a:rPr>
                        <a:t>Potasu (K) i mikroelementów (przy nadmiernych dawkach)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915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Magnezu (Mg)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effectLst/>
                        </a:rPr>
                        <a:t>Wapnia (Ca) i Potasu (K) (przy dużych nadmiarach)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650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565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1C542-95FA-BB50-38D9-439686DF4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6F68EC23-22F5-9350-ACFA-105E5DC6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5905037"/>
            <a:ext cx="1188825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04ABE76-4B88-3EBC-E5CC-52FB75D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16759"/>
            <a:ext cx="9144000" cy="1004765"/>
          </a:xfrm>
        </p:spPr>
        <p:txBody>
          <a:bodyPr>
            <a:normAutofit/>
          </a:bodyPr>
          <a:lstStyle/>
          <a:p>
            <a:r>
              <a:rPr lang="pl-PL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PRZERWA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231F6D1-A36B-B1AD-6D14-FE1A7E6CC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405B408-6D6A-741C-5245-1FE08581C1AE}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id="{30348216-9CA4-9905-D0D2-5A5A93228A5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8B6E5019-0AC8-13D8-3C17-921F2E9309F6}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F81C0BAB-5D35-6CB5-F7A6-3128207FDAE8}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0A5E5380-2CB6-8BCA-3D17-9FDEFD2F9DF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AA862A80-47AB-EB49-D796-716976E7ED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4D89F781-3BBA-AFC8-4AA0-A481B904BF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89131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4. </a:t>
            </a:r>
            <a:r>
              <a:rPr lang="pl-PL" sz="4400" dirty="0"/>
              <a:t>Środowiskowe, społeczne i ekonomiczne uwarunkowania produkcji ogrodniczej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Gospodarstwo jako przedsiębiorstwo.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Planowanie produkcji w ujęciu sezonowym oraz wykorzystanie zasobów gospodarstwa.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Modele sprzedaży.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dirty="0">
                <a:latin typeface="Calibri" panose="020F0502020204030204" pitchFamily="34" charset="0"/>
                <a:ea typeface="MS Mincho" panose="02020609040205080304" pitchFamily="49" charset="-128"/>
              </a:rPr>
              <a:t>N</a:t>
            </a: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ajczęstsze błędy w prowadzeniu działalności ogrodniczej.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Wpływ produkcji na środowisko i jakość życia człowieka.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24503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Funkcjonowanie gospodarstwa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647791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2800" dirty="0" err="1">
                <a:ea typeface="Public Sans"/>
                <a:cs typeface="Public Sans"/>
                <a:sym typeface="Public Sans"/>
              </a:rPr>
              <a:t>Planowanie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produkcji w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ujęciu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sezonowym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oraz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wykorzystanie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zasobów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gospodarstwa</a:t>
            </a:r>
            <a:endParaRPr lang="en-US" sz="2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2800" dirty="0">
              <a:effectLst/>
              <a:ea typeface="MS Mincho" panose="02020609040205080304" pitchFamily="49" charset="-128"/>
            </a:endParaRPr>
          </a:p>
        </p:txBody>
      </p:sp>
      <p:pic>
        <p:nvPicPr>
          <p:cNvPr id="4" name="Obraz 3" descr="Widok z lotu ptaka na rodzinne gospodarstwo ogrodnicze. Widoczne są tunele foliowe, szklarnia, stoły z rozsadą oraz zabudowania gospodarstwa położone w otoczeniu miejscowości i terenów zielonych.">
            <a:extLst>
              <a:ext uri="{FF2B5EF4-FFF2-40B4-BE49-F238E27FC236}">
                <a16:creationId xmlns:a16="http://schemas.microsoft.com/office/drawing/2014/main" id="{434C58D9-C032-2F12-EF3C-0AA775D712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557"/>
          <a:stretch/>
        </p:blipFill>
        <p:spPr>
          <a:xfrm>
            <a:off x="7437120" y="1744088"/>
            <a:ext cx="3698240" cy="401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1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Nasz skład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326018" cy="4414263"/>
          </a:xfrm>
        </p:spPr>
        <p:txBody>
          <a:bodyPr>
            <a:normAutofit/>
          </a:bodyPr>
          <a:lstStyle/>
          <a:p>
            <a:pPr marL="690885" lvl="1" indent="-345443" algn="l">
              <a:lnSpc>
                <a:spcPct val="160000"/>
              </a:lnSpc>
              <a:buFont typeface="Arial"/>
              <a:buChar char="•"/>
            </a:pPr>
            <a:r>
              <a:rPr lang="en-US" sz="1900" b="1" dirty="0" err="1">
                <a:ea typeface="Public Sans Bold"/>
                <a:cs typeface="Public Sans Bold"/>
                <a:sym typeface="Public Sans Bold"/>
              </a:rPr>
              <a:t>Dziadek</a:t>
            </a:r>
            <a:r>
              <a:rPr lang="en-US" sz="1900" b="1" dirty="0">
                <a:ea typeface="Public Sans Bold"/>
                <a:cs typeface="Public Sans Bold"/>
                <a:sym typeface="Public Sans Bold"/>
              </a:rPr>
              <a:t> Janusz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specjalista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ds.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sprzedaży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bezpośredniej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lokalnych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targowiskach</a:t>
            </a:r>
            <a:endParaRPr lang="en-US" sz="1900" dirty="0">
              <a:ea typeface="Public Sans"/>
              <a:cs typeface="Public Sans"/>
              <a:sym typeface="Public Sans"/>
            </a:endParaRPr>
          </a:p>
          <a:p>
            <a:pPr marL="690885" lvl="1" indent="-345443" algn="l">
              <a:lnSpc>
                <a:spcPct val="160000"/>
              </a:lnSpc>
              <a:buFont typeface="Arial"/>
              <a:buChar char="•"/>
            </a:pPr>
            <a:r>
              <a:rPr lang="en-US" sz="1900" b="1" dirty="0" err="1">
                <a:ea typeface="Public Sans Bold"/>
                <a:cs typeface="Public Sans Bold"/>
                <a:sym typeface="Public Sans Bold"/>
              </a:rPr>
              <a:t>Babcia</a:t>
            </a:r>
            <a:r>
              <a:rPr lang="en-US" sz="1900" b="1" dirty="0">
                <a:ea typeface="Public Sans Bold"/>
                <a:cs typeface="Public Sans Bold"/>
                <a:sym typeface="Public Sans Bold"/>
              </a:rPr>
              <a:t> Dorota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zarządzanie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sytuacjami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kryzysowymi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cierpliwe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pikowanie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siewek</a:t>
            </a:r>
            <a:endParaRPr lang="en-US" sz="1900" dirty="0">
              <a:ea typeface="Public Sans"/>
              <a:cs typeface="Public Sans"/>
              <a:sym typeface="Public Sans"/>
            </a:endParaRPr>
          </a:p>
          <a:p>
            <a:pPr marL="690885" lvl="1" indent="-345443" algn="l">
              <a:lnSpc>
                <a:spcPct val="160000"/>
              </a:lnSpc>
              <a:buFont typeface="Arial"/>
              <a:buChar char="•"/>
            </a:pPr>
            <a:r>
              <a:rPr lang="en-US" sz="1900" b="1" dirty="0">
                <a:ea typeface="Public Sans Bold"/>
                <a:cs typeface="Public Sans Bold"/>
                <a:sym typeface="Public Sans Bold"/>
              </a:rPr>
              <a:t>Kasia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kontrola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finansów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prowadzenie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mediów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społecznościowych</a:t>
            </a:r>
            <a:endParaRPr lang="en-US" sz="1900" dirty="0">
              <a:ea typeface="Public Sans"/>
              <a:cs typeface="Public Sans"/>
              <a:sym typeface="Public Sans"/>
            </a:endParaRPr>
          </a:p>
          <a:p>
            <a:pPr marL="690885" lvl="1" indent="-345443" algn="l">
              <a:lnSpc>
                <a:spcPct val="160000"/>
              </a:lnSpc>
              <a:buFont typeface="Arial"/>
              <a:buChar char="•"/>
            </a:pPr>
            <a:r>
              <a:rPr lang="en-US" sz="1900" b="1" dirty="0">
                <a:ea typeface="Public Sans Bold"/>
                <a:cs typeface="Public Sans Bold"/>
                <a:sym typeface="Public Sans Bold"/>
              </a:rPr>
              <a:t>Tomek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dział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utrzymania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ruchu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m.in.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naprawa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przecieków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systemach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nawadniających</a:t>
            </a:r>
            <a:endParaRPr lang="en-US" sz="1900" dirty="0">
              <a:ea typeface="Public Sans"/>
              <a:cs typeface="Public Sans"/>
              <a:sym typeface="Public Sans"/>
            </a:endParaRPr>
          </a:p>
          <a:p>
            <a:pPr marL="0" indent="0" algn="l">
              <a:lnSpc>
                <a:spcPct val="160000"/>
              </a:lnSpc>
              <a:spcBef>
                <a:spcPct val="0"/>
              </a:spcBef>
              <a:buNone/>
            </a:pPr>
            <a:r>
              <a:rPr lang="en-US" sz="1900" dirty="0" err="1">
                <a:ea typeface="Public Sans"/>
                <a:cs typeface="Public Sans"/>
                <a:sym typeface="Public Sans"/>
              </a:rPr>
              <a:t>Oraz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trójka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dzieci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współpracowników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rodziny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która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nas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wspiera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którą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możemy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zawsze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900" dirty="0" err="1">
                <a:ea typeface="Public Sans"/>
                <a:cs typeface="Public Sans"/>
                <a:sym typeface="Public Sans"/>
              </a:rPr>
              <a:t>liczyć</a:t>
            </a:r>
            <a:r>
              <a:rPr lang="en-US" sz="1900" dirty="0">
                <a:ea typeface="Public Sans"/>
                <a:cs typeface="Public Sans"/>
                <a:sym typeface="Public Sans"/>
              </a:rPr>
              <a:t>.</a:t>
            </a:r>
            <a:r>
              <a:rPr lang="pl-PL" sz="1900" dirty="0">
                <a:ea typeface="Public Sans"/>
                <a:cs typeface="Public Sans"/>
                <a:sym typeface="Public Sans"/>
              </a:rPr>
              <a:t> </a:t>
            </a:r>
            <a:r>
              <a:rPr lang="pl-PL" sz="1900" b="1" dirty="0">
                <a:sym typeface="Public Sans Bold"/>
              </a:rPr>
              <a:t>Wzajemne zastępowanie się</a:t>
            </a:r>
            <a:endParaRPr lang="en-US" sz="1900" b="1" dirty="0">
              <a:sym typeface="Public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27052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Model sprzedaży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dirty="0">
                <a:effectLst/>
                <a:ea typeface="MS Mincho" panose="02020609040205080304" pitchFamily="49" charset="-128"/>
              </a:rPr>
              <a:t>Krótkie łańcuchy dostaw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W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Polsce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funkcjonują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cztery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formy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takiej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działalności</a:t>
            </a:r>
            <a:r>
              <a:rPr lang="pl-PL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400" dirty="0" err="1">
                <a:ea typeface="Public Sans"/>
                <a:cs typeface="Public Sans"/>
                <a:sym typeface="Public Sans"/>
              </a:rPr>
              <a:t>sprzedaż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bezpośrednia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(SB)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400" dirty="0" err="1">
                <a:ea typeface="Public Sans"/>
                <a:cs typeface="Public Sans"/>
                <a:sym typeface="Public Sans"/>
              </a:rPr>
              <a:t>dostawy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bezpośrednie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(DB)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400" dirty="0" err="1">
                <a:ea typeface="Public Sans"/>
                <a:cs typeface="Public Sans"/>
                <a:sym typeface="Public Sans"/>
              </a:rPr>
              <a:t>rolniczy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handel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detaliczny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(RHD)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+mj-lt"/>
              <a:buAutoNum type="arabicPeriod"/>
            </a:pPr>
            <a:r>
              <a:rPr lang="en-US" sz="2400" dirty="0" err="1">
                <a:ea typeface="Public Sans"/>
                <a:cs typeface="Public Sans"/>
                <a:sym typeface="Public Sans"/>
              </a:rPr>
              <a:t>działalność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marginalna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lokalna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ograniczona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(MLO)</a:t>
            </a:r>
          </a:p>
          <a:p>
            <a:pPr lvl="1"/>
            <a:endParaRPr lang="en-US" sz="2400" b="1" dirty="0">
              <a:ea typeface="Public Sans Bold"/>
              <a:cs typeface="Public Sans Bold"/>
              <a:sym typeface="Public Sans Bold"/>
            </a:endParaRPr>
          </a:p>
          <a:p>
            <a:pPr lvl="1"/>
            <a:endParaRPr lang="pl-PL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84193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Sprzedaż bezpośrednia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b="1" dirty="0">
                <a:ea typeface="MS Mincho" panose="02020609040205080304" pitchFamily="49" charset="-128"/>
              </a:rPr>
              <a:t>Wyróżniki: 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2900" dirty="0" err="1">
                <a:ea typeface="Public Sans"/>
                <a:cs typeface="Public Sans"/>
                <a:sym typeface="Public Sans"/>
              </a:rPr>
              <a:t>sprzedaż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2900" dirty="0" err="1">
                <a:ea typeface="Public Sans"/>
                <a:cs typeface="Public Sans"/>
                <a:sym typeface="Public Sans"/>
              </a:rPr>
              <a:t>gospodarstwie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2900" dirty="0" err="1">
                <a:ea typeface="Public Sans"/>
                <a:cs typeface="Public Sans"/>
                <a:sym typeface="Public Sans"/>
              </a:rPr>
              <a:t>targowiska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9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900" dirty="0" err="1">
                <a:ea typeface="Public Sans"/>
                <a:cs typeface="Public Sans"/>
                <a:sym typeface="Public Sans"/>
              </a:rPr>
              <a:t>lokalne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900" dirty="0" err="1">
                <a:ea typeface="Public Sans"/>
                <a:cs typeface="Public Sans"/>
                <a:sym typeface="Public Sans"/>
              </a:rPr>
              <a:t>bazary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2900" dirty="0" err="1">
                <a:ea typeface="Public Sans"/>
                <a:cs typeface="Public Sans"/>
                <a:sym typeface="Public Sans"/>
              </a:rPr>
              <a:t>kontakt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 producent - </a:t>
            </a:r>
            <a:r>
              <a:rPr lang="en-US" sz="2900" dirty="0" err="1">
                <a:ea typeface="Public Sans"/>
                <a:cs typeface="Public Sans"/>
                <a:sym typeface="Public Sans"/>
              </a:rPr>
              <a:t>klient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2900" dirty="0" err="1">
                <a:ea typeface="Public Sans"/>
                <a:cs typeface="Public Sans"/>
                <a:sym typeface="Public Sans"/>
              </a:rPr>
              <a:t>najwyższa</a:t>
            </a:r>
            <a:r>
              <a:rPr lang="en-US" sz="29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900" dirty="0" err="1">
                <a:ea typeface="Public Sans"/>
                <a:cs typeface="Public Sans"/>
                <a:sym typeface="Public Sans"/>
              </a:rPr>
              <a:t>marża</a:t>
            </a:r>
            <a:endParaRPr lang="en-US" sz="2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Zalety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800" dirty="0">
                <a:ea typeface="Public Sans"/>
                <a:cs typeface="Public Sans"/>
                <a:sym typeface="Public Sans"/>
              </a:rPr>
              <a:t>✔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większy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zysk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jednostkowy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800" dirty="0">
                <a:ea typeface="Public Sans"/>
                <a:cs typeface="Public Sans"/>
                <a:sym typeface="Public Sans"/>
              </a:rPr>
              <a:t>✔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budowanie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lojalności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klientów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800" dirty="0">
                <a:ea typeface="Public Sans"/>
                <a:cs typeface="Public Sans"/>
                <a:sym typeface="Public Sans"/>
              </a:rPr>
              <a:t>✔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możliwość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sprzedaży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szerokiego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800" dirty="0" err="1">
                <a:ea typeface="Public Sans"/>
                <a:cs typeface="Public Sans"/>
                <a:sym typeface="Public Sans"/>
              </a:rPr>
              <a:t>asortymentu</a:t>
            </a:r>
            <a:r>
              <a:rPr lang="en-US" sz="28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endParaRPr lang="pl-PL" sz="2800" dirty="0">
              <a:effectLst/>
              <a:ea typeface="MS Mincho" panose="02020609040205080304" pitchFamily="49" charset="-128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pl-PL" sz="2800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74930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dirty="0"/>
              <a:t>Najczęstsze błędy w prowadzeniu działalności ogrodniczej cz.1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Błędy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produkcyjne</a:t>
            </a:r>
            <a:r>
              <a:rPr lang="pl-PL" sz="2800" b="1" dirty="0">
                <a:ea typeface="Public Sans Bold"/>
                <a:cs typeface="Public Sans Bold"/>
                <a:sym typeface="Public Sans Bold"/>
              </a:rPr>
              <a:t>:</a:t>
            </a:r>
            <a:endParaRPr lang="en-US" sz="2800" b="1" dirty="0">
              <a:ea typeface="Public Sans Bold"/>
              <a:cs typeface="Public Sans Bold"/>
              <a:sym typeface="Public Sans Bold"/>
            </a:endParaRP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brak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analizy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gleby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wody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nawożenie</a:t>
            </a:r>
            <a:r>
              <a:rPr lang="en-US" dirty="0">
                <a:ea typeface="Public Sans"/>
                <a:cs typeface="Public Sans"/>
                <a:sym typeface="Public Sans"/>
              </a:rPr>
              <a:t> "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schemat</a:t>
            </a:r>
            <a:r>
              <a:rPr lang="en-US" dirty="0">
                <a:ea typeface="Public Sans"/>
                <a:cs typeface="Public Sans"/>
                <a:sym typeface="Public Sans"/>
              </a:rPr>
              <a:t>",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zbyt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późna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reakcja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choroby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szkodniki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brak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płodozmianu</a:t>
            </a:r>
            <a:r>
              <a:rPr lang="en-US" dirty="0">
                <a:ea typeface="Public Sans"/>
                <a:cs typeface="Public Sans"/>
                <a:sym typeface="Public Sans"/>
              </a:rPr>
              <a:t>.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Błędy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ekonomiczne</a:t>
            </a:r>
            <a:r>
              <a:rPr lang="pl-PL" sz="2800" b="1" dirty="0">
                <a:ea typeface="Public Sans Bold"/>
                <a:cs typeface="Public Sans Bold"/>
                <a:sym typeface="Public Sans Bold"/>
              </a:rPr>
              <a:t>:</a:t>
            </a:r>
            <a:endParaRPr lang="en-US" sz="2800" b="1" dirty="0">
              <a:ea typeface="Public Sans Bold"/>
              <a:cs typeface="Public Sans Bold"/>
              <a:sym typeface="Public Sans Bold"/>
            </a:endParaRP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nieznajomość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kosztów</a:t>
            </a:r>
            <a:r>
              <a:rPr lang="en-US" dirty="0">
                <a:ea typeface="Public Sans"/>
                <a:cs typeface="Public Sans"/>
                <a:sym typeface="Public Sans"/>
              </a:rPr>
              <a:t> produkcji,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zbyt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szeroki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lub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źle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dobrany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asortyment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uzależnienie</a:t>
            </a:r>
            <a:r>
              <a:rPr lang="en-US" dirty="0">
                <a:ea typeface="Public Sans"/>
                <a:cs typeface="Public Sans"/>
                <a:sym typeface="Public Sans"/>
              </a:rPr>
              <a:t> od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jednego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kanału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sprzedaży</a:t>
            </a:r>
            <a:r>
              <a:rPr lang="en-US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2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800" dirty="0">
              <a:effectLst/>
              <a:ea typeface="MS Mincho" panose="02020609040205080304" pitchFamily="49" charset="-128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pl-PL" sz="2800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97389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Najczęstsze błędy w prowadzeniu działalności ogrodniczej cz.2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Błędy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marketingowe</a:t>
            </a:r>
            <a:endParaRPr lang="en-US" sz="2400" b="1" dirty="0">
              <a:ea typeface="Public Sans Bold"/>
              <a:cs typeface="Public Sans Bold"/>
              <a:sym typeface="Public Sans Bold"/>
            </a:endParaRP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brak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obecności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internecie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brak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budowania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relacji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klientem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nieregularna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komunikacja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.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Błędy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organizacyjne</a:t>
            </a:r>
            <a:endParaRPr lang="en-US" sz="2400" b="1" dirty="0">
              <a:ea typeface="Public Sans Bold"/>
              <a:cs typeface="Public Sans Bold"/>
              <a:sym typeface="Public Sans Bold"/>
            </a:endParaRP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brak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planowania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produkcji,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niewłaściwe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zarządzanie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pracą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sezonie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niedoszacowanie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zapotrzebowania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rynku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000" dirty="0">
              <a:effectLst/>
              <a:ea typeface="MS Mincho" panose="02020609040205080304" pitchFamily="49" charset="-128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pl-PL" sz="2000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75396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0" indent="0">
              <a:lnSpc>
                <a:spcPts val="4480"/>
              </a:lnSpc>
              <a:spcBef>
                <a:spcPct val="0"/>
              </a:spcBef>
              <a:buNone/>
            </a:pPr>
            <a:endParaRPr lang="pl-PL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ts val="4480"/>
              </a:lnSpc>
              <a:spcBef>
                <a:spcPct val="0"/>
              </a:spcBef>
              <a:buNone/>
            </a:pP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Sukces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gospodarstwa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ogrodniczego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zależy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nie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tylko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od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umiejętności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produkcji, ale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również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od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właściwego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zarządzania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,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marketingu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wyboru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odpowiedniego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modelu</a:t>
            </a:r>
            <a:r>
              <a:rPr lang="en-US" sz="20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000" b="1" dirty="0" err="1">
                <a:ea typeface="Public Sans Bold"/>
                <a:cs typeface="Public Sans Bold"/>
                <a:sym typeface="Public Sans Bold"/>
              </a:rPr>
              <a:t>sprzedaży</a:t>
            </a: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000" dirty="0">
              <a:effectLst/>
              <a:ea typeface="MS Mincho" panose="02020609040205080304" pitchFamily="49" charset="-128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endParaRPr lang="pl-PL" sz="2000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2494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1C542-95FA-BB50-38D9-439686DF4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>
            <a:extLst>
              <a:ext uri="{FF2B5EF4-FFF2-40B4-BE49-F238E27FC236}">
                <a16:creationId xmlns:a16="http://schemas.microsoft.com/office/drawing/2014/main" id="{6F68EC23-22F5-9350-ACFA-105E5DC6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5905037"/>
            <a:ext cx="1188825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04ABE76-4B88-3EBC-E5CC-52FB75DF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16759"/>
            <a:ext cx="9144000" cy="1004765"/>
          </a:xfrm>
        </p:spPr>
        <p:txBody>
          <a:bodyPr>
            <a:normAutofit/>
          </a:bodyPr>
          <a:lstStyle/>
          <a:p>
            <a:r>
              <a:rPr lang="pl-PL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PRZERWA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231F6D1-A36B-B1AD-6D14-FE1A7E6CC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405B408-6D6A-741C-5245-1FE08581C1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" name="Grupa 4">
              <a:extLst>
                <a:ext uri="{FF2B5EF4-FFF2-40B4-BE49-F238E27FC236}">
                  <a16:creationId xmlns:a16="http://schemas.microsoft.com/office/drawing/2014/main" id="{30348216-9CA4-9905-D0D2-5A5A93228A5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8B6E5019-0AC8-13D8-3C17-921F2E9309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F81C0BAB-5D35-6CB5-F7A6-3128207FDA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0A5E5380-2CB6-8BCA-3D17-9FDEFD2F9D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AA862A80-47AB-EB49-D796-716976E7ED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4D89F781-3BBA-AFC8-4AA0-A481B904BF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99425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5. </a:t>
            </a:r>
            <a:r>
              <a:rPr lang="pl-PL" sz="4400" dirty="0"/>
              <a:t>Wyzwania współczesnego ogrodnictwa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Aktualne wyzwania ogrodnictwa: sezonowość produkcji, rynki zbytu, koszty produkcji, wymagania środowiskowe.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Działania podejmowane w celu minimalizacji ryzyka i poprawy efektywności produkcji.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Znaczenie komunikacji z klientem i budowania wartości produktu.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Społeczna i etyczna odpowiedzialność za jakość produktów ogrodniczych i komunikowanie tej jakości.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lphaUcPeriod"/>
            </a:pPr>
            <a:r>
              <a:rPr lang="pl-PL" sz="2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Podsumowanie i dyskusja.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80760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Aktualne wyzwania </a:t>
            </a:r>
            <a:r>
              <a:rPr lang="pl-PL" sz="4400" dirty="0"/>
              <a:t>ogrodnictwa cz. 1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Sezonowość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produkcji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duże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spiętrzenie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prac</a:t>
            </a:r>
            <a:r>
              <a:rPr lang="en-US" dirty="0">
                <a:ea typeface="Public Sans"/>
                <a:cs typeface="Public Sans"/>
                <a:sym typeface="Public Sans"/>
              </a:rPr>
              <a:t> w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krótkim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czasie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uzależnienie</a:t>
            </a:r>
            <a:r>
              <a:rPr lang="en-US" dirty="0">
                <a:ea typeface="Public Sans"/>
                <a:cs typeface="Public Sans"/>
                <a:sym typeface="Public Sans"/>
              </a:rPr>
              <a:t> od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warunków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pogodowych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konieczność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odpowiedniego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planowania</a:t>
            </a:r>
            <a:r>
              <a:rPr lang="en-US" dirty="0">
                <a:ea typeface="Public Sans"/>
                <a:cs typeface="Public Sans"/>
                <a:sym typeface="Public Sans"/>
              </a:rPr>
              <a:t> produkcji</a:t>
            </a:r>
          </a:p>
          <a:p>
            <a:pPr>
              <a:lnSpc>
                <a:spcPct val="170000"/>
              </a:lnSpc>
              <a:spcBef>
                <a:spcPct val="0"/>
              </a:spcBef>
            </a:pPr>
            <a:endParaRPr lang="en-US" sz="2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Rynki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zbytu</a:t>
            </a:r>
            <a:endParaRPr lang="en-US" sz="2800" b="1" dirty="0">
              <a:ea typeface="Public Sans Bold"/>
              <a:cs typeface="Public Sans Bold"/>
              <a:sym typeface="Public Sans Bold"/>
            </a:endParaRP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rosnąca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konkurencja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zmieniające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się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preferencje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klientów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presja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cenowa</a:t>
            </a:r>
            <a:r>
              <a:rPr lang="en-US" dirty="0">
                <a:ea typeface="Public Sans"/>
                <a:cs typeface="Public Sans"/>
                <a:sym typeface="Public Sans"/>
              </a:rPr>
              <a:t> ze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strony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marketów</a:t>
            </a:r>
            <a:r>
              <a:rPr lang="en-US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14350" indent="-514350">
              <a:lnSpc>
                <a:spcPct val="170000"/>
              </a:lnSpc>
              <a:buFont typeface="+mj-lt"/>
              <a:buAutoNum type="alphaUcPeriod"/>
            </a:pPr>
            <a:endParaRPr lang="pl-PL" sz="2800" b="1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68983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Aktualne wyzwania ogrodnictwa cz.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Koszty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produkcji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wzrost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cen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energii</a:t>
            </a:r>
            <a:r>
              <a:rPr lang="en-US" dirty="0">
                <a:ea typeface="Public Sans"/>
                <a:cs typeface="Public Sans"/>
                <a:sym typeface="Public Sans"/>
              </a:rPr>
              <a:t>,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nawozów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środków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ochrony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rosnące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koszty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pracy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wysokie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nakłady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inwestycyjne</a:t>
            </a:r>
            <a:endParaRPr lang="en-US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</a:pPr>
            <a:endParaRPr lang="en-US" sz="2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700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Wymagania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środowiskowe</a:t>
            </a:r>
            <a:endParaRPr lang="en-US" sz="2800" b="1" dirty="0">
              <a:ea typeface="Public Sans Bold"/>
              <a:cs typeface="Public Sans Bold"/>
              <a:sym typeface="Public Sans Bold"/>
            </a:endParaRP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ograniczenie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stosowania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środków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ochrony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roślin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racjonalne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gospodarowanie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wodą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lvl="1">
              <a:lnSpc>
                <a:spcPct val="170000"/>
              </a:lnSpc>
              <a:spcBef>
                <a:spcPct val="0"/>
              </a:spcBef>
            </a:pPr>
            <a:r>
              <a:rPr lang="en-US" dirty="0" err="1">
                <a:ea typeface="Public Sans"/>
                <a:cs typeface="Public Sans"/>
                <a:sym typeface="Public Sans"/>
              </a:rPr>
              <a:t>zrównoważone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nawożenie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ochrona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gleby</a:t>
            </a:r>
            <a:r>
              <a:rPr lang="en-US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514350" indent="-514350">
              <a:lnSpc>
                <a:spcPct val="170000"/>
              </a:lnSpc>
              <a:buFont typeface="+mj-lt"/>
              <a:buAutoNum type="alphaUcPeriod"/>
            </a:pPr>
            <a:endParaRPr lang="pl-PL" sz="2800" b="1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34721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dirty="0"/>
              <a:t>Działania podejmowane w celu minimalizacji ryzyka i poprawy efektywności produkcji.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985211"/>
            <a:ext cx="10516518" cy="419175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Dywersyfikacja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produkcji</a:t>
            </a: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Nowoczesne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technologie</a:t>
            </a:r>
            <a:endParaRPr lang="en-US" sz="2400" b="1" dirty="0">
              <a:ea typeface="Public Sans Bold"/>
              <a:cs typeface="Public Sans Bold"/>
              <a:sym typeface="Public Sans Bold"/>
            </a:endParaRPr>
          </a:p>
          <a:p>
            <a:pPr>
              <a:lnSpc>
                <a:spcPct val="160000"/>
              </a:lnSpc>
              <a:spcBef>
                <a:spcPct val="0"/>
              </a:spcBef>
            </a:pP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Zarządzanie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produkcją</a:t>
            </a:r>
            <a:endParaRPr lang="en-US" sz="24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Najlepszą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metodą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ograniczania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ryzyka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jest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brak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uzależnienia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od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jednego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produktu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i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jednego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odbiorcy</a:t>
            </a:r>
            <a:r>
              <a:rPr lang="pl-PL" sz="2800" b="1" dirty="0">
                <a:ea typeface="Public Sans Bold"/>
                <a:cs typeface="Public Sans Bold"/>
                <a:sym typeface="Public Sans Bold"/>
              </a:rPr>
              <a:t>. </a:t>
            </a:r>
            <a:endParaRPr lang="en-US" sz="2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60000"/>
              </a:lnSpc>
              <a:buNone/>
            </a:pPr>
            <a:endParaRPr lang="pl-PL" dirty="0">
              <a:ea typeface="MS Mincho" panose="02020609040205080304" pitchFamily="49" charset="-128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endParaRPr lang="pl-PL" sz="2800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6116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Nasz skład - zdjęcie</a:t>
            </a:r>
          </a:p>
        </p:txBody>
      </p:sp>
      <p:pic>
        <p:nvPicPr>
          <p:cNvPr id="6" name="Symbol zastępczy zawartości 5" descr="Fotografia przedstawia członków rodziny prowadzącej gospodarstwo ogrodnicze pozujących w szklarni wśród uprawianych roślin ozdobnych. W tle widoczne są stoły produkcyjne oraz wiszące donice z kwiatami. Zdjęcie ilustruje rodzinny charakter gospodarstwa oraz zaangażowanie kilku pokoleń w prowadzenie działalności ogrodniczej.&#10;">
            <a:extLst>
              <a:ext uri="{FF2B5EF4-FFF2-40B4-BE49-F238E27FC236}">
                <a16:creationId xmlns:a16="http://schemas.microsoft.com/office/drawing/2014/main" id="{68EF01F2-002D-E1D1-3A6D-8CCA2707A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2638" y="1825625"/>
            <a:ext cx="2426723" cy="415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998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400" dirty="0"/>
              <a:t>Znaczenie komunikacji z klientem i budowania wartości produktu.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b="1" dirty="0">
                <a:effectLst/>
                <a:ea typeface="MS Mincho" panose="02020609040205080304" pitchFamily="49" charset="-128"/>
              </a:rPr>
              <a:t>Współczesny klient kupuje nie tylko produkt, ale także historię i zaufanie.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Budowanie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wartości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produktu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00" b="1" dirty="0" err="1">
                <a:ea typeface="Public Sans Bold"/>
                <a:cs typeface="Public Sans Bold"/>
                <a:sym typeface="Public Sans Bold"/>
              </a:rPr>
              <a:t>poprzez</a:t>
            </a:r>
            <a:r>
              <a:rPr lang="en-US" sz="24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690881" lvl="1" indent="-345440">
              <a:lnSpc>
                <a:spcPct val="150000"/>
              </a:lnSpc>
              <a:buFont typeface="Arial"/>
              <a:buChar char="•"/>
            </a:pPr>
            <a:r>
              <a:rPr lang="en-US" dirty="0" err="1">
                <a:ea typeface="Public Sans"/>
                <a:cs typeface="Public Sans"/>
                <a:sym typeface="Public Sans"/>
              </a:rPr>
              <a:t>pokazanie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procesu</a:t>
            </a:r>
            <a:r>
              <a:rPr lang="en-US" dirty="0">
                <a:ea typeface="Public Sans"/>
                <a:cs typeface="Public Sans"/>
                <a:sym typeface="Public Sans"/>
              </a:rPr>
              <a:t> produkcji,</a:t>
            </a:r>
          </a:p>
          <a:p>
            <a:pPr marL="690881" lvl="1" indent="-345440">
              <a:lnSpc>
                <a:spcPct val="150000"/>
              </a:lnSpc>
              <a:buFont typeface="Arial"/>
              <a:buChar char="•"/>
            </a:pPr>
            <a:r>
              <a:rPr lang="en-US" dirty="0" err="1">
                <a:ea typeface="Public Sans"/>
                <a:cs typeface="Public Sans"/>
                <a:sym typeface="Public Sans"/>
              </a:rPr>
              <a:t>edukację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klientów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50000"/>
              </a:lnSpc>
              <a:buFont typeface="Arial"/>
              <a:buChar char="•"/>
            </a:pPr>
            <a:r>
              <a:rPr lang="en-US" dirty="0" err="1">
                <a:ea typeface="Public Sans"/>
                <a:cs typeface="Public Sans"/>
                <a:sym typeface="Public Sans"/>
              </a:rPr>
              <a:t>transparentność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działań</a:t>
            </a:r>
            <a:r>
              <a:rPr lang="en-US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50000"/>
              </a:lnSpc>
              <a:buFont typeface="Arial"/>
              <a:buChar char="•"/>
            </a:pPr>
            <a:r>
              <a:rPr lang="en-US" dirty="0" err="1">
                <a:ea typeface="Public Sans"/>
                <a:cs typeface="Public Sans"/>
                <a:sym typeface="Public Sans"/>
              </a:rPr>
              <a:t>bezpośredni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kontakt</a:t>
            </a:r>
            <a:r>
              <a:rPr lang="en-US" dirty="0"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producenta</a:t>
            </a:r>
            <a:r>
              <a:rPr lang="en-US" dirty="0">
                <a:ea typeface="Public Sans"/>
                <a:cs typeface="Public Sans"/>
                <a:sym typeface="Public Sans"/>
              </a:rPr>
              <a:t> z </a:t>
            </a:r>
            <a:r>
              <a:rPr lang="en-US" dirty="0" err="1">
                <a:ea typeface="Public Sans"/>
                <a:cs typeface="Public Sans"/>
                <a:sym typeface="Public Sans"/>
              </a:rPr>
              <a:t>odbiorcą</a:t>
            </a:r>
            <a:r>
              <a:rPr lang="pl-PL" dirty="0">
                <a:ea typeface="Public Sans"/>
                <a:cs typeface="Public Sans"/>
                <a:sym typeface="Public Sans"/>
              </a:rPr>
              <a:t>.</a:t>
            </a:r>
            <a:endParaRPr lang="en-US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sz="2400" dirty="0">
              <a:effectLst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075995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Znaczenie komunikacji – Media społecznościowe</a:t>
            </a:r>
          </a:p>
        </p:txBody>
      </p:sp>
      <p:sp>
        <p:nvSpPr>
          <p:cNvPr id="3" name="Symbol zastępczy zawartości 2" descr="Grafika przedstawia profile Ogrodnictwa Kamińscy w pięciu mediach społecznościowych: Facebook, Instagram, Pinterest, LinkedIn oraz TikTok. Widoczne są przykłady publikowanych treści związanych z produkcją ogrodniczą, sprzedażą roślin, promocją gospodarstwa oraz budowaniem relacji z klientami.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sz="2400" dirty="0">
              <a:effectLst/>
              <a:ea typeface="MS Mincho" panose="02020609040205080304" pitchFamily="49" charset="-128"/>
            </a:endParaRPr>
          </a:p>
        </p:txBody>
      </p:sp>
      <p:pic>
        <p:nvPicPr>
          <p:cNvPr id="35" name="Obraz 34" descr="Grafika przedstawia profile Ogrodnictwa Kamińscy w pięciu mediach społecznościowych: Facebook, Instagram, Pinterest, LinkedIn oraz TikTok. Widoczne są przykłady publikowanych treści związanych z produkcją ogrodniczą, sprzedażą roślin, promocją gospodarstwa oraz budowaniem relacji z klientami.">
            <a:extLst>
              <a:ext uri="{FF2B5EF4-FFF2-40B4-BE49-F238E27FC236}">
                <a16:creationId xmlns:a16="http://schemas.microsoft.com/office/drawing/2014/main" id="{352E8500-90A2-7A3D-EDAB-086F3E688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69" y="1576138"/>
            <a:ext cx="9176343" cy="414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231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Znaczenie budowania wartości produktu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221868"/>
            <a:ext cx="1051651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b="1" dirty="0">
                <a:ea typeface="MS Mincho" panose="02020609040205080304" pitchFamily="49" charset="-128"/>
              </a:rPr>
              <a:t>Lejek sprzedażowy</a:t>
            </a:r>
            <a:endParaRPr lang="pl-PL" sz="2400" b="1" dirty="0">
              <a:effectLst/>
              <a:ea typeface="MS Mincho" panose="02020609040205080304" pitchFamily="49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sz="2400" dirty="0">
              <a:effectLst/>
              <a:ea typeface="MS Mincho" panose="02020609040205080304" pitchFamily="49" charset="-128"/>
            </a:endParaRPr>
          </a:p>
        </p:txBody>
      </p:sp>
      <p:pic>
        <p:nvPicPr>
          <p:cNvPr id="5" name="Obraz 4" descr="Infografika prezentująca lejek sprzedażowy w mediach społecznościowych. Na górze znajduje się wyjaśnienie, że odbiorcy przechodzą kolejne etapy od poznania marki, przez zainteresowanie i budowanie relacji, aż do zakupu. Lejek został porównany do procesu uprawy roślin, w którym przed uzyskaniem plonu konieczne jest sadzenie, podlewanie i pielęgnacja.&#10;">
            <a:extLst>
              <a:ext uri="{FF2B5EF4-FFF2-40B4-BE49-F238E27FC236}">
                <a16:creationId xmlns:a16="http://schemas.microsoft.com/office/drawing/2014/main" id="{9541E39A-4811-5522-FDF7-36441D7015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5" t="3294" r="1496"/>
          <a:stretch/>
        </p:blipFill>
        <p:spPr>
          <a:xfrm>
            <a:off x="1287379" y="1857145"/>
            <a:ext cx="4028235" cy="4249015"/>
          </a:xfrm>
          <a:prstGeom prst="rect">
            <a:avLst/>
          </a:prstGeom>
        </p:spPr>
      </p:pic>
      <p:pic>
        <p:nvPicPr>
          <p:cNvPr id="7" name="Obraz 6" descr="Infografika przedstawiająca pięć etapów lejka sprzedażowego w mediach społecznościowych: świadomość, zaangażowanie, zaufanie, sprzedaż i lojalność. Każdy etap opisuje działania pomagające przekształcić odbiorcę treści w klienta, a następnie utrzymać z nim długoterminową relację.">
            <a:extLst>
              <a:ext uri="{FF2B5EF4-FFF2-40B4-BE49-F238E27FC236}">
                <a16:creationId xmlns:a16="http://schemas.microsoft.com/office/drawing/2014/main" id="{A2173BF8-0045-5977-2A2B-EA9C4E0EB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036" y="1294453"/>
            <a:ext cx="4028235" cy="481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907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Społeczna i etyczna odpowiedzialność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7900318" cy="441426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3200" b="1" dirty="0" err="1">
                <a:ea typeface="Public Sans Bold"/>
                <a:cs typeface="Public Sans Bold"/>
                <a:sym typeface="Public Sans Bold"/>
              </a:rPr>
              <a:t>Odpowiedzialność</a:t>
            </a:r>
            <a:r>
              <a:rPr lang="en-US" sz="3200" b="1" dirty="0">
                <a:ea typeface="Public Sans Bold"/>
                <a:cs typeface="Public Sans Bold"/>
                <a:sym typeface="Public Sans Bold"/>
              </a:rPr>
              <a:t> za </a:t>
            </a:r>
            <a:r>
              <a:rPr lang="en-US" sz="3200" b="1" dirty="0" err="1">
                <a:ea typeface="Public Sans Bold"/>
                <a:cs typeface="Public Sans Bold"/>
                <a:sym typeface="Public Sans Bold"/>
              </a:rPr>
              <a:t>jakość</a:t>
            </a:r>
            <a:r>
              <a:rPr lang="en-US" sz="32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3200" b="1" dirty="0" err="1">
                <a:ea typeface="Public Sans Bold"/>
                <a:cs typeface="Public Sans Bold"/>
                <a:sym typeface="Public Sans Bold"/>
              </a:rPr>
              <a:t>obejmuje</a:t>
            </a:r>
            <a:r>
              <a:rPr lang="en-US" sz="32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3200" dirty="0" err="1">
                <a:ea typeface="Public Sans"/>
                <a:cs typeface="Public Sans"/>
                <a:sym typeface="Public Sans"/>
              </a:rPr>
              <a:t>produkcję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zdrowych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bezpiecznych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warzyw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3200" dirty="0" err="1">
                <a:ea typeface="Public Sans"/>
                <a:cs typeface="Public Sans"/>
                <a:sym typeface="Public Sans"/>
              </a:rPr>
              <a:t>racjonalne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stosowanie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nawozów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środków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ochrony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3200" dirty="0" err="1">
                <a:ea typeface="Public Sans"/>
                <a:cs typeface="Public Sans"/>
                <a:sym typeface="Public Sans"/>
              </a:rPr>
              <a:t>dbałość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o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środowisko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naturalne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1" lvl="1" indent="-345440">
              <a:lnSpc>
                <a:spcPct val="170000"/>
              </a:lnSpc>
              <a:buFont typeface="Arial"/>
              <a:buChar char="•"/>
            </a:pPr>
            <a:r>
              <a:rPr lang="en-US" sz="3200" dirty="0" err="1">
                <a:ea typeface="Public Sans"/>
                <a:cs typeface="Public Sans"/>
                <a:sym typeface="Public Sans"/>
              </a:rPr>
              <a:t>uczciwą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komunikację</a:t>
            </a:r>
            <a:r>
              <a:rPr lang="en-US" sz="3200" dirty="0">
                <a:ea typeface="Public Sans"/>
                <a:cs typeface="Public Sans"/>
                <a:sym typeface="Public Sans"/>
              </a:rPr>
              <a:t> z </a:t>
            </a:r>
            <a:r>
              <a:rPr lang="en-US" sz="3200" dirty="0" err="1">
                <a:ea typeface="Public Sans"/>
                <a:cs typeface="Public Sans"/>
                <a:sym typeface="Public Sans"/>
              </a:rPr>
              <a:t>klientem</a:t>
            </a:r>
            <a:endParaRPr lang="en-US" sz="3200" dirty="0">
              <a:ea typeface="Public Sans"/>
              <a:cs typeface="Public Sans"/>
              <a:sym typeface="Public Sans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Zaufanie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klienta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buduje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się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latami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, a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można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je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stracić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jednym</a:t>
            </a:r>
            <a:r>
              <a:rPr lang="en-US" sz="2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800" b="1" dirty="0" err="1">
                <a:ea typeface="Public Sans Bold"/>
                <a:cs typeface="Public Sans Bold"/>
                <a:sym typeface="Public Sans Bold"/>
              </a:rPr>
              <a:t>błędem</a:t>
            </a:r>
            <a:r>
              <a:rPr lang="pl-PL" sz="2800" b="1" dirty="0">
                <a:ea typeface="Public Sans Bold"/>
                <a:cs typeface="Public Sans Bold"/>
                <a:sym typeface="Public Sans Bold"/>
              </a:rPr>
              <a:t>.</a:t>
            </a:r>
            <a:endParaRPr lang="en-US" sz="28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800" dirty="0">
              <a:effectLst/>
              <a:ea typeface="MS Mincho" panose="02020609040205080304" pitchFamily="49" charset="-128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20F22F3A-8B7F-5B78-A242-DA423FD5B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006243" y="1551817"/>
            <a:ext cx="2193887" cy="4340983"/>
            <a:chOff x="0" y="0"/>
            <a:chExt cx="2620010" cy="518414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05E3AA16-D1D0-5647-4C7C-107DD3824FAD}"/>
                </a:ext>
              </a:extLst>
            </p:cNvPr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0B14CAE-32A3-CF39-978C-507AD316EB64}"/>
                </a:ext>
              </a:extLst>
            </p:cNvPr>
            <p:cNvSpPr/>
            <p:nvPr/>
          </p:nvSpPr>
          <p:spPr>
            <a:xfrm>
              <a:off x="185420" y="156210"/>
              <a:ext cx="2250453" cy="4876800"/>
            </a:xfrm>
            <a:custGeom>
              <a:avLst/>
              <a:gdLst/>
              <a:ahLst/>
              <a:cxnLst/>
              <a:rect l="l" t="t" r="r" b="b"/>
              <a:pathLst>
                <a:path w="2250453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2"/>
              <a:stretch>
                <a:fillRect t="-158" b="-158"/>
              </a:stretch>
            </a:blip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28C9209-C389-4891-992A-75AF244C8902}"/>
                </a:ext>
              </a:extLst>
            </p:cNvPr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D61C6DE0-E0A9-DC5F-D10A-1C257B682C5B}"/>
                </a:ext>
              </a:extLst>
            </p:cNvPr>
            <p:cNvSpPr/>
            <p:nvPr/>
          </p:nvSpPr>
          <p:spPr>
            <a:xfrm>
              <a:off x="1579738" y="187960"/>
              <a:ext cx="63785" cy="63501"/>
            </a:xfrm>
            <a:custGeom>
              <a:avLst/>
              <a:gdLst/>
              <a:ahLst/>
              <a:cxnLst/>
              <a:rect l="l" t="t" r="r" b="b"/>
              <a:pathLst>
                <a:path w="63785" h="63501">
                  <a:moveTo>
                    <a:pt x="31892" y="0"/>
                  </a:moveTo>
                  <a:cubicBezTo>
                    <a:pt x="20515" y="-51"/>
                    <a:pt x="9980" y="5989"/>
                    <a:pt x="4277" y="15834"/>
                  </a:cubicBezTo>
                  <a:cubicBezTo>
                    <a:pt x="-1426" y="25678"/>
                    <a:pt x="-1426" y="37822"/>
                    <a:pt x="4277" y="47666"/>
                  </a:cubicBezTo>
                  <a:cubicBezTo>
                    <a:pt x="9980" y="57511"/>
                    <a:pt x="20515" y="63551"/>
                    <a:pt x="31892" y="63500"/>
                  </a:cubicBezTo>
                  <a:cubicBezTo>
                    <a:pt x="43269" y="63551"/>
                    <a:pt x="53804" y="57511"/>
                    <a:pt x="59507" y="47666"/>
                  </a:cubicBezTo>
                  <a:cubicBezTo>
                    <a:pt x="65210" y="37822"/>
                    <a:pt x="65210" y="25678"/>
                    <a:pt x="59507" y="15834"/>
                  </a:cubicBezTo>
                  <a:cubicBezTo>
                    <a:pt x="53804" y="5989"/>
                    <a:pt x="43269" y="-51"/>
                    <a:pt x="31892" y="0"/>
                  </a:cubicBez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C8E7775-D7B9-CB09-669B-4FBDC40365C8}"/>
                </a:ext>
              </a:extLst>
            </p:cNvPr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1F8252BE-3E51-A8AA-C4D4-CA3D31051417}"/>
                </a:ext>
              </a:extLst>
            </p:cNvPr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246449CE-48B4-3DE3-3CD2-8CB71D09BCE0}"/>
                </a:ext>
              </a:extLst>
            </p:cNvPr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D5B6B64-E11C-75D6-F364-C7FE82014E45}"/>
                </a:ext>
              </a:extLst>
            </p:cNvPr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257DD5CA-0D94-257B-EBA5-6D38ACE7612E}"/>
                </a:ext>
              </a:extLst>
            </p:cNvPr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0401898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Społeczna i etyczna odpowiedzialność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6557054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Jak o tym mówić?</a:t>
            </a:r>
          </a:p>
          <a:p>
            <a:pPr marL="647706" lvl="1" indent="-323853">
              <a:lnSpc>
                <a:spcPct val="170000"/>
              </a:lnSpc>
              <a:buFont typeface="Arial"/>
              <a:buChar char="•"/>
            </a:pPr>
            <a:r>
              <a:rPr lang="en-US" sz="2000" dirty="0" err="1">
                <a:ea typeface="Cabin"/>
                <a:cs typeface="Cabin"/>
                <a:sym typeface="Cabin"/>
              </a:rPr>
              <a:t>pokazywać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kulisy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pracy</a:t>
            </a:r>
            <a:r>
              <a:rPr lang="en-US" sz="2000" dirty="0">
                <a:ea typeface="Cabin"/>
                <a:cs typeface="Cabin"/>
                <a:sym typeface="Cabin"/>
              </a:rPr>
              <a:t>,</a:t>
            </a:r>
          </a:p>
          <a:p>
            <a:pPr marL="647706" lvl="1" indent="-323853">
              <a:lnSpc>
                <a:spcPct val="170000"/>
              </a:lnSpc>
              <a:buFont typeface="Arial"/>
              <a:buChar char="•"/>
            </a:pPr>
            <a:r>
              <a:rPr lang="en-US" sz="2000" dirty="0" err="1">
                <a:ea typeface="Cabin"/>
                <a:cs typeface="Cabin"/>
                <a:sym typeface="Cabin"/>
              </a:rPr>
              <a:t>edukować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zamiast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tylko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reklamować</a:t>
            </a:r>
            <a:r>
              <a:rPr lang="en-US" sz="2000" dirty="0">
                <a:ea typeface="Cabin"/>
                <a:cs typeface="Cabin"/>
                <a:sym typeface="Cabin"/>
              </a:rPr>
              <a:t>,</a:t>
            </a:r>
          </a:p>
          <a:p>
            <a:pPr marL="647706" lvl="1" indent="-323853">
              <a:lnSpc>
                <a:spcPct val="170000"/>
              </a:lnSpc>
              <a:buFont typeface="Arial"/>
              <a:buChar char="•"/>
            </a:pPr>
            <a:r>
              <a:rPr lang="en-US" sz="2000" dirty="0" err="1">
                <a:ea typeface="Cabin"/>
                <a:cs typeface="Cabin"/>
                <a:sym typeface="Cabin"/>
              </a:rPr>
              <a:t>prezentować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ludzi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stojących</a:t>
            </a:r>
            <a:r>
              <a:rPr lang="en-US" sz="2000" dirty="0">
                <a:ea typeface="Cabin"/>
                <a:cs typeface="Cabin"/>
                <a:sym typeface="Cabin"/>
              </a:rPr>
              <a:t> za </a:t>
            </a:r>
            <a:r>
              <a:rPr lang="en-US" sz="2000" dirty="0" err="1">
                <a:ea typeface="Cabin"/>
                <a:cs typeface="Cabin"/>
                <a:sym typeface="Cabin"/>
              </a:rPr>
              <a:t>produkcją</a:t>
            </a:r>
            <a:r>
              <a:rPr lang="en-US" sz="2000" dirty="0">
                <a:ea typeface="Cabin"/>
                <a:cs typeface="Cabin"/>
                <a:sym typeface="Cabin"/>
              </a:rPr>
              <a:t>,</a:t>
            </a:r>
          </a:p>
          <a:p>
            <a:pPr marL="647706" lvl="1" indent="-323853">
              <a:lnSpc>
                <a:spcPct val="170000"/>
              </a:lnSpc>
              <a:buFont typeface="Arial"/>
              <a:buChar char="•"/>
            </a:pPr>
            <a:r>
              <a:rPr lang="en-US" sz="2000" dirty="0" err="1">
                <a:ea typeface="Cabin"/>
                <a:cs typeface="Cabin"/>
                <a:sym typeface="Cabin"/>
              </a:rPr>
              <a:t>tłumaczyć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klientom</a:t>
            </a:r>
            <a:r>
              <a:rPr lang="en-US" sz="2000" dirty="0">
                <a:ea typeface="Cabin"/>
                <a:cs typeface="Cabin"/>
                <a:sym typeface="Cabin"/>
              </a:rPr>
              <a:t>, </a:t>
            </a:r>
            <a:r>
              <a:rPr lang="en-US" sz="2000" dirty="0" err="1">
                <a:ea typeface="Cabin"/>
                <a:cs typeface="Cabin"/>
                <a:sym typeface="Cabin"/>
              </a:rPr>
              <a:t>dlaczego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jakość</a:t>
            </a:r>
            <a:r>
              <a:rPr lang="en-US" sz="2000" dirty="0">
                <a:ea typeface="Cabin"/>
                <a:cs typeface="Cabin"/>
                <a:sym typeface="Cabin"/>
              </a:rPr>
              <a:t> ma </a:t>
            </a:r>
            <a:r>
              <a:rPr lang="en-US" sz="2000" dirty="0" err="1">
                <a:ea typeface="Cabin"/>
                <a:cs typeface="Cabin"/>
                <a:sym typeface="Cabin"/>
              </a:rPr>
              <a:t>swoją</a:t>
            </a:r>
            <a:r>
              <a:rPr lang="en-US" sz="2000" dirty="0">
                <a:ea typeface="Cabin"/>
                <a:cs typeface="Cabin"/>
                <a:sym typeface="Cabin"/>
              </a:rPr>
              <a:t> </a:t>
            </a:r>
            <a:r>
              <a:rPr lang="en-US" sz="2000" dirty="0" err="1">
                <a:ea typeface="Cabin"/>
                <a:cs typeface="Cabin"/>
                <a:sym typeface="Cabin"/>
              </a:rPr>
              <a:t>cenę</a:t>
            </a:r>
            <a:r>
              <a:rPr lang="pl-PL" sz="2000" dirty="0">
                <a:ea typeface="Cabin"/>
                <a:cs typeface="Cabin"/>
                <a:sym typeface="Cabin"/>
              </a:rPr>
              <a:t>.</a:t>
            </a:r>
            <a:endParaRPr lang="en-US" sz="2000" dirty="0">
              <a:ea typeface="Cabin"/>
              <a:cs typeface="Cabin"/>
              <a:sym typeface="Cabin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000" dirty="0">
              <a:effectLst/>
              <a:ea typeface="MS Mincho" panose="02020609040205080304" pitchFamily="49" charset="-128"/>
            </a:endParaRPr>
          </a:p>
        </p:txBody>
      </p:sp>
      <p:pic>
        <p:nvPicPr>
          <p:cNvPr id="14" name="Obraz 13" descr="Dwa przykłady publikacji edukacyjnych w mediach społecznościowych dotyczących produkcji rozsady. Pierwsza grafika przedstawia przygotowanie sadzonek do wysadzenia, a druga wyjaśnia znaczenie hartowania rozsady przed posadzeniem na miejsce stałe.">
            <a:extLst>
              <a:ext uri="{FF2B5EF4-FFF2-40B4-BE49-F238E27FC236}">
                <a16:creationId xmlns:a16="http://schemas.microsoft.com/office/drawing/2014/main" id="{F4BB005E-236A-1ECC-F9CD-A5A3D1BC3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729" y="1690688"/>
            <a:ext cx="4483152" cy="431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799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Przykłady publikacji</a:t>
            </a:r>
          </a:p>
        </p:txBody>
      </p:sp>
      <p:sp>
        <p:nvSpPr>
          <p:cNvPr id="3" name="Symbol zastępczy zawartości 2" descr="Kolaż pięciu publikacji w formie relacji społecznościowych. Przedstawiają one członków rodziny prowadzącej gospodarstwo podczas codziennych prac ogrodniczych, rozmów o wyzwaniach związanych z produkcją i prowadzeniem działalności oraz prezentowania własnych doświadczeń. Grafika ilustruje wykorzystanie autentycznych historii i wizerunku właścicieli do budowania relacji oraz zaufania klientów.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60287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000" dirty="0">
              <a:effectLst/>
              <a:ea typeface="MS Mincho" panose="02020609040205080304" pitchFamily="49" charset="-128"/>
            </a:endParaRPr>
          </a:p>
        </p:txBody>
      </p:sp>
      <p:pic>
        <p:nvPicPr>
          <p:cNvPr id="7" name="Obraz 6" descr="Kolaż pięciu publikacji w formie relacji społecznościowych. Przedstawiają one członków rodziny prowadzącej gospodarstwo podczas codziennych prac ogrodniczych, rozmów o wyzwaniach związanych z produkcją i prowadzeniem działalności oraz prezentowania własnych doświadczeń. Grafika ilustruje wykorzystanie autentycznych historii i wizerunku właścicieli do budowania relacji oraz zaufania klientów.">
            <a:extLst>
              <a:ext uri="{FF2B5EF4-FFF2-40B4-BE49-F238E27FC236}">
                <a16:creationId xmlns:a16="http://schemas.microsoft.com/office/drawing/2014/main" id="{6B7F891F-3251-D748-BAE4-A44F867BF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0" y="2391905"/>
            <a:ext cx="9357360" cy="361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3108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Przykłady publikacji</a:t>
            </a:r>
          </a:p>
        </p:txBody>
      </p:sp>
      <p:pic>
        <p:nvPicPr>
          <p:cNvPr id="5" name="Obraz 4" descr="Grafika prezentująca platformę „Ogrodnictwo łączy pokolenia” oraz przykłady materiałów publikowanych przez jej twórców. Platforma umożliwia dostęp do wiedzy praktycznej, zadawanie pytań ekspertom, wymianę doświadczeń między ogrodnikami oraz korzystanie z materiałów edukacyjnych, takich jak filmy, podcasty i transmisje na żywo.">
            <a:extLst>
              <a:ext uri="{FF2B5EF4-FFF2-40B4-BE49-F238E27FC236}">
                <a16:creationId xmlns:a16="http://schemas.microsoft.com/office/drawing/2014/main" id="{CA43CEBE-8535-C600-E55D-C97AD06FE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145" y="1372352"/>
            <a:ext cx="10243710" cy="459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36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/>
              <a:t>Wyzwania współczesnego ogrodnictwa</a:t>
            </a:r>
            <a:endParaRPr lang="pl-PL" dirty="0"/>
          </a:p>
        </p:txBody>
      </p:sp>
      <p:sp>
        <p:nvSpPr>
          <p:cNvPr id="3" name="Symbol zastępczy zawartości 2" descr="Kolaż pięciu publikacji w formie relacji społecznościowych. Przedstawiają one członków rodziny prowadzącej gospodarstwo podczas codziennych prac ogrodniczych, rozmów o wyzwaniach związanych z produkcją i prowadzeniem działalności oraz prezentowania własnych doświadczeń. Grafika ilustruje wykorzystanie autentycznych historii i wizerunku właścicieli do budowania relacji oraz zaufania klientów.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602878" cy="4414263"/>
          </a:xfrm>
        </p:spPr>
        <p:txBody>
          <a:bodyPr>
            <a:normAutofit/>
          </a:bodyPr>
          <a:lstStyle/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r>
              <a:rPr lang="pl-PL" sz="2000" b="1" dirty="0">
                <a:ea typeface="Public Sans Bold"/>
                <a:cs typeface="Public Sans Bold"/>
                <a:sym typeface="Public Sans Bold"/>
              </a:rPr>
              <a:t>Społeczność ogrodnicza</a:t>
            </a:r>
            <a:endParaRPr lang="en-US" sz="2000" dirty="0">
              <a:ea typeface="Cabin"/>
              <a:cs typeface="Cabin"/>
              <a:sym typeface="Cabin"/>
            </a:endParaRPr>
          </a:p>
          <a:p>
            <a:pPr marL="0" indent="0">
              <a:lnSpc>
                <a:spcPct val="170000"/>
              </a:lnSpc>
              <a:spcBef>
                <a:spcPct val="0"/>
              </a:spcBef>
              <a:buNone/>
            </a:pPr>
            <a:endParaRPr lang="en-US" sz="2000" b="1" dirty="0">
              <a:ea typeface="Public Sans Bold"/>
              <a:cs typeface="Public Sans Bold"/>
              <a:sym typeface="Public Sans Bold"/>
            </a:endParaRPr>
          </a:p>
          <a:p>
            <a:pPr marL="0" indent="0">
              <a:lnSpc>
                <a:spcPct val="170000"/>
              </a:lnSpc>
              <a:buNone/>
            </a:pPr>
            <a:endParaRPr lang="pl-PL" sz="2000" dirty="0">
              <a:effectLst/>
              <a:ea typeface="MS Mincho" panose="02020609040205080304" pitchFamily="49" charset="-128"/>
            </a:endParaRPr>
          </a:p>
        </p:txBody>
      </p:sp>
      <p:pic>
        <p:nvPicPr>
          <p:cNvPr id="4" name="Obraz 3" descr="Infografika przedstawiająca platformę „Ogrodnictwo łączy pokolenia” –  platformę umożliwiającą korzystanie z doświadczenia rodziny ogrodników prowadzącej gospodarstwo od trzech pokoleń. Platforma zapewnia dostęp do wiedzy praktycznej w aplikacji mobilnej, możliwość zadawania pytań i uzyskiwania odpowiedzi od doświadczonych praktyków, wymianę doświadczeń w społeczności ogrodników oraz dostęp do materiałów edukacyjnych, takich jak filmy instruktażowe, podcasty i spotkania online z ekspertami.">
            <a:extLst>
              <a:ext uri="{FF2B5EF4-FFF2-40B4-BE49-F238E27FC236}">
                <a16:creationId xmlns:a16="http://schemas.microsoft.com/office/drawing/2014/main" id="{5986026E-54B5-5B29-EB93-DB336BD6D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573" y="2227577"/>
            <a:ext cx="6673587" cy="38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907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Podsumowanie i dyskusja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22980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F93BB-80A5-9377-249A-2D9FF1EAD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53AA493A-36B9-61E5-E244-B5ECB569987D}"/>
              </a:ext>
            </a:extLst>
          </p:cNvPr>
          <p:cNvSpPr txBox="1">
            <a:spLocks/>
          </p:cNvSpPr>
          <p:nvPr/>
        </p:nvSpPr>
        <p:spPr>
          <a:xfrm>
            <a:off x="1524000" y="2134491"/>
            <a:ext cx="9144000" cy="1004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Dziękujemy za spotkanie!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8103656-3FA2-C48E-D26D-4D1183E19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551248"/>
            <a:ext cx="9144000" cy="1004765"/>
          </a:xfrm>
        </p:spPr>
        <p:txBody>
          <a:bodyPr>
            <a:normAutofit fontScale="90000"/>
          </a:bodyPr>
          <a:lstStyle/>
          <a:p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>
            <a:extLst>
              <a:ext uri="{FF2B5EF4-FFF2-40B4-BE49-F238E27FC236}">
                <a16:creationId xmlns:a16="http://schemas.microsoft.com/office/drawing/2014/main" id="{5EC39358-6BC2-41C3-9526-8325E2915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7820"/>
            <a:ext cx="9144000" cy="1389185"/>
          </a:xfrm>
        </p:spPr>
        <p:txBody>
          <a:bodyPr>
            <a:normAutofit fontScale="25000" lnSpcReduction="20000"/>
          </a:bodyPr>
          <a:lstStyle/>
          <a:p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endParaRPr lang="pl-PL" sz="1200" dirty="0"/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E35875AF-6150-CC91-B651-7317E7F0A2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5905037"/>
            <a:ext cx="11888250" cy="79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upa 11">
            <a:extLst>
              <a:ext uri="{FF2B5EF4-FFF2-40B4-BE49-F238E27FC236}">
                <a16:creationId xmlns:a16="http://schemas.microsoft.com/office/drawing/2014/main" id="{876AD9FC-0F91-C712-FFA1-96760EE804D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184338" y="0"/>
            <a:ext cx="6007662" cy="2094987"/>
            <a:chOff x="6184338" y="0"/>
            <a:chExt cx="6007662" cy="2094987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AA3568E7-AAB1-CEA6-B353-E28ED23F8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D09DB773-BC36-ECE5-03B5-A9E44215714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184338" y="296350"/>
              <a:ext cx="5719169" cy="1798637"/>
              <a:chOff x="1426169" y="184690"/>
              <a:chExt cx="5719169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D2B78B1B-746A-19B8-A493-EF0899D9C4A1}"/>
                  </a:ext>
                </a:extLst>
              </p:cNvPr>
              <p:cNvSpPr/>
              <p:nvPr/>
            </p:nvSpPr>
            <p:spPr>
              <a:xfrm>
                <a:off x="1426169" y="184690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1F147F2D-7C30-E6B5-23C1-933C0B46EC86}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2BE13B67-00D5-B87B-BCF2-026F8B7A10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5FBB1652-84D7-0C10-221A-05BD546BF2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B4C359F5-4A65-E366-C19F-2F9CD26EA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6729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Zakres produkcji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Produkcja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sezonowa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690885" lvl="1" indent="-345443" algn="l">
              <a:lnSpc>
                <a:spcPct val="15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rozsada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warzyw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pomidory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papryka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ogórki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kapustne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seler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por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),</a:t>
            </a:r>
          </a:p>
          <a:p>
            <a:pPr marL="690885" lvl="1" indent="-345443" algn="l">
              <a:lnSpc>
                <a:spcPct val="15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zioła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(m.in.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bazylia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oregano,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mięta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),</a:t>
            </a:r>
          </a:p>
          <a:p>
            <a:pPr marL="690885" lvl="1" indent="-345443" algn="l">
              <a:lnSpc>
                <a:spcPct val="15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rośliny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ozdobne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: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bratki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pelargonie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surfinie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begonie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 byliny,</a:t>
            </a:r>
          </a:p>
          <a:p>
            <a:pPr marL="690885" lvl="1" indent="-345443" algn="l">
              <a:lnSpc>
                <a:spcPct val="15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jesienna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produkcja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chryzantem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 algn="l">
              <a:lnSpc>
                <a:spcPct val="150000"/>
              </a:lnSpc>
            </a:pP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Produkcja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1800" b="1" dirty="0" err="1">
                <a:ea typeface="Public Sans Bold"/>
                <a:cs typeface="Public Sans Bold"/>
                <a:sym typeface="Public Sans Bold"/>
              </a:rPr>
              <a:t>całoroczna</a:t>
            </a:r>
            <a:r>
              <a:rPr lang="en-US" sz="1800" b="1" dirty="0">
                <a:ea typeface="Public Sans Bold"/>
                <a:cs typeface="Public Sans Bold"/>
                <a:sym typeface="Public Sans Bold"/>
              </a:rPr>
              <a:t>:</a:t>
            </a:r>
          </a:p>
          <a:p>
            <a:pPr marL="690885" lvl="1" indent="-345443" algn="l">
              <a:lnSpc>
                <a:spcPct val="150000"/>
              </a:lnSpc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własne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warzywa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uprawiane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w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tunelach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i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na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polu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,</a:t>
            </a:r>
          </a:p>
          <a:p>
            <a:pPr marL="690885" lvl="1" indent="-345443" algn="l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1800" dirty="0" err="1">
                <a:ea typeface="Public Sans"/>
                <a:cs typeface="Public Sans"/>
                <a:sym typeface="Public Sans"/>
              </a:rPr>
              <a:t>sprzedaż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warzyw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świeżych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oraz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przechowywanych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do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wczesnej</a:t>
            </a:r>
            <a:r>
              <a:rPr lang="en-US" sz="18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800" dirty="0" err="1">
                <a:ea typeface="Public Sans"/>
                <a:cs typeface="Public Sans"/>
                <a:sym typeface="Public Sans"/>
              </a:rPr>
              <a:t>wiosny</a:t>
            </a:r>
            <a:endParaRPr lang="en-US" sz="1800" dirty="0">
              <a:ea typeface="Public Sans"/>
              <a:cs typeface="Public Sans"/>
              <a:sym typeface="Public Sans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sz="1800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923D3EAF-CFB2-F6B2-D5C2-784C53033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23868" y="1762700"/>
            <a:ext cx="3306157" cy="3544592"/>
          </a:xfrm>
          <a:custGeom>
            <a:avLst/>
            <a:gdLst/>
            <a:ahLst/>
            <a:cxnLst/>
            <a:rect l="l" t="t" r="r" b="b"/>
            <a:pathLst>
              <a:path w="6372960" h="7013246">
                <a:moveTo>
                  <a:pt x="0" y="0"/>
                </a:moveTo>
                <a:lnTo>
                  <a:pt x="6372959" y="0"/>
                </a:lnTo>
                <a:lnTo>
                  <a:pt x="6372959" y="7013246"/>
                </a:lnTo>
                <a:lnTo>
                  <a:pt x="0" y="70132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636" r="-17668" b="-5500"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050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dirty="0"/>
              <a:t>Specyfika funkcjonowania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1762699"/>
            <a:ext cx="10516518" cy="44142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dirty="0"/>
              <a:t>produkcja dostosowana do potrzeb lokalnego rynku,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dirty="0"/>
              <a:t>sprzedaż bezpośrednia w gospodarstwie oraz na targowiskach,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pl-PL" dirty="0"/>
              <a:t>połączenie tradycyjnej wiedzy ogrodniczej z nowoczesną promocją i komunikacją online.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801394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5085</TotalTime>
  <Words>2893</Words>
  <Application>Microsoft Office PowerPoint</Application>
  <PresentationFormat>Panoramiczny</PresentationFormat>
  <Paragraphs>492</Paragraphs>
  <Slides>79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79</vt:i4>
      </vt:variant>
    </vt:vector>
  </HeadingPairs>
  <TitlesOfParts>
    <vt:vector size="91" baseType="lpstr">
      <vt:lpstr>MS Mincho</vt:lpstr>
      <vt:lpstr>Arial</vt:lpstr>
      <vt:lpstr>Cabin</vt:lpstr>
      <vt:lpstr>Calibri</vt:lpstr>
      <vt:lpstr>Calibri Light</vt:lpstr>
      <vt:lpstr>Cambria</vt:lpstr>
      <vt:lpstr>Public Sans</vt:lpstr>
      <vt:lpstr>Public Sans Bold</vt:lpstr>
      <vt:lpstr>Verdana</vt:lpstr>
      <vt:lpstr>Wingdings</vt:lpstr>
      <vt:lpstr>Motyw pakietu Office</vt:lpstr>
      <vt:lpstr>1_Motyw pakietu Office</vt:lpstr>
      <vt:lpstr>Zrównoważony Kampus SGGW –  - kształcenie na rzecz branż kluczowych</vt:lpstr>
      <vt:lpstr>Żywienie mineralne roślin</vt:lpstr>
      <vt:lpstr>AGENDA SPOTKANIA</vt:lpstr>
      <vt:lpstr>1. Przedstawienie gospodarstwa</vt:lpstr>
      <vt:lpstr>Kim jesteśmy?</vt:lpstr>
      <vt:lpstr>Nasz skład</vt:lpstr>
      <vt:lpstr>Nasz skład - zdjęcie</vt:lpstr>
      <vt:lpstr>Zakres produkcji</vt:lpstr>
      <vt:lpstr>Specyfika funkcjonowania</vt:lpstr>
      <vt:lpstr>2. Technologie uprawy i systemy nawożenia w gospodarstwie</vt:lpstr>
      <vt:lpstr>Technologie uprawy</vt:lpstr>
      <vt:lpstr>Technologie uprawy</vt:lpstr>
      <vt:lpstr>Technologie uprawy</vt:lpstr>
      <vt:lpstr>Technologie uprawy</vt:lpstr>
      <vt:lpstr>2. Technologie uprawy</vt:lpstr>
      <vt:lpstr>Metody nawadniania</vt:lpstr>
      <vt:lpstr>Metody nawadniania</vt:lpstr>
      <vt:lpstr>Zalety linii kroplujących/punktowych cz.1</vt:lpstr>
      <vt:lpstr>Zalety linii kroplujących/punktowych cz.2</vt:lpstr>
      <vt:lpstr>Linie kroplujące - podsumowanie</vt:lpstr>
      <vt:lpstr>Nawożenie</vt:lpstr>
      <vt:lpstr>Nawożenie podstawowe</vt:lpstr>
      <vt:lpstr>Analiza gleby</vt:lpstr>
      <vt:lpstr>Technologie uprawy i systemy nawożenia w gospodarstwie – pytanie 1</vt:lpstr>
      <vt:lpstr>Technologie uprawy i systemy nawożenia w gospodarstwie – pytanie 1</vt:lpstr>
      <vt:lpstr>Praktyczne wskazówki dot. nawożenia</vt:lpstr>
      <vt:lpstr>Praktyczne wskazówki dot. nawożenia</vt:lpstr>
      <vt:lpstr>Praktyczne wskazówki dot. nawożenia</vt:lpstr>
      <vt:lpstr>Praktyczne wskazówki dot. nawożenia</vt:lpstr>
      <vt:lpstr>Technologie uprawy i systemy nawożenia w gospodarstwie – pytanie 2</vt:lpstr>
      <vt:lpstr>Technologie uprawy i systemy nawożenia w gospodarstwie – pytanie 2</vt:lpstr>
      <vt:lpstr>Praktyczne wskazówki dot. nawożenia</vt:lpstr>
      <vt:lpstr>PRZERWA</vt:lpstr>
      <vt:lpstr>Technologie uprawy i systemy nawożenia w gospodarstwie – praktyczne wskazówki dot. nawożenia</vt:lpstr>
      <vt:lpstr>Nawożenie przed sadzeniem</vt:lpstr>
      <vt:lpstr>Nawożenie pogłówne</vt:lpstr>
      <vt:lpstr>Nawożenie pogłówne</vt:lpstr>
      <vt:lpstr>Nawożenie pogłówne</vt:lpstr>
      <vt:lpstr>Praktyczne wskazówki dot. nawożenia</vt:lpstr>
      <vt:lpstr>Praktyczne wskazówki dot. nawożenia</vt:lpstr>
      <vt:lpstr>Praktyczne wskazówki dot. nawożenia</vt:lpstr>
      <vt:lpstr>Jak liczyć?</vt:lpstr>
      <vt:lpstr>Jak liczyć?</vt:lpstr>
      <vt:lpstr>Alternatywne metody uprawy</vt:lpstr>
      <vt:lpstr>Alternatywne metody uprawy - porównanie</vt:lpstr>
      <vt:lpstr>Alternatywne metody uprawy</vt:lpstr>
      <vt:lpstr>3. Efektywność mineralnego nawożenia w praktyce</vt:lpstr>
      <vt:lpstr>Jak zwiększyć efektywność wykorzystania składników mineralnych?</vt:lpstr>
      <vt:lpstr>Ocena wizualna stanu odżywienia </vt:lpstr>
      <vt:lpstr>Ocena wizualna stanu odżywienia - wskazówki</vt:lpstr>
      <vt:lpstr>Potwierdzenie diagnozy</vt:lpstr>
      <vt:lpstr>Efektywność mineralnego nawożenia w praktyce</vt:lpstr>
      <vt:lpstr>Czynniki wpływające na efektywność nawożenia</vt:lpstr>
      <vt:lpstr>Czynniki wpływające na efektywność nawożenia</vt:lpstr>
      <vt:lpstr>Czynniki wpływające na efektywność nawożenia</vt:lpstr>
      <vt:lpstr>Czynniki wpływające na efektywność nawożenia</vt:lpstr>
      <vt:lpstr>PRZERWA</vt:lpstr>
      <vt:lpstr>4. Środowiskowe, społeczne i ekonomiczne uwarunkowania produkcji ogrodniczej</vt:lpstr>
      <vt:lpstr>Funkcjonowanie gospodarstwa</vt:lpstr>
      <vt:lpstr>Model sprzedaży</vt:lpstr>
      <vt:lpstr>Sprzedaż bezpośrednia</vt:lpstr>
      <vt:lpstr>Najczęstsze błędy w prowadzeniu działalności ogrodniczej cz.1</vt:lpstr>
      <vt:lpstr>Najczęstsze błędy w prowadzeniu działalności ogrodniczej cz.2</vt:lpstr>
      <vt:lpstr>Podsumowanie</vt:lpstr>
      <vt:lpstr>PRZERWA</vt:lpstr>
      <vt:lpstr>5. Wyzwania współczesnego ogrodnictwa</vt:lpstr>
      <vt:lpstr>Aktualne wyzwania ogrodnictwa cz. 1</vt:lpstr>
      <vt:lpstr>Aktualne wyzwania ogrodnictwa cz. 2</vt:lpstr>
      <vt:lpstr>Działania podejmowane w celu minimalizacji ryzyka i poprawy efektywności produkcji. </vt:lpstr>
      <vt:lpstr>Znaczenie komunikacji z klientem i budowania wartości produktu.</vt:lpstr>
      <vt:lpstr>Znaczenie komunikacji – Media społecznościowe</vt:lpstr>
      <vt:lpstr>Znaczenie budowania wartości produktu</vt:lpstr>
      <vt:lpstr>Społeczna i etyczna odpowiedzialność</vt:lpstr>
      <vt:lpstr>Społeczna i etyczna odpowiedzialność </vt:lpstr>
      <vt:lpstr>Przykłady publikacji</vt:lpstr>
      <vt:lpstr>Przykłady publikacji</vt:lpstr>
      <vt:lpstr>Wyzwania współczesnego ogrodnictwa</vt:lpstr>
      <vt:lpstr>Podsumowanie i dyskusja</vt:lpstr>
      <vt:lpstr>Zrównoważony Kampus SGGW –  - kształcenie na rzecz branż kluczowych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Czubiński</dc:creator>
  <cp:lastModifiedBy>Beata Grzesiak</cp:lastModifiedBy>
  <cp:revision>74</cp:revision>
  <cp:lastPrinted>2024-05-21T11:11:19Z</cp:lastPrinted>
  <dcterms:created xsi:type="dcterms:W3CDTF">2024-02-02T12:47:31Z</dcterms:created>
  <dcterms:modified xsi:type="dcterms:W3CDTF">2026-06-23T08:41:23Z</dcterms:modified>
</cp:coreProperties>
</file>