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  <p:sldId id="279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113" autoAdjust="0"/>
  </p:normalViewPr>
  <p:slideViewPr>
    <p:cSldViewPr snapToGrid="0" showGuides="1">
      <p:cViewPr varScale="1">
        <p:scale>
          <a:sx n="82" d="100"/>
          <a:sy n="82" d="100"/>
        </p:scale>
        <p:origin x="720" y="91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8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qgis2web: idea działania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qgis2web to </a:t>
            </a:r>
            <a:r>
              <a:rPr lang="pl-PL" dirty="0" err="1"/>
              <a:t>wtyczka</a:t>
            </a:r>
            <a:r>
              <a:rPr lang="pl-PL" dirty="0"/>
              <a:t> QGIS </a:t>
            </a:r>
            <a:r>
              <a:rPr lang="pl-PL" dirty="0" err="1"/>
              <a:t>pozwalająca</a:t>
            </a:r>
            <a:r>
              <a:rPr lang="pl-PL" dirty="0"/>
              <a:t> </a:t>
            </a:r>
            <a:r>
              <a:rPr lang="pl-PL" dirty="0" err="1"/>
              <a:t>wyeksportować</a:t>
            </a:r>
            <a:r>
              <a:rPr lang="pl-PL" dirty="0"/>
              <a:t> </a:t>
            </a:r>
            <a:r>
              <a:rPr lang="pl-PL" dirty="0" err="1"/>
              <a:t>projekt</a:t>
            </a:r>
            <a:r>
              <a:rPr lang="pl-PL" dirty="0"/>
              <a:t> </a:t>
            </a:r>
            <a:r>
              <a:rPr lang="pl-PL" dirty="0" err="1"/>
              <a:t>mapowy</a:t>
            </a:r>
            <a:r>
              <a:rPr lang="pl-PL" dirty="0"/>
              <a:t> do </a:t>
            </a:r>
            <a:r>
              <a:rPr lang="pl-PL" dirty="0" err="1"/>
              <a:t>postaci</a:t>
            </a:r>
            <a:r>
              <a:rPr lang="pl-PL" dirty="0"/>
              <a:t> </a:t>
            </a:r>
            <a:r>
              <a:rPr lang="pl-PL" dirty="0" err="1"/>
              <a:t>prostej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internetowej</a:t>
            </a:r>
            <a:r>
              <a:rPr lang="pl-PL" dirty="0"/>
              <a:t>.</a:t>
            </a:r>
          </a:p>
          <a:p>
            <a:r>
              <a:rPr lang="pl-PL" dirty="0"/>
              <a:t>Wtyczka odtwarza w przeglądarce wiele elementów projektu QGIS, takich jak warstwy, style, zasięg mapy, etykiety i okna informacji.</a:t>
            </a:r>
          </a:p>
          <a:p>
            <a:r>
              <a:rPr lang="pl-PL" dirty="0"/>
              <a:t>Użytkownik może wybrać technologię mapy, najczęściej Leaflet albo </a:t>
            </a:r>
            <a:r>
              <a:rPr lang="pl-PL" dirty="0" err="1"/>
              <a:t>OpenLayers</a:t>
            </a:r>
            <a:r>
              <a:rPr lang="pl-PL" dirty="0"/>
              <a:t>.</a:t>
            </a:r>
          </a:p>
          <a:p>
            <a:r>
              <a:rPr lang="pl-PL" dirty="0"/>
              <a:t>Wynikiem jest folder zawierający pliki HTML, JavaScript, CSS oraz dane potrzebne do działania mapy.</a:t>
            </a:r>
          </a:p>
          <a:p>
            <a:r>
              <a:rPr lang="pl-PL" dirty="0"/>
              <a:t>Dużą zaletą jest to, że w prostych zastosowaniach nie trzeba tworzyć serwera ani pisać kodu od zera, dlatego qgis2web dobrze nadaje się do dydaktyki i szybkiego prototypowania serwisów rolniczych.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9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594360" y="-150718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 dirty="0"/>
              <a:t>qgis2web: </a:t>
            </a:r>
            <a:r>
              <a:rPr lang="pl-PL" dirty="0" err="1"/>
              <a:t>typowy</a:t>
            </a:r>
            <a:r>
              <a:rPr lang="pl-PL" dirty="0"/>
              <a:t> </a:t>
            </a:r>
            <a:r>
              <a:rPr lang="pl-PL" dirty="0" err="1"/>
              <a:t>proces</a:t>
            </a:r>
            <a:r>
              <a:rPr lang="pl-PL" dirty="0"/>
              <a:t> </a:t>
            </a:r>
            <a:r>
              <a:rPr lang="pl-PL" dirty="0" err="1"/>
              <a:t>pracy</a:t>
            </a:r>
            <a:endParaRPr lang="pl-PL" dirty="0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209006" y="961053"/>
            <a:ext cx="6891590" cy="4879910"/>
          </a:xfr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r>
              <a:rPr lang="pl-PL" dirty="0" err="1"/>
              <a:t>Typowy</a:t>
            </a:r>
            <a:r>
              <a:rPr lang="pl-PL" dirty="0"/>
              <a:t> </a:t>
            </a:r>
            <a:r>
              <a:rPr lang="pl-PL" dirty="0" err="1"/>
              <a:t>proces</a:t>
            </a:r>
            <a:r>
              <a:rPr lang="pl-PL" dirty="0"/>
              <a:t> </a:t>
            </a:r>
            <a:r>
              <a:rPr lang="pl-PL" dirty="0" err="1"/>
              <a:t>tworzenia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w qgis2web </a:t>
            </a:r>
            <a:r>
              <a:rPr lang="pl-PL" dirty="0" err="1"/>
              <a:t>zaczyna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od </a:t>
            </a:r>
            <a:r>
              <a:rPr lang="pl-PL" dirty="0" err="1"/>
              <a:t>przygotowania</a:t>
            </a:r>
            <a:r>
              <a:rPr lang="pl-PL" dirty="0"/>
              <a:t> </a:t>
            </a:r>
            <a:r>
              <a:rPr lang="pl-PL" dirty="0" err="1"/>
              <a:t>projektu</a:t>
            </a:r>
            <a:r>
              <a:rPr lang="pl-PL" dirty="0"/>
              <a:t> w QGIS.</a:t>
            </a:r>
          </a:p>
          <a:p>
            <a:r>
              <a:rPr lang="pl-PL" dirty="0"/>
              <a:t>Następnie wtyczkę uruchamia się z menu QGIS, wybiera widoczne warstwy, sposób obsługi okien informacyjnych, etykiety, wyszukiwarkę, narzędzia pomiarowe, skalę oraz mapę podkładową.</a:t>
            </a:r>
          </a:p>
          <a:p>
            <a:r>
              <a:rPr lang="pl-PL" dirty="0"/>
              <a:t>Po podglądzie można dostosować wygląd i wyeksportować projekt do folderu strony internetowej.</a:t>
            </a:r>
          </a:p>
          <a:p>
            <a:r>
              <a:rPr lang="pl-PL" dirty="0"/>
              <a:t>Folder można otworzyć lokalnie w przeglądarce albo umieścić na prostym hostingu, serwerze uczelni, GitHub Pages, Netlify lub innym serwisie statycznym.</a:t>
            </a:r>
          </a:p>
          <a:p>
            <a:r>
              <a:rPr lang="pl-PL" dirty="0"/>
              <a:t>W rolnictwie taki workflow wystarcza np. do </a:t>
            </a:r>
            <a:r>
              <a:rPr lang="pl-PL" dirty="0" err="1"/>
              <a:t>pokazania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wyników</a:t>
            </a:r>
            <a:r>
              <a:rPr lang="pl-PL" dirty="0"/>
              <a:t> </a:t>
            </a:r>
            <a:r>
              <a:rPr lang="pl-PL" dirty="0" err="1"/>
              <a:t>prób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stref</a:t>
            </a:r>
            <a:r>
              <a:rPr lang="pl-PL" dirty="0"/>
              <a:t> </a:t>
            </a:r>
            <a:r>
              <a:rPr lang="pl-PL" dirty="0" err="1"/>
              <a:t>nawożenia</a:t>
            </a:r>
            <a:r>
              <a:rPr lang="pl-PL" dirty="0"/>
              <a:t>, </a:t>
            </a:r>
            <a:r>
              <a:rPr lang="pl-PL" dirty="0" err="1"/>
              <a:t>szkód</a:t>
            </a:r>
            <a:r>
              <a:rPr lang="pl-PL" dirty="0"/>
              <a:t> po </a:t>
            </a:r>
            <a:r>
              <a:rPr lang="pl-PL" dirty="0" err="1"/>
              <a:t>gradzie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lokalnych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retencyjnych</a:t>
            </a:r>
            <a:r>
              <a:rPr lang="pl-PL" dirty="0"/>
              <a:t>.</a:t>
            </a:r>
          </a:p>
        </p:txBody>
      </p:sp>
      <p:pic>
        <p:nvPicPr>
          <p:cNvPr id="6" name="Obraz 5" descr="Okno wtyczki qgis2web w programie QGIS">
            <a:extLst>
              <a:ext uri="{FF2B5EF4-FFF2-40B4-BE49-F238E27FC236}">
                <a16:creationId xmlns:a16="http://schemas.microsoft.com/office/drawing/2014/main" id="{973C670A-0A2A-99CB-CF69-7234B5835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556" y="1174845"/>
            <a:ext cx="4095363" cy="33025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10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Warstwy, style i pop-upy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/>
              <a:t>W </a:t>
            </a:r>
            <a:r>
              <a:rPr lang="pl-PL" dirty="0" err="1"/>
              <a:t>mapie</a:t>
            </a:r>
            <a:r>
              <a:rPr lang="pl-PL" dirty="0"/>
              <a:t> </a:t>
            </a:r>
            <a:r>
              <a:rPr lang="pl-PL" dirty="0" err="1"/>
              <a:t>internetowej</a:t>
            </a:r>
            <a:r>
              <a:rPr lang="pl-PL" dirty="0"/>
              <a:t> </a:t>
            </a:r>
            <a:r>
              <a:rPr lang="pl-PL" dirty="0" err="1"/>
              <a:t>bardzo</a:t>
            </a:r>
            <a:r>
              <a:rPr lang="pl-PL" dirty="0"/>
              <a:t> </a:t>
            </a:r>
            <a:r>
              <a:rPr lang="pl-PL" dirty="0" err="1"/>
              <a:t>ważne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interakcje</a:t>
            </a:r>
            <a:r>
              <a:rPr lang="pl-PL" dirty="0"/>
              <a:t> </a:t>
            </a:r>
            <a:r>
              <a:rPr lang="pl-PL" dirty="0" err="1"/>
              <a:t>użytkownika</a:t>
            </a:r>
            <a:r>
              <a:rPr lang="pl-PL" dirty="0"/>
              <a:t> z </a:t>
            </a:r>
            <a:r>
              <a:rPr lang="pl-PL" dirty="0" err="1"/>
              <a:t>warstwami</a:t>
            </a:r>
            <a:r>
              <a:rPr lang="pl-PL" dirty="0"/>
              <a:t>.</a:t>
            </a:r>
          </a:p>
          <a:p>
            <a:r>
              <a:rPr lang="pl-PL" dirty="0"/>
              <a:t>Użytkownik powinien móc włączać i wyłączać warstwy, np.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ortofotomapę</a:t>
            </a:r>
            <a:r>
              <a:rPr lang="pl-PL" dirty="0"/>
              <a:t>, NDVI,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punkty</a:t>
            </a:r>
            <a:r>
              <a:rPr lang="pl-PL" dirty="0"/>
              <a:t> </a:t>
            </a:r>
            <a:r>
              <a:rPr lang="pl-PL" dirty="0" err="1"/>
              <a:t>prób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strefy</a:t>
            </a:r>
            <a:r>
              <a:rPr lang="pl-PL" dirty="0"/>
              <a:t> </a:t>
            </a:r>
            <a:r>
              <a:rPr lang="pl-PL" dirty="0" err="1"/>
              <a:t>zabiegów</a:t>
            </a:r>
            <a:r>
              <a:rPr lang="pl-PL" dirty="0"/>
              <a:t>.</a:t>
            </a:r>
          </a:p>
          <a:p>
            <a:r>
              <a:rPr lang="pl-PL" dirty="0"/>
              <a:t>Po kliknięciu obiektu może pojawić się pop-up z informacjami: numer pola, uprawa, powierzchnia, pH, zasobność, plon, data obserwacji albo rekomendacja.</a:t>
            </a:r>
          </a:p>
          <a:p>
            <a:r>
              <a:rPr lang="pl-PL" dirty="0"/>
              <a:t>Trzeba zadbać, aby okno informacyjne nie zawierało zbyt wielu pól i było zrozumiałe dla odbiorcy.</a:t>
            </a:r>
          </a:p>
          <a:p>
            <a:r>
              <a:rPr lang="pl-PL" dirty="0"/>
              <a:t>Na mapach rolniczych pop-up jest często ważniejszy niż sama geometria, bo łączy położenie z konkretną informacją decyzyjną.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11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Mapy bazowe i podkłady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Mapa </a:t>
            </a:r>
            <a:r>
              <a:rPr lang="pl-PL" dirty="0" err="1"/>
              <a:t>internetowa</a:t>
            </a:r>
            <a:r>
              <a:rPr lang="pl-PL" dirty="0"/>
              <a:t> </a:t>
            </a:r>
            <a:r>
              <a:rPr lang="pl-PL" dirty="0" err="1"/>
              <a:t>zwykle</a:t>
            </a:r>
            <a:r>
              <a:rPr lang="pl-PL" dirty="0"/>
              <a:t> </a:t>
            </a:r>
            <a:r>
              <a:rPr lang="pl-PL" dirty="0" err="1"/>
              <a:t>potrzebuje</a:t>
            </a:r>
            <a:r>
              <a:rPr lang="pl-PL" dirty="0"/>
              <a:t> </a:t>
            </a:r>
            <a:r>
              <a:rPr lang="pl-PL" dirty="0" err="1"/>
              <a:t>podkładu</a:t>
            </a:r>
            <a:r>
              <a:rPr lang="pl-PL" dirty="0"/>
              <a:t>, </a:t>
            </a:r>
            <a:r>
              <a:rPr lang="pl-PL" dirty="0" err="1"/>
              <a:t>który</a:t>
            </a:r>
            <a:r>
              <a:rPr lang="pl-PL" dirty="0"/>
              <a:t> </a:t>
            </a:r>
            <a:r>
              <a:rPr lang="pl-PL" dirty="0" err="1"/>
              <a:t>pomaga</a:t>
            </a:r>
            <a:r>
              <a:rPr lang="pl-PL" dirty="0"/>
              <a:t> </a:t>
            </a:r>
            <a:r>
              <a:rPr lang="pl-PL" dirty="0" err="1"/>
              <a:t>użytkownikowi</a:t>
            </a:r>
            <a:r>
              <a:rPr lang="pl-PL" dirty="0"/>
              <a:t> </a:t>
            </a:r>
            <a:r>
              <a:rPr lang="pl-PL" dirty="0" err="1"/>
              <a:t>orientować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w </a:t>
            </a:r>
            <a:r>
              <a:rPr lang="pl-PL" dirty="0" err="1"/>
              <a:t>przestrzeni</a:t>
            </a:r>
            <a:r>
              <a:rPr lang="pl-PL" dirty="0"/>
              <a:t>.</a:t>
            </a:r>
          </a:p>
          <a:p>
            <a:r>
              <a:rPr lang="pl-PL" dirty="0"/>
              <a:t>Może to być OpenStreetMap, </a:t>
            </a:r>
            <a:r>
              <a:rPr lang="pl-PL" dirty="0" err="1"/>
              <a:t>ortofotomapa</a:t>
            </a:r>
            <a:r>
              <a:rPr lang="pl-PL" dirty="0"/>
              <a:t>, mapa topograficzna, podkład satelitarny, cieniowanie terenu albo mapa administracyjna.</a:t>
            </a:r>
          </a:p>
          <a:p>
            <a:r>
              <a:rPr lang="pl-PL" dirty="0"/>
              <a:t>W rolnictwie </a:t>
            </a:r>
            <a:r>
              <a:rPr lang="pl-PL" dirty="0" err="1"/>
              <a:t>ortofotomapa</a:t>
            </a:r>
            <a:r>
              <a:rPr lang="pl-PL" dirty="0"/>
              <a:t> jest bardzo przydatna na poziomie działki i gospodarstwa, ponieważ pozwala rozpoznać granice pól, drogi, rowy, zadrzewienia i zabudowę.</a:t>
            </a:r>
          </a:p>
          <a:p>
            <a:r>
              <a:rPr lang="pl-PL" dirty="0"/>
              <a:t>Na poziomie regionalnym lepszy może być prosty podkład administracyjny, który nie konkuruje z warstwami tematycznymi.</a:t>
            </a:r>
          </a:p>
          <a:p>
            <a:r>
              <a:rPr lang="pl-PL" dirty="0"/>
              <a:t>Przy wyborze mapy bazowej trzeba pamiętać o licencji, limitach użycia, szybkości działania i czytelności w połączeniu z własnymi danymi.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12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Google Maps i własne mapy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Mapy </a:t>
            </a:r>
            <a:r>
              <a:rPr lang="pl-PL" dirty="0" err="1"/>
              <a:t>można</a:t>
            </a:r>
            <a:r>
              <a:rPr lang="pl-PL" dirty="0"/>
              <a:t> </a:t>
            </a:r>
            <a:r>
              <a:rPr lang="pl-PL" dirty="0" err="1"/>
              <a:t>tworzyć</a:t>
            </a:r>
            <a:r>
              <a:rPr lang="pl-PL" dirty="0"/>
              <a:t> </a:t>
            </a:r>
            <a:r>
              <a:rPr lang="pl-PL" dirty="0" err="1"/>
              <a:t>także</a:t>
            </a:r>
            <a:r>
              <a:rPr lang="pl-PL" dirty="0"/>
              <a:t> z </a:t>
            </a:r>
            <a:r>
              <a:rPr lang="pl-PL" dirty="0" err="1"/>
              <a:t>wykorzystaniem</a:t>
            </a:r>
            <a:r>
              <a:rPr lang="pl-PL" dirty="0"/>
              <a:t> Google Maps Platform, </a:t>
            </a:r>
            <a:r>
              <a:rPr lang="pl-PL" dirty="0" err="1"/>
              <a:t>zwłaszcza</a:t>
            </a:r>
            <a:r>
              <a:rPr lang="pl-PL" dirty="0"/>
              <a:t> </a:t>
            </a:r>
            <a:r>
              <a:rPr lang="pl-PL" dirty="0" err="1"/>
              <a:t>gdy</a:t>
            </a:r>
            <a:r>
              <a:rPr lang="pl-PL" dirty="0"/>
              <a:t> </a:t>
            </a:r>
            <a:r>
              <a:rPr lang="pl-PL" dirty="0" err="1"/>
              <a:t>potrzebne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znane</a:t>
            </a:r>
            <a:r>
              <a:rPr lang="pl-PL" dirty="0"/>
              <a:t> </a:t>
            </a:r>
            <a:r>
              <a:rPr lang="pl-PL" dirty="0" err="1"/>
              <a:t>użytkownikom</a:t>
            </a:r>
            <a:r>
              <a:rPr lang="pl-PL" dirty="0"/>
              <a:t> </a:t>
            </a:r>
            <a:r>
              <a:rPr lang="pl-PL" dirty="0" err="1"/>
              <a:t>podkłady</a:t>
            </a:r>
            <a:r>
              <a:rPr lang="pl-PL" dirty="0"/>
              <a:t>, </a:t>
            </a:r>
            <a:r>
              <a:rPr lang="pl-PL" dirty="0" err="1"/>
              <a:t>wyszukiwanie</a:t>
            </a:r>
            <a:r>
              <a:rPr lang="pl-PL" dirty="0"/>
              <a:t> </a:t>
            </a:r>
            <a:r>
              <a:rPr lang="pl-PL" dirty="0" err="1"/>
              <a:t>miejsc</a:t>
            </a:r>
            <a:r>
              <a:rPr lang="pl-PL" dirty="0"/>
              <a:t>, </a:t>
            </a:r>
            <a:r>
              <a:rPr lang="pl-PL" dirty="0" err="1"/>
              <a:t>geokodowanie</a:t>
            </a:r>
            <a:r>
              <a:rPr lang="pl-PL" dirty="0"/>
              <a:t>, </a:t>
            </a:r>
            <a:r>
              <a:rPr lang="pl-PL" dirty="0" err="1"/>
              <a:t>trasy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integracja</a:t>
            </a:r>
            <a:r>
              <a:rPr lang="pl-PL" dirty="0"/>
              <a:t> z </a:t>
            </a:r>
            <a:r>
              <a:rPr lang="pl-PL" dirty="0" err="1"/>
              <a:t>aplikacjami</a:t>
            </a:r>
            <a:r>
              <a:rPr lang="pl-PL" dirty="0"/>
              <a:t> </a:t>
            </a:r>
            <a:r>
              <a:rPr lang="pl-PL" dirty="0" err="1"/>
              <a:t>webowymi</a:t>
            </a:r>
            <a:r>
              <a:rPr lang="pl-PL" dirty="0"/>
              <a:t>.</a:t>
            </a:r>
          </a:p>
          <a:p>
            <a:r>
              <a:rPr lang="pl-PL" dirty="0"/>
              <a:t>W prostym serwisie można umieścić na mapie znaczniki gospodarstw, granice pól, punkty monitoringu, lokalizacje szkód albo wyniki lustracji.</a:t>
            </a:r>
          </a:p>
          <a:p>
            <a:r>
              <a:rPr lang="pl-PL" dirty="0"/>
              <a:t>Alternatywą są własne mapy oparte na Leaflet, </a:t>
            </a:r>
            <a:r>
              <a:rPr lang="pl-PL" dirty="0" err="1"/>
              <a:t>OpenLayers</a:t>
            </a:r>
            <a:r>
              <a:rPr lang="pl-PL" dirty="0"/>
              <a:t> lub </a:t>
            </a:r>
            <a:r>
              <a:rPr lang="pl-PL" dirty="0" err="1"/>
              <a:t>MapLibre</a:t>
            </a:r>
            <a:r>
              <a:rPr lang="pl-PL" dirty="0"/>
              <a:t>, w których mamy większą kontrolę nad danymi, stylem, hostingiem i integracją z serwerem.</a:t>
            </a:r>
          </a:p>
          <a:p>
            <a:r>
              <a:rPr lang="pl-PL" dirty="0"/>
              <a:t>W rolnictwie wybór technologii zależy od celu: szybki prototyp, mapa publiczna, aplikacja doradcza, system wewnętrzny czy panel dla administracji.</a:t>
            </a:r>
          </a:p>
          <a:p>
            <a:r>
              <a:rPr lang="pl-PL" dirty="0"/>
              <a:t>Nie zawsze potrzebna jest złożona platforma. </a:t>
            </a:r>
            <a:r>
              <a:rPr lang="pl-PL" dirty="0" err="1"/>
              <a:t>Czasem</a:t>
            </a:r>
            <a:r>
              <a:rPr lang="pl-PL" dirty="0"/>
              <a:t> </a:t>
            </a:r>
            <a:r>
              <a:rPr lang="pl-PL" dirty="0" err="1"/>
              <a:t>wystarczy</a:t>
            </a:r>
            <a:r>
              <a:rPr lang="pl-PL" dirty="0"/>
              <a:t> </a:t>
            </a:r>
            <a:r>
              <a:rPr lang="pl-PL" dirty="0" err="1"/>
              <a:t>dobrze</a:t>
            </a:r>
            <a:r>
              <a:rPr lang="pl-PL" dirty="0"/>
              <a:t> </a:t>
            </a:r>
            <a:r>
              <a:rPr lang="pl-PL" dirty="0" err="1"/>
              <a:t>przygotowana</a:t>
            </a:r>
            <a:r>
              <a:rPr lang="pl-PL" dirty="0"/>
              <a:t> </a:t>
            </a:r>
            <a:r>
              <a:rPr lang="pl-PL" dirty="0" err="1"/>
              <a:t>strona</a:t>
            </a:r>
            <a:r>
              <a:rPr lang="pl-PL" dirty="0"/>
              <a:t> z </a:t>
            </a:r>
            <a:r>
              <a:rPr lang="pl-PL" dirty="0" err="1"/>
              <a:t>kilkoma</a:t>
            </a:r>
            <a:r>
              <a:rPr lang="pl-PL" dirty="0"/>
              <a:t> </a:t>
            </a:r>
            <a:r>
              <a:rPr lang="pl-PL" dirty="0" err="1"/>
              <a:t>warstwami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jasną</a:t>
            </a:r>
            <a:r>
              <a:rPr lang="pl-PL" dirty="0"/>
              <a:t> </a:t>
            </a:r>
            <a:r>
              <a:rPr lang="pl-PL" dirty="0" err="1"/>
              <a:t>legendą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13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Udostępnianie map: hosting i publikacja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/>
              <a:t>Po </a:t>
            </a:r>
            <a:r>
              <a:rPr lang="pl-PL" dirty="0" err="1"/>
              <a:t>utworzeniu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trzeba</a:t>
            </a:r>
            <a:r>
              <a:rPr lang="pl-PL" dirty="0"/>
              <a:t> </a:t>
            </a:r>
            <a:r>
              <a:rPr lang="pl-PL" dirty="0" err="1"/>
              <a:t>zdecydować</a:t>
            </a:r>
            <a:r>
              <a:rPr lang="pl-PL" dirty="0"/>
              <a:t>, </a:t>
            </a:r>
            <a:r>
              <a:rPr lang="pl-PL" dirty="0" err="1"/>
              <a:t>gdzie</a:t>
            </a:r>
            <a:r>
              <a:rPr lang="pl-PL" dirty="0"/>
              <a:t> </a:t>
            </a:r>
            <a:r>
              <a:rPr lang="pl-PL" dirty="0" err="1"/>
              <a:t>będzie</a:t>
            </a:r>
            <a:r>
              <a:rPr lang="pl-PL" dirty="0"/>
              <a:t> </a:t>
            </a:r>
            <a:r>
              <a:rPr lang="pl-PL" dirty="0" err="1"/>
              <a:t>ona</a:t>
            </a:r>
            <a:r>
              <a:rPr lang="pl-PL" dirty="0"/>
              <a:t> </a:t>
            </a:r>
            <a:r>
              <a:rPr lang="pl-PL" dirty="0" err="1"/>
              <a:t>udostępniona</a:t>
            </a:r>
            <a:r>
              <a:rPr lang="pl-PL" dirty="0"/>
              <a:t>.</a:t>
            </a:r>
          </a:p>
          <a:p>
            <a:r>
              <a:rPr lang="pl-PL" dirty="0"/>
              <a:t>Proste mapy statyczne można opublikować na serwerze WWW, GitHub Pages, Netlify, </a:t>
            </a:r>
            <a:r>
              <a:rPr lang="pl-PL" dirty="0" err="1"/>
              <a:t>Vercel</a:t>
            </a:r>
            <a:r>
              <a:rPr lang="pl-PL" dirty="0"/>
              <a:t>, hostingu uczelni lub w intranecie instytucji.</a:t>
            </a:r>
          </a:p>
          <a:p>
            <a:r>
              <a:rPr lang="pl-PL" dirty="0"/>
              <a:t>Jeżeli dane są duże albo mają się aktualizować, przydatny może być serwer mapowy, baza </a:t>
            </a:r>
            <a:r>
              <a:rPr lang="pl-PL" dirty="0" err="1"/>
              <a:t>PostGIS</a:t>
            </a:r>
            <a:r>
              <a:rPr lang="pl-PL" dirty="0"/>
              <a:t>, </a:t>
            </a:r>
            <a:r>
              <a:rPr lang="pl-PL" dirty="0" err="1"/>
              <a:t>GeoServer</a:t>
            </a:r>
            <a:r>
              <a:rPr lang="pl-PL" dirty="0"/>
              <a:t>, usługi kafelkowe albo własne API.</a:t>
            </a:r>
          </a:p>
          <a:p>
            <a:r>
              <a:rPr lang="pl-PL" dirty="0"/>
              <a:t>W projektach rolniczych często ważne jest rozdzielenie map publicznych od map wewnętrznych, ponieważ granice pól, plony, szkody i dane gospodarstwa mogą być wrażliwe biznesowo.</a:t>
            </a:r>
          </a:p>
          <a:p>
            <a:r>
              <a:rPr lang="pl-PL" dirty="0"/>
              <a:t>Udostępnienie mapy powinno obejmować także opis danych, datę aktualizacji, ograniczenia interpretacji i kontakt do autora.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14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Mapy mobilne i praca w terenie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Serwis</a:t>
            </a:r>
            <a:r>
              <a:rPr lang="pl-PL" dirty="0"/>
              <a:t> </a:t>
            </a:r>
            <a:r>
              <a:rPr lang="pl-PL" dirty="0" err="1"/>
              <a:t>mapowy</a:t>
            </a:r>
            <a:r>
              <a:rPr lang="pl-PL" dirty="0"/>
              <a:t>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używany</a:t>
            </a:r>
            <a:r>
              <a:rPr lang="pl-PL" dirty="0"/>
              <a:t> </a:t>
            </a:r>
            <a:r>
              <a:rPr lang="pl-PL" dirty="0" err="1"/>
              <a:t>nie</a:t>
            </a:r>
            <a:r>
              <a:rPr lang="pl-PL" dirty="0"/>
              <a:t> </a:t>
            </a:r>
            <a:r>
              <a:rPr lang="pl-PL" dirty="0" err="1"/>
              <a:t>tylko</a:t>
            </a:r>
            <a:r>
              <a:rPr lang="pl-PL" dirty="0"/>
              <a:t> </a:t>
            </a:r>
            <a:r>
              <a:rPr lang="pl-PL" dirty="0" err="1"/>
              <a:t>przy</a:t>
            </a:r>
            <a:r>
              <a:rPr lang="pl-PL" dirty="0"/>
              <a:t> </a:t>
            </a:r>
            <a:r>
              <a:rPr lang="pl-PL" dirty="0" err="1"/>
              <a:t>biurku</a:t>
            </a:r>
            <a:r>
              <a:rPr lang="pl-PL" dirty="0"/>
              <a:t>, ale </a:t>
            </a:r>
            <a:r>
              <a:rPr lang="pl-PL" dirty="0" err="1"/>
              <a:t>także</a:t>
            </a:r>
            <a:r>
              <a:rPr lang="pl-PL" dirty="0"/>
              <a:t> w </a:t>
            </a:r>
            <a:r>
              <a:rPr lang="pl-PL" dirty="0" err="1"/>
              <a:t>terenie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telefonie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tablecie</a:t>
            </a:r>
            <a:r>
              <a:rPr lang="pl-PL" dirty="0"/>
              <a:t>.</a:t>
            </a:r>
          </a:p>
          <a:p>
            <a:r>
              <a:rPr lang="pl-PL" dirty="0"/>
              <a:t>Dla rolnika, doradcy lub pracownika administracji ważne jest, aby mapa działała na małym ekranie, miała czytelne przyciski i nie wymagała skomplikowanej obsługi.</a:t>
            </a:r>
          </a:p>
          <a:p>
            <a:r>
              <a:rPr lang="pl-PL" dirty="0"/>
              <a:t>W terenie można przeglądać granice pól, punkty lustracji, strefy uszkodzeń, lokalizacje prób gleby i zdjęcia wykonane podczas kontroli.</a:t>
            </a:r>
          </a:p>
          <a:p>
            <a:r>
              <a:rPr lang="pl-PL" dirty="0"/>
              <a:t>Czasem potrzebny jest tryb offline, zwłaszcza na obszarach o słabym zasięgu </a:t>
            </a:r>
            <a:r>
              <a:rPr lang="pl-PL" dirty="0" err="1"/>
              <a:t>internetu</a:t>
            </a:r>
            <a:r>
              <a:rPr lang="pl-PL" dirty="0"/>
              <a:t>. </a:t>
            </a:r>
            <a:r>
              <a:rPr lang="pl-PL" dirty="0" err="1"/>
              <a:t>Wtedy</a:t>
            </a:r>
            <a:r>
              <a:rPr lang="pl-PL" dirty="0"/>
              <a:t> </a:t>
            </a:r>
            <a:r>
              <a:rPr lang="pl-PL" dirty="0" err="1"/>
              <a:t>należy</a:t>
            </a:r>
            <a:r>
              <a:rPr lang="pl-PL" dirty="0"/>
              <a:t> </a:t>
            </a:r>
            <a:r>
              <a:rPr lang="pl-PL" dirty="0" err="1"/>
              <a:t>wcześniej</a:t>
            </a:r>
            <a:r>
              <a:rPr lang="pl-PL" dirty="0"/>
              <a:t> </a:t>
            </a:r>
            <a:r>
              <a:rPr lang="pl-PL" dirty="0" err="1"/>
              <a:t>przygotować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lokalne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kafelki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.</a:t>
            </a:r>
          </a:p>
          <a:p>
            <a:r>
              <a:rPr lang="pl-PL" dirty="0"/>
              <a:t>Projektując mapę mobilną, trzeba ograniczyć liczbę warstw i tekstu, bo nadmiar informacji utrudnia pracę w warunkach polowych.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15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Przykład: mapa dla gospodarstwa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/>
              <a:t>Mapa </a:t>
            </a:r>
            <a:r>
              <a:rPr lang="pl-PL" dirty="0" err="1"/>
              <a:t>internetowa</a:t>
            </a:r>
            <a:r>
              <a:rPr lang="pl-PL" dirty="0"/>
              <a:t>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gospodarstwa</a:t>
            </a:r>
            <a:r>
              <a:rPr lang="pl-PL" dirty="0"/>
              <a:t>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zawierać</a:t>
            </a:r>
            <a:r>
              <a:rPr lang="pl-PL" dirty="0"/>
              <a:t>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uprawy</a:t>
            </a:r>
            <a:r>
              <a:rPr lang="pl-PL" dirty="0"/>
              <a:t>, </a:t>
            </a:r>
            <a:r>
              <a:rPr lang="pl-PL" dirty="0" err="1"/>
              <a:t>powierzchnie</a:t>
            </a:r>
            <a:r>
              <a:rPr lang="pl-PL" dirty="0"/>
              <a:t>, </a:t>
            </a:r>
            <a:r>
              <a:rPr lang="pl-PL" dirty="0" err="1"/>
              <a:t>punkty</a:t>
            </a:r>
            <a:r>
              <a:rPr lang="pl-PL" dirty="0"/>
              <a:t> </a:t>
            </a:r>
            <a:r>
              <a:rPr lang="pl-PL" dirty="0" err="1"/>
              <a:t>prób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wyniki</a:t>
            </a:r>
            <a:r>
              <a:rPr lang="pl-PL" dirty="0"/>
              <a:t> pH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zasobności</a:t>
            </a:r>
            <a:r>
              <a:rPr lang="pl-PL" dirty="0"/>
              <a:t>, </a:t>
            </a:r>
            <a:r>
              <a:rPr lang="pl-PL" dirty="0" err="1"/>
              <a:t>ortofotomapę</a:t>
            </a:r>
            <a:r>
              <a:rPr lang="pl-PL" dirty="0"/>
              <a:t> z </a:t>
            </a:r>
            <a:r>
              <a:rPr lang="pl-PL" dirty="0" err="1"/>
              <a:t>drona</a:t>
            </a:r>
            <a:r>
              <a:rPr lang="pl-PL" dirty="0"/>
              <a:t> </a:t>
            </a:r>
            <a:r>
              <a:rPr lang="pl-PL" dirty="0" err="1"/>
              <a:t>oraz</a:t>
            </a:r>
            <a:r>
              <a:rPr lang="pl-PL" dirty="0"/>
              <a:t> </a:t>
            </a:r>
            <a:r>
              <a:rPr lang="pl-PL" dirty="0" err="1"/>
              <a:t>strefy</a:t>
            </a:r>
            <a:r>
              <a:rPr lang="pl-PL" dirty="0"/>
              <a:t> </a:t>
            </a:r>
            <a:r>
              <a:rPr lang="pl-PL" dirty="0" err="1"/>
              <a:t>nawożenia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wapnowania</a:t>
            </a:r>
            <a:r>
              <a:rPr lang="pl-PL" dirty="0"/>
              <a:t>.</a:t>
            </a:r>
          </a:p>
          <a:p>
            <a:r>
              <a:rPr lang="pl-PL" dirty="0"/>
              <a:t>Użytkownik może kliknąć pole i zobaczyć jego opis: numer, powierzchnię, uprawę, odmianę, termin siewu, plon i najważniejsze zalecenia.</a:t>
            </a:r>
          </a:p>
          <a:p>
            <a:r>
              <a:rPr lang="pl-PL" dirty="0"/>
              <a:t>Można dodać warstwę NDVI lub szkód, aby szybko wskazać fragmenty wymagające lustracji.</a:t>
            </a:r>
          </a:p>
          <a:p>
            <a:r>
              <a:rPr lang="pl-PL" dirty="0"/>
              <a:t>Taka mapa nie musi być publiczna.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działać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wewnętrzny</a:t>
            </a:r>
            <a:r>
              <a:rPr lang="pl-PL" dirty="0"/>
              <a:t> panel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właściciela</a:t>
            </a:r>
            <a:r>
              <a:rPr lang="pl-PL" dirty="0"/>
              <a:t> </a:t>
            </a:r>
            <a:r>
              <a:rPr lang="pl-PL" dirty="0" err="1"/>
              <a:t>gospodarstwa</a:t>
            </a:r>
            <a:r>
              <a:rPr lang="pl-PL" dirty="0"/>
              <a:t>, </a:t>
            </a:r>
            <a:r>
              <a:rPr lang="pl-PL" dirty="0" err="1"/>
              <a:t>doradcy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zespołu</a:t>
            </a:r>
            <a:r>
              <a:rPr lang="pl-PL" dirty="0"/>
              <a:t> </a:t>
            </a:r>
            <a:r>
              <a:rPr lang="pl-PL" dirty="0" err="1"/>
              <a:t>zarządzającego</a:t>
            </a:r>
            <a:r>
              <a:rPr lang="pl-PL" dirty="0"/>
              <a:t> </a:t>
            </a:r>
            <a:r>
              <a:rPr lang="pl-PL" dirty="0" err="1"/>
              <a:t>produkcją</a:t>
            </a:r>
            <a:r>
              <a:rPr lang="pl-PL" dirty="0"/>
              <a:t>.</a:t>
            </a:r>
          </a:p>
          <a:p>
            <a:r>
              <a:rPr lang="pl-PL" dirty="0"/>
              <a:t>Najważniejszy jest prosty przekaz: które pole, jaki problem i jaka decyzja.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16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Przykład: mapa dla gminy lub regionu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/>
              <a:t>Mapa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gminy</a:t>
            </a:r>
            <a:r>
              <a:rPr lang="pl-PL" dirty="0"/>
              <a:t>, </a:t>
            </a:r>
            <a:r>
              <a:rPr lang="pl-PL" dirty="0" err="1"/>
              <a:t>powiatu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województwa</a:t>
            </a:r>
            <a:r>
              <a:rPr lang="pl-PL" dirty="0"/>
              <a:t> ma </a:t>
            </a:r>
            <a:r>
              <a:rPr lang="pl-PL" dirty="0" err="1"/>
              <a:t>zwykle</a:t>
            </a:r>
            <a:r>
              <a:rPr lang="pl-PL" dirty="0"/>
              <a:t> </a:t>
            </a:r>
            <a:r>
              <a:rPr lang="pl-PL" dirty="0" err="1"/>
              <a:t>bardziej</a:t>
            </a:r>
            <a:r>
              <a:rPr lang="pl-PL" dirty="0"/>
              <a:t> </a:t>
            </a:r>
            <a:r>
              <a:rPr lang="pl-PL" dirty="0" err="1"/>
              <a:t>syntetyczny</a:t>
            </a:r>
            <a:r>
              <a:rPr lang="pl-PL" dirty="0"/>
              <a:t> </a:t>
            </a:r>
            <a:r>
              <a:rPr lang="pl-PL" dirty="0" err="1"/>
              <a:t>charakter</a:t>
            </a:r>
            <a:r>
              <a:rPr lang="pl-PL" dirty="0"/>
              <a:t>.</a:t>
            </a:r>
          </a:p>
          <a:p>
            <a:r>
              <a:rPr lang="pl-PL" dirty="0"/>
              <a:t>Może pokazywać udział gruntów ornych, typy gleb, ryzyko suszy, potencjał małej retencji, obszary zalewowe, sieć rowów, użytkowanie ziemi i konflikty z ochroną przyrody lub zabudową.</a:t>
            </a:r>
          </a:p>
          <a:p>
            <a:r>
              <a:rPr lang="pl-PL" dirty="0"/>
              <a:t>Warstwy szczegółowe, takie jak pojedyncze wyniki prób gleby, zwykle trzeba zagregować do jednostek administracyjnych, zlewni lub siatek.</a:t>
            </a:r>
          </a:p>
          <a:p>
            <a:r>
              <a:rPr lang="pl-PL" dirty="0"/>
              <a:t>Taki serwis może wspierać planowanie lokalnych programów retencji, doradztwo rolnicze, ocenę szkód po ekstremalnych zjawiskach i komunikację z mieszkańcami.</a:t>
            </a:r>
          </a:p>
          <a:p>
            <a:r>
              <a:rPr lang="pl-PL" dirty="0"/>
              <a:t>Ważne jest, aby mapa regionalna nie sugerowała dokładności większej niż rzeczywista jakość danych.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17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Przykład: mapa krajowa i globalna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W </a:t>
            </a:r>
            <a:r>
              <a:rPr lang="pl-PL" dirty="0" err="1"/>
              <a:t>skali</a:t>
            </a:r>
            <a:r>
              <a:rPr lang="pl-PL" dirty="0"/>
              <a:t> </a:t>
            </a:r>
            <a:r>
              <a:rPr lang="pl-PL" dirty="0" err="1"/>
              <a:t>kraju</a:t>
            </a:r>
            <a:r>
              <a:rPr lang="pl-PL" dirty="0"/>
              <a:t>, </a:t>
            </a:r>
            <a:r>
              <a:rPr lang="pl-PL" dirty="0" err="1"/>
              <a:t>Europy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świata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internetowe</a:t>
            </a:r>
            <a:r>
              <a:rPr lang="pl-PL" dirty="0"/>
              <a:t> </a:t>
            </a:r>
            <a:r>
              <a:rPr lang="pl-PL" dirty="0" err="1"/>
              <a:t>służą</a:t>
            </a:r>
            <a:r>
              <a:rPr lang="pl-PL" dirty="0"/>
              <a:t> do </a:t>
            </a:r>
            <a:r>
              <a:rPr lang="pl-PL" dirty="0" err="1"/>
              <a:t>monitorowania</a:t>
            </a:r>
            <a:r>
              <a:rPr lang="pl-PL" dirty="0"/>
              <a:t> </a:t>
            </a:r>
            <a:r>
              <a:rPr lang="pl-PL" dirty="0" err="1"/>
              <a:t>dużych</a:t>
            </a:r>
            <a:r>
              <a:rPr lang="pl-PL" dirty="0"/>
              <a:t> </a:t>
            </a:r>
            <a:r>
              <a:rPr lang="pl-PL" dirty="0" err="1"/>
              <a:t>zjawisk</a:t>
            </a:r>
            <a:r>
              <a:rPr lang="pl-PL" dirty="0"/>
              <a:t> </a:t>
            </a:r>
            <a:r>
              <a:rPr lang="pl-PL" dirty="0" err="1"/>
              <a:t>przestrzennych</a:t>
            </a:r>
            <a:r>
              <a:rPr lang="pl-PL" dirty="0"/>
              <a:t>.</a:t>
            </a:r>
          </a:p>
          <a:p>
            <a:r>
              <a:rPr lang="pl-PL" dirty="0"/>
              <a:t>Można prezentować zasięg suszy, anomalie NDVI, strukturę upraw, zmiany użytkowania ziemi, obszary zalewowe, ryzyko erozji, deforestację albo stan bezpieczeństwa żywnościowego.</a:t>
            </a:r>
          </a:p>
          <a:p>
            <a:r>
              <a:rPr lang="pl-PL" dirty="0"/>
              <a:t>Dane zwykle pochodzą z satelitów, modeli pogodowych, baz administracyjnych i globalnych warstw środowiskowych.</a:t>
            </a:r>
          </a:p>
          <a:p>
            <a:r>
              <a:rPr lang="pl-PL" dirty="0"/>
              <a:t>W takiej skali ważne są kafelki, generalizacja, szybkie ładowanie warstw i możliwość filtrowania danych według czasu.</a:t>
            </a:r>
          </a:p>
          <a:p>
            <a:r>
              <a:rPr lang="pl-PL" dirty="0"/>
              <a:t>Użytkownik nie oczekuje dokładnej decyzji dla pojedynczego pola, lecz ogólnego obrazu sytuacji i porównań między regionami.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51095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Systemy informacji geograficznej</a:t>
            </a:r>
            <a:br>
              <a:rPr lang="pl-PL" sz="3600" dirty="0"/>
            </a:br>
            <a:r>
              <a:rPr lang="pl-PL" sz="2000" dirty="0"/>
              <a:t>Ćwiczenia 15</a:t>
            </a:r>
            <a:br>
              <a:rPr lang="pl-PL" sz="3600" dirty="0"/>
            </a:br>
            <a:r>
              <a:rPr lang="pl-PL" sz="3600" dirty="0"/>
              <a:t>Tworzenie prostych serwisów internetowych GIS na potrzeby rolnicze</a:t>
            </a:r>
            <a:endParaRPr sz="32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3816220"/>
            <a:ext cx="10516518" cy="2360742"/>
          </a:xfrm>
        </p:spPr>
        <p:txBody>
          <a:bodyPr>
            <a:normAutofit/>
          </a:bodyPr>
          <a:lstStyle/>
          <a:p>
            <a:endParaRPr sz="2200" b="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18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Vibe coding i LLM w tworzeniu map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Coraz </a:t>
            </a:r>
            <a:r>
              <a:rPr lang="pl-PL" dirty="0" err="1"/>
              <a:t>częściej</a:t>
            </a:r>
            <a:r>
              <a:rPr lang="pl-PL" dirty="0"/>
              <a:t> </a:t>
            </a:r>
            <a:r>
              <a:rPr lang="pl-PL" dirty="0" err="1"/>
              <a:t>proste</a:t>
            </a:r>
            <a:r>
              <a:rPr lang="pl-PL" dirty="0"/>
              <a:t> </a:t>
            </a:r>
            <a:r>
              <a:rPr lang="pl-PL" dirty="0" err="1"/>
              <a:t>serwisy</a:t>
            </a:r>
            <a:r>
              <a:rPr lang="pl-PL" dirty="0"/>
              <a:t> </a:t>
            </a:r>
            <a:r>
              <a:rPr lang="pl-PL" dirty="0" err="1"/>
              <a:t>mapowe</a:t>
            </a:r>
            <a:r>
              <a:rPr lang="pl-PL" dirty="0"/>
              <a:t> </a:t>
            </a:r>
            <a:r>
              <a:rPr lang="pl-PL" dirty="0" err="1"/>
              <a:t>można</a:t>
            </a:r>
            <a:r>
              <a:rPr lang="pl-PL" dirty="0"/>
              <a:t> </a:t>
            </a:r>
            <a:r>
              <a:rPr lang="pl-PL" dirty="0" err="1"/>
              <a:t>tworzyć</a:t>
            </a:r>
            <a:r>
              <a:rPr lang="pl-PL" dirty="0"/>
              <a:t> z </a:t>
            </a:r>
            <a:r>
              <a:rPr lang="pl-PL" dirty="0" err="1"/>
              <a:t>pomocą</a:t>
            </a:r>
            <a:r>
              <a:rPr lang="pl-PL" dirty="0"/>
              <a:t> </a:t>
            </a:r>
            <a:r>
              <a:rPr lang="pl-PL" dirty="0" err="1"/>
              <a:t>modeli</a:t>
            </a:r>
            <a:r>
              <a:rPr lang="pl-PL" dirty="0"/>
              <a:t> </a:t>
            </a:r>
            <a:r>
              <a:rPr lang="pl-PL" dirty="0" err="1"/>
              <a:t>językowych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narzędzi</a:t>
            </a:r>
            <a:r>
              <a:rPr lang="pl-PL" dirty="0"/>
              <a:t> </a:t>
            </a:r>
            <a:r>
              <a:rPr lang="pl-PL" dirty="0" err="1"/>
              <a:t>określanych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vibe coding.</a:t>
            </a:r>
          </a:p>
          <a:p>
            <a:r>
              <a:rPr lang="pl-PL" dirty="0"/>
              <a:t>Użytkownik opisuje, jak ma działać aplikacja, a model pomaga wygenerować kod HTML, JavaScript, Python lub konfigurację projektu.</a:t>
            </a:r>
          </a:p>
          <a:p>
            <a:r>
              <a:rPr lang="pl-PL" dirty="0"/>
              <a:t>Można w ten sposób szybko przygotować prototyp: mapa z granicami pól, filtrem dat, wykresem NDVI, tabelą atrybutów i panelem wyboru warstw.</a:t>
            </a:r>
          </a:p>
          <a:p>
            <a:r>
              <a:rPr lang="pl-PL" dirty="0"/>
              <a:t>Narzędzia agentowe, takie jak Antigravity lub inne środowiska AI do programowania, mogą wspierać tworzenie struktury projektu, testowanie widoku i poprawianie błędów.</a:t>
            </a:r>
          </a:p>
          <a:p>
            <a:r>
              <a:rPr lang="pl-PL" dirty="0"/>
              <a:t>Trzeba jednak kontrolować kod, licencje danych, bezpieczeństwo kluczy API i poprawność wyników. AI </a:t>
            </a:r>
            <a:r>
              <a:rPr lang="pl-PL" dirty="0" err="1"/>
              <a:t>przyspiesza</a:t>
            </a:r>
            <a:r>
              <a:rPr lang="pl-PL" dirty="0"/>
              <a:t> </a:t>
            </a:r>
            <a:r>
              <a:rPr lang="pl-PL" dirty="0" err="1"/>
              <a:t>pracę</a:t>
            </a:r>
            <a:r>
              <a:rPr lang="pl-PL" dirty="0"/>
              <a:t>, ale </a:t>
            </a:r>
            <a:r>
              <a:rPr lang="pl-PL" dirty="0" err="1"/>
              <a:t>nie</a:t>
            </a:r>
            <a:r>
              <a:rPr lang="pl-PL" dirty="0"/>
              <a:t> </a:t>
            </a:r>
            <a:r>
              <a:rPr lang="pl-PL" dirty="0" err="1"/>
              <a:t>zastępuje</a:t>
            </a:r>
            <a:r>
              <a:rPr lang="pl-PL" dirty="0"/>
              <a:t> </a:t>
            </a:r>
            <a:r>
              <a:rPr lang="pl-PL" dirty="0" err="1"/>
              <a:t>weryfikacji</a:t>
            </a:r>
            <a:r>
              <a:rPr lang="pl-PL" dirty="0"/>
              <a:t> GIS.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19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Python i automatyczne generowanie serwisów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Python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wspierać</a:t>
            </a:r>
            <a:r>
              <a:rPr lang="pl-PL" dirty="0"/>
              <a:t> </a:t>
            </a:r>
            <a:r>
              <a:rPr lang="pl-PL" dirty="0" err="1"/>
              <a:t>tworzenie</a:t>
            </a:r>
            <a:r>
              <a:rPr lang="pl-PL" dirty="0"/>
              <a:t> </a:t>
            </a:r>
            <a:r>
              <a:rPr lang="pl-PL" dirty="0" err="1"/>
              <a:t>prostych</a:t>
            </a:r>
            <a:r>
              <a:rPr lang="pl-PL" dirty="0"/>
              <a:t> </a:t>
            </a:r>
            <a:r>
              <a:rPr lang="pl-PL" dirty="0" err="1"/>
              <a:t>serwisów</a:t>
            </a:r>
            <a:r>
              <a:rPr lang="pl-PL" dirty="0"/>
              <a:t> </a:t>
            </a:r>
            <a:r>
              <a:rPr lang="pl-PL" dirty="0" err="1"/>
              <a:t>mapowych</a:t>
            </a:r>
            <a:r>
              <a:rPr lang="pl-PL" dirty="0"/>
              <a:t>, </a:t>
            </a:r>
            <a:r>
              <a:rPr lang="pl-PL" dirty="0" err="1"/>
              <a:t>zwłaszcza</a:t>
            </a:r>
            <a:r>
              <a:rPr lang="pl-PL" dirty="0"/>
              <a:t> </a:t>
            </a:r>
            <a:r>
              <a:rPr lang="pl-PL" dirty="0" err="1"/>
              <a:t>gdy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mają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generowane</a:t>
            </a:r>
            <a:r>
              <a:rPr lang="pl-PL" dirty="0"/>
              <a:t> </a:t>
            </a:r>
            <a:r>
              <a:rPr lang="pl-PL" dirty="0" err="1"/>
              <a:t>seryjnie</a:t>
            </a:r>
            <a:r>
              <a:rPr lang="pl-PL" dirty="0"/>
              <a:t>.</a:t>
            </a:r>
          </a:p>
          <a:p>
            <a:r>
              <a:rPr lang="pl-PL" dirty="0"/>
              <a:t>Biblioteki takie jak Folium, </a:t>
            </a:r>
            <a:r>
              <a:rPr lang="pl-PL" dirty="0" err="1"/>
              <a:t>GeoPandas</a:t>
            </a:r>
            <a:r>
              <a:rPr lang="pl-PL" dirty="0"/>
              <a:t>, </a:t>
            </a:r>
            <a:r>
              <a:rPr lang="pl-PL" dirty="0" err="1"/>
              <a:t>Rasterio</a:t>
            </a:r>
            <a:r>
              <a:rPr lang="pl-PL" dirty="0"/>
              <a:t>, </a:t>
            </a:r>
            <a:r>
              <a:rPr lang="pl-PL" dirty="0" err="1"/>
              <a:t>geemap</a:t>
            </a:r>
            <a:r>
              <a:rPr lang="pl-PL" dirty="0"/>
              <a:t>, Plotly Dash, </a:t>
            </a:r>
            <a:r>
              <a:rPr lang="pl-PL" dirty="0" err="1"/>
              <a:t>Streamlit</a:t>
            </a:r>
            <a:r>
              <a:rPr lang="pl-PL" dirty="0"/>
              <a:t> lub </a:t>
            </a:r>
            <a:r>
              <a:rPr lang="pl-PL" dirty="0" err="1"/>
              <a:t>FastAPI</a:t>
            </a:r>
            <a:r>
              <a:rPr lang="pl-PL" dirty="0"/>
              <a:t> pozwalają tworzyć mapy, </a:t>
            </a:r>
            <a:r>
              <a:rPr lang="pl-PL" dirty="0" err="1"/>
              <a:t>dashboardy</a:t>
            </a:r>
            <a:r>
              <a:rPr lang="pl-PL" dirty="0"/>
              <a:t> i proste aplikacje z danymi przestrzennymi.</a:t>
            </a:r>
          </a:p>
          <a:p>
            <a:r>
              <a:rPr lang="pl-PL" dirty="0"/>
              <a:t>Przykład: skrypt pobiera granice pól, oblicza średni NDVI z Google Earth Engine, zapisuje wyniki do </a:t>
            </a:r>
            <a:r>
              <a:rPr lang="pl-PL" dirty="0" err="1"/>
              <a:t>GeoJSON</a:t>
            </a:r>
            <a:r>
              <a:rPr lang="pl-PL" dirty="0"/>
              <a:t> i tworzy interaktywną mapę z kolorami oraz pop-</a:t>
            </a:r>
            <a:r>
              <a:rPr lang="pl-PL" dirty="0" err="1"/>
              <a:t>upami</a:t>
            </a:r>
            <a:r>
              <a:rPr lang="pl-PL" dirty="0"/>
              <a:t>.</a:t>
            </a:r>
          </a:p>
          <a:p>
            <a:r>
              <a:rPr lang="pl-PL" dirty="0"/>
              <a:t>Można też automatycznie generować osobną mapę dla każdego gospodarstwa albo dashboard porównujący gminy w regionie.</a:t>
            </a:r>
          </a:p>
          <a:p>
            <a:r>
              <a:rPr lang="pl-PL" dirty="0"/>
              <a:t>Takie podejście dobrze łączy się z </a:t>
            </a:r>
            <a:r>
              <a:rPr lang="pl-PL" dirty="0" err="1"/>
              <a:t>pipeline'ami</a:t>
            </a:r>
            <a:r>
              <a:rPr lang="pl-PL" dirty="0"/>
              <a:t> GIS i analizą danych w Google </a:t>
            </a:r>
            <a:r>
              <a:rPr lang="pl-PL" dirty="0" err="1"/>
              <a:t>Colab</a:t>
            </a:r>
            <a:r>
              <a:rPr lang="pl-PL" dirty="0"/>
              <a:t> lub </a:t>
            </a:r>
            <a:r>
              <a:rPr lang="pl-PL" dirty="0" err="1"/>
              <a:t>Jupyter</a:t>
            </a:r>
            <a:r>
              <a:rPr lang="pl-PL" dirty="0"/>
              <a:t> Notebook.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20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Ograniczenia, bezpieczeństwo i prywatność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Udostępnianie</a:t>
            </a:r>
            <a:r>
              <a:rPr lang="pl-PL" dirty="0"/>
              <a:t> map </a:t>
            </a:r>
            <a:r>
              <a:rPr lang="pl-PL" dirty="0" err="1"/>
              <a:t>internetowych</a:t>
            </a:r>
            <a:r>
              <a:rPr lang="pl-PL" dirty="0"/>
              <a:t> </a:t>
            </a:r>
            <a:r>
              <a:rPr lang="pl-PL" dirty="0" err="1"/>
              <a:t>wymaga</a:t>
            </a:r>
            <a:r>
              <a:rPr lang="pl-PL" dirty="0"/>
              <a:t> </a:t>
            </a:r>
            <a:r>
              <a:rPr lang="pl-PL" dirty="0" err="1"/>
              <a:t>ostrożności</a:t>
            </a:r>
            <a:r>
              <a:rPr lang="pl-PL" dirty="0"/>
              <a:t>.</a:t>
            </a:r>
          </a:p>
          <a:p>
            <a:r>
              <a:rPr lang="pl-PL" dirty="0"/>
              <a:t>Dane rolnicze mogą zawierać informacje wrażliwe: granice pól, strukturę produkcji, plony, szkody, problemy glebowe, lokalizację infrastruktury lub dane właścicieli.</a:t>
            </a:r>
          </a:p>
          <a:p>
            <a:r>
              <a:rPr lang="pl-PL" dirty="0"/>
              <a:t>Przed publikacją trzeba zdecydować, które warstwy mogą być publiczne, które powinny być dostępne tylko po zalogowaniu, a które nie powinny opuszczać komputera lub instytucji.</a:t>
            </a:r>
          </a:p>
          <a:p>
            <a:r>
              <a:rPr lang="pl-PL" dirty="0"/>
              <a:t>Należy także kontrolować licencje map bazowych, koszty usług, limity API, szybkość działania i możliwość aktualizacji danych.</a:t>
            </a:r>
          </a:p>
          <a:p>
            <a:r>
              <a:rPr lang="pl-PL" dirty="0"/>
              <a:t>Dobra mapa internetowa powinna mieć nie tylko ładny wygląd, ale także jasny zakres odpowiedzialności, datę danych i informację o ograniczeniach interpretacji.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 fontScale="90000"/>
          </a:bodyPr>
          <a:lstStyle/>
          <a:p>
            <a:r>
              <a:rPr lang="pl-PL" dirty="0"/>
              <a:t>Tworzenie prostych rolniczych mapowych </a:t>
            </a:r>
            <a:r>
              <a:rPr lang="pl-PL"/>
              <a:t>serwisów internetowych </a:t>
            </a:r>
            <a:r>
              <a:rPr lang="pl-PL" dirty="0"/>
              <a:t>- podsumowanie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 err="1"/>
              <a:t>Proste</a:t>
            </a:r>
            <a:r>
              <a:rPr lang="pl-PL" dirty="0"/>
              <a:t> </a:t>
            </a:r>
            <a:r>
              <a:rPr lang="pl-PL" dirty="0" err="1"/>
              <a:t>serwisy</a:t>
            </a:r>
            <a:r>
              <a:rPr lang="pl-PL" dirty="0"/>
              <a:t> </a:t>
            </a:r>
            <a:r>
              <a:rPr lang="pl-PL" dirty="0" err="1"/>
              <a:t>internetowe</a:t>
            </a:r>
            <a:r>
              <a:rPr lang="pl-PL" dirty="0"/>
              <a:t> z </a:t>
            </a:r>
            <a:r>
              <a:rPr lang="pl-PL" dirty="0" err="1"/>
              <a:t>mapami</a:t>
            </a:r>
            <a:r>
              <a:rPr lang="pl-PL" dirty="0"/>
              <a:t> </a:t>
            </a:r>
            <a:r>
              <a:rPr lang="pl-PL" dirty="0" err="1"/>
              <a:t>pozwalają</a:t>
            </a:r>
            <a:r>
              <a:rPr lang="pl-PL" dirty="0"/>
              <a:t> </a:t>
            </a:r>
            <a:r>
              <a:rPr lang="pl-PL" dirty="0" err="1"/>
              <a:t>udostępniać</a:t>
            </a:r>
            <a:r>
              <a:rPr lang="pl-PL" dirty="0"/>
              <a:t> </a:t>
            </a:r>
            <a:r>
              <a:rPr lang="pl-PL" dirty="0" err="1"/>
              <a:t>wyniki</a:t>
            </a:r>
            <a:r>
              <a:rPr lang="pl-PL" dirty="0"/>
              <a:t> GIS w </a:t>
            </a:r>
            <a:r>
              <a:rPr lang="pl-PL" dirty="0" err="1"/>
              <a:t>formie</a:t>
            </a:r>
            <a:r>
              <a:rPr lang="pl-PL" dirty="0"/>
              <a:t> </a:t>
            </a:r>
            <a:r>
              <a:rPr lang="pl-PL" dirty="0" err="1"/>
              <a:t>zrozumiałej</a:t>
            </a:r>
            <a:r>
              <a:rPr lang="pl-PL" dirty="0"/>
              <a:t>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rolników</a:t>
            </a:r>
            <a:r>
              <a:rPr lang="pl-PL" dirty="0"/>
              <a:t>, </a:t>
            </a:r>
            <a:r>
              <a:rPr lang="pl-PL" dirty="0" err="1"/>
              <a:t>doradców</a:t>
            </a:r>
            <a:r>
              <a:rPr lang="pl-PL" dirty="0"/>
              <a:t>, </a:t>
            </a:r>
            <a:r>
              <a:rPr lang="pl-PL" dirty="0" err="1"/>
              <a:t>administracji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odbiorców</a:t>
            </a:r>
            <a:r>
              <a:rPr lang="pl-PL" dirty="0"/>
              <a:t> </a:t>
            </a:r>
            <a:r>
              <a:rPr lang="pl-PL" dirty="0" err="1"/>
              <a:t>publicznych</a:t>
            </a:r>
            <a:r>
              <a:rPr lang="pl-PL" dirty="0"/>
              <a:t>.</a:t>
            </a:r>
          </a:p>
          <a:p>
            <a:r>
              <a:rPr lang="pl-PL" dirty="0"/>
              <a:t>qgis2web umożliwia szybkie przekształcenie projektu QGIS w mapę internetową opartą na Leaflet lub </a:t>
            </a:r>
            <a:r>
              <a:rPr lang="pl-PL" dirty="0" err="1"/>
              <a:t>OpenLayers</a:t>
            </a:r>
            <a:r>
              <a:rPr lang="pl-PL" dirty="0"/>
              <a:t>, bez konieczności pisania pełnej aplikacji od zera.</a:t>
            </a:r>
          </a:p>
          <a:p>
            <a:r>
              <a:rPr lang="pl-PL" dirty="0"/>
              <a:t>Google Maps, własne mapy JavaScript, Python, notebooki i narzędzia AI pozwalają budować bardziej elastyczne rozwiązania, od prostych prototypów po interaktywne </a:t>
            </a:r>
            <a:r>
              <a:rPr lang="pl-PL" dirty="0" err="1"/>
              <a:t>dashboardy</a:t>
            </a:r>
            <a:r>
              <a:rPr lang="pl-PL" dirty="0"/>
              <a:t>.</a:t>
            </a:r>
          </a:p>
          <a:p>
            <a:r>
              <a:rPr lang="pl-PL" dirty="0"/>
              <a:t>W rolnictwie zastosowania obejmują działkę, gospodarstwo, gminę, region, kraj i świat.</a:t>
            </a:r>
          </a:p>
          <a:p>
            <a:r>
              <a:rPr lang="pl-PL" dirty="0"/>
              <a:t>Najważniejsze zasady to: dobra selekcja danych, czytelna legenda, właściwa skala, kontrola jakości, poszanowanie prywatności i dopasowanie mapy do decyzji użytkownika.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699316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474306" y="-14327"/>
            <a:ext cx="10515600" cy="1354217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 dirty="0"/>
              <a:t>Tworzenie prostych serwisów internetowych z mapami w rolnictwie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198120" y="1469627"/>
            <a:ext cx="7201056" cy="4159250"/>
          </a:xfr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endParaRPr lang="pl-PL" dirty="0"/>
          </a:p>
          <a:p>
            <a:r>
              <a:rPr lang="pl-PL" dirty="0"/>
              <a:t>Mapa </a:t>
            </a:r>
            <a:r>
              <a:rPr lang="pl-PL" dirty="0" err="1"/>
              <a:t>internetowa</a:t>
            </a:r>
            <a:r>
              <a:rPr lang="pl-PL" dirty="0"/>
              <a:t> </a:t>
            </a:r>
            <a:r>
              <a:rPr lang="pl-PL" dirty="0" err="1"/>
              <a:t>pozwala</a:t>
            </a:r>
            <a:r>
              <a:rPr lang="pl-PL" dirty="0"/>
              <a:t> </a:t>
            </a:r>
            <a:r>
              <a:rPr lang="pl-PL" dirty="0" err="1"/>
              <a:t>udostępnić</a:t>
            </a:r>
            <a:r>
              <a:rPr lang="pl-PL" dirty="0"/>
              <a:t> </a:t>
            </a:r>
            <a:r>
              <a:rPr lang="pl-PL" dirty="0" err="1"/>
              <a:t>wyniki</a:t>
            </a:r>
            <a:r>
              <a:rPr lang="pl-PL" dirty="0"/>
              <a:t> GIS </a:t>
            </a:r>
            <a:r>
              <a:rPr lang="pl-PL" dirty="0" err="1"/>
              <a:t>osobom</a:t>
            </a:r>
            <a:r>
              <a:rPr lang="pl-PL" dirty="0"/>
              <a:t>, </a:t>
            </a:r>
            <a:r>
              <a:rPr lang="pl-PL" dirty="0" err="1"/>
              <a:t>które</a:t>
            </a:r>
            <a:r>
              <a:rPr lang="pl-PL" dirty="0"/>
              <a:t> </a:t>
            </a:r>
            <a:r>
              <a:rPr lang="pl-PL" dirty="0" err="1"/>
              <a:t>nie</a:t>
            </a:r>
            <a:r>
              <a:rPr lang="pl-PL" dirty="0"/>
              <a:t> </a:t>
            </a:r>
            <a:r>
              <a:rPr lang="pl-PL" dirty="0" err="1"/>
              <a:t>muszą</a:t>
            </a:r>
            <a:r>
              <a:rPr lang="pl-PL" dirty="0"/>
              <a:t> </a:t>
            </a:r>
            <a:r>
              <a:rPr lang="pl-PL" dirty="0" err="1"/>
              <a:t>znać</a:t>
            </a:r>
            <a:r>
              <a:rPr lang="pl-PL" dirty="0"/>
              <a:t> QGIS ani </a:t>
            </a:r>
            <a:r>
              <a:rPr lang="pl-PL" dirty="0" err="1"/>
              <a:t>specjalistycznego</a:t>
            </a:r>
            <a:r>
              <a:rPr lang="pl-PL" dirty="0"/>
              <a:t> </a:t>
            </a:r>
            <a:r>
              <a:rPr lang="pl-PL" dirty="0" err="1"/>
              <a:t>oprogramowania</a:t>
            </a:r>
            <a:r>
              <a:rPr lang="pl-PL" dirty="0"/>
              <a:t>.</a:t>
            </a:r>
          </a:p>
          <a:p>
            <a:r>
              <a:rPr lang="pl-PL" dirty="0"/>
              <a:t>Może pokazywać pojedynczą działkę, gospodarstwo, gminę, region produkcyjny, kraj lub dane globalne.</a:t>
            </a:r>
          </a:p>
          <a:p>
            <a:r>
              <a:rPr lang="pl-PL" dirty="0"/>
              <a:t>W rolnictwie serwisy mapowe mogą służyć do prezentacji granic pól, stref nawożenia, szkód, indeksów wegetacyjnych, ryzyka suszy, terenów zalewowych, sieci melioracyjnej, obszarów chronionych i wyników analiz satelitarnych.</a:t>
            </a:r>
          </a:p>
          <a:p>
            <a:r>
              <a:rPr lang="pl-PL" dirty="0"/>
              <a:t>Najważniejsze jest, aby mapa internetowa była prosta, czytelna i dopasowana do decyzji, którą ma wspierać.</a:t>
            </a:r>
          </a:p>
        </p:txBody>
      </p:sp>
      <p:pic>
        <p:nvPicPr>
          <p:cNvPr id="6" name="Obraz 5" descr="Grafika przedstwiająca internetowe serwisy mapowe dostępne poprzez przeglądarkę internetową na laptopie i telefonie">
            <a:extLst>
              <a:ext uri="{FF2B5EF4-FFF2-40B4-BE49-F238E27FC236}">
                <a16:creationId xmlns:a16="http://schemas.microsoft.com/office/drawing/2014/main" id="{25F1DD3A-7903-A5B8-C2B7-6BBEA1F08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294" y="1926771"/>
            <a:ext cx="4142792" cy="27618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Po co tworzyć mapy internetowe?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Tradycyjna</a:t>
            </a:r>
            <a:r>
              <a:rPr lang="pl-PL" dirty="0"/>
              <a:t> </a:t>
            </a:r>
            <a:r>
              <a:rPr lang="pl-PL" dirty="0" err="1"/>
              <a:t>mapa</a:t>
            </a:r>
            <a:r>
              <a:rPr lang="pl-PL" dirty="0"/>
              <a:t> w </a:t>
            </a:r>
            <a:r>
              <a:rPr lang="pl-PL" dirty="0" err="1"/>
              <a:t>pliku</a:t>
            </a:r>
            <a:r>
              <a:rPr lang="pl-PL" dirty="0"/>
              <a:t> PDF jest </a:t>
            </a:r>
            <a:r>
              <a:rPr lang="pl-PL" dirty="0" err="1"/>
              <a:t>wygodna</a:t>
            </a:r>
            <a:r>
              <a:rPr lang="pl-PL" dirty="0"/>
              <a:t> do </a:t>
            </a:r>
            <a:r>
              <a:rPr lang="pl-PL" dirty="0" err="1"/>
              <a:t>druku</a:t>
            </a:r>
            <a:r>
              <a:rPr lang="pl-PL" dirty="0"/>
              <a:t>, ale ma </a:t>
            </a:r>
            <a:r>
              <a:rPr lang="pl-PL" dirty="0" err="1"/>
              <a:t>ograniczoną</a:t>
            </a:r>
            <a:r>
              <a:rPr lang="pl-PL" dirty="0"/>
              <a:t> </a:t>
            </a:r>
            <a:r>
              <a:rPr lang="pl-PL" dirty="0" err="1"/>
              <a:t>interaktywność</a:t>
            </a:r>
            <a:r>
              <a:rPr lang="pl-PL" dirty="0"/>
              <a:t>.</a:t>
            </a:r>
          </a:p>
          <a:p>
            <a:r>
              <a:rPr lang="pl-PL" dirty="0"/>
              <a:t>Mapa internetowa pozwala przybliżać i oddalać widok, włączać i wyłączać warstwy, klikać obiekty, przeglądać atrybuty, wyszukiwać lokalizacje i aktualizować dane.</a:t>
            </a:r>
          </a:p>
          <a:p>
            <a:r>
              <a:rPr lang="pl-PL" dirty="0"/>
              <a:t>Dla rolnika może to być mapa pól z zaleceniami agrotechnicznymi.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doradcy</a:t>
            </a:r>
            <a:r>
              <a:rPr lang="pl-PL" dirty="0"/>
              <a:t> — </a:t>
            </a:r>
            <a:r>
              <a:rPr lang="pl-PL" dirty="0" err="1"/>
              <a:t>interaktywny</a:t>
            </a:r>
            <a:r>
              <a:rPr lang="pl-PL" dirty="0"/>
              <a:t> </a:t>
            </a:r>
            <a:r>
              <a:rPr lang="pl-PL" dirty="0" err="1"/>
              <a:t>przegląd</a:t>
            </a:r>
            <a:r>
              <a:rPr lang="pl-PL" dirty="0"/>
              <a:t> </a:t>
            </a:r>
            <a:r>
              <a:rPr lang="pl-PL" dirty="0" err="1"/>
              <a:t>wyników</a:t>
            </a:r>
            <a:r>
              <a:rPr lang="pl-PL" dirty="0"/>
              <a:t>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wielu</a:t>
            </a:r>
            <a:r>
              <a:rPr lang="pl-PL" dirty="0"/>
              <a:t> </a:t>
            </a:r>
            <a:r>
              <a:rPr lang="pl-PL" dirty="0" err="1"/>
              <a:t>gospodarstw</a:t>
            </a:r>
            <a:r>
              <a:rPr lang="pl-PL" dirty="0"/>
              <a:t>.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administracji</a:t>
            </a:r>
            <a:r>
              <a:rPr lang="pl-PL" dirty="0"/>
              <a:t> — </a:t>
            </a:r>
            <a:r>
              <a:rPr lang="pl-PL" dirty="0" err="1"/>
              <a:t>serwis</a:t>
            </a:r>
            <a:r>
              <a:rPr lang="pl-PL" dirty="0"/>
              <a:t> </a:t>
            </a:r>
            <a:r>
              <a:rPr lang="pl-PL" dirty="0" err="1"/>
              <a:t>pokazujący</a:t>
            </a:r>
            <a:r>
              <a:rPr lang="pl-PL" dirty="0"/>
              <a:t> </a:t>
            </a:r>
            <a:r>
              <a:rPr lang="pl-PL" dirty="0" err="1"/>
              <a:t>zagrożenie</a:t>
            </a:r>
            <a:r>
              <a:rPr lang="pl-PL" dirty="0"/>
              <a:t> </a:t>
            </a:r>
            <a:r>
              <a:rPr lang="pl-PL" dirty="0" err="1"/>
              <a:t>suszą</a:t>
            </a:r>
            <a:r>
              <a:rPr lang="pl-PL" dirty="0"/>
              <a:t>, </a:t>
            </a:r>
            <a:r>
              <a:rPr lang="pl-PL" dirty="0" err="1"/>
              <a:t>retencję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konflikty</a:t>
            </a:r>
            <a:r>
              <a:rPr lang="pl-PL" dirty="0"/>
              <a:t> </a:t>
            </a:r>
            <a:r>
              <a:rPr lang="pl-PL" dirty="0" err="1"/>
              <a:t>przestrzenne</a:t>
            </a:r>
            <a:r>
              <a:rPr lang="pl-PL" dirty="0"/>
              <a:t>.</a:t>
            </a:r>
          </a:p>
          <a:p>
            <a:r>
              <a:rPr lang="pl-PL" dirty="0"/>
              <a:t>W skali globalnej serwisy mapowe umożliwiają obserwację rozkładu upraw, zmian użytkowania ziemi, deforestacji, suszy i bezpieczeństwa żywnościowego.</a:t>
            </a:r>
          </a:p>
          <a:p>
            <a:r>
              <a:rPr lang="pl-PL" dirty="0"/>
              <a:t>Największą zaletą jest szybkie udostępnianie wyników wielu odbiorcom.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3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Skala: działka, gospodarstwo, region, świat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 err="1"/>
              <a:t>Serwisy</a:t>
            </a:r>
            <a:r>
              <a:rPr lang="pl-PL" dirty="0"/>
              <a:t> </a:t>
            </a:r>
            <a:r>
              <a:rPr lang="pl-PL" dirty="0" err="1"/>
              <a:t>mapowe</a:t>
            </a:r>
            <a:r>
              <a:rPr lang="pl-PL" dirty="0"/>
              <a:t> </a:t>
            </a:r>
            <a:r>
              <a:rPr lang="pl-PL" dirty="0" err="1"/>
              <a:t>można</a:t>
            </a:r>
            <a:r>
              <a:rPr lang="pl-PL" dirty="0"/>
              <a:t> </a:t>
            </a:r>
            <a:r>
              <a:rPr lang="pl-PL" dirty="0" err="1"/>
              <a:t>projektować</a:t>
            </a:r>
            <a:r>
              <a:rPr lang="pl-PL" dirty="0"/>
              <a:t>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bardzo</a:t>
            </a:r>
            <a:r>
              <a:rPr lang="pl-PL" dirty="0"/>
              <a:t> </a:t>
            </a:r>
            <a:r>
              <a:rPr lang="pl-PL" dirty="0" err="1"/>
              <a:t>różnych</a:t>
            </a:r>
            <a:r>
              <a:rPr lang="pl-PL" dirty="0"/>
              <a:t> </a:t>
            </a:r>
            <a:r>
              <a:rPr lang="pl-PL" dirty="0" err="1"/>
              <a:t>skal</a:t>
            </a:r>
            <a:r>
              <a:rPr lang="pl-PL" dirty="0"/>
              <a:t>.</a:t>
            </a:r>
          </a:p>
          <a:p>
            <a:r>
              <a:rPr lang="pl-PL" dirty="0"/>
              <a:t>Na poziomie działki mapa może pokazywać granicę pola, </a:t>
            </a:r>
            <a:r>
              <a:rPr lang="pl-PL" dirty="0" err="1"/>
              <a:t>ortofotomapę</a:t>
            </a:r>
            <a:r>
              <a:rPr lang="pl-PL" dirty="0"/>
              <a:t> z </a:t>
            </a:r>
            <a:r>
              <a:rPr lang="pl-PL" dirty="0" err="1"/>
              <a:t>drona</a:t>
            </a:r>
            <a:r>
              <a:rPr lang="pl-PL" dirty="0"/>
              <a:t>, strefy zmiennego nawożenia, miejsca szkód albo punkty prób gleby.</a:t>
            </a:r>
          </a:p>
          <a:p>
            <a:r>
              <a:rPr lang="pl-PL" dirty="0"/>
              <a:t>Na poziomie gospodarstwa można prezentować wszystkie pola, uprawy, płodozmian, ścieżki dojazdu, strefy ryzyka i historię zabiegów.</a:t>
            </a:r>
          </a:p>
          <a:p>
            <a:r>
              <a:rPr lang="pl-PL" dirty="0"/>
              <a:t>Na poziomie gminy, powiatu i województwa ważniejsze stają się wskaźniki syntetyczne: udział gruntów ornych, ryzyko suszy, obszary zalewowe, gleby lekkie, retencja i konflikty przestrzenne.</a:t>
            </a:r>
          </a:p>
          <a:p>
            <a:r>
              <a:rPr lang="pl-PL" dirty="0"/>
              <a:t>Na poziomie globalnym mapa ma charakter przeglądowy i pokazuje wzorce przestrzenne, a nie szczegółową diagnozę pojedynczego pola.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4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Rodzaje serwisów mapowych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Prosty</a:t>
            </a:r>
            <a:r>
              <a:rPr lang="pl-PL" dirty="0"/>
              <a:t> </a:t>
            </a:r>
            <a:r>
              <a:rPr lang="pl-PL" dirty="0" err="1"/>
              <a:t>serwis</a:t>
            </a:r>
            <a:r>
              <a:rPr lang="pl-PL" dirty="0"/>
              <a:t> </a:t>
            </a:r>
            <a:r>
              <a:rPr lang="pl-PL" dirty="0" err="1"/>
              <a:t>mapowy</a:t>
            </a:r>
            <a:r>
              <a:rPr lang="pl-PL" dirty="0"/>
              <a:t>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mieć</a:t>
            </a:r>
            <a:r>
              <a:rPr lang="pl-PL" dirty="0"/>
              <a:t> </a:t>
            </a:r>
            <a:r>
              <a:rPr lang="pl-PL" dirty="0" err="1"/>
              <a:t>różną</a:t>
            </a:r>
            <a:r>
              <a:rPr lang="pl-PL" dirty="0"/>
              <a:t> </a:t>
            </a:r>
            <a:r>
              <a:rPr lang="pl-PL" dirty="0" err="1"/>
              <a:t>formę</a:t>
            </a:r>
            <a:r>
              <a:rPr lang="pl-PL" dirty="0"/>
              <a:t> </a:t>
            </a:r>
            <a:r>
              <a:rPr lang="pl-PL" dirty="0" err="1"/>
              <a:t>techniczną</a:t>
            </a:r>
            <a:r>
              <a:rPr lang="pl-PL" dirty="0"/>
              <a:t>.</a:t>
            </a:r>
          </a:p>
          <a:p>
            <a:r>
              <a:rPr lang="pl-PL" dirty="0"/>
              <a:t>Najprostsza wersja to statyczna strona HTML z mapą wygenerowaną z projektu QGIS, np. </a:t>
            </a:r>
            <a:r>
              <a:rPr lang="pl-PL" dirty="0" err="1"/>
              <a:t>przez</a:t>
            </a:r>
            <a:r>
              <a:rPr lang="pl-PL" dirty="0"/>
              <a:t> </a:t>
            </a:r>
            <a:r>
              <a:rPr lang="pl-PL" dirty="0" err="1"/>
              <a:t>wtyczkę</a:t>
            </a:r>
            <a:r>
              <a:rPr lang="pl-PL" dirty="0"/>
              <a:t> qgis2web.</a:t>
            </a:r>
          </a:p>
          <a:p>
            <a:r>
              <a:rPr lang="pl-PL" dirty="0"/>
              <a:t>Bardziej rozbudowana wersja może korzystać z bibliotek JavaScript, takich jak Leaflet, </a:t>
            </a:r>
            <a:r>
              <a:rPr lang="pl-PL" dirty="0" err="1"/>
              <a:t>OpenLayers</a:t>
            </a:r>
            <a:r>
              <a:rPr lang="pl-PL" dirty="0"/>
              <a:t> lub </a:t>
            </a:r>
            <a:r>
              <a:rPr lang="pl-PL" dirty="0" err="1"/>
              <a:t>MapLibre</a:t>
            </a:r>
            <a:r>
              <a:rPr lang="pl-PL" dirty="0"/>
              <a:t>, i pobierać dane z plików </a:t>
            </a:r>
            <a:r>
              <a:rPr lang="pl-PL" dirty="0" err="1"/>
              <a:t>GeoJSON</a:t>
            </a:r>
            <a:r>
              <a:rPr lang="pl-PL" dirty="0"/>
              <a:t>, kafelków rastrowych lub usług sieciowych.</a:t>
            </a:r>
          </a:p>
          <a:p>
            <a:r>
              <a:rPr lang="pl-PL" dirty="0"/>
              <a:t>Innym podejściem jest wykorzystanie Google Maps Platform, gdzie mapa bazowa, </a:t>
            </a:r>
            <a:r>
              <a:rPr lang="pl-PL" dirty="0" err="1"/>
              <a:t>geokodowanie</a:t>
            </a:r>
            <a:r>
              <a:rPr lang="pl-PL" dirty="0"/>
              <a:t>, wyszukiwanie miejsc i trasy są dostarczane przez usługi Google.</a:t>
            </a:r>
          </a:p>
          <a:p>
            <a:r>
              <a:rPr lang="pl-PL" dirty="0"/>
              <a:t>Najbardziej złożone systemy wykorzystują własny backend, bazę danych, API, logowanie użytkowników i automatyczną aktualizację danych.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5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Dane wejściowe do map internetowych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/>
              <a:t>Mapy </a:t>
            </a:r>
            <a:r>
              <a:rPr lang="pl-PL" dirty="0" err="1"/>
              <a:t>internetowe</a:t>
            </a:r>
            <a:r>
              <a:rPr lang="pl-PL" dirty="0"/>
              <a:t> </a:t>
            </a:r>
            <a:r>
              <a:rPr lang="pl-PL" dirty="0" err="1"/>
              <a:t>mogą</a:t>
            </a:r>
            <a:r>
              <a:rPr lang="pl-PL" dirty="0"/>
              <a:t> </a:t>
            </a:r>
            <a:r>
              <a:rPr lang="pl-PL" dirty="0" err="1"/>
              <a:t>wykorzystywać</a:t>
            </a:r>
            <a:r>
              <a:rPr lang="pl-PL" dirty="0"/>
              <a:t> </a:t>
            </a:r>
            <a:r>
              <a:rPr lang="pl-PL" dirty="0" err="1"/>
              <a:t>różne</a:t>
            </a:r>
            <a:r>
              <a:rPr lang="pl-PL" dirty="0"/>
              <a:t> </a:t>
            </a:r>
            <a:r>
              <a:rPr lang="pl-PL" dirty="0" err="1"/>
              <a:t>typy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przestrzennych</a:t>
            </a:r>
            <a:r>
              <a:rPr lang="pl-PL" dirty="0"/>
              <a:t>.</a:t>
            </a:r>
          </a:p>
          <a:p>
            <a:r>
              <a:rPr lang="pl-PL" dirty="0"/>
              <a:t>Dane wektorowe obejmują punkty, linie i poligony, np.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punkty</a:t>
            </a:r>
            <a:r>
              <a:rPr lang="pl-PL" dirty="0"/>
              <a:t> </a:t>
            </a:r>
            <a:r>
              <a:rPr lang="pl-PL" dirty="0" err="1"/>
              <a:t>prób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gospodarstwa</a:t>
            </a:r>
            <a:r>
              <a:rPr lang="pl-PL" dirty="0"/>
              <a:t>, </a:t>
            </a:r>
            <a:r>
              <a:rPr lang="pl-PL" dirty="0" err="1"/>
              <a:t>drogi</a:t>
            </a:r>
            <a:r>
              <a:rPr lang="pl-PL" dirty="0"/>
              <a:t>, </a:t>
            </a:r>
            <a:r>
              <a:rPr lang="pl-PL" dirty="0" err="1"/>
              <a:t>rowy</a:t>
            </a:r>
            <a:r>
              <a:rPr lang="pl-PL" dirty="0"/>
              <a:t>, </a:t>
            </a:r>
            <a:r>
              <a:rPr lang="pl-PL" dirty="0" err="1"/>
              <a:t>cieki</a:t>
            </a:r>
            <a:r>
              <a:rPr lang="pl-PL" dirty="0"/>
              <a:t> </a:t>
            </a:r>
            <a:r>
              <a:rPr lang="pl-PL" dirty="0" err="1"/>
              <a:t>wodne</a:t>
            </a:r>
            <a:r>
              <a:rPr lang="pl-PL" dirty="0"/>
              <a:t>, </a:t>
            </a:r>
            <a:r>
              <a:rPr lang="pl-PL" dirty="0" err="1"/>
              <a:t>działki</a:t>
            </a:r>
            <a:r>
              <a:rPr lang="pl-PL" dirty="0"/>
              <a:t> </a:t>
            </a:r>
            <a:r>
              <a:rPr lang="pl-PL" dirty="0" err="1"/>
              <a:t>ewidencyjne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jednostki</a:t>
            </a:r>
            <a:r>
              <a:rPr lang="pl-PL" dirty="0"/>
              <a:t> </a:t>
            </a:r>
            <a:r>
              <a:rPr lang="pl-PL" dirty="0" err="1"/>
              <a:t>administracyjne</a:t>
            </a:r>
            <a:r>
              <a:rPr lang="pl-PL" dirty="0"/>
              <a:t>.</a:t>
            </a:r>
          </a:p>
          <a:p>
            <a:r>
              <a:rPr lang="pl-PL" dirty="0"/>
              <a:t>Dane rastrowe to m.in. </a:t>
            </a:r>
            <a:r>
              <a:rPr lang="pl-PL" dirty="0" err="1"/>
              <a:t>ortofotomapy</a:t>
            </a:r>
            <a:r>
              <a:rPr lang="pl-PL" dirty="0"/>
              <a:t>, </a:t>
            </a:r>
            <a:r>
              <a:rPr lang="pl-PL" dirty="0" err="1"/>
              <a:t>zdjęcia</a:t>
            </a:r>
            <a:r>
              <a:rPr lang="pl-PL" dirty="0"/>
              <a:t> </a:t>
            </a:r>
            <a:r>
              <a:rPr lang="pl-PL" dirty="0" err="1"/>
              <a:t>satelitarne</a:t>
            </a:r>
            <a:r>
              <a:rPr lang="pl-PL" dirty="0"/>
              <a:t>, </a:t>
            </a:r>
            <a:r>
              <a:rPr lang="pl-PL" dirty="0" err="1"/>
              <a:t>indeksy</a:t>
            </a:r>
            <a:r>
              <a:rPr lang="pl-PL" dirty="0"/>
              <a:t> </a:t>
            </a:r>
            <a:r>
              <a:rPr lang="pl-PL" dirty="0" err="1"/>
              <a:t>wegetacyjne</a:t>
            </a:r>
            <a:r>
              <a:rPr lang="pl-PL" dirty="0"/>
              <a:t>, DEM, DSM,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spadków</a:t>
            </a:r>
            <a:r>
              <a:rPr lang="pl-PL" dirty="0"/>
              <a:t>, TWI,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ryzyka</a:t>
            </a:r>
            <a:r>
              <a:rPr lang="pl-PL" dirty="0"/>
              <a:t> </a:t>
            </a:r>
            <a:r>
              <a:rPr lang="pl-PL" dirty="0" err="1"/>
              <a:t>suszy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zalania</a:t>
            </a:r>
            <a:r>
              <a:rPr lang="pl-PL" dirty="0"/>
              <a:t>.</a:t>
            </a:r>
          </a:p>
          <a:p>
            <a:r>
              <a:rPr lang="pl-PL" dirty="0"/>
              <a:t>W praktyce warto rozdzielać dane, które użytkownik ma tylko oglądać, od danych, które mają być klikane i opisywane w oknach informacji.</a:t>
            </a:r>
          </a:p>
          <a:p>
            <a:r>
              <a:rPr lang="pl-PL" dirty="0"/>
              <a:t>Nie każda warstwa z projektu GIS powinna trafić do </a:t>
            </a:r>
            <a:r>
              <a:rPr lang="pl-PL" dirty="0" err="1"/>
              <a:t>internetu</a:t>
            </a:r>
            <a:r>
              <a:rPr lang="pl-PL" dirty="0"/>
              <a:t>. </a:t>
            </a:r>
            <a:r>
              <a:rPr lang="pl-PL" dirty="0" err="1"/>
              <a:t>Trzeba</a:t>
            </a:r>
            <a:r>
              <a:rPr lang="pl-PL" dirty="0"/>
              <a:t> </a:t>
            </a:r>
            <a:r>
              <a:rPr lang="pl-PL" dirty="0" err="1"/>
              <a:t>wybrać</a:t>
            </a:r>
            <a:r>
              <a:rPr lang="pl-PL" dirty="0"/>
              <a:t> </a:t>
            </a:r>
            <a:r>
              <a:rPr lang="pl-PL" dirty="0" err="1"/>
              <a:t>tylko</a:t>
            </a:r>
            <a:r>
              <a:rPr lang="pl-PL" dirty="0"/>
              <a:t> </a:t>
            </a:r>
            <a:r>
              <a:rPr lang="pl-PL" dirty="0" err="1"/>
              <a:t>te</a:t>
            </a:r>
            <a:r>
              <a:rPr lang="pl-PL" dirty="0"/>
              <a:t>, </a:t>
            </a:r>
            <a:r>
              <a:rPr lang="pl-PL" dirty="0" err="1"/>
              <a:t>które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zrozumiałe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potrzebne</a:t>
            </a:r>
            <a:r>
              <a:rPr lang="pl-PL" dirty="0"/>
              <a:t> </a:t>
            </a:r>
            <a:r>
              <a:rPr lang="pl-PL" dirty="0" err="1"/>
              <a:t>odbiorcy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6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Formaty plików i usług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W </a:t>
            </a:r>
            <a:r>
              <a:rPr lang="pl-PL" dirty="0" err="1"/>
              <a:t>prostych</a:t>
            </a:r>
            <a:r>
              <a:rPr lang="pl-PL" dirty="0"/>
              <a:t> </a:t>
            </a:r>
            <a:r>
              <a:rPr lang="pl-PL" dirty="0" err="1"/>
              <a:t>serwisach</a:t>
            </a:r>
            <a:r>
              <a:rPr lang="pl-PL" dirty="0"/>
              <a:t> </a:t>
            </a:r>
            <a:r>
              <a:rPr lang="pl-PL" dirty="0" err="1"/>
              <a:t>mapowych</a:t>
            </a:r>
            <a:r>
              <a:rPr lang="pl-PL" dirty="0"/>
              <a:t> </a:t>
            </a:r>
            <a:r>
              <a:rPr lang="pl-PL" dirty="0" err="1"/>
              <a:t>często</a:t>
            </a:r>
            <a:r>
              <a:rPr lang="pl-PL" dirty="0"/>
              <a:t> </a:t>
            </a:r>
            <a:r>
              <a:rPr lang="pl-PL" dirty="0" err="1"/>
              <a:t>wykorzystuje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pliki</a:t>
            </a:r>
            <a:r>
              <a:rPr lang="pl-PL" dirty="0"/>
              <a:t> </a:t>
            </a:r>
            <a:r>
              <a:rPr lang="pl-PL" dirty="0" err="1"/>
              <a:t>GeoJSON</a:t>
            </a:r>
            <a:r>
              <a:rPr lang="pl-PL" dirty="0"/>
              <a:t>, KML, CSV z </a:t>
            </a:r>
            <a:r>
              <a:rPr lang="pl-PL" dirty="0" err="1"/>
              <a:t>geometrią</a:t>
            </a:r>
            <a:r>
              <a:rPr lang="pl-PL" dirty="0"/>
              <a:t>, </a:t>
            </a:r>
            <a:r>
              <a:rPr lang="pl-PL" dirty="0" err="1"/>
              <a:t>MBTiles</a:t>
            </a:r>
            <a:r>
              <a:rPr lang="pl-PL" dirty="0"/>
              <a:t>, </a:t>
            </a:r>
            <a:r>
              <a:rPr lang="pl-PL" dirty="0" err="1"/>
              <a:t>GeoTIFF</a:t>
            </a:r>
            <a:r>
              <a:rPr lang="pl-PL" dirty="0"/>
              <a:t>, Cloud Optimized </a:t>
            </a:r>
            <a:r>
              <a:rPr lang="pl-PL" dirty="0" err="1"/>
              <a:t>GeoTIFF</a:t>
            </a:r>
            <a:r>
              <a:rPr lang="pl-PL" dirty="0"/>
              <a:t>, </a:t>
            </a:r>
            <a:r>
              <a:rPr lang="pl-PL" dirty="0" err="1"/>
              <a:t>kafelki</a:t>
            </a:r>
            <a:r>
              <a:rPr lang="pl-PL" dirty="0"/>
              <a:t> </a:t>
            </a:r>
            <a:r>
              <a:rPr lang="pl-PL" dirty="0" err="1"/>
              <a:t>rastrowe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kafelki</a:t>
            </a:r>
            <a:r>
              <a:rPr lang="pl-PL" dirty="0"/>
              <a:t> </a:t>
            </a:r>
            <a:r>
              <a:rPr lang="pl-PL" dirty="0" err="1"/>
              <a:t>wektorowe</a:t>
            </a:r>
            <a:r>
              <a:rPr lang="pl-PL" dirty="0"/>
              <a:t>.</a:t>
            </a:r>
          </a:p>
          <a:p>
            <a:r>
              <a:rPr lang="pl-PL" dirty="0" err="1"/>
              <a:t>GeoJSON</a:t>
            </a:r>
            <a:r>
              <a:rPr lang="pl-PL" dirty="0"/>
              <a:t> jest wygodny dla niewielkich warstw wektorowych i dobrze współpracuje z bibliotekami JavaScript.</a:t>
            </a:r>
          </a:p>
          <a:p>
            <a:r>
              <a:rPr lang="pl-PL" dirty="0"/>
              <a:t>KML bywa używany w ekosystemie Google i w prostym udostępnianiu danych przestrzennych.</a:t>
            </a:r>
          </a:p>
          <a:p>
            <a:r>
              <a:rPr lang="pl-PL" dirty="0"/>
              <a:t>Dla rastrów i dużych warstw lepsze są kafelki, czyli małe fragmenty mapy ładowane zależnie od skali i położenia widoku.</a:t>
            </a:r>
          </a:p>
          <a:p>
            <a:r>
              <a:rPr lang="pl-PL" dirty="0"/>
              <a:t>Usługi WMS, WMTS, XYZ i </a:t>
            </a:r>
            <a:r>
              <a:rPr lang="pl-PL" dirty="0" err="1"/>
              <a:t>TileJSON</a:t>
            </a:r>
            <a:r>
              <a:rPr lang="pl-PL" dirty="0"/>
              <a:t> pozwalają korzystać z map bazowych, </a:t>
            </a:r>
            <a:r>
              <a:rPr lang="pl-PL" dirty="0" err="1"/>
              <a:t>ortofotomap</a:t>
            </a:r>
            <a:r>
              <a:rPr lang="pl-PL" dirty="0"/>
              <a:t>, cieniowania terenu, map administracyjnych i innych danych bez przechowywania wszystkiego w jednym projekcie.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7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spAutoFit/>
          </a:bodyPr>
          <a:lstStyle/>
          <a:p>
            <a:r>
              <a:rPr lang="pl-PL"/>
              <a:t>Przygotowanie projektu w QGIS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Przed</a:t>
            </a:r>
            <a:r>
              <a:rPr lang="pl-PL" dirty="0"/>
              <a:t> </a:t>
            </a:r>
            <a:r>
              <a:rPr lang="pl-PL" dirty="0" err="1"/>
              <a:t>eksportem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 do </a:t>
            </a:r>
            <a:r>
              <a:rPr lang="pl-PL" dirty="0" err="1"/>
              <a:t>internetu</a:t>
            </a:r>
            <a:r>
              <a:rPr lang="pl-PL" dirty="0"/>
              <a:t> </a:t>
            </a:r>
            <a:r>
              <a:rPr lang="pl-PL" dirty="0" err="1"/>
              <a:t>projekt</a:t>
            </a:r>
            <a:r>
              <a:rPr lang="pl-PL" dirty="0"/>
              <a:t> w QGIS </a:t>
            </a:r>
            <a:r>
              <a:rPr lang="pl-PL" dirty="0" err="1"/>
              <a:t>powinien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uporządkowany</a:t>
            </a:r>
            <a:r>
              <a:rPr lang="pl-PL" dirty="0"/>
              <a:t>.</a:t>
            </a:r>
          </a:p>
          <a:p>
            <a:r>
              <a:rPr lang="pl-PL" dirty="0"/>
              <a:t>Warstwy trzeba nazwać zrozumiale, ustawić prawidłową kolejność, dobrać symbole, kolory, przezroczystość i etykiety.</a:t>
            </a:r>
          </a:p>
          <a:p>
            <a:r>
              <a:rPr lang="pl-PL" dirty="0"/>
              <a:t>Należy sprawdzić układy współrzędnych, poprawność geometrii, widoczność warstw oraz atrybuty, które mają być dostępne po kliknięciu obiektu.</a:t>
            </a:r>
          </a:p>
          <a:p>
            <a:r>
              <a:rPr lang="pl-PL" dirty="0"/>
              <a:t>Warto usunąć pola techniczne, długie nazwy kolumn, zbędne identyfikatory i informacje, których odbiorca nie powinien widzieć.</a:t>
            </a:r>
          </a:p>
          <a:p>
            <a:r>
              <a:rPr lang="pl-PL" dirty="0"/>
              <a:t>Dla rolnictwa szczególnie ważne jest, aby legenda jasno wyjaśniała, czy mapa pokazuje np. </a:t>
            </a:r>
            <a:r>
              <a:rPr lang="pl-PL" dirty="0" err="1"/>
              <a:t>klasę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dawkę</a:t>
            </a:r>
            <a:r>
              <a:rPr lang="pl-PL" dirty="0"/>
              <a:t> </a:t>
            </a:r>
            <a:r>
              <a:rPr lang="pl-PL" dirty="0" err="1"/>
              <a:t>nawozu</a:t>
            </a:r>
            <a:r>
              <a:rPr lang="pl-PL" dirty="0"/>
              <a:t>, </a:t>
            </a:r>
            <a:r>
              <a:rPr lang="pl-PL" dirty="0" err="1"/>
              <a:t>ryzyko</a:t>
            </a:r>
            <a:r>
              <a:rPr lang="pl-PL" dirty="0"/>
              <a:t> </a:t>
            </a:r>
            <a:r>
              <a:rPr lang="pl-PL" dirty="0" err="1"/>
              <a:t>suszy</a:t>
            </a:r>
            <a:r>
              <a:rPr lang="pl-PL" dirty="0"/>
              <a:t>, </a:t>
            </a:r>
            <a:r>
              <a:rPr lang="pl-PL" dirty="0" err="1"/>
              <a:t>wynik</a:t>
            </a:r>
            <a:r>
              <a:rPr lang="pl-PL" dirty="0"/>
              <a:t> </a:t>
            </a:r>
            <a:r>
              <a:rPr lang="pl-PL" dirty="0" err="1"/>
              <a:t>indeksu</a:t>
            </a:r>
            <a:r>
              <a:rPr lang="pl-PL" dirty="0"/>
              <a:t> NDVI </a:t>
            </a:r>
            <a:r>
              <a:rPr lang="pl-PL" dirty="0" err="1"/>
              <a:t>czy</a:t>
            </a:r>
            <a:r>
              <a:rPr lang="pl-PL" dirty="0"/>
              <a:t> </a:t>
            </a:r>
            <a:r>
              <a:rPr lang="pl-PL" dirty="0" err="1"/>
              <a:t>strefę</a:t>
            </a:r>
            <a:r>
              <a:rPr lang="pl-PL" dirty="0"/>
              <a:t> </a:t>
            </a:r>
            <a:r>
              <a:rPr lang="pl-PL" dirty="0" err="1"/>
              <a:t>szkód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257</TotalTime>
  <Words>2470</Words>
  <Application>Microsoft Office PowerPoint</Application>
  <PresentationFormat>Panoramiczny</PresentationFormat>
  <Paragraphs>160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Times New Roman</vt:lpstr>
      <vt:lpstr>Verdana</vt:lpstr>
      <vt:lpstr>Motyw pakietu Office</vt:lpstr>
      <vt:lpstr>Zrównoważony Kampus SGGW –  - kształcenie na rzecz branż kluczowych</vt:lpstr>
      <vt:lpstr>Systemy informacji geograficznej Ćwiczenia 15 Tworzenie prostych serwisów internetowych GIS na potrzeby rolnicze</vt:lpstr>
      <vt:lpstr>Tworzenie prostych serwisów internetowych z mapami w rolnictwie</vt:lpstr>
      <vt:lpstr>Po co tworzyć mapy internetowe?</vt:lpstr>
      <vt:lpstr>Skala: działka, gospodarstwo, region, świat</vt:lpstr>
      <vt:lpstr>Rodzaje serwisów mapowych</vt:lpstr>
      <vt:lpstr>Dane wejściowe do map internetowych</vt:lpstr>
      <vt:lpstr>Formaty plików i usług</vt:lpstr>
      <vt:lpstr>Przygotowanie projektu w QGIS</vt:lpstr>
      <vt:lpstr>qgis2web: idea działania</vt:lpstr>
      <vt:lpstr>qgis2web: typowy proces pracy</vt:lpstr>
      <vt:lpstr>Warstwy, style i pop-upy</vt:lpstr>
      <vt:lpstr>Mapy bazowe i podkłady</vt:lpstr>
      <vt:lpstr>Google Maps i własne mapy</vt:lpstr>
      <vt:lpstr>Udostępnianie map: hosting i publikacja</vt:lpstr>
      <vt:lpstr>Mapy mobilne i praca w terenie</vt:lpstr>
      <vt:lpstr>Przykład: mapa dla gospodarstwa</vt:lpstr>
      <vt:lpstr>Przykład: mapa dla gminy lub regionu</vt:lpstr>
      <vt:lpstr>Przykład: mapa krajowa i globalna</vt:lpstr>
      <vt:lpstr>Vibe coding i LLM w tworzeniu map</vt:lpstr>
      <vt:lpstr>Python i automatyczne generowanie serwisów</vt:lpstr>
      <vt:lpstr>Ograniczenia, bezpieczeństwo i prywatność</vt:lpstr>
      <vt:lpstr>Tworzenie prostych rolniczych mapowych serwisów internetowych - podsumowanie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Dariusz Gozdowski</dc:creator>
  <cp:lastModifiedBy>Dariusz Gozdowski</cp:lastModifiedBy>
  <cp:revision>8</cp:revision>
  <cp:lastPrinted>2024-05-21T11:11:19Z</cp:lastPrinted>
  <dcterms:created xsi:type="dcterms:W3CDTF">2026-05-03T18:44:31Z</dcterms:created>
  <dcterms:modified xsi:type="dcterms:W3CDTF">2026-06-28T18:56:09Z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