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8" r:id="rId5"/>
    <p:sldId id="260" r:id="rId6"/>
    <p:sldId id="256" r:id="rId7"/>
    <p:sldId id="25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59" r:id="rId27"/>
    <p:sldId id="279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Czubiński" initials="MC" lastIdx="0" clrIdx="0">
    <p:extLst>
      <p:ext uri="{19B8F6BF-5375-455C-9EA6-DF929625EA0E}">
        <p15:presenceInfo xmlns:p15="http://schemas.microsoft.com/office/powerpoint/2012/main" userId="S-1-5-21-1876378279-2925438744-434655709-12553" providerId="AD"/>
      </p:ext>
    </p:extLst>
  </p:cmAuthor>
  <p:cmAuthor id="2" name="Justyna Sienkiewicz" initials="JS" lastIdx="1" clrIdx="1">
    <p:extLst>
      <p:ext uri="{19B8F6BF-5375-455C-9EA6-DF929625EA0E}">
        <p15:presenceInfo xmlns:p15="http://schemas.microsoft.com/office/powerpoint/2012/main" userId="S-1-5-21-1876378279-2925438744-434655709-570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1E2"/>
    <a:srgbClr val="C5521C"/>
    <a:srgbClr val="4DB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113" autoAdjust="0"/>
  </p:normalViewPr>
  <p:slideViewPr>
    <p:cSldViewPr snapToGrid="0" showGuides="1">
      <p:cViewPr varScale="1">
        <p:scale>
          <a:sx n="82" d="100"/>
          <a:sy n="82" d="100"/>
        </p:scale>
        <p:origin x="720" y="72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9A1AD-003C-FF47-BBE8-2ECDE51BDC73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BAEBE-21FB-5E4A-B06E-563616F435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81EC0-296E-4CA3-95B0-B9F83DC48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56858-AACD-45B6-A955-FBA47DEB7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704E96-828A-4762-91B2-D4CA3A2C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DC8BAA-BB49-48D2-AF15-D1C99538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15BF14-AE1E-4187-AE1F-DA045545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15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22DE2D-DAA0-446E-BC03-BFD6AF04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39B4EA-379D-4473-B5FA-ED7355037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6A94C-1728-41A6-807F-75EA9743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CAAFFC-B204-4D22-A101-53A81CBE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CDD754-B2DF-47EB-A11F-D4F1D08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4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3B8E96D-37DD-44BA-B4BA-E17EB890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FC10E-44D3-430C-B696-2161E532E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1D3F88-3FD3-47D2-BBE1-D6B43702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E2C852-942D-4806-B67E-54800533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D7B26D-BBE1-42DD-B714-4846A889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3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053E39-9620-4C1E-841F-89B740DD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E9FBE-F993-4393-B443-CEE6814C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330C8B-FA7C-4226-8419-3AD6BFD5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26F786-909D-44A8-974D-C0248B05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D5A2D-F598-4D9C-9C67-C9A5AF53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53E99-CA44-4CF9-BF29-624D5581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63B57-5E60-4B05-9EFB-02F10D099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F2C0-5704-4503-BC6E-348D756F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53328B-0252-4C19-BDEE-0BC28F73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1581BC-77A5-4139-B6BA-B31527B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202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E162F-08C6-4CF7-BC6B-EE992B743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0DD271-8561-44C5-9594-939931A75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C2611A-B135-47BE-B4A1-670185DBB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A6C688-8E4D-466D-9EAA-3D7989CB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09F532-3BCE-40FF-A181-09DDB059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D549B-DA17-4515-AB2B-52F2C2FB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82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AB286-559D-43AE-8706-36473F09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1F4715-1739-40A5-A5FC-6DC1F87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30493-828B-43DA-9E72-FEF654A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24998CC-AD54-4312-820A-C4F83D844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5C483-0E3D-4A98-AF07-2F160368C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99FF69-D6DC-4AE9-87E2-8410F283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D095DB-148D-45A8-9463-299287AD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555F67-BB02-4D55-933A-12C4CC39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12FDD-E3F3-4B0E-8BBD-FF628E65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0D26B5-8ED2-4559-B55C-DDC988E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493A7AF-594C-4FA2-8876-80F3CE82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D6CAE6-B394-4ED9-8CFC-6598E875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3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8B0E18-D900-4290-8670-54F77BC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C7EC36-94A2-4CBE-BBA5-2C18DB2C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5BA40D-1F1C-4AC2-83CD-7545C348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97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0CF5CD-DC86-46DC-9814-162A7377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A0510-F18D-4370-857F-5328DF56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215D13-B28D-495A-927A-8B7C3DEC0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A454E-3446-4ABE-A42E-058B5A7C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CB0D6C-2646-4D22-BC3D-D5FC62308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4C0DA24-FF3D-45F1-91AE-31FF2DD4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36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A95A4-751B-4856-AAD5-A11E7110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4A44EF-5D00-44C0-973E-19602F64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8CF7BD-B699-497B-B72B-1A6CB4F64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8D69CB-1774-4DB4-94B6-586F704B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5C05EC-B9FA-4DAC-8F1E-6EF975A0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2F02D0-9081-43C2-91F8-F027F4E6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20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357FF89-0F23-4BE7-B654-92CA2054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98091E-1205-4423-A752-1A9015E1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48BE52-CD60-468D-8371-546908734C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93FA07-84AA-4595-B55C-D90DCD146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306C3E-64DA-4E2F-8E01-2C7FFDEB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55376C6-B170-4BAB-817A-47CF8AABBD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6081684"/>
            <a:ext cx="11888250" cy="79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05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deed.p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040C5185-EE9F-4004-B36B-5DC219184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AC1354D-EB15-4012-BE61-C56AA921A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A8893C89-B497-44D7-9E31-5E376B64F2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C28A9527-3B4E-428E-9B73-7ECC6AF279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5ED5CD58-6C3F-4D03-A480-5C002AEBFE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FD1DD324-8FFE-42DE-8C0F-1E7AEA7D17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EB5C9E51-FC00-41B1-B1C0-28E7AAB81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C728A1A6-2F13-4BF3-B09B-8B1ABC880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226596"/>
            <a:ext cx="9144000" cy="138918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Zrównoważony Kampus SGGW – </a:t>
            </a:r>
            <a:b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- kształcenie na rzecz branż kluczowych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24000" y="4109291"/>
            <a:ext cx="9144000" cy="179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Projekt współfinansowany z Europejskiego Funduszu Społecznego Plus 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w </a:t>
            </a: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ramach Programu Fundusze Europejskie dla Rozwoju Społecznego 2021-2027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Priorytet 1 Umiejętności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Działanie 01.05 Umiejętności w szkolnictwie wyższym</a:t>
            </a:r>
          </a:p>
          <a:p>
            <a:pPr>
              <a:lnSpc>
                <a:spcPct val="120000"/>
              </a:lnSpc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9055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kno serwisu Colab z fragmentem kodu Python do pobierania danych z Sentinela-2">
            <a:extLst>
              <a:ext uri="{FF2B5EF4-FFF2-40B4-BE49-F238E27FC236}">
                <a16:creationId xmlns:a16="http://schemas.microsoft.com/office/drawing/2014/main" id="{5D285A6A-C217-5286-CE4A-F4541E8DE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4335" y="1781386"/>
            <a:ext cx="4357665" cy="343231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2" y="-204042"/>
            <a:ext cx="10515600" cy="1325563"/>
          </a:xfrm>
        </p:spPr>
        <p:txBody>
          <a:bodyPr/>
          <a:lstStyle/>
          <a:p>
            <a:r>
              <a:rPr lang="pl-PL" dirty="0"/>
              <a:t>Pobieranie danych Sentinel-2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73" y="1113306"/>
            <a:ext cx="7615334" cy="5007575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Sentinel-2 jest jednym z podstawowych źródeł danych do monitorowania upraw, ponieważ dostarcza obrazów multispektralnych o wysokiej rozdzielczości przestrzennej i częstej rewizycie.</a:t>
            </a:r>
          </a:p>
          <a:p>
            <a:r>
              <a:rPr lang="pl-PL" dirty="0"/>
              <a:t>W pipeline'ach rolniczych najczęściej wykorzystuje się kanały widzialne, bliską podczerwień, red edge i SWIR.</a:t>
            </a:r>
          </a:p>
          <a:p>
            <a:r>
              <a:rPr lang="pl-PL" dirty="0"/>
              <a:t>Skrypt w Google Earth Engine może automatycznie wybrać obrazy dla określonych działek i dat, odfiltrować chmury, utworzyć kompozyt czasowy oraz obliczyć NDVI, NDWI, NDRE lub inne indeksy.</a:t>
            </a:r>
          </a:p>
          <a:p>
            <a:r>
              <a:rPr lang="pl-PL" dirty="0"/>
              <a:t>Wyniki mogą być eksportowane jako GeoTIFF dla map rastrowych albo jako tabela średnich wartości dla pól.</a:t>
            </a:r>
          </a:p>
          <a:p>
            <a:r>
              <a:rPr lang="pl-PL" dirty="0"/>
              <a:t>Na poziomie gospodarstwa analizujemy konkretne działki, a na poziomie regionu możemy agregować wyniki do gmin, powiatów lub siatek przestrzennych.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Pobieranie danych Landsat 8/9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Landsat 8 i Landsat 9 dostarczają danych przydatnych zwłaszcza do analiz długoterminowych i porównań wieloletnich.</a:t>
            </a:r>
          </a:p>
          <a:p>
            <a:r>
              <a:rPr lang="pl-PL" dirty="0"/>
              <a:t>Rozdzielczość przestrzenna jest zwykle niższa niż w Sentinel-2, ale zaletą programu Landsat jest bardzo długa ciągłość obserwacji Ziemi.</a:t>
            </a:r>
          </a:p>
          <a:p>
            <a:r>
              <a:rPr lang="pl-PL" dirty="0"/>
              <a:t>W rolnictwie dane Landsat można wykorzystywać do analizy zmian użytkowania ziemi, trendów kondycji roślin, suszy, temperatury powierzchni i ogólnych zmian krajobrazu rolniczego.</a:t>
            </a:r>
          </a:p>
          <a:p>
            <a:r>
              <a:rPr lang="pl-PL" dirty="0" err="1"/>
              <a:t>Python</a:t>
            </a:r>
            <a:r>
              <a:rPr lang="pl-PL" dirty="0"/>
              <a:t> i Google Earth Engine pozwalają tworzyć jednorodne szeregi czasowe z wielu lat, np. średnie NDVI w sezonie wegetacyjnym dla każdego roku.</a:t>
            </a:r>
          </a:p>
          <a:p>
            <a:r>
              <a:rPr lang="pl-PL" dirty="0"/>
              <a:t>W skali globalnej Landsat jest ważnym źródłem danych do monitorowania zmian pokrycia terenu i ekspansji rolnictwa.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Obliczanie NDVI i innych indeksów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Jednym z typowych zadań automatyzacji GIS jest obliczanie indeksów spektralnych dla wielu obrazów i wielu obszarów.</a:t>
            </a:r>
          </a:p>
          <a:p>
            <a:r>
              <a:rPr lang="pl-PL" dirty="0"/>
              <a:t>NDVI oblicza się z kanału bliskiej podczerwieni i czerwonego, a jego wartości pomagają oceniać obecność i kondycję roślinności.</a:t>
            </a:r>
          </a:p>
          <a:p>
            <a:r>
              <a:rPr lang="pl-PL" dirty="0"/>
              <a:t>Podobnie można obliczać NDWI, NDRE, EVI, SAVI, NGRDI lub indeksy specyficzne dla wybranego sensora i problemu badawczego.</a:t>
            </a:r>
          </a:p>
          <a:p>
            <a:r>
              <a:rPr lang="pl-PL" dirty="0"/>
              <a:t>W skrypcie można zdefiniować funkcję, która dla każdego obrazu dodaje nowy kanał z indeksem, a następnie oblicza statystyki dla pól, regionów lub siatek.</a:t>
            </a:r>
          </a:p>
          <a:p>
            <a:r>
              <a:rPr lang="pl-PL" dirty="0"/>
              <a:t>Automatyzacja jest szczególnie ważna, gdy chcemy analizować przebieg indeksów w czasie, a nie tylko pojedynczą mapę.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Dane pogodowe i ERA5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Dane pogodowe są niezbędne do interpretacji obrazów satelitarnych i oceny warunków produkcji rolniczej.</a:t>
            </a:r>
          </a:p>
          <a:p>
            <a:r>
              <a:rPr lang="pl-PL" dirty="0"/>
              <a:t>ERA5 i ERA5-Land dostarczają przestrzennie ciągłych danych reanalizowanych, m.in. o temperaturze, opadzie, promieniowaniu, wietrze, parowaniu, wilgotności gleby i innych zmiennych.</a:t>
            </a:r>
          </a:p>
          <a:p>
            <a:r>
              <a:rPr lang="pl-PL" dirty="0"/>
              <a:t>W Pythonie można pobierać takie dane przez Climate Data Store API albo korzystać z kolekcji dostępnych w Google Earth Engine.</a:t>
            </a:r>
          </a:p>
          <a:p>
            <a:r>
              <a:rPr lang="pl-PL" dirty="0"/>
              <a:t>Dla pojedynczych pól można wyznaczać przebieg temperatury i opadu w sezonie. Dla regionów można tworzyć mapy deficytu wody, sum opadów, liczby dni upalnych albo wskaźników suszy.</a:t>
            </a:r>
          </a:p>
          <a:p>
            <a:r>
              <a:rPr lang="pl-PL" dirty="0"/>
              <a:t>Połączenie danych pogodowych z indeksami satelitarnymi pozwala lepiej rozumieć przyczyny stresu roślin i różnic w plonach.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Łączenie granic pól z danymi satelitarnymi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10000"/>
          </a:bodyPr>
          <a:lstStyle/>
          <a:p>
            <a:r>
              <a:rPr lang="pl-PL" dirty="0"/>
              <a:t>W analizach rolniczych bardzo często punktem wyjścia są granice pól lub działek.</a:t>
            </a:r>
          </a:p>
          <a:p>
            <a:r>
              <a:rPr lang="pl-PL" dirty="0"/>
              <a:t>Skrypt może wczytać granice z pliku GeoPackage, Shapefile, GeoJSON lub z bazy danych, a następnie przekazać je do procesu pobierania danych satelitarnych.</a:t>
            </a:r>
          </a:p>
          <a:p>
            <a:r>
              <a:rPr lang="pl-PL" dirty="0"/>
              <a:t>Dla każdego pola można obliczyć średnie, mediany, percentyle, minimum i maksimum indeksów wegetacyjnych w kolejnych terminach.</a:t>
            </a:r>
          </a:p>
          <a:p>
            <a:r>
              <a:rPr lang="pl-PL" dirty="0"/>
              <a:t>Można też zachować dane pikselowe, jeżeli celem jest analiza zmienności wewnątrz pola i tworzenie stref zarządzania.</a:t>
            </a:r>
          </a:p>
          <a:p>
            <a:r>
              <a:rPr lang="pl-PL" dirty="0"/>
              <a:t>Na poziomie regionalnym ta sama logika działa dla gmin, powiatów, województw, zlewni albo regularnych siatek, ale wyniki mają bardziej syntetyczny charakter.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Pipeline analityczny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Pipeline to uporządkowany ciąg kroków, który prowadzi od danych źródłowych do gotowych wyników.</a:t>
            </a:r>
          </a:p>
          <a:p>
            <a:r>
              <a:rPr lang="pl-PL" dirty="0"/>
              <a:t>Przykładowy pipeline rolniczy może obejmować: wczytanie granic pól, wybór zakresu dat, pobranie obrazów Sentinel-2, maskowanie chmur, obliczenie NDVI, agregację do pól, połączenie z danymi pogodowymi, zapis tabeli i przygotowanie wykresów.</a:t>
            </a:r>
          </a:p>
          <a:p>
            <a:r>
              <a:rPr lang="pl-PL" dirty="0"/>
              <a:t>Najważniejszą zaletą pipeline'u jest powtarzalność. Można go uruchomić dla kolejnego sezonu, innego gospodarstwa lub innego regionu bez ręcznego odtwarzania wszystkich czynności.</a:t>
            </a:r>
          </a:p>
          <a:p>
            <a:r>
              <a:rPr lang="pl-PL" dirty="0"/>
              <a:t>Dobrze zaprojektowany pipeline powinien mieć wyraźnie opisane wejścia, parametry, kroki pośrednie i wyjścia.</a:t>
            </a:r>
          </a:p>
          <a:p>
            <a:r>
              <a:rPr lang="pl-PL" dirty="0"/>
              <a:t>W praktyce warto zapisywać logi, nazwy wersji danych i ustawienia filtrów, aby wyniki można było później odtworzyć.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Analizy wieloletnie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Python jest szczególnie przydatny przy analizach obejmujących wiele lat.</a:t>
            </a:r>
          </a:p>
          <a:p>
            <a:r>
              <a:rPr lang="pl-PL" dirty="0"/>
              <a:t>Można automatycznie przetwarzać dane sezon po sezonie, np. dla lat 2015-2026, obliczając te same wskaźniki dla tych samych pól lub regionów.</a:t>
            </a:r>
          </a:p>
          <a:p>
            <a:r>
              <a:rPr lang="pl-PL" dirty="0"/>
              <a:t>W rolnictwie pozwala to odróżnić zjawiska jednorazowe od stabilnych wzorców przestrzennych.</a:t>
            </a:r>
          </a:p>
          <a:p>
            <a:r>
              <a:rPr lang="pl-PL" dirty="0"/>
              <a:t>Przykład: fragment pola o niskim NDVI tylko w jednym roku może być skutkiem lokalnego uszkodzenia, a fragment słaby przez wiele lat może wskazywać na trwały problem glebowy, hydrologiczny lub agrotechniczny.</a:t>
            </a:r>
          </a:p>
          <a:p>
            <a:r>
              <a:rPr lang="pl-PL" dirty="0"/>
              <a:t>W skali regionalnej analizy wieloletnie pomagają oceniać trendy suszy, zmiany powierzchni upraw, przesunięcia terminów wegetacji i wpływ warunków pogodowych na plony.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Analizy dla wielu obszarów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Automatyzacja ułatwia wykonywanie tych samych obliczeń dla wielu obszarów geograficznych.</a:t>
            </a:r>
          </a:p>
          <a:p>
            <a:r>
              <a:rPr lang="pl-PL" dirty="0"/>
              <a:t>Może to być lista działek w jednym gospodarstwie, gospodarstwa w powiecie, gminy w województwie, regiony w kraju albo jednostki regularnej siatki na świecie.</a:t>
            </a:r>
          </a:p>
          <a:p>
            <a:r>
              <a:rPr lang="pl-PL" dirty="0"/>
              <a:t>Skrypt może działać w pętli: dla każdego obszaru pobiera dane, wykonuje te same obliczenia i zapisuje wyniki w jednym uporządkowanym pliku.</a:t>
            </a:r>
          </a:p>
          <a:p>
            <a:r>
              <a:rPr lang="pl-PL" dirty="0"/>
              <a:t>Ważne jest nadanie jednoznacznych identyfikatorów obszarom, np. numer pola, kod gospodarstwa, TERYT gminy, kod regionu lub identyfikator komórki siatki.</a:t>
            </a:r>
          </a:p>
          <a:p>
            <a:r>
              <a:rPr lang="pl-PL" dirty="0"/>
              <a:t>Dzięki temu wyniki z różnych źródeł można później bezpiecznie łączyć, filtrować, agregować i analizować statystycznie.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Formaty danych w zautomatyzowanych analizach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W pipeline'ach GIS trzeba świadomie dobierać formaty plików.</a:t>
            </a:r>
          </a:p>
          <a:p>
            <a:r>
              <a:rPr lang="pl-PL" dirty="0"/>
              <a:t>Dane wektorowe można przechowywać jako GeoPackage, Shapefile, GeoJSON, PostGIS lub coraz częściej GeoParquet.</a:t>
            </a:r>
          </a:p>
          <a:p>
            <a:r>
              <a:rPr lang="pl-PL" dirty="0"/>
              <a:t>Dane rastrowe najczęściej zapisuje się jako GeoTIFF, Cloud Optimized GeoTIFF, NetCDF lub Zarr, zależnie od wielkości danych i sposobu dalszej pracy.</a:t>
            </a:r>
          </a:p>
          <a:p>
            <a:r>
              <a:rPr lang="pl-PL" dirty="0"/>
              <a:t>Tabele wynikowe mogą być zapisywane jako CSV, XLSX, Parquet lub w bazach danych.</a:t>
            </a:r>
          </a:p>
          <a:p>
            <a:r>
              <a:rPr lang="pl-PL" dirty="0"/>
              <a:t>W rolnictwie dobrym podejściem jest oddzielenie danych źródłowych, danych pośrednich i wyników końcowych, aby nie mieszać surowych obrazów, przetworzonych indeksów, statystyk dla pól i raportów.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Przetwarzanie dużych zbiorów danych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10000"/>
          </a:bodyPr>
          <a:lstStyle/>
          <a:p>
            <a:r>
              <a:rPr lang="pl-PL" dirty="0"/>
              <a:t>Duże zbiory danych wymagają innego podejścia niż pojedyncze pliki.</a:t>
            </a:r>
          </a:p>
          <a:p>
            <a:r>
              <a:rPr lang="pl-PL" dirty="0"/>
              <a:t>Obrazy satelitarne z wielu lat, dane pogodowe godzinowe i analizy dla tysięcy pól mogą zajmować dużo miejsca i wymagać długiego czasu obliczeń.</a:t>
            </a:r>
          </a:p>
          <a:p>
            <a:r>
              <a:rPr lang="pl-PL" dirty="0"/>
              <a:t>W Pythonie warto ograniczać obszar i zakres dat do rzeczywistych potrzeb, przetwarzać dane partiami, stosować formaty kolumnowe lub wielowymiarowe oraz unikać wielokrotnego wykonywania tych samych obliczeń.</a:t>
            </a:r>
          </a:p>
          <a:p>
            <a:r>
              <a:rPr lang="pl-PL" dirty="0"/>
              <a:t>Google Earth Engine pozwala przenieść część obliczeń do chmury, ale także tam trzeba uważać na limity eksportu, rozdzielczość, skalę i wielkość zadań.</a:t>
            </a:r>
          </a:p>
          <a:p>
            <a:r>
              <a:rPr lang="pl-PL" dirty="0"/>
              <a:t>W praktyce lepiej budować pipeline stopniowo: najpierw dla jednego pola i jednego sezonu, a dopiero potem skalować go na większe obszary.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8540"/>
            <a:ext cx="10515600" cy="3825550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Systemy informacji geograficznej</a:t>
            </a:r>
            <a:br>
              <a:rPr lang="pl-PL" sz="3600" dirty="0"/>
            </a:br>
            <a:r>
              <a:rPr lang="pl-PL" sz="2000" dirty="0"/>
              <a:t>Ćwiczenia 14</a:t>
            </a:r>
            <a:br>
              <a:rPr lang="pl-PL" sz="3600" dirty="0"/>
            </a:br>
            <a:r>
              <a:rPr lang="pl-PL" sz="3600" dirty="0"/>
              <a:t>Automatyzacja działań GIS z wykorzystaniem </a:t>
            </a:r>
            <a:r>
              <a:rPr lang="pl-PL" sz="3600" dirty="0" err="1"/>
              <a:t>Pythona</a:t>
            </a:r>
            <a:br>
              <a:rPr lang="pl-PL" sz="3600" dirty="0"/>
            </a:br>
            <a:endParaRPr sz="32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4767943"/>
            <a:ext cx="10516518" cy="1409019"/>
          </a:xfrm>
        </p:spPr>
        <p:txBody>
          <a:bodyPr>
            <a:normAutofit/>
          </a:bodyPr>
          <a:lstStyle/>
          <a:p>
            <a:r>
              <a:rPr sz="2200" b="0" dirty="0" err="1">
                <a:solidFill>
                  <a:srgbClr val="000000"/>
                </a:solidFill>
                <a:latin typeface="Aptos"/>
              </a:rPr>
              <a:t>Wykład</a:t>
            </a:r>
            <a:r>
              <a:rPr sz="2200" b="0" dirty="0">
                <a:solidFill>
                  <a:srgbClr val="000000"/>
                </a:solidFill>
                <a:latin typeface="Aptos"/>
              </a:rPr>
              <a:t> 14</a:t>
            </a:r>
          </a:p>
          <a:p>
            <a:r>
              <a:rPr sz="2200" b="0" dirty="0" err="1">
                <a:solidFill>
                  <a:srgbClr val="000000"/>
                </a:solidFill>
                <a:latin typeface="Aptos"/>
              </a:rPr>
              <a:t>Automatyzacja</a:t>
            </a:r>
            <a:r>
              <a:rPr sz="2200" b="0" dirty="0">
                <a:solidFill>
                  <a:srgbClr val="000000"/>
                </a:solidFill>
                <a:latin typeface="Aptos"/>
              </a:rPr>
              <a:t> </a:t>
            </a:r>
            <a:r>
              <a:rPr sz="2200" b="0" dirty="0" err="1">
                <a:solidFill>
                  <a:srgbClr val="000000"/>
                </a:solidFill>
                <a:latin typeface="Aptos"/>
              </a:rPr>
              <a:t>działań</a:t>
            </a:r>
            <a:r>
              <a:rPr sz="2200" b="0" dirty="0">
                <a:solidFill>
                  <a:srgbClr val="000000"/>
                </a:solidFill>
                <a:latin typeface="Aptos"/>
              </a:rPr>
              <a:t> GIS z </a:t>
            </a:r>
            <a:r>
              <a:rPr sz="2200" b="0" dirty="0" err="1">
                <a:solidFill>
                  <a:srgbClr val="000000"/>
                </a:solidFill>
                <a:latin typeface="Aptos"/>
              </a:rPr>
              <a:t>wykorzystaniem</a:t>
            </a:r>
            <a:r>
              <a:rPr sz="2200" b="0" dirty="0">
                <a:solidFill>
                  <a:srgbClr val="000000"/>
                </a:solidFill>
                <a:latin typeface="Aptos"/>
              </a:rPr>
              <a:t> </a:t>
            </a:r>
            <a:r>
              <a:rPr sz="2200" b="0" dirty="0" err="1">
                <a:solidFill>
                  <a:srgbClr val="000000"/>
                </a:solidFill>
                <a:latin typeface="Aptos"/>
              </a:rPr>
              <a:t>Pythona</a:t>
            </a:r>
            <a:endParaRPr sz="2200" b="0" dirty="0">
              <a:solidFill>
                <a:srgbClr val="000000"/>
              </a:solidFill>
              <a:latin typeface="Aptos"/>
            </a:endParaRPr>
          </a:p>
          <a:p>
            <a:r>
              <a:rPr sz="2200" b="0" dirty="0">
                <a:solidFill>
                  <a:srgbClr val="000000"/>
                </a:solidFill>
                <a:latin typeface="Aptos"/>
              </a:rPr>
              <a:t>w </a:t>
            </a:r>
            <a:r>
              <a:rPr sz="2200" b="0" dirty="0" err="1">
                <a:solidFill>
                  <a:srgbClr val="000000"/>
                </a:solidFill>
                <a:latin typeface="Aptos"/>
              </a:rPr>
              <a:t>zastosowaniach</a:t>
            </a:r>
            <a:r>
              <a:rPr sz="2200" b="0" dirty="0">
                <a:solidFill>
                  <a:srgbClr val="000000"/>
                </a:solidFill>
                <a:latin typeface="Aptos"/>
              </a:rPr>
              <a:t> </a:t>
            </a:r>
            <a:r>
              <a:rPr sz="2200" b="0" dirty="0" err="1">
                <a:solidFill>
                  <a:srgbClr val="000000"/>
                </a:solidFill>
                <a:latin typeface="Aptos"/>
              </a:rPr>
              <a:t>rolniczych</a:t>
            </a:r>
            <a:endParaRPr sz="2200" b="0" dirty="0">
              <a:solidFill>
                <a:srgbClr val="00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1114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Kontrola jakości i błędy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Automatyzacja nie usuwa potrzeby kontroli jakości. Przeciwnie, błędny skrypt może szybko powielić błąd na setkach wyników.</a:t>
            </a:r>
          </a:p>
          <a:p>
            <a:r>
              <a:rPr lang="pl-PL" dirty="0"/>
              <a:t>Trzeba sprawdzać układy współrzędnych, poprawność geometrii, zachmurzenie obrazów, brakujące daty, jednostki danych pogodowych, zakresy wartości indeksów i zgodność identyfikatorów pól.</a:t>
            </a:r>
          </a:p>
          <a:p>
            <a:r>
              <a:rPr lang="pl-PL" dirty="0"/>
              <a:t>Warto tworzyć proste testy kontrolne, np. liczbę przetworzonych obszarów, liczbę obrazów po filtracji, średnie wartości indeksów oraz mapy podglądowe dla losowo wybranych pól.</a:t>
            </a:r>
          </a:p>
          <a:p>
            <a:r>
              <a:rPr lang="pl-PL" dirty="0"/>
              <a:t>Dobrą praktyką jest zapisywanie komunikatów o błędach i parametrów działania pipeline'u.</a:t>
            </a:r>
          </a:p>
          <a:p>
            <a:r>
              <a:rPr lang="pl-PL" dirty="0"/>
              <a:t>W analizach rolniczych kontrola jakości jest szczególnie ważna, bo wyniki mogą wpływać na decyzje produkcyjne, doradcze lub administracyjne.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Od skryptu do systemu monitoringu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Pojedynczy skrypt może rozwiązać jedno zadanie, ale z czasem może przekształcić się w system monitoringu.</a:t>
            </a:r>
          </a:p>
          <a:p>
            <a:r>
              <a:rPr lang="pl-PL" dirty="0"/>
              <a:t>Taki system może regularnie pobierać dane satelitarne i pogodowe, aktualizować wskaźniki dla pól, wykrywać anomalie, tworzyć raporty i udostępniać wyniki w formie map lub dashboardów.</a:t>
            </a:r>
          </a:p>
          <a:p>
            <a:r>
              <a:rPr lang="pl-PL" dirty="0"/>
              <a:t>Na poziomie gospodarstwa może wspierać decyzje o lustracji, nawożeniu, nawodnieniu lub ocenie szkód.</a:t>
            </a:r>
          </a:p>
          <a:p>
            <a:r>
              <a:rPr lang="pl-PL" dirty="0"/>
              <a:t>Na poziomie regionu może wskazywać obszary zagrożone suszą, słabą kondycją upraw lub nietypowym przebiegiem sezonu.</a:t>
            </a:r>
          </a:p>
          <a:p>
            <a:r>
              <a:rPr lang="pl-PL" dirty="0"/>
              <a:t>Na poziomie globalnym podobne podejście służy do monitorowania produkcji rolniczej, bezpieczeństwa żywnościowego i wpływu ekstremalnych zjawisk pogodowych.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Przykładowy workflow rolniczy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Przykładowy workflow może zaczynać się od listy pól zapisanej w pliku GeoPackage.</a:t>
            </a:r>
          </a:p>
          <a:p>
            <a:r>
              <a:rPr lang="pl-PL" dirty="0"/>
              <a:t>Następnie skrypt w Google Colab loguje się do Google Earth Engine, wybiera kolekcję Sentinel-2, filtruje obrazy według dat i zachmurzenia, oblicza NDVI oraz eksportuje statystyki dla każdego pola.</a:t>
            </a:r>
          </a:p>
          <a:p>
            <a:r>
              <a:rPr lang="pl-PL" dirty="0"/>
              <a:t>Kolejny krok pobiera dane ERA5 lub ERA5-Land dla tych samych obszarów i dat, np. temperaturę, opad, promieniowanie i wilgotność gleby.</a:t>
            </a:r>
          </a:p>
          <a:p>
            <a:r>
              <a:rPr lang="pl-PL" dirty="0"/>
              <a:t>Wyniki są łączone w tabelę, która zawiera identyfikator pola, datę, indeksy satelitarne, zmienne pogodowe i ewentualnie dane plonu.</a:t>
            </a:r>
          </a:p>
          <a:p>
            <a:r>
              <a:rPr lang="pl-PL" dirty="0"/>
              <a:t>Na końcu można przygotować wykresy sezonowe, mapy anomalii, ranking pól problemowych oraz pliki do dalszej analizy statystycznej.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Automatyzacja działań w GIS - podsumowanie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Python pozwala zautomatyzować wiele działań GIS, które w pracy ręcznej byłyby czasochłonne, powtarzalne i podatne na błędy.</a:t>
            </a:r>
          </a:p>
          <a:p>
            <a:r>
              <a:rPr lang="pl-PL" dirty="0"/>
              <a:t>W QGIS skrypty PyQGIS i narzędzia Processing pomagają automatyzować operacje na warstwach, geoprzetwarzanie, statystyki i eksport map.</a:t>
            </a:r>
          </a:p>
          <a:p>
            <a:r>
              <a:rPr lang="pl-PL" dirty="0"/>
              <a:t>W Google Colab i Jupyter Notebook można łączyć dane satelitarne, pogodowe, wektorowe i tabelaryczne w jednym reproducible workflow.</a:t>
            </a:r>
          </a:p>
          <a:p>
            <a:r>
              <a:rPr lang="pl-PL" dirty="0"/>
              <a:t>Google Earth Engine ułatwia pracę z dużymi seriami danych Sentinel-2, Landsat i innymi zasobami globalnymi, a ERA5 dostarcza kontekstu pogodowego i klimatycznego.</a:t>
            </a:r>
          </a:p>
          <a:p>
            <a:r>
              <a:rPr lang="pl-PL"/>
              <a:t>Największa </a:t>
            </a:r>
            <a:r>
              <a:rPr lang="pl-PL" dirty="0"/>
              <a:t>wartość automatyzacji polega na skalowaniu analiz: od pojedynczej działki, przez gospodarstwo i region, aż po kraj, kontynent i cały świat.</a:t>
            </a:r>
          </a:p>
        </p:txBody>
      </p:sp>
    </p:spTree>
    <p:extLst>
      <p:ext uri="{BB962C8B-B14F-4D97-AF65-F5344CB8AC3E}">
        <p14:creationId xmlns:p14="http://schemas.microsoft.com/office/powerpoint/2010/main" val="966244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Obraz 2">
            <a:extLst>
              <a:ext uri="{FF2B5EF4-FFF2-40B4-BE49-F238E27FC236}">
                <a16:creationId xmlns:a16="http://schemas.microsoft.com/office/drawing/2014/main" id="{65C93C00-4E94-41BD-A3B3-EDC3C6DB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96" y="3276502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Obraz 3">
            <a:extLst>
              <a:ext uri="{FF2B5EF4-FFF2-40B4-BE49-F238E27FC236}">
                <a16:creationId xmlns:a16="http://schemas.microsoft.com/office/drawing/2014/main" id="{1360999B-B904-4568-B3C5-06EFB8940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21" y="3271837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51" y="2335576"/>
            <a:ext cx="10515600" cy="616944"/>
          </a:xfrm>
        </p:spPr>
        <p:txBody>
          <a:bodyPr>
            <a:normAutofit/>
          </a:bodyPr>
          <a:lstStyle/>
          <a:p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Autor utworu: Dariusz Gozdowski  </a:t>
            </a:r>
            <a:endParaRPr lang="pl-PL" sz="1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60D5A0-01D1-4B2D-8E31-C5BC57FBA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508" y="3264737"/>
            <a:ext cx="10515600" cy="1500187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jest udostępniony na licencji Creative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Uznanie autorstwa 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https://creativecommons.org/licenses/by/4.0/deed.pl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opracowany w związku z realizacją projektu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wnoważony Kampus SGGW - kształcenie na rzecz branż kluczowych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nr FERS.01.05-IP.08-0067/23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545829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Automatyzacja działań GIS z wykorzystaniem Pythona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Automatyzacja oznacza zastąpienie wielu powtarzalnych czynności wykonywanych ręcznie jednym skryptem lub uporządkowanym pipeline'em analitycznym.</a:t>
            </a:r>
          </a:p>
          <a:p>
            <a:r>
              <a:rPr lang="pl-PL" dirty="0"/>
              <a:t>Może dotyczyć pracy w QGIS, gdzie używamy skryptów PyQGIS i narzędzi Processing, ale także pracy w Google Colab, Jupyter Notebook, Google Earth Engine i innych środowiskach obliczeniowych.</a:t>
            </a:r>
          </a:p>
          <a:p>
            <a:r>
              <a:rPr lang="pl-PL" dirty="0"/>
              <a:t>W rolnictwie ma to duże znaczenie, ponieważ często analizujemy wiele pól, wiele terminów obserwacji, wiele lat i duże obszary geograficzne.</a:t>
            </a:r>
          </a:p>
          <a:p>
            <a:r>
              <a:rPr lang="pl-PL" dirty="0" err="1"/>
              <a:t>Python</a:t>
            </a:r>
            <a:r>
              <a:rPr lang="pl-PL" dirty="0"/>
              <a:t> pozwala połączyć pobieranie danych, ich czyszczenie, przetwarzanie, analizę statystyczną, tworzenie map i eksport wyników w jeden powtarzalny proces.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Po co automatyzować analizy GIS?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Ręczna analiza GIS jest dobra do nauki, testowania metod i pojedynczych opracowań, ale szybko staje się niewydajna przy większej liczbie danych.</a:t>
            </a:r>
          </a:p>
          <a:p>
            <a:r>
              <a:rPr lang="pl-PL" dirty="0"/>
              <a:t>Jeżeli trzeba obliczyć NDVI dla setek działek, pobrać pogodę dla kilkunastu lat, przygotować mapy dla wielu gospodarstw albo porównać regiony w całym kraju, ręczne klikanie jest wolne i podatne na błędy.</a:t>
            </a:r>
          </a:p>
          <a:p>
            <a:r>
              <a:rPr lang="pl-PL" dirty="0"/>
              <a:t>Automatyzacja zwiększa powtarzalność: ten sam skrypt wykonuje te same kroki dla każdego pola, sezonu i regionu.</a:t>
            </a:r>
          </a:p>
          <a:p>
            <a:r>
              <a:rPr lang="pl-PL" dirty="0"/>
              <a:t>Ułatwia też dokumentowanie pracy, ponieważ kod pokazuje, jakie dane użyto, jakie filtry zastosowano i jak obliczono wyniki.</a:t>
            </a:r>
          </a:p>
          <a:p>
            <a:r>
              <a:rPr lang="pl-PL" dirty="0"/>
              <a:t>W rolnictwie jest to szczególnie ważne przy monitoringu sezonowym, analizach wieloletnich, raportach dla gospodarstw oraz systemach wspierania decyzji.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kno konsoli Pythona w programie QGIS">
            <a:extLst>
              <a:ext uri="{FF2B5EF4-FFF2-40B4-BE49-F238E27FC236}">
                <a16:creationId xmlns:a16="http://schemas.microsoft.com/office/drawing/2014/main" id="{45E80A4B-6C42-921A-0DC4-8676867F9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1" y="4260106"/>
            <a:ext cx="5278904" cy="173931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24389"/>
            <a:ext cx="10515600" cy="1325563"/>
          </a:xfrm>
        </p:spPr>
        <p:txBody>
          <a:bodyPr/>
          <a:lstStyle/>
          <a:p>
            <a:r>
              <a:rPr lang="pl-PL" dirty="0"/>
              <a:t>Python w QGIS: PyQGIS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27918"/>
            <a:ext cx="10515600" cy="4159250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QGIS udostępnia środowisko Python, które pozwala sterować programem z poziomu konsoli, skryptów, własnych algorytmów i wtyczek.</a:t>
            </a:r>
          </a:p>
          <a:p>
            <a:r>
              <a:rPr lang="pl-PL" dirty="0" err="1"/>
              <a:t>PyQGIS</a:t>
            </a:r>
            <a:r>
              <a:rPr lang="pl-PL" dirty="0"/>
              <a:t> umożliwia m.in. wczytywanie warstw, zmianę stylu, wykonywanie zapytań, tworzenie nowych warstw, uruchamianie narzędzi geoprzetwarzania i eksport map.</a:t>
            </a:r>
          </a:p>
          <a:p>
            <a:r>
              <a:rPr lang="pl-PL" dirty="0"/>
              <a:t>W praktyce rolniczej można zautomatyzować np. przycinanie danych do granic działek, obliczanie powierzchni upraw, tworzenie buforów od cieków, generowanie raportów dla pól albo eksport zestawu map do plików PDF.</a:t>
            </a:r>
          </a:p>
          <a:p>
            <a:r>
              <a:rPr lang="pl-PL" dirty="0"/>
              <a:t>Zaletą pracy w QGIS jest bezpośrednie połączenie kodu z projektem mapowym i wizualną kontrolą wyników.</a:t>
            </a:r>
          </a:p>
          <a:p>
            <a:r>
              <a:rPr lang="pl-PL" dirty="0" err="1"/>
              <a:t>PyQGIS</a:t>
            </a:r>
            <a:r>
              <a:rPr lang="pl-PL" dirty="0"/>
              <a:t> jest szczególnie użyteczny wtedy, gdy chcemy powtarzać podobne operacje na wielu warstwach lub przygotować narzędzie dla mniej zaawansowanych użytkowników.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Python w Jupyter Notebook i Google Colab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Jupyter Notebook i Google Colab pozwalają prowadzić analizę w formie kolejnych komórek kodu, opisów, tabel i wykresów.</a:t>
            </a:r>
          </a:p>
          <a:p>
            <a:r>
              <a:rPr lang="pl-PL" dirty="0"/>
              <a:t>To wygodne środowisko do pracy dydaktycznej, prototypowania metod oraz dokumentowania procesu analitycznego.</a:t>
            </a:r>
          </a:p>
          <a:p>
            <a:r>
              <a:rPr lang="pl-PL" dirty="0"/>
              <a:t>W Google Colab użytkownik może uruchamiać kod w przeglądarce, korzystać z bibliotek Pythona i łączyć się z zewnętrznymi usługami, np. Google Drive, Google Earth Engine, API pogodowymi lub repozytoriami danych.</a:t>
            </a:r>
          </a:p>
          <a:p>
            <a:r>
              <a:rPr lang="pl-PL" dirty="0"/>
              <a:t>W analizach rolniczych notebook może pobierać dane satelitarne, obliczać indeksy wegetacyjne, łączyć je z granicami pól, analizować przebieg pogody i tworzyć wykresy sezonowe.</a:t>
            </a:r>
          </a:p>
          <a:p>
            <a:r>
              <a:rPr lang="pl-PL" dirty="0"/>
              <a:t>Wadą notebooków może być mniejsza kontrola nad dużymi projektami, dlatego przy większych pipeline'ach warto porządkować kod w funkcje i moduły.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Biblioteki Pythona przydatne w GIS rolniczym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Do automatyzacji GIS w Pythonie wykorzystuje się wiele bibliotek, z których każda odpowiada za inny typ danych lub etap pracy.</a:t>
            </a:r>
          </a:p>
          <a:p>
            <a:r>
              <a:rPr lang="pl-PL" dirty="0" err="1"/>
              <a:t>GeoPandas</a:t>
            </a:r>
            <a:r>
              <a:rPr lang="pl-PL" dirty="0"/>
              <a:t> służy do pracy z danymi wektorowymi, takimi jak granice pól, działki, punkty prób gleby, gminy i regiony.</a:t>
            </a:r>
          </a:p>
          <a:p>
            <a:r>
              <a:rPr lang="pl-PL" dirty="0" err="1"/>
              <a:t>Rasterio</a:t>
            </a:r>
            <a:r>
              <a:rPr lang="pl-PL" dirty="0"/>
              <a:t>, rioxarray i xarray pomagają pracować z rastrami, seriami czasowymi i danymi wielowymiarowymi, np. obrazami satelitarnymi lub danymi klimatycznymi.</a:t>
            </a:r>
          </a:p>
          <a:p>
            <a:r>
              <a:rPr lang="pl-PL" dirty="0" err="1"/>
              <a:t>Pandas</a:t>
            </a:r>
            <a:r>
              <a:rPr lang="pl-PL" dirty="0"/>
              <a:t> i NumPy są podstawą obliczeń tabelarycznych, a Matplotlib lub Plotly pozwalają tworzyć wykresy.</a:t>
            </a:r>
          </a:p>
          <a:p>
            <a:r>
              <a:rPr lang="pl-PL" dirty="0"/>
              <a:t>Do pracy z Google Earth Engine używa się biblioteki earthengine-api, często razem z geemap, która ułatwia wizualizację, eksport i integrację z notebookami.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/>
              <a:t>Automatyzacja narzędzi Processing w QGIS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W QGIS wiele operacji dostępnych z menu można uruchamiać także z poziomu skryptu.</a:t>
            </a:r>
          </a:p>
          <a:p>
            <a:r>
              <a:rPr lang="pl-PL" dirty="0"/>
              <a:t>Dotyczy to m.in. narzędzi takich jak Clip, Buffer, Intersect, Dissolve, Reproject, Raster calculator, zonal statistics, polygonize, merge i wielu algorytmów z GRASS GIS oraz SAGA GIS.</a:t>
            </a:r>
          </a:p>
          <a:p>
            <a:r>
              <a:rPr lang="pl-PL" dirty="0"/>
              <a:t>Dzięki temu można przygotować skrypt, który wykonuje cały zestaw kroków dla wszystkich pól w gospodarstwie lub wszystkich gmin w regionie.</a:t>
            </a:r>
          </a:p>
          <a:p>
            <a:r>
              <a:rPr lang="pl-PL" dirty="0"/>
              <a:t>Przykład rolniczy: wczytaj granice pól, przetransformuj je do układu metrycznego, przytnij raster NDVI do każdego pola, oblicz średnią wartość NDVI i zapisz wynik do tabeli.</a:t>
            </a:r>
          </a:p>
          <a:p>
            <a:r>
              <a:rPr lang="pl-PL" dirty="0"/>
              <a:t>W ten sposób QGIS staje się nie tylko programem do pracy interaktywnej, ale także środowiskiem automatycznej analizy przestrzennej.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Google Earth Engine jako źródło i silnik obliczeń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Google Earth Engine to platforma chmurowa do pracy z dużymi zbiorami danych satelitarnych i środowiskowych.</a:t>
            </a:r>
          </a:p>
          <a:p>
            <a:r>
              <a:rPr lang="pl-PL" dirty="0"/>
              <a:t>Z punktu widzenia rolnictwa ważne jest to, że można przetwarzać serie czasowe obrazów bez pobierania wszystkich danych na własny komputer.</a:t>
            </a:r>
          </a:p>
          <a:p>
            <a:r>
              <a:rPr lang="pl-PL" dirty="0"/>
              <a:t>W skrypcie można wybrać obszar analizy, zakres dat, kolekcję danych, filtr zachmurzenia, obliczyć indeksy wegetacyjne i wyeksportować wynik jako raster lub tabelę.</a:t>
            </a:r>
          </a:p>
          <a:p>
            <a:r>
              <a:rPr lang="pl-PL" dirty="0"/>
              <a:t>Earth Engine jest szczególnie przydatny przy analizach wielu lat, wielu regionów i dużych obszarów, np. województwa, kraju, kontynentu lub całego świata.</a:t>
            </a:r>
          </a:p>
          <a:p>
            <a:r>
              <a:rPr lang="pl-PL" dirty="0"/>
              <a:t>W Google Colab można korzystać z Earth Engine przez Python API, co pozwala łączyć dane satelitarne z analizą tabelaryczną i statystyczną w Pythonie.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FERS1_szablon prezentacji  -  tylko do odczytu" id="{0F6BFAC5-71A7-4EA2-90B5-3A0119C221E7}" vid="{9E9B2A14-4E81-437D-A766-7C7875CF27A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C5B7CEEC9953459AA7635A9F264111" ma:contentTypeVersion="4" ma:contentTypeDescription="Utwórz nowy dokument." ma:contentTypeScope="" ma:versionID="32fb0b02b18934f4f83d3d5f4d62ecb1">
  <xsd:schema xmlns:xsd="http://www.w3.org/2001/XMLSchema" xmlns:xs="http://www.w3.org/2001/XMLSchema" xmlns:p="http://schemas.microsoft.com/office/2006/metadata/properties" xmlns:ns2="51674ba1-e637-49a1-9acf-be75e179f9ea" targetNamespace="http://schemas.microsoft.com/office/2006/metadata/properties" ma:root="true" ma:fieldsID="888a703dc37ea123300181a368ac4b3d" ns2:_="">
    <xsd:import namespace="51674ba1-e637-49a1-9acf-be75e179f9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4ba1-e637-49a1-9acf-be75e179f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D13238-EBD7-4AA4-8B67-AC21922A6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674ba1-e637-49a1-9acf-be75e179f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2ACD6F-0090-4B98-A176-A360119E5134}">
  <ds:schemaRefs>
    <ds:schemaRef ds:uri="http://schemas.microsoft.com/office/2006/documentManagement/types"/>
    <ds:schemaRef ds:uri="http://purl.org/dc/dcmitype/"/>
    <ds:schemaRef ds:uri="51674ba1-e637-49a1-9acf-be75e179f9ea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61C43EB-8BF2-4597-8117-902219A8D5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_FERS1_szablon prezentacji</Template>
  <TotalTime>196</TotalTime>
  <Words>2528</Words>
  <Application>Microsoft Office PowerPoint</Application>
  <PresentationFormat>Panoramiczny</PresentationFormat>
  <Paragraphs>141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Times New Roman</vt:lpstr>
      <vt:lpstr>Verdana</vt:lpstr>
      <vt:lpstr>Motyw pakietu Office</vt:lpstr>
      <vt:lpstr>Zrównoważony Kampus SGGW –  - kształcenie na rzecz branż kluczowych</vt:lpstr>
      <vt:lpstr>Systemy informacji geograficznej Ćwiczenia 14 Automatyzacja działań GIS z wykorzystaniem Pythona </vt:lpstr>
      <vt:lpstr>Automatyzacja działań GIS z wykorzystaniem Pythona</vt:lpstr>
      <vt:lpstr>Po co automatyzować analizy GIS?</vt:lpstr>
      <vt:lpstr>Python w QGIS: PyQGIS</vt:lpstr>
      <vt:lpstr>Python w Jupyter Notebook i Google Colab</vt:lpstr>
      <vt:lpstr>Biblioteki Pythona przydatne w GIS rolniczym</vt:lpstr>
      <vt:lpstr>Automatyzacja narzędzi Processing w QGIS</vt:lpstr>
      <vt:lpstr>Google Earth Engine jako źródło i silnik obliczeń</vt:lpstr>
      <vt:lpstr>Pobieranie danych Sentinel-2</vt:lpstr>
      <vt:lpstr>Pobieranie danych Landsat 8/9</vt:lpstr>
      <vt:lpstr>Obliczanie NDVI i innych indeksów</vt:lpstr>
      <vt:lpstr>Dane pogodowe i ERA5</vt:lpstr>
      <vt:lpstr>Łączenie granic pól z danymi satelitarnymi</vt:lpstr>
      <vt:lpstr>Pipeline analityczny</vt:lpstr>
      <vt:lpstr>Analizy wieloletnie</vt:lpstr>
      <vt:lpstr>Analizy dla wielu obszarów</vt:lpstr>
      <vt:lpstr>Formaty danych w zautomatyzowanych analizach</vt:lpstr>
      <vt:lpstr>Przetwarzanie dużych zbiorów danych</vt:lpstr>
      <vt:lpstr>Kontrola jakości i błędy</vt:lpstr>
      <vt:lpstr>Od skryptu do systemu monitoringu</vt:lpstr>
      <vt:lpstr>Przykładowy workflow rolniczy</vt:lpstr>
      <vt:lpstr>Automatyzacja działań w GIS - podsumowanie</vt:lpstr>
      <vt:lpstr>Autor utworu: Dariusz Gozdowski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Dariusz Gozdowski</dc:creator>
  <cp:lastModifiedBy>Dariusz Gozdowski</cp:lastModifiedBy>
  <cp:revision>7</cp:revision>
  <cp:lastPrinted>2024-05-21T11:11:19Z</cp:lastPrinted>
  <dcterms:created xsi:type="dcterms:W3CDTF">2026-05-03T18:44:31Z</dcterms:created>
  <dcterms:modified xsi:type="dcterms:W3CDTF">2026-06-28T18:49:42Z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0x010100FFC5B7CEEC9953459AA7635A9F264111</vt:lpwstr>
  </property>
</Properties>
</file>