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9"/>
  </p:notesMasterIdLst>
  <p:sldIdLst>
    <p:sldId id="258" r:id="rId5"/>
    <p:sldId id="260" r:id="rId6"/>
    <p:sldId id="256" r:id="rId7"/>
    <p:sldId id="257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59" r:id="rId27"/>
    <p:sldId id="279" r:id="rId2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ciej Czubiński" initials="MC" lastIdx="0" clrIdx="0">
    <p:extLst>
      <p:ext uri="{19B8F6BF-5375-455C-9EA6-DF929625EA0E}">
        <p15:presenceInfo xmlns:p15="http://schemas.microsoft.com/office/powerpoint/2012/main" userId="S-1-5-21-1876378279-2925438744-434655709-12553" providerId="AD"/>
      </p:ext>
    </p:extLst>
  </p:cmAuthor>
  <p:cmAuthor id="2" name="Justyna Sienkiewicz" initials="JS" lastIdx="1" clrIdx="1">
    <p:extLst>
      <p:ext uri="{19B8F6BF-5375-455C-9EA6-DF929625EA0E}">
        <p15:presenceInfo xmlns:p15="http://schemas.microsoft.com/office/powerpoint/2012/main" userId="S-1-5-21-1876378279-2925438744-434655709-570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B1E2"/>
    <a:srgbClr val="C5521C"/>
    <a:srgbClr val="4DB0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7" autoAdjust="0"/>
    <p:restoredTop sz="86397" autoAdjust="0"/>
  </p:normalViewPr>
  <p:slideViewPr>
    <p:cSldViewPr snapToGrid="0" showGuides="1">
      <p:cViewPr varScale="1">
        <p:scale>
          <a:sx n="79" d="100"/>
          <a:sy n="79" d="100"/>
        </p:scale>
        <p:origin x="126" y="726"/>
      </p:cViewPr>
      <p:guideLst>
        <p:guide orient="horz" pos="2137"/>
        <p:guide pos="3840"/>
      </p:guideLst>
    </p:cSldViewPr>
  </p:slideViewPr>
  <p:outlineViewPr>
    <p:cViewPr>
      <p:scale>
        <a:sx n="33" d="100"/>
        <a:sy n="33" d="100"/>
      </p:scale>
      <p:origin x="0" y="-2421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szek Sieczko" userId="fde32721-af33-4d10-ad5d-d130b4de518c" providerId="ADAL" clId="{C28F152A-F6C4-4DF0-94BB-FC66E437B89B}"/>
    <pc:docChg chg="modSld">
      <pc:chgData name="Leszek Sieczko" userId="fde32721-af33-4d10-ad5d-d130b4de518c" providerId="ADAL" clId="{C28F152A-F6C4-4DF0-94BB-FC66E437B89B}" dt="2026-06-29T10:10:54.677" v="21" actId="27636"/>
      <pc:docMkLst>
        <pc:docMk/>
      </pc:docMkLst>
      <pc:sldChg chg="modSp">
        <pc:chgData name="Leszek Sieczko" userId="fde32721-af33-4d10-ad5d-d130b4de518c" providerId="ADAL" clId="{C28F152A-F6C4-4DF0-94BB-FC66E437B89B}" dt="2026-06-29T10:10:54.677" v="21" actId="27636"/>
        <pc:sldMkLst>
          <pc:docMk/>
          <pc:sldMk cId="0" sldId="256"/>
        </pc:sldMkLst>
        <pc:spChg chg="mod">
          <ac:chgData name="Leszek Sieczko" userId="fde32721-af33-4d10-ad5d-d130b4de518c" providerId="ADAL" clId="{C28F152A-F6C4-4DF0-94BB-FC66E437B89B}" dt="2026-06-29T10:10:54.677" v="21" actId="27636"/>
          <ac:spMkLst>
            <pc:docMk/>
            <pc:sldMk cId="0" sldId="256"/>
            <ac:spMk id="3" creationId="{6CA7F68E-AD05-4595-858C-81C2E8CEC9D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19A1AD-003C-FF47-BBE8-2ECDE51BDC73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1BAEBE-21FB-5E4A-B06E-563616F435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854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C81EC0-296E-4CA3-95B0-B9F83DC48C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BC56858-AACD-45B6-A955-FBA47DEB70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A704E96-828A-4762-91B2-D4CA3A2CB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5DC8BAA-BB49-48D2-AF15-D1C99538A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215BF14-AE1E-4187-AE1F-DA0455455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2159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22DE2D-DAA0-446E-BC03-BFD6AF045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F39B4EA-379D-4473-B5FA-ED7355037C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106A94C-1728-41A6-807F-75EA9743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CCAAFFC-B204-4D22-A101-53A81CBE1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DCDD754-B2DF-47EB-A11F-D4F1D0845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546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43B8E96D-37DD-44BA-B4BA-E17EB890EF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D0FC10E-44D3-430C-B696-2161E532E2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21D3F88-3FD3-47D2-BBE1-D6B437025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8E2C852-942D-4806-B67E-548005335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6D7B26D-BBE1-42DD-B714-4846A889D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7302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053E39-9620-4C1E-841F-89B740DDE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E8E9FBE-F993-4393-B443-CEE6814CC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F330C8B-FA7C-4226-8419-3AD6BFD5C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226F786-909D-44A8-974D-C0248B050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AD5A2D-F598-4D9C-9C67-C9A5AF534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66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D53E99-CA44-4CF9-BF29-624D5581E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FF63B57-5E60-4B05-9EFB-02F10D099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70BF2C0-5704-4503-BC6E-348D756F4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453328B-0252-4C19-BDEE-0BC28F736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71581BC-77A5-4139-B6BA-B31527B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2026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1E162F-08C6-4CF7-BC6B-EE992B743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50DD271-8561-44C5-9594-939931A75E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7C2611A-B135-47BE-B4A1-670185DBBA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DA6C688-8E4D-466D-9EAA-3D7989CB2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609F532-3BCE-40FF-A181-09DDB0593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68D549B-DA17-4515-AB2B-52F2C2FBC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8827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BAB286-559D-43AE-8706-36473F095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31F4715-1739-40A5-A5FC-6DC1F875A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C130493-828B-43DA-9E72-FEF654AEFA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24998CC-AD54-4312-820A-C4F83D844B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795C483-0E3D-4A98-AF07-2F160368C6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8499FF69-D6DC-4AE9-87E2-8410F2833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3D095DB-148D-45A8-9463-299287AD0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E555F67-BB02-4D55-933A-12C4CC391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5776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C12FDD-E3F3-4B0E-8BBD-FF628E652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50D26B5-8ED2-4559-B55C-DDC988E9C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493A7AF-594C-4FA2-8876-80F3CE82D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2D6CAE6-B394-4ED9-8CFC-6598E875A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9235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A8B0E18-D900-4290-8670-54F77BC46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14C7EC36-94A2-4CBE-BBA5-2C18DB2C1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65BA40D-1F1C-4AC2-83CD-7545C3483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3974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0CF5CD-DC86-46DC-9814-162A73776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ABA0510-F18D-4370-857F-5328DF565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6215D13-B28D-495A-927A-8B7C3DEC0C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37A454E-3446-4ABE-A42E-058B5A7C7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4CB0D6C-2646-4D22-BC3D-D5FC62308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4C0DA24-FF3D-45F1-91AE-31FF2DD4E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2360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3A95A4-751B-4856-AAD5-A11E71108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44A44EF-5D00-44C0-973E-19602F648E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48CF7BD-B699-497B-B72B-1A6CB4F641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98D69CB-1774-4DB4-94B6-586F704BB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F5C05EC-B9FA-4DAC-8F1E-6EF975A0A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42F02D0-9081-43C2-91F8-F027F4E6A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5209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8357FF89-0F23-4BE7-B654-92CA20541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B98091E-1205-4423-A752-1A9015E133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595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348BE52-CD60-468D-8371-546908734C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893FA07-84AA-4595-B55C-D90DCD146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306C3E-64DA-4E2F-8E01-2C7FFDEB50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55376C6-B170-4BAB-817A-47CF8AABBD9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75" y="6081684"/>
            <a:ext cx="11888250" cy="79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3053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/4.0/deed.p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a 11">
            <a:extLst>
              <a:ext uri="{FF2B5EF4-FFF2-40B4-BE49-F238E27FC236}">
                <a16:creationId xmlns:a16="http://schemas.microsoft.com/office/drawing/2014/main" id="{040C5185-EE9F-4004-B36B-5DC219184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27813" y="0"/>
            <a:ext cx="5964187" cy="2098179"/>
            <a:chOff x="6227813" y="0"/>
            <a:chExt cx="5964187" cy="2098179"/>
          </a:xfrm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8AC1354D-EB15-4012-BE61-C56AA921A1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942694" y="0"/>
              <a:ext cx="4249306" cy="1016350"/>
            </a:xfrm>
            <a:prstGeom prst="rect">
              <a:avLst/>
            </a:prstGeom>
            <a:solidFill>
              <a:srgbClr val="C552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id="{A8893C89-B497-44D7-9E31-5E376B64F2C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227813" y="299542"/>
              <a:ext cx="5675694" cy="1798637"/>
              <a:chOff x="1469644" y="187882"/>
              <a:chExt cx="5675694" cy="1798637"/>
            </a:xfrm>
          </p:grpSpPr>
          <p:sp>
            <p:nvSpPr>
              <p:cNvPr id="7" name="Prostokąt 6">
                <a:extLst>
                  <a:ext uri="{FF2B5EF4-FFF2-40B4-BE49-F238E27FC236}">
                    <a16:creationId xmlns:a16="http://schemas.microsoft.com/office/drawing/2014/main" id="{C28A9527-3B4E-428E-9B73-7ECC6AF279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1469644" y="187882"/>
                <a:ext cx="5675693" cy="1798637"/>
              </a:xfrm>
              <a:prstGeom prst="rect">
                <a:avLst/>
              </a:prstGeom>
              <a:solidFill>
                <a:srgbClr val="A6D3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Prostokąt 7">
                <a:extLst>
                  <a:ext uri="{FF2B5EF4-FFF2-40B4-BE49-F238E27FC236}">
                    <a16:creationId xmlns:a16="http://schemas.microsoft.com/office/drawing/2014/main" id="{5ED5CD58-6C3F-4D03-A480-5C002AEBFE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3184525" y="187882"/>
                <a:ext cx="3960813" cy="721248"/>
              </a:xfrm>
              <a:prstGeom prst="rect">
                <a:avLst/>
              </a:prstGeom>
              <a:solidFill>
                <a:srgbClr val="0052A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Tytuł 1">
                <a:extLst>
                  <a:ext uri="{FF2B5EF4-FFF2-40B4-BE49-F238E27FC236}">
                    <a16:creationId xmlns:a16="http://schemas.microsoft.com/office/drawing/2014/main" id="{FD1DD324-8FFE-42DE-8C0F-1E7AEA7D17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6282" y="1014637"/>
                <a:ext cx="5202415" cy="863707"/>
              </a:xfrm>
              <a:prstGeom prst="rect">
                <a:avLst/>
              </a:prstGeom>
            </p:spPr>
            <p:txBody>
              <a:bodyPr vert="horz" lIns="0" tIns="0" rIns="0" bIns="0" rtlCol="0" anchor="ctr" anchorCtr="0">
                <a:normAutofit/>
              </a:bodyPr>
              <a:lstStyle>
                <a:lvl1pPr algn="l" defTabSz="1007943" rtl="0" eaLnBrk="1" latinLnBrk="0" hangingPunct="1">
                  <a:lnSpc>
                    <a:spcPts val="3500"/>
                  </a:lnSpc>
                  <a:spcBef>
                    <a:spcPct val="0"/>
                  </a:spcBef>
                  <a:buNone/>
                  <a:defRPr sz="2800" b="1" kern="1200">
                    <a:solidFill>
                      <a:schemeClr val="tx2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defRPr>
                </a:lvl1pPr>
              </a:lstStyle>
              <a:p>
                <a:pPr lvl="0" algn="ctr">
                  <a:defRPr/>
                </a:pPr>
                <a:r>
                  <a:rPr lang="pl-PL" dirty="0">
                    <a:solidFill>
                      <a:srgbClr val="002073"/>
                    </a:solidFill>
                  </a:rPr>
                  <a:t>dla Rozwoju Społecznego</a:t>
                </a:r>
                <a:endParaRPr kumimoji="0" lang="pl-PL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73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" name="Tytuł 1">
                <a:extLst>
                  <a:ext uri="{FF2B5EF4-FFF2-40B4-BE49-F238E27FC236}">
                    <a16:creationId xmlns:a16="http://schemas.microsoft.com/office/drawing/2014/main" id="{EB5C9E51-FC00-41B1-B1C0-28E7AAB81DB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47245" y="267254"/>
                <a:ext cx="2545742" cy="432048"/>
              </a:xfrm>
              <a:prstGeom prst="rect">
                <a:avLst/>
              </a:prstGeom>
            </p:spPr>
            <p:txBody>
              <a:bodyPr vert="horz" lIns="0" tIns="0" rIns="0" bIns="0" rtlCol="0" anchor="t" anchorCtr="0">
                <a:normAutofit/>
              </a:bodyPr>
              <a:lstStyle>
                <a:lvl1pPr algn="l" defTabSz="1007943" rtl="0" eaLnBrk="1" latinLnBrk="0" hangingPunct="1">
                  <a:lnSpc>
                    <a:spcPts val="3500"/>
                  </a:lnSpc>
                  <a:spcBef>
                    <a:spcPct val="0"/>
                  </a:spcBef>
                  <a:buNone/>
                  <a:defRPr sz="2800" b="1" kern="1200">
                    <a:solidFill>
                      <a:schemeClr val="tx2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defRPr>
                </a:lvl1pPr>
              </a:lstStyle>
              <a:p>
                <a:pPr marL="0" marR="0" lvl="0" indent="0" algn="l" defTabSz="1007943" rtl="0" eaLnBrk="1" fontAlgn="auto" latinLnBrk="0" hangingPunct="1">
                  <a:lnSpc>
                    <a:spcPts val="35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400" b="1" i="0" u="none" strike="noStrike" kern="1200" cap="none" spc="2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rPr>
                  <a:t>Fundusze Europejskie</a:t>
                </a:r>
              </a:p>
            </p:txBody>
          </p:sp>
        </p:grpSp>
        <p:pic>
          <p:nvPicPr>
            <p:cNvPr id="3" name="Obraz 2">
              <a:extLst>
                <a:ext uri="{FF2B5EF4-FFF2-40B4-BE49-F238E27FC236}">
                  <a16:creationId xmlns:a16="http://schemas.microsoft.com/office/drawing/2014/main" id="{C728A1A6-2F13-4BF3-B09B-8B1ABC8801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2693" y="296350"/>
              <a:ext cx="1079492" cy="720000"/>
            </a:xfrm>
            <a:prstGeom prst="rect">
              <a:avLst/>
            </a:prstGeom>
          </p:spPr>
        </p:pic>
      </p:grp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2226596"/>
            <a:ext cx="9144000" cy="1389184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  <a:t>Zrównoważony Kampus SGGW – </a:t>
            </a:r>
            <a:b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</a:br>
            <a: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  <a:t>- kształcenie na rzecz branż kluczowych</a:t>
            </a:r>
          </a:p>
        </p:txBody>
      </p:sp>
      <p:sp>
        <p:nvSpPr>
          <p:cNvPr id="4" name="Podtytuł 3"/>
          <p:cNvSpPr>
            <a:spLocks noGrp="1"/>
          </p:cNvSpPr>
          <p:nvPr>
            <p:ph type="subTitle" idx="1"/>
          </p:nvPr>
        </p:nvSpPr>
        <p:spPr>
          <a:xfrm>
            <a:off x="1524000" y="4109291"/>
            <a:ext cx="9144000" cy="1791305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</a:rPr>
              <a:t>Projekt współfinansowany z Europejskiego Funduszu Społecznego Plus </a:t>
            </a:r>
          </a:p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</a:rPr>
              <a:t>w </a:t>
            </a:r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ramach Programu Fundusze Europejskie dla Rozwoju Społecznego 2021-2027</a:t>
            </a:r>
          </a:p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Priorytet 1 Umiejętności</a:t>
            </a:r>
          </a:p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Działanie 01.05 Umiejętności w szkolnictwie wyższym</a:t>
            </a:r>
          </a:p>
          <a:p>
            <a:pPr>
              <a:lnSpc>
                <a:spcPct val="120000"/>
              </a:lnSpc>
            </a:pP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2690554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4400" dirty="0"/>
              <a:t>Semi-Automatic Classification Plugin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</a:pPr>
            <a:r>
              <a:rPr lang="pl-PL" sz="2800" dirty="0"/>
              <a:t>Semi-Automatic Classification Plugin, czyli SCP, jest jedną z najbardziej znanych wtyczek QGIS do pracy z danymi teledetekcyjnymi.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Pozwala m.in. przygotowywać obrazy satelitarne, wykonywać klasyfikację nadzorowaną, pracować na kanałach spektralnych, tworzyć próbki treningowe i oceniać wyniki klasyfikacji.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W rolnictwie może służyć do rozpoznawania klas pokrycia terenu, identyfikacji upraw, wydzielania roślinności, wody i gleby odkrytej oraz analizy zmian w czasie.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Na poziomie pola i gospodarstwa SCP może wspierać interpretację obrazów z dronów i satelitów.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Na poziomie regionu lub kraju może być elementem klasyfikacji użytkowania ziemi, monitoringu zasiewów, oceny szkód i tworzenia map tematycznych na podstawie Sentinel-2, Landsat lub innych danych.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4400" dirty="0"/>
              <a:t>Agriculture Index Calculator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pl-PL" sz="2800" dirty="0"/>
              <a:t>Agriculture Index Calculator jest przykładem wtyczki nastawionej na szybkie obliczanie indeksów spektralnych przydatnych w rolnictwie.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Takie indeksy jak NDVI, NDWI, EVI, SAVI, NBR lub LAI pomagają opisywać kondycję roślin, zawartość biomasy, stres wodny, odsłoniętą glebę, skutki suszy i uszkodzenia upraw.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Wtyczka może uprościć pracę osobom, które nie chcą ręcznie budować wyrażeń rastrowych w kalkulatorze QGIS.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Na poziomie pola wyniki indeksów mogą wskazywać fragmenty do lustracji, zmiennego nawożenia lub oceny szkód.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Na poziomie regionalnym i globalnym indeksy są podstawą monitoringu sezonowego, porównań między obszarami i oceny dynamiki roślinności w czasie.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4400" dirty="0"/>
              <a:t>Remove Soil in Drone NDVI Map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pl-PL" sz="2800" dirty="0"/>
              <a:t>Remove Soil in Drone NDVI Map jest przykładem wtyczki bardzo wąsko ukierunkowanej na przetwarzanie ortomozaik NDVI z dronów.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Jej idea polega na usunięciu pikseli gleby z mapy NDVI przez zastosowanie progu, poniżej którego wartości są ustawiane jako NoData.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W rolnictwie ma to sens szczególnie na wczesnych etapach rozwoju upraw, gdy w obrazie widoczne są jednocześnie rośliny i odkryta gleba.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Usunięcie gleby może poprawić analizę kondycji roślin, obsady, luk w łanie lub różnic między rzędami.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Trzeba jednak bardzo ostrożnie dobrać próg. Zbyt wysoki próg może usunąć słabe rośliny, a zbyt niski pozostawi część gleby i zniekształci interpretację indeksu.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4400" dirty="0"/>
              <a:t>SDU Agro Tools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pl-PL" sz="2800" dirty="0"/>
              <a:t>SDU Agro Tools to zestaw narzędzi ukierunkowanych na zastosowania rolnicze, w tym segmentację barwną i detekcję rzędów roślin.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Może być użyteczny przy analizie dużych ortomozaik z dronów, szczególnie w uprawach rzędowych, doświadczeniach polowych, szkółkach, plantacjach i ocenie obsady.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Segmentacja barwna pozwala oddzielać rośliny od tła, a detekcja rzędów może wspierać ocenę równomierności siewu, braków w rzędach lub uszkodzeń mechanicznych.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Na poziomie pojedynczej działki takie narzędzia pomagają w precyzyjnej lustracji i dokumentacji stanu uprawy.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W badaniach naukowych mogą służyć do półautomatycznego pozyskiwania cech fenotypowych z obrazów UAV.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4400" dirty="0"/>
              <a:t>FARM tools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</a:pPr>
            <a:r>
              <a:rPr lang="pl-PL" sz="2800" dirty="0"/>
              <a:t>FARM tools jest przykładem bardziej rozbudowanego zestawu narzędzi geoanalitycznych dla QGIS.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Jego zastosowania obejmują m.in. pracę z szeregami czasowymi indeksów roślinności, pobieranie obrazów multispektralnych, radarowych i danych wysokościowych, tworzenie kompozytów gołej gleby oraz analizy monitoringu terenu.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W rolnictwie taka wtyczka może łączyć kilka etapów pracy: wybór obszaru, pobranie danych, przetworzenie obrazów, obliczenie wskaźników i interpretację zmian w czasie. Podobną rolę mogą pełnić narzędzia do analizy szeregów czasowych indeksów roślinności, np. RAVI.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Na poziomie gospodarstwa może wspierać ocenę sezonowej zmienności pól.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Na poziomie regionu i świata może być używana do monitoringu upraw, suszy, zmian użytkowania ziemi i oceny długoterminowych trendów środowiskowych.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4400" dirty="0"/>
              <a:t>Environmental Assessment Studio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pl-PL" sz="2800" dirty="0"/>
              <a:t>Environmental Assessment Studio pokazuje kierunek rozwoju wtyczek QGIS opartych na integracji z Google Earth Engine.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Tego typu narzędzia pozwalają wykonywać oceny środowiskowe dla wskazanego obszaru i okresu, a następnie sprowadzać wyniki do QGIS.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W rolnictwie może to obejmować analizę zmian pokrycia terenu, temperatury powierzchni, wskaźników roślinności, wody, suszy, trendów środowiskowych lub oddziaływania inwestycji.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Na poziomie gospodarstwa takie podejście może wspierać ocenę lokalnych zmian i ryzyk.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Na poziomie regionu, kraju i świata może być używane do szybkich analiz porównawczych, gdy lokalne dane są niewystarczające, ale dostępne są globalne zbiory satelitarne.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4400" dirty="0"/>
              <a:t>geeSWAT, QSWAT i hydrologia rolnicza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pl-PL" sz="2800" dirty="0"/>
              <a:t>Wtyczki związane z modelowaniem hydrologicznym są ważne dla analiz spływu, erozji, retencji i jakości wody.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geeSWAT integruje QGIS z Google Earth Engine i wspiera przygotowanie danych do modelowania SWAT, m.in. przez wybór obszaru, pobieranie danych DEM, glebowych i użytkowania ziemi.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QSWAT jest narzędziem powiązanym z modelem SWAT i służy do przygotowania oraz prowadzenia analiz zlewniowych.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W rolnictwie takie narzędzia są przydatne przy planowaniu melioracji, retencji, ocenie spływu powierzchniowego, strat składników pokarmowych i wpływu praktyk rolniczych na wodę.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Na poziomie regionalnym i globalnym hydrologiczne wtyczki pomagają przechodzić od map do modeli procesów.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4400" dirty="0"/>
              <a:t>Plover i optymalizacja tras w terenie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pl-PL" sz="2800" dirty="0"/>
              <a:t>Plover jest przykładem wtyczki, która nie dotyczy bezpośrednio teledetekcji, ale może mieć zastosowania rolnicze i logistyczne.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Jej zadaniem jest generowanie zoptymalizowanej trasy przechodzącej przez punkty, z możliwością uwzględniania granic i stref wyłączenia.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W gospodarstwie może to oznaczać planowanie kolejności odwiedzania punktów prób gleby, czujników, pułapek, miejsc lustracji chorób lub lokalizacji szkód.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Może też pomóc w organizacji prac terenowych, gdy trzeba zebrać dane z wielu punktów rozproszonych w polach.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Na poziomie regionalnym podobna logika może wspierać planowanie tras kontroli, inwentaryzacji lub monitoringu środowiskowego.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4400" dirty="0"/>
              <a:t>GeoAI i Deepness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</a:pPr>
            <a:r>
              <a:rPr lang="pl-PL" sz="2800" dirty="0"/>
              <a:t>GeoAI i Deepness pokazują, jak QGIS może być rozszerzany o metody sztucznej inteligencji i głębokiego uczenia.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GeoAI oferuje narzędzia do segmentacji i detekcji obiektów na danych przestrzennych, np. drzew, wody, budynków lub innych obiektów widocznych na obrazach.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Deepness umożliwia wykonywanie segmentacji, detekcji i regresji na rastrach ortofotograficznych z użyciem modeli sieci neuronowych w formacie ONNX.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W rolnictwie takie podejście może wspierać wykrywanie rzędów roślin, koron drzew, luk w łanie, zachwaszczenia, zalania, uszkodzeń, elementów infrastruktury lub obiektów niepożądanych.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Modele AI wymagają jednak walidacji lokalnej, ponieważ model dobrze działający na jednym typie obrazu może zawodzić w innych warunkach uprawy, oświetlenia lub rozdzielczości.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4400" dirty="0"/>
              <a:t>PAT i inne narzędzia rolnictwa precyzyjnego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pl-PL" sz="2800" dirty="0"/>
              <a:t>Warto znać także wtyczki i narzędzia tworzone specjalnie dla rolnictwa precyzyjnego, np. PAT – Precision Agriculture Tools.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Tego typu rozwiązania mogą wspierać czyszczenie danych z maszyn, interpolację danych z czujników, tworzenie rastrów z pomiarów, analizę obrazów teledetekcyjnych i grupowanie wielu warstw w strefy zarządzania.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W praktyce gospodarstwa oznacza to możliwość łączenia map plonu, przewodności gleby, prób glebowych, indeksów roślinności i danych wysokościowych.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Efektem mogą być strefy nawożenia, wapnowania, siewu, nawadniania lub lustracji.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Takie wtyczki pokazują, że QGIS może być nie tylko programem mapowym, ale także środowiskiem analizy danych produkcyjnych.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199169"/>
          </a:xfrm>
        </p:spPr>
        <p:txBody>
          <a:bodyPr>
            <a:noAutofit/>
          </a:bodyPr>
          <a:lstStyle/>
          <a:p>
            <a:pPr algn="ctr"/>
            <a:r>
              <a:rPr lang="pl-PL" sz="4000" dirty="0"/>
              <a:t>Systemy informacji geograficznej</a:t>
            </a:r>
            <a:br>
              <a:rPr lang="pl-PL" sz="4000" dirty="0"/>
            </a:br>
            <a:r>
              <a:rPr lang="pl-PL" sz="2400" dirty="0"/>
              <a:t>Ćwiczenia 13</a:t>
            </a:r>
            <a:br>
              <a:rPr lang="pl-PL" sz="4000" dirty="0"/>
            </a:br>
            <a:r>
              <a:rPr lang="pl-PL" sz="4000" dirty="0"/>
              <a:t>Wtyczki QGIS w zastosowaniach rolniczych</a:t>
            </a:r>
            <a:br>
              <a:rPr lang="pl-PL" sz="3600" dirty="0"/>
            </a:br>
            <a:endParaRPr sz="3200" b="1" dirty="0">
              <a:solidFill>
                <a:srgbClr val="000000"/>
              </a:solidFill>
              <a:latin typeface="Apto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4320073"/>
            <a:ext cx="10516518" cy="1856889"/>
          </a:xfrm>
        </p:spPr>
        <p:txBody>
          <a:bodyPr>
            <a:normAutofit/>
          </a:bodyPr>
          <a:lstStyle/>
          <a:p>
            <a:endParaRPr sz="2400" b="0" dirty="0">
              <a:solidFill>
                <a:srgbClr val="000000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5111445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4400" dirty="0"/>
              <a:t>Wtyczki pomocnicze przydatne w rolnictwie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</a:pPr>
            <a:r>
              <a:rPr lang="pl-PL" sz="2800" dirty="0"/>
              <a:t>Oprócz wtyczek ściśle rolniczych warto korzystać z narzędzi ogólnych, które wspierają codzienną pracę GIS.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QuickMapServices pomaga szybko dodać mapy podkładowe. Profile Tool i narzędzia terenowe pomagają analizować spadki, wysokość i przekroje. Zonal Statistics umożliwia podsumowania wartości rastra w granicach pól lub jednostek administracyjnych.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Wtyczki do pobierania danych OSM, pracy z WMS/WMTS, geokodowania, eksportu map internetowych albo kontroli topologii też mogą mieć zastosowanie rolnicze.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Przykład: dla każdego pola można obliczyć średni NDVI, średni spadek terenu, udział gleb lekkich lub odległość od cieku.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Najczęściej praktyczny projekt wymaga kilku wtyczek i narzędzi QGIS użytych w jednym spójnym workflow.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4400" dirty="0"/>
              <a:t>Workflow: od pytania do mapy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pl-PL" sz="2800" dirty="0"/>
              <a:t>Przykładowy workflow rolniczy może wyglądać następująco.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Najpierw pobieramy granice działek lub pól, np. z ULDK albo danych GUGiK. Następnie dodajemy ortofotomapę, dane wysokościowe, mapę glebową i obrazy satelitarne.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Kolejny krok to obliczenie indeksów roślinności, klasyfikacja obrazu albo analiza tekstury gleby. W zależności od problemu używamy SCP, Agriculture Index Calculator, SoilTexture, FARM tools lub narzędzi GEE.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Następnie wykonujemy podsumowania dla pól, buforów, gmin lub regionów oraz sprawdzamy wyniki w terenie albo porównujemy je z danymi produkcyjnymi.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Na końcu przygotowujemy mapę, raport, warstwę stref zarządzania albo dane wejściowe do dalszego modelowania.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4400" dirty="0"/>
              <a:t>Ograniczenia i kontrola jakości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</a:pPr>
            <a:r>
              <a:rPr lang="pl-PL" sz="2800" dirty="0"/>
              <a:t>Wtyczki mogą znacznie przyspieszyć analizę, ale nie zwalniają z kontroli jakości danych i wyników.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Najczęstsze problemy to różne układy współrzędnych, niezgodne rozdzielczości rastrów, brak metadanych, zachmurzenie obrazów satelitarnych, błędy geometrii działek, niewłaściwe progi klasyfikacji i bezkrytyczne używanie modeli AI.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W rolnictwie szczególnie ważne jest, aby wynik mapowy miał sens agronomiczny. Wysoki lub niski indeks roślinności nie zawsze oznacza prostą przyczynę produkcyjną.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Należy łączyć wyniki z wiedzą terenową, historią zabiegów, pogodą, glebą i obserwacjami rolnika.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Dobra analiza GIS jest połączeniem narzędzia, danych, wiedzy merytorycznej i walidacji.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4400" dirty="0"/>
              <a:t>Wtyczki QGIS dla rolnictwa - podsumowanie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00000"/>
              </a:lnSpc>
            </a:pPr>
            <a:r>
              <a:rPr lang="pl-PL" sz="2800" dirty="0"/>
              <a:t>Wtyczki QGIS tworzą elastyczny ekosystem narzędzi przydatnych w rolnictwie.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Część z nich wspiera dostęp do danych, np. działek, ortofotomap, DEM i zasobów publicznych. Inne służą do analizy gleb, teledetekcji, indeksów wegetacyjnych, klasyfikacji obrazów, hydrologii, tras terenowych i sztucznej inteligencji.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Na poziomie pojedynczej działki pomagają w lustracji, ocenie kondycji roślin, tworzeniu stref zarządzania i dokumentacji szkód.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Na poziomie regionu i świata wspierają monitoring upraw, suszy, zmian użytkowania ziemi, zasobów wodnych i ryzyk środowiskowych.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Najlepsze efekty daje nie jedna wtyczka, lecz dobrze zaplanowany workflow, w którym narzędzia QGIS są podporządkowane konkretnemu pytaniu rolniczemu.</a:t>
            </a:r>
          </a:p>
        </p:txBody>
      </p:sp>
    </p:spTree>
    <p:extLst>
      <p:ext uri="{BB962C8B-B14F-4D97-AF65-F5344CB8AC3E}">
        <p14:creationId xmlns:p14="http://schemas.microsoft.com/office/powerpoint/2010/main" val="9662449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Obraz 2">
            <a:extLst>
              <a:ext uri="{FF2B5EF4-FFF2-40B4-BE49-F238E27FC236}">
                <a16:creationId xmlns:a16="http://schemas.microsoft.com/office/drawing/2014/main" id="{65C93C00-4E94-41BD-A3B3-EDC3C6DBC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896" y="3276502"/>
            <a:ext cx="314325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Obraz 3">
            <a:extLst>
              <a:ext uri="{FF2B5EF4-FFF2-40B4-BE49-F238E27FC236}">
                <a16:creationId xmlns:a16="http://schemas.microsoft.com/office/drawing/2014/main" id="{1360999B-B904-4568-B3C5-06EFB8940D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221" y="3271837"/>
            <a:ext cx="314325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AF5C274-1676-485A-B5B9-F6FFD1B5E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451" y="2335576"/>
            <a:ext cx="10515600" cy="616944"/>
          </a:xfrm>
        </p:spPr>
        <p:txBody>
          <a:bodyPr>
            <a:normAutofit/>
          </a:bodyPr>
          <a:lstStyle/>
          <a:p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Autor utworu: Dariusz Gozdowski  </a:t>
            </a:r>
            <a:endParaRPr lang="pl-PL" sz="18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F60D5A0-01D1-4B2D-8E31-C5BC57FBA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1508" y="3264737"/>
            <a:ext cx="10515600" cy="1500187"/>
          </a:xfr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CC BY 4.0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Materiał jest udostępniony na licencji Creative 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Commons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Uznanie autorstwa CC BY 4.0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https://creativecommons.org/licenses/by/4.0/deed.pl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Materiał opracowany w związku z realizacją projektu 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Zr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wnoważony Kampus SGGW - kształcenie na rzecz branż kluczowych 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nr FERS.01.05-IP.08-0067/23 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2138064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4400" dirty="0"/>
              <a:t>Wtyczki QGIS w zastosowaniach rolniczych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2400" dirty="0"/>
              <a:t>QGIS jest programem ogólnym, ale dzięki wtyczkom można rozszerzyć go o narzędzia do pobierania danych, pracy z działkami, analiz glebowych, teledetekcji, klasyfikacji obrazów, hydrologii, modeli AI i rolnictwa precyzyjnego.</a:t>
            </a:r>
          </a:p>
          <a:p>
            <a:pPr>
              <a:lnSpc>
                <a:spcPct val="100000"/>
              </a:lnSpc>
            </a:pPr>
            <a:r>
              <a:rPr lang="pl-PL" sz="2400" dirty="0"/>
              <a:t>Wtyczki mogą wspierać pracę od poziomu pojedynczej działki i gospodarstwa, przez gminę, powiat i województwo, aż po analizy krajowe, europejskie i globalne.</a:t>
            </a:r>
          </a:p>
          <a:p>
            <a:pPr>
              <a:lnSpc>
                <a:spcPct val="100000"/>
              </a:lnSpc>
            </a:pPr>
            <a:r>
              <a:rPr lang="pl-PL" sz="2400" dirty="0"/>
              <a:t>Nie zastępują one rozumienia danych i metod, ale mogą znacząco przyspieszyć typowe zadania: pobranie warstw, obliczenie indeksów, selekcję pól, klasyfikację obrazu, analizę zlewni lub segmentację obiektów.</a:t>
            </a:r>
          </a:p>
          <a:p>
            <a:pPr>
              <a:lnSpc>
                <a:spcPct val="100000"/>
              </a:lnSpc>
            </a:pPr>
            <a:r>
              <a:rPr lang="pl-PL" sz="2400" dirty="0"/>
              <a:t>Najważniejsze jest dobranie wtyczki do konkretnego pytania rolniczego.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4400" dirty="0"/>
              <a:t>Czym są wtyczki QGIS?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</a:pPr>
            <a:r>
              <a:rPr lang="pl-PL" sz="2800" dirty="0"/>
              <a:t>Wtyczka QGIS to dodatkowy moduł instalowany w programie, który dodaje nowe narzędzia, panele, algorytmy lub połączenia z usługami zewnętrznymi.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Wtyczki mogą być bardzo proste, np. pobierać dane z jednego serwisu, albo złożone, np. integrować QGIS z Google Earth Engine, modelami hydrologicznymi lub sieciami neuronowymi.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W rolnictwie szczególnie przydatne są wtyczki związane z danymi katastralnymi, geodezyjnymi, glebowymi, satelitarnymi, dronowymi, hydrologicznymi i środowiskowymi.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Należy pamiętać, że część wtyczek jest stabilna, a część eksperymentalna. Mogą też wymagać określonej wersji QGIS, dodatkowych bibliotek Pythona, konta użytkownika albo dostępu do internetu.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Dlatego każdą wtyczkę trzeba traktować jako narzędzie, które wymaga sprawdzenia jakości wyników.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4400" dirty="0"/>
              <a:t>Instalacja, aktualizacja i bezpieczeństwo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</a:pPr>
            <a:r>
              <a:rPr lang="pl-PL" sz="2800" dirty="0"/>
              <a:t>Najczęściej wtyczki instaluje się z poziomu QGIS przez menu Wtyczki → Zarządzanie wtyczkami i instalacja.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Warto korzystać przede wszystkim z oficjalnego repozytorium QGIS albo z zaufanych repozytoriów twórców narzędzi.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Przed instalacją dobrze jest sprawdzić opis wtyczki, autora, datę ostatniej aktualizacji, zgodność z używaną wersją QGIS, zależności zewnętrzne oraz informację, czy wtyczka jest oznaczona jako eksperymentalna.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W pracy dydaktycznej i naukowej warto zapisywać wersję QGIS, wersję wtyczki i datę wykonania analizy, ponieważ wyniki mogą zależeć od zmian w algorytmach lub usługach sieciowych.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W projektach rolniczych szczególnie ważne jest też sprawdzenie układu współrzędnych, jednostek, rozdzielczości danych i poprawności geometrii po imporcie.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pl-PL" sz="4400" dirty="0"/>
              <a:t>Wtyczki do działek i danych publicznych w Polsce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pl-PL" sz="2800" dirty="0"/>
              <a:t>W rolnictwie bardzo często punktem wyjścia jest identyfikacja działki, pola lub obszaru gospodarstwa.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W Polsce przydatne są m.in. wtyczki Usługa Lokalizacji Działek Katastralnych oraz Pobieracz danych GUGiK.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Pierwsza z nich pozwala pobierać geometrię działek katastralnych oraz jednostek administracyjnych na podstawie identyfikatorów lub lokalizacji.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Druga ułatwia pobieranie danych przestrzennych z zasobów GUGiK, np. przez wskazanie punktu, warstwę wejściową albo jednostkę podziału terytorialnego.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W praktyce rolniczej można ich używać do przygotowania granic działek, ortofotomap, danych wysokościowych, granic administracyjnych i materiałów pomocniczych dla analiz gospodarstwa, gminy lub regionu.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4400" dirty="0"/>
              <a:t>Usługa Lokalizacji Działek Katastralnych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00000"/>
              </a:lnSpc>
            </a:pPr>
            <a:r>
              <a:rPr lang="pl-PL" sz="2800" dirty="0"/>
              <a:t>Usługa Lokalizacji Działek Katastralnych jest szczególnie użyteczna wtedy, gdy znamy numer działki, obręb lub współrzędne punktu i chcemy szybko pobrać geometrię obiektu.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W rolnictwie może to być pierwszy krok do przygotowania mapy pola, sprawdzenia sąsiedztwa działek, połączenia danych ewidencyjnych z warstwami środowiskowymi albo wykonania analizy ograniczeń przestrzennych.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Na poziomie gospodarstwa wtyczka pomaga zebrać granice wielu działek i porównać je z rzeczywistymi polami produkcyjnymi.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Na poziomie gminy i powiatu umożliwia szybkie przygotowanie obszarów do analiz przestrzennych, np. konfliktów między rolnictwem, zabudową, wodami i obszarami chronionymi.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Trzeba jednak pamiętać o różnicy między działką katastralną a polem uprawnym. Jedno pole produkcyjne może składać się z kilku działek, a jedna działka może być użytkowana w różny sposób.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4400" dirty="0"/>
              <a:t>Wtyczka: Pobieracz danych GUGiK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pl-PL" sz="2800" dirty="0"/>
              <a:t>Pobieracz danych GUGiK ułatwia dostęp do publicznych danych geodezyjnych i kartograficznych bezpośrednio z QGIS.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W analizach rolniczych mogą to być m.in. ortofotomapy, dane wysokościowe, granice administracyjne, warstwy topograficzne i inne dane dostępne w zasobach publicznych.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Na poziomie pola i gospodarstwa dane te pomagają zweryfikować granice, ukształtowanie terenu, sieć dróg, rowy, cieki wodne i elementy otoczenia pól.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Na poziomie regionalnym mogą być podstawą do analiz retencji, erozji, spływu wody, dostępności infrastruktury i struktury użytkowania ziemi.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Ważne jest sprawdzanie metadanych: daty pozyskania, skali, rozdzielczości, układu współrzędnych i ograniczeń wykorzystania danych.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4400" dirty="0"/>
              <a:t>Wtyczka: SoilTexture i dane glebowe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pl-PL" sz="2800" dirty="0"/>
              <a:t>SoilTexture jest przykładem wtyczki specjalistycznej związanej z analizą właściwości gleby.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Jej zadaniem jest tworzenie mapy tekstury gleby na podstawie rastrów zawartości piasku i iłu oraz wybranego schematu klasyfikacji.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W rolnictwie tekstura gleby jest ważna dla oceny retencji wody, podatności na suszę, przepuszczalności, ryzyka erozji, możliwości uprawy różnych gatunków i interpretacji wyników teledetekcyjnych.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Na poziomie gospodarstwa taka warstwa może wspierać planowanie nawożenia, wapnowania, nawadniania i doboru upraw.</a:t>
            </a:r>
          </a:p>
          <a:p>
            <a:pPr>
              <a:lnSpc>
                <a:spcPct val="100000"/>
              </a:lnSpc>
            </a:pPr>
            <a:r>
              <a:rPr lang="pl-PL" sz="2800" dirty="0"/>
              <a:t>Na poziomie regionalnym może być elementem modeli suszy, potencjału retencji, jakości gleb i przydatności rolniczej. Wyniki powinny być jednak sprawdzane z lokalną wiedzą i danymi terenowymi.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_FERS1_szablon prezentacji  -  tylko do odczytu" id="{0F6BFAC5-71A7-4EA2-90B5-3A0119C221E7}" vid="{9E9B2A14-4E81-437D-A766-7C7875CF27AF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FC5B7CEEC9953459AA7635A9F264111" ma:contentTypeVersion="4" ma:contentTypeDescription="Utwórz nowy dokument." ma:contentTypeScope="" ma:versionID="32fb0b02b18934f4f83d3d5f4d62ecb1">
  <xsd:schema xmlns:xsd="http://www.w3.org/2001/XMLSchema" xmlns:xs="http://www.w3.org/2001/XMLSchema" xmlns:p="http://schemas.microsoft.com/office/2006/metadata/properties" xmlns:ns2="51674ba1-e637-49a1-9acf-be75e179f9ea" targetNamespace="http://schemas.microsoft.com/office/2006/metadata/properties" ma:root="true" ma:fieldsID="888a703dc37ea123300181a368ac4b3d" ns2:_="">
    <xsd:import namespace="51674ba1-e637-49a1-9acf-be75e179f9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674ba1-e637-49a1-9acf-be75e179f9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D13238-EBD7-4AA4-8B67-AC21922A69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674ba1-e637-49a1-9acf-be75e179f9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61C43EB-8BF2-4597-8117-902219A8D53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E2ACD6F-0090-4B98-A176-A360119E5134}">
  <ds:schemaRefs>
    <ds:schemaRef ds:uri="http://schemas.microsoft.com/office/2006/documentManagement/types"/>
    <ds:schemaRef ds:uri="http://purl.org/dc/dcmitype/"/>
    <ds:schemaRef ds:uri="51674ba1-e637-49a1-9acf-be75e179f9ea"/>
    <ds:schemaRef ds:uri="http://purl.org/dc/elements/1.1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_FERS1_szablon prezentacji</Template>
  <TotalTime>173</TotalTime>
  <Words>2516</Words>
  <Application>Microsoft Office PowerPoint</Application>
  <PresentationFormat>Panoramiczny</PresentationFormat>
  <Paragraphs>138</Paragraphs>
  <Slides>24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31" baseType="lpstr">
      <vt:lpstr>Aptos</vt:lpstr>
      <vt:lpstr>Arial</vt:lpstr>
      <vt:lpstr>Calibri</vt:lpstr>
      <vt:lpstr>Calibri Light</vt:lpstr>
      <vt:lpstr>Open Sans</vt:lpstr>
      <vt:lpstr>Times New Roman</vt:lpstr>
      <vt:lpstr>Motyw pakietu Office</vt:lpstr>
      <vt:lpstr>Zrównoważony Kampus SGGW –  - kształcenie na rzecz branż kluczowych</vt:lpstr>
      <vt:lpstr>Systemy informacji geograficznej Ćwiczenia 13 Wtyczki QGIS w zastosowaniach rolniczych </vt:lpstr>
      <vt:lpstr>Wtyczki QGIS w zastosowaniach rolniczych</vt:lpstr>
      <vt:lpstr>Czym są wtyczki QGIS?</vt:lpstr>
      <vt:lpstr>Instalacja, aktualizacja i bezpieczeństwo</vt:lpstr>
      <vt:lpstr>Wtyczki do działek i danych publicznych w Polsce</vt:lpstr>
      <vt:lpstr>Usługa Lokalizacji Działek Katastralnych</vt:lpstr>
      <vt:lpstr>Wtyczka: Pobieracz danych GUGiK</vt:lpstr>
      <vt:lpstr>Wtyczka: SoilTexture i dane glebowe</vt:lpstr>
      <vt:lpstr>Semi-Automatic Classification Plugin</vt:lpstr>
      <vt:lpstr>Agriculture Index Calculator</vt:lpstr>
      <vt:lpstr>Remove Soil in Drone NDVI Map</vt:lpstr>
      <vt:lpstr>SDU Agro Tools</vt:lpstr>
      <vt:lpstr>FARM tools</vt:lpstr>
      <vt:lpstr>Environmental Assessment Studio</vt:lpstr>
      <vt:lpstr>geeSWAT, QSWAT i hydrologia rolnicza</vt:lpstr>
      <vt:lpstr>Plover i optymalizacja tras w terenie</vt:lpstr>
      <vt:lpstr>GeoAI i Deepness</vt:lpstr>
      <vt:lpstr>PAT i inne narzędzia rolnictwa precyzyjnego</vt:lpstr>
      <vt:lpstr>Wtyczki pomocnicze przydatne w rolnictwie</vt:lpstr>
      <vt:lpstr>Workflow: od pytania do mapy</vt:lpstr>
      <vt:lpstr>Ograniczenia i kontrola jakości</vt:lpstr>
      <vt:lpstr>Wtyczki QGIS dla rolnictwa - podsumowanie</vt:lpstr>
      <vt:lpstr>Autor utworu: Dariusz Gozdowski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Zrównoważony Kampus SGGW –  - kształcenie na rzecz branż kluczowych</dc:title>
  <dc:creator>Dariusz Gozdowski</dc:creator>
  <cp:lastModifiedBy>Leszek Sieczko</cp:lastModifiedBy>
  <cp:revision>7</cp:revision>
  <cp:lastPrinted>2024-05-21T11:11:19Z</cp:lastPrinted>
  <dcterms:created xsi:type="dcterms:W3CDTF">2026-05-03T18:44:31Z</dcterms:created>
  <dcterms:modified xsi:type="dcterms:W3CDTF">2026-06-29T10:11:13Z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0x010100FFC5B7CEEC9953459AA7635A9F264111</vt:lpwstr>
  </property>
</Properties>
</file>