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  <p:sldId id="279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397" autoAdjust="0"/>
  </p:normalViewPr>
  <p:slideViewPr>
    <p:cSldViewPr snapToGrid="0" showGuides="1">
      <p:cViewPr varScale="1">
        <p:scale>
          <a:sx n="79" d="100"/>
          <a:sy n="79" d="100"/>
        </p:scale>
        <p:origin x="114" y="726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zek Sieczko" userId="fde32721-af33-4d10-ad5d-d130b4de518c" providerId="ADAL" clId="{5384ECDE-8F9B-4027-97DE-6A16D75BDF1C}"/>
    <pc:docChg chg="modSld">
      <pc:chgData name="Leszek Sieczko" userId="fde32721-af33-4d10-ad5d-d130b4de518c" providerId="ADAL" clId="{5384ECDE-8F9B-4027-97DE-6A16D75BDF1C}" dt="2026-06-29T10:09:20.882" v="171" actId="27636"/>
      <pc:docMkLst>
        <pc:docMk/>
      </pc:docMkLst>
      <pc:sldChg chg="modSp">
        <pc:chgData name="Leszek Sieczko" userId="fde32721-af33-4d10-ad5d-d130b4de518c" providerId="ADAL" clId="{5384ECDE-8F9B-4027-97DE-6A16D75BDF1C}" dt="2026-06-29T10:04:52.104" v="27" actId="27636"/>
        <pc:sldMkLst>
          <pc:docMk/>
          <pc:sldMk cId="0" sldId="256"/>
        </pc:sldMkLst>
        <pc:spChg chg="mod">
          <ac:chgData name="Leszek Sieczko" userId="fde32721-af33-4d10-ad5d-d130b4de518c" providerId="ADAL" clId="{5384ECDE-8F9B-4027-97DE-6A16D75BDF1C}" dt="2026-06-29T10:04:52.104" v="27" actId="27636"/>
          <ac:spMkLst>
            <pc:docMk/>
            <pc:sldMk cId="0" sldId="256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6:34.192" v="35" actId="27636"/>
        <pc:sldMkLst>
          <pc:docMk/>
          <pc:sldMk cId="0" sldId="257"/>
        </pc:sldMkLst>
        <pc:spChg chg="mod">
          <ac:chgData name="Leszek Sieczko" userId="fde32721-af33-4d10-ad5d-d130b4de518c" providerId="ADAL" clId="{5384ECDE-8F9B-4027-97DE-6A16D75BDF1C}" dt="2026-06-29T10:06:34.192" v="35" actId="27636"/>
          <ac:spMkLst>
            <pc:docMk/>
            <pc:sldMk cId="0" sldId="257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8:45.751" v="156" actId="27636"/>
        <pc:sldMkLst>
          <pc:docMk/>
          <pc:sldMk cId="966244946" sldId="259"/>
        </pc:sldMkLst>
        <pc:spChg chg="mod">
          <ac:chgData name="Leszek Sieczko" userId="fde32721-af33-4d10-ad5d-d130b4de518c" providerId="ADAL" clId="{5384ECDE-8F9B-4027-97DE-6A16D75BDF1C}" dt="2026-06-29T10:08:45.751" v="156" actId="27636"/>
          <ac:spMkLst>
            <pc:docMk/>
            <pc:sldMk cId="966244946" sldId="259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6:41.569" v="42" actId="27636"/>
        <pc:sldMkLst>
          <pc:docMk/>
          <pc:sldMk cId="0" sldId="261"/>
        </pc:sldMkLst>
        <pc:spChg chg="mod">
          <ac:chgData name="Leszek Sieczko" userId="fde32721-af33-4d10-ad5d-d130b4de518c" providerId="ADAL" clId="{5384ECDE-8F9B-4027-97DE-6A16D75BDF1C}" dt="2026-06-29T10:06:41.569" v="42" actId="27636"/>
          <ac:spMkLst>
            <pc:docMk/>
            <pc:sldMk cId="0" sldId="261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9:20.882" v="171" actId="27636"/>
        <pc:sldMkLst>
          <pc:docMk/>
          <pc:sldMk cId="0" sldId="262"/>
        </pc:sldMkLst>
        <pc:spChg chg="mod">
          <ac:chgData name="Leszek Sieczko" userId="fde32721-af33-4d10-ad5d-d130b4de518c" providerId="ADAL" clId="{5384ECDE-8F9B-4027-97DE-6A16D75BDF1C}" dt="2026-06-29T10:09:20.882" v="171" actId="27636"/>
          <ac:spMkLst>
            <pc:docMk/>
            <pc:sldMk cId="0" sldId="262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6:49.407" v="49" actId="27636"/>
        <pc:sldMkLst>
          <pc:docMk/>
          <pc:sldMk cId="0" sldId="263"/>
        </pc:sldMkLst>
        <pc:spChg chg="mod">
          <ac:chgData name="Leszek Sieczko" userId="fde32721-af33-4d10-ad5d-d130b4de518c" providerId="ADAL" clId="{5384ECDE-8F9B-4027-97DE-6A16D75BDF1C}" dt="2026-06-29T10:06:49.407" v="49" actId="27636"/>
          <ac:spMkLst>
            <pc:docMk/>
            <pc:sldMk cId="0" sldId="263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6:56.094" v="56" actId="27636"/>
        <pc:sldMkLst>
          <pc:docMk/>
          <pc:sldMk cId="0" sldId="264"/>
        </pc:sldMkLst>
        <pc:spChg chg="mod">
          <ac:chgData name="Leszek Sieczko" userId="fde32721-af33-4d10-ad5d-d130b4de518c" providerId="ADAL" clId="{5384ECDE-8F9B-4027-97DE-6A16D75BDF1C}" dt="2026-06-29T10:06:56.094" v="56" actId="27636"/>
          <ac:spMkLst>
            <pc:docMk/>
            <pc:sldMk cId="0" sldId="264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9:12.840" v="163" actId="27636"/>
        <pc:sldMkLst>
          <pc:docMk/>
          <pc:sldMk cId="0" sldId="265"/>
        </pc:sldMkLst>
        <pc:spChg chg="mod">
          <ac:chgData name="Leszek Sieczko" userId="fde32721-af33-4d10-ad5d-d130b4de518c" providerId="ADAL" clId="{5384ECDE-8F9B-4027-97DE-6A16D75BDF1C}" dt="2026-06-29T10:09:12.840" v="163" actId="27636"/>
          <ac:spMkLst>
            <pc:docMk/>
            <pc:sldMk cId="0" sldId="265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7:02.898" v="63" actId="27636"/>
        <pc:sldMkLst>
          <pc:docMk/>
          <pc:sldMk cId="0" sldId="266"/>
        </pc:sldMkLst>
        <pc:spChg chg="mod">
          <ac:chgData name="Leszek Sieczko" userId="fde32721-af33-4d10-ad5d-d130b4de518c" providerId="ADAL" clId="{5384ECDE-8F9B-4027-97DE-6A16D75BDF1C}" dt="2026-06-29T10:07:02.898" v="63" actId="27636"/>
          <ac:spMkLst>
            <pc:docMk/>
            <pc:sldMk cId="0" sldId="266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7:12.286" v="71" actId="27636"/>
        <pc:sldMkLst>
          <pc:docMk/>
          <pc:sldMk cId="0" sldId="267"/>
        </pc:sldMkLst>
        <pc:spChg chg="mod">
          <ac:chgData name="Leszek Sieczko" userId="fde32721-af33-4d10-ad5d-d130b4de518c" providerId="ADAL" clId="{5384ECDE-8F9B-4027-97DE-6A16D75BDF1C}" dt="2026-06-29T10:07:12.286" v="71" actId="27636"/>
          <ac:spMkLst>
            <pc:docMk/>
            <pc:sldMk cId="0" sldId="267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7:21.793" v="77" actId="27636"/>
        <pc:sldMkLst>
          <pc:docMk/>
          <pc:sldMk cId="0" sldId="268"/>
        </pc:sldMkLst>
        <pc:spChg chg="mod">
          <ac:chgData name="Leszek Sieczko" userId="fde32721-af33-4d10-ad5d-d130b4de518c" providerId="ADAL" clId="{5384ECDE-8F9B-4027-97DE-6A16D75BDF1C}" dt="2026-06-29T10:07:21.793" v="77" actId="27636"/>
          <ac:spMkLst>
            <pc:docMk/>
            <pc:sldMk cId="0" sldId="268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7:29.235" v="84" actId="27636"/>
        <pc:sldMkLst>
          <pc:docMk/>
          <pc:sldMk cId="0" sldId="269"/>
        </pc:sldMkLst>
        <pc:spChg chg="mod">
          <ac:chgData name="Leszek Sieczko" userId="fde32721-af33-4d10-ad5d-d130b4de518c" providerId="ADAL" clId="{5384ECDE-8F9B-4027-97DE-6A16D75BDF1C}" dt="2026-06-29T10:07:29.235" v="84" actId="27636"/>
          <ac:spMkLst>
            <pc:docMk/>
            <pc:sldMk cId="0" sldId="269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7:35.333" v="92" actId="27636"/>
        <pc:sldMkLst>
          <pc:docMk/>
          <pc:sldMk cId="0" sldId="270"/>
        </pc:sldMkLst>
        <pc:spChg chg="mod">
          <ac:chgData name="Leszek Sieczko" userId="fde32721-af33-4d10-ad5d-d130b4de518c" providerId="ADAL" clId="{5384ECDE-8F9B-4027-97DE-6A16D75BDF1C}" dt="2026-06-29T10:07:35.333" v="92" actId="27636"/>
          <ac:spMkLst>
            <pc:docMk/>
            <pc:sldMk cId="0" sldId="270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7:42.040" v="99" actId="6549"/>
        <pc:sldMkLst>
          <pc:docMk/>
          <pc:sldMk cId="0" sldId="271"/>
        </pc:sldMkLst>
        <pc:spChg chg="mod">
          <ac:chgData name="Leszek Sieczko" userId="fde32721-af33-4d10-ad5d-d130b4de518c" providerId="ADAL" clId="{5384ECDE-8F9B-4027-97DE-6A16D75BDF1C}" dt="2026-06-29T10:07:42.040" v="99" actId="6549"/>
          <ac:spMkLst>
            <pc:docMk/>
            <pc:sldMk cId="0" sldId="271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7:50.049" v="107" actId="27636"/>
        <pc:sldMkLst>
          <pc:docMk/>
          <pc:sldMk cId="0" sldId="272"/>
        </pc:sldMkLst>
        <pc:spChg chg="mod">
          <ac:chgData name="Leszek Sieczko" userId="fde32721-af33-4d10-ad5d-d130b4de518c" providerId="ADAL" clId="{5384ECDE-8F9B-4027-97DE-6A16D75BDF1C}" dt="2026-06-29T10:07:50.049" v="107" actId="27636"/>
          <ac:spMkLst>
            <pc:docMk/>
            <pc:sldMk cId="0" sldId="272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7:56.643" v="114" actId="27636"/>
        <pc:sldMkLst>
          <pc:docMk/>
          <pc:sldMk cId="0" sldId="273"/>
        </pc:sldMkLst>
        <pc:spChg chg="mod">
          <ac:chgData name="Leszek Sieczko" userId="fde32721-af33-4d10-ad5d-d130b4de518c" providerId="ADAL" clId="{5384ECDE-8F9B-4027-97DE-6A16D75BDF1C}" dt="2026-06-29T10:07:56.643" v="114" actId="27636"/>
          <ac:spMkLst>
            <pc:docMk/>
            <pc:sldMk cId="0" sldId="273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8:05.263" v="120" actId="27636"/>
        <pc:sldMkLst>
          <pc:docMk/>
          <pc:sldMk cId="0" sldId="274"/>
        </pc:sldMkLst>
        <pc:spChg chg="mod">
          <ac:chgData name="Leszek Sieczko" userId="fde32721-af33-4d10-ad5d-d130b4de518c" providerId="ADAL" clId="{5384ECDE-8F9B-4027-97DE-6A16D75BDF1C}" dt="2026-06-29T10:08:05.263" v="120" actId="27636"/>
          <ac:spMkLst>
            <pc:docMk/>
            <pc:sldMk cId="0" sldId="274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8:12.588" v="128" actId="27636"/>
        <pc:sldMkLst>
          <pc:docMk/>
          <pc:sldMk cId="0" sldId="275"/>
        </pc:sldMkLst>
        <pc:spChg chg="mod">
          <ac:chgData name="Leszek Sieczko" userId="fde32721-af33-4d10-ad5d-d130b4de518c" providerId="ADAL" clId="{5384ECDE-8F9B-4027-97DE-6A16D75BDF1C}" dt="2026-06-29T10:08:12.588" v="128" actId="27636"/>
          <ac:spMkLst>
            <pc:docMk/>
            <pc:sldMk cId="0" sldId="275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8:19.745" v="134" actId="27636"/>
        <pc:sldMkLst>
          <pc:docMk/>
          <pc:sldMk cId="0" sldId="276"/>
        </pc:sldMkLst>
        <pc:spChg chg="mod">
          <ac:chgData name="Leszek Sieczko" userId="fde32721-af33-4d10-ad5d-d130b4de518c" providerId="ADAL" clId="{5384ECDE-8F9B-4027-97DE-6A16D75BDF1C}" dt="2026-06-29T10:08:19.745" v="134" actId="27636"/>
          <ac:spMkLst>
            <pc:docMk/>
            <pc:sldMk cId="0" sldId="276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8:25.882" v="140" actId="27636"/>
        <pc:sldMkLst>
          <pc:docMk/>
          <pc:sldMk cId="0" sldId="277"/>
        </pc:sldMkLst>
        <pc:spChg chg="mod">
          <ac:chgData name="Leszek Sieczko" userId="fde32721-af33-4d10-ad5d-d130b4de518c" providerId="ADAL" clId="{5384ECDE-8F9B-4027-97DE-6A16D75BDF1C}" dt="2026-06-29T10:08:25.882" v="140" actId="27636"/>
          <ac:spMkLst>
            <pc:docMk/>
            <pc:sldMk cId="0" sldId="277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5384ECDE-8F9B-4027-97DE-6A16D75BDF1C}" dt="2026-06-29T10:08:31.657" v="147" actId="27636"/>
        <pc:sldMkLst>
          <pc:docMk/>
          <pc:sldMk cId="0" sldId="278"/>
        </pc:sldMkLst>
        <pc:spChg chg="mod">
          <ac:chgData name="Leszek Sieczko" userId="fde32721-af33-4d10-ad5d-d130b4de518c" providerId="ADAL" clId="{5384ECDE-8F9B-4027-97DE-6A16D75BDF1C}" dt="2026-06-29T10:08:31.657" v="147" actId="27636"/>
          <ac:spMkLst>
            <pc:docMk/>
            <pc:sldMk cId="0" sldId="278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8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SAVI, MSAVI, EVI i korekcja wpływu gleby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Niektóre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powstały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po to, aby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ograniczyć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problemy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NDVI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określonych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warunkach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SAVI i MSAVI uwzględniają wpływ tła gleby, dlatego mogą być przydatne przy rzadkim łanie, wczesnych fazach rozwoju lub na polach z dużą widocznością gleby.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EVI został opracowany w celu poprawy czułości w gęstej roślinności i częściowego ograniczenia wpływu atmosfery oraz tła.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praktyce rolniczej wybór indeksu powinien zależeć od uprawy, fazy rozwoju i problemu badawczego.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NDVI jest dobrym punktem startu, ale nie zawsze najlepszym wskaźnikiem dla bardzo gęstych łanów, wczesnego wzrostu, upraw rzędowych albo analiz porównujących różne typy roślinności.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9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Inne indeksy przydatne w rolnictwie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analizach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rolniczych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stosuje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wiele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dodatkowych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GNDVI wykorzystuje kanał zielony i NIR, dzięki czemu może być związany z chlorofilem i stanem odżywienia roślin.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NBR i pokrewne indeksy, oparte często na NIR i SWIR, mogą pomagać w ocenie uszkodzeń roślinności, stresu i zmian po zdarzeniach ekstremalnych.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PRI bywa wykorzystywany do oceny efektywności fotosyntezy, ale wymaga odpowiednich, zwykle wąskich kanałów spektralnych.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danych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hiperspektralnych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możliwe jest tworzenie wyspecjalizowanych indeksów dla pigmentów, wody, struktury liści lub stresu chorobowego.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Nie należy jednak mnożyć indeksów bez celu.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Najlepszy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to ten,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który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odpowiada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konkretne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pytanie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agronomiczne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10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 fontScale="90000"/>
          </a:bodyPr>
          <a:lstStyle/>
          <a:p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Źródła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: 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obserwacje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naziemne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 sensory 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bliskiego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zasięgu</a:t>
            </a:r>
            <a:endParaRPr lang="pl-PL" sz="44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255285" y="1825625"/>
            <a:ext cx="6332127" cy="4159539"/>
          </a:xfrm>
        </p:spPr>
        <p:txBody>
          <a:bodyPr wrap="square" lIns="0" tIns="0" rIns="0" bIns="0" anchor="t">
            <a:normAutofit fontScale="62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Dane do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wegetacyjnych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muszą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pochodzić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wyłącznie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satelitów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dronów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gospodarstwie można wykorzystywać kamery na maszynach, czujniki aktywne mierzące odbicie roślin, kamery stacjonarne,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fenokamery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spektrometry polowe oraz pomiary wykonywane ręcznie.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Takie dane mają bardzo wysoką rozdzielczość czasową lub przestrzenną, ale obejmują zwykle mniejszy obszar.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Są przydatne do kalibracji i walidacji danych z UAV oraz satelitów, np.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przez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porównanie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oceną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fazy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rozwojowej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LAI,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biomasą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zawartością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azotu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plonem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 poziomie pola pomagają wyjaśnić, czy różnice widoczne na mapie wynikają z rzeczywistego stanu uprawy, czy z błędów obserwacji.</a:t>
            </a:r>
          </a:p>
        </p:txBody>
      </p:sp>
      <p:pic>
        <p:nvPicPr>
          <p:cNvPr id="6" name="Obraz 5" descr="Grafika przedstawiająca obrazowanie teledetekcyjne upraw z wykorzystaniem satelitów i dronów oraz rolnika z tabletem mającym podgląd na stan swoich upraw na podstawie wskaźników wegetacyjnych">
            <a:extLst>
              <a:ext uri="{FF2B5EF4-FFF2-40B4-BE49-F238E27FC236}">
                <a16:creationId xmlns:a16="http://schemas.microsoft.com/office/drawing/2014/main" id="{71CF4B4F-217C-A245-F506-E106F5653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11" y="2024743"/>
            <a:ext cx="5139473" cy="28924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11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Dane UAV w monitorowaniu upraw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1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UAV,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bezzałogowe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statki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powietrzne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pozwalają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pozyskiwać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obrazy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o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bardzo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wysokiej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rozdzielczości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przestrzennej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Kamery RGB są tanie i przydatne do oceny pokrycia roślinnością, wschodów, zachwaszczenia, uszkodzeń i zmienności barwy łanu.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Kamery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multispektralne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umożliwiają obliczanie NDVI, NDRE, GNDVI, SAVI i innych indeksów wymagających NIR lub red-edge.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Dane UAV są bardzo przydatne w skali pola i gospodarstwa, zwłaszcza przy lustracji, doświadczeniach polowych, mapach strefowych, ocenie szkód i kontroli zabiegów.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Wymagają jednak poprawnej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ortorektyfikacji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kalibracji radiometrycznej, kontroli oświetlenia oraz uwzględnienia różnic między terminami nalotów.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12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Dane satelitarne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Satelity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umożliwiają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regularny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monitoring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dużych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obszarów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od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gospodarstwa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po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cały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świat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Sentinel-2 jest bardzo popularnym źródłem danych rolniczych, ponieważ dostarcza kanały widzialne, NIR, red-edge i SWIR, przydatne do wielu indeksów.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Landsat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zapewnia długą serię czasową, istotną do analiz zmian wieloletnich, trendów suszy, użytkowania ziemi i produktywności roślinności.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Komercyjne konstelacje satelitarne mogą dostarczać obrazy częściej lub w wyższej rozdzielczości, co ma znaczenie przy monitoringu szkód i szybkich zmian.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Zaletą satelitów jest powtarzalność i zasięg.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Ograniczeniem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chmury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rozdzielczość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przestrzenna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różnice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sensorów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konieczność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starannego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przetwarzania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serii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czasowych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13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Formaty plików danych teledetekcyjnych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Dane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teledetekcyjne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zapisywane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różnych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formatach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Najczęściej spotykany w GIS jest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GeoTIFF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czyli raster z informacją o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georeferencji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i układzie współrzędnych. Coraz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częściej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stosuje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także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COG,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Cloud Optimized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GeoTIFF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wygodny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do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pracy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chmurze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Sentinel-2 jest udostępniany m.in.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strukturze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SAFE,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której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kanały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zapisywane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jako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pliki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JPEG 2000. Landsat jest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często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dostępny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jako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zestaw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plików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GeoTIFF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metadanymi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danych naukowych i klimatycznych często stosuje się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NetCDF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i HDF, które dobrze przechowują serie czasowe i wielowymiarowe rastry.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praktyce można też spotkać pliki VRT, raster stack, pliki ENVI,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MBTiles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oraz zwykłe PNG lub JPEG, które bez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georeferencji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mają ograniczoną wartość analityczną.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14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Wstępne przetwarzanie obrazów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Przed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obliczaniem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obrazy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zwykle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wymagają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przygotowania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Najważniejsze etapy to sprawdzenie układu współrzędnych, przycięcie do obszaru analizy, wybór właściwych kanałów, maskowanie chmur i cieni, korekcja atmosferyczna, resampling oraz ewentualne mozaikowanie.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przypadku UAV ważne jest utworzenie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ortomozaiki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korekcja geometryczna, kalibracja na panelach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reflektancyjnych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i kontrola wpływu zmiennego oświetlenia.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Dla satelitów istotne jest rozróżnienie danych top-of-atmosphere i surface reflectance, ponieważ indeksy najlepiej porównywać na danych skorygowanych radiometrycznie.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Niepoprawne przygotowanie obrazu może dać mapę indeksu, która wygląda wiarygodnie, ale prowadzi do błędnych wniosków.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15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Przetwarzanie indeksów w QGIS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QGIS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wegetacyjne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obliczać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użyciu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Kalkulatora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rastra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Użytkownik wskazuje odpowiednie kanały, zapisuje wzór, np.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NDVI,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otrzymuje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nową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warstwę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rastrową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wartościami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indeksu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QGIS pozwala także przycinać rastry do granic pól, zmieniać układ współrzędnych, mozaikować dane, tworzyć maski, klasyfikować wartości, przygotowywać mapy tematyczne i obliczać statystyki strefowe.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Statystyki strefowe są bardzo przydatne w rolnictwie, ponieważ pozwalają obliczyć średni NDVI, minimum, maksimum lub odchylenie standardowe dla pola, działki, gospodarstwa, gminy albo powiatu.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połączeniu z tabelami atrybutów QGIS umożliwia tworzenie raportów dla pól i regionów.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16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Python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, Google 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Colab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 i automatyzacja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Python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zautomatyzować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przetwarzanie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dużej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liczby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obrazów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terminów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Google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Colab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można korzystać z bibliotek takich jak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rasterio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rioxarray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xarray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numpy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pandas,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geopandas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matplotlib i scikit-learn.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Typowy workflow obejmuje wczytanie kanałów, sprawdzenie metadanych, obliczenie indeksu, zapis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GeoTIFF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przycięcie do granic pól, obliczenie statystyk strefowych oraz przygotowanie wykresów czasowych.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Python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jest szczególnie użyteczny przy analizie serii czasowych NDVI, porównywaniu sezonów, budowie modeli predykcji plonu i łączeniu danych teledetekcyjnych z pogodą, glebą i danymi z maszyn.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Zaletą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Colab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jest łatwe uruchamianie analiz bez lokalnej instalacji środowiska obliczeniowego.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17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Google Earth Engine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Google Earth Engine jest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platformą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chmurową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do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pracy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dużymi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zbiorami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teledetekcyjnych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Pozwala filtrować kolekcje obrazów według daty, obszaru i zachmurzenia, obliczać indeksy, tworzyć kompozyty, analizować serie czasowe oraz eksportować wyniki.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rolnictwie GEE jest bardzo przydatny do monitorowania upraw w skali gminy, regionu, kraju i świata, ponieważ nie trzeba pobierać lokalnie wszystkich obrazów satelitarnych.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Typowy schemat obejmuje wybór kolekcji, maskowanie chmur, obliczenie indeksu, agregację do pól lub jednostek administracyjnych i analizę zmian w czasie.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GEE dobrze sprawdza się w analizach regionalnych, ale wyniki nadal wymagają interpretacji agronomicznej oraz kontroli jakości danych wejściowych.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86997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Systemy informacji geograficznej</a:t>
            </a:r>
            <a:br>
              <a:rPr lang="pl-PL" sz="3600" dirty="0"/>
            </a:br>
            <a:r>
              <a:rPr lang="pl-PL" sz="2000" dirty="0"/>
              <a:t>Ćwiczenia 11</a:t>
            </a:r>
            <a:br>
              <a:rPr lang="pl-PL" sz="3600" dirty="0"/>
            </a:br>
            <a:r>
              <a:rPr lang="pl-PL" sz="3600" dirty="0"/>
              <a:t>Indeksy wegetacyjne i teledetekcyjny monitoring upraw</a:t>
            </a:r>
            <a:br>
              <a:rPr lang="pl-PL" sz="3200" dirty="0"/>
            </a:br>
            <a:endParaRPr sz="30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4264090"/>
            <a:ext cx="10516518" cy="1912872"/>
          </a:xfrm>
        </p:spPr>
        <p:txBody>
          <a:bodyPr>
            <a:normAutofit/>
          </a:bodyPr>
          <a:lstStyle/>
          <a:p>
            <a:endParaRPr sz="2400" b="0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18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 fontScale="90000"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Zastosowania na poziomie działki i gospodarstwa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poziomie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działki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wegetacyjne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pomagają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wykrywać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zmienność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przestrzenną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upraw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Można wskazać fragmenty pola o słabych wschodach, obniżonej kondycji, niedoborach wody, uszkodzeniach po przymrozkach, gradzie, zwierzynie, chorobach lub błędach agrotechnicznych.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gospodarstwie indeksy umożliwiają porównywanie pól, planowanie lustracji, wyznaczanie stref nawożenia, ocenę skutków zabiegów i śledzenie dynamiki wzrostu.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Serie czasowe są zwykle ważniejsze niż pojedynczy obraz, ponieważ pozwalają odróżnić przejściową anomalię od trwałego problemu produkcyjnego.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Dane teledetekcyjne nie zastępują obserwacji terenowej, ale pomagają lepiej wybrać miejsca kontroli i decyzji.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19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Zastosowania regionalne i globalne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regionalnej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wegetacyjne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pozwalają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monitorować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stan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upraw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gminach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powiatach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województwach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krajach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Można analizować przebieg sezonu, wykrywać obszary stresu suszowego, szacować wpływ anomalii pogodowych i porównywać kondycję upraw między regionami.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skali globalnej indeksy są wykorzystywane do monitorowania produktywności roślinności, suszy, zmian użytkowania ziemi, degradacji ekosystemów i bezpieczeństwa żywnościowego.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Dane globalne mają mniejszą szczegółowość lokalną, ale pozwalają obserwować duże wzorce przestrzenne i trendy wieloletnie.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Najważniejsze jest dopasowanie rozdzielczości danych do pytania: inny obraz jest potrzebny do decyzji na polu, a inny do oceny suszy w regionie.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20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Ograniczenia i dobre praktyki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wegetacyjne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bardzo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użyteczne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ale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mają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ograniczenia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 wynik wpływają chmury, cienie, kąt obserwacji, kąt padania słońca, wilgotność gleby, faza rozwojowa, tło gleby, mieszanie pikseli, różnice sensorów i jakość kalibracji.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Nie należy interpretować wartości indeksu bez znajomości uprawy i terminu obserwacji. Ten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sam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NDVI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oznaczać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coś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innego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zbożu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kukurydzy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sadzie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łące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roślinach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okrywowych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Dobrą praktyką jest praca na danych skorygowanych, porównywanie terminów w podobnych warunkach, stosowanie masek chmur i walidacja terenowa.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Indeks powinien być początkiem interpretacji, a nie automatyczną decyzją agronomiczną.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 fontScale="90000"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Indeksy wegetacyjne, teledetekcyjne monitorowanie upraw - p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odsumowanie</a:t>
            </a:r>
            <a:endParaRPr lang="pl-PL" sz="44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21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wegetacyjne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jednym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najważniejszych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narzędzi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teledetekcyjnego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monitorowania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upraw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NDVI jest najbardziej znany, ale w zależności od celu warto korzystać także z NDWI, NGRDI, NDRE, GNDVI, SAVI, EVI i innych wskaźników.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Dane mogą pochodzić z kamer RGB, sensorów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multispektralnych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UAV, samolotów, satelitów i platform chmurowych.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skali pola i gospodarstwa indeksy wspierają lustrację, ocenę szkód, strefowanie pól i decyzje agrotechniczne.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regionu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świata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umożliwiają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monitoring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suszy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produktywności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zagrożeń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produkcji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żywności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Największą wartość daje połączenie indeksów z GIS, danymi terenowymi, pogodą, glebą, historią uprawy i analizą serii czasowych.</a:t>
            </a:r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703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Indeksy wegetacyjne w monitoringu upraw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264616" y="1825625"/>
            <a:ext cx="6472086" cy="4159539"/>
          </a:xfrm>
        </p:spPr>
        <p:txBody>
          <a:bodyPr wrap="square" lIns="0" tIns="0" rIns="0" bIns="0" anchor="t">
            <a:normAutofit fontScale="70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takie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jak NDVI, NDWI, NGRDI, GNDVI, SAVI, NDRE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EVI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prostymi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wskaźnikami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liczbowymi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które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opisują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właściwości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roślinności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podstawie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odbicia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promieniowania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różnych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zakresach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widma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praktyce służą do oceny kondycji upraw, biomasy, stresu wodnego, niedoborów, uszkodzeń, zachwaszczenia, dojrzewania oraz zmienności przestrzennej pól.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Dane do ich obliczania mogą pochodzić z różnych pułapów: kamer naziemnych, sensorów na maszynach, UAV, samolotów oraz satelitów.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Największą wartość mają wtedy, gdy są analizowane w czasie i powiązane z wiedzą agronomiczną, pogodą, glebą i historią pola.</a:t>
            </a:r>
          </a:p>
        </p:txBody>
      </p:sp>
      <p:pic>
        <p:nvPicPr>
          <p:cNvPr id="6" name="Obraz 5" descr="Grafika przedstawiająca obrazowanie teledetekcyjne upraw z wykorzystaniem satelitów i dronów">
            <a:extLst>
              <a:ext uri="{FF2B5EF4-FFF2-40B4-BE49-F238E27FC236}">
                <a16:creationId xmlns:a16="http://schemas.microsoft.com/office/drawing/2014/main" id="{2786F7A7-A0DA-32B1-7D61-C86EAB787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662" y="2053623"/>
            <a:ext cx="5388156" cy="30324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Czym są indeksy wegetacyjne?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wegetacyjny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jest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przekształceniem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wartości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odbicia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dwóch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więcej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kanałach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spektralnych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Najczęściej wykorzystuje się fakt, że rośliny inaczej odbijają światło widzialne, bliską podczerwień, red-edge i krótkofalową podczerwień.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Zdrowa roślinność zwykle silnie pochłania światło czerwone, związane z fotosyntezą, i silnie odbija bliską podczerwień, związaną ze strukturą liści.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Indeksy nie są bezpośrednim pomiarem plonu, azotu lub wilgotności, ale wskaźnikami powiązanymi z cechami łanu.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Ich interpretacja zależy od gatunku rośliny, fazy rozwojowej, gleby, terminu obserwacji, warunków atmosferycznych, kalibracji sensora i rozdzielczości przestrzennej.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3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Dane spektralne i kanały obrazu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Do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obliczania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potrzebne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kanały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obrazu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odpowiadające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określonym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zakresom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promieniowania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Kamery RGB rejestrują kanały czerwony, zielony i niebieski.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Pozwalają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obliczać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widzialne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takie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jak NGRDI, VARI,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ExG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GLI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TGI.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Kamery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multispektralne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mogą zawierać dodatkowo bliską podczerwień, red-edge, a czasem kilka wąskich kanałów przydatnych do oceny chlorofilu i biomasy.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Satelity dostarczają kanały o zróżnicowanej rozdzielczości, np.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zakresie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widzialnym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NIR, SWIR,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termalnym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red-edge.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Dane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hiperspektralne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zawierają bardzo wiele wąskich pasm, co umożliwia bardziej szczegółową analizę fizjologii roślin, ale wymaga większej ostrożności i bardziej zaawansowanego przetwarzania.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4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NDVI – podstawowy indeks roślinności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NDVI,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Normalized Difference Vegetation Index, jest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najczęściej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stosowanym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indeksem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wegetacyjnym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Wzór: NDVI = (NIR − Red) / (NIR + Red).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Wysokie wartości NDVI zwykle wskazują na dobrze rozwiniętą, zieloną i aktywną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fotosyntetycznie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roślinność.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Niskie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wartości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oznaczać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glebę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wodę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resztki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pożniwne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uszkodzenia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słaby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łan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albo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wczesną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fazę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rozwoju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rolnictwie NDVI wykorzystuje się do monitorowania wzrostu upraw, wyznaczania stref produkcyjnych, oceny szkód, porównywania pól i budowy modeli predykcji plonu.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Ograniczeniem NDVI jest nasycanie się przy bardzo gęstej roślinności oraz wrażliwość na tło gleby i warunki obserwacji.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5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NDWI i wskaźniki związane z wodą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NDWI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występuje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kilku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wariantach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dlatego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zawsze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trzeba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sprawdzić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jakie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kanały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zostały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użyte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Wariant wykorzystujący NIR i SWIR jest często stosowany do oceny zawartości wody w roślinach lub stresu wodnego.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Wariant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oparty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kanale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zielonym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NIR jest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częściej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używany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do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identyfikacji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wód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powierzchniowych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rolnictwie wskaźniki związane z wodą pomagają wykrywać suszę, przesuszenie łanu, podtopienia, zastoiska wodne i różnice w uwilgotnieniu pola.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Na poziomie gospodarstwa mogą wspierać decyzje o nawadnianiu lub melioracji.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skali regionalnej i globalnej są użyteczne do monitorowania deficytu wody, zalewów, okresowych zbiorników wodnych oraz przestrzennego zróżnicowania stresu wodnego upraw.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6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NGRDI i indeksy z kamer RGB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92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NGRDI,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Normalized Green Red Difference Index,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obliczyć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ze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zwykłych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obrazów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RGB.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Wzór: NGRDI = (Green − Red) / (Green + Red).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Jest przydatny wtedy, gdy nie mamy kanału NIR, np.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zdjęciach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prostych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kamer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UAV,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telefonów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kamer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polowych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archiwalnych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zdjęć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lotniczych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Do podobnych indeksów należą VARI,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ExG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GLI, CIVE i TGI.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one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związane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zielonością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roślin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,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pokryciem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gleby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przez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łan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różnicami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barwy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Indeksy RGB są tańsze i łatwiejsze do pozyskania, ale zwykle mniej stabilne niż indeksy wykorzystujące NIR, ponieważ silniej zależą od oświetlenia, cieni, ekspozycji, balansu bieli i warunków atmosferycznych.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7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Red-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edge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, NDRE i indeksy chlorofilu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Kanał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red-edge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znajduje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między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czerwienią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a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bliską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podczerwienią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jest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bardzo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przydatny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monitorowaniu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roślinności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NDRE, czyli Normalized Difference Red Edge, wykorzystuje zwykle NIR i red-edge. Jest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mniej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podatny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nasycenie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niż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NDVI w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gęstych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łanach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Indeksy red-edge są często stosowane do oceny chlorofilu, zawartości azotu, wigoru roślin i zmienności produkcyjnej w późniejszych fazach rozwoju.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W uprawach zbóż, rzepaku, kukurydzy, ziemniaka i roślin sadowniczych mogą wspierać decyzje o nawożeniu azotem i identyfikacji fragmentów pola o słabszej kondycji.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lang="pl-PL" sz="2800" b="0" dirty="0">
                <a:solidFill>
                  <a:srgbClr val="000000"/>
                </a:solidFill>
                <a:latin typeface="Aptos"/>
              </a:rPr>
              <a:t>Ich wykorzystanie wymaga jednak sensora </a:t>
            </a:r>
            <a:r>
              <a:rPr lang="pl-PL" sz="2800" b="0" dirty="0" err="1">
                <a:solidFill>
                  <a:srgbClr val="000000"/>
                </a:solidFill>
                <a:latin typeface="Aptos"/>
              </a:rPr>
              <a:t>multispektralnego</a:t>
            </a:r>
            <a:r>
              <a:rPr lang="pl-PL" sz="2800" b="0" dirty="0">
                <a:solidFill>
                  <a:srgbClr val="000000"/>
                </a:solidFill>
                <a:latin typeface="Aptos"/>
              </a:rPr>
              <a:t> z odpowiednim kanałem oraz dobrej kalibracji radiometrycznej.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176</TotalTime>
  <Words>2484</Words>
  <Application>Microsoft Office PowerPoint</Application>
  <PresentationFormat>Panoramiczny</PresentationFormat>
  <Paragraphs>160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Open Sans</vt:lpstr>
      <vt:lpstr>Times New Roman</vt:lpstr>
      <vt:lpstr>Motyw pakietu Office</vt:lpstr>
      <vt:lpstr>Zrównoważony Kampus SGGW –  - kształcenie na rzecz branż kluczowych</vt:lpstr>
      <vt:lpstr>Systemy informacji geograficznej Ćwiczenia 11 Indeksy wegetacyjne i teledetekcyjny monitoring upraw </vt:lpstr>
      <vt:lpstr>Indeksy wegetacyjne w monitoringu upraw</vt:lpstr>
      <vt:lpstr>Czym są indeksy wegetacyjne?</vt:lpstr>
      <vt:lpstr>Dane spektralne i kanały obrazu</vt:lpstr>
      <vt:lpstr>NDVI – podstawowy indeks roślinności</vt:lpstr>
      <vt:lpstr>NDWI i wskaźniki związane z wodą</vt:lpstr>
      <vt:lpstr>NGRDI i indeksy z kamer RGB</vt:lpstr>
      <vt:lpstr>Red-edge, NDRE i indeksy chlorofilu</vt:lpstr>
      <vt:lpstr>SAVI, MSAVI, EVI i korekcja wpływu gleby</vt:lpstr>
      <vt:lpstr>Inne indeksy przydatne w rolnictwie</vt:lpstr>
      <vt:lpstr>Źródła danych: obserwacje naziemne i sensory bliskiego zasięgu</vt:lpstr>
      <vt:lpstr>Dane UAV w monitorowaniu upraw</vt:lpstr>
      <vt:lpstr>Dane satelitarne</vt:lpstr>
      <vt:lpstr>Formaty plików danych teledetekcyjnych</vt:lpstr>
      <vt:lpstr>Wstępne przetwarzanie obrazów</vt:lpstr>
      <vt:lpstr>Przetwarzanie indeksów w QGIS</vt:lpstr>
      <vt:lpstr>Python, Google Colab i automatyzacja</vt:lpstr>
      <vt:lpstr>Google Earth Engine</vt:lpstr>
      <vt:lpstr>Zastosowania na poziomie działki i gospodarstwa</vt:lpstr>
      <vt:lpstr>Zastosowania regionalne i globalne</vt:lpstr>
      <vt:lpstr>Ograniczenia i dobre praktyki</vt:lpstr>
      <vt:lpstr>Indeksy wegetacyjne, teledetekcyjne monitorowanie upraw - podsumowanie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Zrównoważony Kampus SGGW –  - kształcenie na rzecz branż kluczowych</dc:title>
  <dc:creator>Dariusz Gozdowski</dc:creator>
  <cp:lastModifiedBy>Leszek Sieczko</cp:lastModifiedBy>
  <cp:revision>6</cp:revision>
  <cp:lastPrinted>2024-05-21T11:11:19Z</cp:lastPrinted>
  <dcterms:created xsi:type="dcterms:W3CDTF">2026-05-03T18:44:31Z</dcterms:created>
  <dcterms:modified xsi:type="dcterms:W3CDTF">2026-06-29T10:09:30Z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