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9"/>
  </p:notesMasterIdLst>
  <p:sldIdLst>
    <p:sldId id="258" r:id="rId5"/>
    <p:sldId id="260" r:id="rId6"/>
    <p:sldId id="256" r:id="rId7"/>
    <p:sldId id="257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59" r:id="rId27"/>
    <p:sldId id="279" r:id="rId28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ciej Czubiński" initials="MC" lastIdx="0" clrIdx="0">
    <p:extLst>
      <p:ext uri="{19B8F6BF-5375-455C-9EA6-DF929625EA0E}">
        <p15:presenceInfo xmlns:p15="http://schemas.microsoft.com/office/powerpoint/2012/main" userId="S-1-5-21-1876378279-2925438744-434655709-12553" providerId="AD"/>
      </p:ext>
    </p:extLst>
  </p:cmAuthor>
  <p:cmAuthor id="2" name="Justyna Sienkiewicz" initials="JS" lastIdx="1" clrIdx="1">
    <p:extLst>
      <p:ext uri="{19B8F6BF-5375-455C-9EA6-DF929625EA0E}">
        <p15:presenceInfo xmlns:p15="http://schemas.microsoft.com/office/powerpoint/2012/main" userId="S-1-5-21-1876378279-2925438744-434655709-5708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BB1E2"/>
    <a:srgbClr val="C5521C"/>
    <a:srgbClr val="4DB05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87" autoAdjust="0"/>
    <p:restoredTop sz="86397" autoAdjust="0"/>
  </p:normalViewPr>
  <p:slideViewPr>
    <p:cSldViewPr snapToGrid="0" showGuides="1">
      <p:cViewPr varScale="1">
        <p:scale>
          <a:sx n="77" d="100"/>
          <a:sy n="77" d="100"/>
        </p:scale>
        <p:origin x="120" y="774"/>
      </p:cViewPr>
      <p:guideLst>
        <p:guide orient="horz" pos="2137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commentAuthors" Target="commentAuthors.xml"/><Relationship Id="rId35" Type="http://schemas.microsoft.com/office/2016/11/relationships/changesInfo" Target="changesInfos/changesInfo1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szek Sieczko" userId="fde32721-af33-4d10-ad5d-d130b4de518c" providerId="ADAL" clId="{70515F18-F4C9-4F78-B11B-983E82AF8BF5}"/>
    <pc:docChg chg="modSld">
      <pc:chgData name="Leszek Sieczko" userId="fde32721-af33-4d10-ad5d-d130b4de518c" providerId="ADAL" clId="{70515F18-F4C9-4F78-B11B-983E82AF8BF5}" dt="2026-06-29T10:03:56.529" v="170" actId="27636"/>
      <pc:docMkLst>
        <pc:docMk/>
      </pc:docMkLst>
      <pc:sldChg chg="modSp">
        <pc:chgData name="Leszek Sieczko" userId="fde32721-af33-4d10-ad5d-d130b4de518c" providerId="ADAL" clId="{70515F18-F4C9-4F78-B11B-983E82AF8BF5}" dt="2026-06-29T10:00:50.112" v="32" actId="27636"/>
        <pc:sldMkLst>
          <pc:docMk/>
          <pc:sldMk cId="0" sldId="256"/>
        </pc:sldMkLst>
        <pc:spChg chg="mod">
          <ac:chgData name="Leszek Sieczko" userId="fde32721-af33-4d10-ad5d-d130b4de518c" providerId="ADAL" clId="{70515F18-F4C9-4F78-B11B-983E82AF8BF5}" dt="2026-06-29T10:00:47.848" v="25" actId="27636"/>
          <ac:spMkLst>
            <pc:docMk/>
            <pc:sldMk cId="0" sldId="256"/>
            <ac:spMk id="4" creationId="{00000000-0000-0000-0000-000000000000}"/>
          </ac:spMkLst>
        </pc:spChg>
        <pc:picChg chg="mod">
          <ac:chgData name="Leszek Sieczko" userId="fde32721-af33-4d10-ad5d-d130b4de518c" providerId="ADAL" clId="{70515F18-F4C9-4F78-B11B-983E82AF8BF5}" dt="2026-06-29T10:00:50.112" v="32" actId="27636"/>
          <ac:picMkLst>
            <pc:docMk/>
            <pc:sldMk cId="0" sldId="256"/>
            <ac:picMk id="6" creationId="{B0725104-0737-2715-872A-6210FE2500D5}"/>
          </ac:picMkLst>
        </pc:picChg>
      </pc:sldChg>
      <pc:sldChg chg="modSp">
        <pc:chgData name="Leszek Sieczko" userId="fde32721-af33-4d10-ad5d-d130b4de518c" providerId="ADAL" clId="{70515F18-F4C9-4F78-B11B-983E82AF8BF5}" dt="2026-06-29T10:01:02.332" v="39" actId="27636"/>
        <pc:sldMkLst>
          <pc:docMk/>
          <pc:sldMk cId="0" sldId="257"/>
        </pc:sldMkLst>
        <pc:spChg chg="mod">
          <ac:chgData name="Leszek Sieczko" userId="fde32721-af33-4d10-ad5d-d130b4de518c" providerId="ADAL" clId="{70515F18-F4C9-4F78-B11B-983E82AF8BF5}" dt="2026-06-29T10:01:02.332" v="39" actId="27636"/>
          <ac:spMkLst>
            <pc:docMk/>
            <pc:sldMk cId="0" sldId="257"/>
            <ac:spMk id="4" creationId="{00000000-0000-0000-0000-000000000000}"/>
          </ac:spMkLst>
        </pc:spChg>
      </pc:sldChg>
      <pc:sldChg chg="modSp">
        <pc:chgData name="Leszek Sieczko" userId="fde32721-af33-4d10-ad5d-d130b4de518c" providerId="ADAL" clId="{70515F18-F4C9-4F78-B11B-983E82AF8BF5}" dt="2026-06-29T10:03:56.529" v="170" actId="27636"/>
        <pc:sldMkLst>
          <pc:docMk/>
          <pc:sldMk cId="966244946" sldId="259"/>
        </pc:sldMkLst>
        <pc:spChg chg="mod">
          <ac:chgData name="Leszek Sieczko" userId="fde32721-af33-4d10-ad5d-d130b4de518c" providerId="ADAL" clId="{70515F18-F4C9-4F78-B11B-983E82AF8BF5}" dt="2026-06-29T10:03:56.529" v="170" actId="27636"/>
          <ac:spMkLst>
            <pc:docMk/>
            <pc:sldMk cId="966244946" sldId="259"/>
            <ac:spMk id="4" creationId="{00000000-0000-0000-0000-000000000000}"/>
          </ac:spMkLst>
        </pc:spChg>
      </pc:sldChg>
      <pc:sldChg chg="modSp">
        <pc:chgData name="Leszek Sieczko" userId="fde32721-af33-4d10-ad5d-d130b4de518c" providerId="ADAL" clId="{70515F18-F4C9-4F78-B11B-983E82AF8BF5}" dt="2026-06-29T10:01:11.440" v="46" actId="27636"/>
        <pc:sldMkLst>
          <pc:docMk/>
          <pc:sldMk cId="0" sldId="261"/>
        </pc:sldMkLst>
        <pc:spChg chg="mod">
          <ac:chgData name="Leszek Sieczko" userId="fde32721-af33-4d10-ad5d-d130b4de518c" providerId="ADAL" clId="{70515F18-F4C9-4F78-B11B-983E82AF8BF5}" dt="2026-06-29T10:01:11.440" v="46" actId="27636"/>
          <ac:spMkLst>
            <pc:docMk/>
            <pc:sldMk cId="0" sldId="261"/>
            <ac:spMk id="4" creationId="{00000000-0000-0000-0000-000000000000}"/>
          </ac:spMkLst>
        </pc:spChg>
      </pc:sldChg>
      <pc:sldChg chg="modSp">
        <pc:chgData name="Leszek Sieczko" userId="fde32721-af33-4d10-ad5d-d130b4de518c" providerId="ADAL" clId="{70515F18-F4C9-4F78-B11B-983E82AF8BF5}" dt="2026-06-29T10:01:19.576" v="53" actId="27636"/>
        <pc:sldMkLst>
          <pc:docMk/>
          <pc:sldMk cId="0" sldId="262"/>
        </pc:sldMkLst>
        <pc:spChg chg="mod">
          <ac:chgData name="Leszek Sieczko" userId="fde32721-af33-4d10-ad5d-d130b4de518c" providerId="ADAL" clId="{70515F18-F4C9-4F78-B11B-983E82AF8BF5}" dt="2026-06-29T10:01:19.576" v="53" actId="27636"/>
          <ac:spMkLst>
            <pc:docMk/>
            <pc:sldMk cId="0" sldId="262"/>
            <ac:spMk id="4" creationId="{00000000-0000-0000-0000-000000000000}"/>
          </ac:spMkLst>
        </pc:spChg>
      </pc:sldChg>
      <pc:sldChg chg="modSp">
        <pc:chgData name="Leszek Sieczko" userId="fde32721-af33-4d10-ad5d-d130b4de518c" providerId="ADAL" clId="{70515F18-F4C9-4F78-B11B-983E82AF8BF5}" dt="2026-06-29T10:01:28.410" v="60" actId="6549"/>
        <pc:sldMkLst>
          <pc:docMk/>
          <pc:sldMk cId="0" sldId="263"/>
        </pc:sldMkLst>
        <pc:spChg chg="mod">
          <ac:chgData name="Leszek Sieczko" userId="fde32721-af33-4d10-ad5d-d130b4de518c" providerId="ADAL" clId="{70515F18-F4C9-4F78-B11B-983E82AF8BF5}" dt="2026-06-29T10:01:28.410" v="60" actId="6549"/>
          <ac:spMkLst>
            <pc:docMk/>
            <pc:sldMk cId="0" sldId="263"/>
            <ac:spMk id="4" creationId="{00000000-0000-0000-0000-000000000000}"/>
          </ac:spMkLst>
        </pc:spChg>
      </pc:sldChg>
      <pc:sldChg chg="modSp">
        <pc:chgData name="Leszek Sieczko" userId="fde32721-af33-4d10-ad5d-d130b4de518c" providerId="ADAL" clId="{70515F18-F4C9-4F78-B11B-983E82AF8BF5}" dt="2026-06-29T10:01:36.128" v="66" actId="27636"/>
        <pc:sldMkLst>
          <pc:docMk/>
          <pc:sldMk cId="0" sldId="264"/>
        </pc:sldMkLst>
        <pc:spChg chg="mod">
          <ac:chgData name="Leszek Sieczko" userId="fde32721-af33-4d10-ad5d-d130b4de518c" providerId="ADAL" clId="{70515F18-F4C9-4F78-B11B-983E82AF8BF5}" dt="2026-06-29T10:01:36.128" v="66" actId="27636"/>
          <ac:spMkLst>
            <pc:docMk/>
            <pc:sldMk cId="0" sldId="264"/>
            <ac:spMk id="4" creationId="{00000000-0000-0000-0000-000000000000}"/>
          </ac:spMkLst>
        </pc:spChg>
      </pc:sldChg>
      <pc:sldChg chg="modSp">
        <pc:chgData name="Leszek Sieczko" userId="fde32721-af33-4d10-ad5d-d130b4de518c" providerId="ADAL" clId="{70515F18-F4C9-4F78-B11B-983E82AF8BF5}" dt="2026-06-29T10:01:44.305" v="72" actId="27636"/>
        <pc:sldMkLst>
          <pc:docMk/>
          <pc:sldMk cId="0" sldId="265"/>
        </pc:sldMkLst>
        <pc:spChg chg="mod">
          <ac:chgData name="Leszek Sieczko" userId="fde32721-af33-4d10-ad5d-d130b4de518c" providerId="ADAL" clId="{70515F18-F4C9-4F78-B11B-983E82AF8BF5}" dt="2026-06-29T10:01:44.305" v="72" actId="27636"/>
          <ac:spMkLst>
            <pc:docMk/>
            <pc:sldMk cId="0" sldId="265"/>
            <ac:spMk id="4" creationId="{00000000-0000-0000-0000-000000000000}"/>
          </ac:spMkLst>
        </pc:spChg>
      </pc:sldChg>
      <pc:sldChg chg="modSp">
        <pc:chgData name="Leszek Sieczko" userId="fde32721-af33-4d10-ad5d-d130b4de518c" providerId="ADAL" clId="{70515F18-F4C9-4F78-B11B-983E82AF8BF5}" dt="2026-06-29T10:01:54.064" v="79" actId="27636"/>
        <pc:sldMkLst>
          <pc:docMk/>
          <pc:sldMk cId="0" sldId="266"/>
        </pc:sldMkLst>
        <pc:spChg chg="mod">
          <ac:chgData name="Leszek Sieczko" userId="fde32721-af33-4d10-ad5d-d130b4de518c" providerId="ADAL" clId="{70515F18-F4C9-4F78-B11B-983E82AF8BF5}" dt="2026-06-29T10:01:54.064" v="79" actId="27636"/>
          <ac:spMkLst>
            <pc:docMk/>
            <pc:sldMk cId="0" sldId="266"/>
            <ac:spMk id="4" creationId="{00000000-0000-0000-0000-000000000000}"/>
          </ac:spMkLst>
        </pc:spChg>
      </pc:sldChg>
      <pc:sldChg chg="modSp">
        <pc:chgData name="Leszek Sieczko" userId="fde32721-af33-4d10-ad5d-d130b4de518c" providerId="ADAL" clId="{70515F18-F4C9-4F78-B11B-983E82AF8BF5}" dt="2026-06-29T10:02:01.716" v="87" actId="27636"/>
        <pc:sldMkLst>
          <pc:docMk/>
          <pc:sldMk cId="0" sldId="267"/>
        </pc:sldMkLst>
        <pc:spChg chg="mod">
          <ac:chgData name="Leszek Sieczko" userId="fde32721-af33-4d10-ad5d-d130b4de518c" providerId="ADAL" clId="{70515F18-F4C9-4F78-B11B-983E82AF8BF5}" dt="2026-06-29T10:02:01.716" v="87" actId="27636"/>
          <ac:spMkLst>
            <pc:docMk/>
            <pc:sldMk cId="0" sldId="267"/>
            <ac:spMk id="4" creationId="{00000000-0000-0000-0000-000000000000}"/>
          </ac:spMkLst>
        </pc:spChg>
      </pc:sldChg>
      <pc:sldChg chg="modSp">
        <pc:chgData name="Leszek Sieczko" userId="fde32721-af33-4d10-ad5d-d130b4de518c" providerId="ADAL" clId="{70515F18-F4C9-4F78-B11B-983E82AF8BF5}" dt="2026-06-29T10:02:09.696" v="93" actId="27636"/>
        <pc:sldMkLst>
          <pc:docMk/>
          <pc:sldMk cId="0" sldId="268"/>
        </pc:sldMkLst>
        <pc:spChg chg="mod">
          <ac:chgData name="Leszek Sieczko" userId="fde32721-af33-4d10-ad5d-d130b4de518c" providerId="ADAL" clId="{70515F18-F4C9-4F78-B11B-983E82AF8BF5}" dt="2026-06-29T10:02:09.696" v="93" actId="27636"/>
          <ac:spMkLst>
            <pc:docMk/>
            <pc:sldMk cId="0" sldId="268"/>
            <ac:spMk id="4" creationId="{00000000-0000-0000-0000-000000000000}"/>
          </ac:spMkLst>
        </pc:spChg>
      </pc:sldChg>
      <pc:sldChg chg="modSp">
        <pc:chgData name="Leszek Sieczko" userId="fde32721-af33-4d10-ad5d-d130b4de518c" providerId="ADAL" clId="{70515F18-F4C9-4F78-B11B-983E82AF8BF5}" dt="2026-06-29T10:02:16.944" v="101" actId="27636"/>
        <pc:sldMkLst>
          <pc:docMk/>
          <pc:sldMk cId="0" sldId="269"/>
        </pc:sldMkLst>
        <pc:spChg chg="mod">
          <ac:chgData name="Leszek Sieczko" userId="fde32721-af33-4d10-ad5d-d130b4de518c" providerId="ADAL" clId="{70515F18-F4C9-4F78-B11B-983E82AF8BF5}" dt="2026-06-29T10:02:16.944" v="101" actId="27636"/>
          <ac:spMkLst>
            <pc:docMk/>
            <pc:sldMk cId="0" sldId="269"/>
            <ac:spMk id="4" creationId="{00000000-0000-0000-0000-000000000000}"/>
          </ac:spMkLst>
        </pc:spChg>
      </pc:sldChg>
      <pc:sldChg chg="modSp">
        <pc:chgData name="Leszek Sieczko" userId="fde32721-af33-4d10-ad5d-d130b4de518c" providerId="ADAL" clId="{70515F18-F4C9-4F78-B11B-983E82AF8BF5}" dt="2026-06-29T10:02:35.830" v="107" actId="403"/>
        <pc:sldMkLst>
          <pc:docMk/>
          <pc:sldMk cId="0" sldId="270"/>
        </pc:sldMkLst>
        <pc:spChg chg="mod">
          <ac:chgData name="Leszek Sieczko" userId="fde32721-af33-4d10-ad5d-d130b4de518c" providerId="ADAL" clId="{70515F18-F4C9-4F78-B11B-983E82AF8BF5}" dt="2026-06-29T10:02:35.830" v="107" actId="403"/>
          <ac:spMkLst>
            <pc:docMk/>
            <pc:sldMk cId="0" sldId="270"/>
            <ac:spMk id="4" creationId="{00000000-0000-0000-0000-000000000000}"/>
          </ac:spMkLst>
        </pc:spChg>
      </pc:sldChg>
      <pc:sldChg chg="modSp">
        <pc:chgData name="Leszek Sieczko" userId="fde32721-af33-4d10-ad5d-d130b4de518c" providerId="ADAL" clId="{70515F18-F4C9-4F78-B11B-983E82AF8BF5}" dt="2026-06-29T10:02:46.610" v="114" actId="27636"/>
        <pc:sldMkLst>
          <pc:docMk/>
          <pc:sldMk cId="0" sldId="271"/>
        </pc:sldMkLst>
        <pc:spChg chg="mod">
          <ac:chgData name="Leszek Sieczko" userId="fde32721-af33-4d10-ad5d-d130b4de518c" providerId="ADAL" clId="{70515F18-F4C9-4F78-B11B-983E82AF8BF5}" dt="2026-06-29T10:02:46.610" v="114" actId="27636"/>
          <ac:spMkLst>
            <pc:docMk/>
            <pc:sldMk cId="0" sldId="271"/>
            <ac:spMk id="4" creationId="{00000000-0000-0000-0000-000000000000}"/>
          </ac:spMkLst>
        </pc:spChg>
      </pc:sldChg>
      <pc:sldChg chg="modSp">
        <pc:chgData name="Leszek Sieczko" userId="fde32721-af33-4d10-ad5d-d130b4de518c" providerId="ADAL" clId="{70515F18-F4C9-4F78-B11B-983E82AF8BF5}" dt="2026-06-29T10:02:55.065" v="121" actId="27636"/>
        <pc:sldMkLst>
          <pc:docMk/>
          <pc:sldMk cId="0" sldId="272"/>
        </pc:sldMkLst>
        <pc:spChg chg="mod">
          <ac:chgData name="Leszek Sieczko" userId="fde32721-af33-4d10-ad5d-d130b4de518c" providerId="ADAL" clId="{70515F18-F4C9-4F78-B11B-983E82AF8BF5}" dt="2026-06-29T10:02:55.065" v="121" actId="27636"/>
          <ac:spMkLst>
            <pc:docMk/>
            <pc:sldMk cId="0" sldId="272"/>
            <ac:spMk id="4" creationId="{00000000-0000-0000-0000-000000000000}"/>
          </ac:spMkLst>
        </pc:spChg>
      </pc:sldChg>
      <pc:sldChg chg="modSp">
        <pc:chgData name="Leszek Sieczko" userId="fde32721-af33-4d10-ad5d-d130b4de518c" providerId="ADAL" clId="{70515F18-F4C9-4F78-B11B-983E82AF8BF5}" dt="2026-06-29T10:03:09.271" v="129" actId="27636"/>
        <pc:sldMkLst>
          <pc:docMk/>
          <pc:sldMk cId="0" sldId="273"/>
        </pc:sldMkLst>
        <pc:spChg chg="mod">
          <ac:chgData name="Leszek Sieczko" userId="fde32721-af33-4d10-ad5d-d130b4de518c" providerId="ADAL" clId="{70515F18-F4C9-4F78-B11B-983E82AF8BF5}" dt="2026-06-29T10:03:09.271" v="129" actId="27636"/>
          <ac:spMkLst>
            <pc:docMk/>
            <pc:sldMk cId="0" sldId="273"/>
            <ac:spMk id="4" creationId="{00000000-0000-0000-0000-000000000000}"/>
          </ac:spMkLst>
        </pc:spChg>
      </pc:sldChg>
      <pc:sldChg chg="modSp">
        <pc:chgData name="Leszek Sieczko" userId="fde32721-af33-4d10-ad5d-d130b4de518c" providerId="ADAL" clId="{70515F18-F4C9-4F78-B11B-983E82AF8BF5}" dt="2026-06-29T10:03:17.455" v="137" actId="27636"/>
        <pc:sldMkLst>
          <pc:docMk/>
          <pc:sldMk cId="0" sldId="274"/>
        </pc:sldMkLst>
        <pc:spChg chg="mod">
          <ac:chgData name="Leszek Sieczko" userId="fde32721-af33-4d10-ad5d-d130b4de518c" providerId="ADAL" clId="{70515F18-F4C9-4F78-B11B-983E82AF8BF5}" dt="2026-06-29T10:03:17.455" v="137" actId="27636"/>
          <ac:spMkLst>
            <pc:docMk/>
            <pc:sldMk cId="0" sldId="274"/>
            <ac:spMk id="4" creationId="{00000000-0000-0000-0000-000000000000}"/>
          </ac:spMkLst>
        </pc:spChg>
      </pc:sldChg>
      <pc:sldChg chg="modSp">
        <pc:chgData name="Leszek Sieczko" userId="fde32721-af33-4d10-ad5d-d130b4de518c" providerId="ADAL" clId="{70515F18-F4C9-4F78-B11B-983E82AF8BF5}" dt="2026-06-29T10:03:25.334" v="144" actId="27636"/>
        <pc:sldMkLst>
          <pc:docMk/>
          <pc:sldMk cId="0" sldId="275"/>
        </pc:sldMkLst>
        <pc:spChg chg="mod">
          <ac:chgData name="Leszek Sieczko" userId="fde32721-af33-4d10-ad5d-d130b4de518c" providerId="ADAL" clId="{70515F18-F4C9-4F78-B11B-983E82AF8BF5}" dt="2026-06-29T10:03:25.334" v="144" actId="27636"/>
          <ac:spMkLst>
            <pc:docMk/>
            <pc:sldMk cId="0" sldId="275"/>
            <ac:spMk id="4" creationId="{00000000-0000-0000-0000-000000000000}"/>
          </ac:spMkLst>
        </pc:spChg>
      </pc:sldChg>
      <pc:sldChg chg="modSp">
        <pc:chgData name="Leszek Sieczko" userId="fde32721-af33-4d10-ad5d-d130b4de518c" providerId="ADAL" clId="{70515F18-F4C9-4F78-B11B-983E82AF8BF5}" dt="2026-06-29T10:03:32.749" v="150" actId="27636"/>
        <pc:sldMkLst>
          <pc:docMk/>
          <pc:sldMk cId="0" sldId="276"/>
        </pc:sldMkLst>
        <pc:spChg chg="mod">
          <ac:chgData name="Leszek Sieczko" userId="fde32721-af33-4d10-ad5d-d130b4de518c" providerId="ADAL" clId="{70515F18-F4C9-4F78-B11B-983E82AF8BF5}" dt="2026-06-29T10:03:32.749" v="150" actId="27636"/>
          <ac:spMkLst>
            <pc:docMk/>
            <pc:sldMk cId="0" sldId="276"/>
            <ac:spMk id="4" creationId="{00000000-0000-0000-0000-000000000000}"/>
          </ac:spMkLst>
        </pc:spChg>
      </pc:sldChg>
      <pc:sldChg chg="modSp">
        <pc:chgData name="Leszek Sieczko" userId="fde32721-af33-4d10-ad5d-d130b4de518c" providerId="ADAL" clId="{70515F18-F4C9-4F78-B11B-983E82AF8BF5}" dt="2026-06-29T10:03:39.942" v="156" actId="6549"/>
        <pc:sldMkLst>
          <pc:docMk/>
          <pc:sldMk cId="0" sldId="277"/>
        </pc:sldMkLst>
        <pc:spChg chg="mod">
          <ac:chgData name="Leszek Sieczko" userId="fde32721-af33-4d10-ad5d-d130b4de518c" providerId="ADAL" clId="{70515F18-F4C9-4F78-B11B-983E82AF8BF5}" dt="2026-06-29T10:03:39.942" v="156" actId="6549"/>
          <ac:spMkLst>
            <pc:docMk/>
            <pc:sldMk cId="0" sldId="277"/>
            <ac:spMk id="4" creationId="{00000000-0000-0000-0000-000000000000}"/>
          </ac:spMkLst>
        </pc:spChg>
      </pc:sldChg>
      <pc:sldChg chg="modSp">
        <pc:chgData name="Leszek Sieczko" userId="fde32721-af33-4d10-ad5d-d130b4de518c" providerId="ADAL" clId="{70515F18-F4C9-4F78-B11B-983E82AF8BF5}" dt="2026-06-29T10:03:49.189" v="163" actId="27636"/>
        <pc:sldMkLst>
          <pc:docMk/>
          <pc:sldMk cId="0" sldId="278"/>
        </pc:sldMkLst>
        <pc:spChg chg="mod">
          <ac:chgData name="Leszek Sieczko" userId="fde32721-af33-4d10-ad5d-d130b4de518c" providerId="ADAL" clId="{70515F18-F4C9-4F78-B11B-983E82AF8BF5}" dt="2026-06-29T10:03:49.189" v="163" actId="27636"/>
          <ac:spMkLst>
            <pc:docMk/>
            <pc:sldMk cId="0" sldId="278"/>
            <ac:spMk id="4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19A1AD-003C-FF47-BBE8-2ECDE51BDC73}" type="datetimeFigureOut">
              <a:rPr lang="pl-PL" smtClean="0"/>
              <a:t>29.06.2026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1BAEBE-21FB-5E4A-B06E-563616F4358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88541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9C81EC0-296E-4CA3-95B0-B9F83DC48C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ABC56858-AACD-45B6-A955-FBA47DEB70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9A704E96-828A-4762-91B2-D4CA3A2CBF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29.06.2026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5DC8BAA-BB49-48D2-AF15-D1C99538A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215BF14-AE1E-4187-AE1F-DA0455455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121599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622DE2D-DAA0-446E-BC03-BFD6AF045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DF39B4EA-379D-4473-B5FA-ED7355037C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D106A94C-1728-41A6-807F-75EA974346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29.06.2026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CCAAFFC-B204-4D22-A101-53A81CBE1C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DCDD754-B2DF-47EB-A11F-D4F1D08451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85466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43B8E96D-37DD-44BA-B4BA-E17EB890EF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BD0FC10E-44D3-430C-B696-2161E532E2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21D3F88-3FD3-47D2-BBE1-D6B4370255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29.06.2026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8E2C852-942D-4806-B67E-548005335E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6D7B26D-BBE1-42DD-B714-4846A889D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47302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F053E39-9620-4C1E-841F-89B740DDEC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E8E9FBE-F993-4393-B443-CEE6814CC4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F330C8B-FA7C-4226-8419-3AD6BFD5CE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29.06.2026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226F786-909D-44A8-974D-C0248B0507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1AD5A2D-F598-4D9C-9C67-C9A5AF5343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76678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3D53E99-CA44-4CF9-BF29-624D5581E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1FF63B57-5E60-4B05-9EFB-02F10D099D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70BF2C0-5704-4503-BC6E-348D756F4B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29.06.2026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453328B-0252-4C19-BDEE-0BC28F736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71581BC-77A5-4139-B6BA-B31527B55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32026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A1E162F-08C6-4CF7-BC6B-EE992B743D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50DD271-8561-44C5-9594-939931A75E3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A7C2611A-B135-47BE-B4A1-670185DBBA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3DA6C688-8E4D-466D-9EAA-3D7989CB2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29.06.2026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1609F532-3BCE-40FF-A181-09DDB0593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068D549B-DA17-4515-AB2B-52F2C2FBC7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588276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4BAB286-559D-43AE-8706-36473F095C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31F4715-1739-40A5-A5FC-6DC1F875A9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1C130493-828B-43DA-9E72-FEF654AEFA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124998CC-AD54-4312-820A-C4F83D844B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D795C483-0E3D-4A98-AF07-2F160368C6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8499FF69-D6DC-4AE9-87E2-8410F2833A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29.06.2026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13D095DB-148D-45A8-9463-299287AD0A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BE555F67-BB02-4D55-933A-12C4CC3911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357763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5C12FDD-E3F3-4B0E-8BBD-FF628E6524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A50D26B5-8ED2-4559-B55C-DDC988E9C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29.06.2026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B493A7AF-594C-4FA2-8876-80F3CE82D2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42D6CAE6-B394-4ED9-8CFC-6598E875A6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192359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AA8B0E18-D900-4290-8670-54F77BC461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29.06.2026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14C7EC36-94A2-4CBE-BBA5-2C18DB2C1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65BA40D-1F1C-4AC2-83CD-7545C34830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739740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C0CF5CD-DC86-46DC-9814-162A737769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ABA0510-F18D-4370-857F-5328DF565D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6215D13-B28D-495A-927A-8B7C3DEC0C3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A37A454E-3446-4ABE-A42E-058B5A7C72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29.06.2026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44CB0D6C-2646-4D22-BC3D-D5FC623086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04C0DA24-FF3D-45F1-91AE-31FF2DD4E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623609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23A95A4-751B-4856-AAD5-A11E71108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944A44EF-5D00-44C0-973E-19602F648E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348CF7BD-B699-497B-B72B-1A6CB4F641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D98D69CB-1774-4DB4-94B6-586F704BBF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A80967-AEBE-453C-BD8E-FBE98228696F}" type="datetimeFigureOut">
              <a:rPr lang="pl-PL" smtClean="0"/>
              <a:t>29.06.2026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4F5C05EC-B9FA-4DAC-8F1E-6EF975A0A9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942F02D0-9081-43C2-91F8-F027F4E6AB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252097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8357FF89-0F23-4BE7-B654-92CA20541E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B98091E-1205-4423-A752-1A9015E133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1595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348BE52-CD60-468D-8371-546908734C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A80967-AEBE-453C-BD8E-FBE98228696F}" type="datetimeFigureOut">
              <a:rPr lang="pl-PL" smtClean="0"/>
              <a:t>29.06.2026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893FA07-84AA-4595-B55C-D90DCD146D2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1306C3E-64DA-4E2F-8E01-2C7FFDEB50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642652-620D-44AF-A741-ABE9F78AFEFD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755376C6-B170-4BAB-817A-47CF8AABBD9F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875" y="6081684"/>
            <a:ext cx="11888250" cy="792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23053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creativecommons.org/licenses/by/4.0/deed.pl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a 11">
            <a:extLst>
              <a:ext uri="{FF2B5EF4-FFF2-40B4-BE49-F238E27FC236}">
                <a16:creationId xmlns:a16="http://schemas.microsoft.com/office/drawing/2014/main" id="{040C5185-EE9F-4004-B36B-5DC219184B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6227813" y="0"/>
            <a:ext cx="5964187" cy="2098179"/>
            <a:chOff x="6227813" y="0"/>
            <a:chExt cx="5964187" cy="2098179"/>
          </a:xfrm>
        </p:grpSpPr>
        <p:sp>
          <p:nvSpPr>
            <p:cNvPr id="5" name="Prostokąt 4">
              <a:extLst>
                <a:ext uri="{FF2B5EF4-FFF2-40B4-BE49-F238E27FC236}">
                  <a16:creationId xmlns:a16="http://schemas.microsoft.com/office/drawing/2014/main" id="{8AC1354D-EB15-4012-BE61-C56AA921A1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7942694" y="0"/>
              <a:ext cx="4249306" cy="1016350"/>
            </a:xfrm>
            <a:prstGeom prst="rect">
              <a:avLst/>
            </a:prstGeom>
            <a:solidFill>
              <a:srgbClr val="C5521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grpSp>
          <p:nvGrpSpPr>
            <p:cNvPr id="6" name="Grupa 5">
              <a:extLst>
                <a:ext uri="{FF2B5EF4-FFF2-40B4-BE49-F238E27FC236}">
                  <a16:creationId xmlns:a16="http://schemas.microsoft.com/office/drawing/2014/main" id="{A8893C89-B497-44D7-9E31-5E376B64F2C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227813" y="299542"/>
              <a:ext cx="5675694" cy="1798637"/>
              <a:chOff x="1469644" y="187882"/>
              <a:chExt cx="5675694" cy="1798637"/>
            </a:xfrm>
          </p:grpSpPr>
          <p:sp>
            <p:nvSpPr>
              <p:cNvPr id="7" name="Prostokąt 6">
                <a:extLst>
                  <a:ext uri="{FF2B5EF4-FFF2-40B4-BE49-F238E27FC236}">
                    <a16:creationId xmlns:a16="http://schemas.microsoft.com/office/drawing/2014/main" id="{C28A9527-3B4E-428E-9B73-7ECC6AF2796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1469644" y="187882"/>
                <a:ext cx="5675693" cy="1798637"/>
              </a:xfrm>
              <a:prstGeom prst="rect">
                <a:avLst/>
              </a:prstGeom>
              <a:solidFill>
                <a:srgbClr val="A6D3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l-PL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" name="Prostokąt 7">
                <a:extLst>
                  <a:ext uri="{FF2B5EF4-FFF2-40B4-BE49-F238E27FC236}">
                    <a16:creationId xmlns:a16="http://schemas.microsoft.com/office/drawing/2014/main" id="{5ED5CD58-6C3F-4D03-A480-5C002AEBFE9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/>
            </p:nvSpPr>
            <p:spPr>
              <a:xfrm>
                <a:off x="3184525" y="187882"/>
                <a:ext cx="3960813" cy="721248"/>
              </a:xfrm>
              <a:prstGeom prst="rect">
                <a:avLst/>
              </a:prstGeom>
              <a:solidFill>
                <a:srgbClr val="0052A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l-PL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" name="Tytuł 1">
                <a:extLst>
                  <a:ext uri="{FF2B5EF4-FFF2-40B4-BE49-F238E27FC236}">
                    <a16:creationId xmlns:a16="http://schemas.microsoft.com/office/drawing/2014/main" id="{FD1DD324-8FFE-42DE-8C0F-1E7AEA7D17C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1706282" y="1014637"/>
                <a:ext cx="5202415" cy="863707"/>
              </a:xfrm>
              <a:prstGeom prst="rect">
                <a:avLst/>
              </a:prstGeom>
            </p:spPr>
            <p:txBody>
              <a:bodyPr vert="horz" lIns="0" tIns="0" rIns="0" bIns="0" rtlCol="0" anchor="ctr" anchorCtr="0">
                <a:normAutofit/>
              </a:bodyPr>
              <a:lstStyle>
                <a:lvl1pPr algn="l" defTabSz="1007943" rtl="0" eaLnBrk="1" latinLnBrk="0" hangingPunct="1">
                  <a:lnSpc>
                    <a:spcPts val="3500"/>
                  </a:lnSpc>
                  <a:spcBef>
                    <a:spcPct val="0"/>
                  </a:spcBef>
                  <a:buNone/>
                  <a:defRPr sz="2800" b="1" kern="1200">
                    <a:solidFill>
                      <a:schemeClr val="tx2"/>
                    </a:solidFill>
                    <a:latin typeface="Open Sans" pitchFamily="2" charset="0"/>
                    <a:ea typeface="Open Sans" pitchFamily="2" charset="0"/>
                    <a:cs typeface="Open Sans" pitchFamily="2" charset="0"/>
                  </a:defRPr>
                </a:lvl1pPr>
              </a:lstStyle>
              <a:p>
                <a:pPr lvl="0" algn="ctr">
                  <a:defRPr/>
                </a:pPr>
                <a:r>
                  <a:rPr lang="pl-PL" dirty="0">
                    <a:solidFill>
                      <a:srgbClr val="002073"/>
                    </a:solidFill>
                  </a:rPr>
                  <a:t>dla Rozwoju Społecznego</a:t>
                </a:r>
                <a:endParaRPr kumimoji="0" lang="pl-PL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73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0" name="Tytuł 1">
                <a:extLst>
                  <a:ext uri="{FF2B5EF4-FFF2-40B4-BE49-F238E27FC236}">
                    <a16:creationId xmlns:a16="http://schemas.microsoft.com/office/drawing/2014/main" id="{EB5C9E51-FC00-41B1-B1C0-28E7AAB81DB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447245" y="267254"/>
                <a:ext cx="2545742" cy="432048"/>
              </a:xfrm>
              <a:prstGeom prst="rect">
                <a:avLst/>
              </a:prstGeom>
            </p:spPr>
            <p:txBody>
              <a:bodyPr vert="horz" lIns="0" tIns="0" rIns="0" bIns="0" rtlCol="0" anchor="t" anchorCtr="0">
                <a:normAutofit/>
              </a:bodyPr>
              <a:lstStyle>
                <a:lvl1pPr algn="l" defTabSz="1007943" rtl="0" eaLnBrk="1" latinLnBrk="0" hangingPunct="1">
                  <a:lnSpc>
                    <a:spcPts val="3500"/>
                  </a:lnSpc>
                  <a:spcBef>
                    <a:spcPct val="0"/>
                  </a:spcBef>
                  <a:buNone/>
                  <a:defRPr sz="2800" b="1" kern="1200">
                    <a:solidFill>
                      <a:schemeClr val="tx2"/>
                    </a:solidFill>
                    <a:latin typeface="Open Sans" pitchFamily="2" charset="0"/>
                    <a:ea typeface="Open Sans" pitchFamily="2" charset="0"/>
                    <a:cs typeface="Open Sans" pitchFamily="2" charset="0"/>
                  </a:defRPr>
                </a:lvl1pPr>
              </a:lstStyle>
              <a:p>
                <a:pPr marL="0" marR="0" lvl="0" indent="0" algn="l" defTabSz="1007943" rtl="0" eaLnBrk="1" fontAlgn="auto" latinLnBrk="0" hangingPunct="1">
                  <a:lnSpc>
                    <a:spcPts val="3500"/>
                  </a:lnSpc>
                  <a:spcBef>
                    <a:spcPct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pl-PL" sz="1400" b="1" i="0" u="none" strike="noStrike" kern="1200" cap="none" spc="2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</a:rPr>
                  <a:t>Fundusze Europejskie</a:t>
                </a:r>
              </a:p>
            </p:txBody>
          </p:sp>
        </p:grpSp>
        <p:pic>
          <p:nvPicPr>
            <p:cNvPr id="3" name="Obraz 2">
              <a:extLst>
                <a:ext uri="{FF2B5EF4-FFF2-40B4-BE49-F238E27FC236}">
                  <a16:creationId xmlns:a16="http://schemas.microsoft.com/office/drawing/2014/main" id="{C728A1A6-2F13-4BF3-B09B-8B1ABC8801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42693" y="296350"/>
              <a:ext cx="1079492" cy="720000"/>
            </a:xfrm>
            <a:prstGeom prst="rect">
              <a:avLst/>
            </a:prstGeom>
          </p:spPr>
        </p:pic>
      </p:grpSp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2226596"/>
            <a:ext cx="9144000" cy="1389184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pl-PL" sz="3600" b="1" dirty="0">
                <a:latin typeface="+mn-lt"/>
                <a:ea typeface="Verdana" panose="020B0604030504040204" pitchFamily="34" charset="0"/>
                <a:cs typeface="Tahoma" panose="020B0604030504040204" pitchFamily="34" charset="0"/>
              </a:rPr>
              <a:t>Zrównoważony Kampus SGGW – </a:t>
            </a:r>
            <a:br>
              <a:rPr lang="pl-PL" sz="3600" b="1" dirty="0">
                <a:latin typeface="+mn-lt"/>
                <a:ea typeface="Verdana" panose="020B0604030504040204" pitchFamily="34" charset="0"/>
                <a:cs typeface="Tahoma" panose="020B0604030504040204" pitchFamily="34" charset="0"/>
              </a:rPr>
            </a:br>
            <a:r>
              <a:rPr lang="pl-PL" sz="3600" b="1" dirty="0">
                <a:latin typeface="+mn-lt"/>
                <a:ea typeface="Verdana" panose="020B0604030504040204" pitchFamily="34" charset="0"/>
                <a:cs typeface="Tahoma" panose="020B0604030504040204" pitchFamily="34" charset="0"/>
              </a:rPr>
              <a:t>- kształcenie na rzecz branż kluczowych</a:t>
            </a:r>
          </a:p>
        </p:txBody>
      </p:sp>
      <p:sp>
        <p:nvSpPr>
          <p:cNvPr id="4" name="Podtytuł 3"/>
          <p:cNvSpPr>
            <a:spLocks noGrp="1"/>
          </p:cNvSpPr>
          <p:nvPr>
            <p:ph type="subTitle" idx="1"/>
          </p:nvPr>
        </p:nvSpPr>
        <p:spPr>
          <a:xfrm>
            <a:off x="1524000" y="4109291"/>
            <a:ext cx="9144000" cy="1791305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</a:pPr>
            <a:r>
              <a:rPr lang="pl-PL" sz="7200" dirty="0">
                <a:ea typeface="Verdana" panose="020B0604030504040204" pitchFamily="34" charset="0"/>
              </a:rPr>
              <a:t>Projekt współfinansowany z Europejskiego Funduszu Społecznego Plus </a:t>
            </a:r>
          </a:p>
          <a:p>
            <a:pPr>
              <a:lnSpc>
                <a:spcPct val="120000"/>
              </a:lnSpc>
            </a:pPr>
            <a:r>
              <a:rPr lang="pl-PL" sz="7200" dirty="0">
                <a:ea typeface="Verdana" panose="020B0604030504040204" pitchFamily="34" charset="0"/>
              </a:rPr>
              <a:t>w </a:t>
            </a:r>
            <a:r>
              <a:rPr lang="pl-PL" sz="7200" dirty="0">
                <a:ea typeface="Verdana" panose="020B0604030504040204" pitchFamily="34" charset="0"/>
                <a:cs typeface="Tahoma" panose="020B0604030504040204" pitchFamily="34" charset="0"/>
              </a:rPr>
              <a:t>ramach Programu Fundusze Europejskie dla Rozwoju Społecznego 2021-2027</a:t>
            </a:r>
          </a:p>
          <a:p>
            <a:pPr>
              <a:lnSpc>
                <a:spcPct val="120000"/>
              </a:lnSpc>
            </a:pPr>
            <a:r>
              <a:rPr lang="pl-PL" sz="7200" dirty="0">
                <a:ea typeface="Verdana" panose="020B0604030504040204" pitchFamily="34" charset="0"/>
                <a:cs typeface="Tahoma" panose="020B0604030504040204" pitchFamily="34" charset="0"/>
              </a:rPr>
              <a:t>Priorytet 1 Umiejętności</a:t>
            </a:r>
          </a:p>
          <a:p>
            <a:pPr>
              <a:lnSpc>
                <a:spcPct val="120000"/>
              </a:lnSpc>
            </a:pPr>
            <a:r>
              <a:rPr lang="pl-PL" sz="7200" dirty="0">
                <a:ea typeface="Verdana" panose="020B0604030504040204" pitchFamily="34" charset="0"/>
                <a:cs typeface="Tahoma" panose="020B0604030504040204" pitchFamily="34" charset="0"/>
              </a:rPr>
              <a:t>Działanie 01.05 Umiejętności w szkolnictwie wyższym</a:t>
            </a:r>
          </a:p>
          <a:p>
            <a:pPr>
              <a:lnSpc>
                <a:spcPct val="120000"/>
              </a:lnSpc>
            </a:pPr>
            <a:endParaRPr lang="pl-PL" sz="1200" dirty="0"/>
          </a:p>
        </p:txBody>
      </p:sp>
    </p:spTree>
    <p:extLst>
      <p:ext uri="{BB962C8B-B14F-4D97-AF65-F5344CB8AC3E}">
        <p14:creationId xmlns:p14="http://schemas.microsoft.com/office/powerpoint/2010/main" val="26905546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8</a:t>
            </a:r>
          </a:p>
        </p:txBody>
      </p:sp>
      <p:sp>
        <p:nvSpPr>
          <p:cNvPr id="3" name="Tytuł 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</p:spPr>
        <p:txBody>
          <a:bodyPr wrap="square" lIns="0" tIns="0" rIns="0" bIns="0">
            <a:normAutofit/>
          </a:bodyPr>
          <a:lstStyle/>
          <a:p>
            <a:r>
              <a:rPr sz="4400" b="1" dirty="0" err="1">
                <a:solidFill>
                  <a:srgbClr val="000000"/>
                </a:solidFill>
                <a:latin typeface="Aptos"/>
              </a:rPr>
              <a:t>Formaty</a:t>
            </a:r>
            <a:r>
              <a:rPr sz="4400" b="1" dirty="0">
                <a:solidFill>
                  <a:srgbClr val="000000"/>
                </a:solidFill>
                <a:latin typeface="Aptos"/>
              </a:rPr>
              <a:t> </a:t>
            </a:r>
            <a:r>
              <a:rPr sz="4400" b="1" dirty="0" err="1">
                <a:solidFill>
                  <a:srgbClr val="000000"/>
                </a:solidFill>
                <a:latin typeface="Aptos"/>
              </a:rPr>
              <a:t>plików</a:t>
            </a:r>
            <a:r>
              <a:rPr sz="4400" b="1" dirty="0">
                <a:solidFill>
                  <a:srgbClr val="000000"/>
                </a:solidFill>
                <a:latin typeface="Aptos"/>
              </a:rPr>
              <a:t> DEM </a:t>
            </a:r>
            <a:r>
              <a:rPr sz="4400" b="1" dirty="0" err="1">
                <a:solidFill>
                  <a:srgbClr val="000000"/>
                </a:solidFill>
                <a:latin typeface="Aptos"/>
              </a:rPr>
              <a:t>i</a:t>
            </a:r>
            <a:r>
              <a:rPr sz="4400" b="1" dirty="0">
                <a:solidFill>
                  <a:srgbClr val="000000"/>
                </a:solidFill>
                <a:latin typeface="Aptos"/>
              </a:rPr>
              <a:t> DSM</a:t>
            </a:r>
            <a:endParaRPr sz="4400" dirty="0"/>
          </a:p>
        </p:txBody>
      </p:sp>
      <p:sp>
        <p:nvSpPr>
          <p:cNvPr id="4" name="Symbol zastępczy zawartości 2"/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prstGeom prst="rect">
            <a:avLst/>
          </a:prstGeom>
          <a:noFill/>
        </p:spPr>
        <p:txBody>
          <a:bodyPr wrap="square" lIns="0" tIns="0" rIns="0" bIns="0" anchor="t">
            <a:normAutofit fontScale="85000" lnSpcReduction="20000"/>
          </a:bodyPr>
          <a:lstStyle/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2800" dirty="0" err="1">
                <a:solidFill>
                  <a:srgbClr val="000000"/>
                </a:solidFill>
                <a:latin typeface="Aptos"/>
              </a:rPr>
              <a:t>Modele</a:t>
            </a:r>
            <a:r>
              <a:rPr sz="2800" dirty="0">
                <a:solidFill>
                  <a:srgbClr val="000000"/>
                </a:solidFill>
                <a:latin typeface="Aptos"/>
              </a:rPr>
              <a:t> DEM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</a:t>
            </a:r>
            <a:r>
              <a:rPr sz="2800" dirty="0">
                <a:solidFill>
                  <a:srgbClr val="000000"/>
                </a:solidFill>
                <a:latin typeface="Aptos"/>
              </a:rPr>
              <a:t> DSM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są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najczęściej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zapisywane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jako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rastry</a:t>
            </a:r>
            <a:r>
              <a:rPr sz="2800" dirty="0">
                <a:solidFill>
                  <a:srgbClr val="000000"/>
                </a:solidFill>
                <a:latin typeface="Aptos"/>
              </a:rPr>
              <a:t>.</a:t>
            </a:r>
            <a:endParaRPr sz="2800" dirty="0"/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2800" dirty="0" err="1">
                <a:solidFill>
                  <a:srgbClr val="000000"/>
                </a:solidFill>
                <a:latin typeface="Aptos"/>
              </a:rPr>
              <a:t>Najpopularniejszy</a:t>
            </a:r>
            <a:r>
              <a:rPr sz="2800" dirty="0">
                <a:solidFill>
                  <a:srgbClr val="000000"/>
                </a:solidFill>
                <a:latin typeface="Aptos"/>
              </a:rPr>
              <a:t> format to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GeoTIFF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ponieważ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przechowuje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wartości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pikseli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oraz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georeferencję</a:t>
            </a:r>
            <a:r>
              <a:rPr sz="2800" dirty="0">
                <a:solidFill>
                  <a:srgbClr val="000000"/>
                </a:solidFill>
                <a:latin typeface="Aptos"/>
              </a:rPr>
              <a:t> w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jednym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pliku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</a:t>
            </a:r>
            <a:r>
              <a:rPr sz="2800" dirty="0">
                <a:solidFill>
                  <a:srgbClr val="000000"/>
                </a:solidFill>
                <a:latin typeface="Aptos"/>
              </a:rPr>
              <a:t> jest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szeroko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obsługiwany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przez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oprogramowanie</a:t>
            </a:r>
            <a:r>
              <a:rPr sz="2800" dirty="0">
                <a:solidFill>
                  <a:srgbClr val="000000"/>
                </a:solidFill>
                <a:latin typeface="Aptos"/>
              </a:rPr>
              <a:t> GIS.</a:t>
            </a:r>
            <a:endParaRPr sz="2800" dirty="0"/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2800" dirty="0" err="1">
                <a:solidFill>
                  <a:srgbClr val="000000"/>
                </a:solidFill>
                <a:latin typeface="Aptos"/>
              </a:rPr>
              <a:t>Coraz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częściej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stosuje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się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także</a:t>
            </a:r>
            <a:r>
              <a:rPr sz="2800" dirty="0">
                <a:solidFill>
                  <a:srgbClr val="000000"/>
                </a:solidFill>
                <a:latin typeface="Aptos"/>
              </a:rPr>
              <a:t> Cloud Optimized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GeoTIFF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czyli</a:t>
            </a:r>
            <a:r>
              <a:rPr sz="2800" dirty="0">
                <a:solidFill>
                  <a:srgbClr val="000000"/>
                </a:solidFill>
                <a:latin typeface="Aptos"/>
              </a:rPr>
              <a:t> COG,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wygodny</a:t>
            </a:r>
            <a:r>
              <a:rPr sz="2800" dirty="0">
                <a:solidFill>
                  <a:srgbClr val="000000"/>
                </a:solidFill>
                <a:latin typeface="Aptos"/>
              </a:rPr>
              <a:t> do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pracy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przez</a:t>
            </a:r>
            <a:r>
              <a:rPr sz="2800" dirty="0">
                <a:solidFill>
                  <a:srgbClr val="000000"/>
                </a:solidFill>
                <a:latin typeface="Aptos"/>
              </a:rPr>
              <a:t> Internet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</a:t>
            </a:r>
            <a:r>
              <a:rPr sz="2800" dirty="0">
                <a:solidFill>
                  <a:srgbClr val="000000"/>
                </a:solidFill>
                <a:latin typeface="Aptos"/>
              </a:rPr>
              <a:t> w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usługach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chmurowych</a:t>
            </a:r>
            <a:r>
              <a:rPr sz="2800" dirty="0">
                <a:solidFill>
                  <a:srgbClr val="000000"/>
                </a:solidFill>
                <a:latin typeface="Aptos"/>
              </a:rPr>
              <a:t>.</a:t>
            </a:r>
            <a:endParaRPr sz="2800" dirty="0"/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2800" dirty="0" err="1">
                <a:solidFill>
                  <a:srgbClr val="000000"/>
                </a:solidFill>
                <a:latin typeface="Aptos"/>
              </a:rPr>
              <a:t>Inne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spotykane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formaty</a:t>
            </a:r>
            <a:r>
              <a:rPr sz="2800" dirty="0">
                <a:solidFill>
                  <a:srgbClr val="000000"/>
                </a:solidFill>
                <a:latin typeface="Aptos"/>
              </a:rPr>
              <a:t> to ASCII Grid, IMG, VRT,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NetCDF</a:t>
            </a:r>
            <a:r>
              <a:rPr sz="2800" dirty="0">
                <a:solidFill>
                  <a:srgbClr val="000000"/>
                </a:solidFill>
                <a:latin typeface="Aptos"/>
              </a:rPr>
              <a:t>, HDF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oraz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różne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formaty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pakietowe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stosowane</a:t>
            </a:r>
            <a:r>
              <a:rPr sz="2800" dirty="0">
                <a:solidFill>
                  <a:srgbClr val="000000"/>
                </a:solidFill>
                <a:latin typeface="Aptos"/>
              </a:rPr>
              <a:t> w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dużych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produktach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satelitarnych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klimatycznych</a:t>
            </a:r>
            <a:r>
              <a:rPr sz="2800" dirty="0">
                <a:solidFill>
                  <a:srgbClr val="000000"/>
                </a:solidFill>
                <a:latin typeface="Aptos"/>
              </a:rPr>
              <a:t>.</a:t>
            </a:r>
            <a:endParaRPr sz="2800" dirty="0"/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2800" dirty="0" err="1">
                <a:solidFill>
                  <a:srgbClr val="000000"/>
                </a:solidFill>
                <a:latin typeface="Aptos"/>
              </a:rPr>
              <a:t>Ważne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są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nie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tylko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rozszerzenia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plików</a:t>
            </a:r>
            <a:r>
              <a:rPr sz="2800" dirty="0">
                <a:solidFill>
                  <a:srgbClr val="000000"/>
                </a:solidFill>
                <a:latin typeface="Aptos"/>
              </a:rPr>
              <a:t>, ale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również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układ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współrzędnych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jednostka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wysokości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rozdzielczość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wartość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NoData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typ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danych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liczbowych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sposób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kompresji</a:t>
            </a:r>
            <a:r>
              <a:rPr sz="2800" dirty="0">
                <a:solidFill>
                  <a:srgbClr val="000000"/>
                </a:solidFill>
                <a:latin typeface="Aptos"/>
              </a:rPr>
              <a:t>.</a:t>
            </a:r>
            <a:endParaRPr sz="2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9</a:t>
            </a:r>
          </a:p>
        </p:txBody>
      </p:sp>
      <p:sp>
        <p:nvSpPr>
          <p:cNvPr id="3" name="Tytuł 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</p:spPr>
        <p:txBody>
          <a:bodyPr wrap="square" lIns="0" tIns="0" rIns="0" bIns="0">
            <a:normAutofit/>
          </a:bodyPr>
          <a:lstStyle/>
          <a:p>
            <a:r>
              <a:rPr sz="4400" b="1" dirty="0" err="1">
                <a:solidFill>
                  <a:srgbClr val="000000"/>
                </a:solidFill>
                <a:latin typeface="Aptos"/>
              </a:rPr>
              <a:t>Formaty</a:t>
            </a:r>
            <a:r>
              <a:rPr sz="4400" b="1" dirty="0">
                <a:solidFill>
                  <a:srgbClr val="000000"/>
                </a:solidFill>
                <a:latin typeface="Aptos"/>
              </a:rPr>
              <a:t> </a:t>
            </a:r>
            <a:r>
              <a:rPr sz="4400" b="1" dirty="0" err="1">
                <a:solidFill>
                  <a:srgbClr val="000000"/>
                </a:solidFill>
                <a:latin typeface="Aptos"/>
              </a:rPr>
              <a:t>chmur</a:t>
            </a:r>
            <a:r>
              <a:rPr sz="4400" b="1" dirty="0">
                <a:solidFill>
                  <a:srgbClr val="000000"/>
                </a:solidFill>
                <a:latin typeface="Aptos"/>
              </a:rPr>
              <a:t> </a:t>
            </a:r>
            <a:r>
              <a:rPr sz="4400" b="1" dirty="0" err="1">
                <a:solidFill>
                  <a:srgbClr val="000000"/>
                </a:solidFill>
                <a:latin typeface="Aptos"/>
              </a:rPr>
              <a:t>punktów</a:t>
            </a:r>
            <a:endParaRPr sz="4400" dirty="0"/>
          </a:p>
        </p:txBody>
      </p:sp>
      <p:sp>
        <p:nvSpPr>
          <p:cNvPr id="4" name="Symbol zastępczy zawartości 2"/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prstGeom prst="rect">
            <a:avLst/>
          </a:prstGeom>
          <a:noFill/>
        </p:spPr>
        <p:txBody>
          <a:bodyPr wrap="square" lIns="0" tIns="0" rIns="0" bIns="0" anchor="t">
            <a:normAutofit fontScale="85000" lnSpcReduction="10000"/>
          </a:bodyPr>
          <a:lstStyle/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2800" dirty="0">
                <a:solidFill>
                  <a:srgbClr val="000000"/>
                </a:solidFill>
                <a:latin typeface="Aptos"/>
              </a:rPr>
              <a:t>Dane LiDAR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fotogrametryczne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chmury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punktów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są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często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przechowywane</a:t>
            </a:r>
            <a:r>
              <a:rPr sz="2800" dirty="0">
                <a:solidFill>
                  <a:srgbClr val="000000"/>
                </a:solidFill>
                <a:latin typeface="Aptos"/>
              </a:rPr>
              <a:t> w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formatach</a:t>
            </a:r>
            <a:r>
              <a:rPr sz="2800" dirty="0">
                <a:solidFill>
                  <a:srgbClr val="000000"/>
                </a:solidFill>
                <a:latin typeface="Aptos"/>
              </a:rPr>
              <a:t> LAS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lub</a:t>
            </a:r>
            <a:r>
              <a:rPr sz="2800" dirty="0">
                <a:solidFill>
                  <a:srgbClr val="000000"/>
                </a:solidFill>
                <a:latin typeface="Aptos"/>
              </a:rPr>
              <a:t> LAZ.</a:t>
            </a:r>
            <a:endParaRPr sz="2800" dirty="0"/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2800" dirty="0">
                <a:solidFill>
                  <a:srgbClr val="000000"/>
                </a:solidFill>
                <a:latin typeface="Aptos"/>
              </a:rPr>
              <a:t>LAS jest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standardowym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formatem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zapisu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chmur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punktów</a:t>
            </a:r>
            <a:r>
              <a:rPr sz="2800" dirty="0">
                <a:solidFill>
                  <a:srgbClr val="000000"/>
                </a:solidFill>
                <a:latin typeface="Aptos"/>
              </a:rPr>
              <a:t>, a LAZ jest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jego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skompresowaną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wersją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zwykle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znacznie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mniejszą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objętościowo</a:t>
            </a:r>
            <a:r>
              <a:rPr sz="2800" dirty="0">
                <a:solidFill>
                  <a:srgbClr val="000000"/>
                </a:solidFill>
                <a:latin typeface="Aptos"/>
              </a:rPr>
              <a:t>.</a:t>
            </a:r>
            <a:endParaRPr sz="2800" dirty="0"/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2800" dirty="0">
                <a:solidFill>
                  <a:srgbClr val="000000"/>
                </a:solidFill>
                <a:latin typeface="Aptos"/>
              </a:rPr>
              <a:t>W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większych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projektach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pojawiają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się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także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formaty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zoptymalizowane</a:t>
            </a:r>
            <a:r>
              <a:rPr sz="2800" dirty="0">
                <a:solidFill>
                  <a:srgbClr val="000000"/>
                </a:solidFill>
                <a:latin typeface="Aptos"/>
              </a:rPr>
              <a:t> do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pracy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przestrzennej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chmurowej</a:t>
            </a:r>
            <a:r>
              <a:rPr sz="2800" dirty="0">
                <a:solidFill>
                  <a:srgbClr val="000000"/>
                </a:solidFill>
                <a:latin typeface="Aptos"/>
              </a:rPr>
              <a:t>, np. COPC,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czyli</a:t>
            </a:r>
            <a:r>
              <a:rPr sz="2800" dirty="0">
                <a:solidFill>
                  <a:srgbClr val="000000"/>
                </a:solidFill>
                <a:latin typeface="Aptos"/>
              </a:rPr>
              <a:t> Cloud Optimized Point Cloud.</a:t>
            </a:r>
            <a:endParaRPr sz="2800" dirty="0"/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2800" dirty="0" err="1">
                <a:solidFill>
                  <a:srgbClr val="000000"/>
                </a:solidFill>
                <a:latin typeface="Aptos"/>
              </a:rPr>
              <a:t>Chmury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punktów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mogą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zawierać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klasy</a:t>
            </a:r>
            <a:r>
              <a:rPr sz="2800" dirty="0">
                <a:solidFill>
                  <a:srgbClr val="000000"/>
                </a:solidFill>
                <a:latin typeface="Aptos"/>
              </a:rPr>
              <a:t>, np. grunt,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roślinność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niska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średnia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wysoka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budynki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woda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lub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obiekty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techniczne</a:t>
            </a:r>
            <a:r>
              <a:rPr sz="2800" dirty="0">
                <a:solidFill>
                  <a:srgbClr val="000000"/>
                </a:solidFill>
                <a:latin typeface="Aptos"/>
              </a:rPr>
              <a:t>.</a:t>
            </a:r>
            <a:endParaRPr sz="2800" dirty="0"/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2800" dirty="0">
                <a:solidFill>
                  <a:srgbClr val="000000"/>
                </a:solidFill>
                <a:latin typeface="Aptos"/>
              </a:rPr>
              <a:t>W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rolnictwie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szczególnie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ważne</a:t>
            </a:r>
            <a:r>
              <a:rPr sz="2800" dirty="0">
                <a:solidFill>
                  <a:srgbClr val="000000"/>
                </a:solidFill>
                <a:latin typeface="Aptos"/>
              </a:rPr>
              <a:t> jest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rozróżnienie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punktów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gruntu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roślinności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ponieważ</a:t>
            </a:r>
            <a:r>
              <a:rPr sz="2800" dirty="0">
                <a:solidFill>
                  <a:srgbClr val="000000"/>
                </a:solidFill>
                <a:latin typeface="Aptos"/>
              </a:rPr>
              <a:t> bez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tego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trudno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poprawnie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tworzyć</a:t>
            </a:r>
            <a:r>
              <a:rPr sz="2800" dirty="0">
                <a:solidFill>
                  <a:srgbClr val="000000"/>
                </a:solidFill>
                <a:latin typeface="Aptos"/>
              </a:rPr>
              <a:t> DTM, DSM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modele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wysokości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łanu</a:t>
            </a:r>
            <a:r>
              <a:rPr sz="2800" dirty="0">
                <a:solidFill>
                  <a:srgbClr val="000000"/>
                </a:solidFill>
                <a:latin typeface="Aptos"/>
              </a:rPr>
              <a:t>.</a:t>
            </a:r>
            <a:endParaRPr sz="2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10</a:t>
            </a:r>
          </a:p>
        </p:txBody>
      </p:sp>
      <p:sp>
        <p:nvSpPr>
          <p:cNvPr id="3" name="Tytuł 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</p:spPr>
        <p:txBody>
          <a:bodyPr wrap="square" lIns="0" tIns="0" rIns="0" bIns="0">
            <a:normAutofit/>
          </a:bodyPr>
          <a:lstStyle/>
          <a:p>
            <a:r>
              <a:rPr sz="4400" b="1" dirty="0" err="1">
                <a:solidFill>
                  <a:srgbClr val="000000"/>
                </a:solidFill>
                <a:latin typeface="Aptos"/>
              </a:rPr>
              <a:t>Podstawowe</a:t>
            </a:r>
            <a:r>
              <a:rPr sz="4400" b="1" dirty="0">
                <a:solidFill>
                  <a:srgbClr val="000000"/>
                </a:solidFill>
                <a:latin typeface="Aptos"/>
              </a:rPr>
              <a:t> </a:t>
            </a:r>
            <a:r>
              <a:rPr sz="4400" b="1" dirty="0" err="1">
                <a:solidFill>
                  <a:srgbClr val="000000"/>
                </a:solidFill>
                <a:latin typeface="Aptos"/>
              </a:rPr>
              <a:t>przetwarzanie</a:t>
            </a:r>
            <a:r>
              <a:rPr sz="4400" b="1" dirty="0">
                <a:solidFill>
                  <a:srgbClr val="000000"/>
                </a:solidFill>
                <a:latin typeface="Aptos"/>
              </a:rPr>
              <a:t> w QGIS</a:t>
            </a:r>
            <a:endParaRPr sz="4400" dirty="0"/>
          </a:p>
        </p:txBody>
      </p:sp>
      <p:sp>
        <p:nvSpPr>
          <p:cNvPr id="4" name="Symbol zastępczy zawartości 2"/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prstGeom prst="rect">
            <a:avLst/>
          </a:prstGeom>
          <a:noFill/>
        </p:spPr>
        <p:txBody>
          <a:bodyPr wrap="square" lIns="0" tIns="0" rIns="0" bIns="0" anchor="t">
            <a:normAutofit fontScale="77500" lnSpcReduction="20000"/>
          </a:bodyPr>
          <a:lstStyle/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2800" dirty="0">
                <a:solidFill>
                  <a:srgbClr val="000000"/>
                </a:solidFill>
                <a:latin typeface="Aptos"/>
              </a:rPr>
              <a:t>QGIS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pozwala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wykonywać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wiele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operacji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na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modelach</a:t>
            </a:r>
            <a:r>
              <a:rPr sz="2800" dirty="0">
                <a:solidFill>
                  <a:srgbClr val="000000"/>
                </a:solidFill>
                <a:latin typeface="Aptos"/>
              </a:rPr>
              <a:t> DEM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</a:t>
            </a:r>
            <a:r>
              <a:rPr sz="2800" dirty="0">
                <a:solidFill>
                  <a:srgbClr val="000000"/>
                </a:solidFill>
                <a:latin typeface="Aptos"/>
              </a:rPr>
              <a:t> DSM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bezpośrednio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lub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przez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wbudowane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narzędzia</a:t>
            </a:r>
            <a:r>
              <a:rPr sz="2800" dirty="0">
                <a:solidFill>
                  <a:srgbClr val="000000"/>
                </a:solidFill>
                <a:latin typeface="Aptos"/>
              </a:rPr>
              <a:t> GDAL, SAGA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</a:t>
            </a:r>
            <a:r>
              <a:rPr sz="2800" dirty="0">
                <a:solidFill>
                  <a:srgbClr val="000000"/>
                </a:solidFill>
                <a:latin typeface="Aptos"/>
              </a:rPr>
              <a:t> GRASS.</a:t>
            </a:r>
            <a:endParaRPr sz="2800" dirty="0"/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2800" dirty="0" err="1">
                <a:solidFill>
                  <a:srgbClr val="000000"/>
                </a:solidFill>
                <a:latin typeface="Aptos"/>
              </a:rPr>
              <a:t>Typowy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przebieg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pracy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obejmuje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wczytanie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modelu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sprawdzenie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układu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współrzędnych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przycięcie</a:t>
            </a:r>
            <a:r>
              <a:rPr sz="2800" dirty="0">
                <a:solidFill>
                  <a:srgbClr val="000000"/>
                </a:solidFill>
                <a:latin typeface="Aptos"/>
              </a:rPr>
              <a:t> do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obszaru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analizy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zmianę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rozdzielczości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reprojekcję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oraz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kontrolę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wartości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NoData</a:t>
            </a:r>
            <a:r>
              <a:rPr sz="2800" dirty="0">
                <a:solidFill>
                  <a:srgbClr val="000000"/>
                </a:solidFill>
                <a:latin typeface="Aptos"/>
              </a:rPr>
              <a:t>.</a:t>
            </a:r>
            <a:endParaRPr sz="2800" dirty="0"/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2800" dirty="0" err="1">
                <a:solidFill>
                  <a:srgbClr val="000000"/>
                </a:solidFill>
                <a:latin typeface="Aptos"/>
              </a:rPr>
              <a:t>Następnie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można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tworzyć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cieniowanie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mapy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spadków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ekspozycji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krzywizny</a:t>
            </a:r>
            <a:r>
              <a:rPr sz="2800" dirty="0">
                <a:solidFill>
                  <a:srgbClr val="000000"/>
                </a:solidFill>
                <a:latin typeface="Aptos"/>
              </a:rPr>
              <a:t>, profile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wysokościowe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statystyki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wysokości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dla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pól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lub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jednostek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administracyjnych</a:t>
            </a:r>
            <a:r>
              <a:rPr sz="2800" dirty="0">
                <a:solidFill>
                  <a:srgbClr val="000000"/>
                </a:solidFill>
                <a:latin typeface="Aptos"/>
              </a:rPr>
              <a:t>.</a:t>
            </a:r>
            <a:endParaRPr sz="2800" dirty="0"/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2800" dirty="0">
                <a:solidFill>
                  <a:srgbClr val="000000"/>
                </a:solidFill>
                <a:latin typeface="Aptos"/>
              </a:rPr>
              <a:t>W QGIS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można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też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łączyć</a:t>
            </a:r>
            <a:r>
              <a:rPr sz="2800" dirty="0">
                <a:solidFill>
                  <a:srgbClr val="000000"/>
                </a:solidFill>
                <a:latin typeface="Aptos"/>
              </a:rPr>
              <a:t> DEM z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granicami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pól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mapą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glebową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siecią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rowów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warstwami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hydrologicznymi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obrazami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satelitarnymi</a:t>
            </a:r>
            <a:r>
              <a:rPr sz="2800" dirty="0">
                <a:solidFill>
                  <a:srgbClr val="000000"/>
                </a:solidFill>
                <a:latin typeface="Aptos"/>
              </a:rPr>
              <a:t>.</a:t>
            </a:r>
            <a:endParaRPr sz="2800" dirty="0"/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2800" dirty="0" err="1">
                <a:solidFill>
                  <a:srgbClr val="000000"/>
                </a:solidFill>
                <a:latin typeface="Aptos"/>
              </a:rPr>
              <a:t>Dzięki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temu</a:t>
            </a:r>
            <a:r>
              <a:rPr sz="2800" dirty="0">
                <a:solidFill>
                  <a:srgbClr val="000000"/>
                </a:solidFill>
                <a:latin typeface="Aptos"/>
              </a:rPr>
              <a:t> model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wysokościowy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staje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się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elementem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szerszej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analizy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rolniczej</a:t>
            </a:r>
            <a:r>
              <a:rPr sz="2800" dirty="0">
                <a:solidFill>
                  <a:srgbClr val="000000"/>
                </a:solidFill>
                <a:latin typeface="Aptos"/>
              </a:rPr>
              <a:t>, a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nie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tylko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osobną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mapą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terenu</a:t>
            </a:r>
            <a:r>
              <a:rPr sz="2800" dirty="0">
                <a:solidFill>
                  <a:srgbClr val="000000"/>
                </a:solidFill>
                <a:latin typeface="Aptos"/>
              </a:rPr>
              <a:t>.</a:t>
            </a:r>
            <a:endParaRPr sz="2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11</a:t>
            </a:r>
          </a:p>
        </p:txBody>
      </p:sp>
      <p:sp>
        <p:nvSpPr>
          <p:cNvPr id="3" name="Tytuł 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</p:spPr>
        <p:txBody>
          <a:bodyPr wrap="square" lIns="0" tIns="0" rIns="0" bIns="0">
            <a:normAutofit/>
          </a:bodyPr>
          <a:lstStyle/>
          <a:p>
            <a:r>
              <a:rPr sz="4400" b="1" dirty="0" err="1">
                <a:solidFill>
                  <a:srgbClr val="000000"/>
                </a:solidFill>
                <a:latin typeface="Aptos"/>
              </a:rPr>
              <a:t>Przetwarzanie</a:t>
            </a:r>
            <a:r>
              <a:rPr sz="4400" b="1" dirty="0">
                <a:solidFill>
                  <a:srgbClr val="000000"/>
                </a:solidFill>
                <a:latin typeface="Aptos"/>
              </a:rPr>
              <a:t> w SAGA GIS</a:t>
            </a:r>
            <a:endParaRPr sz="4400" dirty="0"/>
          </a:p>
        </p:txBody>
      </p:sp>
      <p:sp>
        <p:nvSpPr>
          <p:cNvPr id="4" name="Symbol zastępczy zawartości 2"/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prstGeom prst="rect">
            <a:avLst/>
          </a:prstGeom>
          <a:noFill/>
        </p:spPr>
        <p:txBody>
          <a:bodyPr wrap="square" lIns="0" tIns="0" rIns="0" bIns="0" anchor="t">
            <a:normAutofit fontScale="85000" lnSpcReduction="10000"/>
          </a:bodyPr>
          <a:lstStyle/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2800" dirty="0">
                <a:solidFill>
                  <a:srgbClr val="000000"/>
                </a:solidFill>
                <a:latin typeface="Aptos"/>
              </a:rPr>
              <a:t>SAGA GIS jest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szczególnie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ceniony</a:t>
            </a:r>
            <a:r>
              <a:rPr sz="2800" dirty="0">
                <a:solidFill>
                  <a:srgbClr val="000000"/>
                </a:solidFill>
                <a:latin typeface="Aptos"/>
              </a:rPr>
              <a:t> za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narzędzia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analizy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terenu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hydrologii</a:t>
            </a:r>
            <a:r>
              <a:rPr sz="2800" dirty="0">
                <a:solidFill>
                  <a:srgbClr val="000000"/>
                </a:solidFill>
                <a:latin typeface="Aptos"/>
              </a:rPr>
              <a:t>.</a:t>
            </a:r>
            <a:endParaRPr sz="2800" dirty="0"/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2800" dirty="0">
                <a:solidFill>
                  <a:srgbClr val="000000"/>
                </a:solidFill>
                <a:latin typeface="Aptos"/>
              </a:rPr>
              <a:t>W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praktyce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często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korzysta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się</a:t>
            </a:r>
            <a:r>
              <a:rPr sz="2800" dirty="0">
                <a:solidFill>
                  <a:srgbClr val="000000"/>
                </a:solidFill>
                <a:latin typeface="Aptos"/>
              </a:rPr>
              <a:t> z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niego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przez</a:t>
            </a:r>
            <a:r>
              <a:rPr sz="2800" dirty="0">
                <a:solidFill>
                  <a:srgbClr val="000000"/>
                </a:solidFill>
                <a:latin typeface="Aptos"/>
              </a:rPr>
              <a:t> panel Processing w QGIS,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dzięki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czemu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użytkownik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może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uruchamiać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algorytmy</a:t>
            </a:r>
            <a:r>
              <a:rPr sz="2800" dirty="0">
                <a:solidFill>
                  <a:srgbClr val="000000"/>
                </a:solidFill>
                <a:latin typeface="Aptos"/>
              </a:rPr>
              <a:t> SAGA bez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opuszczania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projektu</a:t>
            </a:r>
            <a:r>
              <a:rPr sz="2800" dirty="0">
                <a:solidFill>
                  <a:srgbClr val="000000"/>
                </a:solidFill>
                <a:latin typeface="Aptos"/>
              </a:rPr>
              <a:t> QGIS.</a:t>
            </a:r>
            <a:endParaRPr sz="2800" dirty="0"/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2800" dirty="0" err="1">
                <a:solidFill>
                  <a:srgbClr val="000000"/>
                </a:solidFill>
                <a:latin typeface="Aptos"/>
              </a:rPr>
              <a:t>Typowe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narzędzia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obejmują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wypełnianie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zagłębień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wyznaczanie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kierunku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akumulacji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przepływu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obliczanie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spadku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ekspozycji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krzywizn</a:t>
            </a:r>
            <a:r>
              <a:rPr sz="2800" dirty="0">
                <a:solidFill>
                  <a:srgbClr val="000000"/>
                </a:solidFill>
                <a:latin typeface="Aptos"/>
              </a:rPr>
              <a:t>, Topographic Wetness Index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oraz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wskaźników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związanych</a:t>
            </a:r>
            <a:r>
              <a:rPr sz="2800" dirty="0">
                <a:solidFill>
                  <a:srgbClr val="000000"/>
                </a:solidFill>
                <a:latin typeface="Aptos"/>
              </a:rPr>
              <a:t> z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erozją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wilgotnością</a:t>
            </a:r>
            <a:r>
              <a:rPr sz="2800" dirty="0">
                <a:solidFill>
                  <a:srgbClr val="000000"/>
                </a:solidFill>
                <a:latin typeface="Aptos"/>
              </a:rPr>
              <a:t>.</a:t>
            </a:r>
            <a:endParaRPr sz="2800" dirty="0"/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2800" dirty="0">
                <a:solidFill>
                  <a:srgbClr val="000000"/>
                </a:solidFill>
                <a:latin typeface="Aptos"/>
              </a:rPr>
              <a:t>SAGA jest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przydatny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przy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analizie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spływu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powierzchniowego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planowaniu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odwodnienia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ocenie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miejsc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gromadzenia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się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wody</a:t>
            </a:r>
            <a:r>
              <a:rPr sz="2800" dirty="0">
                <a:solidFill>
                  <a:srgbClr val="000000"/>
                </a:solidFill>
                <a:latin typeface="Aptos"/>
              </a:rPr>
              <a:t>.</a:t>
            </a:r>
            <a:endParaRPr sz="2800" dirty="0"/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2800" dirty="0" err="1">
                <a:solidFill>
                  <a:srgbClr val="000000"/>
                </a:solidFill>
                <a:latin typeface="Aptos"/>
              </a:rPr>
              <a:t>Wyniki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trzeba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jednak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interpretować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krytycznie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ponieważ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parametry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algorytmu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rozdzielczość</a:t>
            </a:r>
            <a:r>
              <a:rPr sz="2800" dirty="0">
                <a:solidFill>
                  <a:srgbClr val="000000"/>
                </a:solidFill>
                <a:latin typeface="Aptos"/>
              </a:rPr>
              <a:t> DEM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mogą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silnie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wpływać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na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mapę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końcową</a:t>
            </a:r>
            <a:r>
              <a:rPr sz="2800" dirty="0">
                <a:solidFill>
                  <a:srgbClr val="000000"/>
                </a:solidFill>
                <a:latin typeface="Aptos"/>
              </a:rPr>
              <a:t>.</a:t>
            </a:r>
            <a:endParaRPr sz="2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12</a:t>
            </a:r>
          </a:p>
        </p:txBody>
      </p:sp>
      <p:sp>
        <p:nvSpPr>
          <p:cNvPr id="3" name="Tytuł 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</p:spPr>
        <p:txBody>
          <a:bodyPr wrap="square" lIns="0" tIns="0" rIns="0" bIns="0">
            <a:normAutofit fontScale="90000"/>
          </a:bodyPr>
          <a:lstStyle/>
          <a:p>
            <a:r>
              <a:rPr sz="4400" b="1" dirty="0" err="1">
                <a:solidFill>
                  <a:srgbClr val="000000"/>
                </a:solidFill>
                <a:latin typeface="Aptos"/>
              </a:rPr>
              <a:t>Przygotowanie</a:t>
            </a:r>
            <a:r>
              <a:rPr sz="4400" b="1" dirty="0">
                <a:solidFill>
                  <a:srgbClr val="000000"/>
                </a:solidFill>
                <a:latin typeface="Aptos"/>
              </a:rPr>
              <a:t> DEM do </a:t>
            </a:r>
            <a:r>
              <a:rPr sz="4400" b="1" dirty="0" err="1">
                <a:solidFill>
                  <a:srgbClr val="000000"/>
                </a:solidFill>
                <a:latin typeface="Aptos"/>
              </a:rPr>
              <a:t>analiz</a:t>
            </a:r>
            <a:r>
              <a:rPr sz="4400" b="1" dirty="0">
                <a:solidFill>
                  <a:srgbClr val="000000"/>
                </a:solidFill>
                <a:latin typeface="Aptos"/>
              </a:rPr>
              <a:t> </a:t>
            </a:r>
            <a:r>
              <a:rPr sz="4400" b="1" dirty="0" err="1">
                <a:solidFill>
                  <a:srgbClr val="000000"/>
                </a:solidFill>
                <a:latin typeface="Aptos"/>
              </a:rPr>
              <a:t>hydrologicznych</a:t>
            </a:r>
            <a:endParaRPr sz="4400" dirty="0"/>
          </a:p>
        </p:txBody>
      </p:sp>
      <p:sp>
        <p:nvSpPr>
          <p:cNvPr id="4" name="Symbol zastępczy zawartości 2"/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5700000" cy="4159539"/>
          </a:xfrm>
          <a:prstGeom prst="rect">
            <a:avLst/>
          </a:prstGeom>
          <a:noFill/>
        </p:spPr>
        <p:txBody>
          <a:bodyPr wrap="square" lIns="0" tIns="0" rIns="0" bIns="0" anchor="t">
            <a:noAutofit/>
          </a:bodyPr>
          <a:lstStyle/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1600" dirty="0" err="1">
                <a:solidFill>
                  <a:srgbClr val="000000"/>
                </a:solidFill>
                <a:latin typeface="Aptos"/>
              </a:rPr>
              <a:t>Modele</a:t>
            </a:r>
            <a:r>
              <a:rPr sz="1600" dirty="0">
                <a:solidFill>
                  <a:srgbClr val="000000"/>
                </a:solidFill>
                <a:latin typeface="Aptos"/>
              </a:rPr>
              <a:t> </a:t>
            </a:r>
            <a:r>
              <a:rPr sz="1600" dirty="0" err="1">
                <a:solidFill>
                  <a:srgbClr val="000000"/>
                </a:solidFill>
                <a:latin typeface="Aptos"/>
              </a:rPr>
              <a:t>wysokościowe</a:t>
            </a:r>
            <a:r>
              <a:rPr sz="1600" dirty="0">
                <a:solidFill>
                  <a:srgbClr val="000000"/>
                </a:solidFill>
                <a:latin typeface="Aptos"/>
              </a:rPr>
              <a:t> </a:t>
            </a:r>
            <a:r>
              <a:rPr sz="1600" dirty="0" err="1">
                <a:solidFill>
                  <a:srgbClr val="000000"/>
                </a:solidFill>
                <a:latin typeface="Aptos"/>
              </a:rPr>
              <a:t>rzadko</a:t>
            </a:r>
            <a:r>
              <a:rPr sz="1600" dirty="0">
                <a:solidFill>
                  <a:srgbClr val="000000"/>
                </a:solidFill>
                <a:latin typeface="Aptos"/>
              </a:rPr>
              <a:t> </a:t>
            </a:r>
            <a:r>
              <a:rPr sz="1600" dirty="0" err="1">
                <a:solidFill>
                  <a:srgbClr val="000000"/>
                </a:solidFill>
                <a:latin typeface="Aptos"/>
              </a:rPr>
              <a:t>są</a:t>
            </a:r>
            <a:r>
              <a:rPr sz="1600" dirty="0">
                <a:solidFill>
                  <a:srgbClr val="000000"/>
                </a:solidFill>
                <a:latin typeface="Aptos"/>
              </a:rPr>
              <a:t> od </a:t>
            </a:r>
            <a:r>
              <a:rPr sz="1600" dirty="0" err="1">
                <a:solidFill>
                  <a:srgbClr val="000000"/>
                </a:solidFill>
                <a:latin typeface="Aptos"/>
              </a:rPr>
              <a:t>razu</a:t>
            </a:r>
            <a:r>
              <a:rPr sz="1600" dirty="0">
                <a:solidFill>
                  <a:srgbClr val="000000"/>
                </a:solidFill>
                <a:latin typeface="Aptos"/>
              </a:rPr>
              <a:t> </a:t>
            </a:r>
            <a:r>
              <a:rPr sz="1600" dirty="0" err="1">
                <a:solidFill>
                  <a:srgbClr val="000000"/>
                </a:solidFill>
                <a:latin typeface="Aptos"/>
              </a:rPr>
              <a:t>gotowe</a:t>
            </a:r>
            <a:r>
              <a:rPr sz="1600" dirty="0">
                <a:solidFill>
                  <a:srgbClr val="000000"/>
                </a:solidFill>
                <a:latin typeface="Aptos"/>
              </a:rPr>
              <a:t> do </a:t>
            </a:r>
            <a:r>
              <a:rPr sz="1600" dirty="0" err="1">
                <a:solidFill>
                  <a:srgbClr val="000000"/>
                </a:solidFill>
                <a:latin typeface="Aptos"/>
              </a:rPr>
              <a:t>analiz</a:t>
            </a:r>
            <a:r>
              <a:rPr sz="1600" dirty="0">
                <a:solidFill>
                  <a:srgbClr val="000000"/>
                </a:solidFill>
                <a:latin typeface="Aptos"/>
              </a:rPr>
              <a:t> </a:t>
            </a:r>
            <a:r>
              <a:rPr sz="1600" dirty="0" err="1">
                <a:solidFill>
                  <a:srgbClr val="000000"/>
                </a:solidFill>
                <a:latin typeface="Aptos"/>
              </a:rPr>
              <a:t>spływu</a:t>
            </a:r>
            <a:r>
              <a:rPr sz="1600" dirty="0">
                <a:solidFill>
                  <a:srgbClr val="000000"/>
                </a:solidFill>
                <a:latin typeface="Aptos"/>
              </a:rPr>
              <a:t> </a:t>
            </a:r>
            <a:r>
              <a:rPr sz="1600" dirty="0" err="1">
                <a:solidFill>
                  <a:srgbClr val="000000"/>
                </a:solidFill>
                <a:latin typeface="Aptos"/>
              </a:rPr>
              <a:t>wody</a:t>
            </a:r>
            <a:r>
              <a:rPr sz="1600" dirty="0">
                <a:solidFill>
                  <a:srgbClr val="000000"/>
                </a:solidFill>
                <a:latin typeface="Aptos"/>
              </a:rPr>
              <a:t>.</a:t>
            </a:r>
            <a:endParaRPr sz="1600" dirty="0"/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1600" dirty="0" err="1">
                <a:solidFill>
                  <a:srgbClr val="000000"/>
                </a:solidFill>
                <a:latin typeface="Aptos"/>
              </a:rPr>
              <a:t>Przed</a:t>
            </a:r>
            <a:r>
              <a:rPr sz="1600" dirty="0">
                <a:solidFill>
                  <a:srgbClr val="000000"/>
                </a:solidFill>
                <a:latin typeface="Aptos"/>
              </a:rPr>
              <a:t> </a:t>
            </a:r>
            <a:r>
              <a:rPr sz="1600" dirty="0" err="1">
                <a:solidFill>
                  <a:srgbClr val="000000"/>
                </a:solidFill>
                <a:latin typeface="Aptos"/>
              </a:rPr>
              <a:t>analizą</a:t>
            </a:r>
            <a:r>
              <a:rPr sz="1600" dirty="0">
                <a:solidFill>
                  <a:srgbClr val="000000"/>
                </a:solidFill>
                <a:latin typeface="Aptos"/>
              </a:rPr>
              <a:t> </a:t>
            </a:r>
            <a:r>
              <a:rPr sz="1600" dirty="0" err="1">
                <a:solidFill>
                  <a:srgbClr val="000000"/>
                </a:solidFill>
                <a:latin typeface="Aptos"/>
              </a:rPr>
              <a:t>hydrologiczną</a:t>
            </a:r>
            <a:r>
              <a:rPr sz="1600" dirty="0">
                <a:solidFill>
                  <a:srgbClr val="000000"/>
                </a:solidFill>
                <a:latin typeface="Aptos"/>
              </a:rPr>
              <a:t> </a:t>
            </a:r>
            <a:r>
              <a:rPr sz="1600" dirty="0" err="1">
                <a:solidFill>
                  <a:srgbClr val="000000"/>
                </a:solidFill>
                <a:latin typeface="Aptos"/>
              </a:rPr>
              <a:t>często</a:t>
            </a:r>
            <a:r>
              <a:rPr sz="1600" dirty="0">
                <a:solidFill>
                  <a:srgbClr val="000000"/>
                </a:solidFill>
                <a:latin typeface="Aptos"/>
              </a:rPr>
              <a:t> </a:t>
            </a:r>
            <a:r>
              <a:rPr sz="1600" dirty="0" err="1">
                <a:solidFill>
                  <a:srgbClr val="000000"/>
                </a:solidFill>
                <a:latin typeface="Aptos"/>
              </a:rPr>
              <a:t>trzeba</a:t>
            </a:r>
            <a:r>
              <a:rPr sz="1600" dirty="0">
                <a:solidFill>
                  <a:srgbClr val="000000"/>
                </a:solidFill>
                <a:latin typeface="Aptos"/>
              </a:rPr>
              <a:t> </a:t>
            </a:r>
            <a:r>
              <a:rPr sz="1600" dirty="0" err="1">
                <a:solidFill>
                  <a:srgbClr val="000000"/>
                </a:solidFill>
                <a:latin typeface="Aptos"/>
              </a:rPr>
              <a:t>usunąć</a:t>
            </a:r>
            <a:r>
              <a:rPr sz="1600" dirty="0">
                <a:solidFill>
                  <a:srgbClr val="000000"/>
                </a:solidFill>
                <a:latin typeface="Aptos"/>
              </a:rPr>
              <a:t> </a:t>
            </a:r>
            <a:r>
              <a:rPr sz="1600" dirty="0" err="1">
                <a:solidFill>
                  <a:srgbClr val="000000"/>
                </a:solidFill>
                <a:latin typeface="Aptos"/>
              </a:rPr>
              <a:t>lub</a:t>
            </a:r>
            <a:r>
              <a:rPr sz="1600" dirty="0">
                <a:solidFill>
                  <a:srgbClr val="000000"/>
                </a:solidFill>
                <a:latin typeface="Aptos"/>
              </a:rPr>
              <a:t> </a:t>
            </a:r>
            <a:r>
              <a:rPr sz="1600" dirty="0" err="1">
                <a:solidFill>
                  <a:srgbClr val="000000"/>
                </a:solidFill>
                <a:latin typeface="Aptos"/>
              </a:rPr>
              <a:t>wypełnić</a:t>
            </a:r>
            <a:r>
              <a:rPr sz="1600" dirty="0">
                <a:solidFill>
                  <a:srgbClr val="000000"/>
                </a:solidFill>
                <a:latin typeface="Aptos"/>
              </a:rPr>
              <a:t> </a:t>
            </a:r>
            <a:r>
              <a:rPr sz="1600" dirty="0" err="1">
                <a:solidFill>
                  <a:srgbClr val="000000"/>
                </a:solidFill>
                <a:latin typeface="Aptos"/>
              </a:rPr>
              <a:t>sztuczne</a:t>
            </a:r>
            <a:r>
              <a:rPr sz="1600" dirty="0">
                <a:solidFill>
                  <a:srgbClr val="000000"/>
                </a:solidFill>
                <a:latin typeface="Aptos"/>
              </a:rPr>
              <a:t> </a:t>
            </a:r>
            <a:r>
              <a:rPr sz="1600" dirty="0" err="1">
                <a:solidFill>
                  <a:srgbClr val="000000"/>
                </a:solidFill>
                <a:latin typeface="Aptos"/>
              </a:rPr>
              <a:t>zagłębienia</a:t>
            </a:r>
            <a:r>
              <a:rPr sz="1600" dirty="0">
                <a:solidFill>
                  <a:srgbClr val="000000"/>
                </a:solidFill>
                <a:latin typeface="Aptos"/>
              </a:rPr>
              <a:t>, </a:t>
            </a:r>
            <a:r>
              <a:rPr sz="1600" dirty="0" err="1">
                <a:solidFill>
                  <a:srgbClr val="000000"/>
                </a:solidFill>
                <a:latin typeface="Aptos"/>
              </a:rPr>
              <a:t>sprawdzić</a:t>
            </a:r>
            <a:r>
              <a:rPr sz="1600" dirty="0">
                <a:solidFill>
                  <a:srgbClr val="000000"/>
                </a:solidFill>
                <a:latin typeface="Aptos"/>
              </a:rPr>
              <a:t> </a:t>
            </a:r>
            <a:r>
              <a:rPr sz="1600" dirty="0" err="1">
                <a:solidFill>
                  <a:srgbClr val="000000"/>
                </a:solidFill>
                <a:latin typeface="Aptos"/>
              </a:rPr>
              <a:t>ciągłość</a:t>
            </a:r>
            <a:r>
              <a:rPr sz="1600" dirty="0">
                <a:solidFill>
                  <a:srgbClr val="000000"/>
                </a:solidFill>
                <a:latin typeface="Aptos"/>
              </a:rPr>
              <a:t> </a:t>
            </a:r>
            <a:r>
              <a:rPr sz="1600" dirty="0" err="1">
                <a:solidFill>
                  <a:srgbClr val="000000"/>
                </a:solidFill>
                <a:latin typeface="Aptos"/>
              </a:rPr>
              <a:t>powierzchni</a:t>
            </a:r>
            <a:r>
              <a:rPr sz="1600" dirty="0">
                <a:solidFill>
                  <a:srgbClr val="000000"/>
                </a:solidFill>
                <a:latin typeface="Aptos"/>
              </a:rPr>
              <a:t>, </a:t>
            </a:r>
            <a:r>
              <a:rPr sz="1600" dirty="0" err="1">
                <a:solidFill>
                  <a:srgbClr val="000000"/>
                </a:solidFill>
                <a:latin typeface="Aptos"/>
              </a:rPr>
              <a:t>ujednolicić</a:t>
            </a:r>
            <a:r>
              <a:rPr sz="1600" dirty="0">
                <a:solidFill>
                  <a:srgbClr val="000000"/>
                </a:solidFill>
                <a:latin typeface="Aptos"/>
              </a:rPr>
              <a:t> </a:t>
            </a:r>
            <a:r>
              <a:rPr sz="1600" dirty="0" err="1">
                <a:solidFill>
                  <a:srgbClr val="000000"/>
                </a:solidFill>
                <a:latin typeface="Aptos"/>
              </a:rPr>
              <a:t>rozdzielczość</a:t>
            </a:r>
            <a:r>
              <a:rPr sz="1600" dirty="0">
                <a:solidFill>
                  <a:srgbClr val="000000"/>
                </a:solidFill>
                <a:latin typeface="Aptos"/>
              </a:rPr>
              <a:t> </a:t>
            </a:r>
            <a:r>
              <a:rPr sz="1600" dirty="0" err="1">
                <a:solidFill>
                  <a:srgbClr val="000000"/>
                </a:solidFill>
                <a:latin typeface="Aptos"/>
              </a:rPr>
              <a:t>i</a:t>
            </a:r>
            <a:r>
              <a:rPr sz="1600" dirty="0">
                <a:solidFill>
                  <a:srgbClr val="000000"/>
                </a:solidFill>
                <a:latin typeface="Aptos"/>
              </a:rPr>
              <a:t> </a:t>
            </a:r>
            <a:r>
              <a:rPr sz="1600" dirty="0" err="1">
                <a:solidFill>
                  <a:srgbClr val="000000"/>
                </a:solidFill>
                <a:latin typeface="Aptos"/>
              </a:rPr>
              <a:t>upewnić</a:t>
            </a:r>
            <a:r>
              <a:rPr sz="1600" dirty="0">
                <a:solidFill>
                  <a:srgbClr val="000000"/>
                </a:solidFill>
                <a:latin typeface="Aptos"/>
              </a:rPr>
              <a:t> </a:t>
            </a:r>
            <a:r>
              <a:rPr sz="1600" dirty="0" err="1">
                <a:solidFill>
                  <a:srgbClr val="000000"/>
                </a:solidFill>
                <a:latin typeface="Aptos"/>
              </a:rPr>
              <a:t>się</a:t>
            </a:r>
            <a:r>
              <a:rPr sz="1600" dirty="0">
                <a:solidFill>
                  <a:srgbClr val="000000"/>
                </a:solidFill>
                <a:latin typeface="Aptos"/>
              </a:rPr>
              <a:t>, </a:t>
            </a:r>
            <a:r>
              <a:rPr sz="1600" dirty="0" err="1">
                <a:solidFill>
                  <a:srgbClr val="000000"/>
                </a:solidFill>
                <a:latin typeface="Aptos"/>
              </a:rPr>
              <a:t>że</a:t>
            </a:r>
            <a:r>
              <a:rPr sz="1600" dirty="0">
                <a:solidFill>
                  <a:srgbClr val="000000"/>
                </a:solidFill>
                <a:latin typeface="Aptos"/>
              </a:rPr>
              <a:t> model </a:t>
            </a:r>
            <a:r>
              <a:rPr sz="1600" dirty="0" err="1">
                <a:solidFill>
                  <a:srgbClr val="000000"/>
                </a:solidFill>
                <a:latin typeface="Aptos"/>
              </a:rPr>
              <a:t>nie</a:t>
            </a:r>
            <a:r>
              <a:rPr sz="1600" dirty="0">
                <a:solidFill>
                  <a:srgbClr val="000000"/>
                </a:solidFill>
                <a:latin typeface="Aptos"/>
              </a:rPr>
              <a:t> </a:t>
            </a:r>
            <a:r>
              <a:rPr sz="1600" dirty="0" err="1">
                <a:solidFill>
                  <a:srgbClr val="000000"/>
                </a:solidFill>
                <a:latin typeface="Aptos"/>
              </a:rPr>
              <a:t>zawiera</a:t>
            </a:r>
            <a:r>
              <a:rPr sz="1600" dirty="0">
                <a:solidFill>
                  <a:srgbClr val="000000"/>
                </a:solidFill>
                <a:latin typeface="Aptos"/>
              </a:rPr>
              <a:t> </a:t>
            </a:r>
            <a:r>
              <a:rPr sz="1600" dirty="0" err="1">
                <a:solidFill>
                  <a:srgbClr val="000000"/>
                </a:solidFill>
                <a:latin typeface="Aptos"/>
              </a:rPr>
              <a:t>błędnych</a:t>
            </a:r>
            <a:r>
              <a:rPr sz="1600" dirty="0">
                <a:solidFill>
                  <a:srgbClr val="000000"/>
                </a:solidFill>
                <a:latin typeface="Aptos"/>
              </a:rPr>
              <a:t> </a:t>
            </a:r>
            <a:r>
              <a:rPr sz="1600" dirty="0" err="1">
                <a:solidFill>
                  <a:srgbClr val="000000"/>
                </a:solidFill>
                <a:latin typeface="Aptos"/>
              </a:rPr>
              <a:t>pikseli</a:t>
            </a:r>
            <a:r>
              <a:rPr sz="1600" dirty="0">
                <a:solidFill>
                  <a:srgbClr val="000000"/>
                </a:solidFill>
                <a:latin typeface="Aptos"/>
              </a:rPr>
              <a:t>.</a:t>
            </a:r>
            <a:endParaRPr sz="1600" dirty="0"/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1600" dirty="0" err="1">
                <a:solidFill>
                  <a:srgbClr val="000000"/>
                </a:solidFill>
                <a:latin typeface="Aptos"/>
              </a:rPr>
              <a:t>Zagłębienia</a:t>
            </a:r>
            <a:r>
              <a:rPr sz="1600" dirty="0">
                <a:solidFill>
                  <a:srgbClr val="000000"/>
                </a:solidFill>
                <a:latin typeface="Aptos"/>
              </a:rPr>
              <a:t> </a:t>
            </a:r>
            <a:r>
              <a:rPr sz="1600" dirty="0" err="1">
                <a:solidFill>
                  <a:srgbClr val="000000"/>
                </a:solidFill>
                <a:latin typeface="Aptos"/>
              </a:rPr>
              <a:t>mogą</a:t>
            </a:r>
            <a:r>
              <a:rPr sz="1600" dirty="0">
                <a:solidFill>
                  <a:srgbClr val="000000"/>
                </a:solidFill>
                <a:latin typeface="Aptos"/>
              </a:rPr>
              <a:t> </a:t>
            </a:r>
            <a:r>
              <a:rPr sz="1600" dirty="0" err="1">
                <a:solidFill>
                  <a:srgbClr val="000000"/>
                </a:solidFill>
                <a:latin typeface="Aptos"/>
              </a:rPr>
              <a:t>być</a:t>
            </a:r>
            <a:r>
              <a:rPr sz="1600" dirty="0">
                <a:solidFill>
                  <a:srgbClr val="000000"/>
                </a:solidFill>
                <a:latin typeface="Aptos"/>
              </a:rPr>
              <a:t> </a:t>
            </a:r>
            <a:r>
              <a:rPr sz="1600" dirty="0" err="1">
                <a:solidFill>
                  <a:srgbClr val="000000"/>
                </a:solidFill>
                <a:latin typeface="Aptos"/>
              </a:rPr>
              <a:t>rzeczywistymi</a:t>
            </a:r>
            <a:r>
              <a:rPr sz="1600" dirty="0">
                <a:solidFill>
                  <a:srgbClr val="000000"/>
                </a:solidFill>
                <a:latin typeface="Aptos"/>
              </a:rPr>
              <a:t> </a:t>
            </a:r>
            <a:r>
              <a:rPr sz="1600" dirty="0" err="1">
                <a:solidFill>
                  <a:srgbClr val="000000"/>
                </a:solidFill>
                <a:latin typeface="Aptos"/>
              </a:rPr>
              <a:t>obniżeniami</a:t>
            </a:r>
            <a:r>
              <a:rPr sz="1600" dirty="0">
                <a:solidFill>
                  <a:srgbClr val="000000"/>
                </a:solidFill>
                <a:latin typeface="Aptos"/>
              </a:rPr>
              <a:t> </a:t>
            </a:r>
            <a:r>
              <a:rPr sz="1600" dirty="0" err="1">
                <a:solidFill>
                  <a:srgbClr val="000000"/>
                </a:solidFill>
                <a:latin typeface="Aptos"/>
              </a:rPr>
              <a:t>terenu</a:t>
            </a:r>
            <a:r>
              <a:rPr sz="1600" dirty="0">
                <a:solidFill>
                  <a:srgbClr val="000000"/>
                </a:solidFill>
                <a:latin typeface="Aptos"/>
              </a:rPr>
              <a:t> </a:t>
            </a:r>
            <a:r>
              <a:rPr sz="1600" dirty="0" err="1">
                <a:solidFill>
                  <a:srgbClr val="000000"/>
                </a:solidFill>
                <a:latin typeface="Aptos"/>
              </a:rPr>
              <a:t>albo</a:t>
            </a:r>
            <a:r>
              <a:rPr sz="1600" dirty="0">
                <a:solidFill>
                  <a:srgbClr val="000000"/>
                </a:solidFill>
                <a:latin typeface="Aptos"/>
              </a:rPr>
              <a:t> </a:t>
            </a:r>
            <a:r>
              <a:rPr sz="1600" dirty="0" err="1">
                <a:solidFill>
                  <a:srgbClr val="000000"/>
                </a:solidFill>
                <a:latin typeface="Aptos"/>
              </a:rPr>
              <a:t>artefaktami</a:t>
            </a:r>
            <a:r>
              <a:rPr sz="1600" dirty="0">
                <a:solidFill>
                  <a:srgbClr val="000000"/>
                </a:solidFill>
                <a:latin typeface="Aptos"/>
              </a:rPr>
              <a:t> </a:t>
            </a:r>
            <a:r>
              <a:rPr sz="1600" dirty="0" err="1">
                <a:solidFill>
                  <a:srgbClr val="000000"/>
                </a:solidFill>
                <a:latin typeface="Aptos"/>
              </a:rPr>
              <a:t>danych</a:t>
            </a:r>
            <a:r>
              <a:rPr sz="1600" dirty="0">
                <a:solidFill>
                  <a:srgbClr val="000000"/>
                </a:solidFill>
                <a:latin typeface="Aptos"/>
              </a:rPr>
              <a:t>. To </a:t>
            </a:r>
            <a:r>
              <a:rPr sz="1600" dirty="0" err="1">
                <a:solidFill>
                  <a:srgbClr val="000000"/>
                </a:solidFill>
                <a:latin typeface="Aptos"/>
              </a:rPr>
              <a:t>rozróżnienie</a:t>
            </a:r>
            <a:r>
              <a:rPr sz="1600" dirty="0">
                <a:solidFill>
                  <a:srgbClr val="000000"/>
                </a:solidFill>
                <a:latin typeface="Aptos"/>
              </a:rPr>
              <a:t> jest </a:t>
            </a:r>
            <a:r>
              <a:rPr sz="1600" dirty="0" err="1">
                <a:solidFill>
                  <a:srgbClr val="000000"/>
                </a:solidFill>
                <a:latin typeface="Aptos"/>
              </a:rPr>
              <a:t>bardzo</a:t>
            </a:r>
            <a:r>
              <a:rPr sz="1600" dirty="0">
                <a:solidFill>
                  <a:srgbClr val="000000"/>
                </a:solidFill>
                <a:latin typeface="Aptos"/>
              </a:rPr>
              <a:t> </a:t>
            </a:r>
            <a:r>
              <a:rPr sz="1600" dirty="0" err="1">
                <a:solidFill>
                  <a:srgbClr val="000000"/>
                </a:solidFill>
                <a:latin typeface="Aptos"/>
              </a:rPr>
              <a:t>ważne</a:t>
            </a:r>
            <a:r>
              <a:rPr sz="1600" dirty="0">
                <a:solidFill>
                  <a:srgbClr val="000000"/>
                </a:solidFill>
                <a:latin typeface="Aptos"/>
              </a:rPr>
              <a:t> w </a:t>
            </a:r>
            <a:r>
              <a:rPr sz="1600" dirty="0" err="1">
                <a:solidFill>
                  <a:srgbClr val="000000"/>
                </a:solidFill>
                <a:latin typeface="Aptos"/>
              </a:rPr>
              <a:t>rolnictwie</a:t>
            </a:r>
            <a:r>
              <a:rPr sz="1600" dirty="0">
                <a:solidFill>
                  <a:srgbClr val="000000"/>
                </a:solidFill>
                <a:latin typeface="Aptos"/>
              </a:rPr>
              <a:t>, </a:t>
            </a:r>
            <a:r>
              <a:rPr sz="1600" dirty="0" err="1">
                <a:solidFill>
                  <a:srgbClr val="000000"/>
                </a:solidFill>
                <a:latin typeface="Aptos"/>
              </a:rPr>
              <a:t>ponieważ</a:t>
            </a:r>
            <a:r>
              <a:rPr sz="1600" dirty="0">
                <a:solidFill>
                  <a:srgbClr val="000000"/>
                </a:solidFill>
                <a:latin typeface="Aptos"/>
              </a:rPr>
              <a:t> </a:t>
            </a:r>
            <a:r>
              <a:rPr sz="1600" dirty="0" err="1">
                <a:solidFill>
                  <a:srgbClr val="000000"/>
                </a:solidFill>
                <a:latin typeface="Aptos"/>
              </a:rPr>
              <a:t>rzeczywiste</a:t>
            </a:r>
            <a:r>
              <a:rPr sz="1600" dirty="0">
                <a:solidFill>
                  <a:srgbClr val="000000"/>
                </a:solidFill>
                <a:latin typeface="Aptos"/>
              </a:rPr>
              <a:t> </a:t>
            </a:r>
            <a:r>
              <a:rPr sz="1600" dirty="0" err="1">
                <a:solidFill>
                  <a:srgbClr val="000000"/>
                </a:solidFill>
                <a:latin typeface="Aptos"/>
              </a:rPr>
              <a:t>obniżenia</a:t>
            </a:r>
            <a:r>
              <a:rPr sz="1600" dirty="0">
                <a:solidFill>
                  <a:srgbClr val="000000"/>
                </a:solidFill>
                <a:latin typeface="Aptos"/>
              </a:rPr>
              <a:t> </a:t>
            </a:r>
            <a:r>
              <a:rPr sz="1600" dirty="0" err="1">
                <a:solidFill>
                  <a:srgbClr val="000000"/>
                </a:solidFill>
                <a:latin typeface="Aptos"/>
              </a:rPr>
              <a:t>mogą</a:t>
            </a:r>
            <a:r>
              <a:rPr sz="1600" dirty="0">
                <a:solidFill>
                  <a:srgbClr val="000000"/>
                </a:solidFill>
                <a:latin typeface="Aptos"/>
              </a:rPr>
              <a:t> </a:t>
            </a:r>
            <a:r>
              <a:rPr sz="1600" dirty="0" err="1">
                <a:solidFill>
                  <a:srgbClr val="000000"/>
                </a:solidFill>
                <a:latin typeface="Aptos"/>
              </a:rPr>
              <a:t>wskazywać</a:t>
            </a:r>
            <a:r>
              <a:rPr sz="1600" dirty="0">
                <a:solidFill>
                  <a:srgbClr val="000000"/>
                </a:solidFill>
                <a:latin typeface="Aptos"/>
              </a:rPr>
              <a:t> </a:t>
            </a:r>
            <a:r>
              <a:rPr sz="1600" dirty="0" err="1">
                <a:solidFill>
                  <a:srgbClr val="000000"/>
                </a:solidFill>
                <a:latin typeface="Aptos"/>
              </a:rPr>
              <a:t>miejsca</a:t>
            </a:r>
            <a:r>
              <a:rPr sz="1600" dirty="0">
                <a:solidFill>
                  <a:srgbClr val="000000"/>
                </a:solidFill>
                <a:latin typeface="Aptos"/>
              </a:rPr>
              <a:t> </a:t>
            </a:r>
            <a:r>
              <a:rPr sz="1600" dirty="0" err="1">
                <a:solidFill>
                  <a:srgbClr val="000000"/>
                </a:solidFill>
                <a:latin typeface="Aptos"/>
              </a:rPr>
              <a:t>zastoiska</a:t>
            </a:r>
            <a:r>
              <a:rPr sz="1600" dirty="0">
                <a:solidFill>
                  <a:srgbClr val="000000"/>
                </a:solidFill>
                <a:latin typeface="Aptos"/>
              </a:rPr>
              <a:t> </a:t>
            </a:r>
            <a:r>
              <a:rPr sz="1600" dirty="0" err="1">
                <a:solidFill>
                  <a:srgbClr val="000000"/>
                </a:solidFill>
                <a:latin typeface="Aptos"/>
              </a:rPr>
              <a:t>wody</a:t>
            </a:r>
            <a:r>
              <a:rPr sz="1600" dirty="0">
                <a:solidFill>
                  <a:srgbClr val="000000"/>
                </a:solidFill>
                <a:latin typeface="Aptos"/>
              </a:rPr>
              <a:t>.</a:t>
            </a:r>
            <a:endParaRPr sz="1600" dirty="0"/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1600" dirty="0" err="1">
                <a:solidFill>
                  <a:srgbClr val="000000"/>
                </a:solidFill>
                <a:latin typeface="Aptos"/>
              </a:rPr>
              <a:t>Należy</a:t>
            </a:r>
            <a:r>
              <a:rPr sz="1600" dirty="0">
                <a:solidFill>
                  <a:srgbClr val="000000"/>
                </a:solidFill>
                <a:latin typeface="Aptos"/>
              </a:rPr>
              <a:t> </a:t>
            </a:r>
            <a:r>
              <a:rPr sz="1600" dirty="0" err="1">
                <a:solidFill>
                  <a:srgbClr val="000000"/>
                </a:solidFill>
                <a:latin typeface="Aptos"/>
              </a:rPr>
              <a:t>także</a:t>
            </a:r>
            <a:r>
              <a:rPr sz="1600" dirty="0">
                <a:solidFill>
                  <a:srgbClr val="000000"/>
                </a:solidFill>
                <a:latin typeface="Aptos"/>
              </a:rPr>
              <a:t> </a:t>
            </a:r>
            <a:r>
              <a:rPr sz="1600" dirty="0" err="1">
                <a:solidFill>
                  <a:srgbClr val="000000"/>
                </a:solidFill>
                <a:latin typeface="Aptos"/>
              </a:rPr>
              <a:t>uwzględnić</a:t>
            </a:r>
            <a:r>
              <a:rPr sz="1600" dirty="0">
                <a:solidFill>
                  <a:srgbClr val="000000"/>
                </a:solidFill>
                <a:latin typeface="Aptos"/>
              </a:rPr>
              <a:t> </a:t>
            </a:r>
            <a:r>
              <a:rPr sz="1600" dirty="0" err="1">
                <a:solidFill>
                  <a:srgbClr val="000000"/>
                </a:solidFill>
                <a:latin typeface="Aptos"/>
              </a:rPr>
              <a:t>rowy</a:t>
            </a:r>
            <a:r>
              <a:rPr sz="1600" dirty="0">
                <a:solidFill>
                  <a:srgbClr val="000000"/>
                </a:solidFill>
                <a:latin typeface="Aptos"/>
              </a:rPr>
              <a:t>, </a:t>
            </a:r>
            <a:r>
              <a:rPr sz="1600" dirty="0" err="1">
                <a:solidFill>
                  <a:srgbClr val="000000"/>
                </a:solidFill>
                <a:latin typeface="Aptos"/>
              </a:rPr>
              <a:t>przepusty</a:t>
            </a:r>
            <a:r>
              <a:rPr sz="1600" dirty="0">
                <a:solidFill>
                  <a:srgbClr val="000000"/>
                </a:solidFill>
                <a:latin typeface="Aptos"/>
              </a:rPr>
              <a:t>, </a:t>
            </a:r>
            <a:r>
              <a:rPr sz="1600" dirty="0" err="1">
                <a:solidFill>
                  <a:srgbClr val="000000"/>
                </a:solidFill>
                <a:latin typeface="Aptos"/>
              </a:rPr>
              <a:t>wały</a:t>
            </a:r>
            <a:r>
              <a:rPr sz="1600" dirty="0">
                <a:solidFill>
                  <a:srgbClr val="000000"/>
                </a:solidFill>
                <a:latin typeface="Aptos"/>
              </a:rPr>
              <a:t>, </a:t>
            </a:r>
            <a:r>
              <a:rPr sz="1600" dirty="0" err="1">
                <a:solidFill>
                  <a:srgbClr val="000000"/>
                </a:solidFill>
                <a:latin typeface="Aptos"/>
              </a:rPr>
              <a:t>drogi</a:t>
            </a:r>
            <a:r>
              <a:rPr sz="1600" dirty="0">
                <a:solidFill>
                  <a:srgbClr val="000000"/>
                </a:solidFill>
                <a:latin typeface="Aptos"/>
              </a:rPr>
              <a:t> </a:t>
            </a:r>
            <a:r>
              <a:rPr sz="1600" dirty="0" err="1">
                <a:solidFill>
                  <a:srgbClr val="000000"/>
                </a:solidFill>
                <a:latin typeface="Aptos"/>
              </a:rPr>
              <a:t>i</a:t>
            </a:r>
            <a:r>
              <a:rPr sz="1600" dirty="0">
                <a:solidFill>
                  <a:srgbClr val="000000"/>
                </a:solidFill>
                <a:latin typeface="Aptos"/>
              </a:rPr>
              <a:t> </a:t>
            </a:r>
            <a:r>
              <a:rPr sz="1600" dirty="0" err="1">
                <a:solidFill>
                  <a:srgbClr val="000000"/>
                </a:solidFill>
                <a:latin typeface="Aptos"/>
              </a:rPr>
              <a:t>inne</a:t>
            </a:r>
            <a:r>
              <a:rPr sz="1600" dirty="0">
                <a:solidFill>
                  <a:srgbClr val="000000"/>
                </a:solidFill>
                <a:latin typeface="Aptos"/>
              </a:rPr>
              <a:t> </a:t>
            </a:r>
            <a:r>
              <a:rPr sz="1600" dirty="0" err="1">
                <a:solidFill>
                  <a:srgbClr val="000000"/>
                </a:solidFill>
                <a:latin typeface="Aptos"/>
              </a:rPr>
              <a:t>obiekty</a:t>
            </a:r>
            <a:r>
              <a:rPr sz="1600" dirty="0">
                <a:solidFill>
                  <a:srgbClr val="000000"/>
                </a:solidFill>
                <a:latin typeface="Aptos"/>
              </a:rPr>
              <a:t>, </a:t>
            </a:r>
            <a:r>
              <a:rPr sz="1600" dirty="0" err="1">
                <a:solidFill>
                  <a:srgbClr val="000000"/>
                </a:solidFill>
                <a:latin typeface="Aptos"/>
              </a:rPr>
              <a:t>które</a:t>
            </a:r>
            <a:r>
              <a:rPr sz="1600" dirty="0">
                <a:solidFill>
                  <a:srgbClr val="000000"/>
                </a:solidFill>
                <a:latin typeface="Aptos"/>
              </a:rPr>
              <a:t> </a:t>
            </a:r>
            <a:r>
              <a:rPr sz="1600" dirty="0" err="1">
                <a:solidFill>
                  <a:srgbClr val="000000"/>
                </a:solidFill>
                <a:latin typeface="Aptos"/>
              </a:rPr>
              <a:t>zmieniają</a:t>
            </a:r>
            <a:r>
              <a:rPr sz="1600" dirty="0">
                <a:solidFill>
                  <a:srgbClr val="000000"/>
                </a:solidFill>
                <a:latin typeface="Aptos"/>
              </a:rPr>
              <a:t> </a:t>
            </a:r>
            <a:r>
              <a:rPr sz="1600" dirty="0" err="1">
                <a:solidFill>
                  <a:srgbClr val="000000"/>
                </a:solidFill>
                <a:latin typeface="Aptos"/>
              </a:rPr>
              <a:t>przepływ</a:t>
            </a:r>
            <a:r>
              <a:rPr sz="1600" dirty="0">
                <a:solidFill>
                  <a:srgbClr val="000000"/>
                </a:solidFill>
                <a:latin typeface="Aptos"/>
              </a:rPr>
              <a:t>.</a:t>
            </a:r>
            <a:endParaRPr sz="1600" dirty="0"/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1600" dirty="0" err="1">
                <a:solidFill>
                  <a:srgbClr val="000000"/>
                </a:solidFill>
                <a:latin typeface="Aptos"/>
              </a:rPr>
              <a:t>Analiza</a:t>
            </a:r>
            <a:r>
              <a:rPr sz="1600" dirty="0">
                <a:solidFill>
                  <a:srgbClr val="000000"/>
                </a:solidFill>
                <a:latin typeface="Aptos"/>
              </a:rPr>
              <a:t> </a:t>
            </a:r>
            <a:r>
              <a:rPr sz="1600" dirty="0" err="1">
                <a:solidFill>
                  <a:srgbClr val="000000"/>
                </a:solidFill>
                <a:latin typeface="Aptos"/>
              </a:rPr>
              <a:t>hydrologiczna</a:t>
            </a:r>
            <a:r>
              <a:rPr sz="1600" dirty="0">
                <a:solidFill>
                  <a:srgbClr val="000000"/>
                </a:solidFill>
                <a:latin typeface="Aptos"/>
              </a:rPr>
              <a:t> </a:t>
            </a:r>
            <a:r>
              <a:rPr sz="1600" dirty="0" err="1">
                <a:solidFill>
                  <a:srgbClr val="000000"/>
                </a:solidFill>
                <a:latin typeface="Aptos"/>
              </a:rPr>
              <a:t>na</a:t>
            </a:r>
            <a:r>
              <a:rPr sz="1600" dirty="0">
                <a:solidFill>
                  <a:srgbClr val="000000"/>
                </a:solidFill>
                <a:latin typeface="Aptos"/>
              </a:rPr>
              <a:t> </a:t>
            </a:r>
            <a:r>
              <a:rPr sz="1600" dirty="0" err="1">
                <a:solidFill>
                  <a:srgbClr val="000000"/>
                </a:solidFill>
                <a:latin typeface="Aptos"/>
              </a:rPr>
              <a:t>samym</a:t>
            </a:r>
            <a:r>
              <a:rPr sz="1600" dirty="0">
                <a:solidFill>
                  <a:srgbClr val="000000"/>
                </a:solidFill>
                <a:latin typeface="Aptos"/>
              </a:rPr>
              <a:t> DEM </a:t>
            </a:r>
            <a:r>
              <a:rPr sz="1600" dirty="0" err="1">
                <a:solidFill>
                  <a:srgbClr val="000000"/>
                </a:solidFill>
                <a:latin typeface="Aptos"/>
              </a:rPr>
              <a:t>może</a:t>
            </a:r>
            <a:r>
              <a:rPr sz="1600" dirty="0">
                <a:solidFill>
                  <a:srgbClr val="000000"/>
                </a:solidFill>
                <a:latin typeface="Aptos"/>
              </a:rPr>
              <a:t> </a:t>
            </a:r>
            <a:r>
              <a:rPr sz="1600" dirty="0" err="1">
                <a:solidFill>
                  <a:srgbClr val="000000"/>
                </a:solidFill>
                <a:latin typeface="Aptos"/>
              </a:rPr>
              <a:t>pomijać</a:t>
            </a:r>
            <a:r>
              <a:rPr sz="1600" dirty="0">
                <a:solidFill>
                  <a:srgbClr val="000000"/>
                </a:solidFill>
                <a:latin typeface="Aptos"/>
              </a:rPr>
              <a:t> </a:t>
            </a:r>
            <a:r>
              <a:rPr sz="1600" dirty="0" err="1">
                <a:solidFill>
                  <a:srgbClr val="000000"/>
                </a:solidFill>
                <a:latin typeface="Aptos"/>
              </a:rPr>
              <a:t>elementy</a:t>
            </a:r>
            <a:r>
              <a:rPr sz="1600" dirty="0">
                <a:solidFill>
                  <a:srgbClr val="000000"/>
                </a:solidFill>
                <a:latin typeface="Aptos"/>
              </a:rPr>
              <a:t> </a:t>
            </a:r>
            <a:r>
              <a:rPr sz="1600" dirty="0" err="1">
                <a:solidFill>
                  <a:srgbClr val="000000"/>
                </a:solidFill>
                <a:latin typeface="Aptos"/>
              </a:rPr>
              <a:t>infrastruktury</a:t>
            </a:r>
            <a:r>
              <a:rPr sz="1600" dirty="0">
                <a:solidFill>
                  <a:srgbClr val="000000"/>
                </a:solidFill>
                <a:latin typeface="Aptos"/>
              </a:rPr>
              <a:t>, </a:t>
            </a:r>
            <a:r>
              <a:rPr sz="1600" dirty="0" err="1">
                <a:solidFill>
                  <a:srgbClr val="000000"/>
                </a:solidFill>
                <a:latin typeface="Aptos"/>
              </a:rPr>
              <a:t>dlatego</a:t>
            </a:r>
            <a:r>
              <a:rPr sz="1600" dirty="0">
                <a:solidFill>
                  <a:srgbClr val="000000"/>
                </a:solidFill>
                <a:latin typeface="Aptos"/>
              </a:rPr>
              <a:t> </a:t>
            </a:r>
            <a:r>
              <a:rPr sz="1600" dirty="0" err="1">
                <a:solidFill>
                  <a:srgbClr val="000000"/>
                </a:solidFill>
                <a:latin typeface="Aptos"/>
              </a:rPr>
              <a:t>powinna</a:t>
            </a:r>
            <a:r>
              <a:rPr sz="1600" dirty="0">
                <a:solidFill>
                  <a:srgbClr val="000000"/>
                </a:solidFill>
                <a:latin typeface="Aptos"/>
              </a:rPr>
              <a:t> </a:t>
            </a:r>
            <a:r>
              <a:rPr sz="1600" dirty="0" err="1">
                <a:solidFill>
                  <a:srgbClr val="000000"/>
                </a:solidFill>
                <a:latin typeface="Aptos"/>
              </a:rPr>
              <a:t>być</a:t>
            </a:r>
            <a:r>
              <a:rPr sz="1600" dirty="0">
                <a:solidFill>
                  <a:srgbClr val="000000"/>
                </a:solidFill>
                <a:latin typeface="Aptos"/>
              </a:rPr>
              <a:t> </a:t>
            </a:r>
            <a:r>
              <a:rPr sz="1600" dirty="0" err="1">
                <a:solidFill>
                  <a:srgbClr val="000000"/>
                </a:solidFill>
                <a:latin typeface="Aptos"/>
              </a:rPr>
              <a:t>łączona</a:t>
            </a:r>
            <a:r>
              <a:rPr sz="1600" dirty="0">
                <a:solidFill>
                  <a:srgbClr val="000000"/>
                </a:solidFill>
                <a:latin typeface="Aptos"/>
              </a:rPr>
              <a:t> z </a:t>
            </a:r>
            <a:r>
              <a:rPr sz="1600" dirty="0" err="1">
                <a:solidFill>
                  <a:srgbClr val="000000"/>
                </a:solidFill>
                <a:latin typeface="Aptos"/>
              </a:rPr>
              <a:t>danymi</a:t>
            </a:r>
            <a:r>
              <a:rPr sz="1600" dirty="0">
                <a:solidFill>
                  <a:srgbClr val="000000"/>
                </a:solidFill>
                <a:latin typeface="Aptos"/>
              </a:rPr>
              <a:t> </a:t>
            </a:r>
            <a:r>
              <a:rPr sz="1600" dirty="0" err="1">
                <a:solidFill>
                  <a:srgbClr val="000000"/>
                </a:solidFill>
                <a:latin typeface="Aptos"/>
              </a:rPr>
              <a:t>terenowymi</a:t>
            </a:r>
            <a:r>
              <a:rPr sz="1600" dirty="0">
                <a:solidFill>
                  <a:srgbClr val="000000"/>
                </a:solidFill>
                <a:latin typeface="Aptos"/>
              </a:rPr>
              <a:t> </a:t>
            </a:r>
            <a:r>
              <a:rPr sz="1600" dirty="0" err="1">
                <a:solidFill>
                  <a:srgbClr val="000000"/>
                </a:solidFill>
                <a:latin typeface="Aptos"/>
              </a:rPr>
              <a:t>i</a:t>
            </a:r>
            <a:r>
              <a:rPr sz="1600" dirty="0">
                <a:solidFill>
                  <a:srgbClr val="000000"/>
                </a:solidFill>
                <a:latin typeface="Aptos"/>
              </a:rPr>
              <a:t> </a:t>
            </a:r>
            <a:r>
              <a:rPr sz="1600" dirty="0" err="1">
                <a:solidFill>
                  <a:srgbClr val="000000"/>
                </a:solidFill>
                <a:latin typeface="Aptos"/>
              </a:rPr>
              <a:t>wiedzą</a:t>
            </a:r>
            <a:r>
              <a:rPr sz="1600" dirty="0">
                <a:solidFill>
                  <a:srgbClr val="000000"/>
                </a:solidFill>
                <a:latin typeface="Aptos"/>
              </a:rPr>
              <a:t> </a:t>
            </a:r>
            <a:r>
              <a:rPr sz="1600" dirty="0" err="1">
                <a:solidFill>
                  <a:srgbClr val="000000"/>
                </a:solidFill>
                <a:latin typeface="Aptos"/>
              </a:rPr>
              <a:t>lokalną</a:t>
            </a:r>
            <a:r>
              <a:rPr sz="1600" dirty="0">
                <a:solidFill>
                  <a:srgbClr val="000000"/>
                </a:solidFill>
                <a:latin typeface="Aptos"/>
              </a:rPr>
              <a:t>.</a:t>
            </a:r>
            <a:endParaRPr sz="1600" dirty="0"/>
          </a:p>
        </p:txBody>
      </p:sp>
      <p:pic>
        <p:nvPicPr>
          <p:cNvPr id="6" name="Obraz 5" descr="Graficzne przedstawienie wykorzystania numerycznych modeli terenu do celów hydrologicznych, np. oceny spływu wody, planowania melioracji.">
            <a:extLst>
              <a:ext uri="{FF2B5EF4-FFF2-40B4-BE49-F238E27FC236}">
                <a16:creationId xmlns:a16="http://schemas.microsoft.com/office/drawing/2014/main" id="{02C07F5A-F537-6892-FE41-D47E475862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1697" y="1912545"/>
            <a:ext cx="4565779" cy="3424334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13</a:t>
            </a:r>
          </a:p>
        </p:txBody>
      </p:sp>
      <p:sp>
        <p:nvSpPr>
          <p:cNvPr id="3" name="Tytuł 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</p:spPr>
        <p:txBody>
          <a:bodyPr wrap="square" lIns="0" tIns="0" rIns="0" bIns="0">
            <a:normAutofit fontScale="90000"/>
          </a:bodyPr>
          <a:lstStyle/>
          <a:p>
            <a:r>
              <a:rPr sz="4400" b="1" dirty="0" err="1">
                <a:solidFill>
                  <a:srgbClr val="000000"/>
                </a:solidFill>
                <a:latin typeface="Aptos"/>
              </a:rPr>
              <a:t>Pochodne</a:t>
            </a:r>
            <a:r>
              <a:rPr sz="4400" b="1" dirty="0">
                <a:solidFill>
                  <a:srgbClr val="000000"/>
                </a:solidFill>
                <a:latin typeface="Aptos"/>
              </a:rPr>
              <a:t> DEM: </a:t>
            </a:r>
            <a:r>
              <a:rPr sz="4400" b="1" dirty="0" err="1">
                <a:solidFill>
                  <a:srgbClr val="000000"/>
                </a:solidFill>
                <a:latin typeface="Aptos"/>
              </a:rPr>
              <a:t>spadek</a:t>
            </a:r>
            <a:r>
              <a:rPr sz="4400" b="1" dirty="0">
                <a:solidFill>
                  <a:srgbClr val="000000"/>
                </a:solidFill>
                <a:latin typeface="Aptos"/>
              </a:rPr>
              <a:t>, </a:t>
            </a:r>
            <a:r>
              <a:rPr sz="4400" b="1" dirty="0" err="1">
                <a:solidFill>
                  <a:srgbClr val="000000"/>
                </a:solidFill>
                <a:latin typeface="Aptos"/>
              </a:rPr>
              <a:t>ekspozycja</a:t>
            </a:r>
            <a:r>
              <a:rPr sz="4400" b="1" dirty="0">
                <a:solidFill>
                  <a:srgbClr val="000000"/>
                </a:solidFill>
                <a:latin typeface="Aptos"/>
              </a:rPr>
              <a:t> </a:t>
            </a:r>
            <a:r>
              <a:rPr sz="4400" b="1" dirty="0" err="1">
                <a:solidFill>
                  <a:srgbClr val="000000"/>
                </a:solidFill>
                <a:latin typeface="Aptos"/>
              </a:rPr>
              <a:t>i</a:t>
            </a:r>
            <a:r>
              <a:rPr sz="4400" b="1" dirty="0">
                <a:solidFill>
                  <a:srgbClr val="000000"/>
                </a:solidFill>
                <a:latin typeface="Aptos"/>
              </a:rPr>
              <a:t> </a:t>
            </a:r>
            <a:r>
              <a:rPr sz="4400" b="1" dirty="0" err="1">
                <a:solidFill>
                  <a:srgbClr val="000000"/>
                </a:solidFill>
                <a:latin typeface="Aptos"/>
              </a:rPr>
              <a:t>krzywizna</a:t>
            </a:r>
            <a:endParaRPr sz="4400" dirty="0"/>
          </a:p>
        </p:txBody>
      </p:sp>
      <p:sp>
        <p:nvSpPr>
          <p:cNvPr id="4" name="Symbol zastępczy zawartości 2"/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prstGeom prst="rect">
            <a:avLst/>
          </a:prstGeom>
          <a:noFill/>
        </p:spPr>
        <p:txBody>
          <a:bodyPr wrap="square" lIns="0" tIns="0" rIns="0" bIns="0" anchor="t">
            <a:normAutofit fontScale="85000" lnSpcReduction="20000"/>
          </a:bodyPr>
          <a:lstStyle/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2800" dirty="0">
                <a:solidFill>
                  <a:srgbClr val="000000"/>
                </a:solidFill>
                <a:latin typeface="Aptos"/>
              </a:rPr>
              <a:t>Z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modelu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terenu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można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obliczyć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wiele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warstw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pochodnych</a:t>
            </a:r>
            <a:r>
              <a:rPr sz="2800" dirty="0">
                <a:solidFill>
                  <a:srgbClr val="000000"/>
                </a:solidFill>
                <a:latin typeface="Aptos"/>
              </a:rPr>
              <a:t>.</a:t>
            </a:r>
            <a:endParaRPr sz="2800" dirty="0"/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2800" dirty="0" err="1">
                <a:solidFill>
                  <a:srgbClr val="000000"/>
                </a:solidFill>
                <a:latin typeface="Aptos"/>
              </a:rPr>
              <a:t>Spadek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informuje</a:t>
            </a:r>
            <a:r>
              <a:rPr sz="2800" dirty="0">
                <a:solidFill>
                  <a:srgbClr val="000000"/>
                </a:solidFill>
                <a:latin typeface="Aptos"/>
              </a:rPr>
              <a:t> o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nachyleniu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terenu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</a:t>
            </a:r>
            <a:r>
              <a:rPr sz="2800" dirty="0">
                <a:solidFill>
                  <a:srgbClr val="000000"/>
                </a:solidFill>
                <a:latin typeface="Aptos"/>
              </a:rPr>
              <a:t> jest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ważny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dla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oceny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erozji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spływu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wody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przejezdności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maszyn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możliwości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założenia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plantacji</a:t>
            </a:r>
            <a:r>
              <a:rPr sz="2800" dirty="0">
                <a:solidFill>
                  <a:srgbClr val="000000"/>
                </a:solidFill>
                <a:latin typeface="Aptos"/>
              </a:rPr>
              <a:t>.</a:t>
            </a:r>
            <a:endParaRPr sz="2800" dirty="0"/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2800" dirty="0" err="1">
                <a:solidFill>
                  <a:srgbClr val="000000"/>
                </a:solidFill>
                <a:latin typeface="Aptos"/>
              </a:rPr>
              <a:t>Ekspozycja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określa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kierunek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nachylenia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stoku</a:t>
            </a:r>
            <a:r>
              <a:rPr sz="2800" dirty="0">
                <a:solidFill>
                  <a:srgbClr val="000000"/>
                </a:solidFill>
                <a:latin typeface="Aptos"/>
              </a:rPr>
              <a:t>. W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rolnictwie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wpływa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na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nasłonecznienie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temperaturę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gleby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przesychanie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ryzyko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przymrozków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przydatność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stanowiska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dla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upraw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ciepłolubnych</a:t>
            </a:r>
            <a:r>
              <a:rPr sz="2800" dirty="0">
                <a:solidFill>
                  <a:srgbClr val="000000"/>
                </a:solidFill>
                <a:latin typeface="Aptos"/>
              </a:rPr>
              <a:t>.</a:t>
            </a:r>
            <a:endParaRPr sz="2800" dirty="0"/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2800" dirty="0" err="1">
                <a:solidFill>
                  <a:srgbClr val="000000"/>
                </a:solidFill>
                <a:latin typeface="Aptos"/>
              </a:rPr>
              <a:t>Krzywizna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pomaga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opisywać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formy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terenu</a:t>
            </a:r>
            <a:r>
              <a:rPr sz="2800" dirty="0">
                <a:solidFill>
                  <a:srgbClr val="000000"/>
                </a:solidFill>
                <a:latin typeface="Aptos"/>
              </a:rPr>
              <a:t>: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grzbiety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zagłębienia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stoki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wypukłe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wklęsłe</a:t>
            </a:r>
            <a:r>
              <a:rPr sz="2800" dirty="0">
                <a:solidFill>
                  <a:srgbClr val="000000"/>
                </a:solidFill>
                <a:latin typeface="Aptos"/>
              </a:rPr>
              <a:t>.</a:t>
            </a:r>
            <a:endParaRPr sz="2800" dirty="0"/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2800" dirty="0">
                <a:solidFill>
                  <a:srgbClr val="000000"/>
                </a:solidFill>
                <a:latin typeface="Aptos"/>
              </a:rPr>
              <a:t>W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skali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gospodarstwa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pochodne</a:t>
            </a:r>
            <a:r>
              <a:rPr sz="2800" dirty="0">
                <a:solidFill>
                  <a:srgbClr val="000000"/>
                </a:solidFill>
                <a:latin typeface="Aptos"/>
              </a:rPr>
              <a:t> DEM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pomagają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wskazać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problemowe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fragmenty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pól</a:t>
            </a:r>
            <a:r>
              <a:rPr sz="2800" dirty="0">
                <a:solidFill>
                  <a:srgbClr val="000000"/>
                </a:solidFill>
                <a:latin typeface="Aptos"/>
              </a:rPr>
              <a:t>, a w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skali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regionu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pozwalają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tworzyć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mapy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potencjału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produkcyjnego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zagrożeń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środowiskowych</a:t>
            </a:r>
            <a:r>
              <a:rPr sz="2800" dirty="0">
                <a:solidFill>
                  <a:srgbClr val="000000"/>
                </a:solidFill>
                <a:latin typeface="Aptos"/>
              </a:rPr>
              <a:t>.</a:t>
            </a:r>
            <a:endParaRPr sz="2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14</a:t>
            </a:r>
          </a:p>
        </p:txBody>
      </p:sp>
      <p:sp>
        <p:nvSpPr>
          <p:cNvPr id="3" name="Tytuł 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</p:spPr>
        <p:txBody>
          <a:bodyPr wrap="square" lIns="0" tIns="0" rIns="0" bIns="0">
            <a:normAutofit/>
          </a:bodyPr>
          <a:lstStyle/>
          <a:p>
            <a:r>
              <a:rPr sz="4400" b="1" dirty="0" err="1">
                <a:solidFill>
                  <a:srgbClr val="000000"/>
                </a:solidFill>
                <a:latin typeface="Aptos"/>
              </a:rPr>
              <a:t>Spływ</a:t>
            </a:r>
            <a:r>
              <a:rPr sz="4400" b="1" dirty="0">
                <a:solidFill>
                  <a:srgbClr val="000000"/>
                </a:solidFill>
                <a:latin typeface="Aptos"/>
              </a:rPr>
              <a:t> </a:t>
            </a:r>
            <a:r>
              <a:rPr sz="4400" b="1" dirty="0" err="1">
                <a:solidFill>
                  <a:srgbClr val="000000"/>
                </a:solidFill>
                <a:latin typeface="Aptos"/>
              </a:rPr>
              <a:t>wody</a:t>
            </a:r>
            <a:r>
              <a:rPr sz="4400" b="1" dirty="0">
                <a:solidFill>
                  <a:srgbClr val="000000"/>
                </a:solidFill>
                <a:latin typeface="Aptos"/>
              </a:rPr>
              <a:t> </a:t>
            </a:r>
            <a:r>
              <a:rPr sz="4400" b="1" dirty="0" err="1">
                <a:solidFill>
                  <a:srgbClr val="000000"/>
                </a:solidFill>
                <a:latin typeface="Aptos"/>
              </a:rPr>
              <a:t>i</a:t>
            </a:r>
            <a:r>
              <a:rPr sz="4400" b="1" dirty="0">
                <a:solidFill>
                  <a:srgbClr val="000000"/>
                </a:solidFill>
                <a:latin typeface="Aptos"/>
              </a:rPr>
              <a:t> </a:t>
            </a:r>
            <a:r>
              <a:rPr sz="4400" b="1" dirty="0" err="1">
                <a:solidFill>
                  <a:srgbClr val="000000"/>
                </a:solidFill>
                <a:latin typeface="Aptos"/>
              </a:rPr>
              <a:t>planowanie</a:t>
            </a:r>
            <a:r>
              <a:rPr sz="4400" b="1" dirty="0">
                <a:solidFill>
                  <a:srgbClr val="000000"/>
                </a:solidFill>
                <a:latin typeface="Aptos"/>
              </a:rPr>
              <a:t> </a:t>
            </a:r>
            <a:r>
              <a:rPr sz="4400" b="1" dirty="0" err="1">
                <a:solidFill>
                  <a:srgbClr val="000000"/>
                </a:solidFill>
                <a:latin typeface="Aptos"/>
              </a:rPr>
              <a:t>melioracji</a:t>
            </a:r>
            <a:endParaRPr sz="4400" dirty="0"/>
          </a:p>
        </p:txBody>
      </p:sp>
      <p:sp>
        <p:nvSpPr>
          <p:cNvPr id="4" name="Symbol zastępczy zawartości 2"/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prstGeom prst="rect">
            <a:avLst/>
          </a:prstGeom>
          <a:noFill/>
        </p:spPr>
        <p:txBody>
          <a:bodyPr wrap="square" lIns="0" tIns="0" rIns="0" bIns="0" anchor="t">
            <a:normAutofit fontScale="85000" lnSpcReduction="20000"/>
          </a:bodyPr>
          <a:lstStyle/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2800" dirty="0">
                <a:solidFill>
                  <a:srgbClr val="000000"/>
                </a:solidFill>
                <a:latin typeface="Aptos"/>
              </a:rPr>
              <a:t>DEM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pozwala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modelować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kierunek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spływu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wody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obszary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akumulacji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przepływu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oraz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potencjalne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linie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koncentracji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spływu</a:t>
            </a:r>
            <a:r>
              <a:rPr sz="2800" dirty="0">
                <a:solidFill>
                  <a:srgbClr val="000000"/>
                </a:solidFill>
                <a:latin typeface="Aptos"/>
              </a:rPr>
              <a:t>.</a:t>
            </a:r>
            <a:endParaRPr sz="2800" dirty="0"/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2800" dirty="0">
                <a:solidFill>
                  <a:srgbClr val="000000"/>
                </a:solidFill>
                <a:latin typeface="Aptos"/>
              </a:rPr>
              <a:t>Na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poziomie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pola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można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wskazać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miejsca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gdzie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woda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spływa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zbyt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szybko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gdzie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tworzą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się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zastoiska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albo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gdzie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mogą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powstawać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rynny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erozyjne</a:t>
            </a:r>
            <a:r>
              <a:rPr sz="2800" dirty="0">
                <a:solidFill>
                  <a:srgbClr val="000000"/>
                </a:solidFill>
                <a:latin typeface="Aptos"/>
              </a:rPr>
              <a:t>.</a:t>
            </a:r>
            <a:endParaRPr sz="2800" dirty="0"/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2800" dirty="0">
                <a:solidFill>
                  <a:srgbClr val="000000"/>
                </a:solidFill>
                <a:latin typeface="Aptos"/>
              </a:rPr>
              <a:t>Na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poziomie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gospodarstwa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wyniki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pomagają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planować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sieć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rowów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przepustów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drenowania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zastawek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pasów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buforowych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małej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retencji</a:t>
            </a:r>
            <a:r>
              <a:rPr sz="2800" dirty="0">
                <a:solidFill>
                  <a:srgbClr val="000000"/>
                </a:solidFill>
                <a:latin typeface="Aptos"/>
              </a:rPr>
              <a:t>.</a:t>
            </a:r>
            <a:endParaRPr sz="2800" dirty="0"/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2800" dirty="0">
                <a:solidFill>
                  <a:srgbClr val="000000"/>
                </a:solidFill>
                <a:latin typeface="Aptos"/>
              </a:rPr>
              <a:t>W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skali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gminy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zlewni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można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analizować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ciągłość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sieci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odpływu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miejsca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konfliktowe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obszary</a:t>
            </a:r>
            <a:r>
              <a:rPr sz="2800" dirty="0">
                <a:solidFill>
                  <a:srgbClr val="000000"/>
                </a:solidFill>
                <a:latin typeface="Aptos"/>
              </a:rPr>
              <a:t>, w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których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działania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retencyjne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mogą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ograniczać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skutki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suszy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lub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podtopień</a:t>
            </a:r>
            <a:r>
              <a:rPr sz="2800" dirty="0">
                <a:solidFill>
                  <a:srgbClr val="000000"/>
                </a:solidFill>
                <a:latin typeface="Aptos"/>
              </a:rPr>
              <a:t>.</a:t>
            </a:r>
            <a:endParaRPr sz="2800" dirty="0"/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2800" dirty="0">
                <a:solidFill>
                  <a:srgbClr val="000000"/>
                </a:solidFill>
                <a:latin typeface="Aptos"/>
              </a:rPr>
              <a:t>Model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nie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zastępuje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projektu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melioracyjnego</a:t>
            </a:r>
            <a:r>
              <a:rPr sz="2800" dirty="0">
                <a:solidFill>
                  <a:srgbClr val="000000"/>
                </a:solidFill>
                <a:latin typeface="Aptos"/>
              </a:rPr>
              <a:t>, ale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bardzo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dobrze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wspiera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diagnozę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przestrzenną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wybór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miejsc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wymagających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szczegółowego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sprawdzenia</a:t>
            </a:r>
            <a:r>
              <a:rPr sz="2800" dirty="0">
                <a:solidFill>
                  <a:srgbClr val="000000"/>
                </a:solidFill>
                <a:latin typeface="Aptos"/>
              </a:rPr>
              <a:t>.</a:t>
            </a:r>
            <a:endParaRPr sz="28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15</a:t>
            </a:r>
          </a:p>
        </p:txBody>
      </p:sp>
      <p:sp>
        <p:nvSpPr>
          <p:cNvPr id="3" name="Tytuł 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</p:spPr>
        <p:txBody>
          <a:bodyPr wrap="square" lIns="0" tIns="0" rIns="0" bIns="0">
            <a:normAutofit fontScale="90000"/>
          </a:bodyPr>
          <a:lstStyle/>
          <a:p>
            <a:r>
              <a:rPr lang="pl-PL" sz="4400" b="1" dirty="0">
                <a:solidFill>
                  <a:srgbClr val="000000"/>
                </a:solidFill>
                <a:latin typeface="Aptos"/>
              </a:rPr>
              <a:t>Topograficzny wskaźnik wilgotności - </a:t>
            </a:r>
            <a:r>
              <a:rPr sz="4400" b="1" dirty="0">
                <a:solidFill>
                  <a:srgbClr val="000000"/>
                </a:solidFill>
                <a:latin typeface="Aptos"/>
              </a:rPr>
              <a:t>Topographic Wetness Index</a:t>
            </a:r>
            <a:r>
              <a:rPr lang="pl-PL" sz="4400" b="1" dirty="0">
                <a:solidFill>
                  <a:srgbClr val="000000"/>
                </a:solidFill>
                <a:latin typeface="Aptos"/>
              </a:rPr>
              <a:t> (TWI)</a:t>
            </a:r>
            <a:endParaRPr sz="4400" b="1" dirty="0">
              <a:solidFill>
                <a:srgbClr val="000000"/>
              </a:solidFill>
              <a:latin typeface="Aptos"/>
            </a:endParaRPr>
          </a:p>
        </p:txBody>
      </p:sp>
      <p:sp>
        <p:nvSpPr>
          <p:cNvPr id="4" name="Symbol zastępczy zawartości 2"/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prstGeom prst="rect">
            <a:avLst/>
          </a:prstGeom>
          <a:noFill/>
        </p:spPr>
        <p:txBody>
          <a:bodyPr wrap="square" lIns="0" tIns="0" rIns="0" bIns="0" anchor="t">
            <a:normAutofit fontScale="77500" lnSpcReduction="20000"/>
          </a:bodyPr>
          <a:lstStyle/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2800" dirty="0">
                <a:solidFill>
                  <a:srgbClr val="000000"/>
                </a:solidFill>
                <a:latin typeface="Aptos"/>
              </a:rPr>
              <a:t>Topographic Wetness Index,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czyli</a:t>
            </a:r>
            <a:r>
              <a:rPr sz="2800" dirty="0">
                <a:solidFill>
                  <a:srgbClr val="000000"/>
                </a:solidFill>
                <a:latin typeface="Aptos"/>
              </a:rPr>
              <a:t> TWI, jest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wskaźnikiem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opisującym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potencjalną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skłonność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terenu</a:t>
            </a:r>
            <a:r>
              <a:rPr sz="2800" dirty="0">
                <a:solidFill>
                  <a:srgbClr val="000000"/>
                </a:solidFill>
                <a:latin typeface="Aptos"/>
              </a:rPr>
              <a:t> do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gromadzenia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wilgoci</a:t>
            </a:r>
            <a:r>
              <a:rPr sz="2800" dirty="0">
                <a:solidFill>
                  <a:srgbClr val="000000"/>
                </a:solidFill>
                <a:latin typeface="Aptos"/>
              </a:rPr>
              <a:t>.</a:t>
            </a:r>
            <a:endParaRPr sz="2800" dirty="0"/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2800" dirty="0">
                <a:solidFill>
                  <a:srgbClr val="000000"/>
                </a:solidFill>
                <a:latin typeface="Aptos"/>
              </a:rPr>
              <a:t>W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uproszczeniu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łączy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informację</a:t>
            </a:r>
            <a:r>
              <a:rPr sz="2800" dirty="0">
                <a:solidFill>
                  <a:srgbClr val="000000"/>
                </a:solidFill>
                <a:latin typeface="Aptos"/>
              </a:rPr>
              <a:t> o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obszarze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zasilającym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przepływ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nachyleniu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terenu</a:t>
            </a:r>
            <a:r>
              <a:rPr sz="2800" dirty="0">
                <a:solidFill>
                  <a:srgbClr val="000000"/>
                </a:solidFill>
                <a:latin typeface="Aptos"/>
              </a:rPr>
              <a:t>.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Miejsca</a:t>
            </a:r>
            <a:r>
              <a:rPr sz="2800" dirty="0">
                <a:solidFill>
                  <a:srgbClr val="000000"/>
                </a:solidFill>
                <a:latin typeface="Aptos"/>
              </a:rPr>
              <a:t> o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dużym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dopływie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małym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spadku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mają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zwykle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wyższe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wartości</a:t>
            </a:r>
            <a:r>
              <a:rPr sz="2800" dirty="0">
                <a:solidFill>
                  <a:srgbClr val="000000"/>
                </a:solidFill>
                <a:latin typeface="Aptos"/>
              </a:rPr>
              <a:t> TWI.</a:t>
            </a:r>
            <a:endParaRPr sz="2800" dirty="0"/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2800" dirty="0">
                <a:solidFill>
                  <a:srgbClr val="000000"/>
                </a:solidFill>
                <a:latin typeface="Aptos"/>
              </a:rPr>
              <a:t>W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rolnictwie</a:t>
            </a:r>
            <a:r>
              <a:rPr sz="2800" dirty="0">
                <a:solidFill>
                  <a:srgbClr val="000000"/>
                </a:solidFill>
                <a:latin typeface="Aptos"/>
              </a:rPr>
              <a:t> TWI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może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pomagać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wskazywać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fragmenty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pól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narażone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na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okresowe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uwilgotnienie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zastoiska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wody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opóźnione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wjazdy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maszyn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większe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ryzyko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wymakania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lub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inną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dynamikę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plonowania</a:t>
            </a:r>
            <a:r>
              <a:rPr sz="2800" dirty="0">
                <a:solidFill>
                  <a:srgbClr val="000000"/>
                </a:solidFill>
                <a:latin typeface="Aptos"/>
              </a:rPr>
              <a:t>.</a:t>
            </a:r>
            <a:endParaRPr sz="2800" dirty="0"/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2800" dirty="0" err="1">
                <a:solidFill>
                  <a:srgbClr val="000000"/>
                </a:solidFill>
                <a:latin typeface="Aptos"/>
              </a:rPr>
              <a:t>Wyniki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zależą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jednak</a:t>
            </a:r>
            <a:r>
              <a:rPr sz="2800" dirty="0">
                <a:solidFill>
                  <a:srgbClr val="000000"/>
                </a:solidFill>
                <a:latin typeface="Aptos"/>
              </a:rPr>
              <a:t> od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jakości</a:t>
            </a:r>
            <a:r>
              <a:rPr sz="2800" dirty="0">
                <a:solidFill>
                  <a:srgbClr val="000000"/>
                </a:solidFill>
                <a:latin typeface="Aptos"/>
              </a:rPr>
              <a:t> DEM,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rozdzielczości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metody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obliczenia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przepływu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sposobu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przygotowania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modelu</a:t>
            </a:r>
            <a:r>
              <a:rPr sz="2800" dirty="0">
                <a:solidFill>
                  <a:srgbClr val="000000"/>
                </a:solidFill>
                <a:latin typeface="Aptos"/>
              </a:rPr>
              <a:t>.</a:t>
            </a:r>
            <a:endParaRPr sz="2800" dirty="0"/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2800" dirty="0">
                <a:solidFill>
                  <a:srgbClr val="000000"/>
                </a:solidFill>
                <a:latin typeface="Aptos"/>
              </a:rPr>
              <a:t>TWI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najlepiej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traktować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jako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wskaźnik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pomocniczy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który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powinien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być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konfrontowany</a:t>
            </a:r>
            <a:r>
              <a:rPr sz="2800" dirty="0">
                <a:solidFill>
                  <a:srgbClr val="000000"/>
                </a:solidFill>
                <a:latin typeface="Aptos"/>
              </a:rPr>
              <a:t> z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obserwacjami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terenowymi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glebami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danymi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plonowania</a:t>
            </a:r>
            <a:r>
              <a:rPr sz="2800" dirty="0">
                <a:solidFill>
                  <a:srgbClr val="000000"/>
                </a:solidFill>
                <a:latin typeface="Aptos"/>
              </a:rPr>
              <a:t>.</a:t>
            </a:r>
            <a:endParaRPr sz="28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16</a:t>
            </a:r>
          </a:p>
        </p:txBody>
      </p:sp>
      <p:sp>
        <p:nvSpPr>
          <p:cNvPr id="3" name="Tytuł 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</p:spPr>
        <p:txBody>
          <a:bodyPr wrap="square" lIns="0" tIns="0" rIns="0" bIns="0">
            <a:normAutofit/>
          </a:bodyPr>
          <a:lstStyle/>
          <a:p>
            <a:r>
              <a:rPr sz="4400" b="1" dirty="0" err="1">
                <a:solidFill>
                  <a:srgbClr val="000000"/>
                </a:solidFill>
                <a:latin typeface="Aptos"/>
              </a:rPr>
              <a:t>Ocena</a:t>
            </a:r>
            <a:r>
              <a:rPr sz="4400" b="1" dirty="0">
                <a:solidFill>
                  <a:srgbClr val="000000"/>
                </a:solidFill>
                <a:latin typeface="Aptos"/>
              </a:rPr>
              <a:t> </a:t>
            </a:r>
            <a:r>
              <a:rPr sz="4400" b="1" dirty="0" err="1">
                <a:solidFill>
                  <a:srgbClr val="000000"/>
                </a:solidFill>
                <a:latin typeface="Aptos"/>
              </a:rPr>
              <a:t>szkód</a:t>
            </a:r>
            <a:r>
              <a:rPr sz="4400" b="1" dirty="0">
                <a:solidFill>
                  <a:srgbClr val="000000"/>
                </a:solidFill>
                <a:latin typeface="Aptos"/>
              </a:rPr>
              <a:t> w </a:t>
            </a:r>
            <a:r>
              <a:rPr sz="4400" b="1" dirty="0" err="1">
                <a:solidFill>
                  <a:srgbClr val="000000"/>
                </a:solidFill>
                <a:latin typeface="Aptos"/>
              </a:rPr>
              <a:t>rolnictwie</a:t>
            </a:r>
            <a:endParaRPr sz="4400" dirty="0"/>
          </a:p>
        </p:txBody>
      </p:sp>
      <p:sp>
        <p:nvSpPr>
          <p:cNvPr id="4" name="Symbol zastępczy zawartości 2"/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prstGeom prst="rect">
            <a:avLst/>
          </a:prstGeom>
          <a:noFill/>
        </p:spPr>
        <p:txBody>
          <a:bodyPr wrap="square" lIns="0" tIns="0" rIns="0" bIns="0" anchor="t">
            <a:normAutofit fontScale="85000" lnSpcReduction="20000"/>
          </a:bodyPr>
          <a:lstStyle/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2800" dirty="0">
                <a:solidFill>
                  <a:srgbClr val="000000"/>
                </a:solidFill>
                <a:latin typeface="Aptos"/>
              </a:rPr>
              <a:t>DEM, DSM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modele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różnicowe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mogą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wspierać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ocenę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szkód</a:t>
            </a:r>
            <a:r>
              <a:rPr sz="2800" dirty="0">
                <a:solidFill>
                  <a:srgbClr val="000000"/>
                </a:solidFill>
                <a:latin typeface="Aptos"/>
              </a:rPr>
              <a:t> w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rolnictwie</a:t>
            </a:r>
            <a:r>
              <a:rPr sz="2800" dirty="0">
                <a:solidFill>
                  <a:srgbClr val="000000"/>
                </a:solidFill>
                <a:latin typeface="Aptos"/>
              </a:rPr>
              <a:t>.</a:t>
            </a:r>
            <a:endParaRPr sz="2800" dirty="0"/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2800" dirty="0">
                <a:solidFill>
                  <a:srgbClr val="000000"/>
                </a:solidFill>
                <a:latin typeface="Aptos"/>
              </a:rPr>
              <a:t>DSM z UAV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może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pokazać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wyleganie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zbóż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uszkodzenia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plantacji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koleiny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erozję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ubytki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gleby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zalania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szkody</a:t>
            </a:r>
            <a:r>
              <a:rPr sz="2800" dirty="0">
                <a:solidFill>
                  <a:srgbClr val="000000"/>
                </a:solidFill>
                <a:latin typeface="Aptos"/>
              </a:rPr>
              <a:t> po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gradzie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zwierzynie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lub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przejazdach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technicznych</a:t>
            </a:r>
            <a:r>
              <a:rPr sz="2800" dirty="0">
                <a:solidFill>
                  <a:srgbClr val="000000"/>
                </a:solidFill>
                <a:latin typeface="Aptos"/>
              </a:rPr>
              <a:t>.</a:t>
            </a:r>
            <a:endParaRPr sz="2800" dirty="0"/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2800" dirty="0" err="1">
                <a:solidFill>
                  <a:srgbClr val="000000"/>
                </a:solidFill>
                <a:latin typeface="Aptos"/>
              </a:rPr>
              <a:t>Porównanie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modeli</a:t>
            </a:r>
            <a:r>
              <a:rPr sz="2800" dirty="0">
                <a:solidFill>
                  <a:srgbClr val="000000"/>
                </a:solidFill>
                <a:latin typeface="Aptos"/>
              </a:rPr>
              <a:t> z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różnych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terminów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pozwala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wykrywać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zmiany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wysokości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łanu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akumulację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osadów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rozmycia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uszkodzenia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wałów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lub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zmiany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powierzchni</a:t>
            </a:r>
            <a:r>
              <a:rPr sz="2800" dirty="0">
                <a:solidFill>
                  <a:srgbClr val="000000"/>
                </a:solidFill>
                <a:latin typeface="Aptos"/>
              </a:rPr>
              <a:t> po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intensywnych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opadach</a:t>
            </a:r>
            <a:r>
              <a:rPr sz="2800" dirty="0">
                <a:solidFill>
                  <a:srgbClr val="000000"/>
                </a:solidFill>
                <a:latin typeface="Aptos"/>
              </a:rPr>
              <a:t>.</a:t>
            </a:r>
            <a:endParaRPr sz="2800" dirty="0"/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2800" dirty="0">
                <a:solidFill>
                  <a:srgbClr val="000000"/>
                </a:solidFill>
                <a:latin typeface="Aptos"/>
              </a:rPr>
              <a:t>W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sadach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winnicach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modele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wysokościowe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mogą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pomagać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oceniać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strukturę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koron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luki</a:t>
            </a:r>
            <a:r>
              <a:rPr sz="2800" dirty="0">
                <a:solidFill>
                  <a:srgbClr val="000000"/>
                </a:solidFill>
                <a:latin typeface="Aptos"/>
              </a:rPr>
              <a:t> w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rzędach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uszkodzenia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mechaniczne</a:t>
            </a:r>
            <a:r>
              <a:rPr sz="2800" dirty="0">
                <a:solidFill>
                  <a:srgbClr val="000000"/>
                </a:solidFill>
                <a:latin typeface="Aptos"/>
              </a:rPr>
              <a:t>.</a:t>
            </a:r>
            <a:endParaRPr sz="2800" dirty="0"/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2800" dirty="0">
                <a:solidFill>
                  <a:srgbClr val="000000"/>
                </a:solidFill>
                <a:latin typeface="Aptos"/>
              </a:rPr>
              <a:t>W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skali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regionalnej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modele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terenu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dane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satelitarne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mogą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wspierać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wstępną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identyfikację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obszarów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dotkniętych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zalaniem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erozją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lub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innym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zdarzeniem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ekstremalnym</a:t>
            </a:r>
            <a:r>
              <a:rPr sz="2800" dirty="0">
                <a:solidFill>
                  <a:srgbClr val="000000"/>
                </a:solidFill>
                <a:latin typeface="Aptos"/>
              </a:rPr>
              <a:t>.</a:t>
            </a:r>
            <a:endParaRPr sz="28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17</a:t>
            </a:r>
          </a:p>
        </p:txBody>
      </p:sp>
      <p:sp>
        <p:nvSpPr>
          <p:cNvPr id="3" name="Tytuł 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</p:spPr>
        <p:txBody>
          <a:bodyPr wrap="square" lIns="0" tIns="0" rIns="0" bIns="0">
            <a:normAutofit/>
          </a:bodyPr>
          <a:lstStyle/>
          <a:p>
            <a:r>
              <a:rPr sz="4400" b="1" dirty="0" err="1">
                <a:solidFill>
                  <a:srgbClr val="000000"/>
                </a:solidFill>
                <a:latin typeface="Aptos"/>
              </a:rPr>
              <a:t>Planowanie</a:t>
            </a:r>
            <a:r>
              <a:rPr sz="4400" b="1" dirty="0">
                <a:solidFill>
                  <a:srgbClr val="000000"/>
                </a:solidFill>
                <a:latin typeface="Aptos"/>
              </a:rPr>
              <a:t> </a:t>
            </a:r>
            <a:r>
              <a:rPr sz="4400" b="1" dirty="0" err="1">
                <a:solidFill>
                  <a:srgbClr val="000000"/>
                </a:solidFill>
                <a:latin typeface="Aptos"/>
              </a:rPr>
              <a:t>agrofotowoltaiki</a:t>
            </a:r>
            <a:endParaRPr sz="4400" dirty="0"/>
          </a:p>
        </p:txBody>
      </p:sp>
      <p:sp>
        <p:nvSpPr>
          <p:cNvPr id="4" name="Symbol zastępczy zawartości 2"/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prstGeom prst="rect">
            <a:avLst/>
          </a:prstGeom>
          <a:noFill/>
        </p:spPr>
        <p:txBody>
          <a:bodyPr wrap="square" lIns="0" tIns="0" rIns="0" bIns="0" anchor="t">
            <a:normAutofit fontScale="85000" lnSpcReduction="20000"/>
          </a:bodyPr>
          <a:lstStyle/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2800" dirty="0" err="1">
                <a:solidFill>
                  <a:srgbClr val="000000"/>
                </a:solidFill>
                <a:latin typeface="Aptos"/>
              </a:rPr>
              <a:t>Modele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wysokościowe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są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przydatne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przy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planowaniu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agrofotowoltaiki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czyli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łączenia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produkcji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rolniczej</a:t>
            </a:r>
            <a:r>
              <a:rPr sz="2800" dirty="0">
                <a:solidFill>
                  <a:srgbClr val="000000"/>
                </a:solidFill>
                <a:latin typeface="Aptos"/>
              </a:rPr>
              <a:t> z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instalacjami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fotowoltaicznymi</a:t>
            </a:r>
            <a:r>
              <a:rPr sz="2800" dirty="0">
                <a:solidFill>
                  <a:srgbClr val="000000"/>
                </a:solidFill>
                <a:latin typeface="Aptos"/>
              </a:rPr>
              <a:t>.</a:t>
            </a:r>
            <a:endParaRPr sz="2800" dirty="0"/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2800" dirty="0">
                <a:solidFill>
                  <a:srgbClr val="000000"/>
                </a:solidFill>
                <a:latin typeface="Aptos"/>
              </a:rPr>
              <a:t>DEM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pozwala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ocenić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nachylenie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terenu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ekspozycję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lokalne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zacienienie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ryzyko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spływu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wody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dostępność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dojazdu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potencjalne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kolizje</a:t>
            </a:r>
            <a:r>
              <a:rPr sz="2800" dirty="0">
                <a:solidFill>
                  <a:srgbClr val="000000"/>
                </a:solidFill>
                <a:latin typeface="Aptos"/>
              </a:rPr>
              <a:t> z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istniejącą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infrastrukturą</a:t>
            </a:r>
            <a:r>
              <a:rPr sz="2800" dirty="0">
                <a:solidFill>
                  <a:srgbClr val="000000"/>
                </a:solidFill>
                <a:latin typeface="Aptos"/>
              </a:rPr>
              <a:t>.</a:t>
            </a:r>
            <a:endParaRPr sz="2800" dirty="0"/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2800" dirty="0">
                <a:solidFill>
                  <a:srgbClr val="000000"/>
                </a:solidFill>
                <a:latin typeface="Aptos"/>
              </a:rPr>
              <a:t>DSM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pomaga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uwzględnić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obiekty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nadziemne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takie</a:t>
            </a:r>
            <a:r>
              <a:rPr sz="2800" dirty="0">
                <a:solidFill>
                  <a:srgbClr val="000000"/>
                </a:solidFill>
                <a:latin typeface="Aptos"/>
              </a:rPr>
              <a:t> jak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drzewa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zabudowa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linie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energetyczne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słupy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rowy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istniejące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konstrukcje</a:t>
            </a:r>
            <a:r>
              <a:rPr sz="2800" dirty="0">
                <a:solidFill>
                  <a:srgbClr val="000000"/>
                </a:solidFill>
                <a:latin typeface="Aptos"/>
              </a:rPr>
              <a:t>.</a:t>
            </a:r>
            <a:endParaRPr sz="2800" dirty="0"/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2800" dirty="0">
                <a:solidFill>
                  <a:srgbClr val="000000"/>
                </a:solidFill>
                <a:latin typeface="Aptos"/>
              </a:rPr>
              <a:t>W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skali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gospodarstwa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można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analizować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warianty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rozmieszczenia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paneli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zachowania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przejazdów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maszyn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utrzymania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funkcji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produkcyjnej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pola</a:t>
            </a:r>
            <a:r>
              <a:rPr sz="2800" dirty="0">
                <a:solidFill>
                  <a:srgbClr val="000000"/>
                </a:solidFill>
                <a:latin typeface="Aptos"/>
              </a:rPr>
              <a:t>.</a:t>
            </a:r>
            <a:endParaRPr sz="2800" dirty="0"/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2800" dirty="0">
                <a:solidFill>
                  <a:srgbClr val="000000"/>
                </a:solidFill>
                <a:latin typeface="Aptos"/>
              </a:rPr>
              <a:t>W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skali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regionu</a:t>
            </a:r>
            <a:r>
              <a:rPr sz="2800" dirty="0">
                <a:solidFill>
                  <a:srgbClr val="000000"/>
                </a:solidFill>
                <a:latin typeface="Aptos"/>
              </a:rPr>
              <a:t> GIS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może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wskazywać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obszary</a:t>
            </a:r>
            <a:r>
              <a:rPr sz="2800" dirty="0">
                <a:solidFill>
                  <a:srgbClr val="000000"/>
                </a:solidFill>
                <a:latin typeface="Aptos"/>
              </a:rPr>
              <a:t> o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wysokim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potencjale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agrofotowoltaiki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jednocześnie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niskim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konflikcie</a:t>
            </a:r>
            <a:r>
              <a:rPr sz="2800" dirty="0">
                <a:solidFill>
                  <a:srgbClr val="000000"/>
                </a:solidFill>
                <a:latin typeface="Aptos"/>
              </a:rPr>
              <a:t> z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ochroną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gleb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krajobrazu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wody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przyrody</a:t>
            </a:r>
            <a:r>
              <a:rPr sz="2800" dirty="0">
                <a:solidFill>
                  <a:srgbClr val="000000"/>
                </a:solidFill>
                <a:latin typeface="Aptos"/>
              </a:rPr>
              <a:t>.</a:t>
            </a:r>
            <a:endParaRPr sz="2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F7E36D3-AD76-419E-A7A6-738BD561B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721683"/>
          </a:xfrm>
        </p:spPr>
        <p:txBody>
          <a:bodyPr>
            <a:normAutofit/>
          </a:bodyPr>
          <a:lstStyle/>
          <a:p>
            <a:pPr algn="ctr"/>
            <a:r>
              <a:rPr lang="pl-PL" sz="4000" dirty="0"/>
              <a:t>Systemy informacji geograficznej</a:t>
            </a:r>
            <a:br>
              <a:rPr lang="pl-PL" sz="4000" dirty="0"/>
            </a:br>
            <a:r>
              <a:rPr lang="pl-PL" sz="2400" dirty="0"/>
              <a:t>Ćwiczenia 10</a:t>
            </a:r>
            <a:br>
              <a:rPr lang="pl-PL" sz="4000" dirty="0"/>
            </a:br>
            <a:r>
              <a:rPr lang="pl-PL" sz="4000" dirty="0"/>
              <a:t>Numeryczne modele terenu i pokrycia terenu oraz ich zastosowanie w rolnictwie</a:t>
            </a:r>
            <a:br>
              <a:rPr lang="pl-PL" sz="3200" dirty="0"/>
            </a:br>
            <a:endParaRPr sz="3000" b="1" dirty="0">
              <a:solidFill>
                <a:srgbClr val="000000"/>
              </a:solidFill>
              <a:latin typeface="Aptos"/>
            </a:endParaRP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CA7F68E-AD05-4595-858C-81C2E8CEC9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7282" y="4553339"/>
            <a:ext cx="10516518" cy="1623623"/>
          </a:xfrm>
        </p:spPr>
        <p:txBody>
          <a:bodyPr>
            <a:normAutofit/>
          </a:bodyPr>
          <a:lstStyle/>
          <a:p>
            <a:endParaRPr sz="2200" b="0" dirty="0">
              <a:solidFill>
                <a:srgbClr val="000000"/>
              </a:solidFill>
              <a:latin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5111445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18</a:t>
            </a:r>
          </a:p>
        </p:txBody>
      </p:sp>
      <p:sp>
        <p:nvSpPr>
          <p:cNvPr id="3" name="Tytuł 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</p:spPr>
        <p:txBody>
          <a:bodyPr wrap="square" lIns="0" tIns="0" rIns="0" bIns="0">
            <a:normAutofit fontScale="90000"/>
          </a:bodyPr>
          <a:lstStyle/>
          <a:p>
            <a:r>
              <a:rPr lang="pl-PL" sz="4400" b="1" dirty="0">
                <a:solidFill>
                  <a:srgbClr val="000000"/>
                </a:solidFill>
                <a:latin typeface="Aptos"/>
              </a:rPr>
              <a:t>Planowanie położenia u</a:t>
            </a:r>
            <a:r>
              <a:rPr sz="4400" b="1" dirty="0" err="1">
                <a:solidFill>
                  <a:srgbClr val="000000"/>
                </a:solidFill>
                <a:latin typeface="Aptos"/>
              </a:rPr>
              <a:t>prawy</a:t>
            </a:r>
            <a:r>
              <a:rPr sz="4400" b="1" dirty="0">
                <a:solidFill>
                  <a:srgbClr val="000000"/>
                </a:solidFill>
                <a:latin typeface="Aptos"/>
              </a:rPr>
              <a:t> </a:t>
            </a:r>
            <a:r>
              <a:rPr sz="4400" b="1" dirty="0" err="1">
                <a:solidFill>
                  <a:srgbClr val="000000"/>
                </a:solidFill>
                <a:latin typeface="Aptos"/>
              </a:rPr>
              <a:t>ciepłolubn</a:t>
            </a:r>
            <a:r>
              <a:rPr lang="pl-PL" sz="4400" b="1" dirty="0" err="1">
                <a:solidFill>
                  <a:srgbClr val="000000"/>
                </a:solidFill>
                <a:latin typeface="Aptos"/>
              </a:rPr>
              <a:t>ych</a:t>
            </a:r>
            <a:r>
              <a:rPr lang="pl-PL" sz="4400" b="1" dirty="0">
                <a:solidFill>
                  <a:srgbClr val="000000"/>
                </a:solidFill>
                <a:latin typeface="Aptos"/>
              </a:rPr>
              <a:t>, np.</a:t>
            </a:r>
            <a:r>
              <a:rPr sz="4400" b="1" dirty="0">
                <a:solidFill>
                  <a:srgbClr val="000000"/>
                </a:solidFill>
                <a:latin typeface="Aptos"/>
              </a:rPr>
              <a:t> </a:t>
            </a:r>
            <a:r>
              <a:rPr sz="4400" b="1" dirty="0" err="1">
                <a:solidFill>
                  <a:srgbClr val="000000"/>
                </a:solidFill>
                <a:latin typeface="Aptos"/>
              </a:rPr>
              <a:t>winnic</a:t>
            </a:r>
            <a:endParaRPr sz="4400" b="1" dirty="0">
              <a:solidFill>
                <a:srgbClr val="000000"/>
              </a:solidFill>
              <a:latin typeface="Aptos"/>
            </a:endParaRPr>
          </a:p>
        </p:txBody>
      </p:sp>
      <p:sp>
        <p:nvSpPr>
          <p:cNvPr id="4" name="Symbol zastępczy zawartości 2"/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prstGeom prst="rect">
            <a:avLst/>
          </a:prstGeom>
          <a:noFill/>
        </p:spPr>
        <p:txBody>
          <a:bodyPr wrap="square" lIns="0" tIns="0" rIns="0" bIns="0" anchor="t">
            <a:normAutofit fontScale="77500" lnSpcReduction="20000"/>
          </a:bodyPr>
          <a:lstStyle/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2800" dirty="0" err="1">
                <a:solidFill>
                  <a:srgbClr val="000000"/>
                </a:solidFill>
                <a:latin typeface="Aptos"/>
              </a:rPr>
              <a:t>Ukształtowanie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terenu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silnie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wpływa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na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mikroklimat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stanowiska</a:t>
            </a:r>
            <a:r>
              <a:rPr sz="2800" dirty="0">
                <a:solidFill>
                  <a:srgbClr val="000000"/>
                </a:solidFill>
                <a:latin typeface="Aptos"/>
              </a:rPr>
              <a:t>.</a:t>
            </a:r>
            <a:endParaRPr sz="2800" dirty="0"/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2800" dirty="0" err="1">
                <a:solidFill>
                  <a:srgbClr val="000000"/>
                </a:solidFill>
                <a:latin typeface="Aptos"/>
              </a:rPr>
              <a:t>Dla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upraw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ciepłolubnych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takich</a:t>
            </a:r>
            <a:r>
              <a:rPr sz="2800" dirty="0">
                <a:solidFill>
                  <a:srgbClr val="000000"/>
                </a:solidFill>
                <a:latin typeface="Aptos"/>
              </a:rPr>
              <a:t> jak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winorośl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ważne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są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ekspozycja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nachylenie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wysokość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względna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ryzyko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zastoisk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mrozowych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przewietrzanie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oraz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nasłonecznienie</a:t>
            </a:r>
            <a:r>
              <a:rPr sz="2800" dirty="0">
                <a:solidFill>
                  <a:srgbClr val="000000"/>
                </a:solidFill>
                <a:latin typeface="Aptos"/>
              </a:rPr>
              <a:t>.</a:t>
            </a:r>
            <a:endParaRPr sz="2800" dirty="0"/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2800" dirty="0">
                <a:solidFill>
                  <a:srgbClr val="000000"/>
                </a:solidFill>
                <a:latin typeface="Aptos"/>
              </a:rPr>
              <a:t>DEM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pozwala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wskazywać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stoki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południowe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południowo-zachodnie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unikać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lokalnych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obniżeń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podatnych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na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spływ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zimnego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powietrza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oceniać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przydatność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terenu</a:t>
            </a:r>
            <a:r>
              <a:rPr sz="2800" dirty="0">
                <a:solidFill>
                  <a:srgbClr val="000000"/>
                </a:solidFill>
                <a:latin typeface="Aptos"/>
              </a:rPr>
              <a:t> do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założenia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plantacji</a:t>
            </a:r>
            <a:r>
              <a:rPr sz="2800" dirty="0">
                <a:solidFill>
                  <a:srgbClr val="000000"/>
                </a:solidFill>
                <a:latin typeface="Aptos"/>
              </a:rPr>
              <a:t>.</a:t>
            </a:r>
            <a:endParaRPr sz="2800" dirty="0"/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2800" dirty="0">
                <a:solidFill>
                  <a:srgbClr val="000000"/>
                </a:solidFill>
                <a:latin typeface="Aptos"/>
              </a:rPr>
              <a:t>DSM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może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pomóc</a:t>
            </a:r>
            <a:r>
              <a:rPr sz="2800" dirty="0">
                <a:solidFill>
                  <a:srgbClr val="000000"/>
                </a:solidFill>
                <a:latin typeface="Aptos"/>
              </a:rPr>
              <a:t> w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analizie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zacienienia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przez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drzewa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zabudowę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lub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ukształtowanie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pokrycia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terenu</a:t>
            </a:r>
            <a:r>
              <a:rPr sz="2800" dirty="0">
                <a:solidFill>
                  <a:srgbClr val="000000"/>
                </a:solidFill>
                <a:latin typeface="Aptos"/>
              </a:rPr>
              <a:t>.</a:t>
            </a:r>
            <a:endParaRPr sz="2800" dirty="0"/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2800" dirty="0">
                <a:solidFill>
                  <a:srgbClr val="000000"/>
                </a:solidFill>
                <a:latin typeface="Aptos"/>
              </a:rPr>
              <a:t>W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skali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regionalnej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modele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wysokościowe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można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łączyć</a:t>
            </a:r>
            <a:r>
              <a:rPr sz="2800" dirty="0">
                <a:solidFill>
                  <a:srgbClr val="000000"/>
                </a:solidFill>
                <a:latin typeface="Aptos"/>
              </a:rPr>
              <a:t> z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danymi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klimatycznymi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glebowymi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hydrologicznymi</a:t>
            </a:r>
            <a:r>
              <a:rPr sz="2800" dirty="0">
                <a:solidFill>
                  <a:srgbClr val="000000"/>
                </a:solidFill>
                <a:latin typeface="Aptos"/>
              </a:rPr>
              <a:t>, aby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wyznaczać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obszary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potencjalnie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korzystne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dla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upraw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specjalnych</a:t>
            </a:r>
            <a:r>
              <a:rPr sz="2800" dirty="0">
                <a:solidFill>
                  <a:srgbClr val="000000"/>
                </a:solidFill>
                <a:latin typeface="Aptos"/>
              </a:rPr>
              <a:t>.</a:t>
            </a:r>
            <a:endParaRPr sz="28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19</a:t>
            </a:r>
          </a:p>
        </p:txBody>
      </p:sp>
      <p:sp>
        <p:nvSpPr>
          <p:cNvPr id="3" name="Tytuł 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</p:spPr>
        <p:txBody>
          <a:bodyPr wrap="square" lIns="0" tIns="0" rIns="0" bIns="0">
            <a:normAutofit/>
          </a:bodyPr>
          <a:lstStyle/>
          <a:p>
            <a:r>
              <a:rPr sz="4400" b="1" dirty="0" err="1">
                <a:solidFill>
                  <a:srgbClr val="000000"/>
                </a:solidFill>
                <a:latin typeface="Aptos"/>
              </a:rPr>
              <a:t>Obszary</a:t>
            </a:r>
            <a:r>
              <a:rPr sz="4400" b="1" dirty="0">
                <a:solidFill>
                  <a:srgbClr val="000000"/>
                </a:solidFill>
                <a:latin typeface="Aptos"/>
              </a:rPr>
              <a:t> </a:t>
            </a:r>
            <a:r>
              <a:rPr sz="4400" b="1" dirty="0" err="1">
                <a:solidFill>
                  <a:srgbClr val="000000"/>
                </a:solidFill>
                <a:latin typeface="Aptos"/>
              </a:rPr>
              <a:t>narażone</a:t>
            </a:r>
            <a:r>
              <a:rPr sz="4400" b="1" dirty="0">
                <a:solidFill>
                  <a:srgbClr val="000000"/>
                </a:solidFill>
                <a:latin typeface="Aptos"/>
              </a:rPr>
              <a:t> </a:t>
            </a:r>
            <a:r>
              <a:rPr sz="4400" b="1" dirty="0" err="1">
                <a:solidFill>
                  <a:srgbClr val="000000"/>
                </a:solidFill>
                <a:latin typeface="Aptos"/>
              </a:rPr>
              <a:t>na</a:t>
            </a:r>
            <a:r>
              <a:rPr sz="4400" b="1" dirty="0">
                <a:solidFill>
                  <a:srgbClr val="000000"/>
                </a:solidFill>
                <a:latin typeface="Aptos"/>
              </a:rPr>
              <a:t> </a:t>
            </a:r>
            <a:r>
              <a:rPr sz="4400" b="1" dirty="0" err="1">
                <a:solidFill>
                  <a:srgbClr val="000000"/>
                </a:solidFill>
                <a:latin typeface="Aptos"/>
              </a:rPr>
              <a:t>zalania</a:t>
            </a:r>
            <a:r>
              <a:rPr lang="pl-PL" sz="4400" b="1" dirty="0">
                <a:solidFill>
                  <a:srgbClr val="000000"/>
                </a:solidFill>
                <a:latin typeface="Aptos"/>
              </a:rPr>
              <a:t>, powodzie</a:t>
            </a:r>
            <a:endParaRPr sz="4400" b="1" dirty="0">
              <a:solidFill>
                <a:srgbClr val="000000"/>
              </a:solidFill>
              <a:latin typeface="Aptos"/>
            </a:endParaRPr>
          </a:p>
        </p:txBody>
      </p:sp>
      <p:sp>
        <p:nvSpPr>
          <p:cNvPr id="4" name="Symbol zastępczy zawartości 2"/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prstGeom prst="rect">
            <a:avLst/>
          </a:prstGeom>
          <a:noFill/>
        </p:spPr>
        <p:txBody>
          <a:bodyPr wrap="square" lIns="0" tIns="0" rIns="0" bIns="0" anchor="t">
            <a:normAutofit fontScale="77500" lnSpcReduction="20000"/>
          </a:bodyPr>
          <a:lstStyle/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2800" dirty="0">
                <a:solidFill>
                  <a:srgbClr val="000000"/>
                </a:solidFill>
                <a:latin typeface="Aptos"/>
              </a:rPr>
              <a:t>W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większej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skali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modele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terenu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są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podstawą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analiz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obszarów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narażonych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na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zalania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podtopienia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koncentrację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spływu</a:t>
            </a:r>
            <a:r>
              <a:rPr sz="2800" dirty="0">
                <a:solidFill>
                  <a:srgbClr val="000000"/>
                </a:solidFill>
                <a:latin typeface="Aptos"/>
              </a:rPr>
              <a:t>.</a:t>
            </a:r>
            <a:endParaRPr sz="2800" dirty="0"/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2800" dirty="0" err="1">
                <a:solidFill>
                  <a:srgbClr val="000000"/>
                </a:solidFill>
                <a:latin typeface="Aptos"/>
              </a:rPr>
              <a:t>Dokładny</a:t>
            </a:r>
            <a:r>
              <a:rPr sz="2800" dirty="0">
                <a:solidFill>
                  <a:srgbClr val="000000"/>
                </a:solidFill>
                <a:latin typeface="Aptos"/>
              </a:rPr>
              <a:t> DTM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pozwala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wskazywać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doliny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obniżenia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strefy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przepływu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miejsca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spiętrzania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wody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oraz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obszary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leżące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niżej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względem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cieków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kanałów</a:t>
            </a:r>
            <a:r>
              <a:rPr sz="2800" dirty="0">
                <a:solidFill>
                  <a:srgbClr val="000000"/>
                </a:solidFill>
                <a:latin typeface="Aptos"/>
              </a:rPr>
              <a:t>.</a:t>
            </a:r>
            <a:endParaRPr sz="2800" dirty="0"/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2800" dirty="0">
                <a:solidFill>
                  <a:srgbClr val="000000"/>
                </a:solidFill>
                <a:latin typeface="Aptos"/>
              </a:rPr>
              <a:t>W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rolnictwie</a:t>
            </a:r>
            <a:r>
              <a:rPr sz="2800" dirty="0">
                <a:solidFill>
                  <a:srgbClr val="000000"/>
                </a:solidFill>
                <a:latin typeface="Aptos"/>
              </a:rPr>
              <a:t> jest to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ważne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dla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planowania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struktury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upraw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ubezpieczeń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lokalizacji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infrastruktury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inwestycji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retencyjnych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zarządzania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ryzykiem</a:t>
            </a:r>
            <a:r>
              <a:rPr sz="2800" dirty="0">
                <a:solidFill>
                  <a:srgbClr val="000000"/>
                </a:solidFill>
                <a:latin typeface="Aptos"/>
              </a:rPr>
              <a:t> po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intensywnych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opadach</a:t>
            </a:r>
            <a:r>
              <a:rPr sz="2800" dirty="0">
                <a:solidFill>
                  <a:srgbClr val="000000"/>
                </a:solidFill>
                <a:latin typeface="Aptos"/>
              </a:rPr>
              <a:t>.</a:t>
            </a:r>
            <a:endParaRPr sz="2800" dirty="0"/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2800" dirty="0">
                <a:solidFill>
                  <a:srgbClr val="000000"/>
                </a:solidFill>
                <a:latin typeface="Aptos"/>
              </a:rPr>
              <a:t>W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skali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gminy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zlewni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można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łączyć</a:t>
            </a:r>
            <a:r>
              <a:rPr sz="2800" dirty="0">
                <a:solidFill>
                  <a:srgbClr val="000000"/>
                </a:solidFill>
                <a:latin typeface="Aptos"/>
              </a:rPr>
              <a:t> DEM z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danymi</a:t>
            </a:r>
            <a:r>
              <a:rPr sz="2800" dirty="0">
                <a:solidFill>
                  <a:srgbClr val="000000"/>
                </a:solidFill>
                <a:latin typeface="Aptos"/>
              </a:rPr>
              <a:t> o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glebach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użytkowaniu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ziemi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przepustach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rowach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ciekach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opadach</a:t>
            </a:r>
            <a:r>
              <a:rPr sz="2800" dirty="0">
                <a:solidFill>
                  <a:srgbClr val="000000"/>
                </a:solidFill>
                <a:latin typeface="Aptos"/>
              </a:rPr>
              <a:t>.</a:t>
            </a:r>
            <a:endParaRPr sz="2800" dirty="0"/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2800" dirty="0">
                <a:solidFill>
                  <a:srgbClr val="000000"/>
                </a:solidFill>
                <a:latin typeface="Aptos"/>
              </a:rPr>
              <a:t>W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skali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kraju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świata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modele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wysokościowe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wspierają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ocenę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zagrożeń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powodziowych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ryzyka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dla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produkcji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żywności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planowanie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adaptacji</a:t>
            </a:r>
            <a:r>
              <a:rPr sz="2800" dirty="0">
                <a:solidFill>
                  <a:srgbClr val="000000"/>
                </a:solidFill>
                <a:latin typeface="Aptos"/>
              </a:rPr>
              <a:t> do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zmian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klimatu</a:t>
            </a:r>
            <a:r>
              <a:rPr sz="2800" dirty="0">
                <a:solidFill>
                  <a:srgbClr val="000000"/>
                </a:solidFill>
                <a:latin typeface="Aptos"/>
              </a:rPr>
              <a:t>.</a:t>
            </a:r>
            <a:endParaRPr sz="28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20</a:t>
            </a:r>
          </a:p>
        </p:txBody>
      </p:sp>
      <p:sp>
        <p:nvSpPr>
          <p:cNvPr id="3" name="Tytuł 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</p:spPr>
        <p:txBody>
          <a:bodyPr wrap="square" lIns="0" tIns="0" rIns="0" bIns="0">
            <a:normAutofit/>
          </a:bodyPr>
          <a:lstStyle/>
          <a:p>
            <a:r>
              <a:rPr sz="4400" b="1" dirty="0" err="1">
                <a:solidFill>
                  <a:srgbClr val="000000"/>
                </a:solidFill>
                <a:latin typeface="Aptos"/>
              </a:rPr>
              <a:t>Ograniczenia</a:t>
            </a:r>
            <a:r>
              <a:rPr sz="4400" b="1" dirty="0">
                <a:solidFill>
                  <a:srgbClr val="000000"/>
                </a:solidFill>
                <a:latin typeface="Aptos"/>
              </a:rPr>
              <a:t> </a:t>
            </a:r>
            <a:r>
              <a:rPr sz="4400" b="1" dirty="0" err="1">
                <a:solidFill>
                  <a:srgbClr val="000000"/>
                </a:solidFill>
                <a:latin typeface="Aptos"/>
              </a:rPr>
              <a:t>i</a:t>
            </a:r>
            <a:r>
              <a:rPr sz="4400" b="1" dirty="0">
                <a:solidFill>
                  <a:srgbClr val="000000"/>
                </a:solidFill>
                <a:latin typeface="Aptos"/>
              </a:rPr>
              <a:t> </a:t>
            </a:r>
            <a:r>
              <a:rPr sz="4400" b="1" dirty="0" err="1">
                <a:solidFill>
                  <a:srgbClr val="000000"/>
                </a:solidFill>
                <a:latin typeface="Aptos"/>
              </a:rPr>
              <a:t>kontrola</a:t>
            </a:r>
            <a:r>
              <a:rPr sz="4400" b="1" dirty="0">
                <a:solidFill>
                  <a:srgbClr val="000000"/>
                </a:solidFill>
                <a:latin typeface="Aptos"/>
              </a:rPr>
              <a:t> </a:t>
            </a:r>
            <a:r>
              <a:rPr sz="4400" b="1" dirty="0" err="1">
                <a:solidFill>
                  <a:srgbClr val="000000"/>
                </a:solidFill>
                <a:latin typeface="Aptos"/>
              </a:rPr>
              <a:t>jakości</a:t>
            </a:r>
            <a:endParaRPr sz="4400" dirty="0"/>
          </a:p>
        </p:txBody>
      </p:sp>
      <p:sp>
        <p:nvSpPr>
          <p:cNvPr id="4" name="Symbol zastępczy zawartości 2"/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prstGeom prst="rect">
            <a:avLst/>
          </a:prstGeom>
          <a:noFill/>
        </p:spPr>
        <p:txBody>
          <a:bodyPr wrap="square" lIns="0" tIns="0" rIns="0" bIns="0" anchor="t">
            <a:normAutofit fontScale="77500" lnSpcReduction="20000"/>
          </a:bodyPr>
          <a:lstStyle/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2800" dirty="0" err="1">
                <a:solidFill>
                  <a:srgbClr val="000000"/>
                </a:solidFill>
                <a:latin typeface="Aptos"/>
              </a:rPr>
              <a:t>Modele</a:t>
            </a:r>
            <a:r>
              <a:rPr sz="2800" dirty="0">
                <a:solidFill>
                  <a:srgbClr val="000000"/>
                </a:solidFill>
                <a:latin typeface="Aptos"/>
              </a:rPr>
              <a:t> DEM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</a:t>
            </a:r>
            <a:r>
              <a:rPr sz="2800" dirty="0">
                <a:solidFill>
                  <a:srgbClr val="000000"/>
                </a:solidFill>
                <a:latin typeface="Aptos"/>
              </a:rPr>
              <a:t> DSM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są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bardzo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użyteczne</a:t>
            </a:r>
            <a:r>
              <a:rPr sz="2800" dirty="0">
                <a:solidFill>
                  <a:srgbClr val="000000"/>
                </a:solidFill>
                <a:latin typeface="Aptos"/>
              </a:rPr>
              <a:t>, ale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nie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są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wolne</a:t>
            </a:r>
            <a:r>
              <a:rPr sz="2800" dirty="0">
                <a:solidFill>
                  <a:srgbClr val="000000"/>
                </a:solidFill>
                <a:latin typeface="Aptos"/>
              </a:rPr>
              <a:t> od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błędów</a:t>
            </a:r>
            <a:r>
              <a:rPr sz="2800" dirty="0">
                <a:solidFill>
                  <a:srgbClr val="000000"/>
                </a:solidFill>
                <a:latin typeface="Aptos"/>
              </a:rPr>
              <a:t>.</a:t>
            </a:r>
            <a:endParaRPr sz="2800" dirty="0"/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2800" dirty="0" err="1">
                <a:solidFill>
                  <a:srgbClr val="000000"/>
                </a:solidFill>
                <a:latin typeface="Aptos"/>
              </a:rPr>
              <a:t>Najczęstsze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problemy</a:t>
            </a:r>
            <a:r>
              <a:rPr sz="2800" dirty="0">
                <a:solidFill>
                  <a:srgbClr val="000000"/>
                </a:solidFill>
                <a:latin typeface="Aptos"/>
              </a:rPr>
              <a:t> to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niewłaściwy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układ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współrzędnych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błędna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wysokość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odniesienia</a:t>
            </a:r>
            <a:r>
              <a:rPr sz="2800" dirty="0">
                <a:solidFill>
                  <a:srgbClr val="000000"/>
                </a:solidFill>
                <a:latin typeface="Aptos"/>
              </a:rPr>
              <a:t>, za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mała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rozdzielczość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artefakty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interpolacji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brak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danych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błędna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klasyfikacja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chmury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punktów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oraz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nieaktualność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modelu</a:t>
            </a:r>
            <a:r>
              <a:rPr sz="2800" dirty="0">
                <a:solidFill>
                  <a:srgbClr val="000000"/>
                </a:solidFill>
                <a:latin typeface="Aptos"/>
              </a:rPr>
              <a:t>.</a:t>
            </a:r>
            <a:endParaRPr sz="2800" dirty="0"/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2800" dirty="0">
                <a:solidFill>
                  <a:srgbClr val="000000"/>
                </a:solidFill>
                <a:latin typeface="Aptos"/>
              </a:rPr>
              <a:t>W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rolnictwie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dodatkowym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problemem</a:t>
            </a:r>
            <a:r>
              <a:rPr sz="2800" dirty="0">
                <a:solidFill>
                  <a:srgbClr val="000000"/>
                </a:solidFill>
                <a:latin typeface="Aptos"/>
              </a:rPr>
              <a:t> jest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sezonowość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roślinności</a:t>
            </a:r>
            <a:r>
              <a:rPr sz="2800" dirty="0">
                <a:solidFill>
                  <a:srgbClr val="000000"/>
                </a:solidFill>
                <a:latin typeface="Aptos"/>
              </a:rPr>
              <a:t>. Ten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sam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obszar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wygląda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inaczej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przed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siewem</a:t>
            </a:r>
            <a:r>
              <a:rPr sz="2800" dirty="0">
                <a:solidFill>
                  <a:srgbClr val="000000"/>
                </a:solidFill>
                <a:latin typeface="Aptos"/>
              </a:rPr>
              <a:t>, w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pełni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wegetacji</a:t>
            </a:r>
            <a:r>
              <a:rPr sz="2800" dirty="0">
                <a:solidFill>
                  <a:srgbClr val="000000"/>
                </a:solidFill>
                <a:latin typeface="Aptos"/>
              </a:rPr>
              <a:t>, po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zbiorze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</a:t>
            </a:r>
            <a:r>
              <a:rPr sz="2800" dirty="0">
                <a:solidFill>
                  <a:srgbClr val="000000"/>
                </a:solidFill>
                <a:latin typeface="Aptos"/>
              </a:rPr>
              <a:t> po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zdarzeniu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ekstremalnym</a:t>
            </a:r>
            <a:r>
              <a:rPr sz="2800" dirty="0">
                <a:solidFill>
                  <a:srgbClr val="000000"/>
                </a:solidFill>
                <a:latin typeface="Aptos"/>
              </a:rPr>
              <a:t>.</a:t>
            </a:r>
            <a:endParaRPr sz="2800" dirty="0"/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2800" dirty="0" err="1">
                <a:solidFill>
                  <a:srgbClr val="000000"/>
                </a:solidFill>
                <a:latin typeface="Aptos"/>
              </a:rPr>
              <a:t>Dlatego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każdy</a:t>
            </a:r>
            <a:r>
              <a:rPr sz="2800" dirty="0">
                <a:solidFill>
                  <a:srgbClr val="000000"/>
                </a:solidFill>
                <a:latin typeface="Aptos"/>
              </a:rPr>
              <a:t> model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trzeba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oceniać</a:t>
            </a:r>
            <a:r>
              <a:rPr sz="2800" dirty="0">
                <a:solidFill>
                  <a:srgbClr val="000000"/>
                </a:solidFill>
                <a:latin typeface="Aptos"/>
              </a:rPr>
              <a:t> pod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kątem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celu</a:t>
            </a:r>
            <a:r>
              <a:rPr sz="2800" dirty="0">
                <a:solidFill>
                  <a:srgbClr val="000000"/>
                </a:solidFill>
                <a:latin typeface="Aptos"/>
              </a:rPr>
              <a:t>: model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dobry</a:t>
            </a:r>
            <a:r>
              <a:rPr sz="2800" dirty="0">
                <a:solidFill>
                  <a:srgbClr val="000000"/>
                </a:solidFill>
                <a:latin typeface="Aptos"/>
              </a:rPr>
              <a:t> do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analizy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regionalnej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może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być</a:t>
            </a:r>
            <a:r>
              <a:rPr sz="2800" dirty="0">
                <a:solidFill>
                  <a:srgbClr val="000000"/>
                </a:solidFill>
                <a:latin typeface="Aptos"/>
              </a:rPr>
              <a:t> za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mało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dokładny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dla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pola</a:t>
            </a:r>
            <a:r>
              <a:rPr sz="2800" dirty="0">
                <a:solidFill>
                  <a:srgbClr val="000000"/>
                </a:solidFill>
                <a:latin typeface="Aptos"/>
              </a:rPr>
              <a:t>, a model UAV z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jednego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terminu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może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nie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reprezentować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trwałych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cech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terenu</a:t>
            </a:r>
            <a:r>
              <a:rPr sz="2800" dirty="0">
                <a:solidFill>
                  <a:srgbClr val="000000"/>
                </a:solidFill>
                <a:latin typeface="Aptos"/>
              </a:rPr>
              <a:t>.</a:t>
            </a:r>
            <a:endParaRPr sz="2800" dirty="0"/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2800" dirty="0" err="1">
                <a:solidFill>
                  <a:srgbClr val="000000"/>
                </a:solidFill>
                <a:latin typeface="Aptos"/>
              </a:rPr>
              <a:t>Kontrola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jakości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powinna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obejmować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metadane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wizualną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inspekcję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porównanie</a:t>
            </a:r>
            <a:r>
              <a:rPr sz="2800" dirty="0">
                <a:solidFill>
                  <a:srgbClr val="000000"/>
                </a:solidFill>
                <a:latin typeface="Aptos"/>
              </a:rPr>
              <a:t> z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punktami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kontrolnymi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zgodność</a:t>
            </a:r>
            <a:r>
              <a:rPr sz="2800" dirty="0">
                <a:solidFill>
                  <a:srgbClr val="000000"/>
                </a:solidFill>
                <a:latin typeface="Aptos"/>
              </a:rPr>
              <a:t> z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wiedzą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terenową</a:t>
            </a:r>
            <a:r>
              <a:rPr sz="2800" dirty="0">
                <a:solidFill>
                  <a:srgbClr val="000000"/>
                </a:solidFill>
                <a:latin typeface="Aptos"/>
              </a:rPr>
              <a:t>.</a:t>
            </a:r>
            <a:endParaRPr sz="28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AF5C274-1676-485A-B5B9-F6FFD1B5E0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wrap="square" lIns="0" tIns="0" rIns="0" bIns="0">
            <a:normAutofit fontScale="90000"/>
          </a:bodyPr>
          <a:lstStyle/>
          <a:p>
            <a:r>
              <a:rPr lang="pl-PL" sz="4400" b="1" dirty="0">
                <a:solidFill>
                  <a:srgbClr val="000000"/>
                </a:solidFill>
                <a:latin typeface="Aptos"/>
              </a:rPr>
              <a:t>Numeryczne modele terenu i pokrycia terenu - p</a:t>
            </a:r>
            <a:r>
              <a:rPr sz="4400" b="1" dirty="0" err="1">
                <a:solidFill>
                  <a:srgbClr val="000000"/>
                </a:solidFill>
                <a:latin typeface="Aptos"/>
              </a:rPr>
              <a:t>odsumowanie</a:t>
            </a:r>
            <a:endParaRPr sz="4400" b="1" dirty="0">
              <a:solidFill>
                <a:srgbClr val="000000"/>
              </a:solidFill>
              <a:latin typeface="Aptos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21</a:t>
            </a:r>
          </a:p>
        </p:txBody>
      </p:sp>
      <p:sp>
        <p:nvSpPr>
          <p:cNvPr id="4" name="Symbol zastępczy zawartości 2"/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prstGeom prst="rect">
            <a:avLst/>
          </a:prstGeom>
          <a:noFill/>
        </p:spPr>
        <p:txBody>
          <a:bodyPr wrap="square" lIns="0" tIns="0" rIns="0" bIns="0" anchor="t">
            <a:normAutofit fontScale="77500" lnSpcReduction="20000"/>
          </a:bodyPr>
          <a:lstStyle/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2800" dirty="0" err="1">
                <a:solidFill>
                  <a:srgbClr val="000000"/>
                </a:solidFill>
                <a:latin typeface="Aptos"/>
              </a:rPr>
              <a:t>Numeryczne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modele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terenu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pokrycia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terenu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są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jednym</a:t>
            </a:r>
            <a:r>
              <a:rPr sz="2800" dirty="0">
                <a:solidFill>
                  <a:srgbClr val="000000"/>
                </a:solidFill>
                <a:latin typeface="Aptos"/>
              </a:rPr>
              <a:t> z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najważniejszych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źródeł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informacji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przestrzennej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dla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rolnictwa</a:t>
            </a:r>
            <a:r>
              <a:rPr sz="2800" dirty="0">
                <a:solidFill>
                  <a:srgbClr val="000000"/>
                </a:solidFill>
                <a:latin typeface="Aptos"/>
              </a:rPr>
              <a:t>.</a:t>
            </a:r>
            <a:endParaRPr sz="2800" dirty="0"/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2800" dirty="0">
                <a:solidFill>
                  <a:srgbClr val="000000"/>
                </a:solidFill>
                <a:latin typeface="Aptos"/>
              </a:rPr>
              <a:t>DTM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opisuje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powierzchnię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gruntu</a:t>
            </a:r>
            <a:r>
              <a:rPr sz="2800" dirty="0">
                <a:solidFill>
                  <a:srgbClr val="000000"/>
                </a:solidFill>
                <a:latin typeface="Aptos"/>
              </a:rPr>
              <a:t>, DSM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powierzchnię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widoczną</a:t>
            </a:r>
            <a:r>
              <a:rPr sz="2800" dirty="0">
                <a:solidFill>
                  <a:srgbClr val="000000"/>
                </a:solidFill>
                <a:latin typeface="Aptos"/>
              </a:rPr>
              <a:t> z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góry</a:t>
            </a:r>
            <a:r>
              <a:rPr sz="2800" dirty="0">
                <a:solidFill>
                  <a:srgbClr val="000000"/>
                </a:solidFill>
                <a:latin typeface="Aptos"/>
              </a:rPr>
              <a:t>, a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nDSM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pozwala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analizować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wysokość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obiektów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roślinności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nad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gruntem</a:t>
            </a:r>
            <a:r>
              <a:rPr sz="2800" dirty="0">
                <a:solidFill>
                  <a:srgbClr val="000000"/>
                </a:solidFill>
                <a:latin typeface="Aptos"/>
              </a:rPr>
              <a:t>.</a:t>
            </a:r>
            <a:endParaRPr sz="2800" dirty="0"/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2800" dirty="0" err="1">
                <a:solidFill>
                  <a:srgbClr val="000000"/>
                </a:solidFill>
                <a:latin typeface="Aptos"/>
              </a:rPr>
              <a:t>Modele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tworzone</a:t>
            </a:r>
            <a:r>
              <a:rPr sz="2800" dirty="0">
                <a:solidFill>
                  <a:srgbClr val="000000"/>
                </a:solidFill>
                <a:latin typeface="Aptos"/>
              </a:rPr>
              <a:t> z UAV RGB,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lotniczego</a:t>
            </a:r>
            <a:r>
              <a:rPr sz="2800" dirty="0">
                <a:solidFill>
                  <a:srgbClr val="000000"/>
                </a:solidFill>
                <a:latin typeface="Aptos"/>
              </a:rPr>
              <a:t> LiDAR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</a:t>
            </a:r>
            <a:r>
              <a:rPr sz="2800" dirty="0">
                <a:solidFill>
                  <a:srgbClr val="000000"/>
                </a:solidFill>
                <a:latin typeface="Aptos"/>
              </a:rPr>
              <a:t> LiDAR UAV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różnią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się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dokładnością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kosztem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zakresem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zastosowań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możliwością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odtworzenia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powierzchni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gruntu</a:t>
            </a:r>
            <a:r>
              <a:rPr sz="2800" dirty="0">
                <a:solidFill>
                  <a:srgbClr val="000000"/>
                </a:solidFill>
                <a:latin typeface="Aptos"/>
              </a:rPr>
              <a:t> pod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roślinnością</a:t>
            </a:r>
            <a:r>
              <a:rPr sz="2800" dirty="0">
                <a:solidFill>
                  <a:srgbClr val="000000"/>
                </a:solidFill>
                <a:latin typeface="Aptos"/>
              </a:rPr>
              <a:t>.</a:t>
            </a:r>
            <a:endParaRPr sz="2800" dirty="0"/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2800" dirty="0">
                <a:solidFill>
                  <a:srgbClr val="000000"/>
                </a:solidFill>
                <a:latin typeface="Aptos"/>
              </a:rPr>
              <a:t>W QGIS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</a:t>
            </a:r>
            <a:r>
              <a:rPr sz="2800" dirty="0">
                <a:solidFill>
                  <a:srgbClr val="000000"/>
                </a:solidFill>
                <a:latin typeface="Aptos"/>
              </a:rPr>
              <a:t> SAGA GIS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można</a:t>
            </a:r>
            <a:r>
              <a:rPr sz="2800" dirty="0">
                <a:solidFill>
                  <a:srgbClr val="000000"/>
                </a:solidFill>
                <a:latin typeface="Aptos"/>
              </a:rPr>
              <a:t> z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nich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wyznaczać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pochodne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terenu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analizować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spływ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wody</a:t>
            </a:r>
            <a:r>
              <a:rPr sz="2800" dirty="0">
                <a:solidFill>
                  <a:srgbClr val="000000"/>
                </a:solidFill>
                <a:latin typeface="Aptos"/>
              </a:rPr>
              <a:t>, TWI,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sieci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odpływu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szkody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potencjał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agrofotowoltaiki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stanowiska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dla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upraw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ciepłolubnych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zagrożenie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zalaniami</a:t>
            </a:r>
            <a:r>
              <a:rPr sz="2800" dirty="0">
                <a:solidFill>
                  <a:srgbClr val="000000"/>
                </a:solidFill>
                <a:latin typeface="Aptos"/>
              </a:rPr>
              <a:t>.</a:t>
            </a:r>
            <a:endParaRPr sz="2800" dirty="0"/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2800" dirty="0">
                <a:solidFill>
                  <a:srgbClr val="000000"/>
                </a:solidFill>
                <a:latin typeface="Aptos"/>
              </a:rPr>
              <a:t>Ich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największa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wartość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pojawia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się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wtedy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gdy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są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łączone</a:t>
            </a:r>
            <a:r>
              <a:rPr sz="2800" dirty="0">
                <a:solidFill>
                  <a:srgbClr val="000000"/>
                </a:solidFill>
                <a:latin typeface="Aptos"/>
              </a:rPr>
              <a:t> z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danymi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glebowymi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hydrologicznymi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satelitarnymi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gospodarczymi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obserwacjami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terenowymi</a:t>
            </a:r>
            <a:r>
              <a:rPr sz="2800" dirty="0">
                <a:solidFill>
                  <a:srgbClr val="000000"/>
                </a:solidFill>
                <a:latin typeface="Aptos"/>
              </a:rPr>
              <a:t>.</a:t>
            </a:r>
            <a:endParaRPr sz="2800" dirty="0"/>
          </a:p>
        </p:txBody>
      </p:sp>
    </p:spTree>
    <p:extLst>
      <p:ext uri="{BB962C8B-B14F-4D97-AF65-F5344CB8AC3E}">
        <p14:creationId xmlns:p14="http://schemas.microsoft.com/office/powerpoint/2010/main" val="9662449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4" name="Obraz 2">
            <a:extLst>
              <a:ext uri="{FF2B5EF4-FFF2-40B4-BE49-F238E27FC236}">
                <a16:creationId xmlns:a16="http://schemas.microsoft.com/office/drawing/2014/main" id="{65C93C00-4E94-41BD-A3B3-EDC3C6DBCE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3896" y="3276502"/>
            <a:ext cx="314325" cy="31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Obraz 3">
            <a:extLst>
              <a:ext uri="{FF2B5EF4-FFF2-40B4-BE49-F238E27FC236}">
                <a16:creationId xmlns:a16="http://schemas.microsoft.com/office/drawing/2014/main" id="{1360999B-B904-4568-B3C5-06EFB8940D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8221" y="3271837"/>
            <a:ext cx="314325" cy="314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6AF5C274-1676-485A-B5B9-F6FFD1B5E0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3451" y="2335576"/>
            <a:ext cx="10515600" cy="616944"/>
          </a:xfrm>
        </p:spPr>
        <p:txBody>
          <a:bodyPr>
            <a:normAutofit/>
          </a:bodyPr>
          <a:lstStyle/>
          <a:p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Autor utworu: Dariusz Gozdowski  </a:t>
            </a:r>
            <a:endParaRPr lang="pl-PL" sz="1800" dirty="0"/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CF60D5A0-01D1-4B2D-8E31-C5BC57FBA2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1508" y="3264737"/>
            <a:ext cx="10515600" cy="1500187"/>
          </a:xfrm>
        </p:spPr>
        <p:txBody>
          <a:bodyPr>
            <a:norm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CC BY 4.0</a:t>
            </a:r>
            <a:endParaRPr kumimoji="0" lang="pl-PL" altLang="pl-P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Materiał jest udostępniony na licencji Creative </a:t>
            </a:r>
            <a:r>
              <a:rPr kumimoji="0" lang="pl-PL" altLang="pl-PL" sz="18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Commons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Uznanie autorstwa CC BY 4.0</a:t>
            </a:r>
            <a:endParaRPr kumimoji="0" lang="pl-PL" altLang="pl-P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https://creativecommons.org/licenses/by/4.0/deed.pl</a:t>
            </a:r>
            <a:endParaRPr kumimoji="0" lang="pl-PL" altLang="pl-PL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Materiał opracowany w związku z realizacją projektu 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„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Zr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ó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wnoważony Kampus SGGW - kształcenie na rzecz branż kluczowych 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r>
              <a:rPr kumimoji="0" lang="pl-PL" altLang="pl-PL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nr FERS.01.05-IP.08-0067/23 </a:t>
            </a:r>
            <a:endParaRPr lang="pl-PL" sz="1800" dirty="0"/>
          </a:p>
        </p:txBody>
      </p:sp>
    </p:spTree>
    <p:extLst>
      <p:ext uri="{BB962C8B-B14F-4D97-AF65-F5344CB8AC3E}">
        <p14:creationId xmlns:p14="http://schemas.microsoft.com/office/powerpoint/2010/main" val="22044107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1</a:t>
            </a:r>
          </a:p>
        </p:txBody>
      </p:sp>
      <p:sp>
        <p:nvSpPr>
          <p:cNvPr id="3" name="Tytuł 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</p:spPr>
        <p:txBody>
          <a:bodyPr wrap="square" lIns="0" tIns="0" rIns="0" bIns="0">
            <a:normAutofit fontScale="90000"/>
          </a:bodyPr>
          <a:lstStyle/>
          <a:p>
            <a:r>
              <a:rPr sz="4400" b="1" dirty="0" err="1">
                <a:solidFill>
                  <a:srgbClr val="000000"/>
                </a:solidFill>
                <a:latin typeface="Aptos"/>
              </a:rPr>
              <a:t>Numeryczne</a:t>
            </a:r>
            <a:r>
              <a:rPr sz="4400" b="1" dirty="0">
                <a:solidFill>
                  <a:srgbClr val="000000"/>
                </a:solidFill>
                <a:latin typeface="Aptos"/>
              </a:rPr>
              <a:t> </a:t>
            </a:r>
            <a:r>
              <a:rPr sz="4400" b="1" dirty="0" err="1">
                <a:solidFill>
                  <a:srgbClr val="000000"/>
                </a:solidFill>
                <a:latin typeface="Aptos"/>
              </a:rPr>
              <a:t>modele</a:t>
            </a:r>
            <a:r>
              <a:rPr sz="4400" b="1" dirty="0">
                <a:solidFill>
                  <a:srgbClr val="000000"/>
                </a:solidFill>
                <a:latin typeface="Aptos"/>
              </a:rPr>
              <a:t> </a:t>
            </a:r>
            <a:r>
              <a:rPr sz="4400" b="1" dirty="0" err="1">
                <a:solidFill>
                  <a:srgbClr val="000000"/>
                </a:solidFill>
                <a:latin typeface="Aptos"/>
              </a:rPr>
              <a:t>terenu</a:t>
            </a:r>
            <a:r>
              <a:rPr sz="4400" b="1" dirty="0">
                <a:solidFill>
                  <a:srgbClr val="000000"/>
                </a:solidFill>
                <a:latin typeface="Aptos"/>
              </a:rPr>
              <a:t> </a:t>
            </a:r>
            <a:r>
              <a:rPr sz="4400" b="1" dirty="0" err="1">
                <a:solidFill>
                  <a:srgbClr val="000000"/>
                </a:solidFill>
                <a:latin typeface="Aptos"/>
              </a:rPr>
              <a:t>i</a:t>
            </a:r>
            <a:r>
              <a:rPr sz="4400" b="1" dirty="0">
                <a:solidFill>
                  <a:srgbClr val="000000"/>
                </a:solidFill>
                <a:latin typeface="Aptos"/>
              </a:rPr>
              <a:t> </a:t>
            </a:r>
            <a:r>
              <a:rPr sz="4400" b="1" dirty="0" err="1">
                <a:solidFill>
                  <a:srgbClr val="000000"/>
                </a:solidFill>
                <a:latin typeface="Aptos"/>
              </a:rPr>
              <a:t>pokrycia</a:t>
            </a:r>
            <a:r>
              <a:rPr sz="4400" b="1" dirty="0">
                <a:solidFill>
                  <a:srgbClr val="000000"/>
                </a:solidFill>
                <a:latin typeface="Aptos"/>
              </a:rPr>
              <a:t> </a:t>
            </a:r>
            <a:r>
              <a:rPr sz="4400" b="1" dirty="0" err="1">
                <a:solidFill>
                  <a:srgbClr val="000000"/>
                </a:solidFill>
                <a:latin typeface="Aptos"/>
              </a:rPr>
              <a:t>terenu</a:t>
            </a:r>
            <a:r>
              <a:rPr sz="4400" b="1" dirty="0">
                <a:solidFill>
                  <a:srgbClr val="000000"/>
                </a:solidFill>
                <a:latin typeface="Aptos"/>
              </a:rPr>
              <a:t> w </a:t>
            </a:r>
            <a:r>
              <a:rPr sz="4400" b="1" dirty="0" err="1">
                <a:solidFill>
                  <a:srgbClr val="000000"/>
                </a:solidFill>
                <a:latin typeface="Aptos"/>
              </a:rPr>
              <a:t>rolnictwie</a:t>
            </a:r>
            <a:endParaRPr sz="4400" dirty="0"/>
          </a:p>
        </p:txBody>
      </p:sp>
      <p:sp>
        <p:nvSpPr>
          <p:cNvPr id="4" name="Symbol zastępczy zawartości 2"/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5700000" cy="4159539"/>
          </a:xfrm>
          <a:prstGeom prst="rect">
            <a:avLst/>
          </a:prstGeom>
          <a:noFill/>
        </p:spPr>
        <p:txBody>
          <a:bodyPr wrap="square" lIns="0" tIns="0" rIns="0" bIns="0" anchor="t">
            <a:normAutofit fontScale="70000" lnSpcReduction="20000"/>
          </a:bodyPr>
          <a:lstStyle/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2800" dirty="0" err="1">
                <a:solidFill>
                  <a:srgbClr val="000000"/>
                </a:solidFill>
                <a:latin typeface="Aptos"/>
              </a:rPr>
              <a:t>Modele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wysokościowe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pozwalają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opisać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ukształtowanie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powierzchni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spływ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wody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ekspozycję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stoków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lokalne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obniżenia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przeszkody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terenowe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oraz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strukturę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pokrycia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terenu</a:t>
            </a:r>
            <a:r>
              <a:rPr sz="2800" dirty="0">
                <a:solidFill>
                  <a:srgbClr val="000000"/>
                </a:solidFill>
                <a:latin typeface="Aptos"/>
              </a:rPr>
              <a:t>.</a:t>
            </a:r>
            <a:endParaRPr sz="2800" dirty="0"/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2800" dirty="0">
                <a:solidFill>
                  <a:srgbClr val="000000"/>
                </a:solidFill>
                <a:latin typeface="Aptos"/>
              </a:rPr>
              <a:t>W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rolnictwie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są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przydatne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zarówno</a:t>
            </a:r>
            <a:r>
              <a:rPr sz="2800" dirty="0">
                <a:solidFill>
                  <a:srgbClr val="000000"/>
                </a:solidFill>
                <a:latin typeface="Aptos"/>
              </a:rPr>
              <a:t> w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skali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pojedynczego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pola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gospodarstwa</a:t>
            </a:r>
            <a:r>
              <a:rPr sz="2800" dirty="0">
                <a:solidFill>
                  <a:srgbClr val="000000"/>
                </a:solidFill>
                <a:latin typeface="Aptos"/>
              </a:rPr>
              <a:t>, jak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</a:t>
            </a:r>
            <a:r>
              <a:rPr sz="2800" dirty="0">
                <a:solidFill>
                  <a:srgbClr val="000000"/>
                </a:solidFill>
                <a:latin typeface="Aptos"/>
              </a:rPr>
              <a:t> w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analizach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regionalnych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krajowych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oraz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globalnych</a:t>
            </a:r>
            <a:r>
              <a:rPr sz="2800" dirty="0">
                <a:solidFill>
                  <a:srgbClr val="000000"/>
                </a:solidFill>
                <a:latin typeface="Aptos"/>
              </a:rPr>
              <a:t>.</a:t>
            </a:r>
            <a:endParaRPr sz="2800" dirty="0"/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2800" dirty="0">
                <a:solidFill>
                  <a:srgbClr val="000000"/>
                </a:solidFill>
                <a:latin typeface="Aptos"/>
              </a:rPr>
              <a:t>Dane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mogą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pochodzić</a:t>
            </a:r>
            <a:r>
              <a:rPr sz="2800" dirty="0">
                <a:solidFill>
                  <a:srgbClr val="000000"/>
                </a:solidFill>
                <a:latin typeface="Aptos"/>
              </a:rPr>
              <a:t> z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fotogrametrii</a:t>
            </a:r>
            <a:r>
              <a:rPr sz="2800" dirty="0">
                <a:solidFill>
                  <a:srgbClr val="000000"/>
                </a:solidFill>
                <a:latin typeface="Aptos"/>
              </a:rPr>
              <a:t> UAV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opartej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na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zdjęciach</a:t>
            </a:r>
            <a:r>
              <a:rPr sz="2800" dirty="0">
                <a:solidFill>
                  <a:srgbClr val="000000"/>
                </a:solidFill>
                <a:latin typeface="Aptos"/>
              </a:rPr>
              <a:t> RGB, z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lotniczego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skaningu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laserowego</a:t>
            </a:r>
            <a:r>
              <a:rPr sz="2800" dirty="0">
                <a:solidFill>
                  <a:srgbClr val="000000"/>
                </a:solidFill>
                <a:latin typeface="Aptos"/>
              </a:rPr>
              <a:t>, z LiDAR UAV, a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także</a:t>
            </a:r>
            <a:r>
              <a:rPr sz="2800" dirty="0">
                <a:solidFill>
                  <a:srgbClr val="000000"/>
                </a:solidFill>
                <a:latin typeface="Aptos"/>
              </a:rPr>
              <a:t> z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globalnych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regionalnych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produktów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wysokościowych</a:t>
            </a:r>
            <a:r>
              <a:rPr sz="2800" dirty="0">
                <a:solidFill>
                  <a:srgbClr val="000000"/>
                </a:solidFill>
                <a:latin typeface="Aptos"/>
              </a:rPr>
              <a:t>.</a:t>
            </a:r>
            <a:endParaRPr sz="2800" dirty="0"/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2800" dirty="0" err="1">
                <a:solidFill>
                  <a:srgbClr val="000000"/>
                </a:solidFill>
                <a:latin typeface="Aptos"/>
              </a:rPr>
              <a:t>Najważniejsze</a:t>
            </a:r>
            <a:r>
              <a:rPr sz="2800" dirty="0">
                <a:solidFill>
                  <a:srgbClr val="000000"/>
                </a:solidFill>
                <a:latin typeface="Aptos"/>
              </a:rPr>
              <a:t> jest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zrozumienie</a:t>
            </a:r>
            <a:r>
              <a:rPr sz="2800" dirty="0">
                <a:solidFill>
                  <a:srgbClr val="000000"/>
                </a:solidFill>
                <a:latin typeface="Aptos"/>
              </a:rPr>
              <a:t>, co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dany</a:t>
            </a:r>
            <a:r>
              <a:rPr sz="2800" dirty="0">
                <a:solidFill>
                  <a:srgbClr val="000000"/>
                </a:solidFill>
                <a:latin typeface="Aptos"/>
              </a:rPr>
              <a:t> model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naprawdę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przedstawia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jaka</a:t>
            </a:r>
            <a:r>
              <a:rPr sz="2800" dirty="0">
                <a:solidFill>
                  <a:srgbClr val="000000"/>
                </a:solidFill>
                <a:latin typeface="Aptos"/>
              </a:rPr>
              <a:t> jest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jego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rozdzielczość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</a:t>
            </a:r>
            <a:r>
              <a:rPr sz="2800" dirty="0">
                <a:solidFill>
                  <a:srgbClr val="000000"/>
                </a:solidFill>
                <a:latin typeface="Aptos"/>
              </a:rPr>
              <a:t> do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jakich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decyzji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można</a:t>
            </a:r>
            <a:r>
              <a:rPr sz="2800" dirty="0">
                <a:solidFill>
                  <a:srgbClr val="000000"/>
                </a:solidFill>
                <a:latin typeface="Aptos"/>
              </a:rPr>
              <a:t> go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bezpiecznie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wykorzystać</a:t>
            </a:r>
            <a:r>
              <a:rPr sz="2800" dirty="0">
                <a:solidFill>
                  <a:srgbClr val="000000"/>
                </a:solidFill>
                <a:latin typeface="Aptos"/>
              </a:rPr>
              <a:t>.</a:t>
            </a:r>
            <a:endParaRPr sz="2800" dirty="0"/>
          </a:p>
        </p:txBody>
      </p:sp>
      <p:pic>
        <p:nvPicPr>
          <p:cNvPr id="6" name="Obraz 5" descr="Graficzne przedstawienie pozyskiwania danych do tworzenia numerycznych modeli terenu i numerycznych modeli pokrycia terenu">
            <a:extLst>
              <a:ext uri="{FF2B5EF4-FFF2-40B4-BE49-F238E27FC236}">
                <a16:creationId xmlns:a16="http://schemas.microsoft.com/office/drawing/2014/main" id="{B0725104-0737-2715-872A-6210FE2500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7960" y="1714499"/>
            <a:ext cx="5106644" cy="3829983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2</a:t>
            </a:r>
          </a:p>
        </p:txBody>
      </p:sp>
      <p:sp>
        <p:nvSpPr>
          <p:cNvPr id="3" name="Tytuł 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</p:spPr>
        <p:txBody>
          <a:bodyPr wrap="square" lIns="0" tIns="0" rIns="0" bIns="0">
            <a:normAutofit/>
          </a:bodyPr>
          <a:lstStyle/>
          <a:p>
            <a:r>
              <a:rPr sz="4400" b="1" dirty="0">
                <a:solidFill>
                  <a:srgbClr val="000000"/>
                </a:solidFill>
                <a:latin typeface="Aptos"/>
              </a:rPr>
              <a:t>DEM, DTM, DSM </a:t>
            </a:r>
            <a:r>
              <a:rPr sz="4400" b="1" dirty="0" err="1">
                <a:solidFill>
                  <a:srgbClr val="000000"/>
                </a:solidFill>
                <a:latin typeface="Aptos"/>
              </a:rPr>
              <a:t>i</a:t>
            </a:r>
            <a:r>
              <a:rPr sz="4400" b="1" dirty="0">
                <a:solidFill>
                  <a:srgbClr val="000000"/>
                </a:solidFill>
                <a:latin typeface="Aptos"/>
              </a:rPr>
              <a:t> </a:t>
            </a:r>
            <a:r>
              <a:rPr sz="4400" b="1" dirty="0" err="1">
                <a:solidFill>
                  <a:srgbClr val="000000"/>
                </a:solidFill>
                <a:latin typeface="Aptos"/>
              </a:rPr>
              <a:t>nDSM</a:t>
            </a:r>
            <a:endParaRPr sz="4400" dirty="0"/>
          </a:p>
        </p:txBody>
      </p:sp>
      <p:sp>
        <p:nvSpPr>
          <p:cNvPr id="4" name="Symbol zastępczy zawartości 2"/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prstGeom prst="rect">
            <a:avLst/>
          </a:prstGeom>
          <a:noFill/>
        </p:spPr>
        <p:txBody>
          <a:bodyPr wrap="square" lIns="0" tIns="0" rIns="0" bIns="0" anchor="t">
            <a:normAutofit fontScale="77500" lnSpcReduction="20000"/>
          </a:bodyPr>
          <a:lstStyle/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2800" dirty="0">
                <a:solidFill>
                  <a:srgbClr val="000000"/>
                </a:solidFill>
                <a:latin typeface="Aptos"/>
              </a:rPr>
              <a:t>W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praktyce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spotyka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się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kilka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podobnych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pojęć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które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nie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zawsze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są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używane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konsekwencnie</a:t>
            </a:r>
            <a:r>
              <a:rPr sz="2800" dirty="0">
                <a:solidFill>
                  <a:srgbClr val="000000"/>
                </a:solidFill>
                <a:latin typeface="Aptos"/>
              </a:rPr>
              <a:t>.</a:t>
            </a:r>
            <a:endParaRPr sz="2800" dirty="0"/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2800" dirty="0">
                <a:solidFill>
                  <a:srgbClr val="000000"/>
                </a:solidFill>
                <a:latin typeface="Aptos"/>
              </a:rPr>
              <a:t>DEM,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czyli</a:t>
            </a:r>
            <a:r>
              <a:rPr sz="2800" dirty="0">
                <a:solidFill>
                  <a:srgbClr val="000000"/>
                </a:solidFill>
                <a:latin typeface="Aptos"/>
              </a:rPr>
              <a:t> Digital Elevation Model,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bywa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ogólnym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określeniem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modelu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wysokościowego</a:t>
            </a:r>
            <a:r>
              <a:rPr sz="2800" dirty="0">
                <a:solidFill>
                  <a:srgbClr val="000000"/>
                </a:solidFill>
                <a:latin typeface="Aptos"/>
              </a:rPr>
              <a:t>.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Może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oznaczać</a:t>
            </a:r>
            <a:r>
              <a:rPr sz="2800" dirty="0">
                <a:solidFill>
                  <a:srgbClr val="000000"/>
                </a:solidFill>
                <a:latin typeface="Aptos"/>
              </a:rPr>
              <a:t> model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terenu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albo</a:t>
            </a:r>
            <a:r>
              <a:rPr sz="2800" dirty="0">
                <a:solidFill>
                  <a:srgbClr val="000000"/>
                </a:solidFill>
                <a:latin typeface="Aptos"/>
              </a:rPr>
              <a:t> model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powierzchni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zależnie</a:t>
            </a:r>
            <a:r>
              <a:rPr sz="2800" dirty="0">
                <a:solidFill>
                  <a:srgbClr val="000000"/>
                </a:solidFill>
                <a:latin typeface="Aptos"/>
              </a:rPr>
              <a:t> od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źródła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opisu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danych</a:t>
            </a:r>
            <a:r>
              <a:rPr sz="2800" dirty="0">
                <a:solidFill>
                  <a:srgbClr val="000000"/>
                </a:solidFill>
                <a:latin typeface="Aptos"/>
              </a:rPr>
              <a:t>.</a:t>
            </a:r>
            <a:endParaRPr sz="2800" dirty="0"/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2800" dirty="0">
                <a:solidFill>
                  <a:srgbClr val="000000"/>
                </a:solidFill>
                <a:latin typeface="Aptos"/>
              </a:rPr>
              <a:t>DTM,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czyli</a:t>
            </a:r>
            <a:r>
              <a:rPr sz="2800" dirty="0">
                <a:solidFill>
                  <a:srgbClr val="000000"/>
                </a:solidFill>
                <a:latin typeface="Aptos"/>
              </a:rPr>
              <a:t> Digital Terrain Model,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opisuje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powierzchnię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gruntu</a:t>
            </a:r>
            <a:r>
              <a:rPr sz="2800" dirty="0">
                <a:solidFill>
                  <a:srgbClr val="000000"/>
                </a:solidFill>
                <a:latin typeface="Aptos"/>
              </a:rPr>
              <a:t> po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usunięciu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obiektów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takich</a:t>
            </a:r>
            <a:r>
              <a:rPr sz="2800" dirty="0">
                <a:solidFill>
                  <a:srgbClr val="000000"/>
                </a:solidFill>
                <a:latin typeface="Aptos"/>
              </a:rPr>
              <a:t> jak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roślinność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budynki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maszyny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drzewa</a:t>
            </a:r>
            <a:r>
              <a:rPr sz="2800" dirty="0">
                <a:solidFill>
                  <a:srgbClr val="000000"/>
                </a:solidFill>
                <a:latin typeface="Aptos"/>
              </a:rPr>
              <a:t>.</a:t>
            </a:r>
            <a:endParaRPr sz="2800" dirty="0"/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2800" dirty="0">
                <a:solidFill>
                  <a:srgbClr val="000000"/>
                </a:solidFill>
                <a:latin typeface="Aptos"/>
              </a:rPr>
              <a:t>DSM,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czyli</a:t>
            </a:r>
            <a:r>
              <a:rPr sz="2800" dirty="0">
                <a:solidFill>
                  <a:srgbClr val="000000"/>
                </a:solidFill>
                <a:latin typeface="Aptos"/>
              </a:rPr>
              <a:t> Digital Surface Model,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opisuje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najwyższą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widoczną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powierzchnię</a:t>
            </a:r>
            <a:r>
              <a:rPr sz="2800" dirty="0">
                <a:solidFill>
                  <a:srgbClr val="000000"/>
                </a:solidFill>
                <a:latin typeface="Aptos"/>
              </a:rPr>
              <a:t>: grunt,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roślinność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budynki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drzewa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konstrukcje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inne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obiekty</a:t>
            </a:r>
            <a:r>
              <a:rPr sz="2800" dirty="0">
                <a:solidFill>
                  <a:srgbClr val="000000"/>
                </a:solidFill>
                <a:latin typeface="Aptos"/>
              </a:rPr>
              <a:t>.</a:t>
            </a:r>
            <a:endParaRPr sz="2800" dirty="0"/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2800" dirty="0" err="1">
                <a:solidFill>
                  <a:srgbClr val="000000"/>
                </a:solidFill>
                <a:latin typeface="Aptos"/>
              </a:rPr>
              <a:t>nDSM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czyli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znormalizowany</a:t>
            </a:r>
            <a:r>
              <a:rPr sz="2800" dirty="0">
                <a:solidFill>
                  <a:srgbClr val="000000"/>
                </a:solidFill>
                <a:latin typeface="Aptos"/>
              </a:rPr>
              <a:t> model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pokrycia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terenu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powstaje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zwykle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jako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różnica</a:t>
            </a:r>
            <a:r>
              <a:rPr sz="2800" dirty="0">
                <a:solidFill>
                  <a:srgbClr val="000000"/>
                </a:solidFill>
                <a:latin typeface="Aptos"/>
              </a:rPr>
              <a:t> DSM minus DTM.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Pozwala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szacować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wysokość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roślinności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drzew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zabudowy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lub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konstrukcji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nad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powierzchnią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gruntu</a:t>
            </a:r>
            <a:r>
              <a:rPr sz="2800" dirty="0">
                <a:solidFill>
                  <a:srgbClr val="000000"/>
                </a:solidFill>
                <a:latin typeface="Aptos"/>
              </a:rPr>
              <a:t>.</a:t>
            </a:r>
            <a:endParaRPr sz="2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3</a:t>
            </a:r>
          </a:p>
        </p:txBody>
      </p:sp>
      <p:sp>
        <p:nvSpPr>
          <p:cNvPr id="3" name="Tytuł 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</p:spPr>
        <p:txBody>
          <a:bodyPr wrap="square" lIns="0" tIns="0" rIns="0" bIns="0">
            <a:normAutofit fontScale="90000"/>
          </a:bodyPr>
          <a:lstStyle/>
          <a:p>
            <a:r>
              <a:rPr sz="4400" b="1" dirty="0" err="1">
                <a:solidFill>
                  <a:srgbClr val="000000"/>
                </a:solidFill>
                <a:latin typeface="Aptos"/>
              </a:rPr>
              <a:t>Źródło</a:t>
            </a:r>
            <a:r>
              <a:rPr sz="4400" b="1" dirty="0">
                <a:solidFill>
                  <a:srgbClr val="000000"/>
                </a:solidFill>
                <a:latin typeface="Aptos"/>
              </a:rPr>
              <a:t> 1: </a:t>
            </a:r>
            <a:r>
              <a:rPr sz="4400" b="1" dirty="0" err="1">
                <a:solidFill>
                  <a:srgbClr val="000000"/>
                </a:solidFill>
                <a:latin typeface="Aptos"/>
              </a:rPr>
              <a:t>fotogrametria</a:t>
            </a:r>
            <a:r>
              <a:rPr sz="4400" b="1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4400" b="1" dirty="0">
                <a:solidFill>
                  <a:srgbClr val="000000"/>
                </a:solidFill>
                <a:latin typeface="Aptos"/>
              </a:rPr>
              <a:t>z </a:t>
            </a:r>
            <a:r>
              <a:rPr lang="pl-PL" sz="4400" b="1" dirty="0" err="1">
                <a:solidFill>
                  <a:srgbClr val="000000"/>
                </a:solidFill>
                <a:latin typeface="Aptos"/>
              </a:rPr>
              <a:t>drona</a:t>
            </a:r>
            <a:r>
              <a:rPr lang="pl-PL" sz="4400" b="1" dirty="0">
                <a:solidFill>
                  <a:srgbClr val="000000"/>
                </a:solidFill>
                <a:latin typeface="Aptos"/>
              </a:rPr>
              <a:t> (</a:t>
            </a:r>
            <a:r>
              <a:rPr sz="4400" b="1" dirty="0">
                <a:solidFill>
                  <a:srgbClr val="000000"/>
                </a:solidFill>
                <a:latin typeface="Aptos"/>
              </a:rPr>
              <a:t>UAV</a:t>
            </a:r>
            <a:r>
              <a:rPr lang="pl-PL" sz="4400" b="1" dirty="0">
                <a:solidFill>
                  <a:srgbClr val="000000"/>
                </a:solidFill>
                <a:latin typeface="Aptos"/>
              </a:rPr>
              <a:t>) w zakresie światła widzialnego</a:t>
            </a:r>
            <a:r>
              <a:rPr sz="4400" b="1" dirty="0">
                <a:solidFill>
                  <a:srgbClr val="000000"/>
                </a:solidFill>
                <a:latin typeface="Aptos"/>
              </a:rPr>
              <a:t> </a:t>
            </a:r>
            <a:r>
              <a:rPr lang="pl-PL" sz="4400" b="1" dirty="0">
                <a:solidFill>
                  <a:srgbClr val="000000"/>
                </a:solidFill>
                <a:latin typeface="Aptos"/>
              </a:rPr>
              <a:t>(</a:t>
            </a:r>
            <a:r>
              <a:rPr sz="4400" b="1" dirty="0">
                <a:solidFill>
                  <a:srgbClr val="000000"/>
                </a:solidFill>
                <a:latin typeface="Aptos"/>
              </a:rPr>
              <a:t>RGB</a:t>
            </a:r>
            <a:r>
              <a:rPr lang="pl-PL" sz="4400" b="1" dirty="0">
                <a:solidFill>
                  <a:srgbClr val="000000"/>
                </a:solidFill>
                <a:latin typeface="Aptos"/>
              </a:rPr>
              <a:t>)</a:t>
            </a:r>
            <a:endParaRPr sz="4400" b="1" dirty="0">
              <a:solidFill>
                <a:srgbClr val="000000"/>
              </a:solidFill>
              <a:latin typeface="Aptos"/>
            </a:endParaRPr>
          </a:p>
        </p:txBody>
      </p:sp>
      <p:sp>
        <p:nvSpPr>
          <p:cNvPr id="4" name="Symbol zastępczy zawartości 2"/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prstGeom prst="rect">
            <a:avLst/>
          </a:prstGeom>
          <a:noFill/>
        </p:spPr>
        <p:txBody>
          <a:bodyPr wrap="square" lIns="0" tIns="0" rIns="0" bIns="0" anchor="t">
            <a:normAutofit fontScale="77500" lnSpcReduction="20000"/>
          </a:bodyPr>
          <a:lstStyle/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2800" dirty="0" err="1">
                <a:solidFill>
                  <a:srgbClr val="000000"/>
                </a:solidFill>
                <a:latin typeface="Aptos"/>
              </a:rPr>
              <a:t>Fotogrametria</a:t>
            </a:r>
            <a:r>
              <a:rPr sz="2800" dirty="0">
                <a:solidFill>
                  <a:srgbClr val="000000"/>
                </a:solidFill>
                <a:latin typeface="Aptos"/>
              </a:rPr>
              <a:t> UAV RGB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wykorzystuje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nakładające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się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zdjęcia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wykonane</a:t>
            </a:r>
            <a:r>
              <a:rPr sz="2800" dirty="0">
                <a:solidFill>
                  <a:srgbClr val="000000"/>
                </a:solidFill>
                <a:latin typeface="Aptos"/>
              </a:rPr>
              <a:t> z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drona</a:t>
            </a:r>
            <a:r>
              <a:rPr sz="2800" dirty="0">
                <a:solidFill>
                  <a:srgbClr val="000000"/>
                </a:solidFill>
                <a:latin typeface="Aptos"/>
              </a:rPr>
              <a:t> do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odtworzenia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geometrii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powierzchni</a:t>
            </a:r>
            <a:r>
              <a:rPr sz="2800" dirty="0">
                <a:solidFill>
                  <a:srgbClr val="000000"/>
                </a:solidFill>
                <a:latin typeface="Aptos"/>
              </a:rPr>
              <a:t> w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procesie</a:t>
            </a:r>
            <a:r>
              <a:rPr sz="2800" dirty="0">
                <a:solidFill>
                  <a:srgbClr val="000000"/>
                </a:solidFill>
                <a:latin typeface="Aptos"/>
              </a:rPr>
              <a:t> Structure from Motion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dopasowania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obrazów</a:t>
            </a:r>
            <a:r>
              <a:rPr sz="2800" dirty="0">
                <a:solidFill>
                  <a:srgbClr val="000000"/>
                </a:solidFill>
                <a:latin typeface="Aptos"/>
              </a:rPr>
              <a:t>.</a:t>
            </a:r>
            <a:endParaRPr sz="2800" dirty="0"/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2800" dirty="0" err="1">
                <a:solidFill>
                  <a:srgbClr val="000000"/>
                </a:solidFill>
                <a:latin typeface="Aptos"/>
              </a:rPr>
              <a:t>Efektem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może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być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chmura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punktów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ortofotomapa</a:t>
            </a:r>
            <a:r>
              <a:rPr sz="2800" dirty="0">
                <a:solidFill>
                  <a:srgbClr val="000000"/>
                </a:solidFill>
                <a:latin typeface="Aptos"/>
              </a:rPr>
              <a:t>, DSM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oraz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czasem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przybliżony</a:t>
            </a:r>
            <a:r>
              <a:rPr sz="2800" dirty="0">
                <a:solidFill>
                  <a:srgbClr val="000000"/>
                </a:solidFill>
                <a:latin typeface="Aptos"/>
              </a:rPr>
              <a:t> model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terenu</a:t>
            </a:r>
            <a:r>
              <a:rPr sz="2800" dirty="0">
                <a:solidFill>
                  <a:srgbClr val="000000"/>
                </a:solidFill>
                <a:latin typeface="Aptos"/>
              </a:rPr>
              <a:t>.</a:t>
            </a:r>
            <a:endParaRPr sz="2800" dirty="0"/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2800" dirty="0">
                <a:solidFill>
                  <a:srgbClr val="000000"/>
                </a:solidFill>
                <a:latin typeface="Aptos"/>
              </a:rPr>
              <a:t>W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rolnictwie</a:t>
            </a:r>
            <a:r>
              <a:rPr sz="2800" dirty="0">
                <a:solidFill>
                  <a:srgbClr val="000000"/>
                </a:solidFill>
                <a:latin typeface="Aptos"/>
              </a:rPr>
              <a:t> UAV RGB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pozwala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tworzyć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bardzo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szczegółowe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modele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pól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doświadczeń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sadów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winnic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szkółek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plantacji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warzywnych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obszarów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uszkodzonych</a:t>
            </a:r>
            <a:r>
              <a:rPr sz="2800" dirty="0">
                <a:solidFill>
                  <a:srgbClr val="000000"/>
                </a:solidFill>
                <a:latin typeface="Aptos"/>
              </a:rPr>
              <a:t>.</a:t>
            </a:r>
            <a:endParaRPr sz="2800" dirty="0"/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2800" dirty="0" err="1">
                <a:solidFill>
                  <a:srgbClr val="000000"/>
                </a:solidFill>
                <a:latin typeface="Aptos"/>
              </a:rPr>
              <a:t>Zaletą</a:t>
            </a:r>
            <a:r>
              <a:rPr sz="2800" dirty="0">
                <a:solidFill>
                  <a:srgbClr val="000000"/>
                </a:solidFill>
                <a:latin typeface="Aptos"/>
              </a:rPr>
              <a:t> jest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wysoka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rozdzielczość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przestrzenna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stosunkowo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łatwe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pozyskanie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danych</a:t>
            </a:r>
            <a:r>
              <a:rPr sz="2800" dirty="0">
                <a:solidFill>
                  <a:srgbClr val="000000"/>
                </a:solidFill>
                <a:latin typeface="Aptos"/>
              </a:rPr>
              <a:t>.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Ograniczeniem</a:t>
            </a:r>
            <a:r>
              <a:rPr sz="2800" dirty="0">
                <a:solidFill>
                  <a:srgbClr val="000000"/>
                </a:solidFill>
                <a:latin typeface="Aptos"/>
              </a:rPr>
              <a:t> jest to,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że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kamera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widzi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głównie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powierzchnię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pokrycia</a:t>
            </a:r>
            <a:r>
              <a:rPr sz="2800" dirty="0">
                <a:solidFill>
                  <a:srgbClr val="000000"/>
                </a:solidFill>
                <a:latin typeface="Aptos"/>
              </a:rPr>
              <a:t>, a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nie</a:t>
            </a:r>
            <a:r>
              <a:rPr sz="2800" dirty="0">
                <a:solidFill>
                  <a:srgbClr val="000000"/>
                </a:solidFill>
                <a:latin typeface="Aptos"/>
              </a:rPr>
              <a:t> grunt pod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zwartą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roślinnością</a:t>
            </a:r>
            <a:r>
              <a:rPr sz="2800" dirty="0">
                <a:solidFill>
                  <a:srgbClr val="000000"/>
                </a:solidFill>
                <a:latin typeface="Aptos"/>
              </a:rPr>
              <a:t>.</a:t>
            </a:r>
            <a:endParaRPr sz="2800" dirty="0"/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2800" dirty="0" err="1">
                <a:solidFill>
                  <a:srgbClr val="000000"/>
                </a:solidFill>
                <a:latin typeface="Aptos"/>
              </a:rPr>
              <a:t>Dlatego</a:t>
            </a:r>
            <a:r>
              <a:rPr sz="2800" dirty="0">
                <a:solidFill>
                  <a:srgbClr val="000000"/>
                </a:solidFill>
                <a:latin typeface="Aptos"/>
              </a:rPr>
              <a:t> DSM z UAV RGB jest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świetny</a:t>
            </a:r>
            <a:r>
              <a:rPr sz="2800" dirty="0">
                <a:solidFill>
                  <a:srgbClr val="000000"/>
                </a:solidFill>
                <a:latin typeface="Aptos"/>
              </a:rPr>
              <a:t> do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opisu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łanu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lub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pokrycia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terenu</a:t>
            </a:r>
            <a:r>
              <a:rPr sz="2800" dirty="0">
                <a:solidFill>
                  <a:srgbClr val="000000"/>
                </a:solidFill>
                <a:latin typeface="Aptos"/>
              </a:rPr>
              <a:t>, ale DTM pod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roślinnością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wymaga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ostrożności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albo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dodatkowych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danych</a:t>
            </a:r>
            <a:r>
              <a:rPr sz="2800" dirty="0">
                <a:solidFill>
                  <a:srgbClr val="000000"/>
                </a:solidFill>
                <a:latin typeface="Aptos"/>
              </a:rPr>
              <a:t>.</a:t>
            </a:r>
            <a:endParaRPr sz="2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4</a:t>
            </a:r>
          </a:p>
        </p:txBody>
      </p:sp>
      <p:sp>
        <p:nvSpPr>
          <p:cNvPr id="3" name="Tytuł 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</p:spPr>
        <p:txBody>
          <a:bodyPr wrap="square" lIns="0" tIns="0" rIns="0" bIns="0">
            <a:normAutofit/>
          </a:bodyPr>
          <a:lstStyle/>
          <a:p>
            <a:r>
              <a:rPr sz="4400" b="1" dirty="0" err="1">
                <a:solidFill>
                  <a:srgbClr val="000000"/>
                </a:solidFill>
                <a:latin typeface="Aptos"/>
              </a:rPr>
              <a:t>Źródło</a:t>
            </a:r>
            <a:r>
              <a:rPr sz="4400" b="1" dirty="0">
                <a:solidFill>
                  <a:srgbClr val="000000"/>
                </a:solidFill>
                <a:latin typeface="Aptos"/>
              </a:rPr>
              <a:t> 2: </a:t>
            </a:r>
            <a:r>
              <a:rPr sz="4400" b="1" dirty="0" err="1">
                <a:solidFill>
                  <a:srgbClr val="000000"/>
                </a:solidFill>
                <a:latin typeface="Aptos"/>
              </a:rPr>
              <a:t>lotniczy</a:t>
            </a:r>
            <a:r>
              <a:rPr sz="4400" b="1" dirty="0">
                <a:solidFill>
                  <a:srgbClr val="000000"/>
                </a:solidFill>
                <a:latin typeface="Aptos"/>
              </a:rPr>
              <a:t> LiDAR</a:t>
            </a:r>
            <a:endParaRPr sz="4400" dirty="0"/>
          </a:p>
        </p:txBody>
      </p:sp>
      <p:sp>
        <p:nvSpPr>
          <p:cNvPr id="4" name="Symbol zastępczy zawartości 2"/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prstGeom prst="rect">
            <a:avLst/>
          </a:prstGeom>
          <a:noFill/>
        </p:spPr>
        <p:txBody>
          <a:bodyPr wrap="square" lIns="0" tIns="0" rIns="0" bIns="0" anchor="t">
            <a:normAutofit fontScale="85000" lnSpcReduction="20000"/>
          </a:bodyPr>
          <a:lstStyle/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2800" dirty="0" err="1">
                <a:solidFill>
                  <a:srgbClr val="000000"/>
                </a:solidFill>
                <a:latin typeface="Aptos"/>
              </a:rPr>
              <a:t>Lotniczy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skaning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laserowy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czyli</a:t>
            </a:r>
            <a:r>
              <a:rPr sz="2800" dirty="0">
                <a:solidFill>
                  <a:srgbClr val="000000"/>
                </a:solidFill>
                <a:latin typeface="Aptos"/>
              </a:rPr>
              <a:t> ALS,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dostarcza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chmury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punktów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powstałej</a:t>
            </a:r>
            <a:r>
              <a:rPr sz="2800" dirty="0">
                <a:solidFill>
                  <a:srgbClr val="000000"/>
                </a:solidFill>
                <a:latin typeface="Aptos"/>
              </a:rPr>
              <a:t> z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pomiaru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odległości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między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skanerem</a:t>
            </a:r>
            <a:r>
              <a:rPr sz="2800" dirty="0">
                <a:solidFill>
                  <a:srgbClr val="000000"/>
                </a:solidFill>
                <a:latin typeface="Aptos"/>
              </a:rPr>
              <a:t> a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powierzchnią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terenu</a:t>
            </a:r>
            <a:r>
              <a:rPr sz="2800" dirty="0">
                <a:solidFill>
                  <a:srgbClr val="000000"/>
                </a:solidFill>
                <a:latin typeface="Aptos"/>
              </a:rPr>
              <a:t>.</a:t>
            </a:r>
            <a:endParaRPr sz="2800" dirty="0"/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2800" dirty="0" err="1">
                <a:solidFill>
                  <a:srgbClr val="000000"/>
                </a:solidFill>
                <a:latin typeface="Aptos"/>
              </a:rPr>
              <a:t>Jedną</a:t>
            </a:r>
            <a:r>
              <a:rPr sz="2800" dirty="0">
                <a:solidFill>
                  <a:srgbClr val="000000"/>
                </a:solidFill>
                <a:latin typeface="Aptos"/>
              </a:rPr>
              <a:t> z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głównych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zalet</a:t>
            </a:r>
            <a:r>
              <a:rPr sz="2800" dirty="0">
                <a:solidFill>
                  <a:srgbClr val="000000"/>
                </a:solidFill>
                <a:latin typeface="Aptos"/>
              </a:rPr>
              <a:t> LiDAR jest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możliwość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rejestrowania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wielu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odbić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impulsu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laserowego</a:t>
            </a:r>
            <a:r>
              <a:rPr sz="2800" dirty="0">
                <a:solidFill>
                  <a:srgbClr val="000000"/>
                </a:solidFill>
                <a:latin typeface="Aptos"/>
              </a:rPr>
              <a:t>, co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ułatwia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rozdzielenie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gruntu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roślinności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obiektów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nadziemnych</a:t>
            </a:r>
            <a:r>
              <a:rPr sz="2800" dirty="0">
                <a:solidFill>
                  <a:srgbClr val="000000"/>
                </a:solidFill>
                <a:latin typeface="Aptos"/>
              </a:rPr>
              <a:t>.</a:t>
            </a:r>
            <a:endParaRPr sz="2800" dirty="0"/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2800" dirty="0" err="1">
                <a:solidFill>
                  <a:srgbClr val="000000"/>
                </a:solidFill>
                <a:latin typeface="Aptos"/>
              </a:rPr>
              <a:t>Dzięki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temu</a:t>
            </a:r>
            <a:r>
              <a:rPr sz="2800" dirty="0">
                <a:solidFill>
                  <a:srgbClr val="000000"/>
                </a:solidFill>
                <a:latin typeface="Aptos"/>
              </a:rPr>
              <a:t> z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danych</a:t>
            </a:r>
            <a:r>
              <a:rPr sz="2800" dirty="0">
                <a:solidFill>
                  <a:srgbClr val="000000"/>
                </a:solidFill>
                <a:latin typeface="Aptos"/>
              </a:rPr>
              <a:t> LiDAR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można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tworzyć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zarówno</a:t>
            </a:r>
            <a:r>
              <a:rPr sz="2800" dirty="0">
                <a:solidFill>
                  <a:srgbClr val="000000"/>
                </a:solidFill>
                <a:latin typeface="Aptos"/>
              </a:rPr>
              <a:t> DTM, jak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</a:t>
            </a:r>
            <a:r>
              <a:rPr sz="2800" dirty="0">
                <a:solidFill>
                  <a:srgbClr val="000000"/>
                </a:solidFill>
                <a:latin typeface="Aptos"/>
              </a:rPr>
              <a:t> DSM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oraz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modele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wysokości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roślinności</a:t>
            </a:r>
            <a:r>
              <a:rPr sz="2800" dirty="0">
                <a:solidFill>
                  <a:srgbClr val="000000"/>
                </a:solidFill>
                <a:latin typeface="Aptos"/>
              </a:rPr>
              <a:t>.</a:t>
            </a:r>
            <a:endParaRPr sz="2800" dirty="0"/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2800" dirty="0">
                <a:solidFill>
                  <a:srgbClr val="000000"/>
                </a:solidFill>
                <a:latin typeface="Aptos"/>
              </a:rPr>
              <a:t>W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rolnictwie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lotniczy</a:t>
            </a:r>
            <a:r>
              <a:rPr sz="2800" dirty="0">
                <a:solidFill>
                  <a:srgbClr val="000000"/>
                </a:solidFill>
                <a:latin typeface="Aptos"/>
              </a:rPr>
              <a:t> LiDAR jest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szczególnie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użyteczny</a:t>
            </a:r>
            <a:r>
              <a:rPr sz="2800" dirty="0">
                <a:solidFill>
                  <a:srgbClr val="000000"/>
                </a:solidFill>
                <a:latin typeface="Aptos"/>
              </a:rPr>
              <a:t> w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analizach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rzeźby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terenu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spływu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wody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erozji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lokalnych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obniżeń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rowów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wałów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tarasów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zadrzewień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przeszkód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terenowych</a:t>
            </a:r>
            <a:r>
              <a:rPr sz="2800" dirty="0">
                <a:solidFill>
                  <a:srgbClr val="000000"/>
                </a:solidFill>
                <a:latin typeface="Aptos"/>
              </a:rPr>
              <a:t>.</a:t>
            </a:r>
            <a:endParaRPr sz="2800" dirty="0"/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2800" dirty="0">
                <a:solidFill>
                  <a:srgbClr val="000000"/>
                </a:solidFill>
                <a:latin typeface="Aptos"/>
              </a:rPr>
              <a:t>W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skali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regionalnej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dane</a:t>
            </a:r>
            <a:r>
              <a:rPr sz="2800" dirty="0">
                <a:solidFill>
                  <a:srgbClr val="000000"/>
                </a:solidFill>
                <a:latin typeface="Aptos"/>
              </a:rPr>
              <a:t> ALS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są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podstawą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bardzo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dokładnych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analiz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zagrożenia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zalaniami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retencji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mikroreliefu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oraz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planowania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infrastruktury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wodnej</a:t>
            </a:r>
            <a:r>
              <a:rPr sz="2800" dirty="0">
                <a:solidFill>
                  <a:srgbClr val="000000"/>
                </a:solidFill>
                <a:latin typeface="Aptos"/>
              </a:rPr>
              <a:t>.</a:t>
            </a:r>
            <a:endParaRPr sz="2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5</a:t>
            </a:r>
          </a:p>
        </p:txBody>
      </p:sp>
      <p:sp>
        <p:nvSpPr>
          <p:cNvPr id="3" name="Tytuł 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</p:spPr>
        <p:txBody>
          <a:bodyPr wrap="square" lIns="0" tIns="0" rIns="0" bIns="0">
            <a:normAutofit/>
          </a:bodyPr>
          <a:lstStyle/>
          <a:p>
            <a:r>
              <a:rPr sz="4400" b="1" dirty="0" err="1">
                <a:solidFill>
                  <a:srgbClr val="000000"/>
                </a:solidFill>
                <a:latin typeface="Aptos"/>
              </a:rPr>
              <a:t>Źródło</a:t>
            </a:r>
            <a:r>
              <a:rPr sz="4400" b="1" dirty="0">
                <a:solidFill>
                  <a:srgbClr val="000000"/>
                </a:solidFill>
                <a:latin typeface="Aptos"/>
              </a:rPr>
              <a:t> 3: LiDAR </a:t>
            </a:r>
            <a:r>
              <a:rPr lang="pl-PL" sz="4400" b="1" dirty="0">
                <a:solidFill>
                  <a:srgbClr val="000000"/>
                </a:solidFill>
                <a:latin typeface="Aptos"/>
              </a:rPr>
              <a:t>z poziomu </a:t>
            </a:r>
            <a:r>
              <a:rPr lang="pl-PL" sz="4400" b="1" dirty="0" err="1">
                <a:solidFill>
                  <a:srgbClr val="000000"/>
                </a:solidFill>
                <a:latin typeface="Aptos"/>
              </a:rPr>
              <a:t>drona</a:t>
            </a:r>
            <a:r>
              <a:rPr lang="pl-PL" sz="4400" b="1" dirty="0">
                <a:solidFill>
                  <a:srgbClr val="000000"/>
                </a:solidFill>
                <a:latin typeface="Aptos"/>
              </a:rPr>
              <a:t> (</a:t>
            </a:r>
            <a:r>
              <a:rPr sz="4400" b="1" dirty="0">
                <a:solidFill>
                  <a:srgbClr val="000000"/>
                </a:solidFill>
                <a:latin typeface="Aptos"/>
              </a:rPr>
              <a:t>UAV</a:t>
            </a:r>
            <a:r>
              <a:rPr lang="pl-PL" sz="4400" b="1" dirty="0">
                <a:solidFill>
                  <a:srgbClr val="000000"/>
                </a:solidFill>
                <a:latin typeface="Aptos"/>
              </a:rPr>
              <a:t>)</a:t>
            </a:r>
            <a:endParaRPr sz="4400" b="1" dirty="0">
              <a:solidFill>
                <a:srgbClr val="000000"/>
              </a:solidFill>
              <a:latin typeface="Aptos"/>
            </a:endParaRPr>
          </a:p>
        </p:txBody>
      </p:sp>
      <p:sp>
        <p:nvSpPr>
          <p:cNvPr id="4" name="Symbol zastępczy zawartości 2"/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prstGeom prst="rect">
            <a:avLst/>
          </a:prstGeom>
          <a:noFill/>
        </p:spPr>
        <p:txBody>
          <a:bodyPr wrap="square" lIns="0" tIns="0" rIns="0" bIns="0" anchor="t">
            <a:normAutofit fontScale="77500" lnSpcReduction="20000"/>
          </a:bodyPr>
          <a:lstStyle/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2800" dirty="0">
                <a:solidFill>
                  <a:srgbClr val="000000"/>
                </a:solidFill>
                <a:latin typeface="Aptos"/>
              </a:rPr>
              <a:t>LiDAR UAV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łączy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zalety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dronów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skaningu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laserowego</a:t>
            </a:r>
            <a:r>
              <a:rPr sz="2800" dirty="0">
                <a:solidFill>
                  <a:srgbClr val="000000"/>
                </a:solidFill>
                <a:latin typeface="Aptos"/>
              </a:rPr>
              <a:t>.</a:t>
            </a:r>
            <a:endParaRPr sz="2800" dirty="0"/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2800" dirty="0" err="1">
                <a:solidFill>
                  <a:srgbClr val="000000"/>
                </a:solidFill>
                <a:latin typeface="Aptos"/>
              </a:rPr>
              <a:t>Pozwala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pozyskiwać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szczegółowe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chmury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punktów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dla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mniejszych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obszarów</a:t>
            </a:r>
            <a:r>
              <a:rPr sz="2800" dirty="0">
                <a:solidFill>
                  <a:srgbClr val="000000"/>
                </a:solidFill>
                <a:latin typeface="Aptos"/>
              </a:rPr>
              <a:t>, np.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gospodarstw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pól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problemowych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dolin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rowów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sadów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winnic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lub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terenów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inwestycji</a:t>
            </a:r>
            <a:r>
              <a:rPr sz="2800" dirty="0">
                <a:solidFill>
                  <a:srgbClr val="000000"/>
                </a:solidFill>
                <a:latin typeface="Aptos"/>
              </a:rPr>
              <a:t>.</a:t>
            </a:r>
            <a:endParaRPr sz="2800" dirty="0"/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2800" dirty="0">
                <a:solidFill>
                  <a:srgbClr val="000000"/>
                </a:solidFill>
                <a:latin typeface="Aptos"/>
              </a:rPr>
              <a:t>W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porównaniu</a:t>
            </a:r>
            <a:r>
              <a:rPr sz="2800" dirty="0">
                <a:solidFill>
                  <a:srgbClr val="000000"/>
                </a:solidFill>
                <a:latin typeface="Aptos"/>
              </a:rPr>
              <a:t> z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fotogrametrią</a:t>
            </a:r>
            <a:r>
              <a:rPr sz="2800" dirty="0">
                <a:solidFill>
                  <a:srgbClr val="000000"/>
                </a:solidFill>
                <a:latin typeface="Aptos"/>
              </a:rPr>
              <a:t> RGB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może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lepiej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odtwarzać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strukturę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pionową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roślinności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docierać</a:t>
            </a:r>
            <a:r>
              <a:rPr sz="2800" dirty="0">
                <a:solidFill>
                  <a:srgbClr val="000000"/>
                </a:solidFill>
                <a:latin typeface="Aptos"/>
              </a:rPr>
              <a:t> do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części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punktów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gruntu</a:t>
            </a:r>
            <a:r>
              <a:rPr sz="2800" dirty="0">
                <a:solidFill>
                  <a:srgbClr val="000000"/>
                </a:solidFill>
                <a:latin typeface="Aptos"/>
              </a:rPr>
              <a:t> pod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koronami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drzew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lub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luźniejszym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łanem</a:t>
            </a:r>
            <a:r>
              <a:rPr sz="2800" dirty="0">
                <a:solidFill>
                  <a:srgbClr val="000000"/>
                </a:solidFill>
                <a:latin typeface="Aptos"/>
              </a:rPr>
              <a:t>.</a:t>
            </a:r>
            <a:endParaRPr sz="2800" dirty="0"/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2800" dirty="0">
                <a:solidFill>
                  <a:srgbClr val="000000"/>
                </a:solidFill>
                <a:latin typeface="Aptos"/>
              </a:rPr>
              <a:t>Jest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jednak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droższy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wymaga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lepszego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planowania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nalotu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dokładnego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pozycjonowania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kalibracji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przetwarzania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chmury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punktów</a:t>
            </a:r>
            <a:r>
              <a:rPr sz="2800" dirty="0">
                <a:solidFill>
                  <a:srgbClr val="000000"/>
                </a:solidFill>
                <a:latin typeface="Aptos"/>
              </a:rPr>
              <a:t>.</a:t>
            </a:r>
            <a:endParaRPr sz="2800" dirty="0"/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2800" dirty="0">
                <a:solidFill>
                  <a:srgbClr val="000000"/>
                </a:solidFill>
                <a:latin typeface="Aptos"/>
              </a:rPr>
              <a:t>W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praktyce</a:t>
            </a:r>
            <a:r>
              <a:rPr sz="2800" dirty="0">
                <a:solidFill>
                  <a:srgbClr val="000000"/>
                </a:solidFill>
                <a:latin typeface="Aptos"/>
              </a:rPr>
              <a:t> LiDAR UAV jest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szczególnie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przydatny</a:t>
            </a:r>
            <a:r>
              <a:rPr sz="2800" dirty="0">
                <a:solidFill>
                  <a:srgbClr val="000000"/>
                </a:solidFill>
                <a:latin typeface="Aptos"/>
              </a:rPr>
              <a:t> tam,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gdzie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potrzebna</a:t>
            </a:r>
            <a:r>
              <a:rPr sz="2800" dirty="0">
                <a:solidFill>
                  <a:srgbClr val="000000"/>
                </a:solidFill>
                <a:latin typeface="Aptos"/>
              </a:rPr>
              <a:t> jest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bardzo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dokładna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geometria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terenu</a:t>
            </a:r>
            <a:r>
              <a:rPr sz="2800" dirty="0">
                <a:solidFill>
                  <a:srgbClr val="000000"/>
                </a:solidFill>
                <a:latin typeface="Aptos"/>
              </a:rPr>
              <a:t>, a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zwykły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obraz</a:t>
            </a:r>
            <a:r>
              <a:rPr sz="2800" dirty="0">
                <a:solidFill>
                  <a:srgbClr val="000000"/>
                </a:solidFill>
                <a:latin typeface="Aptos"/>
              </a:rPr>
              <a:t> RGB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nie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wystarcza</a:t>
            </a:r>
            <a:r>
              <a:rPr sz="2800" dirty="0">
                <a:solidFill>
                  <a:srgbClr val="000000"/>
                </a:solidFill>
                <a:latin typeface="Aptos"/>
              </a:rPr>
              <a:t> do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odtworzenia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powierzchni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gruntu</a:t>
            </a:r>
            <a:r>
              <a:rPr sz="2800" dirty="0">
                <a:solidFill>
                  <a:srgbClr val="000000"/>
                </a:solidFill>
                <a:latin typeface="Aptos"/>
              </a:rPr>
              <a:t>.</a:t>
            </a:r>
            <a:endParaRPr sz="2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6</a:t>
            </a:r>
          </a:p>
        </p:txBody>
      </p:sp>
      <p:sp>
        <p:nvSpPr>
          <p:cNvPr id="3" name="Tytuł 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</p:spPr>
        <p:txBody>
          <a:bodyPr wrap="square" lIns="0" tIns="0" rIns="0" bIns="0">
            <a:normAutofit/>
          </a:bodyPr>
          <a:lstStyle/>
          <a:p>
            <a:r>
              <a:rPr sz="4400" b="1" dirty="0" err="1">
                <a:solidFill>
                  <a:srgbClr val="000000"/>
                </a:solidFill>
                <a:latin typeface="Aptos"/>
              </a:rPr>
              <a:t>Planowanie</a:t>
            </a:r>
            <a:r>
              <a:rPr sz="4400" b="1" dirty="0">
                <a:solidFill>
                  <a:srgbClr val="000000"/>
                </a:solidFill>
                <a:latin typeface="Aptos"/>
              </a:rPr>
              <a:t> </a:t>
            </a:r>
            <a:r>
              <a:rPr sz="4400" b="1" dirty="0" err="1">
                <a:solidFill>
                  <a:srgbClr val="000000"/>
                </a:solidFill>
                <a:latin typeface="Aptos"/>
              </a:rPr>
              <a:t>pozyskania</a:t>
            </a:r>
            <a:r>
              <a:rPr sz="4400" b="1" dirty="0">
                <a:solidFill>
                  <a:srgbClr val="000000"/>
                </a:solidFill>
                <a:latin typeface="Aptos"/>
              </a:rPr>
              <a:t> </a:t>
            </a:r>
            <a:r>
              <a:rPr sz="4400" b="1" dirty="0" err="1">
                <a:solidFill>
                  <a:srgbClr val="000000"/>
                </a:solidFill>
                <a:latin typeface="Aptos"/>
              </a:rPr>
              <a:t>danych</a:t>
            </a:r>
            <a:endParaRPr sz="4400" dirty="0"/>
          </a:p>
        </p:txBody>
      </p:sp>
      <p:sp>
        <p:nvSpPr>
          <p:cNvPr id="4" name="Symbol zastępczy zawartości 2"/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prstGeom prst="rect">
            <a:avLst/>
          </a:prstGeom>
          <a:noFill/>
        </p:spPr>
        <p:txBody>
          <a:bodyPr wrap="square" lIns="0" tIns="0" rIns="0" bIns="0" anchor="t">
            <a:normAutofit fontScale="85000" lnSpcReduction="20000"/>
          </a:bodyPr>
          <a:lstStyle/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2800" dirty="0" err="1">
                <a:solidFill>
                  <a:srgbClr val="000000"/>
                </a:solidFill>
                <a:latin typeface="Aptos"/>
              </a:rPr>
              <a:t>Jakość</a:t>
            </a:r>
            <a:r>
              <a:rPr sz="2800" dirty="0">
                <a:solidFill>
                  <a:srgbClr val="000000"/>
                </a:solidFill>
                <a:latin typeface="Aptos"/>
              </a:rPr>
              <a:t> DEM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lub</a:t>
            </a:r>
            <a:r>
              <a:rPr sz="2800" dirty="0">
                <a:solidFill>
                  <a:srgbClr val="000000"/>
                </a:solidFill>
                <a:latin typeface="Aptos"/>
              </a:rPr>
              <a:t> DSM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zależy</a:t>
            </a:r>
            <a:r>
              <a:rPr sz="2800" dirty="0">
                <a:solidFill>
                  <a:srgbClr val="000000"/>
                </a:solidFill>
                <a:latin typeface="Aptos"/>
              </a:rPr>
              <a:t> od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sposobu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pozyskania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danych</a:t>
            </a:r>
            <a:r>
              <a:rPr sz="2800" dirty="0">
                <a:solidFill>
                  <a:srgbClr val="000000"/>
                </a:solidFill>
                <a:latin typeface="Aptos"/>
              </a:rPr>
              <a:t>.</a:t>
            </a:r>
            <a:endParaRPr sz="2800" dirty="0"/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2800" dirty="0" err="1">
                <a:solidFill>
                  <a:srgbClr val="000000"/>
                </a:solidFill>
                <a:latin typeface="Aptos"/>
              </a:rPr>
              <a:t>Dla</a:t>
            </a:r>
            <a:r>
              <a:rPr sz="2800" dirty="0">
                <a:solidFill>
                  <a:srgbClr val="000000"/>
                </a:solidFill>
                <a:latin typeface="Aptos"/>
              </a:rPr>
              <a:t> UAV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ważne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są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wysokość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lotu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pokrycie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podłużne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poprzeczne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zdjęć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liczba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rozmieszczenie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punktów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kontrolnych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dokładność</a:t>
            </a:r>
            <a:r>
              <a:rPr sz="2800" dirty="0">
                <a:solidFill>
                  <a:srgbClr val="000000"/>
                </a:solidFill>
                <a:latin typeface="Aptos"/>
              </a:rPr>
              <a:t> GNSS,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warunki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oświetlenia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wiatr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oraz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faza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rozwoju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roślin</a:t>
            </a:r>
            <a:r>
              <a:rPr sz="2800" dirty="0">
                <a:solidFill>
                  <a:srgbClr val="000000"/>
                </a:solidFill>
                <a:latin typeface="Aptos"/>
              </a:rPr>
              <a:t>.</a:t>
            </a:r>
            <a:endParaRPr sz="2800" dirty="0"/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2800" dirty="0" err="1">
                <a:solidFill>
                  <a:srgbClr val="000000"/>
                </a:solidFill>
                <a:latin typeface="Aptos"/>
              </a:rPr>
              <a:t>Dla</a:t>
            </a:r>
            <a:r>
              <a:rPr sz="2800" dirty="0">
                <a:solidFill>
                  <a:srgbClr val="000000"/>
                </a:solidFill>
                <a:latin typeface="Aptos"/>
              </a:rPr>
              <a:t> LiDAR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ważne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są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gęstość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punktów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kąt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skanowania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dokładność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trajektorii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klasyfikacja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odbić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oraz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jakość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filtracji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punktów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gruntu</a:t>
            </a:r>
            <a:r>
              <a:rPr sz="2800" dirty="0">
                <a:solidFill>
                  <a:srgbClr val="000000"/>
                </a:solidFill>
                <a:latin typeface="Aptos"/>
              </a:rPr>
              <a:t>.</a:t>
            </a:r>
            <a:endParaRPr sz="2800" dirty="0"/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2800" dirty="0">
                <a:solidFill>
                  <a:srgbClr val="000000"/>
                </a:solidFill>
                <a:latin typeface="Aptos"/>
              </a:rPr>
              <a:t>W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rolnictwie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trzeba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też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dobrać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termin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pomiaru</a:t>
            </a:r>
            <a:r>
              <a:rPr sz="2800" dirty="0">
                <a:solidFill>
                  <a:srgbClr val="000000"/>
                </a:solidFill>
                <a:latin typeface="Aptos"/>
              </a:rPr>
              <a:t> do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celu</a:t>
            </a:r>
            <a:r>
              <a:rPr sz="2800" dirty="0">
                <a:solidFill>
                  <a:srgbClr val="000000"/>
                </a:solidFill>
                <a:latin typeface="Aptos"/>
              </a:rPr>
              <a:t>.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Inny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termin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będzie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dobry</a:t>
            </a:r>
            <a:r>
              <a:rPr sz="2800" dirty="0">
                <a:solidFill>
                  <a:srgbClr val="000000"/>
                </a:solidFill>
                <a:latin typeface="Aptos"/>
              </a:rPr>
              <a:t> do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modelu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gruntu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inny</a:t>
            </a:r>
            <a:r>
              <a:rPr sz="2800" dirty="0">
                <a:solidFill>
                  <a:srgbClr val="000000"/>
                </a:solidFill>
                <a:latin typeface="Aptos"/>
              </a:rPr>
              <a:t> do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oceny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wysokości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łanu</a:t>
            </a:r>
            <a:r>
              <a:rPr sz="2800" dirty="0">
                <a:solidFill>
                  <a:srgbClr val="000000"/>
                </a:solidFill>
                <a:latin typeface="Aptos"/>
              </a:rPr>
              <a:t>, a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jeszcze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inny</a:t>
            </a:r>
            <a:r>
              <a:rPr sz="2800" dirty="0">
                <a:solidFill>
                  <a:srgbClr val="000000"/>
                </a:solidFill>
                <a:latin typeface="Aptos"/>
              </a:rPr>
              <a:t> do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dokumentacji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szkód</a:t>
            </a:r>
            <a:r>
              <a:rPr sz="2800" dirty="0">
                <a:solidFill>
                  <a:srgbClr val="000000"/>
                </a:solidFill>
                <a:latin typeface="Aptos"/>
              </a:rPr>
              <a:t> po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zdarzeniu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pogodowym</a:t>
            </a:r>
            <a:r>
              <a:rPr sz="2800" dirty="0">
                <a:solidFill>
                  <a:srgbClr val="000000"/>
                </a:solidFill>
                <a:latin typeface="Aptos"/>
              </a:rPr>
              <a:t>.</a:t>
            </a:r>
            <a:endParaRPr sz="2800" dirty="0"/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2800" dirty="0" err="1">
                <a:solidFill>
                  <a:srgbClr val="000000"/>
                </a:solidFill>
                <a:latin typeface="Aptos"/>
              </a:rPr>
              <a:t>Źle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zaplanowany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nalot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może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dać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efekt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wizualnie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atrakcyjny</a:t>
            </a:r>
            <a:r>
              <a:rPr sz="2800" dirty="0">
                <a:solidFill>
                  <a:srgbClr val="000000"/>
                </a:solidFill>
                <a:latin typeface="Aptos"/>
              </a:rPr>
              <a:t>, ale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mało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przydatny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analitycznie</a:t>
            </a:r>
            <a:r>
              <a:rPr sz="2800" dirty="0">
                <a:solidFill>
                  <a:srgbClr val="000000"/>
                </a:solidFill>
                <a:latin typeface="Aptos"/>
              </a:rPr>
              <a:t>.</a:t>
            </a:r>
            <a:endParaRPr sz="2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89920" y="256032"/>
            <a:ext cx="640080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000">
                <a:solidFill>
                  <a:srgbClr val="505050"/>
                </a:solidFill>
                <a:latin typeface="Aptos"/>
              </a:rPr>
              <a:t>7</a:t>
            </a:r>
          </a:p>
        </p:txBody>
      </p:sp>
      <p:sp>
        <p:nvSpPr>
          <p:cNvPr id="3" name="Tytuł 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</p:spPr>
        <p:txBody>
          <a:bodyPr wrap="square" lIns="0" tIns="0" rIns="0" bIns="0">
            <a:normAutofit fontScale="90000"/>
          </a:bodyPr>
          <a:lstStyle/>
          <a:p>
            <a:r>
              <a:rPr sz="4400" b="1" dirty="0">
                <a:solidFill>
                  <a:srgbClr val="000000"/>
                </a:solidFill>
                <a:latin typeface="Aptos"/>
              </a:rPr>
              <a:t>Od </a:t>
            </a:r>
            <a:r>
              <a:rPr sz="4400" b="1" dirty="0" err="1">
                <a:solidFill>
                  <a:srgbClr val="000000"/>
                </a:solidFill>
                <a:latin typeface="Aptos"/>
              </a:rPr>
              <a:t>chmury</a:t>
            </a:r>
            <a:r>
              <a:rPr sz="4400" b="1" dirty="0">
                <a:solidFill>
                  <a:srgbClr val="000000"/>
                </a:solidFill>
                <a:latin typeface="Aptos"/>
              </a:rPr>
              <a:t> </a:t>
            </a:r>
            <a:r>
              <a:rPr sz="4400" b="1" dirty="0" err="1">
                <a:solidFill>
                  <a:srgbClr val="000000"/>
                </a:solidFill>
                <a:latin typeface="Aptos"/>
              </a:rPr>
              <a:t>punktów</a:t>
            </a:r>
            <a:r>
              <a:rPr sz="4400" b="1" dirty="0">
                <a:solidFill>
                  <a:srgbClr val="000000"/>
                </a:solidFill>
                <a:latin typeface="Aptos"/>
              </a:rPr>
              <a:t> do </a:t>
            </a:r>
            <a:r>
              <a:rPr sz="4400" b="1" dirty="0" err="1">
                <a:solidFill>
                  <a:srgbClr val="000000"/>
                </a:solidFill>
                <a:latin typeface="Aptos"/>
              </a:rPr>
              <a:t>modelu</a:t>
            </a:r>
            <a:r>
              <a:rPr sz="4400" b="1" dirty="0">
                <a:solidFill>
                  <a:srgbClr val="000000"/>
                </a:solidFill>
                <a:latin typeface="Aptos"/>
              </a:rPr>
              <a:t> </a:t>
            </a:r>
            <a:r>
              <a:rPr sz="4400" b="1" dirty="0" err="1">
                <a:solidFill>
                  <a:srgbClr val="000000"/>
                </a:solidFill>
                <a:latin typeface="Aptos"/>
              </a:rPr>
              <a:t>wysokościowego</a:t>
            </a:r>
            <a:endParaRPr sz="4400" dirty="0"/>
          </a:p>
        </p:txBody>
      </p:sp>
      <p:sp>
        <p:nvSpPr>
          <p:cNvPr id="4" name="Symbol zastępczy zawartości 2"/>
          <p:cNvSpPr txBox="1">
            <a:spLocks noGrp="1"/>
          </p:cNvSpPr>
          <p:nvPr>
            <p:ph idx="1"/>
          </p:nvPr>
        </p:nvSpPr>
        <p:spPr>
          <a:xfrm>
            <a:off x="838200" y="1825625"/>
            <a:ext cx="10515600" cy="4159539"/>
          </a:xfrm>
          <a:prstGeom prst="rect">
            <a:avLst/>
          </a:prstGeom>
          <a:noFill/>
        </p:spPr>
        <p:txBody>
          <a:bodyPr wrap="square" lIns="0" tIns="0" rIns="0" bIns="0" anchor="t">
            <a:normAutofit fontScale="77500" lnSpcReduction="20000"/>
          </a:bodyPr>
          <a:lstStyle/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2800" dirty="0">
                <a:solidFill>
                  <a:srgbClr val="000000"/>
                </a:solidFill>
                <a:latin typeface="Aptos"/>
              </a:rPr>
              <a:t>Chmura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punktów</a:t>
            </a:r>
            <a:r>
              <a:rPr sz="2800" dirty="0">
                <a:solidFill>
                  <a:srgbClr val="000000"/>
                </a:solidFill>
                <a:latin typeface="Aptos"/>
              </a:rPr>
              <a:t> jest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zbiorem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punktów</a:t>
            </a:r>
            <a:r>
              <a:rPr sz="2800" dirty="0">
                <a:solidFill>
                  <a:srgbClr val="000000"/>
                </a:solidFill>
                <a:latin typeface="Aptos"/>
              </a:rPr>
              <a:t> o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współrzędnych</a:t>
            </a:r>
            <a:r>
              <a:rPr sz="2800" dirty="0">
                <a:solidFill>
                  <a:srgbClr val="000000"/>
                </a:solidFill>
                <a:latin typeface="Aptos"/>
              </a:rPr>
              <a:t> X, Y, Z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oraz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często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dodatkowymi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atrybutami</a:t>
            </a:r>
            <a:r>
              <a:rPr sz="2800" dirty="0">
                <a:solidFill>
                  <a:srgbClr val="000000"/>
                </a:solidFill>
                <a:latin typeface="Aptos"/>
              </a:rPr>
              <a:t>, np.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intensywnością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odbicia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kolorem</a:t>
            </a:r>
            <a:r>
              <a:rPr sz="2800" dirty="0">
                <a:solidFill>
                  <a:srgbClr val="000000"/>
                </a:solidFill>
                <a:latin typeface="Aptos"/>
              </a:rPr>
              <a:t> RGB,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klasą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punktu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lub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numerem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odbicia</a:t>
            </a:r>
            <a:r>
              <a:rPr sz="2800" dirty="0">
                <a:solidFill>
                  <a:srgbClr val="000000"/>
                </a:solidFill>
                <a:latin typeface="Aptos"/>
              </a:rPr>
              <a:t>.</a:t>
            </a:r>
            <a:endParaRPr sz="2800" dirty="0"/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2800" dirty="0">
                <a:solidFill>
                  <a:srgbClr val="000000"/>
                </a:solidFill>
                <a:latin typeface="Aptos"/>
              </a:rPr>
              <a:t>Aby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utworzyć</a:t>
            </a:r>
            <a:r>
              <a:rPr sz="2800" dirty="0">
                <a:solidFill>
                  <a:srgbClr val="000000"/>
                </a:solidFill>
                <a:latin typeface="Aptos"/>
              </a:rPr>
              <a:t> DEM, DTM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lub</a:t>
            </a:r>
            <a:r>
              <a:rPr sz="2800" dirty="0">
                <a:solidFill>
                  <a:srgbClr val="000000"/>
                </a:solidFill>
                <a:latin typeface="Aptos"/>
              </a:rPr>
              <a:t> DSM,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punkty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przekształca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się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zwykle</a:t>
            </a:r>
            <a:r>
              <a:rPr sz="2800" dirty="0">
                <a:solidFill>
                  <a:srgbClr val="000000"/>
                </a:solidFill>
                <a:latin typeface="Aptos"/>
              </a:rPr>
              <a:t> w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regularną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siatkę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rastrową</a:t>
            </a:r>
            <a:r>
              <a:rPr sz="2800" dirty="0">
                <a:solidFill>
                  <a:srgbClr val="000000"/>
                </a:solidFill>
                <a:latin typeface="Aptos"/>
              </a:rPr>
              <a:t>.</a:t>
            </a:r>
            <a:endParaRPr sz="2800" dirty="0"/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2800" dirty="0" err="1">
                <a:solidFill>
                  <a:srgbClr val="000000"/>
                </a:solidFill>
                <a:latin typeface="Aptos"/>
              </a:rPr>
              <a:t>Dla</a:t>
            </a:r>
            <a:r>
              <a:rPr sz="2800" dirty="0">
                <a:solidFill>
                  <a:srgbClr val="000000"/>
                </a:solidFill>
                <a:latin typeface="Aptos"/>
              </a:rPr>
              <a:t> DSM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wybiera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się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najczęściej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najwyższe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punkty</a:t>
            </a:r>
            <a:r>
              <a:rPr sz="2800" dirty="0">
                <a:solidFill>
                  <a:srgbClr val="000000"/>
                </a:solidFill>
                <a:latin typeface="Aptos"/>
              </a:rPr>
              <a:t> w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komórkach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siatki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albo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interpoluje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powierzchnię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widoczną</a:t>
            </a:r>
            <a:r>
              <a:rPr sz="2800" dirty="0">
                <a:solidFill>
                  <a:srgbClr val="000000"/>
                </a:solidFill>
                <a:latin typeface="Aptos"/>
              </a:rPr>
              <a:t> z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góry</a:t>
            </a:r>
            <a:r>
              <a:rPr sz="2800" dirty="0">
                <a:solidFill>
                  <a:srgbClr val="000000"/>
                </a:solidFill>
                <a:latin typeface="Aptos"/>
              </a:rPr>
              <a:t>.</a:t>
            </a:r>
            <a:endParaRPr sz="2800" dirty="0"/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2800" dirty="0" err="1">
                <a:solidFill>
                  <a:srgbClr val="000000"/>
                </a:solidFill>
                <a:latin typeface="Aptos"/>
              </a:rPr>
              <a:t>Dla</a:t>
            </a:r>
            <a:r>
              <a:rPr sz="2800" dirty="0">
                <a:solidFill>
                  <a:srgbClr val="000000"/>
                </a:solidFill>
                <a:latin typeface="Aptos"/>
              </a:rPr>
              <a:t> DTM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trzeba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najpierw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odfiltrować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punkty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gruntu</a:t>
            </a:r>
            <a:r>
              <a:rPr sz="2800" dirty="0">
                <a:solidFill>
                  <a:srgbClr val="000000"/>
                </a:solidFill>
                <a:latin typeface="Aptos"/>
              </a:rPr>
              <a:t>, a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dopiero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potem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utworzyć</a:t>
            </a:r>
            <a:r>
              <a:rPr sz="2800" dirty="0">
                <a:solidFill>
                  <a:srgbClr val="000000"/>
                </a:solidFill>
                <a:latin typeface="Aptos"/>
              </a:rPr>
              <a:t> model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powierzchni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terenu</a:t>
            </a:r>
            <a:r>
              <a:rPr sz="2800" dirty="0">
                <a:solidFill>
                  <a:srgbClr val="000000"/>
                </a:solidFill>
                <a:latin typeface="Aptos"/>
              </a:rPr>
              <a:t>.</a:t>
            </a:r>
            <a:endParaRPr sz="2800" dirty="0"/>
          </a:p>
          <a:p>
            <a:pPr>
              <a:lnSpc>
                <a:spcPct val="105000"/>
              </a:lnSpc>
              <a:spcAft>
                <a:spcPts val="300"/>
              </a:spcAft>
            </a:pPr>
            <a:r>
              <a:rPr sz="2800" dirty="0" err="1">
                <a:solidFill>
                  <a:srgbClr val="000000"/>
                </a:solidFill>
                <a:latin typeface="Aptos"/>
              </a:rPr>
              <a:t>Wynik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zależy</a:t>
            </a:r>
            <a:r>
              <a:rPr sz="2800" dirty="0">
                <a:solidFill>
                  <a:srgbClr val="000000"/>
                </a:solidFill>
                <a:latin typeface="Aptos"/>
              </a:rPr>
              <a:t> od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rozdzielczości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siatki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metody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interpolacji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gęstości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punktów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poprawności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klasyfikacji</a:t>
            </a:r>
            <a:r>
              <a:rPr sz="2800" dirty="0">
                <a:solidFill>
                  <a:srgbClr val="000000"/>
                </a:solidFill>
                <a:latin typeface="Aptos"/>
              </a:rPr>
              <a:t>. Ten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sam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zestaw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danych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może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dać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różne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modele</a:t>
            </a:r>
            <a:r>
              <a:rPr sz="2800" dirty="0">
                <a:solidFill>
                  <a:srgbClr val="000000"/>
                </a:solidFill>
                <a:latin typeface="Aptos"/>
              </a:rPr>
              <a:t>,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jeżeli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zostanie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przetworzony</a:t>
            </a:r>
            <a:r>
              <a:rPr sz="2800" dirty="0">
                <a:solidFill>
                  <a:srgbClr val="000000"/>
                </a:solidFill>
                <a:latin typeface="Aptos"/>
              </a:rPr>
              <a:t> w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inny</a:t>
            </a:r>
            <a:r>
              <a:rPr sz="2800" dirty="0">
                <a:solidFill>
                  <a:srgbClr val="000000"/>
                </a:solidFill>
                <a:latin typeface="Aptos"/>
              </a:rPr>
              <a:t> </a:t>
            </a:r>
            <a:r>
              <a:rPr sz="2800" dirty="0" err="1">
                <a:solidFill>
                  <a:srgbClr val="000000"/>
                </a:solidFill>
                <a:latin typeface="Aptos"/>
              </a:rPr>
              <a:t>sposób</a:t>
            </a:r>
            <a:r>
              <a:rPr sz="2800" dirty="0">
                <a:solidFill>
                  <a:srgbClr val="000000"/>
                </a:solidFill>
                <a:latin typeface="Aptos"/>
              </a:rPr>
              <a:t>.</a:t>
            </a:r>
            <a:endParaRPr sz="2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_FERS1_szablon prezentacji  -  tylko do odczytu" id="{0F6BFAC5-71A7-4EA2-90B5-3A0119C221E7}" vid="{9E9B2A14-4E81-437D-A766-7C7875CF27AF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FC5B7CEEC9953459AA7635A9F264111" ma:contentTypeVersion="4" ma:contentTypeDescription="Utwórz nowy dokument." ma:contentTypeScope="" ma:versionID="32fb0b02b18934f4f83d3d5f4d62ecb1">
  <xsd:schema xmlns:xsd="http://www.w3.org/2001/XMLSchema" xmlns:xs="http://www.w3.org/2001/XMLSchema" xmlns:p="http://schemas.microsoft.com/office/2006/metadata/properties" xmlns:ns2="51674ba1-e637-49a1-9acf-be75e179f9ea" targetNamespace="http://schemas.microsoft.com/office/2006/metadata/properties" ma:root="true" ma:fieldsID="888a703dc37ea123300181a368ac4b3d" ns2:_="">
    <xsd:import namespace="51674ba1-e637-49a1-9acf-be75e179f9e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674ba1-e637-49a1-9acf-be75e179f9e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7D13238-EBD7-4AA4-8B67-AC21922A69F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1674ba1-e637-49a1-9acf-be75e179f9e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E2ACD6F-0090-4B98-A176-A360119E5134}">
  <ds:schemaRefs>
    <ds:schemaRef ds:uri="http://schemas.microsoft.com/office/2006/documentManagement/types"/>
    <ds:schemaRef ds:uri="http://purl.org/dc/dcmitype/"/>
    <ds:schemaRef ds:uri="51674ba1-e637-49a1-9acf-be75e179f9ea"/>
    <ds:schemaRef ds:uri="http://purl.org/dc/elements/1.1/"/>
    <ds:schemaRef ds:uri="http://schemas.microsoft.com/office/infopath/2007/PartnerControls"/>
    <ds:schemaRef ds:uri="http://www.w3.org/XML/1998/namespace"/>
    <ds:schemaRef ds:uri="http://schemas.openxmlformats.org/package/2006/metadata/core-properties"/>
    <ds:schemaRef ds:uri="http://schemas.microsoft.com/office/2006/metadata/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361C43EB-8BF2-4597-8117-902219A8D53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_FERS1_szablon prezentacji</Template>
  <TotalTime>172</TotalTime>
  <Words>2561</Words>
  <Application>Microsoft Office PowerPoint</Application>
  <PresentationFormat>Panoramiczny</PresentationFormat>
  <Paragraphs>159</Paragraphs>
  <Slides>24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24</vt:i4>
      </vt:variant>
    </vt:vector>
  </HeadingPairs>
  <TitlesOfParts>
    <vt:vector size="31" baseType="lpstr">
      <vt:lpstr>Aptos</vt:lpstr>
      <vt:lpstr>Arial</vt:lpstr>
      <vt:lpstr>Calibri</vt:lpstr>
      <vt:lpstr>Calibri Light</vt:lpstr>
      <vt:lpstr>Open Sans</vt:lpstr>
      <vt:lpstr>Times New Roman</vt:lpstr>
      <vt:lpstr>Motyw pakietu Office</vt:lpstr>
      <vt:lpstr>Zrównoważony Kampus SGGW –  - kształcenie na rzecz branż kluczowych</vt:lpstr>
      <vt:lpstr>Systemy informacji geograficznej Ćwiczenia 10 Numeryczne modele terenu i pokrycia terenu oraz ich zastosowanie w rolnictwie </vt:lpstr>
      <vt:lpstr>Numeryczne modele terenu i pokrycia terenu w rolnictwie</vt:lpstr>
      <vt:lpstr>DEM, DTM, DSM i nDSM</vt:lpstr>
      <vt:lpstr>Źródło 1: fotogrametria z drona (UAV) w zakresie światła widzialnego (RGB)</vt:lpstr>
      <vt:lpstr>Źródło 2: lotniczy LiDAR</vt:lpstr>
      <vt:lpstr>Źródło 3: LiDAR z poziomu drona (UAV)</vt:lpstr>
      <vt:lpstr>Planowanie pozyskania danych</vt:lpstr>
      <vt:lpstr>Od chmury punktów do modelu wysokościowego</vt:lpstr>
      <vt:lpstr>Formaty plików DEM i DSM</vt:lpstr>
      <vt:lpstr>Formaty chmur punktów</vt:lpstr>
      <vt:lpstr>Podstawowe przetwarzanie w QGIS</vt:lpstr>
      <vt:lpstr>Przetwarzanie w SAGA GIS</vt:lpstr>
      <vt:lpstr>Przygotowanie DEM do analiz hydrologicznych</vt:lpstr>
      <vt:lpstr>Pochodne DEM: spadek, ekspozycja i krzywizna</vt:lpstr>
      <vt:lpstr>Spływ wody i planowanie melioracji</vt:lpstr>
      <vt:lpstr>Topograficzny wskaźnik wilgotności - Topographic Wetness Index (TWI)</vt:lpstr>
      <vt:lpstr>Ocena szkód w rolnictwie</vt:lpstr>
      <vt:lpstr>Planowanie agrofotowoltaiki</vt:lpstr>
      <vt:lpstr>Planowanie położenia uprawy ciepłolubnych, np. winnic</vt:lpstr>
      <vt:lpstr>Obszary narażone na zalania, powodzie</vt:lpstr>
      <vt:lpstr>Ograniczenia i kontrola jakości</vt:lpstr>
      <vt:lpstr>Numeryczne modele terenu i pokrycia terenu - podsumowanie</vt:lpstr>
      <vt:lpstr>Autor utworu: Dariusz Gozdowski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Zrównoważony Kampus SGGW –  - kształcenie na rzecz branż kluczowych</dc:title>
  <dc:creator>Dariusz Gozdowski</dc:creator>
  <cp:lastModifiedBy>Leszek Sieczko</cp:lastModifiedBy>
  <cp:revision>6</cp:revision>
  <cp:lastPrinted>2024-05-21T11:11:19Z</cp:lastPrinted>
  <dcterms:created xsi:type="dcterms:W3CDTF">2026-05-03T18:44:31Z</dcterms:created>
  <dcterms:modified xsi:type="dcterms:W3CDTF">2026-06-29T10:04:20Z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0x010100FFC5B7CEEC9953459AA7635A9F264111</vt:lpwstr>
  </property>
</Properties>
</file>