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113" autoAdjust="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8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Transformacje współrzędnych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Po </a:t>
            </a:r>
            <a:r>
              <a:rPr lang="pl-PL" dirty="0" err="1"/>
              <a:t>wskazaniu</a:t>
            </a:r>
            <a:r>
              <a:rPr lang="pl-PL" dirty="0"/>
              <a:t> </a:t>
            </a:r>
            <a:r>
              <a:rPr lang="pl-PL" dirty="0" err="1"/>
              <a:t>punktów</a:t>
            </a:r>
            <a:r>
              <a:rPr lang="pl-PL" dirty="0"/>
              <a:t> </a:t>
            </a:r>
            <a:r>
              <a:rPr lang="pl-PL" dirty="0" err="1"/>
              <a:t>kontrolnych</a:t>
            </a:r>
            <a:r>
              <a:rPr lang="pl-PL" dirty="0"/>
              <a:t> program GIS </a:t>
            </a:r>
            <a:r>
              <a:rPr lang="pl-PL" dirty="0" err="1"/>
              <a:t>musi</a:t>
            </a:r>
            <a:r>
              <a:rPr lang="pl-PL" dirty="0"/>
              <a:t> </a:t>
            </a:r>
            <a:r>
              <a:rPr lang="pl-PL" dirty="0" err="1"/>
              <a:t>obliczyć</a:t>
            </a:r>
            <a:r>
              <a:rPr lang="pl-PL" dirty="0"/>
              <a:t> model </a:t>
            </a:r>
            <a:r>
              <a:rPr lang="pl-PL" dirty="0" err="1"/>
              <a:t>transformacji</a:t>
            </a:r>
            <a:r>
              <a:rPr lang="pl-PL" dirty="0"/>
              <a:t>, </a:t>
            </a:r>
            <a:r>
              <a:rPr lang="pl-PL" dirty="0" err="1"/>
              <a:t>który</a:t>
            </a:r>
            <a:r>
              <a:rPr lang="pl-PL" dirty="0"/>
              <a:t> </a:t>
            </a:r>
            <a:r>
              <a:rPr lang="pl-PL" dirty="0" err="1"/>
              <a:t>przekształci</a:t>
            </a:r>
            <a:r>
              <a:rPr lang="pl-PL" dirty="0"/>
              <a:t> </a:t>
            </a:r>
            <a:r>
              <a:rPr lang="pl-PL" dirty="0" err="1"/>
              <a:t>układ</a:t>
            </a:r>
            <a:r>
              <a:rPr lang="pl-PL" dirty="0"/>
              <a:t> </a:t>
            </a:r>
            <a:r>
              <a:rPr lang="pl-PL" dirty="0" err="1"/>
              <a:t>pikselowy</a:t>
            </a:r>
            <a:r>
              <a:rPr lang="pl-PL" dirty="0"/>
              <a:t> </a:t>
            </a:r>
            <a:r>
              <a:rPr lang="pl-PL" dirty="0" err="1"/>
              <a:t>rastra</a:t>
            </a:r>
            <a:r>
              <a:rPr lang="pl-PL" dirty="0"/>
              <a:t> do </a:t>
            </a:r>
            <a:r>
              <a:rPr lang="pl-PL" dirty="0" err="1"/>
              <a:t>układu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 </a:t>
            </a:r>
            <a:r>
              <a:rPr lang="pl-PL" dirty="0" err="1"/>
              <a:t>terenowych</a:t>
            </a:r>
            <a:r>
              <a:rPr lang="pl-PL" dirty="0"/>
              <a:t>.</a:t>
            </a:r>
          </a:p>
          <a:p>
            <a:r>
              <a:rPr lang="pl-PL" dirty="0"/>
              <a:t>Transformacja może obejmować przesunięcie, obrót, zmianę skali, zmianę proporcji, a w bardziej złożonych przypadkach także lokalne deformacje.</a:t>
            </a:r>
          </a:p>
          <a:p>
            <a:r>
              <a:rPr lang="pl-PL" dirty="0"/>
              <a:t>Dobór transformacji zależy od typu danych, liczby punktów kontrolnych, zniekształceń rastra i celu analizy.</a:t>
            </a:r>
          </a:p>
          <a:p>
            <a:r>
              <a:rPr lang="pl-PL" dirty="0"/>
              <a:t>Prosty skan dobrze zachowanej mapy może wymagać tylko transformacji afinicznej, ale stara, zniekształcona mapa papierowa może wymagać bardziej złożonego modelu.</a:t>
            </a:r>
          </a:p>
          <a:p>
            <a:r>
              <a:rPr lang="pl-PL" dirty="0"/>
              <a:t>Im bardziej złożony model, tym większa możliwość dopasowania, ale także większe ryzyko sztucznego zdeformowania obrazu.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9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Transformacja Helmerta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Transformacja</a:t>
            </a:r>
            <a:r>
              <a:rPr lang="pl-PL" dirty="0"/>
              <a:t> </a:t>
            </a:r>
            <a:r>
              <a:rPr lang="pl-PL" dirty="0" err="1"/>
              <a:t>Helmerta</a:t>
            </a:r>
            <a:r>
              <a:rPr lang="pl-PL" dirty="0"/>
              <a:t> jest </a:t>
            </a:r>
            <a:r>
              <a:rPr lang="pl-PL" dirty="0" err="1"/>
              <a:t>jedną</a:t>
            </a:r>
            <a:r>
              <a:rPr lang="pl-PL" dirty="0"/>
              <a:t> z </a:t>
            </a:r>
            <a:r>
              <a:rPr lang="pl-PL" dirty="0" err="1"/>
              <a:t>prostszych</a:t>
            </a:r>
            <a:r>
              <a:rPr lang="pl-PL" dirty="0"/>
              <a:t> </a:t>
            </a:r>
            <a:r>
              <a:rPr lang="pl-PL" dirty="0" err="1"/>
              <a:t>transformacji</a:t>
            </a:r>
            <a:r>
              <a:rPr lang="pl-PL" dirty="0"/>
              <a:t> </a:t>
            </a:r>
            <a:r>
              <a:rPr lang="pl-PL" dirty="0" err="1"/>
              <a:t>stosowanych</a:t>
            </a:r>
            <a:r>
              <a:rPr lang="pl-PL" dirty="0"/>
              <a:t> </a:t>
            </a:r>
            <a:r>
              <a:rPr lang="pl-PL" dirty="0" err="1"/>
              <a:t>przy</a:t>
            </a:r>
            <a:r>
              <a:rPr lang="pl-PL" dirty="0"/>
              <a:t> </a:t>
            </a:r>
            <a:r>
              <a:rPr lang="pl-PL" dirty="0" err="1"/>
              <a:t>kalibracji</a:t>
            </a:r>
            <a:r>
              <a:rPr lang="pl-PL" dirty="0"/>
              <a:t>.</a:t>
            </a:r>
          </a:p>
          <a:p>
            <a:r>
              <a:rPr lang="pl-PL" dirty="0"/>
              <a:t>Pozwala na przesunięcie, obrót i jednolitą zmianę skali, zachowując kształt obiektów i kąty.</a:t>
            </a:r>
          </a:p>
          <a:p>
            <a:r>
              <a:rPr lang="pl-PL" dirty="0"/>
              <a:t>W praktyce oznacza to, że raster jest dopasowywany bez silnego odkształcania.</a:t>
            </a:r>
          </a:p>
          <a:p>
            <a:r>
              <a:rPr lang="pl-PL" dirty="0"/>
              <a:t>Może być przydatna wtedy, gdy obraz jest zasadniczo poprawny geometrycznie, ale wymaga przesunięcia, obrotu lub dopasowania skali.</a:t>
            </a:r>
          </a:p>
          <a:p>
            <a:r>
              <a:rPr lang="pl-PL" dirty="0"/>
              <a:t>W rolnictwie może to dotyczyć np. </a:t>
            </a:r>
            <a:r>
              <a:rPr lang="pl-PL" dirty="0" err="1"/>
              <a:t>prostych</a:t>
            </a:r>
            <a:r>
              <a:rPr lang="pl-PL" dirty="0"/>
              <a:t> map </a:t>
            </a:r>
            <a:r>
              <a:rPr lang="pl-PL" dirty="0" err="1"/>
              <a:t>pomocniczych</a:t>
            </a:r>
            <a:r>
              <a:rPr lang="pl-PL" dirty="0"/>
              <a:t>, </a:t>
            </a:r>
            <a:r>
              <a:rPr lang="pl-PL" dirty="0" err="1"/>
              <a:t>schematów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, </a:t>
            </a:r>
            <a:r>
              <a:rPr lang="pl-PL" dirty="0" err="1"/>
              <a:t>które</a:t>
            </a:r>
            <a:r>
              <a:rPr lang="pl-PL" dirty="0"/>
              <a:t> </a:t>
            </a:r>
            <a:r>
              <a:rPr lang="pl-PL" dirty="0" err="1"/>
              <a:t>nie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silnie</a:t>
            </a:r>
            <a:r>
              <a:rPr lang="pl-PL" dirty="0"/>
              <a:t> </a:t>
            </a:r>
            <a:r>
              <a:rPr lang="pl-PL" dirty="0" err="1"/>
              <a:t>zdeformowane</a:t>
            </a:r>
            <a:r>
              <a:rPr lang="pl-PL" dirty="0"/>
              <a:t>, </a:t>
            </a:r>
            <a:r>
              <a:rPr lang="pl-PL" dirty="0" err="1"/>
              <a:t>lecz</a:t>
            </a:r>
            <a:r>
              <a:rPr lang="pl-PL" dirty="0"/>
              <a:t> </a:t>
            </a:r>
            <a:r>
              <a:rPr lang="pl-PL" dirty="0" err="1"/>
              <a:t>wymagają</a:t>
            </a:r>
            <a:r>
              <a:rPr lang="pl-PL" dirty="0"/>
              <a:t> </a:t>
            </a:r>
            <a:r>
              <a:rPr lang="pl-PL" dirty="0" err="1"/>
              <a:t>umieszczenia</a:t>
            </a:r>
            <a:r>
              <a:rPr lang="pl-PL" dirty="0"/>
              <a:t> w </a:t>
            </a:r>
            <a:r>
              <a:rPr lang="pl-PL" dirty="0" err="1"/>
              <a:t>przestrzeni</a:t>
            </a:r>
            <a:r>
              <a:rPr lang="pl-PL" dirty="0"/>
              <a:t> GIS.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10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Transformacja afiniczna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Transformacja</a:t>
            </a:r>
            <a:r>
              <a:rPr lang="pl-PL" dirty="0"/>
              <a:t> </a:t>
            </a:r>
            <a:r>
              <a:rPr lang="pl-PL" dirty="0" err="1"/>
              <a:t>afiniczna</a:t>
            </a:r>
            <a:r>
              <a:rPr lang="pl-PL" dirty="0"/>
              <a:t> </a:t>
            </a:r>
            <a:r>
              <a:rPr lang="pl-PL" dirty="0" err="1"/>
              <a:t>pozwala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przesunięcie</a:t>
            </a:r>
            <a:r>
              <a:rPr lang="pl-PL" dirty="0"/>
              <a:t>, </a:t>
            </a:r>
            <a:r>
              <a:rPr lang="pl-PL" dirty="0" err="1"/>
              <a:t>obrót</a:t>
            </a:r>
            <a:r>
              <a:rPr lang="pl-PL" dirty="0"/>
              <a:t> </a:t>
            </a:r>
            <a:r>
              <a:rPr lang="pl-PL" dirty="0" err="1"/>
              <a:t>oraz</a:t>
            </a:r>
            <a:r>
              <a:rPr lang="pl-PL" dirty="0"/>
              <a:t> </a:t>
            </a:r>
            <a:r>
              <a:rPr lang="pl-PL" dirty="0" err="1"/>
              <a:t>zmianę</a:t>
            </a:r>
            <a:r>
              <a:rPr lang="pl-PL" dirty="0"/>
              <a:t> </a:t>
            </a:r>
            <a:r>
              <a:rPr lang="pl-PL" dirty="0" err="1"/>
              <a:t>skali</a:t>
            </a:r>
            <a:r>
              <a:rPr lang="pl-PL" dirty="0"/>
              <a:t> </a:t>
            </a:r>
            <a:r>
              <a:rPr lang="pl-PL" dirty="0" err="1"/>
              <a:t>osobno</a:t>
            </a:r>
            <a:r>
              <a:rPr lang="pl-PL" dirty="0"/>
              <a:t> w </a:t>
            </a:r>
            <a:r>
              <a:rPr lang="pl-PL" dirty="0" err="1"/>
              <a:t>kierunku</a:t>
            </a:r>
            <a:r>
              <a:rPr lang="pl-PL" dirty="0"/>
              <a:t> X </a:t>
            </a:r>
            <a:r>
              <a:rPr lang="pl-PL" dirty="0" err="1"/>
              <a:t>i</a:t>
            </a:r>
            <a:r>
              <a:rPr lang="pl-PL" dirty="0"/>
              <a:t> Y.</a:t>
            </a:r>
          </a:p>
          <a:p>
            <a:r>
              <a:rPr lang="pl-PL" dirty="0"/>
              <a:t>Zachowuje równoległość linii, ale może zmieniać długości odcinków i wartości kątów.</a:t>
            </a:r>
          </a:p>
          <a:p>
            <a:r>
              <a:rPr lang="pl-PL" dirty="0"/>
              <a:t>Jest często stosowana do kalibracji skanów map, ponieważ dobrze radzi sobie z prostymi zniekształceniami wynikającymi ze skanowania, rozciągnięcia papieru lub niedokładnego ułożenia mapy.</a:t>
            </a:r>
          </a:p>
          <a:p>
            <a:r>
              <a:rPr lang="pl-PL" dirty="0"/>
              <a:t>W rolnictwie może być używana przy wpasowaniu map glebowych, map melioracyjnych, planów pól i starszych opracowań kartograficznych.</a:t>
            </a:r>
          </a:p>
          <a:p>
            <a:r>
              <a:rPr lang="pl-PL" dirty="0"/>
              <a:t>Wymaga jednak rozsądnego rozmieszczenia punktów kontrolnych. </a:t>
            </a:r>
            <a:r>
              <a:rPr lang="pl-PL" dirty="0" err="1"/>
              <a:t>Jeżeli</a:t>
            </a:r>
            <a:r>
              <a:rPr lang="pl-PL" dirty="0"/>
              <a:t> </a:t>
            </a:r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skupione</a:t>
            </a:r>
            <a:r>
              <a:rPr lang="pl-PL" dirty="0"/>
              <a:t> w </a:t>
            </a:r>
            <a:r>
              <a:rPr lang="pl-PL" dirty="0" err="1"/>
              <a:t>jednym</a:t>
            </a:r>
            <a:r>
              <a:rPr lang="pl-PL" dirty="0"/>
              <a:t> </a:t>
            </a:r>
            <a:r>
              <a:rPr lang="pl-PL" dirty="0" err="1"/>
              <a:t>miejscu</a:t>
            </a:r>
            <a:r>
              <a:rPr lang="pl-PL" dirty="0"/>
              <a:t>, </a:t>
            </a:r>
            <a:r>
              <a:rPr lang="pl-PL" dirty="0" err="1"/>
              <a:t>inna</a:t>
            </a:r>
            <a:r>
              <a:rPr lang="pl-PL" dirty="0"/>
              <a:t> </a:t>
            </a:r>
            <a:r>
              <a:rPr lang="pl-PL" dirty="0" err="1"/>
              <a:t>część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zostać</a:t>
            </a:r>
            <a:r>
              <a:rPr lang="pl-PL" dirty="0"/>
              <a:t> </a:t>
            </a:r>
            <a:r>
              <a:rPr lang="pl-PL" dirty="0" err="1"/>
              <a:t>wyraźnie</a:t>
            </a:r>
            <a:r>
              <a:rPr lang="pl-PL" dirty="0"/>
              <a:t> </a:t>
            </a:r>
            <a:r>
              <a:rPr lang="pl-PL" dirty="0" err="1"/>
              <a:t>zniekształcona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11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Transformacje wielomianowe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 err="1"/>
              <a:t>Transformacje</a:t>
            </a:r>
            <a:r>
              <a:rPr lang="pl-PL" dirty="0"/>
              <a:t> </a:t>
            </a:r>
            <a:r>
              <a:rPr lang="pl-PL" dirty="0" err="1"/>
              <a:t>wielomianowe</a:t>
            </a:r>
            <a:r>
              <a:rPr lang="pl-PL" dirty="0"/>
              <a:t> </a:t>
            </a:r>
            <a:r>
              <a:rPr lang="pl-PL" dirty="0" err="1"/>
              <a:t>pozwalają</a:t>
            </a:r>
            <a:r>
              <a:rPr lang="pl-PL" dirty="0"/>
              <a:t> </a:t>
            </a:r>
            <a:r>
              <a:rPr lang="pl-PL" dirty="0" err="1"/>
              <a:t>modelować</a:t>
            </a:r>
            <a:r>
              <a:rPr lang="pl-PL" dirty="0"/>
              <a:t> </a:t>
            </a:r>
            <a:r>
              <a:rPr lang="pl-PL" dirty="0" err="1"/>
              <a:t>bardziej</a:t>
            </a:r>
            <a:r>
              <a:rPr lang="pl-PL" dirty="0"/>
              <a:t> </a:t>
            </a:r>
            <a:r>
              <a:rPr lang="pl-PL" dirty="0" err="1"/>
              <a:t>złożone</a:t>
            </a:r>
            <a:r>
              <a:rPr lang="pl-PL" dirty="0"/>
              <a:t> </a:t>
            </a:r>
            <a:r>
              <a:rPr lang="pl-PL" dirty="0" err="1"/>
              <a:t>zniekształcenia</a:t>
            </a:r>
            <a:r>
              <a:rPr lang="pl-PL" dirty="0"/>
              <a:t> </a:t>
            </a:r>
            <a:r>
              <a:rPr lang="pl-PL" dirty="0" err="1"/>
              <a:t>rastra</a:t>
            </a:r>
            <a:r>
              <a:rPr lang="pl-PL" dirty="0"/>
              <a:t>.</a:t>
            </a:r>
          </a:p>
          <a:p>
            <a:r>
              <a:rPr lang="pl-PL" dirty="0"/>
              <a:t>Mogą być przydatne przy starych mapach papierowych, arkuszach zdeformowanych przez skurcz, błędy druku lub nieregularne zniekształcenia skanowania.</a:t>
            </a:r>
          </a:p>
          <a:p>
            <a:r>
              <a:rPr lang="pl-PL" dirty="0"/>
              <a:t>Wielomiany wyższego stopnia wymagają większej liczby punktów kontrolnych i mogą bardzo dobrze dopasować raster do tych punktów.</a:t>
            </a:r>
          </a:p>
          <a:p>
            <a:r>
              <a:rPr lang="pl-PL" dirty="0"/>
              <a:t>Nie oznacza to jednak automatycznie lepszej jakości całej mapy. </a:t>
            </a:r>
            <a:r>
              <a:rPr lang="pl-PL" dirty="0" err="1"/>
              <a:t>Zbyt</a:t>
            </a:r>
            <a:r>
              <a:rPr lang="pl-PL" dirty="0"/>
              <a:t> </a:t>
            </a:r>
            <a:r>
              <a:rPr lang="pl-PL" dirty="0" err="1"/>
              <a:t>złożona</a:t>
            </a:r>
            <a:r>
              <a:rPr lang="pl-PL" dirty="0"/>
              <a:t> </a:t>
            </a:r>
            <a:r>
              <a:rPr lang="pl-PL" dirty="0" err="1"/>
              <a:t>transformacja</a:t>
            </a:r>
            <a:r>
              <a:rPr lang="pl-PL" dirty="0"/>
              <a:t>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lokalnie</a:t>
            </a:r>
            <a:r>
              <a:rPr lang="pl-PL" dirty="0"/>
              <a:t> „</a:t>
            </a:r>
            <a:r>
              <a:rPr lang="pl-PL" dirty="0" err="1"/>
              <a:t>powyginać</a:t>
            </a:r>
            <a:r>
              <a:rPr lang="pl-PL" dirty="0"/>
              <a:t>” raster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pogorszyć</a:t>
            </a:r>
            <a:r>
              <a:rPr lang="pl-PL" dirty="0"/>
              <a:t> </a:t>
            </a:r>
            <a:r>
              <a:rPr lang="pl-PL" dirty="0" err="1"/>
              <a:t>jego</a:t>
            </a:r>
            <a:r>
              <a:rPr lang="pl-PL" dirty="0"/>
              <a:t> </a:t>
            </a:r>
            <a:r>
              <a:rPr lang="pl-PL" dirty="0" err="1"/>
              <a:t>kartometryczność</a:t>
            </a:r>
            <a:r>
              <a:rPr lang="pl-PL" dirty="0"/>
              <a:t> </a:t>
            </a:r>
            <a:r>
              <a:rPr lang="pl-PL" dirty="0" err="1"/>
              <a:t>między</a:t>
            </a:r>
            <a:r>
              <a:rPr lang="pl-PL" dirty="0"/>
              <a:t> </a:t>
            </a:r>
            <a:r>
              <a:rPr lang="pl-PL" dirty="0" err="1"/>
              <a:t>punktami</a:t>
            </a:r>
            <a:r>
              <a:rPr lang="pl-PL" dirty="0"/>
              <a:t>.</a:t>
            </a:r>
          </a:p>
          <a:p>
            <a:r>
              <a:rPr lang="pl-PL" dirty="0"/>
              <a:t>W rolnictwie trzeba szczególnie uważać, aby poprawa wizualnego dopasowania nie prowadziła do błędnego przesunięcia granic gleb, działek lub stref zabiegowych.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12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Transformacja spline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Transformacja</a:t>
            </a:r>
            <a:r>
              <a:rPr lang="pl-PL" dirty="0"/>
              <a:t> spline, </a:t>
            </a:r>
            <a:r>
              <a:rPr lang="pl-PL" dirty="0" err="1"/>
              <a:t>czyli</a:t>
            </a:r>
            <a:r>
              <a:rPr lang="pl-PL" dirty="0"/>
              <a:t> </a:t>
            </a:r>
            <a:r>
              <a:rPr lang="pl-PL" dirty="0" err="1"/>
              <a:t>funkcja</a:t>
            </a:r>
            <a:r>
              <a:rPr lang="pl-PL" dirty="0"/>
              <a:t> </a:t>
            </a:r>
            <a:r>
              <a:rPr lang="pl-PL" dirty="0" err="1"/>
              <a:t>sklejana</a:t>
            </a:r>
            <a:r>
              <a:rPr lang="pl-PL" dirty="0"/>
              <a:t>, </a:t>
            </a:r>
            <a:r>
              <a:rPr lang="pl-PL" dirty="0" err="1"/>
              <a:t>dopasowuje</a:t>
            </a:r>
            <a:r>
              <a:rPr lang="pl-PL" dirty="0"/>
              <a:t> raster </a:t>
            </a:r>
            <a:r>
              <a:rPr lang="pl-PL" dirty="0" err="1"/>
              <a:t>lokalnie</a:t>
            </a:r>
            <a:r>
              <a:rPr lang="pl-PL" dirty="0"/>
              <a:t> do </a:t>
            </a:r>
            <a:r>
              <a:rPr lang="pl-PL" dirty="0" err="1"/>
              <a:t>punktów</a:t>
            </a:r>
            <a:r>
              <a:rPr lang="pl-PL" dirty="0"/>
              <a:t> </a:t>
            </a:r>
            <a:r>
              <a:rPr lang="pl-PL" dirty="0" err="1"/>
              <a:t>kontrolnych</a:t>
            </a:r>
            <a:r>
              <a:rPr lang="pl-PL" dirty="0"/>
              <a:t>.</a:t>
            </a:r>
          </a:p>
          <a:p>
            <a:r>
              <a:rPr lang="pl-PL" dirty="0"/>
              <a:t>Często daje zerowe lub bardzo małe błędy na punktach kontrolnych, ponieważ dokładnie przez nie przechodzi.</a:t>
            </a:r>
          </a:p>
          <a:p>
            <a:r>
              <a:rPr lang="pl-PL" dirty="0"/>
              <a:t>Nie oznacza to jednak, że cała mapa jest poprawnie skalibrowana. </a:t>
            </a:r>
            <a:r>
              <a:rPr lang="pl-PL" dirty="0" err="1"/>
              <a:t>Między</a:t>
            </a:r>
            <a:r>
              <a:rPr lang="pl-PL" dirty="0"/>
              <a:t> </a:t>
            </a:r>
            <a:r>
              <a:rPr lang="pl-PL" dirty="0" err="1"/>
              <a:t>punktami</a:t>
            </a:r>
            <a:r>
              <a:rPr lang="pl-PL" dirty="0"/>
              <a:t> </a:t>
            </a:r>
            <a:r>
              <a:rPr lang="pl-PL" dirty="0" err="1"/>
              <a:t>mogą</a:t>
            </a:r>
            <a:r>
              <a:rPr lang="pl-PL" dirty="0"/>
              <a:t> </a:t>
            </a:r>
            <a:r>
              <a:rPr lang="pl-PL" dirty="0" err="1"/>
              <a:t>powstać</a:t>
            </a:r>
            <a:r>
              <a:rPr lang="pl-PL" dirty="0"/>
              <a:t> </a:t>
            </a:r>
            <a:r>
              <a:rPr lang="pl-PL" dirty="0" err="1"/>
              <a:t>lokalne</a:t>
            </a:r>
            <a:r>
              <a:rPr lang="pl-PL" dirty="0"/>
              <a:t> </a:t>
            </a:r>
            <a:r>
              <a:rPr lang="pl-PL" dirty="0" err="1"/>
              <a:t>deformacje</a:t>
            </a:r>
            <a:r>
              <a:rPr lang="pl-PL" dirty="0"/>
              <a:t>, </a:t>
            </a:r>
            <a:r>
              <a:rPr lang="pl-PL" dirty="0" err="1"/>
              <a:t>zwłaszcza</a:t>
            </a:r>
            <a:r>
              <a:rPr lang="pl-PL" dirty="0"/>
              <a:t> </a:t>
            </a:r>
            <a:r>
              <a:rPr lang="pl-PL" dirty="0" err="1"/>
              <a:t>gdy</a:t>
            </a:r>
            <a:r>
              <a:rPr lang="pl-PL" dirty="0"/>
              <a:t> </a:t>
            </a:r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rozmieszczone</a:t>
            </a:r>
            <a:r>
              <a:rPr lang="pl-PL" dirty="0"/>
              <a:t> </a:t>
            </a:r>
            <a:r>
              <a:rPr lang="pl-PL" dirty="0" err="1"/>
              <a:t>nierównomiernie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zawierają</a:t>
            </a:r>
            <a:r>
              <a:rPr lang="pl-PL" dirty="0"/>
              <a:t> </a:t>
            </a:r>
            <a:r>
              <a:rPr lang="pl-PL" dirty="0" err="1"/>
              <a:t>błędy</a:t>
            </a:r>
            <a:r>
              <a:rPr lang="pl-PL" dirty="0"/>
              <a:t>.</a:t>
            </a:r>
          </a:p>
          <a:p>
            <a:r>
              <a:rPr lang="pl-PL" dirty="0" err="1"/>
              <a:t>Spline</a:t>
            </a:r>
            <a:r>
              <a:rPr lang="pl-PL" dirty="0"/>
              <a:t> bywa przydatny przy bardzo zdeformowanych materiałach, ale powinien być stosowany ostrożnie.</a:t>
            </a:r>
          </a:p>
          <a:p>
            <a:r>
              <a:rPr lang="pl-PL" dirty="0"/>
              <a:t>W rolnictwie może pomóc przy archiwalnych mapach lub szkicach, lecz wyniki należy traktować z uwzględnieniem niepewności położenia.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13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689352"/>
            <a:ext cx="10515600" cy="677108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 dirty="0"/>
              <a:t>Błędy dopasowania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Po kalibracji program GIS zwykle podaje błędy dopasowania punktów kontrolnych, nazywane </a:t>
            </a:r>
            <a:r>
              <a:rPr lang="pl-PL" dirty="0" err="1"/>
              <a:t>residuals</a:t>
            </a:r>
            <a:r>
              <a:rPr lang="pl-PL" dirty="0"/>
              <a:t>.</a:t>
            </a:r>
          </a:p>
          <a:p>
            <a:r>
              <a:rPr lang="pl-PL" dirty="0"/>
              <a:t>Są to różnice między rzeczywistymi współrzędnymi punktów a współrzędnymi przewidywanymi przez model transformacji.</a:t>
            </a:r>
          </a:p>
          <a:p>
            <a:r>
              <a:rPr lang="pl-PL" dirty="0"/>
              <a:t>Duży błąd może oznaczać źle wskazany punkt, nieodpowiednią transformację, zniekształcenie rastra albo problem z warstwą odniesienia.</a:t>
            </a:r>
          </a:p>
          <a:p>
            <a:r>
              <a:rPr lang="pl-PL" dirty="0"/>
              <a:t>W rolnictwie kontrola błędów jest ważna, ponieważ niewielkie przesunięcie może mieć duże znaczenie na poziomie pola, np. przy wyznaczaniu stref nawożenia lub granic szkód.</a:t>
            </a:r>
          </a:p>
          <a:p>
            <a:r>
              <a:rPr lang="pl-PL" dirty="0"/>
              <a:t>Nie należy jednak oceniać jakości tylko na podstawie średniego błędu. Trzeba sprawdzić również rozmieszczenie punktów i wizualne dopasowanie całej mapy.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14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Resampling, czyli przepróbkowanie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/>
              <a:t>Po </a:t>
            </a:r>
            <a:r>
              <a:rPr lang="pl-PL" dirty="0" err="1"/>
              <a:t>transformacji</a:t>
            </a:r>
            <a:r>
              <a:rPr lang="pl-PL" dirty="0"/>
              <a:t> </a:t>
            </a:r>
            <a:r>
              <a:rPr lang="pl-PL" dirty="0" err="1"/>
              <a:t>rastra</a:t>
            </a:r>
            <a:r>
              <a:rPr lang="pl-PL" dirty="0"/>
              <a:t> </a:t>
            </a:r>
            <a:r>
              <a:rPr lang="pl-PL" dirty="0" err="1"/>
              <a:t>trzeba</a:t>
            </a:r>
            <a:r>
              <a:rPr lang="pl-PL" dirty="0"/>
              <a:t> </a:t>
            </a:r>
            <a:r>
              <a:rPr lang="pl-PL" dirty="0" err="1"/>
              <a:t>utworzyć</a:t>
            </a:r>
            <a:r>
              <a:rPr lang="pl-PL" dirty="0"/>
              <a:t> </a:t>
            </a:r>
            <a:r>
              <a:rPr lang="pl-PL" dirty="0" err="1"/>
              <a:t>nową</a:t>
            </a:r>
            <a:r>
              <a:rPr lang="pl-PL" dirty="0"/>
              <a:t> </a:t>
            </a:r>
            <a:r>
              <a:rPr lang="pl-PL" dirty="0" err="1"/>
              <a:t>siatkę</a:t>
            </a:r>
            <a:r>
              <a:rPr lang="pl-PL" dirty="0"/>
              <a:t> </a:t>
            </a:r>
            <a:r>
              <a:rPr lang="pl-PL" dirty="0" err="1"/>
              <a:t>pikseli</a:t>
            </a:r>
            <a:r>
              <a:rPr lang="pl-PL" dirty="0"/>
              <a:t> w </a:t>
            </a:r>
            <a:r>
              <a:rPr lang="pl-PL" dirty="0" err="1"/>
              <a:t>docelowym</a:t>
            </a:r>
            <a:r>
              <a:rPr lang="pl-PL" dirty="0"/>
              <a:t> </a:t>
            </a:r>
            <a:r>
              <a:rPr lang="pl-PL" dirty="0" err="1"/>
              <a:t>układzie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.</a:t>
            </a:r>
          </a:p>
          <a:p>
            <a:r>
              <a:rPr lang="pl-PL" dirty="0"/>
              <a:t>Ten proces nazywa się </a:t>
            </a:r>
            <a:r>
              <a:rPr lang="pl-PL" dirty="0" err="1"/>
              <a:t>resamplingiem</a:t>
            </a:r>
            <a:r>
              <a:rPr lang="pl-PL" dirty="0"/>
              <a:t> lub </a:t>
            </a:r>
            <a:r>
              <a:rPr lang="pl-PL" dirty="0" err="1"/>
              <a:t>przepróbkowaniem</a:t>
            </a:r>
            <a:r>
              <a:rPr lang="pl-PL" dirty="0"/>
              <a:t>.</a:t>
            </a:r>
          </a:p>
          <a:p>
            <a:r>
              <a:rPr lang="pl-PL" dirty="0"/>
              <a:t>Polega on na obliczeniu wartości nowych pikseli na podstawie pikseli obrazu źródłowego.</a:t>
            </a:r>
          </a:p>
          <a:p>
            <a:r>
              <a:rPr lang="pl-PL" dirty="0" err="1"/>
              <a:t>Resampling</a:t>
            </a:r>
            <a:r>
              <a:rPr lang="pl-PL" dirty="0"/>
              <a:t> jest konieczny, ponieważ po przesunięciu, obrocie, skalowaniu lub deformacji piksele rastra nie pokrywają się idealnie z nową siatką.</a:t>
            </a:r>
          </a:p>
          <a:p>
            <a:r>
              <a:rPr lang="pl-PL" dirty="0"/>
              <a:t>W rolnictwie wybór metody </a:t>
            </a:r>
            <a:r>
              <a:rPr lang="pl-PL" dirty="0" err="1"/>
              <a:t>resamplingu</a:t>
            </a:r>
            <a:r>
              <a:rPr lang="pl-PL" dirty="0"/>
              <a:t> ma znaczenie szczególnie wtedy, gdy raster zawiera dane liczbowe, np. </a:t>
            </a:r>
            <a:r>
              <a:rPr lang="pl-PL" dirty="0" err="1"/>
              <a:t>indeks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, </a:t>
            </a:r>
            <a:r>
              <a:rPr lang="pl-PL" dirty="0" err="1"/>
              <a:t>temperaturę</a:t>
            </a:r>
            <a:r>
              <a:rPr lang="pl-PL" dirty="0"/>
              <a:t>, </a:t>
            </a:r>
            <a:r>
              <a:rPr lang="pl-PL" dirty="0" err="1"/>
              <a:t>wysokość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klasy</a:t>
            </a:r>
            <a:r>
              <a:rPr lang="pl-PL" dirty="0"/>
              <a:t> </a:t>
            </a:r>
            <a:r>
              <a:rPr lang="pl-PL" dirty="0" err="1"/>
              <a:t>użytkowania</a:t>
            </a:r>
            <a:r>
              <a:rPr lang="pl-PL" dirty="0"/>
              <a:t> </a:t>
            </a:r>
            <a:r>
              <a:rPr lang="pl-PL" dirty="0" err="1"/>
              <a:t>ziemi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mapę</a:t>
            </a:r>
            <a:r>
              <a:rPr lang="pl-PL" dirty="0"/>
              <a:t> </a:t>
            </a:r>
            <a:r>
              <a:rPr lang="pl-PL" dirty="0" err="1"/>
              <a:t>plonu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15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Najbliższy sąsiad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Metoda</a:t>
            </a:r>
            <a:r>
              <a:rPr lang="pl-PL" dirty="0"/>
              <a:t> </a:t>
            </a:r>
            <a:r>
              <a:rPr lang="pl-PL" dirty="0" err="1"/>
              <a:t>najbliższego</a:t>
            </a:r>
            <a:r>
              <a:rPr lang="pl-PL" dirty="0"/>
              <a:t> </a:t>
            </a:r>
            <a:r>
              <a:rPr lang="pl-PL" dirty="0" err="1"/>
              <a:t>sąsiada</a:t>
            </a:r>
            <a:r>
              <a:rPr lang="pl-PL" dirty="0"/>
              <a:t> </a:t>
            </a:r>
            <a:r>
              <a:rPr lang="pl-PL" dirty="0" err="1"/>
              <a:t>przypisuje</a:t>
            </a:r>
            <a:r>
              <a:rPr lang="pl-PL" dirty="0"/>
              <a:t> </a:t>
            </a:r>
            <a:r>
              <a:rPr lang="pl-PL" dirty="0" err="1"/>
              <a:t>nowemu</a:t>
            </a:r>
            <a:r>
              <a:rPr lang="pl-PL" dirty="0"/>
              <a:t> </a:t>
            </a:r>
            <a:r>
              <a:rPr lang="pl-PL" dirty="0" err="1"/>
              <a:t>pikselowi</a:t>
            </a:r>
            <a:r>
              <a:rPr lang="pl-PL" dirty="0"/>
              <a:t> </a:t>
            </a:r>
            <a:r>
              <a:rPr lang="pl-PL" dirty="0" err="1"/>
              <a:t>wartość</a:t>
            </a:r>
            <a:r>
              <a:rPr lang="pl-PL" dirty="0"/>
              <a:t> </a:t>
            </a:r>
            <a:r>
              <a:rPr lang="pl-PL" dirty="0" err="1"/>
              <a:t>najbliższego</a:t>
            </a:r>
            <a:r>
              <a:rPr lang="pl-PL" dirty="0"/>
              <a:t> </a:t>
            </a:r>
            <a:r>
              <a:rPr lang="pl-PL" dirty="0" err="1"/>
              <a:t>piksela</a:t>
            </a:r>
            <a:r>
              <a:rPr lang="pl-PL" dirty="0"/>
              <a:t> z </a:t>
            </a:r>
            <a:r>
              <a:rPr lang="pl-PL" dirty="0" err="1"/>
              <a:t>obrazu</a:t>
            </a:r>
            <a:r>
              <a:rPr lang="pl-PL" dirty="0"/>
              <a:t> </a:t>
            </a:r>
            <a:r>
              <a:rPr lang="pl-PL" dirty="0" err="1"/>
              <a:t>źródłowego</a:t>
            </a:r>
            <a:r>
              <a:rPr lang="pl-PL" dirty="0"/>
              <a:t>.</a:t>
            </a:r>
          </a:p>
          <a:p>
            <a:r>
              <a:rPr lang="pl-PL" dirty="0"/>
              <a:t>Jest prosta, szybka i nie tworzy nowych wartości pośrednich.</a:t>
            </a:r>
          </a:p>
          <a:p>
            <a:r>
              <a:rPr lang="pl-PL" dirty="0"/>
              <a:t>Dlatego jest szczególnie zalecana dla rastrów kategorialnych, takich jak klasy użytkowania ziemi, typy gleb, klasy bonitacyjne, granice stref lub mapy sklasyfikowane.</a:t>
            </a:r>
          </a:p>
          <a:p>
            <a:r>
              <a:rPr lang="pl-PL" dirty="0"/>
              <a:t>W rolnictwie ma to znaczenie, ponieważ klasa gleby albo typ uprawy nie powinny zostać uśrednione z sąsiednią klasą.</a:t>
            </a:r>
          </a:p>
          <a:p>
            <a:r>
              <a:rPr lang="pl-PL" dirty="0"/>
              <a:t>Wadą metody jest mniej gładki wygląd obrazu, zwłaszcza przy powiększaniu lub silnej transformacji, ale dla danych kategorialnych poprawność wartości jest ważniejsza niż estetyka.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16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Interpolacja biliniowa i sześcienna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Interpolacja</a:t>
            </a:r>
            <a:r>
              <a:rPr lang="pl-PL" dirty="0"/>
              <a:t> </a:t>
            </a:r>
            <a:r>
              <a:rPr lang="pl-PL" dirty="0" err="1"/>
              <a:t>biliniowa</a:t>
            </a:r>
            <a:r>
              <a:rPr lang="pl-PL" dirty="0"/>
              <a:t> </a:t>
            </a:r>
            <a:r>
              <a:rPr lang="pl-PL" dirty="0" err="1"/>
              <a:t>oblicza</a:t>
            </a:r>
            <a:r>
              <a:rPr lang="pl-PL" dirty="0"/>
              <a:t> </a:t>
            </a:r>
            <a:r>
              <a:rPr lang="pl-PL" dirty="0" err="1"/>
              <a:t>wartość</a:t>
            </a:r>
            <a:r>
              <a:rPr lang="pl-PL" dirty="0"/>
              <a:t> </a:t>
            </a:r>
            <a:r>
              <a:rPr lang="pl-PL" dirty="0" err="1"/>
              <a:t>nowego</a:t>
            </a:r>
            <a:r>
              <a:rPr lang="pl-PL" dirty="0"/>
              <a:t> </a:t>
            </a:r>
            <a:r>
              <a:rPr lang="pl-PL" dirty="0" err="1"/>
              <a:t>piksela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podstawie</a:t>
            </a:r>
            <a:r>
              <a:rPr lang="pl-PL" dirty="0"/>
              <a:t> </a:t>
            </a:r>
            <a:r>
              <a:rPr lang="pl-PL" dirty="0" err="1"/>
              <a:t>najbliższych</a:t>
            </a:r>
            <a:r>
              <a:rPr lang="pl-PL" dirty="0"/>
              <a:t> </a:t>
            </a:r>
            <a:r>
              <a:rPr lang="pl-PL" dirty="0" err="1"/>
              <a:t>pikseli</a:t>
            </a:r>
            <a:r>
              <a:rPr lang="pl-PL" dirty="0"/>
              <a:t> </a:t>
            </a:r>
            <a:r>
              <a:rPr lang="pl-PL" dirty="0" err="1"/>
              <a:t>sąsiednich</a:t>
            </a:r>
            <a:r>
              <a:rPr lang="pl-PL" dirty="0"/>
              <a:t>.</a:t>
            </a:r>
          </a:p>
          <a:p>
            <a:r>
              <a:rPr lang="pl-PL" dirty="0"/>
              <a:t>Daje łagodniejszy obraz niż najbliższy sąsiad i jest często stosowana dla danych ciągłych.</a:t>
            </a:r>
          </a:p>
          <a:p>
            <a:r>
              <a:rPr lang="pl-PL" dirty="0"/>
              <a:t>Interpolacja sześcienna wykorzystuje większe otoczenie pikseli i może dawać jeszcze gładszy efekt wizualny.</a:t>
            </a:r>
          </a:p>
          <a:p>
            <a:r>
              <a:rPr lang="pl-PL" dirty="0"/>
              <a:t>W rolnictwie takie metody mogą być użyteczne dla rastrów ciągłych, np. </a:t>
            </a:r>
            <a:r>
              <a:rPr lang="pl-PL" dirty="0" err="1"/>
              <a:t>modeli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temperatury</a:t>
            </a:r>
            <a:r>
              <a:rPr lang="pl-PL" dirty="0"/>
              <a:t>, </a:t>
            </a:r>
            <a:r>
              <a:rPr lang="pl-PL" dirty="0" err="1"/>
              <a:t>wilgotności</a:t>
            </a:r>
            <a:r>
              <a:rPr lang="pl-PL" dirty="0"/>
              <a:t>, </a:t>
            </a:r>
            <a:r>
              <a:rPr lang="pl-PL" dirty="0" err="1"/>
              <a:t>indeksów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 </a:t>
            </a:r>
            <a:r>
              <a:rPr lang="pl-PL" dirty="0" err="1"/>
              <a:t>interpolowanych</a:t>
            </a:r>
            <a:r>
              <a:rPr lang="pl-PL" dirty="0"/>
              <a:t>.</a:t>
            </a:r>
          </a:p>
          <a:p>
            <a:r>
              <a:rPr lang="pl-PL" dirty="0"/>
              <a:t>Nie są natomiast zalecane dla klas, ponieważ mogą tworzyć wartości, które nie mają sensu, np. „</a:t>
            </a:r>
            <a:r>
              <a:rPr lang="pl-PL" dirty="0" err="1"/>
              <a:t>pośredni</a:t>
            </a:r>
            <a:r>
              <a:rPr lang="pl-PL" dirty="0"/>
              <a:t>” </a:t>
            </a:r>
            <a:r>
              <a:rPr lang="pl-PL" dirty="0" err="1"/>
              <a:t>typ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nieistniejącą</a:t>
            </a:r>
            <a:r>
              <a:rPr lang="pl-PL" dirty="0"/>
              <a:t> </a:t>
            </a:r>
            <a:r>
              <a:rPr lang="pl-PL" dirty="0" err="1"/>
              <a:t>kategorię</a:t>
            </a:r>
            <a:r>
              <a:rPr lang="pl-PL" dirty="0"/>
              <a:t> </a:t>
            </a:r>
            <a:r>
              <a:rPr lang="pl-PL" dirty="0" err="1"/>
              <a:t>użytkowania</a:t>
            </a:r>
            <a:r>
              <a:rPr lang="pl-PL" dirty="0"/>
              <a:t> </a:t>
            </a:r>
            <a:r>
              <a:rPr lang="pl-PL" dirty="0" err="1"/>
              <a:t>ziemi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17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Ortorektyfikacja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Ortorektyfikacja</a:t>
            </a:r>
            <a:r>
              <a:rPr lang="pl-PL" dirty="0"/>
              <a:t> to </a:t>
            </a:r>
            <a:r>
              <a:rPr lang="pl-PL" dirty="0" err="1"/>
              <a:t>proces</a:t>
            </a:r>
            <a:r>
              <a:rPr lang="pl-PL" dirty="0"/>
              <a:t> </a:t>
            </a:r>
            <a:r>
              <a:rPr lang="pl-PL" dirty="0" err="1"/>
              <a:t>przekształcania</a:t>
            </a:r>
            <a:r>
              <a:rPr lang="pl-PL" dirty="0"/>
              <a:t> </a:t>
            </a:r>
            <a:r>
              <a:rPr lang="pl-PL" dirty="0" err="1"/>
              <a:t>obrazu</a:t>
            </a:r>
            <a:r>
              <a:rPr lang="pl-PL" dirty="0"/>
              <a:t> </a:t>
            </a:r>
            <a:r>
              <a:rPr lang="pl-PL" dirty="0" err="1"/>
              <a:t>lotniczego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satelitarnego</a:t>
            </a:r>
            <a:r>
              <a:rPr lang="pl-PL" dirty="0"/>
              <a:t> w </a:t>
            </a:r>
            <a:r>
              <a:rPr lang="pl-PL" dirty="0" err="1"/>
              <a:t>ortoobraz</a:t>
            </a:r>
            <a:r>
              <a:rPr lang="pl-PL" dirty="0"/>
              <a:t>, </a:t>
            </a:r>
            <a:r>
              <a:rPr lang="pl-PL" dirty="0" err="1"/>
              <a:t>który</a:t>
            </a:r>
            <a:r>
              <a:rPr lang="pl-PL" dirty="0"/>
              <a:t> jest </a:t>
            </a:r>
            <a:r>
              <a:rPr lang="pl-PL" dirty="0" err="1"/>
              <a:t>geometrycznie</a:t>
            </a:r>
            <a:r>
              <a:rPr lang="pl-PL" dirty="0"/>
              <a:t> </a:t>
            </a:r>
            <a:r>
              <a:rPr lang="pl-PL" dirty="0" err="1"/>
              <a:t>dopasowany</a:t>
            </a:r>
            <a:r>
              <a:rPr lang="pl-PL" dirty="0"/>
              <a:t> do </a:t>
            </a:r>
            <a:r>
              <a:rPr lang="pl-PL" dirty="0" err="1"/>
              <a:t>rzeczywistego</a:t>
            </a:r>
            <a:r>
              <a:rPr lang="pl-PL" dirty="0"/>
              <a:t> </a:t>
            </a:r>
            <a:r>
              <a:rPr lang="pl-PL" dirty="0" err="1"/>
              <a:t>położenia</a:t>
            </a:r>
            <a:r>
              <a:rPr lang="pl-PL" dirty="0"/>
              <a:t> </a:t>
            </a:r>
            <a:r>
              <a:rPr lang="pl-PL" dirty="0" err="1"/>
              <a:t>obiektów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.</a:t>
            </a:r>
          </a:p>
          <a:p>
            <a:r>
              <a:rPr lang="pl-PL" dirty="0"/>
              <a:t>W odróżnieniu od prostej kalibracji uwzględnia także rzeźbę terenu i geometrię pozyskania obrazu.</a:t>
            </a:r>
          </a:p>
          <a:p>
            <a:r>
              <a:rPr lang="pl-PL" dirty="0"/>
              <a:t>Jest szczególnie ważna w przypadku zdjęć wykonanych pod kątem, danych lotniczych, obrazów z dronów oraz obszarów o zróżnicowanej wysokości.</a:t>
            </a:r>
          </a:p>
          <a:p>
            <a:r>
              <a:rPr lang="pl-PL" dirty="0"/>
              <a:t>W rolnictwie </a:t>
            </a:r>
            <a:r>
              <a:rPr lang="pl-PL" dirty="0" err="1"/>
              <a:t>ortorektyfikacja</a:t>
            </a:r>
            <a:r>
              <a:rPr lang="pl-PL" dirty="0"/>
              <a:t> pozwala dokładniej porównywać obrazy z granicami pól, mapami glebowymi i pomiarami terenowymi.</a:t>
            </a:r>
          </a:p>
          <a:p>
            <a:r>
              <a:rPr lang="pl-PL" dirty="0"/>
              <a:t>Bez niej obiekty mogą być przesunięte, zwłaszcza na stokach, w pobliżu wysokich obiektów lub przy zdjęciach wykonanych z dużym odchyleniem od pionu.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79087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Systemy informacji geograficznej</a:t>
            </a:r>
            <a:br>
              <a:rPr lang="pl-PL" dirty="0"/>
            </a:br>
            <a:r>
              <a:rPr lang="pl-PL" sz="2400" dirty="0"/>
              <a:t>Ćwiczenia 8</a:t>
            </a:r>
            <a:br>
              <a:rPr lang="pl-PL" dirty="0"/>
            </a:br>
            <a:r>
              <a:rPr lang="pl-PL" dirty="0" err="1"/>
              <a:t>Georeferencja</a:t>
            </a:r>
            <a:r>
              <a:rPr lang="pl-PL" dirty="0"/>
              <a:t>, kalibracja i </a:t>
            </a:r>
            <a:r>
              <a:rPr lang="pl-PL" dirty="0" err="1"/>
              <a:t>ortorektyfikacja</a:t>
            </a:r>
            <a:br>
              <a:rPr lang="pl-PL" sz="4000" dirty="0"/>
            </a:br>
            <a:br>
              <a:rPr lang="pl-PL" sz="3200" dirty="0"/>
            </a:br>
            <a:endParaRPr sz="30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4049486"/>
            <a:ext cx="10516518" cy="2127476"/>
          </a:xfrm>
        </p:spPr>
        <p:txBody>
          <a:bodyPr>
            <a:normAutofit/>
          </a:bodyPr>
          <a:lstStyle/>
          <a:p>
            <a:endParaRPr sz="22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18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Dane potrzebne do ortorektyfikacji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Do </a:t>
            </a:r>
            <a:r>
              <a:rPr lang="pl-PL" dirty="0" err="1"/>
              <a:t>ortorektyfikacji</a:t>
            </a:r>
            <a:r>
              <a:rPr lang="pl-PL" dirty="0"/>
              <a:t> </a:t>
            </a:r>
            <a:r>
              <a:rPr lang="pl-PL" dirty="0" err="1"/>
              <a:t>potrzebne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informacje</a:t>
            </a:r>
            <a:r>
              <a:rPr lang="pl-PL" dirty="0"/>
              <a:t> o </a:t>
            </a:r>
            <a:r>
              <a:rPr lang="pl-PL" dirty="0" err="1"/>
              <a:t>obrazie</a:t>
            </a:r>
            <a:r>
              <a:rPr lang="pl-PL" dirty="0"/>
              <a:t>, </a:t>
            </a:r>
            <a:r>
              <a:rPr lang="pl-PL" dirty="0" err="1"/>
              <a:t>terenie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geometrii</a:t>
            </a:r>
            <a:r>
              <a:rPr lang="pl-PL" dirty="0"/>
              <a:t> </a:t>
            </a:r>
            <a:r>
              <a:rPr lang="pl-PL" dirty="0" err="1"/>
              <a:t>pomiaru</a:t>
            </a:r>
            <a:r>
              <a:rPr lang="pl-PL" dirty="0"/>
              <a:t>.</a:t>
            </a:r>
          </a:p>
          <a:p>
            <a:r>
              <a:rPr lang="pl-PL" dirty="0"/>
              <a:t>Najczęściej wykorzystuje się oryginalne zdjęcie lotnicze lub satelitarne, punkty kontrolne, numeryczny model terenu oraz informacje o kamerze lub sensorze.</a:t>
            </a:r>
          </a:p>
          <a:p>
            <a:r>
              <a:rPr lang="pl-PL" dirty="0"/>
              <a:t>W przypadku obrazów satelitarnych często stosuje się współczynniki RPC, czyli rational polynomial coefficients, które opisują zależność między obrazem a położeniem na Ziemi.</a:t>
            </a:r>
          </a:p>
          <a:p>
            <a:r>
              <a:rPr lang="pl-PL" dirty="0"/>
              <a:t>Dla danych z dronów ważne są parametry kamery, wysokość lotu, pokrycie zdjęć, punkty kontrolne i jakość modelu powierzchni.</a:t>
            </a:r>
          </a:p>
          <a:p>
            <a:r>
              <a:rPr lang="pl-PL" dirty="0"/>
              <a:t>W rolnictwie staranna </a:t>
            </a:r>
            <a:r>
              <a:rPr lang="pl-PL" dirty="0" err="1"/>
              <a:t>ortorektyfikacja</a:t>
            </a:r>
            <a:r>
              <a:rPr lang="pl-PL" dirty="0"/>
              <a:t> jest szczególnie ważna przy porównywaniu danych z wielu terminów, np. </a:t>
            </a:r>
            <a:r>
              <a:rPr lang="pl-PL" dirty="0" err="1"/>
              <a:t>monitoringu</a:t>
            </a:r>
            <a:r>
              <a:rPr lang="pl-PL" dirty="0"/>
              <a:t> </a:t>
            </a:r>
            <a:r>
              <a:rPr lang="pl-PL" dirty="0" err="1"/>
              <a:t>wzrostu</a:t>
            </a:r>
            <a:r>
              <a:rPr lang="pl-PL" dirty="0"/>
              <a:t> </a:t>
            </a:r>
            <a:r>
              <a:rPr lang="pl-PL" dirty="0" err="1"/>
              <a:t>roślin</a:t>
            </a:r>
            <a:r>
              <a:rPr lang="pl-PL" dirty="0"/>
              <a:t>, </a:t>
            </a:r>
            <a:r>
              <a:rPr lang="pl-PL" dirty="0" err="1"/>
              <a:t>szkód</a:t>
            </a:r>
            <a:r>
              <a:rPr lang="pl-PL" dirty="0"/>
              <a:t>, </a:t>
            </a:r>
            <a:r>
              <a:rPr lang="pl-PL" dirty="0" err="1"/>
              <a:t>zachwaszczenia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zmian</a:t>
            </a:r>
            <a:r>
              <a:rPr lang="pl-PL" dirty="0"/>
              <a:t> </a:t>
            </a:r>
            <a:r>
              <a:rPr lang="pl-PL" dirty="0" err="1"/>
              <a:t>wilgotności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19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Zastosowania na poziomie pola i gospodarstwa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Na </a:t>
            </a:r>
            <a:r>
              <a:rPr lang="pl-PL" dirty="0" err="1"/>
              <a:t>poziomie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 </a:t>
            </a:r>
            <a:r>
              <a:rPr lang="pl-PL" dirty="0" err="1"/>
              <a:t>poprawna</a:t>
            </a:r>
            <a:r>
              <a:rPr lang="pl-PL" dirty="0"/>
              <a:t> </a:t>
            </a:r>
            <a:r>
              <a:rPr lang="pl-PL" dirty="0" err="1"/>
              <a:t>georeferencja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ortorektyfikacja</a:t>
            </a:r>
            <a:r>
              <a:rPr lang="pl-PL" dirty="0"/>
              <a:t> </a:t>
            </a:r>
            <a:r>
              <a:rPr lang="pl-PL" dirty="0" err="1"/>
              <a:t>umożliwiają</a:t>
            </a:r>
            <a:r>
              <a:rPr lang="pl-PL" dirty="0"/>
              <a:t> </a:t>
            </a:r>
            <a:r>
              <a:rPr lang="pl-PL" dirty="0" err="1"/>
              <a:t>precyzyjne</a:t>
            </a:r>
            <a:r>
              <a:rPr lang="pl-PL" dirty="0"/>
              <a:t> </a:t>
            </a:r>
            <a:r>
              <a:rPr lang="pl-PL" dirty="0" err="1"/>
              <a:t>wykorzystanie</a:t>
            </a:r>
            <a:r>
              <a:rPr lang="pl-PL" dirty="0"/>
              <a:t> </a:t>
            </a:r>
            <a:r>
              <a:rPr lang="pl-PL" dirty="0" err="1"/>
              <a:t>zdjęć</a:t>
            </a:r>
            <a:r>
              <a:rPr lang="pl-PL" dirty="0"/>
              <a:t> z </a:t>
            </a:r>
            <a:r>
              <a:rPr lang="pl-PL" dirty="0" err="1"/>
              <a:t>drona</a:t>
            </a:r>
            <a:r>
              <a:rPr lang="pl-PL" dirty="0"/>
              <a:t>, </a:t>
            </a:r>
            <a:r>
              <a:rPr lang="pl-PL" dirty="0" err="1"/>
              <a:t>ortofotomap</a:t>
            </a:r>
            <a:r>
              <a:rPr lang="pl-PL" dirty="0"/>
              <a:t>, map </a:t>
            </a:r>
            <a:r>
              <a:rPr lang="pl-PL" dirty="0" err="1"/>
              <a:t>plonu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skanów</a:t>
            </a:r>
            <a:r>
              <a:rPr lang="pl-PL" dirty="0"/>
              <a:t> map </a:t>
            </a:r>
            <a:r>
              <a:rPr lang="pl-PL" dirty="0" err="1"/>
              <a:t>glebowych</a:t>
            </a:r>
            <a:r>
              <a:rPr lang="pl-PL" dirty="0"/>
              <a:t>.</a:t>
            </a:r>
          </a:p>
          <a:p>
            <a:r>
              <a:rPr lang="pl-PL" dirty="0"/>
              <a:t>Pozwalają porównywać obraz roślin z granicami pola, lokalizacjami prób gleby, przejazdami maszyn i strefami zabiegowymi.</a:t>
            </a:r>
          </a:p>
          <a:p>
            <a:r>
              <a:rPr lang="pl-PL" dirty="0"/>
              <a:t>Dzięki temu można dokładniej wskazać miejsca uszkodzeń, zachwaszczenia, niedoborów składników, zastoisk wody lub problemów z obsadą roślin.</a:t>
            </a:r>
          </a:p>
          <a:p>
            <a:r>
              <a:rPr lang="pl-PL" dirty="0"/>
              <a:t>W skali gospodarstwa można łączyć obrazy wielu pól, tworzyć jednolite mapy do planowania zabiegów i porównywać sytuację w różnych sezonach.</a:t>
            </a:r>
          </a:p>
          <a:p>
            <a:r>
              <a:rPr lang="pl-PL" dirty="0"/>
              <a:t>Największe znaczenie ma tu dokładność lokalna, bo decyzje są podejmowane dla konkretnych fragmentów pola.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20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Zastosowania regionalne i globalne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W </a:t>
            </a:r>
            <a:r>
              <a:rPr lang="pl-PL" dirty="0" err="1"/>
              <a:t>skali</a:t>
            </a:r>
            <a:r>
              <a:rPr lang="pl-PL" dirty="0"/>
              <a:t> </a:t>
            </a:r>
            <a:r>
              <a:rPr lang="pl-PL" dirty="0" err="1"/>
              <a:t>regionalnej</a:t>
            </a:r>
            <a:r>
              <a:rPr lang="pl-PL" dirty="0"/>
              <a:t> </a:t>
            </a:r>
            <a:r>
              <a:rPr lang="pl-PL" dirty="0" err="1"/>
              <a:t>poprawnie</a:t>
            </a:r>
            <a:r>
              <a:rPr lang="pl-PL" dirty="0"/>
              <a:t> </a:t>
            </a:r>
            <a:r>
              <a:rPr lang="pl-PL" dirty="0" err="1"/>
              <a:t>skalibrowane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ortorektyfikowane</a:t>
            </a:r>
            <a:r>
              <a:rPr lang="pl-PL" dirty="0"/>
              <a:t> </a:t>
            </a:r>
            <a:r>
              <a:rPr lang="pl-PL" dirty="0" err="1"/>
              <a:t>rastry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podstawą</a:t>
            </a:r>
            <a:r>
              <a:rPr lang="pl-PL" dirty="0"/>
              <a:t> </a:t>
            </a:r>
            <a:r>
              <a:rPr lang="pl-PL" dirty="0" err="1"/>
              <a:t>monitoringu</a:t>
            </a:r>
            <a:r>
              <a:rPr lang="pl-PL" dirty="0"/>
              <a:t> </a:t>
            </a:r>
            <a:r>
              <a:rPr lang="pl-PL" dirty="0" err="1"/>
              <a:t>upraw</a:t>
            </a:r>
            <a:r>
              <a:rPr lang="pl-PL" dirty="0"/>
              <a:t>, </a:t>
            </a:r>
            <a:r>
              <a:rPr lang="pl-PL" dirty="0" err="1"/>
              <a:t>suszy</a:t>
            </a:r>
            <a:r>
              <a:rPr lang="pl-PL" dirty="0"/>
              <a:t>, </a:t>
            </a:r>
            <a:r>
              <a:rPr lang="pl-PL" dirty="0" err="1"/>
              <a:t>zmian</a:t>
            </a:r>
            <a:r>
              <a:rPr lang="pl-PL" dirty="0"/>
              <a:t> </a:t>
            </a:r>
            <a:r>
              <a:rPr lang="pl-PL" dirty="0" err="1"/>
              <a:t>użytkowania</a:t>
            </a:r>
            <a:r>
              <a:rPr lang="pl-PL" dirty="0"/>
              <a:t> </a:t>
            </a:r>
            <a:r>
              <a:rPr lang="pl-PL" dirty="0" err="1"/>
              <a:t>ziemi</a:t>
            </a:r>
            <a:r>
              <a:rPr lang="pl-PL" dirty="0"/>
              <a:t>, </a:t>
            </a:r>
            <a:r>
              <a:rPr lang="pl-PL" dirty="0" err="1"/>
              <a:t>erozji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skutków</a:t>
            </a:r>
            <a:r>
              <a:rPr lang="pl-PL" dirty="0"/>
              <a:t> </a:t>
            </a:r>
            <a:r>
              <a:rPr lang="pl-PL" dirty="0" err="1"/>
              <a:t>ekstremalnych</a:t>
            </a:r>
            <a:r>
              <a:rPr lang="pl-PL" dirty="0"/>
              <a:t> </a:t>
            </a:r>
            <a:r>
              <a:rPr lang="pl-PL" dirty="0" err="1"/>
              <a:t>zjawisk</a:t>
            </a:r>
            <a:r>
              <a:rPr lang="pl-PL" dirty="0"/>
              <a:t> </a:t>
            </a:r>
            <a:r>
              <a:rPr lang="pl-PL" dirty="0" err="1"/>
              <a:t>pogodowych</a:t>
            </a:r>
            <a:r>
              <a:rPr lang="pl-PL" dirty="0"/>
              <a:t>.</a:t>
            </a:r>
          </a:p>
          <a:p>
            <a:r>
              <a:rPr lang="pl-PL" dirty="0"/>
              <a:t>Dane satelitarne można łączyć z granicami administracyjnymi, mapami gleb, modelem terenu i statystyką rolniczą.</a:t>
            </a:r>
          </a:p>
          <a:p>
            <a:r>
              <a:rPr lang="pl-PL" dirty="0"/>
              <a:t>W skali kraju i Europy ważna jest spójność geometryczna danych, aby wyniki były porównywalne między regionami i latami.</a:t>
            </a:r>
          </a:p>
          <a:p>
            <a:r>
              <a:rPr lang="pl-PL" dirty="0"/>
              <a:t>W skali globalnej </a:t>
            </a:r>
            <a:r>
              <a:rPr lang="pl-PL" dirty="0" err="1"/>
              <a:t>ortorektyfikacja</a:t>
            </a:r>
            <a:r>
              <a:rPr lang="pl-PL" dirty="0"/>
              <a:t> i korekcja geometryczna są zwykle wykonywane przez dostawców danych, ale użytkownik nadal powinien rozumieć ich znaczenie.</a:t>
            </a:r>
          </a:p>
          <a:p>
            <a:r>
              <a:rPr lang="pl-PL" dirty="0"/>
              <a:t>Błędy geometryczne mogą wpływać na ocenę powierzchni upraw, zasięgów suszy, zmian pokrycia terenu i modeli bezpieczeństwa żywnościowego.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 fontScale="90000"/>
          </a:bodyPr>
          <a:lstStyle/>
          <a:p>
            <a:r>
              <a:rPr lang="pl-PL" dirty="0" err="1"/>
              <a:t>Georeferencja</a:t>
            </a:r>
            <a:r>
              <a:rPr lang="pl-PL" dirty="0"/>
              <a:t>, kalibracja i </a:t>
            </a:r>
            <a:r>
              <a:rPr lang="pl-PL" dirty="0" err="1"/>
              <a:t>ortorektyfikacja</a:t>
            </a:r>
            <a:r>
              <a:rPr lang="pl-PL" dirty="0"/>
              <a:t> - p</a:t>
            </a:r>
            <a:r>
              <a:rPr lang="pl-PL" dirty="0" err="1"/>
              <a:t>odsumowanie</a:t>
            </a:r>
            <a:endParaRPr lang="pl-PL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Georeferencja</a:t>
            </a:r>
            <a:r>
              <a:rPr lang="pl-PL" dirty="0"/>
              <a:t>, </a:t>
            </a:r>
            <a:r>
              <a:rPr lang="pl-PL" dirty="0" err="1"/>
              <a:t>kalibracja</a:t>
            </a:r>
            <a:r>
              <a:rPr lang="pl-PL" dirty="0"/>
              <a:t>, resampling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ortorektyfikacja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kluczowymi</a:t>
            </a:r>
            <a:r>
              <a:rPr lang="pl-PL" dirty="0"/>
              <a:t> </a:t>
            </a:r>
            <a:r>
              <a:rPr lang="pl-PL" dirty="0" err="1"/>
              <a:t>etapami</a:t>
            </a:r>
            <a:r>
              <a:rPr lang="pl-PL" dirty="0"/>
              <a:t> </a:t>
            </a:r>
            <a:r>
              <a:rPr lang="pl-PL" dirty="0" err="1"/>
              <a:t>pracy</a:t>
            </a:r>
            <a:r>
              <a:rPr lang="pl-PL" dirty="0"/>
              <a:t> z </a:t>
            </a:r>
            <a:r>
              <a:rPr lang="pl-PL" dirty="0" err="1"/>
              <a:t>danymi</a:t>
            </a:r>
            <a:r>
              <a:rPr lang="pl-PL" dirty="0"/>
              <a:t> </a:t>
            </a:r>
            <a:r>
              <a:rPr lang="pl-PL" dirty="0" err="1"/>
              <a:t>rastrowymi</a:t>
            </a:r>
            <a:r>
              <a:rPr lang="pl-PL" dirty="0"/>
              <a:t> w GIS.</a:t>
            </a:r>
          </a:p>
          <a:p>
            <a:r>
              <a:rPr lang="pl-PL" dirty="0"/>
              <a:t>Pozwalają zamienić zwykły obraz w warstwę przestrzenną, którą można łączyć z granicami pól, działkami, punktami pomiarowymi, mapami glebowymi i danymi administracyjnymi.</a:t>
            </a:r>
          </a:p>
          <a:p>
            <a:r>
              <a:rPr lang="pl-PL" dirty="0"/>
              <a:t>Na poziomie pola decydują o dokładności lokalnych rekomendacji i interpretacji zdjęć z dronów oraz map plonu.</a:t>
            </a:r>
          </a:p>
          <a:p>
            <a:r>
              <a:rPr lang="pl-PL"/>
              <a:t>Na </a:t>
            </a:r>
            <a:r>
              <a:rPr lang="pl-PL" dirty="0" err="1"/>
              <a:t>poziomie</a:t>
            </a:r>
            <a:r>
              <a:rPr lang="pl-PL" dirty="0"/>
              <a:t> </a:t>
            </a:r>
            <a:r>
              <a:rPr lang="pl-PL" dirty="0" err="1"/>
              <a:t>regionu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kraju</a:t>
            </a:r>
            <a:r>
              <a:rPr lang="pl-PL" dirty="0"/>
              <a:t> </a:t>
            </a:r>
            <a:r>
              <a:rPr lang="pl-PL" dirty="0" err="1"/>
              <a:t>wpływają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jakość</a:t>
            </a:r>
            <a:r>
              <a:rPr lang="pl-PL" dirty="0"/>
              <a:t> </a:t>
            </a:r>
            <a:r>
              <a:rPr lang="pl-PL" dirty="0" err="1"/>
              <a:t>monitoringu</a:t>
            </a:r>
            <a:r>
              <a:rPr lang="pl-PL" dirty="0"/>
              <a:t> </a:t>
            </a:r>
            <a:r>
              <a:rPr lang="pl-PL" dirty="0" err="1"/>
              <a:t>upraw</a:t>
            </a:r>
            <a:r>
              <a:rPr lang="pl-PL" dirty="0"/>
              <a:t>, </a:t>
            </a:r>
            <a:r>
              <a:rPr lang="pl-PL" dirty="0" err="1"/>
              <a:t>suszy</a:t>
            </a:r>
            <a:r>
              <a:rPr lang="pl-PL" dirty="0"/>
              <a:t>, </a:t>
            </a:r>
            <a:r>
              <a:rPr lang="pl-PL" dirty="0" err="1"/>
              <a:t>retencji</a:t>
            </a:r>
            <a:r>
              <a:rPr lang="pl-PL" dirty="0"/>
              <a:t>, </a:t>
            </a:r>
            <a:r>
              <a:rPr lang="pl-PL" dirty="0" err="1"/>
              <a:t>erozji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zmian</a:t>
            </a:r>
            <a:r>
              <a:rPr lang="pl-PL" dirty="0"/>
              <a:t> </a:t>
            </a:r>
            <a:r>
              <a:rPr lang="pl-PL" dirty="0" err="1"/>
              <a:t>użytkowania</a:t>
            </a:r>
            <a:r>
              <a:rPr lang="pl-PL" dirty="0"/>
              <a:t> </a:t>
            </a:r>
            <a:r>
              <a:rPr lang="pl-PL" dirty="0" err="1"/>
              <a:t>ziemi</a:t>
            </a:r>
            <a:r>
              <a:rPr lang="pl-PL" dirty="0"/>
              <a:t>.</a:t>
            </a:r>
          </a:p>
          <a:p>
            <a:r>
              <a:rPr lang="pl-PL"/>
              <a:t>Najważniejsza </a:t>
            </a:r>
            <a:r>
              <a:rPr lang="pl-PL" dirty="0" err="1"/>
              <a:t>zasada</a:t>
            </a:r>
            <a:r>
              <a:rPr lang="pl-PL" dirty="0"/>
              <a:t> jest </a:t>
            </a:r>
            <a:r>
              <a:rPr lang="pl-PL" dirty="0" err="1"/>
              <a:t>prosta</a:t>
            </a:r>
            <a:r>
              <a:rPr lang="pl-PL" dirty="0"/>
              <a:t>: </a:t>
            </a:r>
            <a:r>
              <a:rPr lang="pl-PL" dirty="0" err="1"/>
              <a:t>zanim</a:t>
            </a:r>
            <a:r>
              <a:rPr lang="pl-PL" dirty="0"/>
              <a:t> raster </a:t>
            </a:r>
            <a:r>
              <a:rPr lang="pl-PL" dirty="0" err="1"/>
              <a:t>stanie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podstawą</a:t>
            </a:r>
            <a:r>
              <a:rPr lang="pl-PL" dirty="0"/>
              <a:t> </a:t>
            </a:r>
            <a:r>
              <a:rPr lang="pl-PL" dirty="0" err="1"/>
              <a:t>decyzji</a:t>
            </a:r>
            <a:r>
              <a:rPr lang="pl-PL" dirty="0"/>
              <a:t> </a:t>
            </a:r>
            <a:r>
              <a:rPr lang="pl-PL" dirty="0" err="1"/>
              <a:t>rolniczej</a:t>
            </a:r>
            <a:r>
              <a:rPr lang="pl-PL" dirty="0"/>
              <a:t>, </a:t>
            </a:r>
            <a:r>
              <a:rPr lang="pl-PL" dirty="0" err="1"/>
              <a:t>trzeba</a:t>
            </a:r>
            <a:r>
              <a:rPr lang="pl-PL" dirty="0"/>
              <a:t> </a:t>
            </a:r>
            <a:r>
              <a:rPr lang="pl-PL" dirty="0" err="1"/>
              <a:t>sprawdzić</a:t>
            </a:r>
            <a:r>
              <a:rPr lang="pl-PL" dirty="0"/>
              <a:t>, </a:t>
            </a:r>
            <a:r>
              <a:rPr lang="pl-PL" dirty="0" err="1"/>
              <a:t>czy</a:t>
            </a:r>
            <a:r>
              <a:rPr lang="pl-PL" dirty="0"/>
              <a:t> jest </a:t>
            </a:r>
            <a:r>
              <a:rPr lang="pl-PL" dirty="0" err="1"/>
              <a:t>poprawnie</a:t>
            </a:r>
            <a:r>
              <a:rPr lang="pl-PL" dirty="0"/>
              <a:t> </a:t>
            </a:r>
            <a:r>
              <a:rPr lang="pl-PL" dirty="0" err="1"/>
              <a:t>położony</a:t>
            </a:r>
            <a:r>
              <a:rPr lang="pl-PL" dirty="0"/>
              <a:t> w </a:t>
            </a:r>
            <a:r>
              <a:rPr lang="pl-PL" dirty="0" err="1"/>
              <a:t>przestrzeni</a:t>
            </a:r>
            <a:r>
              <a:rPr lang="pl-PL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254240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762000" y="-278734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 dirty="0" err="1"/>
              <a:t>Georeferencja</a:t>
            </a:r>
            <a:r>
              <a:rPr lang="pl-PL" dirty="0"/>
              <a:t> i kalibracja rastrów w rolnictwie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250371" y="883234"/>
            <a:ext cx="6430347" cy="5032374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endParaRPr lang="pl-PL" dirty="0"/>
          </a:p>
          <a:p>
            <a:r>
              <a:rPr lang="pl-PL" dirty="0"/>
              <a:t>W GIS raster </a:t>
            </a:r>
            <a:r>
              <a:rPr lang="pl-PL" dirty="0" err="1"/>
              <a:t>nie</a:t>
            </a:r>
            <a:r>
              <a:rPr lang="pl-PL" dirty="0"/>
              <a:t> jest </a:t>
            </a:r>
            <a:r>
              <a:rPr lang="pl-PL" dirty="0" err="1"/>
              <a:t>tylko</a:t>
            </a:r>
            <a:r>
              <a:rPr lang="pl-PL" dirty="0"/>
              <a:t> </a:t>
            </a:r>
            <a:r>
              <a:rPr lang="pl-PL" dirty="0" err="1"/>
              <a:t>obrazem</a:t>
            </a:r>
            <a:r>
              <a:rPr lang="pl-PL" dirty="0"/>
              <a:t>.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mapą</a:t>
            </a:r>
            <a:r>
              <a:rPr lang="pl-PL" dirty="0"/>
              <a:t>, </a:t>
            </a:r>
            <a:r>
              <a:rPr lang="pl-PL" dirty="0" err="1"/>
              <a:t>zdjęciem</a:t>
            </a:r>
            <a:r>
              <a:rPr lang="pl-PL" dirty="0"/>
              <a:t> </a:t>
            </a:r>
            <a:r>
              <a:rPr lang="pl-PL" dirty="0" err="1"/>
              <a:t>lotniczym</a:t>
            </a:r>
            <a:r>
              <a:rPr lang="pl-PL" dirty="0"/>
              <a:t>, </a:t>
            </a:r>
            <a:r>
              <a:rPr lang="pl-PL" dirty="0" err="1"/>
              <a:t>obrazem</a:t>
            </a:r>
            <a:r>
              <a:rPr lang="pl-PL" dirty="0"/>
              <a:t> </a:t>
            </a:r>
            <a:r>
              <a:rPr lang="pl-PL" dirty="0" err="1"/>
              <a:t>satelitarnym</a:t>
            </a:r>
            <a:r>
              <a:rPr lang="pl-PL" dirty="0"/>
              <a:t>, </a:t>
            </a:r>
            <a:r>
              <a:rPr lang="pl-PL" dirty="0" err="1"/>
              <a:t>ortofotomapą</a:t>
            </a:r>
            <a:r>
              <a:rPr lang="pl-PL" dirty="0"/>
              <a:t> z </a:t>
            </a:r>
            <a:r>
              <a:rPr lang="pl-PL" dirty="0" err="1"/>
              <a:t>drona</a:t>
            </a:r>
            <a:r>
              <a:rPr lang="pl-PL" dirty="0"/>
              <a:t>, </a:t>
            </a:r>
            <a:r>
              <a:rPr lang="pl-PL" dirty="0" err="1"/>
              <a:t>skanem</a:t>
            </a:r>
            <a:r>
              <a:rPr lang="pl-PL" dirty="0"/>
              <a:t> </a:t>
            </a:r>
            <a:r>
              <a:rPr lang="pl-PL" dirty="0" err="1"/>
              <a:t>starej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glebowej</a:t>
            </a:r>
            <a:r>
              <a:rPr lang="pl-PL" dirty="0"/>
              <a:t>, </a:t>
            </a:r>
            <a:r>
              <a:rPr lang="pl-PL" dirty="0" err="1"/>
              <a:t>modelem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mapą</a:t>
            </a:r>
            <a:r>
              <a:rPr lang="pl-PL" dirty="0"/>
              <a:t> </a:t>
            </a:r>
            <a:r>
              <a:rPr lang="pl-PL" dirty="0" err="1"/>
              <a:t>indeksu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.</a:t>
            </a:r>
          </a:p>
          <a:p>
            <a:r>
              <a:rPr lang="pl-PL" dirty="0"/>
              <a:t>Aby taki raster można było łączyć z granicami pól, działkami ewidencyjnymi, punktami prób gleby i danymi administracyjnymi, musi mieć </a:t>
            </a:r>
            <a:r>
              <a:rPr lang="pl-PL" dirty="0" err="1"/>
              <a:t>georeferencję</a:t>
            </a:r>
            <a:r>
              <a:rPr lang="pl-PL" dirty="0"/>
              <a:t>.</a:t>
            </a:r>
          </a:p>
          <a:p>
            <a:r>
              <a:rPr lang="pl-PL" dirty="0"/>
              <a:t>Kalibracja, transformacja, resampling i </a:t>
            </a:r>
            <a:r>
              <a:rPr lang="pl-PL" dirty="0" err="1"/>
              <a:t>ortorektyfikacja</a:t>
            </a:r>
            <a:r>
              <a:rPr lang="pl-PL" dirty="0"/>
              <a:t> są więc podstawą poprawnej pracy z obrazami w rolnictwie.</a:t>
            </a:r>
          </a:p>
          <a:p>
            <a:r>
              <a:rPr lang="pl-PL" dirty="0"/>
              <a:t>Błędy położenia rastra mogą prowadzić do błędnych powierzchni, złych rekomendacji i mylących wniosków przestrzennych.</a:t>
            </a:r>
          </a:p>
        </p:txBody>
      </p:sp>
      <p:pic>
        <p:nvPicPr>
          <p:cNvPr id="6" name="Obraz 5" descr="Grafika przedstawiająca proces nadawania georeferencji rastrom, np. zdjęciom z drona ">
            <a:extLst>
              <a:ext uri="{FF2B5EF4-FFF2-40B4-BE49-F238E27FC236}">
                <a16:creationId xmlns:a16="http://schemas.microsoft.com/office/drawing/2014/main" id="{A2AF6005-EB9A-B991-14A4-B92E3FBB6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531" y="2080727"/>
            <a:ext cx="4696159" cy="26429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Dlaczego położenie rastra ma znaczenie?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W </a:t>
            </a:r>
            <a:r>
              <a:rPr lang="pl-PL" dirty="0" err="1"/>
              <a:t>rolnictwie</a:t>
            </a:r>
            <a:r>
              <a:rPr lang="pl-PL" dirty="0"/>
              <a:t> </a:t>
            </a:r>
            <a:r>
              <a:rPr lang="pl-PL" dirty="0" err="1"/>
              <a:t>decyzje</a:t>
            </a:r>
            <a:r>
              <a:rPr lang="pl-PL" dirty="0"/>
              <a:t> </a:t>
            </a:r>
            <a:r>
              <a:rPr lang="pl-PL" dirty="0" err="1"/>
              <a:t>przestrzenne</a:t>
            </a:r>
            <a:r>
              <a:rPr lang="pl-PL" dirty="0"/>
              <a:t> </a:t>
            </a:r>
            <a:r>
              <a:rPr lang="pl-PL" dirty="0" err="1"/>
              <a:t>często</a:t>
            </a:r>
            <a:r>
              <a:rPr lang="pl-PL" dirty="0"/>
              <a:t> </a:t>
            </a:r>
            <a:r>
              <a:rPr lang="pl-PL" dirty="0" err="1"/>
              <a:t>zależą</a:t>
            </a:r>
            <a:r>
              <a:rPr lang="pl-PL" dirty="0"/>
              <a:t> od </a:t>
            </a:r>
            <a:r>
              <a:rPr lang="pl-PL" dirty="0" err="1"/>
              <a:t>dokładnego</a:t>
            </a:r>
            <a:r>
              <a:rPr lang="pl-PL" dirty="0"/>
              <a:t> </a:t>
            </a:r>
            <a:r>
              <a:rPr lang="pl-PL" dirty="0" err="1"/>
              <a:t>dopasowania</a:t>
            </a:r>
            <a:r>
              <a:rPr lang="pl-PL" dirty="0"/>
              <a:t> </a:t>
            </a:r>
            <a:r>
              <a:rPr lang="pl-PL" dirty="0" err="1"/>
              <a:t>wielu</a:t>
            </a:r>
            <a:r>
              <a:rPr lang="pl-PL" dirty="0"/>
              <a:t> </a:t>
            </a:r>
            <a:r>
              <a:rPr lang="pl-PL" dirty="0" err="1"/>
              <a:t>warstw</a:t>
            </a:r>
            <a:r>
              <a:rPr lang="pl-PL" dirty="0"/>
              <a:t>.</a:t>
            </a:r>
          </a:p>
          <a:p>
            <a:r>
              <a:rPr lang="pl-PL" dirty="0"/>
              <a:t>Jeżeli obraz z </a:t>
            </a:r>
            <a:r>
              <a:rPr lang="pl-PL" dirty="0" err="1"/>
              <a:t>drona</a:t>
            </a:r>
            <a:r>
              <a:rPr lang="pl-PL" dirty="0"/>
              <a:t> jest przesunięty względem granicy pola, fragmenty roślin mogą zostać przypisane do niewłaściwej działki.</a:t>
            </a:r>
          </a:p>
          <a:p>
            <a:r>
              <a:rPr lang="pl-PL" dirty="0"/>
              <a:t>Jeżeli skan mapy glebowo-rolniczej nie jest dobrze skalibrowany, typ gleby może zostać błędnie przypisany do pola albo strefy nawożenia.</a:t>
            </a:r>
          </a:p>
          <a:p>
            <a:r>
              <a:rPr lang="pl-PL" dirty="0"/>
              <a:t>Jeżeli obraz satelitarny nie pasuje do granic uprawy, średni NDVI dla pola może być zafałszowany przez drogi, zadrzewienia, sąsiednie uprawy lub zabudowę.</a:t>
            </a:r>
          </a:p>
          <a:p>
            <a:r>
              <a:rPr lang="pl-PL" dirty="0"/>
              <a:t>W skali regionalnej niewielkie błędy mogą wpływać na statystyki powierzchni upraw, zasięgi suszy, mapy ryzyka i ocenę zmian użytkowania ziemi.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3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Jakie rastry wykorzystuje się w rolnictwie?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W </a:t>
            </a:r>
            <a:r>
              <a:rPr lang="pl-PL" dirty="0" err="1"/>
              <a:t>rolnictwie</a:t>
            </a:r>
            <a:r>
              <a:rPr lang="pl-PL" dirty="0"/>
              <a:t> </a:t>
            </a:r>
            <a:r>
              <a:rPr lang="pl-PL" dirty="0" err="1"/>
              <a:t>wykorzystuje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wiele</a:t>
            </a:r>
            <a:r>
              <a:rPr lang="pl-PL" dirty="0"/>
              <a:t> </a:t>
            </a:r>
            <a:r>
              <a:rPr lang="pl-PL" dirty="0" err="1"/>
              <a:t>typów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rastrowych</a:t>
            </a:r>
            <a:r>
              <a:rPr lang="pl-PL" dirty="0"/>
              <a:t>.</a:t>
            </a:r>
          </a:p>
          <a:p>
            <a:r>
              <a:rPr lang="pl-PL" dirty="0"/>
              <a:t>Są to m.in. </a:t>
            </a:r>
            <a:r>
              <a:rPr lang="pl-PL" dirty="0" err="1"/>
              <a:t>obrazy</a:t>
            </a:r>
            <a:r>
              <a:rPr lang="pl-PL" dirty="0"/>
              <a:t> </a:t>
            </a:r>
            <a:r>
              <a:rPr lang="pl-PL" dirty="0" err="1"/>
              <a:t>satelitarne</a:t>
            </a:r>
            <a:r>
              <a:rPr lang="pl-PL" dirty="0"/>
              <a:t>, </a:t>
            </a:r>
            <a:r>
              <a:rPr lang="pl-PL" dirty="0" err="1"/>
              <a:t>zdjęcia</a:t>
            </a:r>
            <a:r>
              <a:rPr lang="pl-PL" dirty="0"/>
              <a:t> </a:t>
            </a:r>
            <a:r>
              <a:rPr lang="pl-PL" dirty="0" err="1"/>
              <a:t>lotnicze</a:t>
            </a:r>
            <a:r>
              <a:rPr lang="pl-PL" dirty="0"/>
              <a:t>, </a:t>
            </a:r>
            <a:r>
              <a:rPr lang="pl-PL" dirty="0" err="1"/>
              <a:t>ortofotomapy</a:t>
            </a:r>
            <a:r>
              <a:rPr lang="pl-PL" dirty="0"/>
              <a:t> z </a:t>
            </a:r>
            <a:r>
              <a:rPr lang="pl-PL" dirty="0" err="1"/>
              <a:t>dronów</a:t>
            </a:r>
            <a:r>
              <a:rPr lang="pl-PL" dirty="0"/>
              <a:t>, </a:t>
            </a:r>
            <a:r>
              <a:rPr lang="pl-PL" dirty="0" err="1"/>
              <a:t>skany</a:t>
            </a:r>
            <a:r>
              <a:rPr lang="pl-PL" dirty="0"/>
              <a:t> map </a:t>
            </a:r>
            <a:r>
              <a:rPr lang="pl-PL" dirty="0" err="1"/>
              <a:t>papierowych</a:t>
            </a:r>
            <a:r>
              <a:rPr lang="pl-PL" dirty="0"/>
              <a:t>, </a:t>
            </a:r>
            <a:r>
              <a:rPr lang="pl-PL" dirty="0" err="1"/>
              <a:t>numeryczne</a:t>
            </a:r>
            <a:r>
              <a:rPr lang="pl-PL" dirty="0"/>
              <a:t> </a:t>
            </a:r>
            <a:r>
              <a:rPr lang="pl-PL" dirty="0" err="1"/>
              <a:t>modele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temperatury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, </a:t>
            </a:r>
            <a:r>
              <a:rPr lang="pl-PL" dirty="0" err="1"/>
              <a:t>wilgotności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indeksów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, </a:t>
            </a:r>
            <a:r>
              <a:rPr lang="pl-PL" dirty="0" err="1"/>
              <a:t>plonu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zasobności</a:t>
            </a:r>
            <a:r>
              <a:rPr lang="pl-PL" dirty="0"/>
              <a:t>.</a:t>
            </a:r>
          </a:p>
          <a:p>
            <a:r>
              <a:rPr lang="pl-PL" dirty="0"/>
              <a:t>Na poziomie pola bardzo ważne są wysokorozdzielcze dane z dronów i maszyn rolniczych.</a:t>
            </a:r>
          </a:p>
          <a:p>
            <a:r>
              <a:rPr lang="pl-PL" dirty="0"/>
              <a:t>Na poziomie gospodarstwa i regionu często łączy się dane satelitarne, </a:t>
            </a:r>
            <a:r>
              <a:rPr lang="pl-PL" dirty="0" err="1"/>
              <a:t>ortofotomapy</a:t>
            </a:r>
            <a:r>
              <a:rPr lang="pl-PL" dirty="0"/>
              <a:t>, mapy glebowe, dane wysokościowe i warstwy administracyjne.</a:t>
            </a:r>
          </a:p>
          <a:p>
            <a:r>
              <a:rPr lang="pl-PL" dirty="0"/>
              <a:t>W skali kraju i świata podstawowe znaczenie mają regularne dane satelitarne i globalne modele środowiskowe, które zapewniają porównywalność obserwacji w czasie i przestrzeni.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4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Georeferencja rastra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Georeferencja</a:t>
            </a:r>
            <a:r>
              <a:rPr lang="pl-PL" dirty="0"/>
              <a:t> </a:t>
            </a:r>
            <a:r>
              <a:rPr lang="pl-PL" dirty="0" err="1"/>
              <a:t>oznacza</a:t>
            </a:r>
            <a:r>
              <a:rPr lang="pl-PL" dirty="0"/>
              <a:t> </a:t>
            </a:r>
            <a:r>
              <a:rPr lang="pl-PL" dirty="0" err="1"/>
              <a:t>przypisanie</a:t>
            </a:r>
            <a:r>
              <a:rPr lang="pl-PL" dirty="0"/>
              <a:t> </a:t>
            </a:r>
            <a:r>
              <a:rPr lang="pl-PL" dirty="0" err="1"/>
              <a:t>rastrowi</a:t>
            </a:r>
            <a:r>
              <a:rPr lang="pl-PL" dirty="0"/>
              <a:t> </a:t>
            </a:r>
            <a:r>
              <a:rPr lang="pl-PL" dirty="0" err="1"/>
              <a:t>informacji</a:t>
            </a:r>
            <a:r>
              <a:rPr lang="pl-PL" dirty="0"/>
              <a:t> o </a:t>
            </a:r>
            <a:r>
              <a:rPr lang="pl-PL" dirty="0" err="1"/>
              <a:t>jego</a:t>
            </a:r>
            <a:r>
              <a:rPr lang="pl-PL" dirty="0"/>
              <a:t> </a:t>
            </a:r>
            <a:r>
              <a:rPr lang="pl-PL" dirty="0" err="1"/>
              <a:t>położeniu</a:t>
            </a:r>
            <a:r>
              <a:rPr lang="pl-PL" dirty="0"/>
              <a:t> w </a:t>
            </a:r>
            <a:r>
              <a:rPr lang="pl-PL" dirty="0" err="1"/>
              <a:t>przestrzeni</a:t>
            </a:r>
            <a:r>
              <a:rPr lang="pl-PL" dirty="0"/>
              <a:t>.</a:t>
            </a:r>
          </a:p>
          <a:p>
            <a:r>
              <a:rPr lang="pl-PL" dirty="0"/>
              <a:t>Dzięki </a:t>
            </a:r>
            <a:r>
              <a:rPr lang="pl-PL" dirty="0" err="1"/>
              <a:t>georeferencji</a:t>
            </a:r>
            <a:r>
              <a:rPr lang="pl-PL" dirty="0"/>
              <a:t> program GIS wie, gdzie znajduje się każdy piksel obrazu i jak połączyć raster z innymi warstwami.</a:t>
            </a:r>
          </a:p>
          <a:p>
            <a:r>
              <a:rPr lang="pl-PL" dirty="0"/>
              <a:t>Informacja ta może być zapisana bezpośrednio w pliku rastrowym, np. </a:t>
            </a:r>
            <a:r>
              <a:rPr lang="pl-PL" dirty="0" err="1"/>
              <a:t>GeoTIFF</a:t>
            </a:r>
            <a:r>
              <a:rPr lang="pl-PL" dirty="0"/>
              <a:t>, </a:t>
            </a:r>
            <a:r>
              <a:rPr lang="pl-PL" dirty="0" err="1"/>
              <a:t>albo</a:t>
            </a:r>
            <a:r>
              <a:rPr lang="pl-PL" dirty="0"/>
              <a:t> w </a:t>
            </a:r>
            <a:r>
              <a:rPr lang="pl-PL" dirty="0" err="1"/>
              <a:t>osobnym</a:t>
            </a:r>
            <a:r>
              <a:rPr lang="pl-PL" dirty="0"/>
              <a:t> </a:t>
            </a:r>
            <a:r>
              <a:rPr lang="pl-PL" dirty="0" err="1"/>
              <a:t>pliku</a:t>
            </a:r>
            <a:r>
              <a:rPr lang="pl-PL" dirty="0"/>
              <a:t> </a:t>
            </a:r>
            <a:r>
              <a:rPr lang="pl-PL" dirty="0" err="1"/>
              <a:t>pomocniczym</a:t>
            </a:r>
            <a:r>
              <a:rPr lang="pl-PL" dirty="0"/>
              <a:t>, </a:t>
            </a:r>
            <a:r>
              <a:rPr lang="pl-PL" dirty="0" err="1"/>
              <a:t>nazywanym</a:t>
            </a:r>
            <a:r>
              <a:rPr lang="pl-PL" dirty="0"/>
              <a:t> </a:t>
            </a:r>
            <a:r>
              <a:rPr lang="pl-PL" dirty="0" err="1"/>
              <a:t>często</a:t>
            </a:r>
            <a:r>
              <a:rPr lang="pl-PL" dirty="0"/>
              <a:t> world file.</a:t>
            </a:r>
          </a:p>
          <a:p>
            <a:r>
              <a:rPr lang="pl-PL" dirty="0"/>
              <a:t>W praktyce </a:t>
            </a:r>
            <a:r>
              <a:rPr lang="pl-PL" dirty="0" err="1"/>
              <a:t>georeferencja</a:t>
            </a:r>
            <a:r>
              <a:rPr lang="pl-PL" dirty="0"/>
              <a:t> obejmuje układ współrzędnych, rozmiar piksela, położenie rastra, orientację oraz zależność między współrzędnymi pikselowymi i terenowymi.</a:t>
            </a:r>
          </a:p>
          <a:p>
            <a:r>
              <a:rPr lang="pl-PL" dirty="0"/>
              <a:t>Bez </a:t>
            </a:r>
            <a:r>
              <a:rPr lang="pl-PL" dirty="0" err="1"/>
              <a:t>georeferencji</a:t>
            </a:r>
            <a:r>
              <a:rPr lang="pl-PL" dirty="0"/>
              <a:t> raster jest tylko obrazkiem, którego nie można poprawnie używać do pomiarów powierzchni, odległości ani analiz przestrzennych.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5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446314" y="-150718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 dirty="0" err="1"/>
              <a:t>Kalibracja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rastrowej</a:t>
            </a:r>
            <a:endParaRPr lang="pl-PL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5017" y="1239104"/>
            <a:ext cx="6318379" cy="5021737"/>
          </a:xfrm>
          <a:noFill/>
        </p:spPr>
        <p:txBody>
          <a:bodyPr wrap="square" lIns="0" tIns="0" rIns="0" bIns="0" anchor="t">
            <a:normAutofit fontScale="70000" lnSpcReduction="20000"/>
          </a:bodyPr>
          <a:lstStyle/>
          <a:p>
            <a:r>
              <a:rPr lang="pl-PL" dirty="0" err="1"/>
              <a:t>Kalibracja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rastrowej</a:t>
            </a:r>
            <a:r>
              <a:rPr lang="pl-PL" dirty="0"/>
              <a:t> </a:t>
            </a:r>
            <a:r>
              <a:rPr lang="pl-PL" dirty="0" err="1"/>
              <a:t>polega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nadaniu</a:t>
            </a:r>
            <a:r>
              <a:rPr lang="pl-PL" dirty="0"/>
              <a:t> </a:t>
            </a:r>
            <a:r>
              <a:rPr lang="pl-PL" dirty="0" err="1"/>
              <a:t>obrazowi</a:t>
            </a:r>
            <a:r>
              <a:rPr lang="pl-PL" dirty="0"/>
              <a:t> </a:t>
            </a:r>
            <a:r>
              <a:rPr lang="pl-PL" dirty="0" err="1"/>
              <a:t>georeferencji</a:t>
            </a:r>
            <a:r>
              <a:rPr lang="pl-PL" dirty="0"/>
              <a:t> </a:t>
            </a:r>
            <a:r>
              <a:rPr lang="pl-PL" dirty="0" err="1"/>
              <a:t>oraz</a:t>
            </a:r>
            <a:r>
              <a:rPr lang="pl-PL" dirty="0"/>
              <a:t> </a:t>
            </a:r>
            <a:r>
              <a:rPr lang="pl-PL" dirty="0" err="1"/>
              <a:t>dopasowaniu</a:t>
            </a:r>
            <a:r>
              <a:rPr lang="pl-PL" dirty="0"/>
              <a:t> go do </a:t>
            </a:r>
            <a:r>
              <a:rPr lang="pl-PL" dirty="0" err="1"/>
              <a:t>rzeczywistego</a:t>
            </a:r>
            <a:r>
              <a:rPr lang="pl-PL" dirty="0"/>
              <a:t> </a:t>
            </a:r>
            <a:r>
              <a:rPr lang="pl-PL" dirty="0" err="1"/>
              <a:t>układu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.</a:t>
            </a:r>
          </a:p>
          <a:p>
            <a:r>
              <a:rPr lang="pl-PL" dirty="0"/>
              <a:t>Najczęściej dotyczy skanów map papierowych, starych map glebowych, map melioracyjnych, map historycznych, zdjęć bez metadanych albo obrazów zapisanych jako zwykłe pliki graficzne.</a:t>
            </a:r>
          </a:p>
          <a:p>
            <a:r>
              <a:rPr lang="pl-PL" dirty="0"/>
              <a:t>W rolnictwie kalibracja jest ważna np. </a:t>
            </a:r>
            <a:r>
              <a:rPr lang="pl-PL" dirty="0" err="1"/>
              <a:t>wtedy</a:t>
            </a:r>
            <a:r>
              <a:rPr lang="pl-PL" dirty="0"/>
              <a:t>, </a:t>
            </a:r>
            <a:r>
              <a:rPr lang="pl-PL" dirty="0" err="1"/>
              <a:t>gdy</a:t>
            </a:r>
            <a:r>
              <a:rPr lang="pl-PL" dirty="0"/>
              <a:t> </a:t>
            </a:r>
            <a:r>
              <a:rPr lang="pl-PL" dirty="0" err="1"/>
              <a:t>chcemy</a:t>
            </a:r>
            <a:r>
              <a:rPr lang="pl-PL" dirty="0"/>
              <a:t> </a:t>
            </a:r>
            <a:r>
              <a:rPr lang="pl-PL" dirty="0" err="1"/>
              <a:t>wykorzystać</a:t>
            </a:r>
            <a:r>
              <a:rPr lang="pl-PL" dirty="0"/>
              <a:t> </a:t>
            </a:r>
            <a:r>
              <a:rPr lang="pl-PL" dirty="0" err="1"/>
              <a:t>starsze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glebowo-rolnicze</a:t>
            </a:r>
            <a:r>
              <a:rPr lang="pl-PL" dirty="0"/>
              <a:t>,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klas</a:t>
            </a:r>
            <a:r>
              <a:rPr lang="pl-PL" dirty="0"/>
              <a:t> </a:t>
            </a:r>
            <a:r>
              <a:rPr lang="pl-PL" dirty="0" err="1"/>
              <a:t>bonitacyjnych</a:t>
            </a:r>
            <a:r>
              <a:rPr lang="pl-PL" dirty="0"/>
              <a:t>,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doświadczeń</a:t>
            </a:r>
            <a:r>
              <a:rPr lang="pl-PL" dirty="0"/>
              <a:t> </a:t>
            </a:r>
            <a:r>
              <a:rPr lang="pl-PL" dirty="0" err="1"/>
              <a:t>polowych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archiwalne</a:t>
            </a:r>
            <a:r>
              <a:rPr lang="pl-PL" dirty="0"/>
              <a:t> </a:t>
            </a:r>
            <a:r>
              <a:rPr lang="pl-PL" dirty="0" err="1"/>
              <a:t>zdjęcia</a:t>
            </a:r>
            <a:r>
              <a:rPr lang="pl-PL" dirty="0"/>
              <a:t> </a:t>
            </a:r>
            <a:r>
              <a:rPr lang="pl-PL" dirty="0" err="1"/>
              <a:t>lotnicze</a:t>
            </a:r>
            <a:r>
              <a:rPr lang="pl-PL" dirty="0"/>
              <a:t>.</a:t>
            </a:r>
          </a:p>
          <a:p>
            <a:r>
              <a:rPr lang="pl-PL" dirty="0"/>
              <a:t>Po kalibracji raster można nałożyć na granice pól, działki, </a:t>
            </a:r>
            <a:r>
              <a:rPr lang="pl-PL" dirty="0" err="1"/>
              <a:t>ortofotomapę</a:t>
            </a:r>
            <a:r>
              <a:rPr lang="pl-PL" dirty="0"/>
              <a:t>, numeryczny model terenu i inne warstwy GIS.</a:t>
            </a:r>
          </a:p>
          <a:p>
            <a:r>
              <a:rPr lang="pl-PL" dirty="0"/>
              <a:t>Jakość kalibracji decyduje o tym, czy wynik można traktować jako pomocniczą ilustrację, czy jako podstawę analizy przestrzennej.</a:t>
            </a:r>
          </a:p>
        </p:txBody>
      </p:sp>
      <p:pic>
        <p:nvPicPr>
          <p:cNvPr id="6" name="Obraz 5" descr="Graficzne przedstawienie procesu kalibracji archiwalnego zdjęcia lotniczego terenu">
            <a:extLst>
              <a:ext uri="{FF2B5EF4-FFF2-40B4-BE49-F238E27FC236}">
                <a16:creationId xmlns:a16="http://schemas.microsoft.com/office/drawing/2014/main" id="{E55F1EC7-30D3-5B0A-D3E4-59163955A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509" y="1333718"/>
            <a:ext cx="4941519" cy="27810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6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Punkty kontrolne GCP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Podstawą</a:t>
            </a:r>
            <a:r>
              <a:rPr lang="pl-PL" dirty="0"/>
              <a:t> </a:t>
            </a:r>
            <a:r>
              <a:rPr lang="pl-PL" dirty="0" err="1"/>
              <a:t>kalibracji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kontrolne</a:t>
            </a:r>
            <a:r>
              <a:rPr lang="pl-PL" dirty="0"/>
              <a:t>, </a:t>
            </a:r>
            <a:r>
              <a:rPr lang="pl-PL" dirty="0" err="1"/>
              <a:t>czyli</a:t>
            </a:r>
            <a:r>
              <a:rPr lang="pl-PL" dirty="0"/>
              <a:t> GCP — ground control points.</a:t>
            </a:r>
          </a:p>
          <a:p>
            <a:r>
              <a:rPr lang="pl-PL" dirty="0"/>
              <a:t>Są to miejsca, które można jednoznacznie wskazać na rastrze i dla których znamy współrzędne w terenie lub na poprawnie skalibrowanej warstwie odniesienia.</a:t>
            </a:r>
          </a:p>
          <a:p>
            <a:r>
              <a:rPr lang="pl-PL" dirty="0"/>
              <a:t>W rolnictwie punktami kontrolnymi mogą być skrzyżowania dróg, narożniki budynków, mostki, przepusty, charakterystyczne granice działek, trwałe elementy infrastruktury albo punkty pomierzone GNSS.</a:t>
            </a:r>
          </a:p>
          <a:p>
            <a:r>
              <a:rPr lang="pl-PL" dirty="0"/>
              <a:t>Punkty powinny być rozmieszczone równomiernie na całym obszarze rastra, a nie tylko w jednym fragmencie.</a:t>
            </a:r>
          </a:p>
          <a:p>
            <a:r>
              <a:rPr lang="pl-PL" dirty="0"/>
              <a:t>Im lepiej dobrane punkty kontrolne, tym mniejsze ryzyko lokalnych deformacji i błędnego dopasowania mapy do rzeczywistego położenia.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7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Dobór punktów kontrolnych w rolnictwie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Dobór</a:t>
            </a:r>
            <a:r>
              <a:rPr lang="pl-PL" dirty="0"/>
              <a:t> GCP </a:t>
            </a:r>
            <a:r>
              <a:rPr lang="pl-PL" dirty="0" err="1"/>
              <a:t>zależy</a:t>
            </a:r>
            <a:r>
              <a:rPr lang="pl-PL" dirty="0"/>
              <a:t> od </a:t>
            </a:r>
            <a:r>
              <a:rPr lang="pl-PL" dirty="0" err="1"/>
              <a:t>rodzaju</a:t>
            </a:r>
            <a:r>
              <a:rPr lang="pl-PL" dirty="0"/>
              <a:t> </a:t>
            </a:r>
            <a:r>
              <a:rPr lang="pl-PL" dirty="0" err="1"/>
              <a:t>rastra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skali</a:t>
            </a:r>
            <a:r>
              <a:rPr lang="pl-PL" dirty="0"/>
              <a:t> </a:t>
            </a:r>
            <a:r>
              <a:rPr lang="pl-PL" dirty="0" err="1"/>
              <a:t>pracy</a:t>
            </a:r>
            <a:r>
              <a:rPr lang="pl-PL" dirty="0"/>
              <a:t>.</a:t>
            </a:r>
          </a:p>
          <a:p>
            <a:r>
              <a:rPr lang="pl-PL" dirty="0"/>
              <a:t>Na poziomie pola najlepsze są punkty trwałe, łatwe do rozpoznania i bliskie analizowanemu obszarowi: narożniki dróg, przepusty, krawędzie budynków, znaki geodezyjne lub punkty pomierzone odbiornikiem GNSS.</a:t>
            </a:r>
          </a:p>
          <a:p>
            <a:r>
              <a:rPr lang="pl-PL" dirty="0"/>
              <a:t>W przypadku map archiwalnych trzeba uważać na elementy, które mogły zmienić położenie albo zniknąć, np. </a:t>
            </a:r>
            <a:r>
              <a:rPr lang="pl-PL" dirty="0" err="1"/>
              <a:t>drogi</a:t>
            </a:r>
            <a:r>
              <a:rPr lang="pl-PL" dirty="0"/>
              <a:t> </a:t>
            </a:r>
            <a:r>
              <a:rPr lang="pl-PL" dirty="0" err="1"/>
              <a:t>polne</a:t>
            </a:r>
            <a:r>
              <a:rPr lang="pl-PL" dirty="0"/>
              <a:t>, </a:t>
            </a:r>
            <a:r>
              <a:rPr lang="pl-PL" dirty="0" err="1"/>
              <a:t>rowy</a:t>
            </a:r>
            <a:r>
              <a:rPr lang="pl-PL" dirty="0"/>
              <a:t>,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miedz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zadrzewienia</a:t>
            </a:r>
            <a:r>
              <a:rPr lang="pl-PL" dirty="0"/>
              <a:t>.</a:t>
            </a:r>
          </a:p>
          <a:p>
            <a:r>
              <a:rPr lang="pl-PL" dirty="0"/>
              <a:t>Na poziomie regionu można korzystać z </a:t>
            </a:r>
            <a:r>
              <a:rPr lang="pl-PL" dirty="0" err="1"/>
              <a:t>ortofotomap</a:t>
            </a:r>
            <a:r>
              <a:rPr lang="pl-PL" dirty="0"/>
              <a:t>, warstw topograficznych, granic administracyjnych i sieci komunikacyjnej.</a:t>
            </a:r>
          </a:p>
          <a:p>
            <a:r>
              <a:rPr lang="pl-PL" dirty="0"/>
              <a:t>W analizach globalnych GCP zwykle nie są wskazywane ręcznie przez użytkownika, ale podobna idea dopasowania przestrzennego występuje w procesach korekcji geometrycznej danych satelitarnych.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164</TotalTime>
  <Words>2313</Words>
  <Application>Microsoft Office PowerPoint</Application>
  <PresentationFormat>Panoramiczny</PresentationFormat>
  <Paragraphs>160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Times New Roman</vt:lpstr>
      <vt:lpstr>Verdana</vt:lpstr>
      <vt:lpstr>Motyw pakietu Office</vt:lpstr>
      <vt:lpstr>Zrównoważony Kampus SGGW –  - kształcenie na rzecz branż kluczowych</vt:lpstr>
      <vt:lpstr>Systemy informacji geograficznej Ćwiczenia 8 Georeferencja, kalibracja i ortorektyfikacja  </vt:lpstr>
      <vt:lpstr>Georeferencja i kalibracja rastrów w rolnictwie</vt:lpstr>
      <vt:lpstr>Dlaczego położenie rastra ma znaczenie?</vt:lpstr>
      <vt:lpstr>Jakie rastry wykorzystuje się w rolnictwie?</vt:lpstr>
      <vt:lpstr>Georeferencja rastra</vt:lpstr>
      <vt:lpstr>Kalibracja mapy rastrowej</vt:lpstr>
      <vt:lpstr>Punkty kontrolne GCP</vt:lpstr>
      <vt:lpstr>Dobór punktów kontrolnych w rolnictwie</vt:lpstr>
      <vt:lpstr>Transformacje współrzędnych</vt:lpstr>
      <vt:lpstr>Transformacja Helmerta</vt:lpstr>
      <vt:lpstr>Transformacja afiniczna</vt:lpstr>
      <vt:lpstr>Transformacje wielomianowe</vt:lpstr>
      <vt:lpstr>Transformacja spline</vt:lpstr>
      <vt:lpstr>Błędy dopasowania</vt:lpstr>
      <vt:lpstr>Resampling, czyli przepróbkowanie</vt:lpstr>
      <vt:lpstr>Najbliższy sąsiad</vt:lpstr>
      <vt:lpstr>Interpolacja biliniowa i sześcienna</vt:lpstr>
      <vt:lpstr>Ortorektyfikacja</vt:lpstr>
      <vt:lpstr>Dane potrzebne do ortorektyfikacji</vt:lpstr>
      <vt:lpstr>Zastosowania na poziomie pola i gospodarstwa</vt:lpstr>
      <vt:lpstr>Zastosowania regionalne i globalne</vt:lpstr>
      <vt:lpstr>Georeferencja, kalibracja i ortorektyfikacja -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Dariusz Gozdowski</dc:creator>
  <cp:lastModifiedBy>Dariusz Gozdowski</cp:lastModifiedBy>
  <cp:revision>8</cp:revision>
  <cp:lastPrinted>2024-05-21T11:11:19Z</cp:lastPrinted>
  <dcterms:created xsi:type="dcterms:W3CDTF">2026-05-03T18:44:31Z</dcterms:created>
  <dcterms:modified xsi:type="dcterms:W3CDTF">2026-06-28T17:40:33Z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