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8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Metody deterministyczne i stochastyczne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Metody deterministyczne tworzą powierzchnię na podstawie określonych reguł matematycznych, np. odległości od punktów pomiarowych.</a:t>
            </a:r>
          </a:p>
          <a:p>
            <a:r>
              <a:rPr lang="pl-PL" dirty="0"/>
              <a:t>Przykładem jest metoda odwrotnych odległości, w której większe znaczenie mają punkty położone bliżej miejsca szacowania.</a:t>
            </a:r>
          </a:p>
          <a:p>
            <a:r>
              <a:rPr lang="pl-PL" dirty="0"/>
              <a:t>Metody stochastyczne uwzględniają losowy składnik zmienności i pozwalają opisać niepewność oszacowania.</a:t>
            </a:r>
          </a:p>
          <a:p>
            <a:r>
              <a:rPr lang="pl-PL" dirty="0"/>
              <a:t>Najbardziej znanym przykładem jest </a:t>
            </a:r>
            <a:r>
              <a:rPr lang="pl-PL" dirty="0" err="1"/>
              <a:t>kriging</a:t>
            </a:r>
            <a:r>
              <a:rPr lang="pl-PL" dirty="0"/>
              <a:t>, który wykorzystuje strukturę zależności przestrzennej opisaną </a:t>
            </a:r>
            <a:r>
              <a:rPr lang="pl-PL" dirty="0" err="1"/>
              <a:t>wariogramem</a:t>
            </a:r>
            <a:r>
              <a:rPr lang="pl-PL" dirty="0"/>
              <a:t>.</a:t>
            </a:r>
          </a:p>
          <a:p>
            <a:r>
              <a:rPr lang="pl-PL" dirty="0"/>
              <a:t>W rolnictwie metody stochastyczne są szczególnie wartościowe wtedy, gdy oprócz mapy wartości chcemy otrzymać mapę błędu lub ocenić, gdzie potrzebne są dodatkowe pomiary.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9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Metody lokalne i globalne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Metody globalne wykorzystują jedną funkcję dopasowaną do wszystkich punktów pomiarowych.</a:t>
            </a:r>
          </a:p>
          <a:p>
            <a:r>
              <a:rPr lang="pl-PL" dirty="0"/>
              <a:t>Dają zwykle powierzchnie bardziej wygładzone i dobrze opisują ogólny trend przestrzenny, np. zmiany temperatury wraz z wysokością lub gradient opadów w dużym regionie.</a:t>
            </a:r>
          </a:p>
          <a:p>
            <a:r>
              <a:rPr lang="pl-PL" dirty="0"/>
              <a:t>Metody lokalne wykorzystują tylko punkty z otoczenia miejsca szacowania i powtarzają obliczenia dla wielu lokalnych fragmentów przestrzeni.</a:t>
            </a:r>
          </a:p>
          <a:p>
            <a:r>
              <a:rPr lang="pl-PL" dirty="0"/>
              <a:t>Dzięki temu mogą lepiej odtwarzać lokalną zmienność, która jest szczególnie ważna na poziomie pola i gospodarstwa.</a:t>
            </a:r>
          </a:p>
          <a:p>
            <a:r>
              <a:rPr lang="pl-PL" dirty="0"/>
              <a:t>W praktyce rolniczej często ważniejsze są metody lokalne, ale w analizach regionalnych i globalnych trend globalny może być równie istotny jak lokalne odchylenia.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10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Poligony Thiessena / Voronoi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Poligony </a:t>
            </a:r>
            <a:r>
              <a:rPr lang="pl-PL" dirty="0" err="1"/>
              <a:t>Thiessena</a:t>
            </a:r>
            <a:r>
              <a:rPr lang="pl-PL" dirty="0"/>
              <a:t>, nazywane też poligonami </a:t>
            </a:r>
            <a:r>
              <a:rPr lang="pl-PL" dirty="0" err="1"/>
              <a:t>Voronoi</a:t>
            </a:r>
            <a:r>
              <a:rPr lang="pl-PL" dirty="0"/>
              <a:t>, dzielą przestrzeń na obszary najbliższe poszczególnym punktom pomiarowym.</a:t>
            </a:r>
          </a:p>
          <a:p>
            <a:r>
              <a:rPr lang="pl-PL" dirty="0"/>
              <a:t>Założenie jest proste: każda </a:t>
            </a:r>
            <a:r>
              <a:rPr lang="pl-PL" dirty="0" err="1"/>
              <a:t>nieopróbowana</a:t>
            </a:r>
            <a:r>
              <a:rPr lang="pl-PL" dirty="0"/>
              <a:t> lokalizacja przyjmuje wartość najbliższego punktu.</a:t>
            </a:r>
          </a:p>
          <a:p>
            <a:r>
              <a:rPr lang="pl-PL" dirty="0"/>
              <a:t>W rolnictwie metoda ta może być użyteczna do prostego przypisywania wartości prób gleby do najbliższych fragmentów pola lub do określania zasięgu reprezentatywności punktów pomiarowych.</a:t>
            </a:r>
          </a:p>
          <a:p>
            <a:r>
              <a:rPr lang="pl-PL" dirty="0"/>
              <a:t>Jej zaletą jest przejrzystość i łatwość interpretacji.</a:t>
            </a:r>
          </a:p>
          <a:p>
            <a:r>
              <a:rPr lang="pl-PL" dirty="0"/>
              <a:t>Wadą jest tworzenie ostrych granic między strefami, nawet wtedy, gdy rzeczywiste zjawisko zmienia się płynnie. Dlatego metoda jest dobra do ilustracji i prostych analiz, ale nie zawsze do końcowej mapy zabiegowej.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11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Metoda IDW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IDW, czyli metoda odwrotnych odległości, zakłada, że wartość w danym miejscu jest średnią ważoną wartości z sąsiednich punktów.</a:t>
            </a:r>
          </a:p>
          <a:p>
            <a:r>
              <a:rPr lang="pl-PL" dirty="0"/>
              <a:t>Im bliżej znajduje się punkt pomiarowy, tym większy ma wpływ na wynik.</a:t>
            </a:r>
          </a:p>
          <a:p>
            <a:r>
              <a:rPr lang="pl-PL" dirty="0"/>
              <a:t>Metoda jest intuicyjna, stosunkowo prosta i często wykorzystywana w praktycznych zastosowaniach GIS.</a:t>
            </a:r>
          </a:p>
          <a:p>
            <a:r>
              <a:rPr lang="pl-PL" dirty="0"/>
              <a:t>W rolnictwie IDW może służyć do tworzenia map </a:t>
            </a:r>
            <a:r>
              <a:rPr lang="pl-PL" dirty="0" err="1"/>
              <a:t>pH</a:t>
            </a:r>
            <a:r>
              <a:rPr lang="pl-PL" dirty="0"/>
              <a:t>, zasobności składników, wilgotności gleby, zachwaszczenia albo lokalnych wskaźników produkcyjnych.</a:t>
            </a:r>
          </a:p>
          <a:p>
            <a:r>
              <a:rPr lang="pl-PL" dirty="0"/>
              <a:t>Trzeba jednak pamiętać, że IDW nie rozpoznaje automatycznie barier i procesów środowiskowych. Dwa punkty blisko siebie geometrycznie mogą leżeć po różnych stronach granicy glebowej lub rowu i reprezentować odmienne warunki.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12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Parametr potęgi w IDW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W metodzie IDW ważnym parametrem jest potęga odległości.</a:t>
            </a:r>
          </a:p>
          <a:p>
            <a:r>
              <a:rPr lang="pl-PL" dirty="0"/>
              <a:t>Niska wartość potęgi powoduje silniejsze wygładzenie powierzchni, ponieważ punkty dalsze nadal mają zauważalny wpływ na wynik.</a:t>
            </a:r>
          </a:p>
          <a:p>
            <a:r>
              <a:rPr lang="pl-PL" dirty="0"/>
              <a:t>Wysoka wartość potęgi zwiększa znaczenie najbliższych punktów i tworzy mapę bardziej lokalną, często o wyraźniejszych kontrastach.</a:t>
            </a:r>
          </a:p>
          <a:p>
            <a:r>
              <a:rPr lang="pl-PL" dirty="0"/>
              <a:t>W rolnictwie dobór potęgi wpływa na to, czy mapa </a:t>
            </a:r>
            <a:r>
              <a:rPr lang="pl-PL" dirty="0" err="1"/>
              <a:t>pH</a:t>
            </a:r>
            <a:r>
              <a:rPr lang="pl-PL" dirty="0"/>
              <a:t> lub zasobności będzie pokazywać szerokie strefy, czy drobniejsze lokalne różnice.</a:t>
            </a:r>
          </a:p>
          <a:p>
            <a:r>
              <a:rPr lang="pl-PL" dirty="0"/>
              <a:t>Nie należy dobierać parametru wyłącznie na podstawie estetyki mapy. Warto sprawdzić, czy wynik ma sens terenowy i czy nie prowadzi do zbyt dużej fragmentacji stref zabiegowych.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13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TIN i numeryczne modele terenu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TIN, czyli </a:t>
            </a:r>
            <a:r>
              <a:rPr lang="pl-PL" dirty="0" err="1"/>
              <a:t>triangulated</a:t>
            </a:r>
            <a:r>
              <a:rPr lang="pl-PL" dirty="0"/>
              <a:t> </a:t>
            </a:r>
            <a:r>
              <a:rPr lang="pl-PL" dirty="0" err="1"/>
              <a:t>irregular</a:t>
            </a:r>
            <a:r>
              <a:rPr lang="pl-PL" dirty="0"/>
              <a:t> network, wykorzystuje sieć nieregularnych trójkątów tworzonych między punktami pomiarowymi.</a:t>
            </a:r>
          </a:p>
          <a:p>
            <a:r>
              <a:rPr lang="pl-PL" dirty="0"/>
              <a:t>Metoda jest często stosowana do modelowania rzeźby terenu i budowy numerycznych modeli powierzchni.</a:t>
            </a:r>
          </a:p>
          <a:p>
            <a:r>
              <a:rPr lang="pl-PL" dirty="0"/>
              <a:t>W rolnictwie wysokość terenu, spadek, ekspozycja i kierunki spływu wody mają duże znaczenie dla erozji, retencji, podtopień, zastoisk wody i zróżnicowania plonu.</a:t>
            </a:r>
          </a:p>
          <a:p>
            <a:r>
              <a:rPr lang="pl-PL" dirty="0"/>
              <a:t>TIN może być użyteczny tam, gdzie punkty wysokościowe są nieregularnie rozmieszczone, np. z pomiarów terenowych lub danych geodezyjnych.</a:t>
            </a:r>
          </a:p>
          <a:p>
            <a:r>
              <a:rPr lang="pl-PL" dirty="0"/>
              <a:t>Na podstawie modeli terenu można następnie wyznaczać mapy nachylenia, ekspozycji, akumulacji spływu i obszarów potencjalnej retencji.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14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Kriging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Kriging</a:t>
            </a:r>
            <a:r>
              <a:rPr lang="pl-PL" dirty="0"/>
              <a:t> jest metodą stochastyczną, która szacuje wartości w niepomierzonych lokalizacjach na podstawie struktury zależności przestrzennej.</a:t>
            </a:r>
          </a:p>
          <a:p>
            <a:r>
              <a:rPr lang="pl-PL" dirty="0"/>
              <a:t>W odróżnieniu od prostszych metod, takich jak IDW, </a:t>
            </a:r>
            <a:r>
              <a:rPr lang="pl-PL" dirty="0" err="1"/>
              <a:t>kriging</a:t>
            </a:r>
            <a:r>
              <a:rPr lang="pl-PL" dirty="0"/>
              <a:t> może dostarczyć nie tylko mapę wartości, ale również informację o błędzie oszacowania.</a:t>
            </a:r>
          </a:p>
          <a:p>
            <a:r>
              <a:rPr lang="pl-PL" dirty="0"/>
              <a:t>W rolnictwie </a:t>
            </a:r>
            <a:r>
              <a:rPr lang="pl-PL" dirty="0" err="1"/>
              <a:t>kriging</a:t>
            </a:r>
            <a:r>
              <a:rPr lang="pl-PL" dirty="0"/>
              <a:t> bywa stosowany do mapowania właściwości gleby, składników pokarmowych, wilgotności, zasolenia, zanieczyszczeń, opadów lub temperatury.</a:t>
            </a:r>
          </a:p>
          <a:p>
            <a:r>
              <a:rPr lang="pl-PL" dirty="0"/>
              <a:t>Metoda wymaga jednak odpowiedniej liczby punktów i sensownej struktury przestrzennej danych.</a:t>
            </a:r>
          </a:p>
          <a:p>
            <a:r>
              <a:rPr lang="pl-PL" dirty="0"/>
              <a:t>Jeżeli punktów jest zbyt mało, są źle rozmieszczone albo dane są bardzo zaszumione, wynik </a:t>
            </a:r>
            <a:r>
              <a:rPr lang="pl-PL" dirty="0" err="1"/>
              <a:t>krigingu</a:t>
            </a:r>
            <a:r>
              <a:rPr lang="pl-PL" dirty="0"/>
              <a:t> może wyglądać profesjonalnie, ale niekoniecznie być bardziej wiarygodny od prostszych metod.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15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Wariogram i zależność przestrzenna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62500" lnSpcReduction="20000"/>
          </a:bodyPr>
          <a:lstStyle/>
          <a:p>
            <a:r>
              <a:rPr lang="pl-PL"/>
              <a:t>Wariogram opisuje, jak podobieństwo wartości zmienia się wraz z odległością między punktami.</a:t>
            </a:r>
          </a:p>
          <a:p>
            <a:endParaRPr lang="pl-PL"/>
          </a:p>
          <a:p>
            <a:r>
              <a:rPr lang="pl-PL"/>
              <a:t>Jeżeli punkty położone blisko siebie mają podobne wartości, a podobieństwo maleje z odległością, dane wykazują zależność przestrzenną.</a:t>
            </a:r>
          </a:p>
          <a:p>
            <a:endParaRPr lang="pl-PL"/>
          </a:p>
          <a:p>
            <a:r>
              <a:rPr lang="pl-PL"/>
              <a:t>W rolnictwie taka zależność może wynikać z procesów glebotwórczych, ukształtowania terenu, stosowania nawozów, układu pól, nawodnienia lub historii gospodarowania.</a:t>
            </a:r>
          </a:p>
          <a:p>
            <a:endParaRPr lang="pl-PL"/>
          </a:p>
          <a:p>
            <a:r>
              <a:rPr lang="pl-PL"/>
              <a:t>Wariogram pomaga określić zasięg autokorelacji przestrzennej, czyli odległość, w której punkty są jeszcze podobne.</a:t>
            </a:r>
          </a:p>
          <a:p>
            <a:endParaRPr lang="pl-PL"/>
          </a:p>
          <a:p>
            <a:r>
              <a:rPr lang="pl-PL"/>
              <a:t>Jest to ważne przy planowaniu siatki prób glebowych, ocenie jakości interpolacji i wyborze parametrów krigingu.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16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Mapa błędu i niepewność interpolacji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r>
              <a:rPr lang="pl-PL" dirty="0"/>
              <a:t>Interpolacja nie daje pewności, lecz oszacowanie.</a:t>
            </a:r>
          </a:p>
          <a:p>
            <a:r>
              <a:rPr lang="pl-PL" dirty="0"/>
              <a:t>Dlatego w wielu zastosowaniach warto analizować nie tylko mapę wartości, ale także mapę błędu lub niepewności.</a:t>
            </a:r>
          </a:p>
          <a:p>
            <a:r>
              <a:rPr lang="pl-PL" dirty="0"/>
              <a:t>Na poziomie pola mapa niepewności może wskazać fragmenty, w których potrzeba więcej prób gleby przed podjęciem decyzji o nawożeniu lub wapnowaniu.</a:t>
            </a:r>
          </a:p>
          <a:p>
            <a:r>
              <a:rPr lang="pl-PL" dirty="0"/>
              <a:t>Na poziomie regionalnym może pokazać obszary słabo reprezentowane przez stacje meteorologiczne lub punkty monitoringowe.</a:t>
            </a:r>
          </a:p>
          <a:p>
            <a:r>
              <a:rPr lang="pl-PL" dirty="0"/>
              <a:t>W skali globalnej niepewność jest szczególnie ważna, ponieważ dane są często nierównomiernie rozmieszczone, a część regionów świata ma słabszą infrastrukturę pomiarową.</a:t>
            </a:r>
          </a:p>
          <a:p>
            <a:endParaRPr lang="pl-PL" dirty="0"/>
          </a:p>
          <a:p>
            <a:r>
              <a:rPr lang="pl-PL" dirty="0"/>
              <a:t>Mapa bez informacji o niepewności może sprawiać wrażenie większej dokładności, niż rzeczywiście posiada.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17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Zmienne towarzyszące w interpolacji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W wielu przypadkach warto uzupełnić interpolację o zmienne towarzyszące, czyli dodatkowe warstwy wyjaśniające przestrzenny rozkład zjawiska.</a:t>
            </a:r>
          </a:p>
          <a:p>
            <a:r>
              <a:rPr lang="pl-PL" dirty="0"/>
              <a:t>Dla temperatury może to być wysokość nad poziomem morza, ekspozycja i odległość od morza. Dla wilgotności gleby: rzeźba terenu, typ gleby i użytkowanie ziemi.</a:t>
            </a:r>
          </a:p>
          <a:p>
            <a:r>
              <a:rPr lang="pl-PL" dirty="0"/>
              <a:t>Dla plonu i właściwości gleby pomocne mogą być dane satelitarne, mapy przewodności elektrycznej, historia nawożenia, mapy plonu z poprzednich lat i informacje o uprawie.</a:t>
            </a:r>
          </a:p>
          <a:p>
            <a:r>
              <a:rPr lang="pl-PL" dirty="0"/>
              <a:t>W skali regionalnej i globalnej zmienne towarzyszące są często konieczne, ponieważ same punkty pomiarowe są zbyt rzadkie.</a:t>
            </a:r>
          </a:p>
          <a:p>
            <a:r>
              <a:rPr lang="pl-PL" dirty="0"/>
              <a:t>Takie podejście przesuwa analizę od prostej interpolacji do modelowania przestrzennego.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6957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Systemy informacji geograficznej</a:t>
            </a:r>
            <a:br>
              <a:rPr lang="pl-PL" dirty="0"/>
            </a:br>
            <a:r>
              <a:rPr lang="pl-PL" sz="2800" dirty="0"/>
              <a:t>Ćwiczenia 7</a:t>
            </a:r>
            <a:br>
              <a:rPr lang="pl-PL" dirty="0"/>
            </a:br>
            <a:r>
              <a:rPr lang="pl-PL" dirty="0"/>
              <a:t>Interpolacja przestrzenna danych rolniczych</a:t>
            </a:r>
            <a:br>
              <a:rPr lang="pl-PL" sz="3200" dirty="0"/>
            </a:br>
            <a:br>
              <a:rPr lang="pl-PL" sz="3200" dirty="0"/>
            </a:br>
            <a:endParaRPr sz="30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478694"/>
            <a:ext cx="10516518" cy="16982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18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Rozmieszczenie punktów pomiarowych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Jakość interpolacji zależy nie tylko od metody, ale także od rozmieszczenia punktów pomiarowych.</a:t>
            </a:r>
          </a:p>
          <a:p>
            <a:r>
              <a:rPr lang="pl-PL" dirty="0"/>
              <a:t>Dobra sieć punktów powinna obejmować pełen zakres zmienności obszaru: gleby lepsze i słabsze, wzniesienia i obniżenia, miejsca suche i wilgotne, fragmenty pola o wysokim i niskim plonie.</a:t>
            </a:r>
          </a:p>
          <a:p>
            <a:r>
              <a:rPr lang="pl-PL" dirty="0"/>
              <a:t>Jeżeli punkty są skupione w jednym miejscu, mapa może być wiarygodna lokalnie, ale słaba poza tym skupieniem.</a:t>
            </a:r>
          </a:p>
          <a:p>
            <a:r>
              <a:rPr lang="pl-PL" dirty="0"/>
              <a:t>Jeżeli punkty omijają strefy problemowe, interpolacja może wygładzić lub ukryć najważniejsze zróżnicowanie.</a:t>
            </a:r>
          </a:p>
          <a:p>
            <a:r>
              <a:rPr lang="pl-PL" dirty="0"/>
              <a:t>W rolnictwie planowanie próbkowania powinno wynikać z wiedzy o polu, historii plonowania, glebach, rzeźbie terenu i celu analizy.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19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Przykłady na poziomie pola i gospodarstwa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Na poziomie pola interpolacja jest podstawą wielu elementów rolnictwa precyzyjnego.</a:t>
            </a:r>
          </a:p>
          <a:p>
            <a:r>
              <a:rPr lang="pl-PL" dirty="0"/>
              <a:t>Można tworzyć mapy </a:t>
            </a:r>
            <a:r>
              <a:rPr lang="pl-PL" dirty="0" err="1"/>
              <a:t>pH</a:t>
            </a:r>
            <a:r>
              <a:rPr lang="pl-PL" dirty="0"/>
              <a:t> i potrzeb wapnowania, mapy zasobności w P, K i Mg, mapy wilgotności gleby, strefy produkcyjne, mapy ryzyka erozji oraz mapy zmiennego nawożenia.</a:t>
            </a:r>
          </a:p>
          <a:p>
            <a:r>
              <a:rPr lang="pl-PL" dirty="0"/>
              <a:t>W gospodarstwie interpolacja pomaga integrować informacje z wielu pól i wielu sezonów, np. wskazać pola stabilnie problemowe albo obszary wymagające większej liczby prób.</a:t>
            </a:r>
          </a:p>
          <a:p>
            <a:r>
              <a:rPr lang="pl-PL" dirty="0"/>
              <a:t>Przydatne jest porównanie interpolacji z wiedzą rolnika, mapami plonu, zdjęciami satelitarnymi i obserwacjami terenowymi.</a:t>
            </a:r>
          </a:p>
          <a:p>
            <a:r>
              <a:rPr lang="pl-PL" dirty="0"/>
              <a:t>Najlepszy wynik nie jest zawsze najbardziej szczegółowy. Najlepszy wynik to taki, który wspiera realną decyzję gospodarczą.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20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Przykłady regionalne i globalne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W skali regionalnej interpolacja jest powszechnie stosowana do mapowania opadów, temperatury, suszy, wilgotności, przymrozków, właściwości gleb oraz warunków produkcyjnych.</a:t>
            </a:r>
          </a:p>
          <a:p>
            <a:r>
              <a:rPr lang="pl-PL" dirty="0"/>
              <a:t>Takie mapy mogą wspierać doradztwo rolnicze, systemy ostrzegania, planowanie retencji, ocenę ryzyka plonowania i porównanie regionów.</a:t>
            </a:r>
          </a:p>
          <a:p>
            <a:r>
              <a:rPr lang="pl-PL" dirty="0"/>
              <a:t>W skali kraju interpolacja pomaga tworzyć warstwy klimatyczne i środowiskowe wykorzystywane w modelach plonu oraz analizach polityki rolnej.</a:t>
            </a:r>
          </a:p>
          <a:p>
            <a:r>
              <a:rPr lang="pl-PL" dirty="0"/>
              <a:t>W skali globalnej interpolowane powierzchnie są częścią systemów monitoringu żywnościowego, oceny zmian klimatu, degradacji gleb i dostępności wody.</a:t>
            </a:r>
          </a:p>
          <a:p>
            <a:r>
              <a:rPr lang="pl-PL" dirty="0"/>
              <a:t>Im większa skala przestrzenna, tym bardziej rośnie znaczenie jakości danych wejściowych, standaryzacji oraz informacji o niepewności.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/>
              <a:t>Podsumowanie: interpolacja jako narzędzie decyzji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Interpolacja przestrzenna pozwala przejść od punktowych danych pomiarowych do map opisujących całe pole, gospodarstwo, region lub większy obszar.</a:t>
            </a:r>
          </a:p>
          <a:p>
            <a:r>
              <a:rPr lang="pl-PL" dirty="0"/>
              <a:t>W rolnictwie wspiera tworzenie map glebowych, klimatycznych, hydrologicznych, produkcyjnych i środowiskowych.</a:t>
            </a:r>
          </a:p>
          <a:p>
            <a:r>
              <a:rPr lang="pl-PL" dirty="0"/>
              <a:t>Na poziomie pola pomaga przygotować strefy zarządzania i rekomendacje agrotechniczne.</a:t>
            </a:r>
          </a:p>
          <a:p>
            <a:r>
              <a:rPr lang="pl-PL" dirty="0"/>
              <a:t>Na poziomie gospodarstwa umożliwia porządkowanie informacji z wielu źródeł i sezonów.</a:t>
            </a:r>
          </a:p>
          <a:p>
            <a:r>
              <a:rPr lang="pl-PL"/>
              <a:t>Na </a:t>
            </a:r>
            <a:r>
              <a:rPr lang="pl-PL" dirty="0"/>
              <a:t>poziomie regionu i świata wspiera monitoring suszy, ocenę ryzyka, planowanie retencji, modelowanie plonów oraz analizę bezpieczeństwa żywnościowego.</a:t>
            </a:r>
          </a:p>
          <a:p>
            <a:r>
              <a:rPr lang="pl-PL"/>
              <a:t>Najważniejsza </a:t>
            </a:r>
            <a:r>
              <a:rPr lang="pl-PL" dirty="0"/>
              <a:t>zasada: mapa interpolowana jest modelem, a nie bezpośrednim pomiarem. Jej wartość zależy od danych, metody, skali i celu użycia.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851661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Interpolacja przestrzenna w rolnictwie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241041" y="1502228"/>
            <a:ext cx="5553269" cy="4301413"/>
          </a:xfr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jest to </a:t>
            </a:r>
            <a:r>
              <a:rPr lang="pl-PL" dirty="0" err="1"/>
              <a:t>jedna</a:t>
            </a:r>
            <a:r>
              <a:rPr lang="pl-PL" dirty="0"/>
              <a:t> z </a:t>
            </a:r>
            <a:r>
              <a:rPr lang="pl-PL" dirty="0" err="1"/>
              <a:t>najważniejszych</a:t>
            </a:r>
            <a:r>
              <a:rPr lang="pl-PL" dirty="0"/>
              <a:t> </a:t>
            </a:r>
            <a:r>
              <a:rPr lang="pl-PL" dirty="0" err="1"/>
              <a:t>grup</a:t>
            </a:r>
            <a:r>
              <a:rPr lang="pl-PL" dirty="0"/>
              <a:t> </a:t>
            </a:r>
            <a:r>
              <a:rPr lang="pl-PL" dirty="0" err="1"/>
              <a:t>metod</a:t>
            </a:r>
            <a:r>
              <a:rPr lang="pl-PL" dirty="0"/>
              <a:t> GIS, </a:t>
            </a:r>
            <a:r>
              <a:rPr lang="pl-PL" dirty="0" err="1"/>
              <a:t>ponieważ</a:t>
            </a:r>
            <a:r>
              <a:rPr lang="pl-PL" dirty="0"/>
              <a:t> </a:t>
            </a:r>
            <a:r>
              <a:rPr lang="pl-PL" dirty="0" err="1"/>
              <a:t>wiele</a:t>
            </a:r>
            <a:r>
              <a:rPr lang="pl-PL" dirty="0"/>
              <a:t> </a:t>
            </a:r>
            <a:r>
              <a:rPr lang="pl-PL" dirty="0" err="1"/>
              <a:t>decyzji</a:t>
            </a:r>
            <a:r>
              <a:rPr lang="pl-PL" dirty="0"/>
              <a:t>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podejmować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całej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gospodarstwa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regionu</a:t>
            </a:r>
            <a:r>
              <a:rPr lang="pl-PL" dirty="0"/>
              <a:t>, </a:t>
            </a:r>
            <a:r>
              <a:rPr lang="pl-PL" dirty="0" err="1"/>
              <a:t>mimo</a:t>
            </a:r>
            <a:r>
              <a:rPr lang="pl-PL" dirty="0"/>
              <a:t> </a:t>
            </a:r>
            <a:r>
              <a:rPr lang="pl-PL" dirty="0" err="1"/>
              <a:t>że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pomiarowe</a:t>
            </a:r>
            <a:r>
              <a:rPr lang="pl-PL" dirty="0"/>
              <a:t> </a:t>
            </a:r>
            <a:r>
              <a:rPr lang="pl-PL" dirty="0" err="1"/>
              <a:t>mamy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w </a:t>
            </a:r>
            <a:r>
              <a:rPr lang="pl-PL" dirty="0" err="1"/>
              <a:t>wybranych</a:t>
            </a:r>
            <a:r>
              <a:rPr lang="pl-PL" dirty="0"/>
              <a:t> </a:t>
            </a:r>
            <a:r>
              <a:rPr lang="pl-PL" dirty="0" err="1"/>
              <a:t>punktach</a:t>
            </a:r>
            <a:r>
              <a:rPr lang="pl-PL" dirty="0"/>
              <a:t>.</a:t>
            </a:r>
          </a:p>
          <a:p>
            <a:r>
              <a:rPr lang="pl-PL" dirty="0"/>
              <a:t>Przykłady obejmują pH gleby, zawartość fosforu, potasu i magnezu, wilgotność gleby, opady, temperaturę, ryzyko przymrozków, zachwaszczenie, presję chorób oraz poziom plonowania.</a:t>
            </a:r>
          </a:p>
          <a:p>
            <a:r>
              <a:rPr lang="pl-PL" dirty="0"/>
              <a:t>Interpolacja pozwala przejść od punktów pomiarowych do map ciągłych lub stref decyzyjnych.</a:t>
            </a:r>
          </a:p>
          <a:p>
            <a:r>
              <a:rPr lang="pl-PL" dirty="0"/>
              <a:t>Wynik interpolacji zawsze jest oszacowaniem, dlatego równie ważna jak sama mapa jest ocena jej niepewności i sensowności agronomicznej.</a:t>
            </a:r>
          </a:p>
        </p:txBody>
      </p:sp>
      <p:pic>
        <p:nvPicPr>
          <p:cNvPr id="6" name="Obraz 5" descr="Przedstawienie graficzne interpolacji przestrzennej od pozyskania danych punktowych do uzyskania powierzchni ciągłej mapy">
            <a:extLst>
              <a:ext uri="{FF2B5EF4-FFF2-40B4-BE49-F238E27FC236}">
                <a16:creationId xmlns:a16="http://schemas.microsoft.com/office/drawing/2014/main" id="{39B4BC3C-2116-71CC-BC84-FDDB44FAA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700" y="1502228"/>
            <a:ext cx="5852368" cy="329370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Po co interpolować dane rolnicze?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W praktyce rolniczej nie da się zmierzyć wszystkiego w każdym miejscu.</a:t>
            </a:r>
          </a:p>
          <a:p>
            <a:r>
              <a:rPr lang="pl-PL" dirty="0"/>
              <a:t>Punkty poboru prób gleby, czujniki wilgotności, stacje pogodowe, pułapki szkodników albo pomiary terenowe reprezentują tylko wybrane lokalizacje.</a:t>
            </a:r>
          </a:p>
          <a:p>
            <a:r>
              <a:rPr lang="pl-PL" dirty="0"/>
              <a:t>Rolnik lub doradca potrzebuje jednak informacji o całym polu: gdzie wapnować, gdzie zwiększyć lub zmniejszyć nawożenie, gdzie spodziewać się stresu wodnego, a gdzie plon jest stabilnie niski.</a:t>
            </a:r>
          </a:p>
          <a:p>
            <a:r>
              <a:rPr lang="pl-PL" dirty="0"/>
              <a:t>Administracja i instytucje badawcze potrzebują map dla większych obszarów: gmin, regionów, krajów i całego świata.</a:t>
            </a:r>
          </a:p>
          <a:p>
            <a:r>
              <a:rPr lang="pl-PL" dirty="0"/>
              <a:t>Interpolacja jest więc sposobem uzupełniania przestrzeni między punktami pomiarowymi na podstawie założenia, że obiekty bliskie są zwykle bardziej podobne niż obiekty odległe.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3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Pierwsze prawo geografii a rolnictwo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Podstawą intuicji interpolacji jest pierwsze prawo geografii </a:t>
            </a:r>
            <a:r>
              <a:rPr lang="pl-PL" dirty="0" err="1"/>
              <a:t>Waldo</a:t>
            </a:r>
            <a:r>
              <a:rPr lang="pl-PL" dirty="0"/>
              <a:t> </a:t>
            </a:r>
            <a:r>
              <a:rPr lang="pl-PL" dirty="0" err="1"/>
              <a:t>Toblera</a:t>
            </a:r>
            <a:r>
              <a:rPr lang="pl-PL" dirty="0"/>
              <a:t>: wszystko jest powiązane ze wszystkim, ale obiekty bliskie są bardziej powiązane niż odległe.</a:t>
            </a:r>
          </a:p>
          <a:p>
            <a:r>
              <a:rPr lang="pl-PL" dirty="0"/>
              <a:t>W rolnictwie oznacza to, że sąsiednie fragmenty pola często mają podobniejsze właściwości gleby, wilgotność lub plon niż fragmenty bardzo od siebie oddalone.</a:t>
            </a:r>
          </a:p>
          <a:p>
            <a:r>
              <a:rPr lang="pl-PL" dirty="0"/>
              <a:t>Nie jest to jednak zasada absolutna. Granica typu gleby, rów melioracyjny, spadek terenu, zabieg agrotechniczny albo lokalne zagęszczenie gleby mogą powodować nagłe zmiany wartości.</a:t>
            </a:r>
          </a:p>
          <a:p>
            <a:r>
              <a:rPr lang="pl-PL" dirty="0"/>
              <a:t>Dlatego interpolacja wymaga znajomości danych, terenu i procesu, który opisujemy.</a:t>
            </a:r>
          </a:p>
          <a:p>
            <a:r>
              <a:rPr lang="pl-PL" dirty="0"/>
              <a:t>Mapa interpolowana nie jest prostym obrazem rzeczywistości, lecz modelem przestrzennym opartym na danych i założeniach.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4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Dane punktowe jako podstawa interpolacji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Najczęściej</a:t>
            </a:r>
            <a:r>
              <a:rPr lang="pl-PL" dirty="0"/>
              <a:t> </a:t>
            </a:r>
            <a:r>
              <a:rPr lang="pl-PL" dirty="0" err="1"/>
              <a:t>interpolację</a:t>
            </a:r>
            <a:r>
              <a:rPr lang="pl-PL" dirty="0"/>
              <a:t> </a:t>
            </a:r>
            <a:r>
              <a:rPr lang="pl-PL" dirty="0" err="1"/>
              <a:t>wykonuje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podstawie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punktowych</a:t>
            </a:r>
            <a:r>
              <a:rPr lang="pl-PL" dirty="0"/>
              <a:t>.</a:t>
            </a:r>
          </a:p>
          <a:p>
            <a:r>
              <a:rPr lang="pl-PL" dirty="0"/>
              <a:t>W skali pola mogą to być punkty prób gleby, pomiary przewodności elektrycznej gleby, punkty obserwacji chorób, miejsca pomiaru wilgotności lub punkty kalibracyjne dla map plonu.</a:t>
            </a:r>
          </a:p>
          <a:p>
            <a:r>
              <a:rPr lang="pl-PL" dirty="0"/>
              <a:t>W skali gospodarstwa dane punktowe mogą pochodzić z wielu pól, wielu sezonów i różnych źródeł pomiarowych.</a:t>
            </a:r>
          </a:p>
          <a:p>
            <a:r>
              <a:rPr lang="pl-PL" dirty="0"/>
              <a:t>W skali regionu punkty mogą oznaczać stacje meteorologiczne, punkty monitoringowe, lokalizacje doświadczeń polowych lub próbki gleby z sieci krajowej.</a:t>
            </a:r>
          </a:p>
          <a:p>
            <a:r>
              <a:rPr lang="pl-PL" dirty="0"/>
              <a:t>W skali globalnej punkty są często rzadsze, mniej równomierne i wymagają łączenia z dodatkowymi warstwami, np. </a:t>
            </a:r>
            <a:r>
              <a:rPr lang="pl-PL" dirty="0" err="1"/>
              <a:t>wysokością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klimatem</a:t>
            </a:r>
            <a:r>
              <a:rPr lang="pl-PL" dirty="0"/>
              <a:t>, </a:t>
            </a:r>
            <a:r>
              <a:rPr lang="pl-PL" dirty="0" err="1"/>
              <a:t>typem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obrazami</a:t>
            </a:r>
            <a:r>
              <a:rPr lang="pl-PL" dirty="0"/>
              <a:t> </a:t>
            </a:r>
            <a:r>
              <a:rPr lang="pl-PL" dirty="0" err="1"/>
              <a:t>satelitarnymi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5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Skala interpolacji: pole, gospodarstwo, region, świat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Skala analizy silnie wpływa na dobór metody i interpretację wyników.</a:t>
            </a:r>
          </a:p>
          <a:p>
            <a:r>
              <a:rPr lang="pl-PL" dirty="0"/>
              <a:t>Na poziomie pola ważne są detale: zmienność gleby, </a:t>
            </a:r>
            <a:r>
              <a:rPr lang="pl-PL" dirty="0" err="1"/>
              <a:t>mikrorelief</a:t>
            </a:r>
            <a:r>
              <a:rPr lang="pl-PL" dirty="0"/>
              <a:t>, przejazdy maszyn, strefy zastoiska wody i lokalne różnice plonu.</a:t>
            </a:r>
          </a:p>
          <a:p>
            <a:r>
              <a:rPr lang="pl-PL" dirty="0"/>
              <a:t>Na poziomie gospodarstwa interpolacja może pomagać w porównaniu pól i tworzeniu map zarządzania dla wielu działek.</a:t>
            </a:r>
          </a:p>
          <a:p>
            <a:r>
              <a:rPr lang="pl-PL" dirty="0"/>
              <a:t>Na poziomie regionu celem jest zwykle ocena ogólnych wzorców przestrzennych: opadów, suszy, temperatury, zasobności gleb lub potencjału produkcyjnego.</a:t>
            </a:r>
          </a:p>
          <a:p>
            <a:r>
              <a:rPr lang="pl-PL" dirty="0"/>
              <a:t>Na poziomie globalnym interpolacja często służy do budowy powierzchni klimatycznych, map ryzyka, modeli degradacji gleb i systemów monitoringu bezpieczeństwa żywnościowego.</a:t>
            </a:r>
          </a:p>
          <a:p>
            <a:r>
              <a:rPr lang="pl-PL" dirty="0"/>
              <a:t>Im większy obszar, tym ostrożniej należy interpretować lokalne szczegóły.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6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/>
              <a:t>Metody wierne i wygładzające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274320" y="1373802"/>
            <a:ext cx="7246153" cy="4784402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/>
              <a:t>Metody </a:t>
            </a:r>
            <a:r>
              <a:rPr lang="pl-PL" dirty="0" err="1"/>
              <a:t>interpolacji</a:t>
            </a:r>
            <a:r>
              <a:rPr lang="pl-PL" dirty="0"/>
              <a:t> </a:t>
            </a:r>
            <a:r>
              <a:rPr lang="pl-PL" dirty="0" err="1"/>
              <a:t>można</a:t>
            </a:r>
            <a:r>
              <a:rPr lang="pl-PL" dirty="0"/>
              <a:t> </a:t>
            </a:r>
            <a:r>
              <a:rPr lang="pl-PL" dirty="0" err="1"/>
              <a:t>podzielić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wierne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wygładzające</a:t>
            </a:r>
            <a:r>
              <a:rPr lang="pl-PL" dirty="0"/>
              <a:t>.</a:t>
            </a:r>
          </a:p>
          <a:p>
            <a:r>
              <a:rPr lang="pl-PL" dirty="0"/>
              <a:t>Metody wierne zachowują wartości punktów pomiarowych dokładnie na powierzchni interpolowanej. </a:t>
            </a:r>
            <a:r>
              <a:rPr lang="pl-PL" dirty="0" err="1"/>
              <a:t>Oznacza</a:t>
            </a:r>
            <a:r>
              <a:rPr lang="pl-PL" dirty="0"/>
              <a:t> to, </a:t>
            </a:r>
            <a:r>
              <a:rPr lang="pl-PL" dirty="0" err="1"/>
              <a:t>że</a:t>
            </a:r>
            <a:r>
              <a:rPr lang="pl-PL" dirty="0"/>
              <a:t> w </a:t>
            </a:r>
            <a:r>
              <a:rPr lang="pl-PL" dirty="0" err="1"/>
              <a:t>miejscu</a:t>
            </a:r>
            <a:r>
              <a:rPr lang="pl-PL" dirty="0"/>
              <a:t> </a:t>
            </a:r>
            <a:r>
              <a:rPr lang="pl-PL" dirty="0" err="1"/>
              <a:t>pomiaru</a:t>
            </a:r>
            <a:r>
              <a:rPr lang="pl-PL" dirty="0"/>
              <a:t> </a:t>
            </a:r>
            <a:r>
              <a:rPr lang="pl-PL" dirty="0" err="1"/>
              <a:t>wynik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jest </a:t>
            </a:r>
            <a:r>
              <a:rPr lang="pl-PL" dirty="0" err="1"/>
              <a:t>taki</a:t>
            </a:r>
            <a:r>
              <a:rPr lang="pl-PL" dirty="0"/>
              <a:t> </a:t>
            </a:r>
            <a:r>
              <a:rPr lang="pl-PL" dirty="0" err="1"/>
              <a:t>sam</a:t>
            </a:r>
            <a:r>
              <a:rPr lang="pl-PL" dirty="0"/>
              <a:t> jak </a:t>
            </a:r>
            <a:r>
              <a:rPr lang="pl-PL" dirty="0" err="1"/>
              <a:t>wartość</a:t>
            </a:r>
            <a:r>
              <a:rPr lang="pl-PL" dirty="0"/>
              <a:t> </a:t>
            </a:r>
            <a:r>
              <a:rPr lang="pl-PL" dirty="0" err="1"/>
              <a:t>obserwowana</a:t>
            </a:r>
            <a:r>
              <a:rPr lang="pl-PL" dirty="0"/>
              <a:t>.</a:t>
            </a:r>
          </a:p>
          <a:p>
            <a:r>
              <a:rPr lang="pl-PL" dirty="0"/>
              <a:t>Takie podejście ma sens, gdy mamy dużą pewność co do jakości pomiaru i lokalizacji punktu.</a:t>
            </a:r>
          </a:p>
          <a:p>
            <a:r>
              <a:rPr lang="pl-PL" dirty="0"/>
              <a:t>Metody wygładzające nie muszą przechodzić dokładnie przez wszystkie punkty. </a:t>
            </a:r>
            <a:r>
              <a:rPr lang="pl-PL" dirty="0" err="1"/>
              <a:t>Mogą</a:t>
            </a:r>
            <a:r>
              <a:rPr lang="pl-PL" dirty="0"/>
              <a:t> </a:t>
            </a:r>
            <a:r>
              <a:rPr lang="pl-PL" dirty="0" err="1"/>
              <a:t>lepiej</a:t>
            </a:r>
            <a:r>
              <a:rPr lang="pl-PL" dirty="0"/>
              <a:t> </a:t>
            </a:r>
            <a:r>
              <a:rPr lang="pl-PL" dirty="0" err="1"/>
              <a:t>nadawać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do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obarczonych</a:t>
            </a:r>
            <a:r>
              <a:rPr lang="pl-PL" dirty="0"/>
              <a:t> </a:t>
            </a:r>
            <a:r>
              <a:rPr lang="pl-PL" dirty="0" err="1"/>
              <a:t>błędem</a:t>
            </a:r>
            <a:r>
              <a:rPr lang="pl-PL" dirty="0"/>
              <a:t>, np. </a:t>
            </a:r>
            <a:r>
              <a:rPr lang="pl-PL" dirty="0" err="1"/>
              <a:t>pomiarów</a:t>
            </a:r>
            <a:r>
              <a:rPr lang="pl-PL" dirty="0"/>
              <a:t> </a:t>
            </a:r>
            <a:r>
              <a:rPr lang="pl-PL" dirty="0" err="1"/>
              <a:t>terenowych</a:t>
            </a:r>
            <a:r>
              <a:rPr lang="pl-PL" dirty="0"/>
              <a:t>, </a:t>
            </a:r>
            <a:r>
              <a:rPr lang="pl-PL" dirty="0" err="1"/>
              <a:t>które</a:t>
            </a:r>
            <a:r>
              <a:rPr lang="pl-PL" dirty="0"/>
              <a:t> </a:t>
            </a:r>
            <a:r>
              <a:rPr lang="pl-PL" dirty="0" err="1"/>
              <a:t>zawierają</a:t>
            </a:r>
            <a:r>
              <a:rPr lang="pl-PL" dirty="0"/>
              <a:t> </a:t>
            </a:r>
            <a:r>
              <a:rPr lang="pl-PL" dirty="0" err="1"/>
              <a:t>zmienność</a:t>
            </a:r>
            <a:r>
              <a:rPr lang="pl-PL" dirty="0"/>
              <a:t> </a:t>
            </a:r>
            <a:r>
              <a:rPr lang="pl-PL" dirty="0" err="1"/>
              <a:t>losową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nieprecyzyjną</a:t>
            </a:r>
            <a:r>
              <a:rPr lang="pl-PL" dirty="0"/>
              <a:t> </a:t>
            </a:r>
            <a:r>
              <a:rPr lang="pl-PL" dirty="0" err="1"/>
              <a:t>lokalizację</a:t>
            </a:r>
            <a:r>
              <a:rPr lang="pl-PL" dirty="0"/>
              <a:t>.</a:t>
            </a:r>
          </a:p>
          <a:p>
            <a:r>
              <a:rPr lang="pl-PL" dirty="0"/>
              <a:t>W rolnictwie zbyt wierne odwzorowanie pojedynczych punktów może czasem prowadzić do mapy nadmiernie poszarpanej i trudnej do zastosowania w praktyce.</a:t>
            </a:r>
          </a:p>
        </p:txBody>
      </p:sp>
      <p:pic>
        <p:nvPicPr>
          <p:cNvPr id="6" name="Obraz 5" descr="Przedstawienie graficzne różnych metod interpolacji przestrzennej dających w wyniku różne mapy wynikowe">
            <a:extLst>
              <a:ext uri="{FF2B5EF4-FFF2-40B4-BE49-F238E27FC236}">
                <a16:creationId xmlns:a16="http://schemas.microsoft.com/office/drawing/2014/main" id="{661B7DD8-B50E-364B-F236-43FA69887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941" y="2388637"/>
            <a:ext cx="4393419" cy="24726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7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Metody ciągłe i nieciągłe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Interpolacja może prowadzić do powierzchni ciągłych albo nieciągłych.</a:t>
            </a:r>
          </a:p>
          <a:p>
            <a:r>
              <a:rPr lang="pl-PL" dirty="0"/>
              <a:t>Metody ciągłe tworzą płynne przejścia między wartościami. Są odpowiednie dla zjawisk, które zmieniają się stopniowo, np. temperatura, opad, wilgotność gleby lub wysokość terenu.</a:t>
            </a:r>
          </a:p>
          <a:p>
            <a:r>
              <a:rPr lang="pl-PL" dirty="0"/>
              <a:t>Metody nieciągłe tworzą powierzchnie o charakterze strefowym lub tarasowym. Mogą lepiej opisywać sytuacje, w których wartości zmieniają się skokowo.</a:t>
            </a:r>
          </a:p>
          <a:p>
            <a:r>
              <a:rPr lang="pl-PL" dirty="0"/>
              <a:t>W rolnictwie skokowe zmiany mogą występować na granicach typów gleb, pól o różnej historii nawożenia, różnych upraw lub różnych sposobów gospodarowania.</a:t>
            </a:r>
          </a:p>
          <a:p>
            <a:r>
              <a:rPr lang="pl-PL" dirty="0"/>
              <a:t>Dobór metody powinien wynikać z charakteru zjawiska, a nie tylko z wyglądu mapy.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159</TotalTime>
  <Words>2375</Words>
  <Application>Microsoft Office PowerPoint</Application>
  <PresentationFormat>Panoramiczny</PresentationFormat>
  <Paragraphs>167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7 Interpolacja przestrzenna danych rolniczych  </vt:lpstr>
      <vt:lpstr>Interpolacja przestrzenna w rolnictwie</vt:lpstr>
      <vt:lpstr>Po co interpolować dane rolnicze?</vt:lpstr>
      <vt:lpstr>Pierwsze prawo geografii a rolnictwo</vt:lpstr>
      <vt:lpstr>Dane punktowe jako podstawa interpolacji</vt:lpstr>
      <vt:lpstr>Skala interpolacji: pole, gospodarstwo, region, świat</vt:lpstr>
      <vt:lpstr>Metody wierne i wygładzające</vt:lpstr>
      <vt:lpstr>Metody ciągłe i nieciągłe</vt:lpstr>
      <vt:lpstr>Metody deterministyczne i stochastyczne</vt:lpstr>
      <vt:lpstr>Metody lokalne i globalne</vt:lpstr>
      <vt:lpstr>Poligony Thiessena / Voronoi</vt:lpstr>
      <vt:lpstr>Metoda IDW</vt:lpstr>
      <vt:lpstr>Parametr potęgi w IDW</vt:lpstr>
      <vt:lpstr>TIN i numeryczne modele terenu</vt:lpstr>
      <vt:lpstr>Kriging</vt:lpstr>
      <vt:lpstr>Wariogram i zależność przestrzenna</vt:lpstr>
      <vt:lpstr>Mapa błędu i niepewność interpolacji</vt:lpstr>
      <vt:lpstr>Zmienne towarzyszące w interpolacji</vt:lpstr>
      <vt:lpstr>Rozmieszczenie punktów pomiarowych</vt:lpstr>
      <vt:lpstr>Przykłady na poziomie pola i gospodarstwa</vt:lpstr>
      <vt:lpstr>Przykłady regionalne i globalne</vt:lpstr>
      <vt:lpstr>Podsumowanie: interpolacja jako narzędzie decyzji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6</cp:revision>
  <cp:lastPrinted>2024-05-21T11:11:19Z</cp:lastPrinted>
  <dcterms:created xsi:type="dcterms:W3CDTF">2026-05-03T18:44:31Z</dcterms:created>
  <dcterms:modified xsi:type="dcterms:W3CDTF">2026-06-28T16:57:27Z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