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05" autoAdjust="0"/>
  </p:normalViewPr>
  <p:slideViewPr>
    <p:cSldViewPr snapToGrid="0" showGuides="1">
      <p:cViewPr varScale="1">
        <p:scale>
          <a:sx n="77" d="100"/>
          <a:sy n="77" d="100"/>
        </p:scale>
        <p:origin x="120" y="77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219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zek Sieczko" userId="fde32721-af33-4d10-ad5d-d130b4de518c" providerId="ADAL" clId="{3F93AC46-B478-4960-B5A2-804013B4FC1A}"/>
    <pc:docChg chg="modSld">
      <pc:chgData name="Leszek Sieczko" userId="fde32721-af33-4d10-ad5d-d130b4de518c" providerId="ADAL" clId="{3F93AC46-B478-4960-B5A2-804013B4FC1A}" dt="2026-06-29T09:49:49.484" v="4" actId="962"/>
      <pc:docMkLst>
        <pc:docMk/>
      </pc:docMkLst>
      <pc:sldChg chg="modSp">
        <pc:chgData name="Leszek Sieczko" userId="fde32721-af33-4d10-ad5d-d130b4de518c" providerId="ADAL" clId="{3F93AC46-B478-4960-B5A2-804013B4FC1A}" dt="2026-06-29T09:49:49.484" v="4" actId="962"/>
        <pc:sldMkLst>
          <pc:docMk/>
          <pc:sldMk cId="511144598" sldId="260"/>
        </pc:sldMkLst>
        <pc:spChg chg="mod">
          <ac:chgData name="Leszek Sieczko" userId="fde32721-af33-4d10-ad5d-d130b4de518c" providerId="ADAL" clId="{3F93AC46-B478-4960-B5A2-804013B4FC1A}" dt="2026-06-29T09:49:49.484" v="4" actId="962"/>
          <ac:spMkLst>
            <pc:docMk/>
            <pc:sldMk cId="511144598" sldId="260"/>
            <ac:spMk id="5" creationId="{A1B5E6BD-A469-217A-96FF-719950F47492}"/>
          </ac:spMkLst>
        </pc:spChg>
      </pc:sldChg>
      <pc:sldChg chg="modSp">
        <pc:chgData name="Leszek Sieczko" userId="fde32721-af33-4d10-ad5d-d130b4de518c" providerId="ADAL" clId="{3F93AC46-B478-4960-B5A2-804013B4FC1A}" dt="2026-06-29T09:49:18.480" v="3" actId="27636"/>
        <pc:sldMkLst>
          <pc:docMk/>
          <pc:sldMk cId="0" sldId="265"/>
        </pc:sldMkLst>
        <pc:spChg chg="mod">
          <ac:chgData name="Leszek Sieczko" userId="fde32721-af33-4d10-ad5d-d130b4de518c" providerId="ADAL" clId="{3F93AC46-B478-4960-B5A2-804013B4FC1A}" dt="2026-06-29T09:49:18.480" v="3" actId="27636"/>
          <ac:spMkLst>
            <pc:docMk/>
            <pc:sldMk cId="0" sldId="265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Powiązanie</a:t>
            </a:r>
            <a:r>
              <a:rPr lang="pl-PL" dirty="0"/>
              <a:t> </a:t>
            </a:r>
            <a:r>
              <a:rPr lang="pl-PL" dirty="0" err="1"/>
              <a:t>geometrii</a:t>
            </a:r>
            <a:r>
              <a:rPr lang="pl-PL" dirty="0"/>
              <a:t> z </a:t>
            </a:r>
            <a:r>
              <a:rPr lang="pl-PL" dirty="0" err="1"/>
              <a:t>tabelą</a:t>
            </a:r>
            <a:r>
              <a:rPr lang="pl-PL" dirty="0"/>
              <a:t> </a:t>
            </a:r>
            <a:r>
              <a:rPr lang="pl-PL" dirty="0" err="1"/>
              <a:t>atrybutów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Każdy</a:t>
            </a:r>
            <a:r>
              <a:rPr lang="pl-PL" dirty="0"/>
              <a:t> </a:t>
            </a:r>
            <a:r>
              <a:rPr lang="pl-PL" dirty="0" err="1"/>
              <a:t>obiekt</a:t>
            </a:r>
            <a:r>
              <a:rPr lang="pl-PL" dirty="0"/>
              <a:t> </a:t>
            </a:r>
            <a:r>
              <a:rPr lang="pl-PL" dirty="0" err="1"/>
              <a:t>wektorowy</a:t>
            </a:r>
            <a:r>
              <a:rPr lang="pl-PL" dirty="0"/>
              <a:t> jest </a:t>
            </a:r>
            <a:r>
              <a:rPr lang="pl-PL" dirty="0" err="1"/>
              <a:t>powiązany</a:t>
            </a:r>
            <a:r>
              <a:rPr lang="pl-PL" dirty="0"/>
              <a:t> z </a:t>
            </a:r>
            <a:r>
              <a:rPr lang="pl-PL" dirty="0" err="1"/>
              <a:t>tabelą</a:t>
            </a:r>
            <a:r>
              <a:rPr lang="pl-PL" dirty="0"/>
              <a:t> </a:t>
            </a:r>
            <a:r>
              <a:rPr lang="pl-PL" dirty="0" err="1"/>
              <a:t>atrybutów</a:t>
            </a:r>
            <a:r>
              <a:rPr lang="pl-PL" dirty="0"/>
              <a:t>. </a:t>
            </a:r>
            <a:r>
              <a:rPr lang="pl-PL" dirty="0" err="1"/>
              <a:t>Geometria</a:t>
            </a:r>
            <a:r>
              <a:rPr lang="pl-PL" dirty="0"/>
              <a:t> </a:t>
            </a:r>
            <a:r>
              <a:rPr lang="pl-PL" dirty="0" err="1"/>
              <a:t>odpowiada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pytanie</a:t>
            </a:r>
            <a:r>
              <a:rPr lang="pl-PL" dirty="0"/>
              <a:t> „</a:t>
            </a:r>
            <a:r>
              <a:rPr lang="pl-PL" dirty="0" err="1"/>
              <a:t>gdzie</a:t>
            </a:r>
            <a:r>
              <a:rPr lang="pl-PL" dirty="0"/>
              <a:t>?”, a </a:t>
            </a:r>
            <a:r>
              <a:rPr lang="pl-PL" dirty="0" err="1"/>
              <a:t>tabela</a:t>
            </a:r>
            <a:r>
              <a:rPr lang="pl-PL" dirty="0"/>
              <a:t> </a:t>
            </a:r>
            <a:r>
              <a:rPr lang="pl-PL" dirty="0" err="1"/>
              <a:t>odpowiada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pytania</a:t>
            </a:r>
            <a:r>
              <a:rPr lang="pl-PL" dirty="0"/>
              <a:t> „co to jest?” </a:t>
            </a:r>
            <a:r>
              <a:rPr lang="pl-PL" dirty="0" err="1"/>
              <a:t>i</a:t>
            </a:r>
            <a:r>
              <a:rPr lang="pl-PL" dirty="0"/>
              <a:t> „</a:t>
            </a:r>
            <a:r>
              <a:rPr lang="pl-PL" dirty="0" err="1"/>
              <a:t>jakie</a:t>
            </a:r>
            <a:r>
              <a:rPr lang="pl-PL" dirty="0"/>
              <a:t> ma </a:t>
            </a:r>
            <a:r>
              <a:rPr lang="pl-PL" dirty="0" err="1"/>
              <a:t>cechy</a:t>
            </a:r>
            <a:r>
              <a:rPr lang="pl-PL" dirty="0"/>
              <a:t>?”.</a:t>
            </a:r>
          </a:p>
          <a:p>
            <a:r>
              <a:rPr lang="pl-PL" dirty="0"/>
              <a:t>Dla pola atrybutami mogą być: numer działki, powierzchnia, uprawa, odmiana, data siewu, klasa gleby, plon, dawka nawozu i właściciel lub użytkownik.</a:t>
            </a:r>
          </a:p>
          <a:p>
            <a:r>
              <a:rPr lang="pl-PL" dirty="0"/>
              <a:t>Dla punktu próby gleby atrybutami mogą być: pH, zawartość P, K, Mg, próchnica, głębokość pobrania, data i laboratorium.</a:t>
            </a:r>
          </a:p>
          <a:p>
            <a:r>
              <a:rPr lang="pl-PL" dirty="0"/>
              <a:t>Dla gminy mogą to być: udział gruntów ornych, dominujące gleby, powierzchnia upraw, wskaźnik suszy, liczba gospodarstw lub potencjał retencji.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Jakość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atrybutowych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Dane </a:t>
            </a:r>
            <a:r>
              <a:rPr lang="pl-PL" dirty="0" err="1"/>
              <a:t>atrybutowe</a:t>
            </a:r>
            <a:r>
              <a:rPr lang="pl-PL" dirty="0"/>
              <a:t> </a:t>
            </a:r>
            <a:r>
              <a:rPr lang="pl-PL" dirty="0" err="1"/>
              <a:t>muszą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uporządkowane</a:t>
            </a:r>
            <a:r>
              <a:rPr lang="pl-PL" dirty="0"/>
              <a:t>, </a:t>
            </a:r>
            <a:r>
              <a:rPr lang="pl-PL" dirty="0" err="1"/>
              <a:t>bo</a:t>
            </a:r>
            <a:r>
              <a:rPr lang="pl-PL" dirty="0"/>
              <a:t> </a:t>
            </a:r>
            <a:r>
              <a:rPr lang="pl-PL" dirty="0" err="1"/>
              <a:t>nawet</a:t>
            </a:r>
            <a:r>
              <a:rPr lang="pl-PL" dirty="0"/>
              <a:t> </a:t>
            </a:r>
            <a:r>
              <a:rPr lang="pl-PL" dirty="0" err="1"/>
              <a:t>poprawna</a:t>
            </a:r>
            <a:r>
              <a:rPr lang="pl-PL" dirty="0"/>
              <a:t> </a:t>
            </a:r>
            <a:r>
              <a:rPr lang="pl-PL" dirty="0" err="1"/>
              <a:t>geometria</a:t>
            </a:r>
            <a:r>
              <a:rPr lang="pl-PL" dirty="0"/>
              <a:t> </a:t>
            </a:r>
            <a:r>
              <a:rPr lang="pl-PL" dirty="0" err="1"/>
              <a:t>nie</a:t>
            </a:r>
            <a:r>
              <a:rPr lang="pl-PL" dirty="0"/>
              <a:t> </a:t>
            </a:r>
            <a:r>
              <a:rPr lang="pl-PL" dirty="0" err="1"/>
              <a:t>wystarczy</a:t>
            </a:r>
            <a:r>
              <a:rPr lang="pl-PL" dirty="0"/>
              <a:t> do </a:t>
            </a:r>
            <a:r>
              <a:rPr lang="pl-PL" dirty="0" err="1"/>
              <a:t>wykonania</a:t>
            </a:r>
            <a:r>
              <a:rPr lang="pl-PL" dirty="0"/>
              <a:t> </a:t>
            </a:r>
            <a:r>
              <a:rPr lang="pl-PL" dirty="0" err="1"/>
              <a:t>dobrej</a:t>
            </a:r>
            <a:r>
              <a:rPr lang="pl-PL" dirty="0"/>
              <a:t> </a:t>
            </a:r>
            <a:r>
              <a:rPr lang="pl-PL" dirty="0" err="1"/>
              <a:t>analizy</a:t>
            </a:r>
            <a:r>
              <a:rPr lang="pl-PL" dirty="0"/>
              <a:t>.</a:t>
            </a:r>
          </a:p>
          <a:p>
            <a:r>
              <a:rPr lang="pl-PL" dirty="0"/>
              <a:t>Najczęstsze problemy: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różne</a:t>
            </a:r>
            <a:r>
              <a:rPr lang="pl-PL" dirty="0"/>
              <a:t> </a:t>
            </a:r>
            <a:r>
              <a:rPr lang="pl-PL" dirty="0" err="1"/>
              <a:t>nazwy</a:t>
            </a:r>
            <a:r>
              <a:rPr lang="pl-PL" dirty="0"/>
              <a:t> </a:t>
            </a:r>
            <a:r>
              <a:rPr lang="pl-PL" dirty="0" err="1"/>
              <a:t>tej</a:t>
            </a:r>
            <a:r>
              <a:rPr lang="pl-PL" dirty="0"/>
              <a:t> </a:t>
            </a:r>
            <a:r>
              <a:rPr lang="pl-PL" dirty="0" err="1"/>
              <a:t>samej</a:t>
            </a:r>
            <a:r>
              <a:rPr lang="pl-PL" dirty="0"/>
              <a:t> </a:t>
            </a:r>
            <a:r>
              <a:rPr lang="pl-PL" dirty="0" err="1"/>
              <a:t>uprawy</a:t>
            </a:r>
            <a:r>
              <a:rPr lang="pl-PL" dirty="0"/>
              <a:t>, np. „</a:t>
            </a:r>
            <a:r>
              <a:rPr lang="pl-PL" dirty="0" err="1"/>
              <a:t>pszenica</a:t>
            </a:r>
            <a:r>
              <a:rPr lang="pl-PL" dirty="0"/>
              <a:t> </a:t>
            </a:r>
            <a:r>
              <a:rPr lang="pl-PL" dirty="0" err="1"/>
              <a:t>ozima</a:t>
            </a:r>
            <a:r>
              <a:rPr lang="pl-PL" dirty="0"/>
              <a:t>”, „</a:t>
            </a:r>
            <a:r>
              <a:rPr lang="pl-PL" dirty="0" err="1"/>
              <a:t>pszenica</a:t>
            </a:r>
            <a:r>
              <a:rPr lang="pl-PL" dirty="0"/>
              <a:t>” </a:t>
            </a:r>
            <a:r>
              <a:rPr lang="pl-PL" dirty="0" err="1"/>
              <a:t>i</a:t>
            </a:r>
            <a:r>
              <a:rPr lang="pl-PL" dirty="0"/>
              <a:t> „Wheat”;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brak</a:t>
            </a:r>
            <a:r>
              <a:rPr lang="pl-PL" dirty="0"/>
              <a:t> </a:t>
            </a:r>
            <a:r>
              <a:rPr lang="pl-PL" dirty="0" err="1"/>
              <a:t>jednostek</a:t>
            </a:r>
            <a:r>
              <a:rPr lang="pl-PL" dirty="0"/>
              <a:t>, np. </a:t>
            </a:r>
            <a:r>
              <a:rPr lang="pl-PL" dirty="0" err="1"/>
              <a:t>plon</a:t>
            </a:r>
            <a:r>
              <a:rPr lang="pl-PL" dirty="0"/>
              <a:t> bez </a:t>
            </a:r>
            <a:r>
              <a:rPr lang="pl-PL" dirty="0" err="1"/>
              <a:t>informacji</a:t>
            </a:r>
            <a:r>
              <a:rPr lang="pl-PL" dirty="0"/>
              <a:t>, </a:t>
            </a:r>
            <a:r>
              <a:rPr lang="pl-PL" dirty="0" err="1"/>
              <a:t>czy</a:t>
            </a:r>
            <a:r>
              <a:rPr lang="pl-PL" dirty="0"/>
              <a:t> jest w t/ha </a:t>
            </a:r>
            <a:r>
              <a:rPr lang="pl-PL" dirty="0" err="1"/>
              <a:t>czy</a:t>
            </a:r>
            <a:r>
              <a:rPr lang="pl-PL" dirty="0"/>
              <a:t> dt/ha;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brak</a:t>
            </a:r>
            <a:r>
              <a:rPr lang="pl-PL" dirty="0"/>
              <a:t> </a:t>
            </a:r>
            <a:r>
              <a:rPr lang="pl-PL" dirty="0" err="1"/>
              <a:t>daty</a:t>
            </a:r>
            <a:r>
              <a:rPr lang="pl-PL" dirty="0"/>
              <a:t> </a:t>
            </a:r>
            <a:r>
              <a:rPr lang="pl-PL" dirty="0" err="1"/>
              <a:t>pomiaru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źródła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wartości</a:t>
            </a:r>
            <a:r>
              <a:rPr lang="pl-PL" dirty="0"/>
              <a:t> </a:t>
            </a:r>
            <a:r>
              <a:rPr lang="pl-PL" dirty="0" err="1"/>
              <a:t>tekstowe</a:t>
            </a:r>
            <a:r>
              <a:rPr lang="pl-PL" dirty="0"/>
              <a:t> </a:t>
            </a:r>
            <a:r>
              <a:rPr lang="pl-PL" dirty="0" err="1"/>
              <a:t>zapisane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liczby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liczby</a:t>
            </a:r>
            <a:r>
              <a:rPr lang="pl-PL" dirty="0"/>
              <a:t> </a:t>
            </a:r>
            <a:r>
              <a:rPr lang="pl-PL" dirty="0" err="1"/>
              <a:t>zapisane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tekst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puste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literówki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niezgodne</a:t>
            </a:r>
            <a:r>
              <a:rPr lang="pl-PL" dirty="0"/>
              <a:t> </a:t>
            </a:r>
            <a:r>
              <a:rPr lang="pl-PL" dirty="0" err="1"/>
              <a:t>kody</a:t>
            </a:r>
            <a:r>
              <a:rPr lang="pl-PL" dirty="0"/>
              <a:t>.</a:t>
            </a:r>
          </a:p>
          <a:p>
            <a:r>
              <a:rPr lang="pl-PL" dirty="0"/>
              <a:t>W rolnictwie ważne są także jednostki przestrzenne: pole produkcyjne, działka ewidencyjna i gospodarstwo nie zawsze oznaczają ten sam obiekt.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Wybrane</a:t>
            </a:r>
            <a:r>
              <a:rPr lang="pl-PL" dirty="0"/>
              <a:t> </a:t>
            </a:r>
            <a:r>
              <a:rPr lang="pl-PL" dirty="0" err="1"/>
              <a:t>formaty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wektorowych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W </a:t>
            </a:r>
            <a:r>
              <a:rPr lang="pl-PL" dirty="0" err="1"/>
              <a:t>praktyce</a:t>
            </a:r>
            <a:r>
              <a:rPr lang="pl-PL" dirty="0"/>
              <a:t> GIS </a:t>
            </a:r>
            <a:r>
              <a:rPr lang="pl-PL" dirty="0" err="1"/>
              <a:t>spotyka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wiele</a:t>
            </a:r>
            <a:r>
              <a:rPr lang="pl-PL" dirty="0"/>
              <a:t> </a:t>
            </a:r>
            <a:r>
              <a:rPr lang="pl-PL" dirty="0" err="1"/>
              <a:t>formatów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wektorowych</a:t>
            </a:r>
            <a:r>
              <a:rPr lang="pl-PL" dirty="0"/>
              <a:t>.</a:t>
            </a:r>
          </a:p>
          <a:p>
            <a:r>
              <a:rPr lang="pl-PL" dirty="0" err="1"/>
              <a:t>Shapefile</a:t>
            </a:r>
            <a:r>
              <a:rPr lang="pl-PL" dirty="0"/>
              <a:t> jest nadal bardzo popularny, ale składa się z kilku plików. </a:t>
            </a:r>
            <a:r>
              <a:rPr lang="pl-PL" dirty="0" err="1"/>
              <a:t>Najważniejsze</a:t>
            </a:r>
            <a:r>
              <a:rPr lang="pl-PL" dirty="0"/>
              <a:t> to: .</a:t>
            </a:r>
            <a:r>
              <a:rPr lang="pl-PL" dirty="0" err="1"/>
              <a:t>shp</a:t>
            </a:r>
            <a:r>
              <a:rPr lang="pl-PL" dirty="0"/>
              <a:t> z </a:t>
            </a:r>
            <a:r>
              <a:rPr lang="pl-PL" dirty="0" err="1"/>
              <a:t>geometrią</a:t>
            </a:r>
            <a:r>
              <a:rPr lang="pl-PL" dirty="0"/>
              <a:t>, .</a:t>
            </a:r>
            <a:r>
              <a:rPr lang="pl-PL" dirty="0" err="1"/>
              <a:t>shx</a:t>
            </a:r>
            <a:r>
              <a:rPr lang="pl-PL" dirty="0"/>
              <a:t> z </a:t>
            </a:r>
            <a:r>
              <a:rPr lang="pl-PL" dirty="0" err="1"/>
              <a:t>indeksem</a:t>
            </a:r>
            <a:r>
              <a:rPr lang="pl-PL" dirty="0"/>
              <a:t>, .</a:t>
            </a:r>
            <a:r>
              <a:rPr lang="pl-PL" dirty="0" err="1"/>
              <a:t>dbf</a:t>
            </a:r>
            <a:r>
              <a:rPr lang="pl-PL" dirty="0"/>
              <a:t> z </a:t>
            </a:r>
            <a:r>
              <a:rPr lang="pl-PL" dirty="0" err="1"/>
              <a:t>tabelą</a:t>
            </a:r>
            <a:r>
              <a:rPr lang="pl-PL" dirty="0"/>
              <a:t> </a:t>
            </a:r>
            <a:r>
              <a:rPr lang="pl-PL" dirty="0" err="1"/>
              <a:t>atrybutów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.</a:t>
            </a:r>
            <a:r>
              <a:rPr lang="pl-PL" dirty="0" err="1"/>
              <a:t>prj</a:t>
            </a:r>
            <a:r>
              <a:rPr lang="pl-PL" dirty="0"/>
              <a:t> z </a:t>
            </a:r>
            <a:r>
              <a:rPr lang="pl-PL" dirty="0" err="1"/>
              <a:t>informacją</a:t>
            </a:r>
            <a:r>
              <a:rPr lang="pl-PL" dirty="0"/>
              <a:t> o </a:t>
            </a:r>
            <a:r>
              <a:rPr lang="pl-PL" dirty="0" err="1"/>
              <a:t>układzie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.</a:t>
            </a:r>
          </a:p>
          <a:p>
            <a:r>
              <a:rPr lang="pl-PL" dirty="0" err="1"/>
              <a:t>GeoPackage</a:t>
            </a:r>
            <a:r>
              <a:rPr lang="pl-PL" dirty="0"/>
              <a:t> jest wygodniejszym współczesnym formatem, ponieważ wiele warstw, tabel i układ współrzędnych może być zapisanych w jednym pliku .</a:t>
            </a:r>
            <a:r>
              <a:rPr lang="pl-PL" dirty="0" err="1"/>
              <a:t>gpkg</a:t>
            </a:r>
            <a:r>
              <a:rPr lang="pl-PL" dirty="0"/>
              <a:t>.</a:t>
            </a:r>
          </a:p>
          <a:p>
            <a:r>
              <a:rPr lang="pl-PL" dirty="0"/>
              <a:t>Inne spotykane formaty to m.in. </a:t>
            </a:r>
            <a:r>
              <a:rPr lang="pl-PL" dirty="0" err="1"/>
              <a:t>GeoJSON</a:t>
            </a:r>
            <a:r>
              <a:rPr lang="pl-PL" dirty="0"/>
              <a:t>, KML, DXF, GML </a:t>
            </a:r>
            <a:r>
              <a:rPr lang="pl-PL" dirty="0" err="1"/>
              <a:t>oraz</a:t>
            </a:r>
            <a:r>
              <a:rPr lang="pl-PL" dirty="0"/>
              <a:t> </a:t>
            </a:r>
            <a:r>
              <a:rPr lang="pl-PL" dirty="0" err="1"/>
              <a:t>warstwy</a:t>
            </a:r>
            <a:r>
              <a:rPr lang="pl-PL" dirty="0"/>
              <a:t> </a:t>
            </a:r>
            <a:r>
              <a:rPr lang="pl-PL" dirty="0" err="1"/>
              <a:t>publikowane</a:t>
            </a:r>
            <a:r>
              <a:rPr lang="pl-PL" dirty="0"/>
              <a:t> </a:t>
            </a:r>
            <a:r>
              <a:rPr lang="pl-PL" dirty="0" err="1"/>
              <a:t>przez</a:t>
            </a:r>
            <a:r>
              <a:rPr lang="pl-PL" dirty="0"/>
              <a:t> </a:t>
            </a:r>
            <a:r>
              <a:rPr lang="pl-PL" dirty="0" err="1"/>
              <a:t>usługi</a:t>
            </a:r>
            <a:r>
              <a:rPr lang="pl-PL" dirty="0"/>
              <a:t> </a:t>
            </a:r>
            <a:r>
              <a:rPr lang="pl-PL" dirty="0" err="1"/>
              <a:t>sieciowe</a:t>
            </a:r>
            <a:r>
              <a:rPr lang="pl-PL" dirty="0"/>
              <a:t>.</a:t>
            </a:r>
          </a:p>
          <a:p>
            <a:r>
              <a:rPr lang="pl-PL" dirty="0"/>
              <a:t>W analizach rolniczych format powinien być dobrany do celu: wymiany danych, pracy w QGIS, archiwizacji lub publikacji mapy w </a:t>
            </a:r>
            <a:r>
              <a:rPr lang="pl-PL" dirty="0" err="1"/>
              <a:t>internecie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/>
              <a:t>Dane </a:t>
            </a:r>
            <a:r>
              <a:rPr lang="pl-PL" dirty="0" err="1"/>
              <a:t>rastrowe</a:t>
            </a:r>
            <a:r>
              <a:rPr lang="pl-PL" dirty="0"/>
              <a:t>: </a:t>
            </a:r>
            <a:r>
              <a:rPr lang="pl-PL" dirty="0" err="1"/>
              <a:t>piksel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nośnik</a:t>
            </a:r>
            <a:r>
              <a:rPr lang="pl-PL" dirty="0"/>
              <a:t> </a:t>
            </a:r>
            <a:r>
              <a:rPr lang="pl-PL" dirty="0" err="1"/>
              <a:t>informacji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Dane </a:t>
            </a:r>
            <a:r>
              <a:rPr lang="pl-PL" dirty="0" err="1"/>
              <a:t>rastrowe</a:t>
            </a:r>
            <a:r>
              <a:rPr lang="pl-PL" dirty="0"/>
              <a:t> </a:t>
            </a:r>
            <a:r>
              <a:rPr lang="pl-PL" dirty="0" err="1"/>
              <a:t>składają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z </a:t>
            </a:r>
            <a:r>
              <a:rPr lang="pl-PL" dirty="0" err="1"/>
              <a:t>wierszy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kolumn</a:t>
            </a:r>
            <a:r>
              <a:rPr lang="pl-PL" dirty="0"/>
              <a:t> </a:t>
            </a:r>
            <a:r>
              <a:rPr lang="pl-PL" dirty="0" err="1"/>
              <a:t>pikseli</a:t>
            </a:r>
            <a:r>
              <a:rPr lang="pl-PL" dirty="0"/>
              <a:t>. </a:t>
            </a:r>
            <a:r>
              <a:rPr lang="pl-PL" dirty="0" err="1"/>
              <a:t>Każdy</a:t>
            </a:r>
            <a:r>
              <a:rPr lang="pl-PL" dirty="0"/>
              <a:t> </a:t>
            </a:r>
            <a:r>
              <a:rPr lang="pl-PL" dirty="0" err="1"/>
              <a:t>piksel</a:t>
            </a:r>
            <a:r>
              <a:rPr lang="pl-PL" dirty="0"/>
              <a:t> ma </a:t>
            </a:r>
            <a:r>
              <a:rPr lang="pl-PL" dirty="0" err="1"/>
              <a:t>wartość</a:t>
            </a:r>
            <a:r>
              <a:rPr lang="pl-PL" dirty="0"/>
              <a:t> </a:t>
            </a:r>
            <a:r>
              <a:rPr lang="pl-PL" dirty="0" err="1"/>
              <a:t>opisującą</a:t>
            </a:r>
            <a:r>
              <a:rPr lang="pl-PL" dirty="0"/>
              <a:t> fragment </a:t>
            </a:r>
            <a:r>
              <a:rPr lang="pl-PL" dirty="0" err="1"/>
              <a:t>powierzchni</a:t>
            </a:r>
            <a:r>
              <a:rPr lang="pl-PL" dirty="0"/>
              <a:t>.</a:t>
            </a:r>
          </a:p>
          <a:p>
            <a:r>
              <a:rPr lang="pl-PL" dirty="0"/>
              <a:t>Wartością piksela może być jasność obrazu, wysokość terenu, temperatura, wilgotność, klasa użytkowania ziemi, NDVI albo przewidywany plon.</a:t>
            </a:r>
          </a:p>
          <a:p>
            <a:r>
              <a:rPr lang="pl-PL" dirty="0"/>
              <a:t>Raster jest szczególnie przydatny, gdy zjawisko zmienia się stopniowo w przestrzeni i nie ma wyraźnych granic.</a:t>
            </a:r>
          </a:p>
          <a:p>
            <a:r>
              <a:rPr lang="pl-PL" dirty="0"/>
              <a:t>Przykład: kondycja roślin na polu nie zmienia się zwykle nagle na granicy dwóch pikseli. </a:t>
            </a:r>
            <a:r>
              <a:rPr lang="pl-PL" dirty="0" err="1"/>
              <a:t>Dlatego</a:t>
            </a:r>
            <a:r>
              <a:rPr lang="pl-PL" dirty="0"/>
              <a:t> </a:t>
            </a:r>
            <a:r>
              <a:rPr lang="pl-PL" dirty="0" err="1"/>
              <a:t>indeksy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, </a:t>
            </a:r>
            <a:r>
              <a:rPr lang="pl-PL" dirty="0" err="1"/>
              <a:t>biomasa</a:t>
            </a:r>
            <a:r>
              <a:rPr lang="pl-PL" dirty="0"/>
              <a:t>, </a:t>
            </a:r>
            <a:r>
              <a:rPr lang="pl-PL" dirty="0" err="1"/>
              <a:t>temperatura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stres</a:t>
            </a:r>
            <a:r>
              <a:rPr lang="pl-PL" dirty="0"/>
              <a:t> </a:t>
            </a:r>
            <a:r>
              <a:rPr lang="pl-PL" dirty="0" err="1"/>
              <a:t>wodny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analizowane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rastry</a:t>
            </a:r>
            <a:r>
              <a:rPr lang="pl-PL" dirty="0"/>
              <a:t>.</a:t>
            </a:r>
          </a:p>
          <a:p>
            <a:r>
              <a:rPr lang="pl-PL" dirty="0"/>
              <a:t>Do interpretacji rastra zawsze potrzebna jest informacja o </a:t>
            </a:r>
            <a:r>
              <a:rPr lang="pl-PL" dirty="0" err="1"/>
              <a:t>georeferencji</a:t>
            </a:r>
            <a:r>
              <a:rPr lang="pl-PL" dirty="0"/>
              <a:t> i rozdzielczości.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Rastry</a:t>
            </a:r>
            <a:r>
              <a:rPr lang="pl-PL" dirty="0"/>
              <a:t> w </a:t>
            </a:r>
            <a:r>
              <a:rPr lang="pl-PL" dirty="0" err="1"/>
              <a:t>rolnictwie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62500" lnSpcReduction="20000"/>
          </a:bodyPr>
          <a:lstStyle/>
          <a:p>
            <a:r>
              <a:rPr lang="pl-PL" dirty="0" err="1"/>
              <a:t>Najczęstsze</a:t>
            </a:r>
            <a:r>
              <a:rPr lang="pl-PL" dirty="0"/>
              <a:t> </a:t>
            </a:r>
            <a:r>
              <a:rPr lang="pl-PL" dirty="0" err="1"/>
              <a:t>źródła</a:t>
            </a:r>
            <a:r>
              <a:rPr lang="pl-PL" dirty="0"/>
              <a:t> </a:t>
            </a:r>
            <a:r>
              <a:rPr lang="pl-PL" dirty="0" err="1"/>
              <a:t>rastrów</a:t>
            </a:r>
            <a:r>
              <a:rPr lang="pl-PL" dirty="0"/>
              <a:t> w </a:t>
            </a:r>
            <a:r>
              <a:rPr lang="pl-PL" dirty="0" err="1"/>
              <a:t>rolnictwie</a:t>
            </a:r>
            <a:r>
              <a:rPr lang="pl-PL" dirty="0"/>
              <a:t> to </a:t>
            </a:r>
            <a:r>
              <a:rPr lang="pl-PL" dirty="0" err="1"/>
              <a:t>obrazy</a:t>
            </a:r>
            <a:r>
              <a:rPr lang="pl-PL" dirty="0"/>
              <a:t> </a:t>
            </a:r>
            <a:r>
              <a:rPr lang="pl-PL" dirty="0" err="1"/>
              <a:t>satelitarne</a:t>
            </a:r>
            <a:r>
              <a:rPr lang="pl-PL" dirty="0"/>
              <a:t>, </a:t>
            </a:r>
            <a:r>
              <a:rPr lang="pl-PL" dirty="0" err="1"/>
              <a:t>zdjęcia</a:t>
            </a:r>
            <a:r>
              <a:rPr lang="pl-PL" dirty="0"/>
              <a:t> </a:t>
            </a:r>
            <a:r>
              <a:rPr lang="pl-PL" dirty="0" err="1"/>
              <a:t>lotnicze</a:t>
            </a:r>
            <a:r>
              <a:rPr lang="pl-PL" dirty="0"/>
              <a:t>, </a:t>
            </a:r>
            <a:r>
              <a:rPr lang="pl-PL" dirty="0" err="1"/>
              <a:t>ortofotomapy</a:t>
            </a:r>
            <a:r>
              <a:rPr lang="pl-PL" dirty="0"/>
              <a:t> z </a:t>
            </a:r>
            <a:r>
              <a:rPr lang="pl-PL" dirty="0" err="1"/>
              <a:t>dronów</a:t>
            </a:r>
            <a:r>
              <a:rPr lang="pl-PL" dirty="0"/>
              <a:t>, </a:t>
            </a:r>
            <a:r>
              <a:rPr lang="pl-PL" dirty="0" err="1"/>
              <a:t>numeryczne</a:t>
            </a:r>
            <a:r>
              <a:rPr lang="pl-PL" dirty="0"/>
              <a:t> </a:t>
            </a:r>
            <a:r>
              <a:rPr lang="pl-PL" dirty="0" err="1"/>
              <a:t>modele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rastry</a:t>
            </a:r>
            <a:r>
              <a:rPr lang="pl-PL" dirty="0"/>
              <a:t> </a:t>
            </a:r>
            <a:r>
              <a:rPr lang="pl-PL" dirty="0" err="1"/>
              <a:t>pochodzące</a:t>
            </a:r>
            <a:r>
              <a:rPr lang="pl-PL" dirty="0"/>
              <a:t> z </a:t>
            </a:r>
            <a:r>
              <a:rPr lang="pl-PL" dirty="0" err="1"/>
              <a:t>maszyn</a:t>
            </a:r>
            <a:r>
              <a:rPr lang="pl-PL" dirty="0"/>
              <a:t> </a:t>
            </a:r>
            <a:r>
              <a:rPr lang="pl-PL" dirty="0" err="1"/>
              <a:t>rolniczych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Przykłady</a:t>
            </a:r>
            <a:r>
              <a:rPr lang="pl-PL" dirty="0"/>
              <a:t> </a:t>
            </a:r>
            <a:r>
              <a:rPr lang="pl-PL" dirty="0" err="1"/>
              <a:t>zastosowań</a:t>
            </a:r>
            <a:r>
              <a:rPr lang="pl-PL" dirty="0"/>
              <a:t>:</a:t>
            </a:r>
          </a:p>
          <a:p>
            <a:r>
              <a:rPr lang="pl-PL" dirty="0"/>
              <a:t>– </a:t>
            </a:r>
            <a:r>
              <a:rPr lang="pl-PL" dirty="0" err="1"/>
              <a:t>ocena</a:t>
            </a:r>
            <a:r>
              <a:rPr lang="pl-PL" dirty="0"/>
              <a:t> </a:t>
            </a:r>
            <a:r>
              <a:rPr lang="pl-PL" dirty="0" err="1"/>
              <a:t>wyrównania</a:t>
            </a:r>
            <a:r>
              <a:rPr lang="pl-PL" dirty="0"/>
              <a:t> </a:t>
            </a:r>
            <a:r>
              <a:rPr lang="pl-PL" dirty="0" err="1"/>
              <a:t>wschodów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kondycji</a:t>
            </a:r>
            <a:r>
              <a:rPr lang="pl-PL" dirty="0"/>
              <a:t> </a:t>
            </a:r>
            <a:r>
              <a:rPr lang="pl-PL" dirty="0" err="1"/>
              <a:t>łanu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wykrywanie</a:t>
            </a:r>
            <a:r>
              <a:rPr lang="pl-PL" dirty="0"/>
              <a:t> </a:t>
            </a:r>
            <a:r>
              <a:rPr lang="pl-PL" dirty="0" err="1"/>
              <a:t>skutków</a:t>
            </a:r>
            <a:r>
              <a:rPr lang="pl-PL" dirty="0"/>
              <a:t> </a:t>
            </a:r>
            <a:r>
              <a:rPr lang="pl-PL" dirty="0" err="1"/>
              <a:t>suszy</a:t>
            </a:r>
            <a:r>
              <a:rPr lang="pl-PL" dirty="0"/>
              <a:t>, </a:t>
            </a:r>
            <a:r>
              <a:rPr lang="pl-PL" dirty="0" err="1"/>
              <a:t>zalania</a:t>
            </a:r>
            <a:r>
              <a:rPr lang="pl-PL" dirty="0"/>
              <a:t>, </a:t>
            </a:r>
            <a:r>
              <a:rPr lang="pl-PL" dirty="0" err="1"/>
              <a:t>przymrozku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gradobicia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tworzenie</a:t>
            </a:r>
            <a:r>
              <a:rPr lang="pl-PL" dirty="0"/>
              <a:t> map </a:t>
            </a:r>
            <a:r>
              <a:rPr lang="pl-PL" dirty="0" err="1"/>
              <a:t>stref</a:t>
            </a:r>
            <a:r>
              <a:rPr lang="pl-PL" dirty="0"/>
              <a:t> </a:t>
            </a:r>
            <a:r>
              <a:rPr lang="pl-PL" dirty="0" err="1"/>
              <a:t>produkcyjnych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analiza</a:t>
            </a:r>
            <a:r>
              <a:rPr lang="pl-PL" dirty="0"/>
              <a:t> </a:t>
            </a:r>
            <a:r>
              <a:rPr lang="pl-PL" dirty="0" err="1"/>
              <a:t>spadków</a:t>
            </a:r>
            <a:r>
              <a:rPr lang="pl-PL" dirty="0"/>
              <a:t>, </a:t>
            </a:r>
            <a:r>
              <a:rPr lang="pl-PL" dirty="0" err="1"/>
              <a:t>ekspozycji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ryzyka</a:t>
            </a:r>
            <a:r>
              <a:rPr lang="pl-PL" dirty="0"/>
              <a:t> </a:t>
            </a:r>
            <a:r>
              <a:rPr lang="pl-PL" dirty="0" err="1"/>
              <a:t>erozji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ocena</a:t>
            </a:r>
            <a:r>
              <a:rPr lang="pl-PL" dirty="0"/>
              <a:t> </a:t>
            </a:r>
            <a:r>
              <a:rPr lang="pl-PL" dirty="0" err="1"/>
              <a:t>przestrzennej</a:t>
            </a:r>
            <a:r>
              <a:rPr lang="pl-PL" dirty="0"/>
              <a:t> </a:t>
            </a:r>
            <a:r>
              <a:rPr lang="pl-PL" dirty="0" err="1"/>
              <a:t>zmienności</a:t>
            </a:r>
            <a:r>
              <a:rPr lang="pl-PL" dirty="0"/>
              <a:t> </a:t>
            </a:r>
            <a:r>
              <a:rPr lang="pl-PL" dirty="0" err="1"/>
              <a:t>plonu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porównanie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gospodarstw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gmin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Rastry</a:t>
            </a:r>
            <a:r>
              <a:rPr lang="pl-PL" dirty="0"/>
              <a:t> </a:t>
            </a:r>
            <a:r>
              <a:rPr lang="pl-PL" dirty="0" err="1"/>
              <a:t>pozwalają</a:t>
            </a:r>
            <a:r>
              <a:rPr lang="pl-PL" dirty="0"/>
              <a:t> </a:t>
            </a:r>
            <a:r>
              <a:rPr lang="pl-PL" dirty="0" err="1"/>
              <a:t>przejść</a:t>
            </a:r>
            <a:r>
              <a:rPr lang="pl-PL" dirty="0"/>
              <a:t> od </a:t>
            </a:r>
            <a:r>
              <a:rPr lang="pl-PL" dirty="0" err="1"/>
              <a:t>obserwacji</a:t>
            </a:r>
            <a:r>
              <a:rPr lang="pl-PL" dirty="0"/>
              <a:t> </a:t>
            </a:r>
            <a:r>
              <a:rPr lang="pl-PL" dirty="0" err="1"/>
              <a:t>punktowej</a:t>
            </a:r>
            <a:r>
              <a:rPr lang="pl-PL" dirty="0"/>
              <a:t> do </a:t>
            </a:r>
            <a:r>
              <a:rPr lang="pl-PL" dirty="0" err="1"/>
              <a:t>ciągłego</a:t>
            </a:r>
            <a:r>
              <a:rPr lang="pl-PL" dirty="0"/>
              <a:t> </a:t>
            </a:r>
            <a:r>
              <a:rPr lang="pl-PL" dirty="0" err="1"/>
              <a:t>obrazu</a:t>
            </a:r>
            <a:r>
              <a:rPr lang="pl-PL" dirty="0"/>
              <a:t> </a:t>
            </a:r>
            <a:r>
              <a:rPr lang="pl-PL" dirty="0" err="1"/>
              <a:t>zróżnicowania</a:t>
            </a:r>
            <a:r>
              <a:rPr lang="pl-PL" dirty="0"/>
              <a:t> </a:t>
            </a:r>
            <a:r>
              <a:rPr lang="pl-PL" dirty="0" err="1"/>
              <a:t>przestrzennego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/>
              <a:t>Dane </a:t>
            </a:r>
            <a:r>
              <a:rPr lang="pl-PL" dirty="0" err="1"/>
              <a:t>rastrowe</a:t>
            </a:r>
            <a:r>
              <a:rPr lang="pl-PL" dirty="0"/>
              <a:t> </a:t>
            </a:r>
            <a:r>
              <a:rPr lang="pl-PL" dirty="0" err="1"/>
              <a:t>dyskretne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ciągłe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 err="1"/>
              <a:t>Rastry</a:t>
            </a:r>
            <a:r>
              <a:rPr lang="pl-PL" dirty="0"/>
              <a:t> </a:t>
            </a:r>
            <a:r>
              <a:rPr lang="pl-PL" dirty="0" err="1"/>
              <a:t>mogą</a:t>
            </a:r>
            <a:r>
              <a:rPr lang="pl-PL" dirty="0"/>
              <a:t> </a:t>
            </a:r>
            <a:r>
              <a:rPr lang="pl-PL" dirty="0" err="1"/>
              <a:t>opisywać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dyskretne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ciągłe</a:t>
            </a:r>
            <a:r>
              <a:rPr lang="pl-PL" dirty="0"/>
              <a:t>.</a:t>
            </a:r>
          </a:p>
          <a:p>
            <a:r>
              <a:rPr lang="pl-PL" dirty="0"/>
              <a:t>Dane dyskretne mają skończoną liczbę klas. </a:t>
            </a:r>
            <a:r>
              <a:rPr lang="pl-PL" dirty="0" err="1"/>
              <a:t>Przykłady</a:t>
            </a:r>
            <a:r>
              <a:rPr lang="pl-PL" dirty="0"/>
              <a:t>: </a:t>
            </a:r>
            <a:r>
              <a:rPr lang="pl-PL" dirty="0" err="1"/>
              <a:t>typ</a:t>
            </a:r>
            <a:r>
              <a:rPr lang="pl-PL" dirty="0"/>
              <a:t> </a:t>
            </a:r>
            <a:r>
              <a:rPr lang="pl-PL" dirty="0" err="1"/>
              <a:t>użytkowania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, </a:t>
            </a:r>
            <a:r>
              <a:rPr lang="pl-PL" dirty="0" err="1"/>
              <a:t>klasa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rodzaj</a:t>
            </a:r>
            <a:r>
              <a:rPr lang="pl-PL" dirty="0"/>
              <a:t> </a:t>
            </a:r>
            <a:r>
              <a:rPr lang="pl-PL" dirty="0" err="1"/>
              <a:t>uprawy</a:t>
            </a:r>
            <a:r>
              <a:rPr lang="pl-PL" dirty="0"/>
              <a:t>, </a:t>
            </a:r>
            <a:r>
              <a:rPr lang="pl-PL" dirty="0" err="1"/>
              <a:t>strefa</a:t>
            </a:r>
            <a:r>
              <a:rPr lang="pl-PL" dirty="0"/>
              <a:t> </a:t>
            </a:r>
            <a:r>
              <a:rPr lang="pl-PL" dirty="0" err="1"/>
              <a:t>nawożenia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kategoria</a:t>
            </a:r>
            <a:r>
              <a:rPr lang="pl-PL" dirty="0"/>
              <a:t> </a:t>
            </a:r>
            <a:r>
              <a:rPr lang="pl-PL" dirty="0" err="1"/>
              <a:t>zagrożenia</a:t>
            </a:r>
            <a:r>
              <a:rPr lang="pl-PL" dirty="0"/>
              <a:t> </a:t>
            </a:r>
            <a:r>
              <a:rPr lang="pl-PL" dirty="0" err="1"/>
              <a:t>suszą</a:t>
            </a:r>
            <a:r>
              <a:rPr lang="pl-PL" dirty="0"/>
              <a:t>.</a:t>
            </a:r>
          </a:p>
          <a:p>
            <a:r>
              <a:rPr lang="pl-PL" dirty="0"/>
              <a:t>Dane ciągłe mogą przyjmować wiele wartości i zwykle zmieniają się płynnie w przestrzeni. </a:t>
            </a:r>
            <a:r>
              <a:rPr lang="pl-PL" dirty="0" err="1"/>
              <a:t>Przykłady</a:t>
            </a:r>
            <a:r>
              <a:rPr lang="pl-PL" dirty="0"/>
              <a:t>: </a:t>
            </a:r>
            <a:r>
              <a:rPr lang="pl-PL" dirty="0" err="1"/>
              <a:t>wysokość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temperatura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, </a:t>
            </a:r>
            <a:r>
              <a:rPr lang="pl-PL" dirty="0" err="1"/>
              <a:t>wilgotność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NDVI, </a:t>
            </a:r>
            <a:r>
              <a:rPr lang="pl-PL" dirty="0" err="1"/>
              <a:t>biomasa</a:t>
            </a:r>
            <a:r>
              <a:rPr lang="pl-PL" dirty="0"/>
              <a:t>, </a:t>
            </a:r>
            <a:r>
              <a:rPr lang="pl-PL" dirty="0" err="1"/>
              <a:t>zasobność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plon</a:t>
            </a:r>
            <a:r>
              <a:rPr lang="pl-PL" dirty="0"/>
              <a:t>.</a:t>
            </a:r>
          </a:p>
          <a:p>
            <a:r>
              <a:rPr lang="pl-PL" dirty="0"/>
              <a:t>Rozróżnienie jest ważne, ponieważ wpływa na sposób wizualizacji i analizy. </a:t>
            </a:r>
            <a:r>
              <a:rPr lang="pl-PL" dirty="0" err="1"/>
              <a:t>Inaczej</a:t>
            </a:r>
            <a:r>
              <a:rPr lang="pl-PL" dirty="0"/>
              <a:t> </a:t>
            </a:r>
            <a:r>
              <a:rPr lang="pl-PL" dirty="0" err="1"/>
              <a:t>oblicza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średnią</a:t>
            </a:r>
            <a:r>
              <a:rPr lang="pl-PL" dirty="0"/>
              <a:t> </a:t>
            </a:r>
            <a:r>
              <a:rPr lang="pl-PL" dirty="0" err="1"/>
              <a:t>wartość</a:t>
            </a:r>
            <a:r>
              <a:rPr lang="pl-PL" dirty="0"/>
              <a:t> NDVI, a </a:t>
            </a:r>
            <a:r>
              <a:rPr lang="pl-PL" dirty="0" err="1"/>
              <a:t>inaczej</a:t>
            </a:r>
            <a:r>
              <a:rPr lang="pl-PL" dirty="0"/>
              <a:t> </a:t>
            </a:r>
            <a:r>
              <a:rPr lang="pl-PL" dirty="0" err="1"/>
              <a:t>udział</a:t>
            </a:r>
            <a:r>
              <a:rPr lang="pl-PL" dirty="0"/>
              <a:t> </a:t>
            </a:r>
            <a:r>
              <a:rPr lang="pl-PL" dirty="0" err="1"/>
              <a:t>klas</a:t>
            </a:r>
            <a:r>
              <a:rPr lang="pl-PL" dirty="0"/>
              <a:t> </a:t>
            </a:r>
            <a:r>
              <a:rPr lang="pl-PL" dirty="0" err="1"/>
              <a:t>użytkowania</a:t>
            </a:r>
            <a:r>
              <a:rPr lang="pl-PL" dirty="0"/>
              <a:t> </a:t>
            </a:r>
            <a:r>
              <a:rPr lang="pl-PL" dirty="0" err="1"/>
              <a:t>ziemi</a:t>
            </a:r>
            <a:r>
              <a:rPr lang="pl-PL" dirty="0"/>
              <a:t> w </a:t>
            </a:r>
            <a:r>
              <a:rPr lang="pl-PL" dirty="0" err="1"/>
              <a:t>gminie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Rozdzielczość</a:t>
            </a:r>
            <a:r>
              <a:rPr lang="pl-PL" dirty="0"/>
              <a:t> </a:t>
            </a:r>
            <a:r>
              <a:rPr lang="pl-PL" dirty="0" err="1"/>
              <a:t>przestrzenna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r>
              <a:rPr lang="pl-PL" dirty="0" err="1"/>
              <a:t>Rozdzielczość</a:t>
            </a:r>
            <a:r>
              <a:rPr lang="pl-PL" dirty="0"/>
              <a:t> </a:t>
            </a:r>
            <a:r>
              <a:rPr lang="pl-PL" dirty="0" err="1"/>
              <a:t>przestrzenna</a:t>
            </a:r>
            <a:r>
              <a:rPr lang="pl-PL" dirty="0"/>
              <a:t> </a:t>
            </a:r>
            <a:r>
              <a:rPr lang="pl-PL" dirty="0" err="1"/>
              <a:t>rastra</a:t>
            </a:r>
            <a:r>
              <a:rPr lang="pl-PL" dirty="0"/>
              <a:t> </a:t>
            </a:r>
            <a:r>
              <a:rPr lang="pl-PL" dirty="0" err="1"/>
              <a:t>określa</a:t>
            </a:r>
            <a:r>
              <a:rPr lang="pl-PL" dirty="0"/>
              <a:t> </a:t>
            </a:r>
            <a:r>
              <a:rPr lang="pl-PL" dirty="0" err="1"/>
              <a:t>wielkość</a:t>
            </a:r>
            <a:r>
              <a:rPr lang="pl-PL" dirty="0"/>
              <a:t> </a:t>
            </a:r>
            <a:r>
              <a:rPr lang="pl-PL" dirty="0" err="1"/>
              <a:t>piksela</a:t>
            </a:r>
            <a:r>
              <a:rPr lang="pl-PL" dirty="0"/>
              <a:t> w </a:t>
            </a:r>
            <a:r>
              <a:rPr lang="pl-PL" dirty="0" err="1"/>
              <a:t>terenie</a:t>
            </a:r>
            <a:r>
              <a:rPr lang="pl-PL" dirty="0"/>
              <a:t>.</a:t>
            </a:r>
          </a:p>
          <a:p>
            <a:r>
              <a:rPr lang="pl-PL" dirty="0"/>
              <a:t>Piksel 10 m oznacza, że jedna komórka rastra opisuje fragment powierzchni około 10 × 10 m. </a:t>
            </a:r>
            <a:r>
              <a:rPr lang="pl-PL" dirty="0" err="1"/>
              <a:t>Piksel</a:t>
            </a:r>
            <a:r>
              <a:rPr lang="pl-PL" dirty="0"/>
              <a:t> 1 m </a:t>
            </a:r>
            <a:r>
              <a:rPr lang="pl-PL" dirty="0" err="1"/>
              <a:t>opisuje</a:t>
            </a:r>
            <a:r>
              <a:rPr lang="pl-PL" dirty="0"/>
              <a:t> </a:t>
            </a:r>
            <a:r>
              <a:rPr lang="pl-PL" dirty="0" err="1"/>
              <a:t>znacznie</a:t>
            </a:r>
            <a:r>
              <a:rPr lang="pl-PL" dirty="0"/>
              <a:t> </a:t>
            </a:r>
            <a:r>
              <a:rPr lang="pl-PL" dirty="0" err="1"/>
              <a:t>mniejszy</a:t>
            </a:r>
            <a:r>
              <a:rPr lang="pl-PL" dirty="0"/>
              <a:t> </a:t>
            </a:r>
            <a:r>
              <a:rPr lang="pl-PL" dirty="0" err="1"/>
              <a:t>obszar</a:t>
            </a:r>
            <a:r>
              <a:rPr lang="pl-PL" dirty="0"/>
              <a:t>, ale </a:t>
            </a:r>
            <a:r>
              <a:rPr lang="pl-PL" dirty="0" err="1"/>
              <a:t>plik</a:t>
            </a:r>
            <a:r>
              <a:rPr lang="pl-PL" dirty="0"/>
              <a:t> jest </a:t>
            </a:r>
            <a:r>
              <a:rPr lang="pl-PL" dirty="0" err="1"/>
              <a:t>większy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wymaga</a:t>
            </a:r>
            <a:r>
              <a:rPr lang="pl-PL" dirty="0"/>
              <a:t> </a:t>
            </a:r>
            <a:r>
              <a:rPr lang="pl-PL" dirty="0" err="1"/>
              <a:t>więcej</a:t>
            </a:r>
            <a:r>
              <a:rPr lang="pl-PL" dirty="0"/>
              <a:t> </a:t>
            </a:r>
            <a:r>
              <a:rPr lang="pl-PL" dirty="0" err="1"/>
              <a:t>obliczeń</a:t>
            </a:r>
            <a:r>
              <a:rPr lang="pl-PL" dirty="0"/>
              <a:t>.</a:t>
            </a:r>
          </a:p>
          <a:p>
            <a:r>
              <a:rPr lang="pl-PL" dirty="0"/>
              <a:t>Dobór rozdzielczości zależy od skali zadania: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pojedyncze</a:t>
            </a:r>
            <a:r>
              <a:rPr lang="pl-PL" dirty="0"/>
              <a:t> pole: </a:t>
            </a:r>
            <a:r>
              <a:rPr lang="pl-PL" dirty="0" err="1"/>
              <a:t>potrzebna</a:t>
            </a:r>
            <a:r>
              <a:rPr lang="pl-PL" dirty="0"/>
              <a:t> jest </a:t>
            </a:r>
            <a:r>
              <a:rPr lang="pl-PL" dirty="0" err="1"/>
              <a:t>duża</a:t>
            </a:r>
            <a:r>
              <a:rPr lang="pl-PL" dirty="0"/>
              <a:t> </a:t>
            </a:r>
            <a:r>
              <a:rPr lang="pl-PL" dirty="0" err="1"/>
              <a:t>szczegółowość</a:t>
            </a:r>
            <a:r>
              <a:rPr lang="pl-PL" dirty="0"/>
              <a:t>,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z </a:t>
            </a:r>
            <a:r>
              <a:rPr lang="pl-PL" dirty="0" err="1"/>
              <a:t>drona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dokładne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maszynowe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gospodarstwo</a:t>
            </a:r>
            <a:r>
              <a:rPr lang="pl-PL" dirty="0"/>
              <a:t>: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wystarczają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satelitarne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gmina</a:t>
            </a:r>
            <a:r>
              <a:rPr lang="pl-PL" dirty="0"/>
              <a:t>, powiat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kraj</a:t>
            </a:r>
            <a:r>
              <a:rPr lang="pl-PL" dirty="0"/>
              <a:t>: </a:t>
            </a:r>
            <a:r>
              <a:rPr lang="pl-PL" dirty="0" err="1"/>
              <a:t>ważniejsza</a:t>
            </a:r>
            <a:r>
              <a:rPr lang="pl-PL" dirty="0"/>
              <a:t> jest </a:t>
            </a:r>
            <a:r>
              <a:rPr lang="pl-PL" dirty="0" err="1"/>
              <a:t>spójność</a:t>
            </a:r>
            <a:r>
              <a:rPr lang="pl-PL" dirty="0"/>
              <a:t>, </a:t>
            </a:r>
            <a:r>
              <a:rPr lang="pl-PL" dirty="0" err="1"/>
              <a:t>regularność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porównywalność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.</a:t>
            </a:r>
          </a:p>
          <a:p>
            <a:r>
              <a:rPr lang="pl-PL" dirty="0"/>
              <a:t>Większa rozdzielczość nie zawsze oznacza lepszą analizę, jeśli dane są zaszumione lub źle zinterpretowane.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Rozdzielczość</a:t>
            </a:r>
            <a:r>
              <a:rPr lang="pl-PL" dirty="0"/>
              <a:t> </a:t>
            </a:r>
            <a:r>
              <a:rPr lang="pl-PL" dirty="0" err="1"/>
              <a:t>czasowa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tematyczna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</a:t>
            </a:r>
            <a:r>
              <a:rPr lang="pl-PL" dirty="0" err="1"/>
              <a:t>liczy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nie</a:t>
            </a:r>
            <a:r>
              <a:rPr lang="pl-PL" dirty="0"/>
              <a:t> </a:t>
            </a:r>
            <a:r>
              <a:rPr lang="pl-PL" dirty="0" err="1"/>
              <a:t>tylko</a:t>
            </a:r>
            <a:r>
              <a:rPr lang="pl-PL" dirty="0"/>
              <a:t> </a:t>
            </a:r>
            <a:r>
              <a:rPr lang="pl-PL" dirty="0" err="1"/>
              <a:t>wielkość</a:t>
            </a:r>
            <a:r>
              <a:rPr lang="pl-PL" dirty="0"/>
              <a:t> </a:t>
            </a:r>
            <a:r>
              <a:rPr lang="pl-PL" dirty="0" err="1"/>
              <a:t>piksela</a:t>
            </a:r>
            <a:r>
              <a:rPr lang="pl-PL" dirty="0"/>
              <a:t>, ale </a:t>
            </a:r>
            <a:r>
              <a:rPr lang="pl-PL" dirty="0" err="1"/>
              <a:t>także</a:t>
            </a:r>
            <a:r>
              <a:rPr lang="pl-PL" dirty="0"/>
              <a:t> </a:t>
            </a:r>
            <a:r>
              <a:rPr lang="pl-PL" dirty="0" err="1"/>
              <a:t>częstotliwość</a:t>
            </a:r>
            <a:r>
              <a:rPr lang="pl-PL" dirty="0"/>
              <a:t> </a:t>
            </a:r>
            <a:r>
              <a:rPr lang="pl-PL" dirty="0" err="1"/>
              <a:t>obserwacji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rodzaj</a:t>
            </a:r>
            <a:r>
              <a:rPr lang="pl-PL" dirty="0"/>
              <a:t> </a:t>
            </a:r>
            <a:r>
              <a:rPr lang="pl-PL" dirty="0" err="1"/>
              <a:t>mierzonej</a:t>
            </a:r>
            <a:r>
              <a:rPr lang="pl-PL" dirty="0"/>
              <a:t> </a:t>
            </a:r>
            <a:r>
              <a:rPr lang="pl-PL" dirty="0" err="1"/>
              <a:t>informacji</a:t>
            </a:r>
            <a:r>
              <a:rPr lang="pl-PL" dirty="0"/>
              <a:t>.</a:t>
            </a:r>
          </a:p>
          <a:p>
            <a:r>
              <a:rPr lang="pl-PL" dirty="0"/>
              <a:t>Rozdzielczość czasowa mówi, jak często można uzyskać dane z tego samego obszaru. Jest </a:t>
            </a:r>
            <a:r>
              <a:rPr lang="pl-PL" dirty="0" err="1"/>
              <a:t>ważna</a:t>
            </a:r>
            <a:r>
              <a:rPr lang="pl-PL" dirty="0"/>
              <a:t> </a:t>
            </a:r>
            <a:r>
              <a:rPr lang="pl-PL" dirty="0" err="1"/>
              <a:t>przy</a:t>
            </a:r>
            <a:r>
              <a:rPr lang="pl-PL" dirty="0"/>
              <a:t> </a:t>
            </a:r>
            <a:r>
              <a:rPr lang="pl-PL" dirty="0" err="1"/>
              <a:t>monitorowaniu</a:t>
            </a:r>
            <a:r>
              <a:rPr lang="pl-PL" dirty="0"/>
              <a:t> </a:t>
            </a:r>
            <a:r>
              <a:rPr lang="pl-PL" dirty="0" err="1"/>
              <a:t>suszy</a:t>
            </a:r>
            <a:r>
              <a:rPr lang="pl-PL" dirty="0"/>
              <a:t>, </a:t>
            </a:r>
            <a:r>
              <a:rPr lang="pl-PL" dirty="0" err="1"/>
              <a:t>faz</a:t>
            </a:r>
            <a:r>
              <a:rPr lang="pl-PL" dirty="0"/>
              <a:t> </a:t>
            </a:r>
            <a:r>
              <a:rPr lang="pl-PL" dirty="0" err="1"/>
              <a:t>rozwojowych</a:t>
            </a:r>
            <a:r>
              <a:rPr lang="pl-PL" dirty="0"/>
              <a:t>, </a:t>
            </a:r>
            <a:r>
              <a:rPr lang="pl-PL" dirty="0" err="1"/>
              <a:t>uszkodzeń</a:t>
            </a:r>
            <a:r>
              <a:rPr lang="pl-PL" dirty="0"/>
              <a:t> po </a:t>
            </a:r>
            <a:r>
              <a:rPr lang="pl-PL" dirty="0" err="1"/>
              <a:t>gradzie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zmian</a:t>
            </a:r>
            <a:r>
              <a:rPr lang="pl-PL" dirty="0"/>
              <a:t> po </a:t>
            </a:r>
            <a:r>
              <a:rPr lang="pl-PL" dirty="0" err="1"/>
              <a:t>wykonaniu</a:t>
            </a:r>
            <a:r>
              <a:rPr lang="pl-PL" dirty="0"/>
              <a:t> </a:t>
            </a:r>
            <a:r>
              <a:rPr lang="pl-PL" dirty="0" err="1"/>
              <a:t>zabiegu</a:t>
            </a:r>
            <a:r>
              <a:rPr lang="pl-PL" dirty="0"/>
              <a:t>.</a:t>
            </a:r>
          </a:p>
          <a:p>
            <a:r>
              <a:rPr lang="pl-PL" dirty="0"/>
              <a:t>Rozdzielczość spektralna mówi, jakie zakresy promieniowania rejestruje sensor. Ma </a:t>
            </a:r>
            <a:r>
              <a:rPr lang="pl-PL" dirty="0" err="1"/>
              <a:t>znaczenie</a:t>
            </a:r>
            <a:r>
              <a:rPr lang="pl-PL" dirty="0"/>
              <a:t> </a:t>
            </a:r>
            <a:r>
              <a:rPr lang="pl-PL" dirty="0" err="1"/>
              <a:t>przy</a:t>
            </a:r>
            <a:r>
              <a:rPr lang="pl-PL" dirty="0"/>
              <a:t> </a:t>
            </a:r>
            <a:r>
              <a:rPr lang="pl-PL" dirty="0" err="1"/>
              <a:t>obliczaniu</a:t>
            </a:r>
            <a:r>
              <a:rPr lang="pl-PL" dirty="0"/>
              <a:t> </a:t>
            </a:r>
            <a:r>
              <a:rPr lang="pl-PL" dirty="0" err="1"/>
              <a:t>indeksów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ocenie</a:t>
            </a:r>
            <a:r>
              <a:rPr lang="pl-PL" dirty="0"/>
              <a:t> </a:t>
            </a:r>
            <a:r>
              <a:rPr lang="pl-PL" dirty="0" err="1"/>
              <a:t>stresu</a:t>
            </a:r>
            <a:r>
              <a:rPr lang="pl-PL" dirty="0"/>
              <a:t> </a:t>
            </a:r>
            <a:r>
              <a:rPr lang="pl-PL" dirty="0" err="1"/>
              <a:t>roślin</a:t>
            </a:r>
            <a:r>
              <a:rPr lang="pl-PL" dirty="0"/>
              <a:t>.</a:t>
            </a:r>
          </a:p>
          <a:p>
            <a:r>
              <a:rPr lang="pl-PL" dirty="0"/>
              <a:t>Rozdzielczość tematyczna dotyczy liczby klas lub poziomu szczegółowości opisu, np. </a:t>
            </a:r>
            <a:r>
              <a:rPr lang="pl-PL" dirty="0" err="1"/>
              <a:t>czy</a:t>
            </a:r>
            <a:r>
              <a:rPr lang="pl-PL" dirty="0"/>
              <a:t> </a:t>
            </a:r>
            <a:r>
              <a:rPr lang="pl-PL" dirty="0" err="1"/>
              <a:t>mapa</a:t>
            </a:r>
            <a:r>
              <a:rPr lang="pl-PL" dirty="0"/>
              <a:t> </a:t>
            </a:r>
            <a:r>
              <a:rPr lang="pl-PL" dirty="0" err="1"/>
              <a:t>pokazuje</a:t>
            </a:r>
            <a:r>
              <a:rPr lang="pl-PL" dirty="0"/>
              <a:t> </a:t>
            </a:r>
            <a:r>
              <a:rPr lang="pl-PL" dirty="0" err="1"/>
              <a:t>tylko</a:t>
            </a:r>
            <a:r>
              <a:rPr lang="pl-PL" dirty="0"/>
              <a:t> „</a:t>
            </a:r>
            <a:r>
              <a:rPr lang="pl-PL" dirty="0" err="1"/>
              <a:t>grunty</a:t>
            </a:r>
            <a:r>
              <a:rPr lang="pl-PL" dirty="0"/>
              <a:t> </a:t>
            </a:r>
            <a:r>
              <a:rPr lang="pl-PL" dirty="0" err="1"/>
              <a:t>orne</a:t>
            </a:r>
            <a:r>
              <a:rPr lang="pl-PL" dirty="0"/>
              <a:t>”, </a:t>
            </a:r>
            <a:r>
              <a:rPr lang="pl-PL" dirty="0" err="1"/>
              <a:t>czy</a:t>
            </a:r>
            <a:r>
              <a:rPr lang="pl-PL" dirty="0"/>
              <a:t> </a:t>
            </a:r>
            <a:r>
              <a:rPr lang="pl-PL" dirty="0" err="1"/>
              <a:t>rozróżnia</a:t>
            </a:r>
            <a:r>
              <a:rPr lang="pl-PL" dirty="0"/>
              <a:t> </a:t>
            </a:r>
            <a:r>
              <a:rPr lang="pl-PL" dirty="0" err="1"/>
              <a:t>pszenicę</a:t>
            </a:r>
            <a:r>
              <a:rPr lang="pl-PL" dirty="0"/>
              <a:t>, </a:t>
            </a:r>
            <a:r>
              <a:rPr lang="pl-PL" dirty="0" err="1"/>
              <a:t>kukurydzę</a:t>
            </a:r>
            <a:r>
              <a:rPr lang="pl-PL" dirty="0"/>
              <a:t>, </a:t>
            </a:r>
            <a:r>
              <a:rPr lang="pl-PL" dirty="0" err="1"/>
              <a:t>rzepak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użytki</a:t>
            </a:r>
            <a:r>
              <a:rPr lang="pl-PL" dirty="0"/>
              <a:t> </a:t>
            </a:r>
            <a:r>
              <a:rPr lang="pl-PL" dirty="0" err="1"/>
              <a:t>zielone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Porównanie</a:t>
            </a:r>
            <a:r>
              <a:rPr lang="pl-PL" dirty="0"/>
              <a:t> </a:t>
            </a:r>
            <a:r>
              <a:rPr lang="pl-PL" dirty="0" err="1"/>
              <a:t>modelu</a:t>
            </a:r>
            <a:r>
              <a:rPr lang="pl-PL" dirty="0"/>
              <a:t> </a:t>
            </a:r>
            <a:r>
              <a:rPr lang="pl-PL" dirty="0" err="1"/>
              <a:t>wektorowego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rastrowego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/>
              <a:t>Model </a:t>
            </a:r>
            <a:r>
              <a:rPr lang="pl-PL" dirty="0" err="1"/>
              <a:t>wektorowy</a:t>
            </a:r>
            <a:r>
              <a:rPr lang="pl-PL" dirty="0"/>
              <a:t> jest </a:t>
            </a:r>
            <a:r>
              <a:rPr lang="pl-PL" dirty="0" err="1"/>
              <a:t>najlepszy</a:t>
            </a:r>
            <a:r>
              <a:rPr lang="pl-PL" dirty="0"/>
              <a:t>, </a:t>
            </a:r>
            <a:r>
              <a:rPr lang="pl-PL" dirty="0" err="1"/>
              <a:t>gdy</a:t>
            </a:r>
            <a:r>
              <a:rPr lang="pl-PL" dirty="0"/>
              <a:t> </a:t>
            </a:r>
            <a:r>
              <a:rPr lang="pl-PL" dirty="0" err="1"/>
              <a:t>analizujemy</a:t>
            </a:r>
            <a:r>
              <a:rPr lang="pl-PL" dirty="0"/>
              <a:t> </a:t>
            </a:r>
            <a:r>
              <a:rPr lang="pl-PL" dirty="0" err="1"/>
              <a:t>konkretne</a:t>
            </a:r>
            <a:r>
              <a:rPr lang="pl-PL" dirty="0"/>
              <a:t> </a:t>
            </a:r>
            <a:r>
              <a:rPr lang="pl-PL" dirty="0" err="1"/>
              <a:t>obiekty</a:t>
            </a:r>
            <a:r>
              <a:rPr lang="pl-PL" dirty="0"/>
              <a:t>: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działki</a:t>
            </a:r>
            <a:r>
              <a:rPr lang="pl-PL" dirty="0"/>
              <a:t>, </a:t>
            </a:r>
            <a:r>
              <a:rPr lang="pl-PL" dirty="0" err="1"/>
              <a:t>rowy</a:t>
            </a:r>
            <a:r>
              <a:rPr lang="pl-PL" dirty="0"/>
              <a:t>, </a:t>
            </a:r>
            <a:r>
              <a:rPr lang="pl-PL" dirty="0" err="1"/>
              <a:t>drogi</a:t>
            </a:r>
            <a:r>
              <a:rPr lang="pl-PL" dirty="0"/>
              <a:t>, </a:t>
            </a:r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pomiarowe</a:t>
            </a:r>
            <a:r>
              <a:rPr lang="pl-PL" dirty="0"/>
              <a:t>, </a:t>
            </a:r>
            <a:r>
              <a:rPr lang="pl-PL" dirty="0" err="1"/>
              <a:t>strefy</a:t>
            </a:r>
            <a:r>
              <a:rPr lang="pl-PL" dirty="0"/>
              <a:t> </a:t>
            </a:r>
            <a:r>
              <a:rPr lang="pl-PL" dirty="0" err="1"/>
              <a:t>zabiegowe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administracyjne</a:t>
            </a:r>
            <a:r>
              <a:rPr lang="pl-PL" dirty="0"/>
              <a:t>.</a:t>
            </a:r>
          </a:p>
          <a:p>
            <a:r>
              <a:rPr lang="pl-PL" dirty="0"/>
              <a:t>Model rastrowy jest najlepszy, gdy analizujemy powierzchnie ciągłe lub obrazy: wysokość, temperaturę, wilgotność, NDVI, zdjęcia satelitarne, </a:t>
            </a:r>
            <a:r>
              <a:rPr lang="pl-PL" dirty="0" err="1"/>
              <a:t>ortofotomapy</a:t>
            </a:r>
            <a:r>
              <a:rPr lang="pl-PL" dirty="0"/>
              <a:t> i mapy plonu.</a:t>
            </a:r>
          </a:p>
          <a:p>
            <a:r>
              <a:rPr lang="pl-PL" dirty="0"/>
              <a:t>Wektor zwykle lepiej nadaje się do ewidencji, pomiaru powierzchni i łączenia atrybutów z obiektami.</a:t>
            </a:r>
          </a:p>
          <a:p>
            <a:r>
              <a:rPr lang="pl-PL" dirty="0"/>
              <a:t>Raster zwykle lepiej nadaje się do modelowania zmian przestrzennych, analiz teledetekcyjnych i obliczeń dla każdego fragmentu powierzchni.</a:t>
            </a:r>
          </a:p>
          <a:p>
            <a:r>
              <a:rPr lang="pl-PL" dirty="0"/>
              <a:t>Najlepsze analizy rolnicze łączą oba modele.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60400" y="-212726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/>
              <a:t>Skala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poziomy</a:t>
            </a:r>
            <a:r>
              <a:rPr lang="pl-PL" dirty="0"/>
              <a:t> </a:t>
            </a:r>
            <a:r>
              <a:rPr lang="pl-PL" dirty="0" err="1"/>
              <a:t>decyzji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809625"/>
            <a:ext cx="10515600" cy="3305175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r>
              <a:rPr lang="pl-PL" dirty="0"/>
              <a:t>Skala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wpływa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poziom</a:t>
            </a:r>
            <a:r>
              <a:rPr lang="pl-PL" dirty="0"/>
              <a:t> </a:t>
            </a:r>
            <a:r>
              <a:rPr lang="pl-PL" dirty="0" err="1"/>
              <a:t>szczegółowości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sposób</a:t>
            </a:r>
            <a:r>
              <a:rPr lang="pl-PL" dirty="0"/>
              <a:t> </a:t>
            </a:r>
            <a:r>
              <a:rPr lang="pl-PL" dirty="0" err="1"/>
              <a:t>interpretacji</a:t>
            </a:r>
            <a:r>
              <a:rPr lang="pl-PL" dirty="0"/>
              <a:t> </a:t>
            </a:r>
            <a:r>
              <a:rPr lang="pl-PL" dirty="0" err="1"/>
              <a:t>wyników</a:t>
            </a:r>
            <a:r>
              <a:rPr lang="pl-PL" dirty="0"/>
              <a:t>.</a:t>
            </a:r>
          </a:p>
          <a:p>
            <a:r>
              <a:rPr lang="pl-PL" dirty="0"/>
              <a:t>Na </a:t>
            </a:r>
            <a:r>
              <a:rPr lang="pl-PL" dirty="0" err="1"/>
              <a:t>poziomie</a:t>
            </a:r>
            <a:r>
              <a:rPr lang="pl-PL" dirty="0"/>
              <a:t> </a:t>
            </a:r>
            <a:r>
              <a:rPr lang="pl-PL" dirty="0" err="1"/>
              <a:t>działki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ważne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szczegóły</a:t>
            </a:r>
            <a:r>
              <a:rPr lang="pl-PL" dirty="0"/>
              <a:t>: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przejazdów</a:t>
            </a:r>
            <a:r>
              <a:rPr lang="pl-PL" dirty="0"/>
              <a:t>, </a:t>
            </a:r>
            <a:r>
              <a:rPr lang="pl-PL" dirty="0" err="1"/>
              <a:t>miejsca</a:t>
            </a:r>
            <a:r>
              <a:rPr lang="pl-PL" dirty="0"/>
              <a:t> </a:t>
            </a:r>
            <a:r>
              <a:rPr lang="pl-PL" dirty="0" err="1"/>
              <a:t>poboru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, </a:t>
            </a:r>
            <a:r>
              <a:rPr lang="pl-PL" dirty="0" err="1"/>
              <a:t>małe</a:t>
            </a:r>
            <a:r>
              <a:rPr lang="pl-PL" dirty="0"/>
              <a:t> </a:t>
            </a:r>
            <a:r>
              <a:rPr lang="pl-PL" dirty="0" err="1"/>
              <a:t>obniżenia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zmienność</a:t>
            </a:r>
            <a:r>
              <a:rPr lang="pl-PL" dirty="0"/>
              <a:t> </a:t>
            </a:r>
            <a:r>
              <a:rPr lang="pl-PL" dirty="0" err="1"/>
              <a:t>plonu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lokalne</a:t>
            </a:r>
            <a:r>
              <a:rPr lang="pl-PL" dirty="0"/>
              <a:t> </a:t>
            </a:r>
            <a:r>
              <a:rPr lang="pl-PL" dirty="0" err="1"/>
              <a:t>problemy</a:t>
            </a:r>
            <a:r>
              <a:rPr lang="pl-PL" dirty="0"/>
              <a:t> z </a:t>
            </a:r>
            <a:r>
              <a:rPr lang="pl-PL" dirty="0" err="1"/>
              <a:t>glebą</a:t>
            </a:r>
            <a:r>
              <a:rPr lang="pl-PL" dirty="0"/>
              <a:t>.</a:t>
            </a:r>
          </a:p>
          <a:p>
            <a:r>
              <a:rPr lang="pl-PL" dirty="0"/>
              <a:t>Na </a:t>
            </a:r>
            <a:r>
              <a:rPr lang="pl-PL" dirty="0" err="1"/>
              <a:t>poziomie</a:t>
            </a:r>
            <a:r>
              <a:rPr lang="pl-PL" dirty="0"/>
              <a:t> </a:t>
            </a:r>
            <a:r>
              <a:rPr lang="pl-PL" dirty="0" err="1"/>
              <a:t>gospodarstwa</a:t>
            </a:r>
            <a:r>
              <a:rPr lang="pl-PL" dirty="0"/>
              <a:t> </a:t>
            </a:r>
            <a:r>
              <a:rPr lang="pl-PL" dirty="0" err="1"/>
              <a:t>ważne</a:t>
            </a:r>
            <a:r>
              <a:rPr lang="pl-PL" dirty="0"/>
              <a:t> jest </a:t>
            </a:r>
            <a:r>
              <a:rPr lang="pl-PL" dirty="0" err="1"/>
              <a:t>łączenie</a:t>
            </a:r>
            <a:r>
              <a:rPr lang="pl-PL" dirty="0"/>
              <a:t> </a:t>
            </a:r>
            <a:r>
              <a:rPr lang="pl-PL" dirty="0" err="1"/>
              <a:t>informacji</a:t>
            </a:r>
            <a:r>
              <a:rPr lang="pl-PL" dirty="0"/>
              <a:t> z </a:t>
            </a:r>
            <a:r>
              <a:rPr lang="pl-PL" dirty="0" err="1"/>
              <a:t>wielu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: </a:t>
            </a:r>
            <a:r>
              <a:rPr lang="pl-PL" dirty="0" err="1"/>
              <a:t>struktura</a:t>
            </a:r>
            <a:r>
              <a:rPr lang="pl-PL" dirty="0"/>
              <a:t> </a:t>
            </a:r>
            <a:r>
              <a:rPr lang="pl-PL" dirty="0" err="1"/>
              <a:t>zasiewów</a:t>
            </a:r>
            <a:r>
              <a:rPr lang="pl-PL" dirty="0"/>
              <a:t>, </a:t>
            </a:r>
            <a:r>
              <a:rPr lang="pl-PL" dirty="0" err="1"/>
              <a:t>płodozmian</a:t>
            </a:r>
            <a:r>
              <a:rPr lang="pl-PL" dirty="0"/>
              <a:t>, </a:t>
            </a:r>
            <a:r>
              <a:rPr lang="pl-PL" dirty="0" err="1"/>
              <a:t>zasoby</a:t>
            </a:r>
            <a:r>
              <a:rPr lang="pl-PL" dirty="0"/>
              <a:t> </a:t>
            </a:r>
            <a:r>
              <a:rPr lang="pl-PL" dirty="0" err="1"/>
              <a:t>wody</a:t>
            </a:r>
            <a:r>
              <a:rPr lang="pl-PL" dirty="0"/>
              <a:t>, </a:t>
            </a:r>
            <a:r>
              <a:rPr lang="pl-PL" dirty="0" err="1"/>
              <a:t>logistyka</a:t>
            </a:r>
            <a:r>
              <a:rPr lang="pl-PL" dirty="0"/>
              <a:t> </a:t>
            </a:r>
            <a:r>
              <a:rPr lang="pl-PL" dirty="0" err="1"/>
              <a:t>maszyn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bilans</a:t>
            </a:r>
            <a:r>
              <a:rPr lang="pl-PL" dirty="0"/>
              <a:t> </a:t>
            </a:r>
            <a:r>
              <a:rPr lang="pl-PL" dirty="0" err="1"/>
              <a:t>nawożenia</a:t>
            </a:r>
            <a:r>
              <a:rPr lang="pl-PL" dirty="0"/>
              <a:t>.</a:t>
            </a:r>
          </a:p>
          <a:p>
            <a:r>
              <a:rPr lang="pl-PL" dirty="0"/>
              <a:t>Na </a:t>
            </a:r>
            <a:r>
              <a:rPr lang="pl-PL" dirty="0" err="1"/>
              <a:t>poziomie</a:t>
            </a:r>
            <a:r>
              <a:rPr lang="pl-PL" dirty="0"/>
              <a:t> </a:t>
            </a:r>
            <a:r>
              <a:rPr lang="pl-PL" dirty="0" err="1"/>
              <a:t>gminy</a:t>
            </a:r>
            <a:r>
              <a:rPr lang="pl-PL" dirty="0"/>
              <a:t>, </a:t>
            </a:r>
            <a:r>
              <a:rPr lang="pl-PL" dirty="0" err="1"/>
              <a:t>powiatu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województwa</a:t>
            </a:r>
            <a:r>
              <a:rPr lang="pl-PL" dirty="0"/>
              <a:t> </a:t>
            </a:r>
            <a:r>
              <a:rPr lang="pl-PL" dirty="0" err="1"/>
              <a:t>ważniejsza</a:t>
            </a:r>
            <a:r>
              <a:rPr lang="pl-PL" dirty="0"/>
              <a:t> jest </a:t>
            </a:r>
            <a:r>
              <a:rPr lang="pl-PL" dirty="0" err="1"/>
              <a:t>synteza</a:t>
            </a:r>
            <a:r>
              <a:rPr lang="pl-PL" dirty="0"/>
              <a:t>: </a:t>
            </a:r>
            <a:r>
              <a:rPr lang="pl-PL" dirty="0" err="1"/>
              <a:t>udział</a:t>
            </a:r>
            <a:r>
              <a:rPr lang="pl-PL" dirty="0"/>
              <a:t> </a:t>
            </a:r>
            <a:r>
              <a:rPr lang="pl-PL" dirty="0" err="1"/>
              <a:t>upraw</a:t>
            </a:r>
            <a:r>
              <a:rPr lang="pl-PL" dirty="0"/>
              <a:t>, </a:t>
            </a:r>
            <a:r>
              <a:rPr lang="pl-PL" dirty="0" err="1"/>
              <a:t>zagrożenie</a:t>
            </a:r>
            <a:r>
              <a:rPr lang="pl-PL" dirty="0"/>
              <a:t> </a:t>
            </a:r>
            <a:r>
              <a:rPr lang="pl-PL" dirty="0" err="1"/>
              <a:t>suszą</a:t>
            </a:r>
            <a:r>
              <a:rPr lang="pl-PL" dirty="0"/>
              <a:t>, </a:t>
            </a:r>
            <a:r>
              <a:rPr lang="pl-PL" dirty="0" err="1"/>
              <a:t>obszary</a:t>
            </a:r>
            <a:r>
              <a:rPr lang="pl-PL" dirty="0"/>
              <a:t> </a:t>
            </a:r>
            <a:r>
              <a:rPr lang="pl-PL" dirty="0" err="1"/>
              <a:t>erozyjne</a:t>
            </a:r>
            <a:r>
              <a:rPr lang="pl-PL" dirty="0"/>
              <a:t>, </a:t>
            </a:r>
            <a:r>
              <a:rPr lang="pl-PL" dirty="0" err="1"/>
              <a:t>potencjał</a:t>
            </a:r>
            <a:r>
              <a:rPr lang="pl-PL" dirty="0"/>
              <a:t> </a:t>
            </a:r>
            <a:r>
              <a:rPr lang="pl-PL" dirty="0" err="1"/>
              <a:t>retencji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porównanie</a:t>
            </a:r>
            <a:r>
              <a:rPr lang="pl-PL" dirty="0"/>
              <a:t> </a:t>
            </a:r>
            <a:r>
              <a:rPr lang="pl-PL" dirty="0" err="1"/>
              <a:t>regionów</a:t>
            </a:r>
            <a:r>
              <a:rPr lang="pl-PL" dirty="0"/>
              <a:t>.</a:t>
            </a:r>
          </a:p>
          <a:p>
            <a:r>
              <a:rPr lang="pl-PL" dirty="0"/>
              <a:t>Ta </a:t>
            </a:r>
            <a:r>
              <a:rPr lang="pl-PL" dirty="0" err="1"/>
              <a:t>sama</a:t>
            </a:r>
            <a:r>
              <a:rPr lang="pl-PL" dirty="0"/>
              <a:t> </a:t>
            </a:r>
            <a:r>
              <a:rPr lang="pl-PL" dirty="0" err="1"/>
              <a:t>informacja</a:t>
            </a:r>
            <a:r>
              <a:rPr lang="pl-PL" dirty="0"/>
              <a:t> </a:t>
            </a:r>
            <a:r>
              <a:rPr lang="pl-PL" dirty="0" err="1"/>
              <a:t>może</a:t>
            </a:r>
            <a:r>
              <a:rPr lang="pl-PL" dirty="0"/>
              <a:t> </a:t>
            </a:r>
            <a:r>
              <a:rPr lang="pl-PL" dirty="0" err="1"/>
              <a:t>wymagać</a:t>
            </a:r>
            <a:r>
              <a:rPr lang="pl-PL" dirty="0"/>
              <a:t> </a:t>
            </a:r>
            <a:r>
              <a:rPr lang="pl-PL" dirty="0" err="1"/>
              <a:t>innego</a:t>
            </a:r>
            <a:r>
              <a:rPr lang="pl-PL" dirty="0"/>
              <a:t> </a:t>
            </a:r>
            <a:r>
              <a:rPr lang="pl-PL" dirty="0" err="1"/>
              <a:t>modelu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innej</a:t>
            </a:r>
            <a:r>
              <a:rPr lang="pl-PL" dirty="0"/>
              <a:t> </a:t>
            </a:r>
            <a:r>
              <a:rPr lang="pl-PL" dirty="0" err="1"/>
              <a:t>dokładności</a:t>
            </a:r>
            <a:r>
              <a:rPr lang="pl-PL" dirty="0"/>
              <a:t> w </a:t>
            </a:r>
            <a:r>
              <a:rPr lang="pl-PL" dirty="0" err="1"/>
              <a:t>zależności</a:t>
            </a:r>
            <a:r>
              <a:rPr lang="pl-PL" dirty="0"/>
              <a:t> od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decyzji</a:t>
            </a:r>
            <a:r>
              <a:rPr lang="pl-PL" dirty="0"/>
              <a:t>.</a:t>
            </a:r>
          </a:p>
        </p:txBody>
      </p:sp>
      <p:pic>
        <p:nvPicPr>
          <p:cNvPr id="6" name="Obraz 5" descr="Grafika przedstawia różną skalę przestrzenną map, od pojedynczej działki rolnej, poprzez gospodarstwo, region do całego kraju i świata">
            <a:extLst>
              <a:ext uri="{FF2B5EF4-FFF2-40B4-BE49-F238E27FC236}">
                <a16:creationId xmlns:a16="http://schemas.microsoft.com/office/drawing/2014/main" id="{AB6EB49C-2A1C-1B05-3502-5FF3C90CE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3545695"/>
            <a:ext cx="6938554" cy="23913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47477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Systemy informacji geograficznej</a:t>
            </a:r>
            <a:br>
              <a:rPr lang="pl-PL" dirty="0"/>
            </a:br>
            <a:r>
              <a:rPr lang="pl-PL" sz="2800" dirty="0"/>
              <a:t>Ćwiczenia 2</a:t>
            </a:r>
            <a:br>
              <a:rPr lang="pl-PL" dirty="0"/>
            </a:br>
            <a:r>
              <a:rPr lang="pl-PL" dirty="0"/>
              <a:t>Typy i modele danych GIS oraz ich zastosowanie w rolnictwie</a:t>
            </a:r>
            <a:br>
              <a:rPr lang="pl-PL" dirty="0"/>
            </a:br>
            <a:endParaRPr lang="pl-PL" sz="4000" b="1" dirty="0">
              <a:latin typeface="Apto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1B5E6BD-A469-217A-96FF-719950F47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047104" y="3252402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Generalizacja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agregacja</a:t>
            </a:r>
            <a:r>
              <a:rPr lang="pl-PL" dirty="0"/>
              <a:t> </a:t>
            </a:r>
            <a:r>
              <a:rPr lang="pl-PL" dirty="0" err="1"/>
              <a:t>danych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70000" lnSpcReduction="20000"/>
          </a:bodyPr>
          <a:lstStyle/>
          <a:p>
            <a:r>
              <a:rPr lang="pl-PL" dirty="0" err="1"/>
              <a:t>Przy</a:t>
            </a:r>
            <a:r>
              <a:rPr lang="pl-PL" dirty="0"/>
              <a:t> </a:t>
            </a:r>
            <a:r>
              <a:rPr lang="pl-PL" dirty="0" err="1"/>
              <a:t>przechodzeniu</a:t>
            </a:r>
            <a:r>
              <a:rPr lang="pl-PL" dirty="0"/>
              <a:t> od </a:t>
            </a:r>
            <a:r>
              <a:rPr lang="pl-PL" dirty="0" err="1"/>
              <a:t>pola</a:t>
            </a:r>
            <a:r>
              <a:rPr lang="pl-PL" dirty="0"/>
              <a:t> do </a:t>
            </a:r>
            <a:r>
              <a:rPr lang="pl-PL" dirty="0" err="1"/>
              <a:t>regionu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trzeba</a:t>
            </a:r>
            <a:r>
              <a:rPr lang="pl-PL" dirty="0"/>
              <a:t> </a:t>
            </a:r>
            <a:r>
              <a:rPr lang="pl-PL" dirty="0" err="1"/>
              <a:t>uogólniać</a:t>
            </a:r>
            <a:r>
              <a:rPr lang="pl-PL" dirty="0"/>
              <a:t>. Ten </a:t>
            </a:r>
            <a:r>
              <a:rPr lang="pl-PL" dirty="0" err="1"/>
              <a:t>proces</a:t>
            </a:r>
            <a:r>
              <a:rPr lang="pl-PL" dirty="0"/>
              <a:t> </a:t>
            </a:r>
            <a:r>
              <a:rPr lang="pl-PL" dirty="0" err="1"/>
              <a:t>nazywa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generalizacją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agregacją</a:t>
            </a:r>
            <a:r>
              <a:rPr lang="pl-PL" dirty="0"/>
              <a:t>.</a:t>
            </a:r>
          </a:p>
          <a:p>
            <a:r>
              <a:rPr lang="pl-PL" dirty="0"/>
              <a:t>Na poziomie pola można pokazać wiele szczegółowych stref plonowania. Na </a:t>
            </a:r>
            <a:r>
              <a:rPr lang="pl-PL" dirty="0" err="1"/>
              <a:t>poziomie</a:t>
            </a:r>
            <a:r>
              <a:rPr lang="pl-PL" dirty="0"/>
              <a:t> </a:t>
            </a:r>
            <a:r>
              <a:rPr lang="pl-PL" dirty="0" err="1"/>
              <a:t>gminy</a:t>
            </a:r>
            <a:r>
              <a:rPr lang="pl-PL" dirty="0"/>
              <a:t> </a:t>
            </a:r>
            <a:r>
              <a:rPr lang="pl-PL" dirty="0" err="1"/>
              <a:t>lepiej</a:t>
            </a:r>
            <a:r>
              <a:rPr lang="pl-PL" dirty="0"/>
              <a:t> </a:t>
            </a:r>
            <a:r>
              <a:rPr lang="pl-PL" dirty="0" err="1"/>
              <a:t>przedstawić</a:t>
            </a:r>
            <a:r>
              <a:rPr lang="pl-PL" dirty="0"/>
              <a:t> </a:t>
            </a:r>
            <a:r>
              <a:rPr lang="pl-PL" dirty="0" err="1"/>
              <a:t>średni</a:t>
            </a:r>
            <a:r>
              <a:rPr lang="pl-PL" dirty="0"/>
              <a:t> </a:t>
            </a:r>
            <a:r>
              <a:rPr lang="pl-PL" dirty="0" err="1"/>
              <a:t>plon</a:t>
            </a:r>
            <a:r>
              <a:rPr lang="pl-PL" dirty="0"/>
              <a:t>, </a:t>
            </a:r>
            <a:r>
              <a:rPr lang="pl-PL" dirty="0" err="1"/>
              <a:t>udział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 </a:t>
            </a:r>
            <a:r>
              <a:rPr lang="pl-PL" dirty="0" err="1"/>
              <a:t>zagrożonej</a:t>
            </a:r>
            <a:r>
              <a:rPr lang="pl-PL" dirty="0"/>
              <a:t> </a:t>
            </a:r>
            <a:r>
              <a:rPr lang="pl-PL" dirty="0" err="1"/>
              <a:t>suszą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liczbę</a:t>
            </a:r>
            <a:r>
              <a:rPr lang="pl-PL" dirty="0"/>
              <a:t> </a:t>
            </a:r>
            <a:r>
              <a:rPr lang="pl-PL" dirty="0" err="1"/>
              <a:t>hektarów</a:t>
            </a:r>
            <a:r>
              <a:rPr lang="pl-PL" dirty="0"/>
              <a:t> </a:t>
            </a:r>
            <a:r>
              <a:rPr lang="pl-PL" dirty="0" err="1"/>
              <a:t>wymagających</a:t>
            </a:r>
            <a:r>
              <a:rPr lang="pl-PL" dirty="0"/>
              <a:t> </a:t>
            </a:r>
            <a:r>
              <a:rPr lang="pl-PL" dirty="0" err="1"/>
              <a:t>działań</a:t>
            </a:r>
            <a:r>
              <a:rPr lang="pl-PL" dirty="0"/>
              <a:t> </a:t>
            </a:r>
            <a:r>
              <a:rPr lang="pl-PL" dirty="0" err="1"/>
              <a:t>retencyjnych</a:t>
            </a:r>
            <a:r>
              <a:rPr lang="pl-PL" dirty="0"/>
              <a:t>.</a:t>
            </a:r>
          </a:p>
          <a:p>
            <a:r>
              <a:rPr lang="pl-PL" dirty="0"/>
              <a:t>Przykłady agregacji: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średnie</a:t>
            </a:r>
            <a:r>
              <a:rPr lang="pl-PL" dirty="0"/>
              <a:t> NDVI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gospodarstwa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gminy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suma</a:t>
            </a:r>
            <a:r>
              <a:rPr lang="pl-PL" dirty="0"/>
              <a:t> </a:t>
            </a:r>
            <a:r>
              <a:rPr lang="pl-PL" dirty="0" err="1"/>
              <a:t>powierzchni</a:t>
            </a:r>
            <a:r>
              <a:rPr lang="pl-PL" dirty="0"/>
              <a:t> </a:t>
            </a:r>
            <a:r>
              <a:rPr lang="pl-PL" dirty="0" err="1"/>
              <a:t>upraw</a:t>
            </a:r>
            <a:r>
              <a:rPr lang="pl-PL" dirty="0"/>
              <a:t> w </a:t>
            </a:r>
            <a:r>
              <a:rPr lang="pl-PL" dirty="0" err="1"/>
              <a:t>powiecie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udział</a:t>
            </a:r>
            <a:r>
              <a:rPr lang="pl-PL" dirty="0"/>
              <a:t> </a:t>
            </a:r>
            <a:r>
              <a:rPr lang="pl-PL" dirty="0" err="1"/>
              <a:t>gleb</a:t>
            </a:r>
            <a:r>
              <a:rPr lang="pl-PL" dirty="0"/>
              <a:t> </a:t>
            </a:r>
            <a:r>
              <a:rPr lang="pl-PL" dirty="0" err="1"/>
              <a:t>lekkich</a:t>
            </a:r>
            <a:r>
              <a:rPr lang="pl-PL" dirty="0"/>
              <a:t> w </a:t>
            </a:r>
            <a:r>
              <a:rPr lang="pl-PL" dirty="0" err="1"/>
              <a:t>województwie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liczba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 w </a:t>
            </a:r>
            <a:r>
              <a:rPr lang="pl-PL" dirty="0" err="1"/>
              <a:t>strefie</a:t>
            </a:r>
            <a:r>
              <a:rPr lang="pl-PL" dirty="0"/>
              <a:t> </a:t>
            </a:r>
            <a:r>
              <a:rPr lang="pl-PL" dirty="0" err="1"/>
              <a:t>suszy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średni</a:t>
            </a:r>
            <a:r>
              <a:rPr lang="pl-PL" dirty="0"/>
              <a:t> </a:t>
            </a:r>
            <a:r>
              <a:rPr lang="pl-PL" dirty="0" err="1"/>
              <a:t>spadek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działek</a:t>
            </a:r>
            <a:r>
              <a:rPr lang="pl-PL" dirty="0"/>
              <a:t> </a:t>
            </a:r>
            <a:r>
              <a:rPr lang="pl-PL" dirty="0" err="1"/>
              <a:t>rolnych</a:t>
            </a:r>
            <a:r>
              <a:rPr lang="pl-PL" dirty="0"/>
              <a:t>.</a:t>
            </a:r>
          </a:p>
          <a:p>
            <a:r>
              <a:rPr lang="pl-PL" dirty="0"/>
              <a:t>Agregacja zwiększa czytelność, ale zmniejsza szczegółowość.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Przykładowy</a:t>
            </a:r>
            <a:r>
              <a:rPr lang="pl-PL" dirty="0"/>
              <a:t> </a:t>
            </a:r>
            <a:r>
              <a:rPr lang="pl-PL" dirty="0" err="1"/>
              <a:t>schemat</a:t>
            </a:r>
            <a:r>
              <a:rPr lang="pl-PL" dirty="0"/>
              <a:t> </a:t>
            </a:r>
            <a:r>
              <a:rPr lang="pl-PL" dirty="0" err="1"/>
              <a:t>pracy</a:t>
            </a:r>
            <a:r>
              <a:rPr lang="pl-PL" dirty="0"/>
              <a:t> z </a:t>
            </a:r>
            <a:r>
              <a:rPr lang="pl-PL" dirty="0" err="1"/>
              <a:t>danymi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r>
              <a:rPr lang="pl-PL" dirty="0" err="1"/>
              <a:t>Praca</a:t>
            </a:r>
            <a:r>
              <a:rPr lang="pl-PL" dirty="0"/>
              <a:t> z </a:t>
            </a:r>
            <a:r>
              <a:rPr lang="pl-PL" dirty="0" err="1"/>
              <a:t>danymi</a:t>
            </a:r>
            <a:r>
              <a:rPr lang="pl-PL" dirty="0"/>
              <a:t> GIS w </a:t>
            </a:r>
            <a:r>
              <a:rPr lang="pl-PL" dirty="0" err="1"/>
              <a:t>rolnictwie</a:t>
            </a:r>
            <a:r>
              <a:rPr lang="pl-PL" dirty="0"/>
              <a:t> </a:t>
            </a:r>
            <a:r>
              <a:rPr lang="pl-PL" dirty="0" err="1"/>
              <a:t>często</a:t>
            </a:r>
            <a:r>
              <a:rPr lang="pl-PL" dirty="0"/>
              <a:t> </a:t>
            </a:r>
            <a:r>
              <a:rPr lang="pl-PL" dirty="0" err="1"/>
              <a:t>przebiega</a:t>
            </a:r>
            <a:r>
              <a:rPr lang="pl-PL" dirty="0"/>
              <a:t> </a:t>
            </a:r>
            <a:r>
              <a:rPr lang="pl-PL" dirty="0" err="1"/>
              <a:t>według</a:t>
            </a:r>
            <a:r>
              <a:rPr lang="pl-PL" dirty="0"/>
              <a:t> </a:t>
            </a:r>
            <a:r>
              <a:rPr lang="pl-PL" dirty="0" err="1"/>
              <a:t>podobnego</a:t>
            </a:r>
            <a:r>
              <a:rPr lang="pl-PL" dirty="0"/>
              <a:t> </a:t>
            </a:r>
            <a:r>
              <a:rPr lang="pl-PL" dirty="0" err="1"/>
              <a:t>schematu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1. </a:t>
            </a:r>
            <a:r>
              <a:rPr lang="pl-PL" dirty="0" err="1"/>
              <a:t>Zebranie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: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działki</a:t>
            </a:r>
            <a:r>
              <a:rPr lang="pl-PL" dirty="0"/>
              <a:t>,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uprawy</a:t>
            </a:r>
            <a:r>
              <a:rPr lang="pl-PL" dirty="0"/>
              <a:t>, </a:t>
            </a:r>
            <a:r>
              <a:rPr lang="pl-PL" dirty="0" err="1"/>
              <a:t>plon</a:t>
            </a:r>
            <a:r>
              <a:rPr lang="pl-PL" dirty="0"/>
              <a:t>, </a:t>
            </a:r>
            <a:r>
              <a:rPr lang="pl-PL" dirty="0" err="1"/>
              <a:t>obrazy</a:t>
            </a:r>
            <a:r>
              <a:rPr lang="pl-PL" dirty="0"/>
              <a:t> </a:t>
            </a:r>
            <a:r>
              <a:rPr lang="pl-PL" dirty="0" err="1"/>
              <a:t>satelitarne</a:t>
            </a:r>
            <a:r>
              <a:rPr lang="pl-PL" dirty="0"/>
              <a:t>,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pogodowe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administracyjne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2. </a:t>
            </a:r>
            <a:r>
              <a:rPr lang="pl-PL" dirty="0" err="1"/>
              <a:t>Uporządkowanie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: </a:t>
            </a:r>
            <a:r>
              <a:rPr lang="pl-PL" dirty="0" err="1"/>
              <a:t>układ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, </a:t>
            </a:r>
            <a:r>
              <a:rPr lang="pl-PL" dirty="0" err="1"/>
              <a:t>nazwy</a:t>
            </a:r>
            <a:r>
              <a:rPr lang="pl-PL" dirty="0"/>
              <a:t> </a:t>
            </a:r>
            <a:r>
              <a:rPr lang="pl-PL" dirty="0" err="1"/>
              <a:t>kolumn</a:t>
            </a:r>
            <a:r>
              <a:rPr lang="pl-PL" dirty="0"/>
              <a:t>, </a:t>
            </a:r>
            <a:r>
              <a:rPr lang="pl-PL" dirty="0" err="1"/>
              <a:t>jednostki</a:t>
            </a:r>
            <a:r>
              <a:rPr lang="pl-PL" dirty="0"/>
              <a:t>, </a:t>
            </a:r>
            <a:r>
              <a:rPr lang="pl-PL" dirty="0" err="1"/>
              <a:t>daty</a:t>
            </a:r>
            <a:r>
              <a:rPr lang="pl-PL" dirty="0"/>
              <a:t>, </a:t>
            </a:r>
            <a:r>
              <a:rPr lang="pl-PL" dirty="0" err="1"/>
              <a:t>formaty</a:t>
            </a:r>
            <a:r>
              <a:rPr lang="pl-PL" dirty="0"/>
              <a:t> </a:t>
            </a:r>
            <a:r>
              <a:rPr lang="pl-PL" dirty="0" err="1"/>
              <a:t>plików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poprawność</a:t>
            </a:r>
            <a:r>
              <a:rPr lang="pl-PL" dirty="0"/>
              <a:t> </a:t>
            </a:r>
            <a:r>
              <a:rPr lang="pl-PL" dirty="0" err="1"/>
              <a:t>geometrii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3. </a:t>
            </a:r>
            <a:r>
              <a:rPr lang="pl-PL" dirty="0" err="1"/>
              <a:t>Połączenie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: </a:t>
            </a:r>
            <a:r>
              <a:rPr lang="pl-PL" dirty="0" err="1"/>
              <a:t>przypisanie</a:t>
            </a:r>
            <a:r>
              <a:rPr lang="pl-PL" dirty="0"/>
              <a:t> </a:t>
            </a:r>
            <a:r>
              <a:rPr lang="pl-PL" dirty="0" err="1"/>
              <a:t>punktów</a:t>
            </a:r>
            <a:r>
              <a:rPr lang="pl-PL" dirty="0"/>
              <a:t> </a:t>
            </a:r>
            <a:r>
              <a:rPr lang="pl-PL" dirty="0" err="1"/>
              <a:t>prób</a:t>
            </a:r>
            <a:r>
              <a:rPr lang="pl-PL" dirty="0"/>
              <a:t> do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obliczenie</a:t>
            </a:r>
            <a:r>
              <a:rPr lang="pl-PL" dirty="0"/>
              <a:t> </a:t>
            </a:r>
            <a:r>
              <a:rPr lang="pl-PL" dirty="0" err="1"/>
              <a:t>średnich</a:t>
            </a:r>
            <a:r>
              <a:rPr lang="pl-PL" dirty="0"/>
              <a:t> </a:t>
            </a:r>
            <a:r>
              <a:rPr lang="pl-PL" dirty="0" err="1"/>
              <a:t>rastrów</a:t>
            </a:r>
            <a:r>
              <a:rPr lang="pl-PL" dirty="0"/>
              <a:t> w </a:t>
            </a:r>
            <a:r>
              <a:rPr lang="pl-PL" dirty="0" err="1"/>
              <a:t>granicach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agregacja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 do </a:t>
            </a:r>
            <a:r>
              <a:rPr lang="pl-PL" dirty="0" err="1"/>
              <a:t>gospodarstw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gmin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4. Analiza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wizualizacja</a:t>
            </a:r>
            <a:r>
              <a:rPr lang="pl-PL" dirty="0"/>
              <a:t>: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stref</a:t>
            </a:r>
            <a:r>
              <a:rPr lang="pl-PL" dirty="0"/>
              <a:t>, </a:t>
            </a:r>
            <a:r>
              <a:rPr lang="pl-PL" dirty="0" err="1"/>
              <a:t>mapy</a:t>
            </a:r>
            <a:r>
              <a:rPr lang="pl-PL" dirty="0"/>
              <a:t> </a:t>
            </a:r>
            <a:r>
              <a:rPr lang="pl-PL" dirty="0" err="1"/>
              <a:t>ryzyka</a:t>
            </a:r>
            <a:r>
              <a:rPr lang="pl-PL" dirty="0"/>
              <a:t>, </a:t>
            </a:r>
            <a:r>
              <a:rPr lang="pl-PL" dirty="0" err="1"/>
              <a:t>tabele</a:t>
            </a:r>
            <a:r>
              <a:rPr lang="pl-PL" dirty="0"/>
              <a:t> </a:t>
            </a:r>
            <a:r>
              <a:rPr lang="pl-PL" dirty="0" err="1"/>
              <a:t>podsumowujące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raporty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dirty="0"/>
              <a:t>5. </a:t>
            </a:r>
            <a:r>
              <a:rPr lang="pl-PL" dirty="0" err="1"/>
              <a:t>Decyzja</a:t>
            </a:r>
            <a:r>
              <a:rPr lang="pl-PL" dirty="0"/>
              <a:t>: </a:t>
            </a:r>
            <a:r>
              <a:rPr lang="pl-PL" dirty="0" err="1"/>
              <a:t>zabieg</a:t>
            </a:r>
            <a:r>
              <a:rPr lang="pl-PL" dirty="0"/>
              <a:t> </a:t>
            </a:r>
            <a:r>
              <a:rPr lang="pl-PL" dirty="0" err="1"/>
              <a:t>na</a:t>
            </a:r>
            <a:r>
              <a:rPr lang="pl-PL" dirty="0"/>
              <a:t> </a:t>
            </a:r>
            <a:r>
              <a:rPr lang="pl-PL" dirty="0" err="1"/>
              <a:t>polu</a:t>
            </a:r>
            <a:r>
              <a:rPr lang="pl-PL" dirty="0"/>
              <a:t>, plan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gospodarstwa</a:t>
            </a:r>
            <a:r>
              <a:rPr lang="pl-PL" dirty="0"/>
              <a:t> </a:t>
            </a:r>
            <a:r>
              <a:rPr lang="pl-PL" dirty="0" err="1"/>
              <a:t>albo</a:t>
            </a:r>
            <a:r>
              <a:rPr lang="pl-PL" dirty="0"/>
              <a:t> </a:t>
            </a:r>
            <a:r>
              <a:rPr lang="pl-PL" dirty="0" err="1"/>
              <a:t>rekomendacja</a:t>
            </a:r>
            <a:r>
              <a:rPr lang="pl-PL" dirty="0"/>
              <a:t> </a:t>
            </a:r>
            <a:r>
              <a:rPr lang="pl-PL" dirty="0" err="1"/>
              <a:t>dla</a:t>
            </a:r>
            <a:r>
              <a:rPr lang="pl-PL" dirty="0"/>
              <a:t> </a:t>
            </a:r>
            <a:r>
              <a:rPr lang="pl-PL" dirty="0" err="1"/>
              <a:t>regionu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Podsumowanie</a:t>
            </a:r>
            <a:r>
              <a:rPr lang="pl-PL" dirty="0"/>
              <a:t>: jak </a:t>
            </a:r>
            <a:r>
              <a:rPr lang="pl-PL" dirty="0" err="1"/>
              <a:t>dobrać</a:t>
            </a:r>
            <a:r>
              <a:rPr lang="pl-PL" dirty="0"/>
              <a:t> model </a:t>
            </a:r>
            <a:r>
              <a:rPr lang="pl-PL" dirty="0" err="1"/>
              <a:t>danych</a:t>
            </a:r>
            <a:r>
              <a:rPr lang="pl-PL" dirty="0"/>
              <a:t>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70000" lnSpcReduction="20000"/>
          </a:bodyPr>
          <a:lstStyle/>
          <a:p>
            <a:r>
              <a:rPr lang="pl-PL" dirty="0" err="1"/>
              <a:t>Dobór</a:t>
            </a:r>
            <a:r>
              <a:rPr lang="pl-PL" dirty="0"/>
              <a:t> </a:t>
            </a:r>
            <a:r>
              <a:rPr lang="pl-PL" dirty="0" err="1"/>
              <a:t>modelu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powinien</a:t>
            </a:r>
            <a:r>
              <a:rPr lang="pl-PL" dirty="0"/>
              <a:t> </a:t>
            </a:r>
            <a:r>
              <a:rPr lang="pl-PL" dirty="0" err="1"/>
              <a:t>wynikać</a:t>
            </a:r>
            <a:r>
              <a:rPr lang="pl-PL" dirty="0"/>
              <a:t> z </a:t>
            </a:r>
            <a:r>
              <a:rPr lang="pl-PL" dirty="0" err="1"/>
              <a:t>pytania</a:t>
            </a:r>
            <a:r>
              <a:rPr lang="pl-PL" dirty="0"/>
              <a:t> </a:t>
            </a:r>
            <a:r>
              <a:rPr lang="pl-PL" dirty="0" err="1"/>
              <a:t>badawczego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decyzji</a:t>
            </a:r>
            <a:r>
              <a:rPr lang="pl-PL" dirty="0"/>
              <a:t> </a:t>
            </a:r>
            <a:r>
              <a:rPr lang="pl-PL" dirty="0" err="1"/>
              <a:t>praktycznej</a:t>
            </a:r>
            <a:r>
              <a:rPr lang="pl-PL" dirty="0"/>
              <a:t>.</a:t>
            </a:r>
          </a:p>
          <a:p>
            <a:r>
              <a:rPr lang="pl-PL" dirty="0"/>
              <a:t>Jeżeli pytamy „gdzie jest obiekt i jaka jest jego powierzchnia?”, zwykle potrzebujemy danych wektorowych.</a:t>
            </a:r>
          </a:p>
          <a:p>
            <a:r>
              <a:rPr lang="pl-PL" dirty="0"/>
              <a:t>Jeżeli pytamy „jak zmienia się wartość zjawiska w przestrzeni?”, zwykle potrzebujemy danych rastrowych.</a:t>
            </a:r>
          </a:p>
          <a:p>
            <a:r>
              <a:rPr lang="pl-PL" dirty="0"/>
              <a:t>pytamy „jaki jest średni stan roślin na polu albo w gminie?”, często trzeba połączyć raster z poligonami granic pól lub jednostek administracyjnych.</a:t>
            </a:r>
          </a:p>
          <a:p>
            <a:r>
              <a:rPr lang="pl-PL" dirty="0"/>
              <a:t>Najważniejsze zasady: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geometria</a:t>
            </a:r>
            <a:r>
              <a:rPr lang="pl-PL" dirty="0"/>
              <a:t> </a:t>
            </a:r>
            <a:r>
              <a:rPr lang="pl-PL" dirty="0" err="1"/>
              <a:t>musi</a:t>
            </a:r>
            <a:r>
              <a:rPr lang="pl-PL" dirty="0"/>
              <a:t> </a:t>
            </a:r>
            <a:r>
              <a:rPr lang="pl-PL" dirty="0" err="1"/>
              <a:t>odpowiadać</a:t>
            </a:r>
            <a:r>
              <a:rPr lang="pl-PL" dirty="0"/>
              <a:t> </a:t>
            </a:r>
            <a:r>
              <a:rPr lang="pl-PL" dirty="0" err="1"/>
              <a:t>rzeczywistości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atrybuty</a:t>
            </a:r>
            <a:r>
              <a:rPr lang="pl-PL" dirty="0"/>
              <a:t> </a:t>
            </a:r>
            <a:r>
              <a:rPr lang="pl-PL" dirty="0" err="1"/>
              <a:t>muszą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uporządkowane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układ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 </a:t>
            </a:r>
            <a:r>
              <a:rPr lang="pl-PL" dirty="0" err="1"/>
              <a:t>musi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poprawny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rozdzielczość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skala</a:t>
            </a:r>
            <a:r>
              <a:rPr lang="pl-PL" dirty="0"/>
              <a:t> </a:t>
            </a:r>
            <a:r>
              <a:rPr lang="pl-PL" dirty="0" err="1"/>
              <a:t>muszą</a:t>
            </a:r>
            <a:r>
              <a:rPr lang="pl-PL" dirty="0"/>
              <a:t> </a:t>
            </a:r>
            <a:r>
              <a:rPr lang="pl-PL" dirty="0" err="1"/>
              <a:t>pasować</a:t>
            </a:r>
            <a:r>
              <a:rPr lang="pl-PL" dirty="0"/>
              <a:t> do </a:t>
            </a:r>
            <a:r>
              <a:rPr lang="pl-PL" dirty="0" err="1"/>
              <a:t>celu</a:t>
            </a:r>
            <a:r>
              <a:rPr lang="pl-PL" dirty="0"/>
              <a:t> </a:t>
            </a:r>
            <a:r>
              <a:rPr lang="pl-PL" dirty="0" err="1"/>
              <a:t>analizy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Typy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modele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GIS w </a:t>
            </a:r>
            <a:r>
              <a:rPr lang="pl-PL" dirty="0" err="1"/>
              <a:t>rolnictwie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0200" y="1325563"/>
            <a:ext cx="6057900" cy="4159250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r>
              <a:rPr lang="pl-PL" dirty="0" err="1"/>
              <a:t>Najważniejsze</a:t>
            </a:r>
            <a:r>
              <a:rPr lang="pl-PL" dirty="0"/>
              <a:t> </a:t>
            </a:r>
            <a:r>
              <a:rPr lang="pl-PL" dirty="0" err="1"/>
              <a:t>pytanie</a:t>
            </a:r>
            <a:r>
              <a:rPr lang="pl-PL" dirty="0"/>
              <a:t> </a:t>
            </a:r>
            <a:r>
              <a:rPr lang="pl-PL" dirty="0" err="1"/>
              <a:t>brzmi</a:t>
            </a:r>
            <a:r>
              <a:rPr lang="pl-PL" dirty="0"/>
              <a:t>: </a:t>
            </a:r>
            <a:r>
              <a:rPr lang="pl-PL" dirty="0" err="1"/>
              <a:t>czy</a:t>
            </a:r>
            <a:r>
              <a:rPr lang="pl-PL" dirty="0"/>
              <a:t> </a:t>
            </a:r>
            <a:r>
              <a:rPr lang="pl-PL" dirty="0" err="1"/>
              <a:t>dane</a:t>
            </a:r>
            <a:r>
              <a:rPr lang="pl-PL" dirty="0"/>
              <a:t> </a:t>
            </a:r>
            <a:r>
              <a:rPr lang="pl-PL" dirty="0" err="1"/>
              <a:t>powinny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zapisane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obiekty</a:t>
            </a:r>
            <a:r>
              <a:rPr lang="pl-PL" dirty="0"/>
              <a:t> </a:t>
            </a:r>
            <a:r>
              <a:rPr lang="pl-PL" dirty="0" err="1"/>
              <a:t>wektorowe</a:t>
            </a:r>
            <a:r>
              <a:rPr lang="pl-PL" dirty="0"/>
              <a:t>, raster, </a:t>
            </a:r>
            <a:r>
              <a:rPr lang="pl-PL" dirty="0" err="1"/>
              <a:t>czy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połączenie</a:t>
            </a:r>
            <a:r>
              <a:rPr lang="pl-PL" dirty="0"/>
              <a:t> </a:t>
            </a:r>
            <a:r>
              <a:rPr lang="pl-PL" dirty="0" err="1"/>
              <a:t>obu</a:t>
            </a:r>
            <a:r>
              <a:rPr lang="pl-PL" dirty="0"/>
              <a:t> </a:t>
            </a:r>
            <a:r>
              <a:rPr lang="pl-PL" dirty="0" err="1"/>
              <a:t>modeli</a:t>
            </a:r>
            <a:r>
              <a:rPr lang="pl-PL" dirty="0"/>
              <a:t>?</a:t>
            </a:r>
          </a:p>
          <a:p>
            <a:endParaRPr lang="pl-PL" dirty="0"/>
          </a:p>
          <a:p>
            <a:r>
              <a:rPr lang="pl-PL" dirty="0"/>
              <a:t>W </a:t>
            </a:r>
            <a:r>
              <a:rPr lang="pl-PL" dirty="0" err="1"/>
              <a:t>rolnictwie</a:t>
            </a:r>
            <a:r>
              <a:rPr lang="pl-PL" dirty="0"/>
              <a:t> ma to </a:t>
            </a:r>
            <a:r>
              <a:rPr lang="pl-PL" dirty="0" err="1"/>
              <a:t>bezpośrednie</a:t>
            </a:r>
            <a:r>
              <a:rPr lang="pl-PL" dirty="0"/>
              <a:t> </a:t>
            </a:r>
            <a:r>
              <a:rPr lang="pl-PL" dirty="0" err="1"/>
              <a:t>znaczenie</a:t>
            </a:r>
            <a:r>
              <a:rPr lang="pl-PL" dirty="0"/>
              <a:t> </a:t>
            </a:r>
            <a:r>
              <a:rPr lang="pl-PL" dirty="0" err="1"/>
              <a:t>praktyczne</a:t>
            </a:r>
            <a:r>
              <a:rPr lang="pl-PL" dirty="0"/>
              <a:t>. </a:t>
            </a:r>
            <a:r>
              <a:rPr lang="pl-PL" dirty="0" err="1"/>
              <a:t>Inaczej</a:t>
            </a:r>
            <a:r>
              <a:rPr lang="pl-PL" dirty="0"/>
              <a:t> </a:t>
            </a:r>
            <a:r>
              <a:rPr lang="pl-PL" dirty="0" err="1"/>
              <a:t>zapisujemy</a:t>
            </a:r>
            <a:r>
              <a:rPr lang="pl-PL" dirty="0"/>
              <a:t> </a:t>
            </a:r>
            <a:r>
              <a:rPr lang="pl-PL" dirty="0" err="1"/>
              <a:t>granicę</a:t>
            </a:r>
            <a:r>
              <a:rPr lang="pl-PL" dirty="0"/>
              <a:t> </a:t>
            </a:r>
            <a:r>
              <a:rPr lang="pl-PL" dirty="0" err="1"/>
              <a:t>działki</a:t>
            </a:r>
            <a:r>
              <a:rPr lang="pl-PL" dirty="0"/>
              <a:t>, </a:t>
            </a:r>
            <a:r>
              <a:rPr lang="pl-PL" dirty="0" err="1"/>
              <a:t>inaczej</a:t>
            </a:r>
            <a:r>
              <a:rPr lang="pl-PL" dirty="0"/>
              <a:t> </a:t>
            </a:r>
            <a:r>
              <a:rPr lang="pl-PL" dirty="0" err="1"/>
              <a:t>punkt</a:t>
            </a:r>
            <a:r>
              <a:rPr lang="pl-PL" dirty="0"/>
              <a:t> </a:t>
            </a:r>
            <a:r>
              <a:rPr lang="pl-PL" dirty="0" err="1"/>
              <a:t>pobrania</a:t>
            </a:r>
            <a:r>
              <a:rPr lang="pl-PL" dirty="0"/>
              <a:t> </a:t>
            </a:r>
            <a:r>
              <a:rPr lang="pl-PL" dirty="0" err="1"/>
              <a:t>próby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, </a:t>
            </a:r>
            <a:r>
              <a:rPr lang="pl-PL" dirty="0" err="1"/>
              <a:t>inaczej</a:t>
            </a:r>
            <a:r>
              <a:rPr lang="pl-PL" dirty="0"/>
              <a:t> </a:t>
            </a:r>
            <a:r>
              <a:rPr lang="pl-PL" dirty="0" err="1"/>
              <a:t>mapę</a:t>
            </a:r>
            <a:r>
              <a:rPr lang="pl-PL" dirty="0"/>
              <a:t> NDVI z </a:t>
            </a:r>
            <a:r>
              <a:rPr lang="pl-PL" dirty="0" err="1"/>
              <a:t>satelity</a:t>
            </a:r>
            <a:r>
              <a:rPr lang="pl-PL" dirty="0"/>
              <a:t>, a </a:t>
            </a:r>
            <a:r>
              <a:rPr lang="pl-PL" dirty="0" err="1"/>
              <a:t>jeszcze</a:t>
            </a:r>
            <a:r>
              <a:rPr lang="pl-PL" dirty="0"/>
              <a:t> </a:t>
            </a:r>
            <a:r>
              <a:rPr lang="pl-PL" dirty="0" err="1"/>
              <a:t>inaczej</a:t>
            </a:r>
            <a:r>
              <a:rPr lang="pl-PL" dirty="0"/>
              <a:t> </a:t>
            </a:r>
            <a:r>
              <a:rPr lang="pl-PL" dirty="0" err="1"/>
              <a:t>mapę</a:t>
            </a:r>
            <a:r>
              <a:rPr lang="pl-PL" dirty="0"/>
              <a:t> </a:t>
            </a:r>
            <a:r>
              <a:rPr lang="pl-PL" dirty="0" err="1"/>
              <a:t>plonu</a:t>
            </a:r>
            <a:r>
              <a:rPr lang="pl-PL" dirty="0"/>
              <a:t> z </a:t>
            </a:r>
            <a:r>
              <a:rPr lang="pl-PL" dirty="0" err="1"/>
              <a:t>kombajnu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Przedstawione są </a:t>
            </a:r>
            <a:r>
              <a:rPr lang="pl-PL" dirty="0" err="1"/>
              <a:t>podstawowe</a:t>
            </a:r>
            <a:r>
              <a:rPr lang="pl-PL" dirty="0"/>
              <a:t> </a:t>
            </a:r>
            <a:r>
              <a:rPr lang="pl-PL" dirty="0" err="1"/>
              <a:t>typy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GIS </a:t>
            </a:r>
            <a:r>
              <a:rPr lang="pl-PL" dirty="0" err="1"/>
              <a:t>oraz</a:t>
            </a:r>
            <a:r>
              <a:rPr lang="pl-PL" dirty="0"/>
              <a:t> ich </a:t>
            </a:r>
            <a:r>
              <a:rPr lang="pl-PL" dirty="0" err="1"/>
              <a:t>zastosowanie</a:t>
            </a:r>
            <a:r>
              <a:rPr lang="pl-PL" dirty="0"/>
              <a:t> w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, </a:t>
            </a:r>
            <a:r>
              <a:rPr lang="pl-PL" dirty="0" err="1"/>
              <a:t>gospodarstwa</a:t>
            </a:r>
            <a:r>
              <a:rPr lang="pl-PL" dirty="0"/>
              <a:t>, </a:t>
            </a:r>
            <a:r>
              <a:rPr lang="pl-PL" dirty="0" err="1"/>
              <a:t>gminy</a:t>
            </a:r>
            <a:r>
              <a:rPr lang="pl-PL" dirty="0"/>
              <a:t>, </a:t>
            </a:r>
            <a:r>
              <a:rPr lang="pl-PL" dirty="0" err="1"/>
              <a:t>regionu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kraju</a:t>
            </a:r>
            <a:r>
              <a:rPr lang="pl-PL" dirty="0"/>
              <a:t>.</a:t>
            </a:r>
          </a:p>
        </p:txBody>
      </p:sp>
      <p:pic>
        <p:nvPicPr>
          <p:cNvPr id="6" name="Obraz 5" descr="Grafika przedstawiająca dwa główne typy i modele danych, tj. dane wektorowe i rastrowe wraz z przykładami ich wykorzystania dla danych rolniczych">
            <a:extLst>
              <a:ext uri="{FF2B5EF4-FFF2-40B4-BE49-F238E27FC236}">
                <a16:creationId xmlns:a16="http://schemas.microsoft.com/office/drawing/2014/main" id="{465CD490-F7D4-C789-CE64-31AABDACA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359" y="1355464"/>
            <a:ext cx="5331630" cy="30006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Dlaczego</a:t>
            </a:r>
            <a:r>
              <a:rPr lang="pl-PL" dirty="0"/>
              <a:t> model </a:t>
            </a:r>
            <a:r>
              <a:rPr lang="pl-PL" dirty="0" err="1"/>
              <a:t>danych</a:t>
            </a:r>
            <a:r>
              <a:rPr lang="pl-PL" dirty="0"/>
              <a:t> jest </a:t>
            </a:r>
            <a:r>
              <a:rPr lang="pl-PL" dirty="0" err="1"/>
              <a:t>ważny</a:t>
            </a:r>
            <a:r>
              <a:rPr lang="pl-PL" dirty="0"/>
              <a:t>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Model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określa</a:t>
            </a:r>
            <a:r>
              <a:rPr lang="pl-PL" dirty="0"/>
              <a:t>, w </a:t>
            </a:r>
            <a:r>
              <a:rPr lang="pl-PL" dirty="0" err="1"/>
              <a:t>jaki</a:t>
            </a:r>
            <a:r>
              <a:rPr lang="pl-PL" dirty="0"/>
              <a:t> </a:t>
            </a:r>
            <a:r>
              <a:rPr lang="pl-PL" dirty="0" err="1"/>
              <a:t>sposób</a:t>
            </a:r>
            <a:r>
              <a:rPr lang="pl-PL" dirty="0"/>
              <a:t> </a:t>
            </a:r>
            <a:r>
              <a:rPr lang="pl-PL" dirty="0" err="1"/>
              <a:t>rzeczywiste</a:t>
            </a:r>
            <a:r>
              <a:rPr lang="pl-PL" dirty="0"/>
              <a:t> </a:t>
            </a:r>
            <a:r>
              <a:rPr lang="pl-PL" dirty="0" err="1"/>
              <a:t>obiekty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zjawiska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przedstawione</a:t>
            </a:r>
            <a:r>
              <a:rPr lang="pl-PL" dirty="0"/>
              <a:t> w </a:t>
            </a:r>
            <a:r>
              <a:rPr lang="pl-PL" dirty="0" err="1"/>
              <a:t>komputerze</a:t>
            </a:r>
            <a:r>
              <a:rPr lang="pl-PL" dirty="0"/>
              <a:t>.</a:t>
            </a:r>
          </a:p>
          <a:p>
            <a:r>
              <a:rPr lang="pl-PL" dirty="0"/>
              <a:t>Od wyboru modelu zależy dokładność pomiaru powierzchni, możliwość prowadzenia analiz, wielkość plików, szybkość pracy i czytelność mapy.</a:t>
            </a:r>
          </a:p>
          <a:p>
            <a:r>
              <a:rPr lang="pl-PL" dirty="0"/>
              <a:t>Przykłady decyzji zależnych od modelu danych:</a:t>
            </a:r>
          </a:p>
          <a:p>
            <a:r>
              <a:rPr lang="pl-PL" dirty="0"/>
              <a:t>– </a:t>
            </a:r>
            <a:r>
              <a:rPr lang="pl-PL" dirty="0" err="1"/>
              <a:t>granica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powinna</a:t>
            </a:r>
            <a:r>
              <a:rPr lang="pl-PL" dirty="0"/>
              <a:t> </a:t>
            </a:r>
            <a:r>
              <a:rPr lang="pl-PL" dirty="0" err="1"/>
              <a:t>być</a:t>
            </a:r>
            <a:r>
              <a:rPr lang="pl-PL" dirty="0"/>
              <a:t> </a:t>
            </a:r>
            <a:r>
              <a:rPr lang="pl-PL" dirty="0" err="1"/>
              <a:t>zapisana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poligon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miejsce</a:t>
            </a:r>
            <a:r>
              <a:rPr lang="pl-PL" dirty="0"/>
              <a:t> </a:t>
            </a:r>
            <a:r>
              <a:rPr lang="pl-PL" dirty="0" err="1"/>
              <a:t>pobrania</a:t>
            </a:r>
            <a:r>
              <a:rPr lang="pl-PL" dirty="0"/>
              <a:t> </a:t>
            </a:r>
            <a:r>
              <a:rPr lang="pl-PL" dirty="0" err="1"/>
              <a:t>próby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punkt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rów</a:t>
            </a:r>
            <a:r>
              <a:rPr lang="pl-PL" dirty="0"/>
              <a:t> </a:t>
            </a:r>
            <a:r>
              <a:rPr lang="pl-PL" dirty="0" err="1"/>
              <a:t>melioracyjny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przejazd</a:t>
            </a:r>
            <a:r>
              <a:rPr lang="pl-PL" dirty="0"/>
              <a:t> </a:t>
            </a:r>
            <a:r>
              <a:rPr lang="pl-PL" dirty="0" err="1"/>
              <a:t>maszyny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linia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obraz</a:t>
            </a:r>
            <a:r>
              <a:rPr lang="pl-PL" dirty="0"/>
              <a:t> </a:t>
            </a:r>
            <a:r>
              <a:rPr lang="pl-PL" dirty="0" err="1"/>
              <a:t>satelitarny</a:t>
            </a:r>
            <a:r>
              <a:rPr lang="pl-PL" dirty="0"/>
              <a:t>, </a:t>
            </a:r>
            <a:r>
              <a:rPr lang="pl-PL" dirty="0" err="1"/>
              <a:t>mapa</a:t>
            </a:r>
            <a:r>
              <a:rPr lang="pl-PL" dirty="0"/>
              <a:t> </a:t>
            </a:r>
            <a:r>
              <a:rPr lang="pl-PL" dirty="0" err="1"/>
              <a:t>wilgotności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NMT </a:t>
            </a:r>
            <a:r>
              <a:rPr lang="pl-PL" dirty="0" err="1"/>
              <a:t>jako</a:t>
            </a:r>
            <a:r>
              <a:rPr lang="pl-PL" dirty="0"/>
              <a:t> raster.</a:t>
            </a:r>
          </a:p>
          <a:p>
            <a:r>
              <a:rPr lang="pl-PL" dirty="0"/>
              <a:t>Błędny model danych może utrudnić analizę albo prowadzić do niepoprawnych wniosków.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Dwa</a:t>
            </a:r>
            <a:r>
              <a:rPr lang="pl-PL" dirty="0"/>
              <a:t> </a:t>
            </a:r>
            <a:r>
              <a:rPr lang="pl-PL" dirty="0" err="1"/>
              <a:t>główne</a:t>
            </a:r>
            <a:r>
              <a:rPr lang="pl-PL" dirty="0"/>
              <a:t> </a:t>
            </a:r>
            <a:r>
              <a:rPr lang="pl-PL" dirty="0" err="1"/>
              <a:t>typy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w GIS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pl-PL" dirty="0"/>
              <a:t>W GIS </a:t>
            </a:r>
            <a:r>
              <a:rPr lang="pl-PL" dirty="0" err="1"/>
              <a:t>najczęściej</a:t>
            </a:r>
            <a:r>
              <a:rPr lang="pl-PL" dirty="0"/>
              <a:t> </a:t>
            </a:r>
            <a:r>
              <a:rPr lang="pl-PL" dirty="0" err="1"/>
              <a:t>wykorzystuje</a:t>
            </a:r>
            <a:r>
              <a:rPr lang="pl-PL" dirty="0"/>
              <a:t> </a:t>
            </a:r>
            <a:r>
              <a:rPr lang="pl-PL" dirty="0" err="1"/>
              <a:t>się</a:t>
            </a:r>
            <a:r>
              <a:rPr lang="pl-PL" dirty="0"/>
              <a:t> </a:t>
            </a:r>
            <a:r>
              <a:rPr lang="pl-PL" dirty="0" err="1"/>
              <a:t>dwa</a:t>
            </a:r>
            <a:r>
              <a:rPr lang="pl-PL" dirty="0"/>
              <a:t> </a:t>
            </a:r>
            <a:r>
              <a:rPr lang="pl-PL" dirty="0" err="1"/>
              <a:t>podstawowe</a:t>
            </a:r>
            <a:r>
              <a:rPr lang="pl-PL" dirty="0"/>
              <a:t> </a:t>
            </a:r>
            <a:r>
              <a:rPr lang="pl-PL" dirty="0" err="1"/>
              <a:t>modele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: </a:t>
            </a:r>
            <a:r>
              <a:rPr lang="pl-PL" dirty="0" err="1"/>
              <a:t>wektorowy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rastrowy</a:t>
            </a:r>
            <a:r>
              <a:rPr lang="pl-PL" dirty="0"/>
              <a:t>.</a:t>
            </a:r>
          </a:p>
          <a:p>
            <a:r>
              <a:rPr lang="pl-PL" dirty="0"/>
              <a:t>Dane wektorowe opisują obiekty za pomocą punktów, linii i poligonów.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dobre</a:t>
            </a:r>
            <a:r>
              <a:rPr lang="pl-PL" dirty="0"/>
              <a:t> do </a:t>
            </a:r>
            <a:r>
              <a:rPr lang="pl-PL" dirty="0" err="1"/>
              <a:t>przedstawiania</a:t>
            </a:r>
            <a:r>
              <a:rPr lang="pl-PL" dirty="0"/>
              <a:t> </a:t>
            </a:r>
            <a:r>
              <a:rPr lang="pl-PL" dirty="0" err="1"/>
              <a:t>obiektów</a:t>
            </a:r>
            <a:r>
              <a:rPr lang="pl-PL" dirty="0"/>
              <a:t> o </a:t>
            </a:r>
            <a:r>
              <a:rPr lang="pl-PL" dirty="0" err="1"/>
              <a:t>wyraźnych</a:t>
            </a:r>
            <a:r>
              <a:rPr lang="pl-PL" dirty="0"/>
              <a:t> </a:t>
            </a:r>
            <a:r>
              <a:rPr lang="pl-PL" dirty="0" err="1"/>
              <a:t>granicach</a:t>
            </a:r>
            <a:r>
              <a:rPr lang="pl-PL" dirty="0"/>
              <a:t>, np. </a:t>
            </a:r>
            <a:r>
              <a:rPr lang="pl-PL" dirty="0" err="1"/>
              <a:t>działek</a:t>
            </a:r>
            <a:r>
              <a:rPr lang="pl-PL" dirty="0"/>
              <a:t>, </a:t>
            </a:r>
            <a:r>
              <a:rPr lang="pl-PL" dirty="0" err="1"/>
              <a:t>pól</a:t>
            </a:r>
            <a:r>
              <a:rPr lang="pl-PL" dirty="0"/>
              <a:t>, </a:t>
            </a:r>
            <a:r>
              <a:rPr lang="pl-PL" dirty="0" err="1"/>
              <a:t>dróg</a:t>
            </a:r>
            <a:r>
              <a:rPr lang="pl-PL" dirty="0"/>
              <a:t>, </a:t>
            </a:r>
            <a:r>
              <a:rPr lang="pl-PL" dirty="0" err="1"/>
              <a:t>rowów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granic</a:t>
            </a:r>
            <a:r>
              <a:rPr lang="pl-PL" dirty="0"/>
              <a:t> </a:t>
            </a:r>
            <a:r>
              <a:rPr lang="pl-PL" dirty="0" err="1"/>
              <a:t>administracyjnych</a:t>
            </a:r>
            <a:r>
              <a:rPr lang="pl-PL" dirty="0"/>
              <a:t>.</a:t>
            </a:r>
          </a:p>
          <a:p>
            <a:r>
              <a:rPr lang="pl-PL" dirty="0"/>
              <a:t>Dane rastrowe opisują przestrzeń jako regularną siatkę komórek, czyli pikseli.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dobre</a:t>
            </a:r>
            <a:r>
              <a:rPr lang="pl-PL" dirty="0"/>
              <a:t> do </a:t>
            </a:r>
            <a:r>
              <a:rPr lang="pl-PL" dirty="0" err="1"/>
              <a:t>przedstawiania</a:t>
            </a:r>
            <a:r>
              <a:rPr lang="pl-PL" dirty="0"/>
              <a:t> </a:t>
            </a:r>
            <a:r>
              <a:rPr lang="pl-PL" dirty="0" err="1"/>
              <a:t>zjawisk</a:t>
            </a:r>
            <a:r>
              <a:rPr lang="pl-PL" dirty="0"/>
              <a:t> </a:t>
            </a:r>
            <a:r>
              <a:rPr lang="pl-PL" dirty="0" err="1"/>
              <a:t>ciągłych</a:t>
            </a:r>
            <a:r>
              <a:rPr lang="pl-PL" dirty="0"/>
              <a:t>, np. </a:t>
            </a:r>
            <a:r>
              <a:rPr lang="pl-PL" dirty="0" err="1"/>
              <a:t>wysokości</a:t>
            </a:r>
            <a:r>
              <a:rPr lang="pl-PL" dirty="0"/>
              <a:t> </a:t>
            </a:r>
            <a:r>
              <a:rPr lang="pl-PL" dirty="0" err="1"/>
              <a:t>terenu</a:t>
            </a:r>
            <a:r>
              <a:rPr lang="pl-PL" dirty="0"/>
              <a:t>, </a:t>
            </a:r>
            <a:r>
              <a:rPr lang="pl-PL" dirty="0" err="1"/>
              <a:t>temperatury</a:t>
            </a:r>
            <a:r>
              <a:rPr lang="pl-PL" dirty="0"/>
              <a:t>, </a:t>
            </a:r>
            <a:r>
              <a:rPr lang="pl-PL" dirty="0" err="1"/>
              <a:t>wilgotności</a:t>
            </a:r>
            <a:r>
              <a:rPr lang="pl-PL" dirty="0"/>
              <a:t>, </a:t>
            </a:r>
            <a:r>
              <a:rPr lang="pl-PL" dirty="0" err="1"/>
              <a:t>biomasy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indeksów</a:t>
            </a:r>
            <a:r>
              <a:rPr lang="pl-PL" dirty="0"/>
              <a:t> </a:t>
            </a:r>
            <a:r>
              <a:rPr lang="pl-PL" dirty="0" err="1"/>
              <a:t>roślinności</a:t>
            </a:r>
            <a:r>
              <a:rPr lang="pl-PL" dirty="0"/>
              <a:t>.</a:t>
            </a:r>
          </a:p>
          <a:p>
            <a:r>
              <a:rPr lang="pl-PL" dirty="0"/>
              <a:t>W praktyce rolniczej oba modele zwykle występują razem: granice pól są wektorowe, a obraz satelitarny lub mapa plonu jest rastrowa.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/>
              <a:t>Dane </a:t>
            </a:r>
            <a:r>
              <a:rPr lang="pl-PL" dirty="0" err="1"/>
              <a:t>wektorowe</a:t>
            </a:r>
            <a:r>
              <a:rPr lang="pl-PL" dirty="0"/>
              <a:t>: </a:t>
            </a:r>
            <a:r>
              <a:rPr lang="pl-PL" dirty="0" err="1"/>
              <a:t>geometria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współrzędne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r>
              <a:rPr lang="pl-PL" dirty="0"/>
              <a:t>Dane </a:t>
            </a:r>
            <a:r>
              <a:rPr lang="pl-PL" dirty="0" err="1"/>
              <a:t>wektorowe</a:t>
            </a:r>
            <a:r>
              <a:rPr lang="pl-PL" dirty="0"/>
              <a:t> </a:t>
            </a:r>
            <a:r>
              <a:rPr lang="pl-PL" dirty="0" err="1"/>
              <a:t>przechowują</a:t>
            </a:r>
            <a:r>
              <a:rPr lang="pl-PL" dirty="0"/>
              <a:t> </a:t>
            </a:r>
            <a:r>
              <a:rPr lang="pl-PL" dirty="0" err="1"/>
              <a:t>obiekty</a:t>
            </a:r>
            <a:r>
              <a:rPr lang="pl-PL" dirty="0"/>
              <a:t> </a:t>
            </a:r>
            <a:r>
              <a:rPr lang="pl-PL" dirty="0" err="1"/>
              <a:t>jako</a:t>
            </a:r>
            <a:r>
              <a:rPr lang="pl-PL" dirty="0"/>
              <a:t> </a:t>
            </a:r>
            <a:r>
              <a:rPr lang="pl-PL" dirty="0" err="1"/>
              <a:t>serie</a:t>
            </a:r>
            <a:r>
              <a:rPr lang="pl-PL" dirty="0"/>
              <a:t> </a:t>
            </a:r>
            <a:r>
              <a:rPr lang="pl-PL" dirty="0" err="1"/>
              <a:t>współrzędnych</a:t>
            </a:r>
            <a:r>
              <a:rPr lang="pl-PL" dirty="0"/>
              <a:t> X, Y, a </a:t>
            </a:r>
            <a:r>
              <a:rPr lang="pl-PL" dirty="0" err="1"/>
              <a:t>czasem</a:t>
            </a:r>
            <a:r>
              <a:rPr lang="pl-PL" dirty="0"/>
              <a:t> </a:t>
            </a:r>
            <a:r>
              <a:rPr lang="pl-PL" dirty="0" err="1"/>
              <a:t>także</a:t>
            </a:r>
            <a:r>
              <a:rPr lang="pl-PL" dirty="0"/>
              <a:t> Z.</a:t>
            </a:r>
          </a:p>
          <a:p>
            <a:r>
              <a:rPr lang="pl-PL" dirty="0"/>
              <a:t>Punkt jest pojedynczą lokalizacją. Linia jest </a:t>
            </a:r>
            <a:r>
              <a:rPr lang="pl-PL" dirty="0" err="1"/>
              <a:t>uporządkowanym</a:t>
            </a:r>
            <a:r>
              <a:rPr lang="pl-PL" dirty="0"/>
              <a:t> </a:t>
            </a:r>
            <a:r>
              <a:rPr lang="pl-PL" dirty="0" err="1"/>
              <a:t>zbiorem</a:t>
            </a:r>
            <a:r>
              <a:rPr lang="pl-PL" dirty="0"/>
              <a:t> </a:t>
            </a:r>
            <a:r>
              <a:rPr lang="pl-PL" dirty="0" err="1"/>
              <a:t>punktów</a:t>
            </a:r>
            <a:r>
              <a:rPr lang="pl-PL" dirty="0"/>
              <a:t>. </a:t>
            </a:r>
            <a:r>
              <a:rPr lang="pl-PL" dirty="0" err="1"/>
              <a:t>Poligon</a:t>
            </a:r>
            <a:r>
              <a:rPr lang="pl-PL" dirty="0"/>
              <a:t> jest </a:t>
            </a:r>
            <a:r>
              <a:rPr lang="pl-PL" dirty="0" err="1"/>
              <a:t>zamkniętą</a:t>
            </a:r>
            <a:r>
              <a:rPr lang="pl-PL" dirty="0"/>
              <a:t> </a:t>
            </a:r>
            <a:r>
              <a:rPr lang="pl-PL" dirty="0" err="1"/>
              <a:t>linią</a:t>
            </a:r>
            <a:r>
              <a:rPr lang="pl-PL" dirty="0"/>
              <a:t> </a:t>
            </a:r>
            <a:r>
              <a:rPr lang="pl-PL" dirty="0" err="1"/>
              <a:t>opisującą</a:t>
            </a:r>
            <a:r>
              <a:rPr lang="pl-PL" dirty="0"/>
              <a:t> </a:t>
            </a:r>
            <a:r>
              <a:rPr lang="pl-PL" dirty="0" err="1"/>
              <a:t>powierzchnię</a:t>
            </a:r>
            <a:r>
              <a:rPr lang="pl-PL" dirty="0"/>
              <a:t>.</a:t>
            </a:r>
          </a:p>
          <a:p>
            <a:r>
              <a:rPr lang="pl-PL" dirty="0"/>
              <a:t>W rolnictwie wektorowy model danych jest szczególnie użyteczny tam, gdzie ważna jest granica obiektu i jego dokładna powierzchnia.</a:t>
            </a:r>
          </a:p>
          <a:p>
            <a:r>
              <a:rPr lang="pl-PL" dirty="0"/>
              <a:t>Przykłady:</a:t>
            </a:r>
          </a:p>
          <a:p>
            <a:r>
              <a:rPr lang="pl-PL" dirty="0"/>
              <a:t>– </a:t>
            </a:r>
            <a:r>
              <a:rPr lang="pl-PL" dirty="0" err="1"/>
              <a:t>powierzchnia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działki</a:t>
            </a:r>
            <a:r>
              <a:rPr lang="pl-PL" dirty="0"/>
              <a:t> </a:t>
            </a:r>
            <a:r>
              <a:rPr lang="pl-PL" dirty="0" err="1"/>
              <a:t>ewidencyjnej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długość</a:t>
            </a:r>
            <a:r>
              <a:rPr lang="pl-PL" dirty="0"/>
              <a:t> </a:t>
            </a:r>
            <a:r>
              <a:rPr lang="pl-PL" dirty="0" err="1"/>
              <a:t>rowu</a:t>
            </a:r>
            <a:r>
              <a:rPr lang="pl-PL" dirty="0"/>
              <a:t> </a:t>
            </a:r>
            <a:r>
              <a:rPr lang="pl-PL" dirty="0" err="1"/>
              <a:t>melioracyjnego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odległość</a:t>
            </a:r>
            <a:r>
              <a:rPr lang="pl-PL" dirty="0"/>
              <a:t> od </a:t>
            </a:r>
            <a:r>
              <a:rPr lang="pl-PL" dirty="0" err="1"/>
              <a:t>cieku</a:t>
            </a:r>
            <a:r>
              <a:rPr lang="pl-PL" dirty="0"/>
              <a:t> </a:t>
            </a:r>
            <a:r>
              <a:rPr lang="pl-PL" dirty="0" err="1"/>
              <a:t>wodnego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lokalizacja</a:t>
            </a:r>
            <a:r>
              <a:rPr lang="pl-PL" dirty="0"/>
              <a:t> </a:t>
            </a:r>
            <a:r>
              <a:rPr lang="pl-PL" dirty="0" err="1"/>
              <a:t>punktu</a:t>
            </a:r>
            <a:r>
              <a:rPr lang="pl-PL" dirty="0"/>
              <a:t> </a:t>
            </a:r>
            <a:r>
              <a:rPr lang="pl-PL" dirty="0" err="1"/>
              <a:t>poboru</a:t>
            </a:r>
            <a:r>
              <a:rPr lang="pl-PL" dirty="0"/>
              <a:t> </a:t>
            </a:r>
            <a:r>
              <a:rPr lang="pl-PL" dirty="0" err="1"/>
              <a:t>próby</a:t>
            </a:r>
            <a:r>
              <a:rPr lang="pl-PL" dirty="0"/>
              <a:t> </a:t>
            </a:r>
            <a:r>
              <a:rPr lang="pl-PL" dirty="0" err="1"/>
              <a:t>gleby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przypisanie</a:t>
            </a:r>
            <a:r>
              <a:rPr lang="pl-PL" dirty="0"/>
              <a:t> </a:t>
            </a:r>
            <a:r>
              <a:rPr lang="pl-PL" dirty="0" err="1"/>
              <a:t>pól</a:t>
            </a:r>
            <a:r>
              <a:rPr lang="pl-PL" dirty="0"/>
              <a:t> do </a:t>
            </a:r>
            <a:r>
              <a:rPr lang="pl-PL" dirty="0" err="1"/>
              <a:t>gospodarstwa</a:t>
            </a:r>
            <a:r>
              <a:rPr lang="pl-PL" dirty="0"/>
              <a:t>, </a:t>
            </a:r>
            <a:r>
              <a:rPr lang="pl-PL" dirty="0" err="1"/>
              <a:t>gminy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obrębu</a:t>
            </a:r>
            <a:r>
              <a:rPr lang="pl-PL" dirty="0"/>
              <a:t> </a:t>
            </a:r>
            <a:r>
              <a:rPr lang="pl-PL" dirty="0" err="1"/>
              <a:t>ewidencyjnego</a:t>
            </a:r>
            <a:r>
              <a:rPr lang="pl-PL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Punkty</a:t>
            </a:r>
            <a:r>
              <a:rPr lang="pl-PL" dirty="0"/>
              <a:t> w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rolniczych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92500" lnSpcReduction="20000"/>
          </a:bodyPr>
          <a:lstStyle/>
          <a:p>
            <a:r>
              <a:rPr lang="pl-PL" dirty="0" err="1"/>
              <a:t>Punkty</a:t>
            </a:r>
            <a:r>
              <a:rPr lang="pl-PL" dirty="0"/>
              <a:t> </a:t>
            </a:r>
            <a:r>
              <a:rPr lang="pl-PL" dirty="0" err="1"/>
              <a:t>reprezentują</a:t>
            </a:r>
            <a:r>
              <a:rPr lang="pl-PL" dirty="0"/>
              <a:t> </a:t>
            </a:r>
            <a:r>
              <a:rPr lang="pl-PL" dirty="0" err="1"/>
              <a:t>lokalizacje</a:t>
            </a:r>
            <a:r>
              <a:rPr lang="pl-PL" dirty="0"/>
              <a:t>, </a:t>
            </a:r>
            <a:r>
              <a:rPr lang="pl-PL" dirty="0" err="1"/>
              <a:t>których</a:t>
            </a:r>
            <a:r>
              <a:rPr lang="pl-PL" dirty="0"/>
              <a:t> </a:t>
            </a:r>
            <a:r>
              <a:rPr lang="pl-PL" dirty="0" err="1"/>
              <a:t>rozmiar</a:t>
            </a:r>
            <a:r>
              <a:rPr lang="pl-PL" dirty="0"/>
              <a:t> jest </a:t>
            </a:r>
            <a:r>
              <a:rPr lang="pl-PL" dirty="0" err="1"/>
              <a:t>pomijalny</a:t>
            </a:r>
            <a:r>
              <a:rPr lang="pl-PL" dirty="0"/>
              <a:t> w </a:t>
            </a:r>
            <a:r>
              <a:rPr lang="pl-PL" dirty="0" err="1"/>
              <a:t>stosunku</a:t>
            </a:r>
            <a:r>
              <a:rPr lang="pl-PL" dirty="0"/>
              <a:t> do </a:t>
            </a:r>
            <a:r>
              <a:rPr lang="pl-PL" dirty="0" err="1"/>
              <a:t>skali</a:t>
            </a:r>
            <a:r>
              <a:rPr lang="pl-PL" dirty="0"/>
              <a:t> </a:t>
            </a:r>
            <a:r>
              <a:rPr lang="pl-PL" dirty="0" err="1"/>
              <a:t>mapy</a:t>
            </a:r>
            <a:r>
              <a:rPr lang="pl-PL" dirty="0"/>
              <a:t>.</a:t>
            </a:r>
          </a:p>
          <a:p>
            <a:r>
              <a:rPr lang="pl-PL" dirty="0"/>
              <a:t>W skali działki punktem może być próba gleby, pułapka </a:t>
            </a:r>
            <a:r>
              <a:rPr lang="pl-PL" dirty="0" err="1"/>
              <a:t>feromonowa</a:t>
            </a:r>
            <a:r>
              <a:rPr lang="pl-PL" dirty="0"/>
              <a:t>, czujnik wilgotności, miejsce obserwacji choroby roślin albo punkt pomiaru plonu.</a:t>
            </a:r>
          </a:p>
          <a:p>
            <a:r>
              <a:rPr lang="pl-PL" dirty="0"/>
              <a:t>W skali gospodarstwa punkty mogą oznaczać studnie, magazyny, bramy wjazdowe, miejsca postoju maszyn lub stacje pogodowe.</a:t>
            </a:r>
          </a:p>
          <a:p>
            <a:r>
              <a:rPr lang="pl-PL" dirty="0"/>
              <a:t>W skali regionalnej punktem może być gospodarstwo, stacja meteorologiczna, punkt skupu, doświadczenie polowe albo lokalizacja zdarzenia, np. </a:t>
            </a:r>
            <a:r>
              <a:rPr lang="pl-PL" dirty="0" err="1"/>
              <a:t>szkody</a:t>
            </a:r>
            <a:r>
              <a:rPr lang="pl-PL" dirty="0"/>
              <a:t> </a:t>
            </a:r>
            <a:r>
              <a:rPr lang="pl-PL" dirty="0" err="1"/>
              <a:t>łowieckiej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gradobicia</a:t>
            </a:r>
            <a:r>
              <a:rPr lang="pl-PL" dirty="0"/>
              <a:t>.</a:t>
            </a:r>
          </a:p>
          <a:p>
            <a:r>
              <a:rPr lang="pl-PL" dirty="0"/>
              <a:t>Dla punktów kluczowa jest dokładność współrzędnych i poprawny opis w tabeli atrybutów.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/>
              <a:t>Linie w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rolniczych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/>
              <a:t>Linie </a:t>
            </a:r>
            <a:r>
              <a:rPr lang="pl-PL" dirty="0" err="1"/>
              <a:t>opisują</a:t>
            </a:r>
            <a:r>
              <a:rPr lang="pl-PL" dirty="0"/>
              <a:t> </a:t>
            </a:r>
            <a:r>
              <a:rPr lang="pl-PL" dirty="0" err="1"/>
              <a:t>obiekty</a:t>
            </a:r>
            <a:r>
              <a:rPr lang="pl-PL" dirty="0"/>
              <a:t> </a:t>
            </a:r>
            <a:r>
              <a:rPr lang="pl-PL" dirty="0" err="1"/>
              <a:t>długie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wąskie</a:t>
            </a:r>
            <a:r>
              <a:rPr lang="pl-PL" dirty="0"/>
              <a:t>, w </a:t>
            </a:r>
            <a:r>
              <a:rPr lang="pl-PL" dirty="0" err="1"/>
              <a:t>których</a:t>
            </a:r>
            <a:r>
              <a:rPr lang="pl-PL" dirty="0"/>
              <a:t> </a:t>
            </a:r>
            <a:r>
              <a:rPr lang="pl-PL" dirty="0" err="1"/>
              <a:t>ważny</a:t>
            </a:r>
            <a:r>
              <a:rPr lang="pl-PL" dirty="0"/>
              <a:t> jest </a:t>
            </a:r>
            <a:r>
              <a:rPr lang="pl-PL" dirty="0" err="1"/>
              <a:t>przebieg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długość</a:t>
            </a:r>
            <a:r>
              <a:rPr lang="pl-PL" dirty="0"/>
              <a:t>.</a:t>
            </a:r>
          </a:p>
          <a:p>
            <a:r>
              <a:rPr lang="pl-PL" dirty="0"/>
              <a:t>W rolnictwie liniami mogą być: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rowy</a:t>
            </a:r>
            <a:r>
              <a:rPr lang="pl-PL" dirty="0"/>
              <a:t> </a:t>
            </a:r>
            <a:r>
              <a:rPr lang="pl-PL" dirty="0" err="1"/>
              <a:t>melioracyjne</a:t>
            </a:r>
            <a:r>
              <a:rPr lang="pl-PL" dirty="0"/>
              <a:t>, </a:t>
            </a:r>
            <a:r>
              <a:rPr lang="pl-PL" dirty="0" err="1"/>
              <a:t>cieki</a:t>
            </a:r>
            <a:r>
              <a:rPr lang="pl-PL" dirty="0"/>
              <a:t> </a:t>
            </a:r>
            <a:r>
              <a:rPr lang="pl-PL" dirty="0" err="1"/>
              <a:t>wodne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kanały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drogi</a:t>
            </a:r>
            <a:r>
              <a:rPr lang="pl-PL" dirty="0"/>
              <a:t> </a:t>
            </a:r>
            <a:r>
              <a:rPr lang="pl-PL" dirty="0" err="1"/>
              <a:t>dojazdowe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ścieżki</a:t>
            </a:r>
            <a:r>
              <a:rPr lang="pl-PL" dirty="0"/>
              <a:t> </a:t>
            </a:r>
            <a:r>
              <a:rPr lang="pl-PL" dirty="0" err="1"/>
              <a:t>technologiczne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przejazdy</a:t>
            </a:r>
            <a:r>
              <a:rPr lang="pl-PL" dirty="0"/>
              <a:t> </a:t>
            </a:r>
            <a:r>
              <a:rPr lang="pl-PL" dirty="0" err="1"/>
              <a:t>maszyn</a:t>
            </a:r>
            <a:r>
              <a:rPr lang="pl-PL" dirty="0"/>
              <a:t> </a:t>
            </a:r>
            <a:r>
              <a:rPr lang="pl-PL" dirty="0" err="1"/>
              <a:t>zapisane</a:t>
            </a:r>
            <a:r>
              <a:rPr lang="pl-PL" dirty="0"/>
              <a:t> z </a:t>
            </a:r>
            <a:r>
              <a:rPr lang="pl-PL" dirty="0" err="1"/>
              <a:t>odbiornika</a:t>
            </a:r>
            <a:r>
              <a:rPr lang="pl-PL" dirty="0"/>
              <a:t> GNSS;</a:t>
            </a:r>
          </a:p>
          <a:p>
            <a:pPr marL="0" indent="0">
              <a:buNone/>
            </a:pPr>
            <a:r>
              <a:rPr lang="pl-PL" dirty="0"/>
              <a:t>– </a:t>
            </a:r>
            <a:r>
              <a:rPr lang="pl-PL" dirty="0" err="1"/>
              <a:t>linie</a:t>
            </a:r>
            <a:r>
              <a:rPr lang="pl-PL" dirty="0"/>
              <a:t> </a:t>
            </a:r>
            <a:r>
              <a:rPr lang="pl-PL" dirty="0" err="1"/>
              <a:t>nawadniające</a:t>
            </a:r>
            <a:r>
              <a:rPr lang="pl-PL" dirty="0"/>
              <a:t>, </a:t>
            </a:r>
            <a:r>
              <a:rPr lang="pl-PL" dirty="0" err="1"/>
              <a:t>linie</a:t>
            </a:r>
            <a:r>
              <a:rPr lang="pl-PL" dirty="0"/>
              <a:t> </a:t>
            </a:r>
            <a:r>
              <a:rPr lang="pl-PL" dirty="0" err="1"/>
              <a:t>energetyczne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granice</a:t>
            </a:r>
            <a:r>
              <a:rPr lang="pl-PL" dirty="0"/>
              <a:t> </a:t>
            </a:r>
            <a:r>
              <a:rPr lang="pl-PL" dirty="0" err="1"/>
              <a:t>między</a:t>
            </a:r>
            <a:r>
              <a:rPr lang="pl-PL" dirty="0"/>
              <a:t> </a:t>
            </a:r>
            <a:r>
              <a:rPr lang="pl-PL" dirty="0" err="1"/>
              <a:t>kwaterami</a:t>
            </a:r>
            <a:r>
              <a:rPr lang="pl-PL" dirty="0"/>
              <a:t>;</a:t>
            </a:r>
          </a:p>
          <a:p>
            <a:pPr marL="0" indent="0">
              <a:buNone/>
            </a:pPr>
            <a:r>
              <a:rPr lang="pl-PL" dirty="0"/>
              <a:t>– profile </a:t>
            </a:r>
            <a:r>
              <a:rPr lang="pl-PL" dirty="0" err="1"/>
              <a:t>terenowe</a:t>
            </a:r>
            <a:r>
              <a:rPr lang="pl-PL" dirty="0"/>
              <a:t>, </a:t>
            </a:r>
            <a:r>
              <a:rPr lang="pl-PL" dirty="0" err="1"/>
              <a:t>transekty</a:t>
            </a:r>
            <a:r>
              <a:rPr lang="pl-PL" dirty="0"/>
              <a:t> </a:t>
            </a:r>
            <a:r>
              <a:rPr lang="pl-PL" dirty="0" err="1"/>
              <a:t>obserwacyjne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ścieżki</a:t>
            </a:r>
            <a:r>
              <a:rPr lang="pl-PL" dirty="0"/>
              <a:t> </a:t>
            </a:r>
            <a:r>
              <a:rPr lang="pl-PL" dirty="0" err="1"/>
              <a:t>pobierania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.</a:t>
            </a:r>
          </a:p>
          <a:p>
            <a:r>
              <a:rPr lang="pl-PL" dirty="0"/>
              <a:t>Analizy liniowe pozwalają obliczać długości, tworzyć bufory, oceniać dostępność pola, planować logistykę przejazdów oraz analizować powiązania z siecią wodną lub drogową.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</p:spPr>
        <p:txBody>
          <a:bodyPr wrap="square" lIns="0" tIns="0" rIns="0" bIns="0">
            <a:noAutofit/>
          </a:bodyPr>
          <a:lstStyle/>
          <a:p>
            <a:r>
              <a:rPr lang="pl-PL" dirty="0" err="1"/>
              <a:t>Poligony</a:t>
            </a:r>
            <a:r>
              <a:rPr lang="pl-PL" dirty="0"/>
              <a:t> w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rolniczych</a:t>
            </a:r>
            <a:endParaRPr lang="pl-PL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r>
              <a:rPr lang="pl-PL" dirty="0" err="1"/>
              <a:t>Poligony</a:t>
            </a:r>
            <a:r>
              <a:rPr lang="pl-PL" dirty="0"/>
              <a:t> </a:t>
            </a:r>
            <a:r>
              <a:rPr lang="pl-PL" dirty="0" err="1"/>
              <a:t>opisują</a:t>
            </a:r>
            <a:r>
              <a:rPr lang="pl-PL" dirty="0"/>
              <a:t> </a:t>
            </a:r>
            <a:r>
              <a:rPr lang="pl-PL" dirty="0" err="1"/>
              <a:t>powierzchnie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są</a:t>
            </a:r>
            <a:r>
              <a:rPr lang="pl-PL" dirty="0"/>
              <a:t> </a:t>
            </a:r>
            <a:r>
              <a:rPr lang="pl-PL" dirty="0" err="1"/>
              <a:t>najczęściej</a:t>
            </a:r>
            <a:r>
              <a:rPr lang="pl-PL" dirty="0"/>
              <a:t> </a:t>
            </a:r>
            <a:r>
              <a:rPr lang="pl-PL" dirty="0" err="1"/>
              <a:t>używanym</a:t>
            </a:r>
            <a:r>
              <a:rPr lang="pl-PL" dirty="0"/>
              <a:t> </a:t>
            </a:r>
            <a:r>
              <a:rPr lang="pl-PL" dirty="0" err="1"/>
              <a:t>typem</a:t>
            </a:r>
            <a:r>
              <a:rPr lang="pl-PL" dirty="0"/>
              <a:t> </a:t>
            </a:r>
            <a:r>
              <a:rPr lang="pl-PL" dirty="0" err="1"/>
              <a:t>danych</a:t>
            </a:r>
            <a:r>
              <a:rPr lang="pl-PL" dirty="0"/>
              <a:t> </a:t>
            </a:r>
            <a:r>
              <a:rPr lang="pl-PL" dirty="0" err="1"/>
              <a:t>wektorowych</a:t>
            </a:r>
            <a:r>
              <a:rPr lang="pl-PL" dirty="0"/>
              <a:t> w </a:t>
            </a:r>
            <a:r>
              <a:rPr lang="pl-PL" dirty="0" err="1"/>
              <a:t>analizach</a:t>
            </a:r>
            <a:r>
              <a:rPr lang="pl-PL" dirty="0"/>
              <a:t> </a:t>
            </a:r>
            <a:r>
              <a:rPr lang="pl-PL" dirty="0" err="1"/>
              <a:t>rolniczych</a:t>
            </a:r>
            <a:r>
              <a:rPr lang="pl-PL" dirty="0"/>
              <a:t>.</a:t>
            </a:r>
          </a:p>
          <a:p>
            <a:r>
              <a:rPr lang="pl-PL" dirty="0"/>
              <a:t>Przykłady poligonów:</a:t>
            </a:r>
          </a:p>
          <a:p>
            <a:r>
              <a:rPr lang="pl-PL" dirty="0"/>
              <a:t>– </a:t>
            </a:r>
            <a:r>
              <a:rPr lang="pl-PL" dirty="0" err="1"/>
              <a:t>działki</a:t>
            </a:r>
            <a:r>
              <a:rPr lang="pl-PL" dirty="0"/>
              <a:t> </a:t>
            </a:r>
            <a:r>
              <a:rPr lang="pl-PL" dirty="0" err="1"/>
              <a:t>ewidencyjne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pola</a:t>
            </a:r>
            <a:r>
              <a:rPr lang="pl-PL" dirty="0"/>
              <a:t> </a:t>
            </a:r>
            <a:r>
              <a:rPr lang="pl-PL" dirty="0" err="1"/>
              <a:t>produkcyjne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kwatery</a:t>
            </a:r>
            <a:r>
              <a:rPr lang="pl-PL" dirty="0"/>
              <a:t> </a:t>
            </a:r>
            <a:r>
              <a:rPr lang="pl-PL" dirty="0" err="1"/>
              <a:t>sadownicze</a:t>
            </a:r>
            <a:r>
              <a:rPr lang="pl-PL" dirty="0"/>
              <a:t>, </a:t>
            </a:r>
            <a:r>
              <a:rPr lang="pl-PL" dirty="0" err="1"/>
              <a:t>użytki</a:t>
            </a:r>
            <a:r>
              <a:rPr lang="pl-PL" dirty="0"/>
              <a:t> </a:t>
            </a:r>
            <a:r>
              <a:rPr lang="pl-PL" dirty="0" err="1"/>
              <a:t>zielone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pastwiska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strefy</a:t>
            </a:r>
            <a:r>
              <a:rPr lang="pl-PL" dirty="0"/>
              <a:t> </a:t>
            </a:r>
            <a:r>
              <a:rPr lang="pl-PL" dirty="0" err="1"/>
              <a:t>nawożenia</a:t>
            </a:r>
            <a:r>
              <a:rPr lang="pl-PL" dirty="0"/>
              <a:t>, </a:t>
            </a:r>
            <a:r>
              <a:rPr lang="pl-PL" dirty="0" err="1"/>
              <a:t>wapnowania</a:t>
            </a:r>
            <a:r>
              <a:rPr lang="pl-PL" dirty="0"/>
              <a:t>, </a:t>
            </a:r>
            <a:r>
              <a:rPr lang="pl-PL" dirty="0" err="1"/>
              <a:t>siewu</a:t>
            </a:r>
            <a:r>
              <a:rPr lang="pl-PL" dirty="0"/>
              <a:t> </a:t>
            </a:r>
            <a:r>
              <a:rPr lang="pl-PL" dirty="0" err="1"/>
              <a:t>lub</a:t>
            </a:r>
            <a:r>
              <a:rPr lang="pl-PL" dirty="0"/>
              <a:t> </a:t>
            </a:r>
            <a:r>
              <a:rPr lang="pl-PL" dirty="0" err="1"/>
              <a:t>ochrony</a:t>
            </a:r>
            <a:r>
              <a:rPr lang="pl-PL" dirty="0"/>
              <a:t> </a:t>
            </a:r>
            <a:r>
              <a:rPr lang="pl-PL" dirty="0" err="1"/>
              <a:t>roślin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klasy</a:t>
            </a:r>
            <a:r>
              <a:rPr lang="pl-PL" dirty="0"/>
              <a:t> </a:t>
            </a:r>
            <a:r>
              <a:rPr lang="pl-PL" dirty="0" err="1"/>
              <a:t>glebowe</a:t>
            </a:r>
            <a:r>
              <a:rPr lang="pl-PL" dirty="0"/>
              <a:t>, </a:t>
            </a:r>
            <a:r>
              <a:rPr lang="pl-PL" dirty="0" err="1"/>
              <a:t>kompleksy</a:t>
            </a:r>
            <a:r>
              <a:rPr lang="pl-PL" dirty="0"/>
              <a:t> </a:t>
            </a:r>
            <a:r>
              <a:rPr lang="pl-PL" dirty="0" err="1"/>
              <a:t>przydatności</a:t>
            </a:r>
            <a:r>
              <a:rPr lang="pl-PL" dirty="0"/>
              <a:t> </a:t>
            </a:r>
            <a:r>
              <a:rPr lang="pl-PL" dirty="0" err="1"/>
              <a:t>rolniczej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obszary</a:t>
            </a:r>
            <a:r>
              <a:rPr lang="pl-PL" dirty="0"/>
              <a:t> </a:t>
            </a:r>
            <a:r>
              <a:rPr lang="pl-PL" dirty="0" err="1"/>
              <a:t>erozyjne</a:t>
            </a:r>
            <a:r>
              <a:rPr lang="pl-PL" dirty="0"/>
              <a:t>;</a:t>
            </a:r>
          </a:p>
          <a:p>
            <a:r>
              <a:rPr lang="pl-PL" dirty="0"/>
              <a:t>– </a:t>
            </a:r>
            <a:r>
              <a:rPr lang="pl-PL" dirty="0" err="1"/>
              <a:t>gminy</a:t>
            </a:r>
            <a:r>
              <a:rPr lang="pl-PL" dirty="0"/>
              <a:t>, </a:t>
            </a:r>
            <a:r>
              <a:rPr lang="pl-PL" dirty="0" err="1"/>
              <a:t>powiaty</a:t>
            </a:r>
            <a:r>
              <a:rPr lang="pl-PL" dirty="0"/>
              <a:t>, </a:t>
            </a:r>
            <a:r>
              <a:rPr lang="pl-PL" dirty="0" err="1"/>
              <a:t>województwa</a:t>
            </a:r>
            <a:r>
              <a:rPr lang="pl-PL" dirty="0"/>
              <a:t> </a:t>
            </a:r>
            <a:r>
              <a:rPr lang="pl-PL" dirty="0" err="1"/>
              <a:t>i</a:t>
            </a:r>
            <a:r>
              <a:rPr lang="pl-PL" dirty="0"/>
              <a:t> </a:t>
            </a:r>
            <a:r>
              <a:rPr lang="pl-PL" dirty="0" err="1"/>
              <a:t>regiony</a:t>
            </a:r>
            <a:r>
              <a:rPr lang="pl-PL" dirty="0"/>
              <a:t> </a:t>
            </a:r>
            <a:r>
              <a:rPr lang="pl-PL" dirty="0" err="1"/>
              <a:t>rolnicze</a:t>
            </a:r>
            <a:r>
              <a:rPr lang="pl-PL" dirty="0"/>
              <a:t>.</a:t>
            </a:r>
          </a:p>
          <a:p>
            <a:r>
              <a:rPr lang="pl-PL" dirty="0"/>
              <a:t>Poligon umożliwia obliczenie powierzchni, udziału klas, nakładanie warstw oraz agregację danych od pola do gospodarstwa lub regionu.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192</TotalTime>
  <Words>2219</Words>
  <Application>Microsoft Office PowerPoint</Application>
  <PresentationFormat>Panoramiczny</PresentationFormat>
  <Paragraphs>162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Open Sans</vt:lpstr>
      <vt:lpstr>Times New Roman</vt:lpstr>
      <vt:lpstr>Motyw pakietu Office</vt:lpstr>
      <vt:lpstr>Zrównoważony Kampus SGGW –  - kształcenie na rzecz branż kluczowych</vt:lpstr>
      <vt:lpstr>Systemy informacji geograficznej Ćwiczenia 2 Typy i modele danych GIS oraz ich zastosowanie w rolnictwie </vt:lpstr>
      <vt:lpstr>Typy i modele danych GIS w rolnictwie</vt:lpstr>
      <vt:lpstr>Dlaczego model danych jest ważny?</vt:lpstr>
      <vt:lpstr>Dwa główne typy danych w GIS</vt:lpstr>
      <vt:lpstr>Dane wektorowe: geometria i współrzędne</vt:lpstr>
      <vt:lpstr>Punkty w danych rolniczych</vt:lpstr>
      <vt:lpstr>Linie w danych rolniczych</vt:lpstr>
      <vt:lpstr>Poligony w danych rolniczych</vt:lpstr>
      <vt:lpstr>Powiązanie geometrii z tabelą atrybutów</vt:lpstr>
      <vt:lpstr>Jakość danych atrybutowych</vt:lpstr>
      <vt:lpstr>Wybrane formaty danych wektorowych</vt:lpstr>
      <vt:lpstr>Dane rastrowe: piksel jako nośnik informacji</vt:lpstr>
      <vt:lpstr>Rastry w rolnictwie</vt:lpstr>
      <vt:lpstr>Dane rastrowe dyskretne i ciągłe</vt:lpstr>
      <vt:lpstr>Rozdzielczość przestrzenna</vt:lpstr>
      <vt:lpstr>Rozdzielczość czasowa i tematyczna</vt:lpstr>
      <vt:lpstr>Porównanie modelu wektorowego i rastrowego</vt:lpstr>
      <vt:lpstr>Skala mapy i poziomy decyzji</vt:lpstr>
      <vt:lpstr>Generalizacja i agregacja danych</vt:lpstr>
      <vt:lpstr>Przykładowy schemat pracy z danymi</vt:lpstr>
      <vt:lpstr>Podsumowanie: jak dobrać model danych?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Zrównoważony Kampus SGGW –  - kształcenie na rzecz branż kluczowych</dc:title>
  <dc:creator>Dariusz Gozdowski</dc:creator>
  <cp:lastModifiedBy>Leszek Sieczko</cp:lastModifiedBy>
  <cp:revision>6</cp:revision>
  <cp:lastPrinted>2024-05-21T11:11:19Z</cp:lastPrinted>
  <dcterms:created xsi:type="dcterms:W3CDTF">2026-05-03T18:44:31Z</dcterms:created>
  <dcterms:modified xsi:type="dcterms:W3CDTF">2026-06-29T09:50:08Z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