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113" autoAdjust="0"/>
  </p:normalViewPr>
  <p:slideViewPr>
    <p:cSldViewPr snapToGrid="0" showGuides="1">
      <p:cViewPr varScale="1">
        <p:scale>
          <a:sx n="79" d="100"/>
          <a:sy n="79" d="100"/>
        </p:scale>
        <p:origin x="82" y="14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Główne typy danych wektorowych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77500" lnSpcReduction="20000"/>
          </a:bodyPr>
          <a:lstStyle/>
          <a:p>
            <a:r>
              <a:rPr lang="pl-PL"/>
              <a:t>Dane wektorowe opisują obiekty za pomocą współrzędnych i najlepiej nadają się do przedstawiania obiektów o wyraźnym kształcie lub granicy.</a:t>
            </a:r>
          </a:p>
          <a:p>
            <a:r>
              <a:rPr lang="pl-PL"/>
              <a:t>Punkty</a:t>
            </a:r>
          </a:p>
          <a:p>
            <a:pPr lvl="1"/>
            <a:r>
              <a:rPr lang="pl-PL"/>
              <a:t>lokalizacje prób glebowych, czujników wilgotności, stacji meteorologicznych, pułapek feromonowych, studni, źródeł wody i obserwacji chorób roślin;</a:t>
            </a:r>
          </a:p>
          <a:p>
            <a:pPr lvl="1"/>
            <a:r>
              <a:rPr lang="pl-PL"/>
              <a:t>w małej skali punktem może być także gospodarstwo, miejscowość lub punkt skupu.</a:t>
            </a:r>
          </a:p>
          <a:p>
            <a:r>
              <a:rPr lang="pl-PL"/>
              <a:t>Linie</a:t>
            </a:r>
          </a:p>
          <a:p>
            <a:pPr lvl="1"/>
            <a:r>
              <a:rPr lang="pl-PL"/>
              <a:t>drogi dojazdowe, ścieżki technologiczne, rowy melioracyjne, cieki wodne, linie energetyczne, granice między kwaterami lub przejazdy maszyn;</a:t>
            </a:r>
          </a:p>
          <a:p>
            <a:pPr lvl="1"/>
            <a:r>
              <a:rPr lang="pl-PL"/>
              <a:t>pozwalają analizować długość, dostępność, ciągłość i połączenia między obiektami.</a:t>
            </a:r>
          </a:p>
          <a:p>
            <a:r>
              <a:rPr lang="pl-PL"/>
              <a:t>Poligony</a:t>
            </a:r>
          </a:p>
          <a:p>
            <a:pPr lvl="1"/>
            <a:r>
              <a:rPr lang="pl-PL"/>
              <a:t>działki rolne, pola, kwatery sadownicze, lasy, jeziora, obszary chronione, strefy suszy, gleby, gminy, powiaty i województwa.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27185" y="23667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 dirty="0"/>
              <a:t>Dane rastrowe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265444" y="1349230"/>
            <a:ext cx="8436429" cy="4830506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pl-PL" dirty="0"/>
              <a:t>Dane </a:t>
            </a:r>
            <a:r>
              <a:rPr lang="pl-PL" dirty="0" err="1"/>
              <a:t>rastrowe</a:t>
            </a:r>
            <a:r>
              <a:rPr lang="pl-PL" dirty="0"/>
              <a:t> </a:t>
            </a:r>
            <a:r>
              <a:rPr lang="pl-PL" dirty="0" err="1"/>
              <a:t>opisują</a:t>
            </a:r>
            <a:r>
              <a:rPr lang="pl-PL" dirty="0"/>
              <a:t> </a:t>
            </a:r>
            <a:r>
              <a:rPr lang="pl-PL" dirty="0" err="1"/>
              <a:t>przestrzeń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regularną</a:t>
            </a:r>
            <a:r>
              <a:rPr lang="pl-PL" dirty="0"/>
              <a:t> </a:t>
            </a:r>
            <a:r>
              <a:rPr lang="pl-PL" dirty="0" err="1"/>
              <a:t>siatkę</a:t>
            </a:r>
            <a:r>
              <a:rPr lang="pl-PL" dirty="0"/>
              <a:t> </a:t>
            </a:r>
            <a:r>
              <a:rPr lang="pl-PL" dirty="0" err="1"/>
              <a:t>komórek</a:t>
            </a:r>
            <a:r>
              <a:rPr lang="pl-PL" dirty="0"/>
              <a:t>, </a:t>
            </a:r>
            <a:r>
              <a:rPr lang="pl-PL" dirty="0" err="1"/>
              <a:t>czyli</a:t>
            </a:r>
            <a:r>
              <a:rPr lang="pl-PL" dirty="0"/>
              <a:t> </a:t>
            </a:r>
            <a:r>
              <a:rPr lang="pl-PL" dirty="0" err="1"/>
              <a:t>pikseli</a:t>
            </a:r>
            <a:r>
              <a:rPr lang="pl-PL" dirty="0"/>
              <a:t>. </a:t>
            </a:r>
            <a:r>
              <a:rPr lang="pl-PL" dirty="0" err="1"/>
              <a:t>Każdy</a:t>
            </a:r>
            <a:r>
              <a:rPr lang="pl-PL" dirty="0"/>
              <a:t> </a:t>
            </a:r>
            <a:r>
              <a:rPr lang="pl-PL" dirty="0" err="1"/>
              <a:t>piksel</a:t>
            </a:r>
            <a:r>
              <a:rPr lang="pl-PL" dirty="0"/>
              <a:t> ma </a:t>
            </a:r>
            <a:r>
              <a:rPr lang="pl-PL" dirty="0" err="1"/>
              <a:t>określoną</a:t>
            </a:r>
            <a:r>
              <a:rPr lang="pl-PL" dirty="0"/>
              <a:t> </a:t>
            </a:r>
            <a:r>
              <a:rPr lang="pl-PL" dirty="0" err="1"/>
              <a:t>wartość</a:t>
            </a:r>
            <a:r>
              <a:rPr lang="pl-PL" dirty="0"/>
              <a:t>.</a:t>
            </a:r>
          </a:p>
          <a:p>
            <a:r>
              <a:rPr lang="pl-PL" dirty="0" err="1"/>
              <a:t>Przykłady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rastrowych</a:t>
            </a:r>
            <a:r>
              <a:rPr lang="pl-PL" dirty="0"/>
              <a:t> w </a:t>
            </a:r>
            <a:r>
              <a:rPr lang="pl-PL" dirty="0" err="1"/>
              <a:t>rolnictwie</a:t>
            </a:r>
            <a:r>
              <a:rPr lang="pl-PL" dirty="0"/>
              <a:t>:</a:t>
            </a:r>
          </a:p>
          <a:p>
            <a:pPr lvl="1"/>
            <a:r>
              <a:rPr lang="pl-PL" dirty="0" err="1"/>
              <a:t>zdjęcia</a:t>
            </a:r>
            <a:r>
              <a:rPr lang="pl-PL" dirty="0"/>
              <a:t> </a:t>
            </a:r>
            <a:r>
              <a:rPr lang="pl-PL" dirty="0" err="1"/>
              <a:t>satelitarne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lotnicze</a:t>
            </a:r>
            <a:r>
              <a:rPr lang="pl-PL" dirty="0"/>
              <a:t>;</a:t>
            </a:r>
          </a:p>
          <a:p>
            <a:pPr lvl="1"/>
            <a:r>
              <a:rPr lang="pl-PL" dirty="0" err="1"/>
              <a:t>ortofotomapy</a:t>
            </a:r>
            <a:r>
              <a:rPr lang="pl-PL" dirty="0"/>
              <a:t> z </a:t>
            </a:r>
            <a:r>
              <a:rPr lang="pl-PL" dirty="0" err="1"/>
              <a:t>dronów</a:t>
            </a:r>
            <a:r>
              <a:rPr lang="pl-PL" dirty="0"/>
              <a:t>;</a:t>
            </a:r>
          </a:p>
          <a:p>
            <a:pPr lvl="1"/>
            <a:r>
              <a:rPr lang="pl-PL" dirty="0" err="1"/>
              <a:t>numeryczne</a:t>
            </a:r>
            <a:r>
              <a:rPr lang="pl-PL" dirty="0"/>
              <a:t> </a:t>
            </a:r>
            <a:r>
              <a:rPr lang="pl-PL" dirty="0" err="1"/>
              <a:t>modele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spadków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ekspozycji</a:t>
            </a:r>
            <a:r>
              <a:rPr lang="pl-PL" dirty="0"/>
              <a:t> </a:t>
            </a:r>
            <a:r>
              <a:rPr lang="pl-PL" dirty="0" err="1"/>
              <a:t>stoków</a:t>
            </a:r>
            <a:r>
              <a:rPr lang="pl-PL" dirty="0"/>
              <a:t>;</a:t>
            </a:r>
          </a:p>
          <a:p>
            <a:pPr lvl="1"/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temperatury</a:t>
            </a:r>
            <a:r>
              <a:rPr lang="pl-PL" dirty="0"/>
              <a:t> </a:t>
            </a:r>
            <a:r>
              <a:rPr lang="pl-PL" dirty="0" err="1"/>
              <a:t>powierzchni</a:t>
            </a:r>
            <a:r>
              <a:rPr lang="pl-PL" dirty="0"/>
              <a:t>, </a:t>
            </a:r>
            <a:r>
              <a:rPr lang="pl-PL" dirty="0" err="1"/>
              <a:t>wilgotności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indeksów</a:t>
            </a:r>
            <a:r>
              <a:rPr lang="pl-PL" dirty="0"/>
              <a:t> </a:t>
            </a:r>
            <a:r>
              <a:rPr lang="pl-PL" dirty="0" err="1"/>
              <a:t>roślinności</a:t>
            </a:r>
            <a:r>
              <a:rPr lang="pl-PL" dirty="0"/>
              <a:t>;</a:t>
            </a:r>
          </a:p>
          <a:p>
            <a:pPr lvl="1"/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plonu</a:t>
            </a:r>
            <a:r>
              <a:rPr lang="pl-PL" dirty="0"/>
              <a:t>, </a:t>
            </a:r>
            <a:r>
              <a:rPr lang="pl-PL" dirty="0" err="1"/>
              <a:t>zasobności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zachwaszczenia</a:t>
            </a:r>
            <a:r>
              <a:rPr lang="pl-PL" dirty="0"/>
              <a:t> </a:t>
            </a:r>
            <a:r>
              <a:rPr lang="pl-PL" dirty="0" err="1"/>
              <a:t>zapisane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regularna</a:t>
            </a:r>
            <a:r>
              <a:rPr lang="pl-PL" dirty="0"/>
              <a:t> </a:t>
            </a:r>
            <a:r>
              <a:rPr lang="pl-PL" dirty="0" err="1"/>
              <a:t>siatka</a:t>
            </a:r>
            <a:r>
              <a:rPr lang="pl-PL" dirty="0"/>
              <a:t>.</a:t>
            </a:r>
          </a:p>
          <a:p>
            <a:r>
              <a:rPr lang="pl-PL" dirty="0"/>
              <a:t>Dane </a:t>
            </a:r>
            <a:r>
              <a:rPr lang="pl-PL" dirty="0" err="1"/>
              <a:t>rastrowe</a:t>
            </a:r>
            <a:r>
              <a:rPr lang="pl-PL" dirty="0"/>
              <a:t> </a:t>
            </a:r>
            <a:r>
              <a:rPr lang="pl-PL" dirty="0" err="1"/>
              <a:t>dobrze</a:t>
            </a:r>
            <a:r>
              <a:rPr lang="pl-PL" dirty="0"/>
              <a:t> </a:t>
            </a:r>
            <a:r>
              <a:rPr lang="pl-PL" dirty="0" err="1"/>
              <a:t>opisują</a:t>
            </a:r>
            <a:r>
              <a:rPr lang="pl-PL" dirty="0"/>
              <a:t> </a:t>
            </a:r>
            <a:r>
              <a:rPr lang="pl-PL" dirty="0" err="1"/>
              <a:t>zjawiska</a:t>
            </a:r>
            <a:r>
              <a:rPr lang="pl-PL" dirty="0"/>
              <a:t> </a:t>
            </a:r>
            <a:r>
              <a:rPr lang="pl-PL" dirty="0" err="1"/>
              <a:t>ciągłe</a:t>
            </a:r>
            <a:r>
              <a:rPr lang="pl-PL" dirty="0"/>
              <a:t>, </a:t>
            </a:r>
            <a:r>
              <a:rPr lang="pl-PL" dirty="0" err="1"/>
              <a:t>które</a:t>
            </a:r>
            <a:r>
              <a:rPr lang="pl-PL" dirty="0"/>
              <a:t> </a:t>
            </a:r>
            <a:r>
              <a:rPr lang="pl-PL" dirty="0" err="1"/>
              <a:t>zmieniają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stopniowo</a:t>
            </a:r>
            <a:r>
              <a:rPr lang="pl-PL" dirty="0"/>
              <a:t> w </a:t>
            </a:r>
            <a:r>
              <a:rPr lang="pl-PL" dirty="0" err="1"/>
              <a:t>przestrzeni</a:t>
            </a:r>
            <a:r>
              <a:rPr lang="pl-PL" dirty="0"/>
              <a:t>: </a:t>
            </a:r>
            <a:r>
              <a:rPr lang="pl-PL" dirty="0" err="1"/>
              <a:t>wysokość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wilgotność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temperaturę</a:t>
            </a:r>
            <a:r>
              <a:rPr lang="pl-PL" dirty="0"/>
              <a:t>, </a:t>
            </a:r>
            <a:r>
              <a:rPr lang="pl-PL" dirty="0" err="1"/>
              <a:t>biomasa</a:t>
            </a:r>
            <a:r>
              <a:rPr lang="pl-PL" dirty="0"/>
              <a:t>, </a:t>
            </a:r>
            <a:r>
              <a:rPr lang="pl-PL" dirty="0" err="1"/>
              <a:t>kondycję</a:t>
            </a:r>
            <a:r>
              <a:rPr lang="pl-PL" dirty="0"/>
              <a:t> </a:t>
            </a:r>
            <a:r>
              <a:rPr lang="pl-PL" dirty="0" err="1"/>
              <a:t>roślin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intensywność</a:t>
            </a:r>
            <a:r>
              <a:rPr lang="pl-PL" dirty="0"/>
              <a:t> </a:t>
            </a:r>
            <a:r>
              <a:rPr lang="pl-PL" dirty="0" err="1"/>
              <a:t>suszy</a:t>
            </a:r>
            <a:r>
              <a:rPr lang="pl-PL" dirty="0"/>
              <a:t>.</a:t>
            </a:r>
          </a:p>
          <a:p>
            <a:r>
              <a:rPr lang="pl-PL" dirty="0"/>
              <a:t>W </a:t>
            </a:r>
            <a:r>
              <a:rPr lang="pl-PL" dirty="0" err="1"/>
              <a:t>praktyce</a:t>
            </a:r>
            <a:r>
              <a:rPr lang="pl-PL" dirty="0"/>
              <a:t> GIS </a:t>
            </a:r>
            <a:r>
              <a:rPr lang="pl-PL" dirty="0" err="1"/>
              <a:t>często</a:t>
            </a:r>
            <a:r>
              <a:rPr lang="pl-PL" dirty="0"/>
              <a:t> </a:t>
            </a:r>
            <a:r>
              <a:rPr lang="pl-PL" dirty="0" err="1"/>
              <a:t>łączy</a:t>
            </a:r>
            <a:r>
              <a:rPr lang="pl-PL" dirty="0"/>
              <a:t>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rastrowe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wektorowe</a:t>
            </a:r>
            <a:r>
              <a:rPr lang="pl-PL" dirty="0"/>
              <a:t>, np. </a:t>
            </a:r>
            <a:r>
              <a:rPr lang="pl-PL" dirty="0" err="1"/>
              <a:t>obraz</a:t>
            </a:r>
            <a:r>
              <a:rPr lang="pl-PL" dirty="0"/>
              <a:t> </a:t>
            </a:r>
            <a:r>
              <a:rPr lang="pl-PL" dirty="0" err="1"/>
              <a:t>satelitarny</a:t>
            </a:r>
            <a:r>
              <a:rPr lang="pl-PL" dirty="0"/>
              <a:t> z </a:t>
            </a:r>
            <a:r>
              <a:rPr lang="pl-PL" dirty="0" err="1"/>
              <a:t>granicami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wynikami</a:t>
            </a:r>
            <a:r>
              <a:rPr lang="pl-PL" dirty="0"/>
              <a:t> </a:t>
            </a:r>
            <a:r>
              <a:rPr lang="pl-PL" dirty="0" err="1"/>
              <a:t>prób</a:t>
            </a:r>
            <a:r>
              <a:rPr lang="pl-PL" dirty="0"/>
              <a:t> </a:t>
            </a:r>
            <a:r>
              <a:rPr lang="pl-PL" dirty="0" err="1"/>
              <a:t>glebowych</a:t>
            </a:r>
            <a:r>
              <a:rPr lang="pl-PL" dirty="0"/>
              <a:t>.</a:t>
            </a:r>
          </a:p>
        </p:txBody>
      </p:sp>
      <p:pic>
        <p:nvPicPr>
          <p:cNvPr id="2" name="Image 0" descr="Grafika przedstawiająca warstwy informacyjne w GIS">
            <a:extLst>
              <a:ext uri="{FF2B5EF4-FFF2-40B4-BE49-F238E27FC236}">
                <a16:creationId xmlns:a16="http://schemas.microsoft.com/office/drawing/2014/main" id="{C6F78C9E-AB00-47EC-3335-591E57E286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" b="25"/>
          <a:stretch/>
        </p:blipFill>
        <p:spPr>
          <a:xfrm>
            <a:off x="8250327" y="1868993"/>
            <a:ext cx="3749723" cy="21092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Źródła danych GIS w rolnictwie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pl-PL"/>
              <a:t>Źródła danych przestrzennych są bardzo zróżnicowane. Wybór źródła zależy od celu analizy i wymaganej dokładności.</a:t>
            </a:r>
          </a:p>
          <a:p>
            <a:r>
              <a:rPr lang="pl-PL"/>
              <a:t>Pomiary GNSS / GPS</a:t>
            </a:r>
          </a:p>
          <a:p>
            <a:pPr lvl="1"/>
            <a:r>
              <a:rPr lang="pl-PL"/>
              <a:t>granice pól, punkty prób glebowych, lokalizacje czujników, dokumentacja zabiegów i monitoring maszyn;</a:t>
            </a:r>
          </a:p>
          <a:p>
            <a:r>
              <a:rPr lang="pl-PL"/>
              <a:t>Dane z maszyn rolniczych</a:t>
            </a:r>
          </a:p>
          <a:p>
            <a:pPr lvl="1"/>
            <a:r>
              <a:rPr lang="pl-PL"/>
              <a:t>mapy plonu, trasy przejazdów, dawki nawozów i środków ochrony roślin, prędkość pracy, wilgotność ziarna;</a:t>
            </a:r>
          </a:p>
          <a:p>
            <a:r>
              <a:rPr lang="pl-PL"/>
              <a:t>Dane publiczne i administracyjne</a:t>
            </a:r>
          </a:p>
          <a:p>
            <a:pPr lvl="1"/>
            <a:r>
              <a:rPr lang="pl-PL"/>
              <a:t>granice administracyjne, ewidencja gruntów, BDOT, ortofotomapy, numeryczne modele terenu, mapy glebowo-rolnicze, obszary chronione;</a:t>
            </a:r>
          </a:p>
          <a:p>
            <a:r>
              <a:rPr lang="pl-PL"/>
              <a:t>Teledetekcja</a:t>
            </a:r>
          </a:p>
          <a:p>
            <a:pPr lvl="1"/>
            <a:r>
              <a:rPr lang="pl-PL"/>
              <a:t>obrazy satelitarne, zdjęcia lotnicze i dane z dronów do monitorowania roślin, suszy, zalania, uszkodzeń i zmian w czasie.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Skala zastosowań GIS: działka i gospodarstwo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pl-PL"/>
              <a:t>Pojedyncza działka lub pole</a:t>
            </a:r>
          </a:p>
          <a:p>
            <a:pPr lvl="1"/>
            <a:r>
              <a:rPr lang="pl-PL"/>
              <a:t>wyznaczanie granic pól i powierzchni upraw;</a:t>
            </a:r>
          </a:p>
          <a:p>
            <a:pPr lvl="1"/>
            <a:r>
              <a:rPr lang="pl-PL"/>
              <a:t>analiza zmienności gleby i plonu w obrębie pola;</a:t>
            </a:r>
          </a:p>
          <a:p>
            <a:pPr lvl="1"/>
            <a:r>
              <a:rPr lang="pl-PL"/>
              <a:t>tworzenie map zasobności, pH, wilgotności i stref produkcyjnych;</a:t>
            </a:r>
          </a:p>
          <a:p>
            <a:pPr lvl="1"/>
            <a:r>
              <a:rPr lang="pl-PL"/>
              <a:t>planowanie nawożenia, wapnowania, ochrony roślin, siewu i nawadniania;</a:t>
            </a:r>
          </a:p>
          <a:p>
            <a:pPr lvl="1"/>
            <a:r>
              <a:rPr lang="pl-PL"/>
              <a:t>ocena szkód po suszy, gradzie, zalaniu, zwierzynie lub chorobach.</a:t>
            </a:r>
          </a:p>
          <a:p>
            <a:r>
              <a:rPr lang="pl-PL"/>
              <a:t>Gospodarstwo</a:t>
            </a:r>
          </a:p>
          <a:p>
            <a:pPr lvl="1"/>
            <a:r>
              <a:rPr lang="pl-PL"/>
              <a:t>zarządzanie strukturą upraw, płodozmianem i ewidencją zabiegów;</a:t>
            </a:r>
          </a:p>
          <a:p>
            <a:pPr lvl="1"/>
            <a:r>
              <a:rPr lang="pl-PL"/>
              <a:t>planowanie pracy maszyn i logistyki przejazdów;</a:t>
            </a:r>
          </a:p>
          <a:p>
            <a:pPr lvl="1"/>
            <a:r>
              <a:rPr lang="pl-PL"/>
              <a:t>łączenie danych z maszyn, zdjęć satelitarnych, prób glebowych i dokumentacji produkcyjnej;</a:t>
            </a:r>
          </a:p>
          <a:p>
            <a:pPr lvl="1"/>
            <a:r>
              <a:rPr lang="pl-PL"/>
              <a:t>ocena ryzyka produkcyjnego i efektywności wykorzystania zasobów.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Skala zastosowań GIS: region, kraj i świat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77500" lnSpcReduction="20000"/>
          </a:bodyPr>
          <a:lstStyle/>
          <a:p>
            <a:r>
              <a:rPr lang="pl-PL"/>
              <a:t>Gmina i powiat</a:t>
            </a:r>
          </a:p>
          <a:p>
            <a:pPr lvl="1"/>
            <a:r>
              <a:rPr lang="pl-PL"/>
              <a:t>planowanie małej retencji, ochrona gruntów rolnych, identyfikacja obszarów problemowych, analiza konfliktów między rolnictwem, zabudową i ochroną przyrody;</a:t>
            </a:r>
          </a:p>
          <a:p>
            <a:r>
              <a:rPr lang="pl-PL"/>
              <a:t>Województwo i kraj</a:t>
            </a:r>
          </a:p>
          <a:p>
            <a:pPr lvl="1"/>
            <a:r>
              <a:rPr lang="pl-PL"/>
              <a:t>monitorowanie suszy, struktury zasiewów, powierzchni upraw, potencjału produkcyjnego i regionalnego zróżnicowania warunków rolniczych;</a:t>
            </a:r>
          </a:p>
          <a:p>
            <a:r>
              <a:rPr lang="pl-PL"/>
              <a:t>Skala europejska i globalna</a:t>
            </a:r>
          </a:p>
          <a:p>
            <a:pPr lvl="1"/>
            <a:r>
              <a:rPr lang="pl-PL"/>
              <a:t>prognozowanie plonów, monitoring bezpieczeństwa żywnościowego, analiza zmian klimatu, degradacji gleb, deforestacji i przepływów towarów rolnych;</a:t>
            </a:r>
          </a:p>
          <a:p>
            <a:r>
              <a:rPr lang="pl-PL"/>
              <a:t>Zmiana skali oznacza zmianę szczegółowości danych.</a:t>
            </a:r>
          </a:p>
          <a:p>
            <a:r>
              <a:rPr lang="pl-PL"/>
              <a:t>Na poziomie pola potrzebna jest dokładność metrów lub centymetrów. Na poziomie kraju lub świata ważniejsze są spójność, porównywalność i regularność obserwacji.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Model kształtu Ziemi: elipsoida i geoida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pl-PL"/>
              <a:t>Ziemia nie jest idealną kulą. Do obliczeń geodezyjnych stosuje się uproszczone modele jej kształtu.</a:t>
            </a:r>
          </a:p>
          <a:p>
            <a:r>
              <a:rPr lang="pl-PL"/>
              <a:t>Elipsoida ziemska</a:t>
            </a:r>
          </a:p>
          <a:p>
            <a:pPr lvl="1"/>
            <a:r>
              <a:rPr lang="pl-PL"/>
              <a:t>spłaszczona elipsoida obrotowa, której powierzchnia jest najbardziej zbliżona do hydrostatycznej powierzchni Ziemi;</a:t>
            </a:r>
          </a:p>
          <a:p>
            <a:pPr lvl="1"/>
            <a:r>
              <a:rPr lang="pl-PL"/>
              <a:t>jest opisana m.in. przez półoś dużą a i półoś małą b albo przez półoś a i spłaszczenie f;</a:t>
            </a:r>
          </a:p>
          <a:p>
            <a:pPr lvl="1"/>
            <a:r>
              <a:rPr lang="pl-PL"/>
              <a:t>spłaszczenie: f = (a − b) / a;</a:t>
            </a:r>
          </a:p>
          <a:p>
            <a:pPr lvl="1"/>
            <a:r>
              <a:rPr lang="pl-PL"/>
              <a:t>odwrotność spłaszczenia: 1/f = a / (a − b).</a:t>
            </a:r>
          </a:p>
          <a:p>
            <a:r>
              <a:rPr lang="pl-PL"/>
              <a:t>Geoida</a:t>
            </a:r>
          </a:p>
          <a:p>
            <a:pPr lvl="1"/>
            <a:r>
              <a:rPr lang="pl-PL"/>
              <a:t>teoretyczna powierzchnia stałego potencjału siły ciężkości, zbliżona do średniego poziomu mórz;</a:t>
            </a:r>
          </a:p>
          <a:p>
            <a:pPr lvl="1"/>
            <a:r>
              <a:rPr lang="pl-PL"/>
              <a:t>jest ważna przy określaniu wysokości, np. wysokości ortometrycznej podawanej przez odbiorniki GNSS.</a:t>
            </a:r>
          </a:p>
          <a:p>
            <a:r>
              <a:rPr lang="pl-PL"/>
              <a:t>W praktyce rolniczej najważniejsze jest rozumienie, że różne dane mogą odnosić się do różnych układów odniesienia i wymagają poprawnej transformacji.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Współrzędne geograficzne i zapis dziesiętny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77500" lnSpcReduction="20000"/>
          </a:bodyPr>
          <a:lstStyle/>
          <a:p>
            <a:r>
              <a:rPr lang="pl-PL"/>
              <a:t>Współrzędne geograficzne można zapisywać jako stopnie, minuty i sekundy albo jako stopnie dziesiętne.</a:t>
            </a:r>
          </a:p>
          <a:p>
            <a:r>
              <a:rPr lang="pl-PL"/>
              <a:t>Oprogramowanie GIS zwykle wymaga zapisu dziesiętnego, ponieważ taki format jest wygodny do obliczeń, importu i eksportu danych.</a:t>
            </a:r>
          </a:p>
          <a:p>
            <a:r>
              <a:rPr lang="pl-PL"/>
              <a:t>Wzór konwersji:</a:t>
            </a:r>
          </a:p>
          <a:p>
            <a:pPr lvl="1"/>
            <a:r>
              <a:rPr lang="pl-PL"/>
              <a:t>stopnie dziesiętne = stopnie + minuty/60 + sekundy/3600</a:t>
            </a:r>
          </a:p>
          <a:p>
            <a:r>
              <a:rPr lang="pl-PL"/>
              <a:t>Przykład dla budynku 37 na kampusie SGGW:</a:t>
            </a:r>
          </a:p>
          <a:p>
            <a:pPr lvl="1"/>
            <a:r>
              <a:rPr lang="pl-PL"/>
              <a:t>21°2'34,423"E, 52°9'42,872"N = 21,0428953°E, 52,1619091°N</a:t>
            </a:r>
          </a:p>
          <a:p>
            <a:r>
              <a:rPr lang="pl-PL"/>
              <a:t>W programach GIS zwykle zapisuje się tylko liczby, bez symboli „°E” i „°N”:</a:t>
            </a:r>
          </a:p>
          <a:p>
            <a:pPr lvl="1"/>
            <a:r>
              <a:rPr lang="pl-PL"/>
              <a:t>X = 21,0428953; Y = 52,1619091</a:t>
            </a:r>
          </a:p>
          <a:p>
            <a:r>
              <a:rPr lang="pl-PL"/>
              <a:t>Trzeba pilnować kolejności współrzędnych: często X,Y oznacza długość, szerokość geograficzną, ale w niektórych usługach spotyka się kolejność odwrotną.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Dokładność zapisu współrzędnych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pl-PL"/>
              <a:t>Na powierzchni Ziemi jeden stopień szerokości geograficznej odpowiada w przybliżeniu około 111 km.</a:t>
            </a:r>
          </a:p>
          <a:p>
            <a:r>
              <a:rPr lang="pl-PL"/>
              <a:t>Dla długości geograficznej podobna wartość występuje na równiku, ale maleje wraz z oddalaniem się od równika i na biegunach spada do zera.</a:t>
            </a:r>
          </a:p>
          <a:p>
            <a:r>
              <a:rPr lang="pl-PL"/>
              <a:t>Przybliżenie dla szerokości geograficznej:</a:t>
            </a:r>
          </a:p>
          <a:p>
            <a:pPr lvl="1"/>
            <a:r>
              <a:rPr lang="pl-PL"/>
              <a:t>0,001° ≈ 111 m; 0,0001° ≈ 11,1 m; 0,00001° ≈ 1,11 m;</a:t>
            </a:r>
          </a:p>
          <a:p>
            <a:pPr lvl="1"/>
            <a:r>
              <a:rPr lang="pl-PL"/>
              <a:t>0,000001° ≈ 0,111 m, czyli około 11 cm;</a:t>
            </a:r>
          </a:p>
          <a:p>
            <a:pPr lvl="1"/>
            <a:r>
              <a:rPr lang="pl-PL"/>
              <a:t>0,0000001° ≈ 0,011 m, czyli około 1 cm.</a:t>
            </a:r>
          </a:p>
          <a:p>
            <a:r>
              <a:rPr lang="pl-PL"/>
              <a:t>Do zapisu współrzędnych z dokładnością około 1 cm potrzeba więc orientacyjnie siedmiu miejsc po przecinku w stopniach szerokości geograficznej.</a:t>
            </a:r>
          </a:p>
          <a:p>
            <a:r>
              <a:rPr lang="pl-PL"/>
              <a:t>Nie oznacza to jednak, że zwykły odbiornik GPS mierzy z taką dokładnością.</a:t>
            </a:r>
          </a:p>
          <a:p>
            <a:r>
              <a:rPr lang="pl-PL"/>
              <a:t>Rzeczywista dokładność zależy od odbiornika, korekcji, warunków terenowych, liczby satelitów i metody pomiaru.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Wybrane układy współrzędnych: WGS84, EPSG:3857 i UTM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pl-PL"/>
              <a:t>WGS84</a:t>
            </a:r>
          </a:p>
          <a:p>
            <a:pPr lvl="1"/>
            <a:r>
              <a:rPr lang="pl-PL"/>
              <a:t>globalny układ współrzędnych geograficznych, powszechnie kojarzony z GPS/GNSS;</a:t>
            </a:r>
          </a:p>
          <a:p>
            <a:pPr lvl="1"/>
            <a:r>
              <a:rPr lang="pl-PL"/>
              <a:t>współrzędne są zwykle zapisywane jako długość i szerokość geograficzna w stopniach.</a:t>
            </a:r>
          </a:p>
          <a:p>
            <a:r>
              <a:rPr lang="pl-PL"/>
              <a:t>EPSG:3857 / Web Mercator / Google Mercator</a:t>
            </a:r>
          </a:p>
          <a:p>
            <a:pPr lvl="1"/>
            <a:r>
              <a:rPr lang="pl-PL"/>
              <a:t>układ stosowany głównie w mapach internetowych, np. Google Maps, Bing i OpenStreetMap;</a:t>
            </a:r>
          </a:p>
          <a:p>
            <a:pPr lvl="1"/>
            <a:r>
              <a:rPr lang="pl-PL"/>
              <a:t>serwis może wyświetlać współrzędne kursora w WGS84, ale mapa podkładowa jest prezentowana w EPSG:3857.</a:t>
            </a:r>
          </a:p>
          <a:p>
            <a:r>
              <a:rPr lang="pl-PL"/>
              <a:t>UTM — Universal Transverse Mercator</a:t>
            </a:r>
          </a:p>
          <a:p>
            <a:pPr lvl="1"/>
            <a:r>
              <a:rPr lang="pl-PL"/>
              <a:t>układ metryczny oparty na strefach południkowych;</a:t>
            </a:r>
          </a:p>
          <a:p>
            <a:pPr lvl="1"/>
            <a:r>
              <a:rPr lang="pl-PL"/>
              <a:t>w wielu zastosowaniach praktycznych ułatwia obliczenia odległości i powierzchni.</a:t>
            </a:r>
          </a:p>
          <a:p>
            <a:r>
              <a:rPr lang="pl-PL"/>
              <a:t>W analizach rolniczych często korzysta się z układów metrycznych, bo powierzchnie pól, długości buforów i odległości są wtedy wyrażone w metrach.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Prostokątne układy współrzędnych stosowane w Polsce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62500" lnSpcReduction="20000"/>
          </a:bodyPr>
          <a:lstStyle/>
          <a:p>
            <a:r>
              <a:rPr lang="pl-PL"/>
              <a:t>W praktyce GIS trzeba rozpoznawać układ danych źródłowych</a:t>
            </a:r>
          </a:p>
          <a:p>
            <a:r>
              <a:rPr lang="pl-PL"/>
              <a:t>W Polsce stosowano i stosuje się kilka prostokątnych układów współrzędnych.</a:t>
            </a:r>
          </a:p>
          <a:p>
            <a:r>
              <a:rPr lang="pl-PL"/>
              <a:t>Przykładowe układy:</a:t>
            </a:r>
          </a:p>
          <a:p>
            <a:pPr lvl="1"/>
            <a:r>
              <a:rPr lang="pl-PL"/>
              <a:t>„1942”;</a:t>
            </a:r>
          </a:p>
          <a:p>
            <a:pPr lvl="1"/>
            <a:r>
              <a:rPr lang="pl-PL"/>
              <a:t>„1965” — od 1968 r.;</a:t>
            </a:r>
          </a:p>
          <a:p>
            <a:pPr lvl="1"/>
            <a:r>
              <a:rPr lang="pl-PL"/>
              <a:t>„1992” — od połowy lat dziewięćdziesiątych, m.in. mapy topograficzne;</a:t>
            </a:r>
          </a:p>
          <a:p>
            <a:pPr lvl="1"/>
            <a:r>
              <a:rPr lang="pl-PL"/>
              <a:t>„2000” — teoretycznie od 2000 r., praktycznie od 2003 r.;</a:t>
            </a:r>
          </a:p>
          <a:p>
            <a:pPr lvl="1"/>
            <a:r>
              <a:rPr lang="pl-PL"/>
              <a:t>liczne układy lokalne.</a:t>
            </a:r>
          </a:p>
          <a:p>
            <a:r>
              <a:rPr lang="pl-PL"/>
              <a:t>Dla uporządkowania opisów układów stosuje się kody EPSG. Każdy kod odnosi się do konkretnego układu współrzędnych i jego parametrów.</a:t>
            </a:r>
          </a:p>
          <a:p>
            <a:r>
              <a:rPr lang="pl-PL"/>
              <a:t>Znaczenie praktyczne:</a:t>
            </a:r>
          </a:p>
          <a:p>
            <a:pPr lvl="1"/>
            <a:r>
              <a:rPr lang="pl-PL"/>
              <a:t>jeżeli granice pól, punkty prób gleby i ortofotomapa są w różnych układach, muszą zostać poprawnie przetransformowane;</a:t>
            </a:r>
          </a:p>
          <a:p>
            <a:pPr lvl="1"/>
            <a:r>
              <a:rPr lang="pl-PL"/>
              <a:t>błędy układu mogą powodować przesunięcie danych, błędne powierzchnie i niewłaściwe decyzje.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14263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Systemy informacji geograficznej</a:t>
            </a:r>
            <a:br>
              <a:rPr lang="pl-PL" dirty="0"/>
            </a:br>
            <a:r>
              <a:rPr lang="pl-PL" sz="2800" dirty="0"/>
              <a:t>Ćwiczenia 1</a:t>
            </a:r>
            <a:br>
              <a:rPr lang="pl-PL" dirty="0"/>
            </a:br>
            <a:r>
              <a:rPr lang="pl-PL" dirty="0"/>
              <a:t>Wprowadzenie do systemów informacji geograficznej (GIS) i możliwości ich wykorzystania w rolnictwie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3788229"/>
            <a:ext cx="10516518" cy="238873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Podstawowe analizy przestrzenne w GIS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pl-PL"/>
              <a:t>GIS pozwala analizować relacje między warstwami, a nie tylko wyświetlać je na mapie.</a:t>
            </a:r>
          </a:p>
          <a:p>
            <a:r>
              <a:rPr lang="pl-PL"/>
              <a:t>Wybrane operacje:</a:t>
            </a:r>
          </a:p>
          <a:p>
            <a:pPr lvl="1"/>
            <a:r>
              <a:rPr lang="pl-PL"/>
              <a:t>Intersect / iloczyn — część wspólna dwóch warstw, np. pola jednocześnie na glebach lekkich i w strefie suszy;</a:t>
            </a:r>
          </a:p>
          <a:p>
            <a:pPr lvl="1"/>
            <a:r>
              <a:rPr lang="pl-PL"/>
              <a:t>Union / suma — połączenie informacji z dwóch warstw, np. mapa glebowa i mapa erozji;</a:t>
            </a:r>
          </a:p>
          <a:p>
            <a:pPr lvl="1"/>
            <a:r>
              <a:rPr lang="pl-PL"/>
              <a:t>Clip / przytnij — wycięcie danych do granic gminy, gospodarstwa lub pola;</a:t>
            </a:r>
          </a:p>
          <a:p>
            <a:pPr lvl="1"/>
            <a:r>
              <a:rPr lang="pl-PL"/>
              <a:t>Buffer / bufor — strefa wokół obiektu, np. pas 10 m od cieku wodnego lub strefa ochronna wokół studni;</a:t>
            </a:r>
          </a:p>
          <a:p>
            <a:pPr lvl="1"/>
            <a:r>
              <a:rPr lang="pl-PL"/>
              <a:t>Spatial join — łączenie atrybutów według lokalizacji, np. przypisanie punktom prób gleby informacji o gminie, typie gleby lub strefie klimatycznej.</a:t>
            </a:r>
          </a:p>
          <a:p>
            <a:r>
              <a:rPr lang="pl-PL"/>
              <a:t>Zapytania przestrzenne pozwalają wybierać obiekty, które leżą wewnątrz, przecinają się, dotykają, nakładają, są rozłączne albo zawierają inne obiekty.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Interpolacja przestrzenna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pl-PL" dirty="0"/>
              <a:t>Interpolacja przestrzenna polega na szacowaniu wartości zmiennej w lokalizacjach niepomierzonych na podstawie wartości w sąsiednich punktach pomiarowych.</a:t>
            </a:r>
          </a:p>
          <a:p>
            <a:r>
              <a:rPr lang="pl-PL" dirty="0"/>
              <a:t>Jej sens opisuje pierwsze prawo geografii </a:t>
            </a:r>
            <a:r>
              <a:rPr lang="pl-PL" dirty="0" err="1"/>
              <a:t>Waldo</a:t>
            </a:r>
            <a:r>
              <a:rPr lang="pl-PL" dirty="0"/>
              <a:t> </a:t>
            </a:r>
            <a:r>
              <a:rPr lang="pl-PL" dirty="0" err="1"/>
              <a:t>Toblera</a:t>
            </a:r>
            <a:r>
              <a:rPr lang="pl-PL" dirty="0"/>
              <a:t>: wszystko jest powiązane ze wszystkim, ale obiekty bliskie są bardziej powiązane niż odległe.</a:t>
            </a:r>
          </a:p>
          <a:p>
            <a:r>
              <a:rPr lang="pl-PL" dirty="0"/>
              <a:t>Przykłady zastosowań w rolnictwie:</a:t>
            </a:r>
          </a:p>
          <a:p>
            <a:pPr lvl="1"/>
            <a:r>
              <a:rPr lang="pl-PL" dirty="0"/>
              <a:t>mapy </a:t>
            </a:r>
            <a:r>
              <a:rPr lang="pl-PL" dirty="0" err="1"/>
              <a:t>pH</a:t>
            </a:r>
            <a:r>
              <a:rPr lang="pl-PL" dirty="0"/>
              <a:t> gleby na podstawie punktów poboru prób;</a:t>
            </a:r>
          </a:p>
          <a:p>
            <a:pPr lvl="1"/>
            <a:r>
              <a:rPr lang="pl-PL" dirty="0"/>
              <a:t>mapy zasobności w fosfor, potas, magnez lub materię organiczną;</a:t>
            </a:r>
          </a:p>
          <a:p>
            <a:pPr lvl="1"/>
            <a:r>
              <a:rPr lang="pl-PL" dirty="0"/>
              <a:t>mapy wilgotności gleby, temperatury, opadów lub ryzyka przymrozków;</a:t>
            </a:r>
          </a:p>
          <a:p>
            <a:pPr lvl="1"/>
            <a:r>
              <a:rPr lang="pl-PL" dirty="0"/>
              <a:t>modelowanie ryzyka suszy i erozji.</a:t>
            </a:r>
          </a:p>
          <a:p>
            <a:r>
              <a:rPr lang="pl-PL" dirty="0"/>
              <a:t>Wybrane metody:</a:t>
            </a:r>
          </a:p>
          <a:p>
            <a:pPr lvl="1"/>
            <a:r>
              <a:rPr lang="pl-PL" dirty="0"/>
              <a:t>poligony </a:t>
            </a:r>
            <a:r>
              <a:rPr lang="pl-PL" dirty="0" err="1"/>
              <a:t>Thiessena</a:t>
            </a:r>
            <a:r>
              <a:rPr lang="pl-PL" dirty="0"/>
              <a:t> / </a:t>
            </a:r>
            <a:r>
              <a:rPr lang="pl-PL" dirty="0" err="1"/>
              <a:t>Voronoi</a:t>
            </a:r>
            <a:r>
              <a:rPr lang="pl-PL" dirty="0"/>
              <a:t>, IDW, TIN, </a:t>
            </a:r>
            <a:r>
              <a:rPr lang="pl-PL" dirty="0" err="1"/>
              <a:t>kriging</a:t>
            </a:r>
            <a:r>
              <a:rPr lang="pl-PL" dirty="0"/>
              <a:t> i </a:t>
            </a:r>
            <a:r>
              <a:rPr lang="pl-PL" dirty="0" err="1"/>
              <a:t>spline</a:t>
            </a:r>
            <a:r>
              <a:rPr lang="pl-PL" dirty="0"/>
              <a:t>.</a:t>
            </a:r>
          </a:p>
          <a:p>
            <a:r>
              <a:rPr lang="pl-PL" dirty="0"/>
              <a:t>Dobór metody zależy od charakteru danych, liczby punktów, odległości między nimi i celu analizy.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Mapy tematyczne, generalizacja i podsumowanie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pl-PL"/>
              <a:t>Mapa tematyczna przedstawia wybrane zjawisko, np. zasobność gleby, klasy bonitacyjne, udział gruntów ornych, zagrożenie suszą lub potencjał retencji.</a:t>
            </a:r>
          </a:p>
          <a:p>
            <a:r>
              <a:rPr lang="pl-PL"/>
              <a:t>Wizualizacja wymaga klasyfikacji danych. Zbyt mało klas ukrywa zróżnicowanie, a zbyt dużo klas utrudnia interpretację. W praktyce często stosuje się od 3 do 7 klas.</a:t>
            </a:r>
          </a:p>
          <a:p>
            <a:r>
              <a:rPr lang="pl-PL"/>
              <a:t>Generalizacja polega na uproszczeniu danych i mapy w celu zwiększenia czytelności, zwłaszcza przy przechodzeniu z większej skali do mniejszej.</a:t>
            </a:r>
          </a:p>
          <a:p>
            <a:r>
              <a:rPr lang="pl-PL"/>
              <a:t>Przykładowy schemat pracy GIS w rolnictwie:</a:t>
            </a:r>
          </a:p>
          <a:p>
            <a:pPr lvl="1"/>
            <a:r>
              <a:rPr lang="pl-PL"/>
              <a:t>zebranie danych: pola, gleby, plon, pogoda, obrazy satelitarne, dane administracyjne;</a:t>
            </a:r>
          </a:p>
          <a:p>
            <a:pPr lvl="1"/>
            <a:r>
              <a:rPr lang="pl-PL"/>
              <a:t>ujednolicenie danych: układy współrzędnych, formaty, geometria, atrybuty;</a:t>
            </a:r>
          </a:p>
          <a:p>
            <a:pPr lvl="1"/>
            <a:r>
              <a:rPr lang="pl-PL"/>
              <a:t>analiza: nakładanie warstw, bufory, zapytania, interpolacja, klasyfikacja;</a:t>
            </a:r>
          </a:p>
          <a:p>
            <a:pPr lvl="1"/>
            <a:r>
              <a:rPr lang="pl-PL"/>
              <a:t>interpretacja i decyzja: mapa zabiegu, raport, aplikacja lub rekomendacja dla gospodarstwa, gminy, regionu albo kraju.</a:t>
            </a:r>
          </a:p>
          <a:p>
            <a:r>
              <a:rPr lang="pl-PL"/>
              <a:t>Najważniejsza wartość GIS polega na łączeniu wielu źródeł danych w jedną interpretację przestrzenną.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34347" y="210054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 dirty="0" err="1"/>
              <a:t>Wprowadzenie</a:t>
            </a:r>
            <a:r>
              <a:rPr lang="pl-PL" dirty="0"/>
              <a:t> do </a:t>
            </a:r>
            <a:r>
              <a:rPr lang="pl-PL" dirty="0" err="1"/>
              <a:t>systemów</a:t>
            </a:r>
            <a:r>
              <a:rPr lang="pl-PL" dirty="0"/>
              <a:t> </a:t>
            </a:r>
            <a:r>
              <a:rPr lang="pl-PL" dirty="0" err="1"/>
              <a:t>informacji</a:t>
            </a:r>
            <a:r>
              <a:rPr lang="pl-PL" dirty="0"/>
              <a:t> </a:t>
            </a:r>
            <a:r>
              <a:rPr lang="pl-PL" dirty="0" err="1"/>
              <a:t>geograficznej</a:t>
            </a:r>
            <a:r>
              <a:rPr lang="pl-PL" dirty="0"/>
              <a:t> (GIS)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334347" y="1713657"/>
            <a:ext cx="7848600" cy="4159539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pl-PL" dirty="0"/>
              <a:t>GIS = Geographic Information System, </a:t>
            </a:r>
            <a:r>
              <a:rPr lang="pl-PL" dirty="0" err="1"/>
              <a:t>czyli</a:t>
            </a:r>
            <a:r>
              <a:rPr lang="pl-PL" dirty="0"/>
              <a:t> system </a:t>
            </a:r>
            <a:r>
              <a:rPr lang="pl-PL" dirty="0" err="1"/>
              <a:t>informacji</a:t>
            </a:r>
            <a:r>
              <a:rPr lang="pl-PL" dirty="0"/>
              <a:t> </a:t>
            </a:r>
            <a:r>
              <a:rPr lang="pl-PL" dirty="0" err="1"/>
              <a:t>geograficznej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system </a:t>
            </a:r>
            <a:r>
              <a:rPr lang="pl-PL" dirty="0" err="1"/>
              <a:t>informacji</a:t>
            </a:r>
            <a:r>
              <a:rPr lang="pl-PL" dirty="0"/>
              <a:t> </a:t>
            </a:r>
            <a:r>
              <a:rPr lang="pl-PL" dirty="0" err="1"/>
              <a:t>przestrzennej</a:t>
            </a:r>
            <a:r>
              <a:rPr lang="pl-PL" dirty="0"/>
              <a:t> (SIP).</a:t>
            </a:r>
          </a:p>
          <a:p>
            <a:r>
              <a:rPr lang="pl-PL" dirty="0" err="1"/>
              <a:t>Najprościej</a:t>
            </a:r>
            <a:r>
              <a:rPr lang="pl-PL" dirty="0"/>
              <a:t>: GIS to „</a:t>
            </a:r>
            <a:r>
              <a:rPr lang="pl-PL" dirty="0" err="1"/>
              <a:t>mapa</a:t>
            </a:r>
            <a:r>
              <a:rPr lang="pl-PL" dirty="0"/>
              <a:t> w </a:t>
            </a:r>
            <a:r>
              <a:rPr lang="pl-PL" dirty="0" err="1"/>
              <a:t>komputerze</a:t>
            </a:r>
            <a:r>
              <a:rPr lang="pl-PL" dirty="0"/>
              <a:t>”, ale w </a:t>
            </a:r>
            <a:r>
              <a:rPr lang="pl-PL" dirty="0" err="1"/>
              <a:t>praktyce</a:t>
            </a:r>
            <a:r>
              <a:rPr lang="pl-PL" dirty="0"/>
              <a:t> jest to </a:t>
            </a:r>
            <a:r>
              <a:rPr lang="pl-PL" dirty="0" err="1"/>
              <a:t>połączenie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, </a:t>
            </a:r>
            <a:r>
              <a:rPr lang="pl-PL" dirty="0" err="1"/>
              <a:t>bazy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, </a:t>
            </a:r>
            <a:r>
              <a:rPr lang="pl-PL" dirty="0" err="1"/>
              <a:t>narzędzi</a:t>
            </a:r>
            <a:r>
              <a:rPr lang="pl-PL" dirty="0"/>
              <a:t> </a:t>
            </a:r>
            <a:r>
              <a:rPr lang="pl-PL" dirty="0" err="1"/>
              <a:t>analizy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sposobu</a:t>
            </a:r>
            <a:r>
              <a:rPr lang="pl-PL" dirty="0"/>
              <a:t> </a:t>
            </a:r>
            <a:r>
              <a:rPr lang="pl-PL" dirty="0" err="1"/>
              <a:t>prezentowania</a:t>
            </a:r>
            <a:r>
              <a:rPr lang="pl-PL" dirty="0"/>
              <a:t> </a:t>
            </a:r>
            <a:r>
              <a:rPr lang="pl-PL" dirty="0" err="1"/>
              <a:t>wyników</a:t>
            </a:r>
            <a:r>
              <a:rPr lang="pl-PL" dirty="0"/>
              <a:t>.</a:t>
            </a:r>
          </a:p>
          <a:p>
            <a:r>
              <a:rPr lang="pl-PL" dirty="0"/>
              <a:t>W </a:t>
            </a:r>
            <a:r>
              <a:rPr lang="pl-PL" dirty="0" err="1"/>
              <a:t>rolnictwie</a:t>
            </a:r>
            <a:r>
              <a:rPr lang="pl-PL" dirty="0"/>
              <a:t> GIS jest </a:t>
            </a:r>
            <a:r>
              <a:rPr lang="pl-PL" dirty="0" err="1"/>
              <a:t>szczególnie</a:t>
            </a:r>
            <a:r>
              <a:rPr lang="pl-PL" dirty="0"/>
              <a:t> </a:t>
            </a:r>
            <a:r>
              <a:rPr lang="pl-PL" dirty="0" err="1"/>
              <a:t>ważny</a:t>
            </a:r>
            <a:r>
              <a:rPr lang="pl-PL" dirty="0"/>
              <a:t>, </a:t>
            </a:r>
            <a:r>
              <a:rPr lang="pl-PL" dirty="0" err="1"/>
              <a:t>ponieważ</a:t>
            </a:r>
            <a:r>
              <a:rPr lang="pl-PL" dirty="0"/>
              <a:t> </a:t>
            </a:r>
            <a:r>
              <a:rPr lang="pl-PL" dirty="0" err="1"/>
              <a:t>większość</a:t>
            </a:r>
            <a:r>
              <a:rPr lang="pl-PL" dirty="0"/>
              <a:t> </a:t>
            </a:r>
            <a:r>
              <a:rPr lang="pl-PL" dirty="0" err="1"/>
              <a:t>zjawisk</a:t>
            </a:r>
            <a:r>
              <a:rPr lang="pl-PL" dirty="0"/>
              <a:t> </a:t>
            </a:r>
            <a:r>
              <a:rPr lang="pl-PL" dirty="0" err="1"/>
              <a:t>produkcyjnych</a:t>
            </a:r>
            <a:r>
              <a:rPr lang="pl-PL" dirty="0"/>
              <a:t>, </a:t>
            </a:r>
            <a:r>
              <a:rPr lang="pl-PL" dirty="0" err="1"/>
              <a:t>przyrodniczych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administracyjnych</a:t>
            </a:r>
            <a:r>
              <a:rPr lang="pl-PL" dirty="0"/>
              <a:t> ma </a:t>
            </a:r>
            <a:r>
              <a:rPr lang="pl-PL" dirty="0" err="1"/>
              <a:t>wymiar</a:t>
            </a:r>
            <a:r>
              <a:rPr lang="pl-PL" dirty="0"/>
              <a:t> </a:t>
            </a:r>
            <a:r>
              <a:rPr lang="pl-PL" dirty="0" err="1"/>
              <a:t>przestrzenny</a:t>
            </a:r>
            <a:r>
              <a:rPr lang="pl-PL" dirty="0"/>
              <a:t>.</a:t>
            </a:r>
          </a:p>
          <a:p>
            <a:r>
              <a:rPr lang="pl-PL" dirty="0"/>
              <a:t>Gleba, </a:t>
            </a:r>
            <a:r>
              <a:rPr lang="pl-PL" dirty="0" err="1"/>
              <a:t>woda</a:t>
            </a:r>
            <a:r>
              <a:rPr lang="pl-PL" dirty="0"/>
              <a:t>, </a:t>
            </a:r>
            <a:r>
              <a:rPr lang="pl-PL" dirty="0" err="1"/>
              <a:t>ukształtowanie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plon</a:t>
            </a:r>
            <a:r>
              <a:rPr lang="pl-PL" dirty="0"/>
              <a:t>, </a:t>
            </a:r>
            <a:r>
              <a:rPr lang="pl-PL" dirty="0" err="1"/>
              <a:t>choroby</a:t>
            </a:r>
            <a:r>
              <a:rPr lang="pl-PL" dirty="0"/>
              <a:t> </a:t>
            </a:r>
            <a:r>
              <a:rPr lang="pl-PL" dirty="0" err="1"/>
              <a:t>roślin</a:t>
            </a:r>
            <a:r>
              <a:rPr lang="pl-PL" dirty="0"/>
              <a:t>, </a:t>
            </a:r>
            <a:r>
              <a:rPr lang="pl-PL" dirty="0" err="1"/>
              <a:t>susza</a:t>
            </a:r>
            <a:r>
              <a:rPr lang="pl-PL" dirty="0"/>
              <a:t>, </a:t>
            </a:r>
            <a:r>
              <a:rPr lang="pl-PL" dirty="0" err="1"/>
              <a:t>użytkowanie</a:t>
            </a:r>
            <a:r>
              <a:rPr lang="pl-PL" dirty="0"/>
              <a:t> </a:t>
            </a:r>
            <a:r>
              <a:rPr lang="pl-PL" dirty="0" err="1"/>
              <a:t>ziemi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działek</a:t>
            </a:r>
            <a:r>
              <a:rPr lang="pl-PL" dirty="0"/>
              <a:t> </a:t>
            </a:r>
            <a:r>
              <a:rPr lang="pl-PL" dirty="0" err="1"/>
              <a:t>zawsze</a:t>
            </a:r>
            <a:r>
              <a:rPr lang="pl-PL" dirty="0"/>
              <a:t> </a:t>
            </a:r>
            <a:r>
              <a:rPr lang="pl-PL" dirty="0" err="1"/>
              <a:t>odnoszą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do </a:t>
            </a:r>
            <a:r>
              <a:rPr lang="pl-PL" dirty="0" err="1"/>
              <a:t>konkretnego</a:t>
            </a:r>
            <a:r>
              <a:rPr lang="pl-PL" dirty="0"/>
              <a:t> </a:t>
            </a:r>
            <a:r>
              <a:rPr lang="pl-PL" dirty="0" err="1"/>
              <a:t>miejsca</a:t>
            </a:r>
            <a:r>
              <a:rPr lang="pl-PL" dirty="0"/>
              <a:t>.</a:t>
            </a:r>
          </a:p>
          <a:p>
            <a:r>
              <a:rPr lang="pl-PL" dirty="0" err="1"/>
              <a:t>Prezentacja</a:t>
            </a:r>
            <a:r>
              <a:rPr lang="pl-PL" dirty="0"/>
              <a:t> </a:t>
            </a:r>
            <a:r>
              <a:rPr lang="pl-PL" dirty="0" err="1"/>
              <a:t>pokazuje</a:t>
            </a:r>
            <a:r>
              <a:rPr lang="pl-PL" dirty="0"/>
              <a:t> </a:t>
            </a:r>
            <a:r>
              <a:rPr lang="pl-PL" dirty="0" err="1"/>
              <a:t>podstawowe</a:t>
            </a:r>
            <a:r>
              <a:rPr lang="pl-PL" dirty="0"/>
              <a:t> </a:t>
            </a:r>
            <a:r>
              <a:rPr lang="pl-PL" dirty="0" err="1"/>
              <a:t>pojęcia</a:t>
            </a:r>
            <a:r>
              <a:rPr lang="pl-PL" dirty="0"/>
              <a:t> GIS, </a:t>
            </a:r>
            <a:r>
              <a:rPr lang="pl-PL" dirty="0" err="1"/>
              <a:t>typy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, </a:t>
            </a:r>
            <a:r>
              <a:rPr lang="pl-PL" dirty="0" err="1"/>
              <a:t>układy</a:t>
            </a:r>
            <a:r>
              <a:rPr lang="pl-PL" dirty="0"/>
              <a:t> </a:t>
            </a:r>
            <a:r>
              <a:rPr lang="pl-PL" dirty="0" err="1"/>
              <a:t>współrzędnych</a:t>
            </a:r>
            <a:r>
              <a:rPr lang="pl-PL" dirty="0"/>
              <a:t>, </a:t>
            </a:r>
            <a:r>
              <a:rPr lang="pl-PL" dirty="0" err="1"/>
              <a:t>źródła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oraz</a:t>
            </a:r>
            <a:r>
              <a:rPr lang="pl-PL" dirty="0"/>
              <a:t> </a:t>
            </a:r>
            <a:r>
              <a:rPr lang="pl-PL" dirty="0" err="1"/>
              <a:t>przykłady</a:t>
            </a:r>
            <a:r>
              <a:rPr lang="pl-PL" dirty="0"/>
              <a:t> </a:t>
            </a:r>
            <a:r>
              <a:rPr lang="pl-PL" dirty="0" err="1"/>
              <a:t>zastosowań</a:t>
            </a:r>
            <a:r>
              <a:rPr lang="pl-PL" dirty="0"/>
              <a:t> w </a:t>
            </a:r>
            <a:r>
              <a:rPr lang="pl-PL" dirty="0" err="1"/>
              <a:t>rolnictwie</a:t>
            </a:r>
            <a:r>
              <a:rPr lang="pl-PL" dirty="0"/>
              <a:t> w </a:t>
            </a:r>
            <a:r>
              <a:rPr lang="pl-PL" dirty="0" err="1"/>
              <a:t>różnych</a:t>
            </a:r>
            <a:r>
              <a:rPr lang="pl-PL" dirty="0"/>
              <a:t> </a:t>
            </a:r>
            <a:r>
              <a:rPr lang="pl-PL" dirty="0" err="1"/>
              <a:t>skalach</a:t>
            </a:r>
            <a:r>
              <a:rPr lang="pl-PL" dirty="0"/>
              <a:t>.</a:t>
            </a:r>
          </a:p>
        </p:txBody>
      </p:sp>
      <p:pic>
        <p:nvPicPr>
          <p:cNvPr id="2" name="Image 0" descr="Rolnik korzystający z różnych narzędzi GIS i teledetekcji">
            <a:extLst>
              <a:ext uri="{FF2B5EF4-FFF2-40B4-BE49-F238E27FC236}">
                <a16:creationId xmlns:a16="http://schemas.microsoft.com/office/drawing/2014/main" id="{9C6899F6-C5AB-1AC5-5101-9A7C154AD8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" b="25"/>
          <a:stretch/>
        </p:blipFill>
        <p:spPr>
          <a:xfrm>
            <a:off x="7789304" y="952878"/>
            <a:ext cx="4068349" cy="22885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Czym jest GIS / SIP?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pl-PL" dirty="0"/>
              <a:t>GIS to system służący do pracy z informacją przestrzenną, czyli informacją odnoszącą się do lokalizacji na powierzchni Ziemi.</a:t>
            </a:r>
          </a:p>
          <a:p>
            <a:r>
              <a:rPr lang="pl-PL" dirty="0"/>
              <a:t>W </a:t>
            </a:r>
            <a:r>
              <a:rPr lang="pl-PL" dirty="0" err="1"/>
              <a:t>polskiej</a:t>
            </a:r>
            <a:r>
              <a:rPr lang="pl-PL" dirty="0"/>
              <a:t> </a:t>
            </a:r>
            <a:r>
              <a:rPr lang="pl-PL" dirty="0" err="1"/>
              <a:t>terminologii</a:t>
            </a:r>
            <a:r>
              <a:rPr lang="pl-PL" dirty="0"/>
              <a:t> </a:t>
            </a:r>
            <a:r>
              <a:rPr lang="pl-PL" dirty="0" err="1"/>
              <a:t>stosuje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dwie</a:t>
            </a:r>
            <a:r>
              <a:rPr lang="pl-PL" dirty="0"/>
              <a:t> </a:t>
            </a:r>
            <a:r>
              <a:rPr lang="pl-PL" dirty="0" err="1"/>
              <a:t>nazwy</a:t>
            </a:r>
            <a:r>
              <a:rPr lang="pl-PL" dirty="0"/>
              <a:t>:</a:t>
            </a:r>
          </a:p>
          <a:p>
            <a:pPr lvl="1"/>
            <a:r>
              <a:rPr lang="pl-PL" dirty="0"/>
              <a:t>system </a:t>
            </a:r>
            <a:r>
              <a:rPr lang="pl-PL" dirty="0" err="1"/>
              <a:t>informacji</a:t>
            </a:r>
            <a:r>
              <a:rPr lang="pl-PL" dirty="0"/>
              <a:t> </a:t>
            </a:r>
            <a:r>
              <a:rPr lang="pl-PL" dirty="0" err="1"/>
              <a:t>geograficznej</a:t>
            </a:r>
            <a:r>
              <a:rPr lang="pl-PL" dirty="0"/>
              <a:t> — GIS;</a:t>
            </a:r>
          </a:p>
          <a:p>
            <a:pPr lvl="1"/>
            <a:r>
              <a:rPr lang="pl-PL" dirty="0"/>
              <a:t>system </a:t>
            </a:r>
            <a:r>
              <a:rPr lang="pl-PL" dirty="0" err="1"/>
              <a:t>informacji</a:t>
            </a:r>
            <a:r>
              <a:rPr lang="pl-PL" dirty="0"/>
              <a:t> </a:t>
            </a:r>
            <a:r>
              <a:rPr lang="pl-PL" dirty="0" err="1"/>
              <a:t>przestrzennej</a:t>
            </a:r>
            <a:r>
              <a:rPr lang="pl-PL" dirty="0"/>
              <a:t> — SIP.</a:t>
            </a:r>
          </a:p>
          <a:p>
            <a:r>
              <a:rPr lang="pl-PL" dirty="0" err="1"/>
              <a:t>Kluczowe</a:t>
            </a:r>
            <a:r>
              <a:rPr lang="pl-PL" dirty="0"/>
              <a:t> jest </a:t>
            </a:r>
            <a:r>
              <a:rPr lang="pl-PL" dirty="0" err="1"/>
              <a:t>powiązanie</a:t>
            </a:r>
            <a:r>
              <a:rPr lang="pl-PL" dirty="0"/>
              <a:t> </a:t>
            </a:r>
            <a:r>
              <a:rPr lang="pl-PL" dirty="0" err="1"/>
              <a:t>dwóch</a:t>
            </a:r>
            <a:r>
              <a:rPr lang="pl-PL" dirty="0"/>
              <a:t> </a:t>
            </a:r>
            <a:r>
              <a:rPr lang="pl-PL" dirty="0" err="1"/>
              <a:t>elementów</a:t>
            </a:r>
            <a:r>
              <a:rPr lang="pl-PL" dirty="0"/>
              <a:t>: </a:t>
            </a:r>
            <a:r>
              <a:rPr lang="pl-PL" dirty="0" err="1"/>
              <a:t>położenia</a:t>
            </a:r>
            <a:r>
              <a:rPr lang="pl-PL" dirty="0"/>
              <a:t> </a:t>
            </a:r>
            <a:r>
              <a:rPr lang="pl-PL" dirty="0" err="1"/>
              <a:t>obiektu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jego</a:t>
            </a:r>
            <a:r>
              <a:rPr lang="pl-PL" dirty="0"/>
              <a:t> </a:t>
            </a:r>
            <a:r>
              <a:rPr lang="pl-PL" dirty="0" err="1"/>
              <a:t>cech</a:t>
            </a:r>
            <a:r>
              <a:rPr lang="pl-PL" dirty="0"/>
              <a:t> </a:t>
            </a:r>
            <a:r>
              <a:rPr lang="pl-PL" dirty="0" err="1"/>
              <a:t>opisowych</a:t>
            </a:r>
            <a:r>
              <a:rPr lang="pl-PL" dirty="0"/>
              <a:t>.</a:t>
            </a:r>
          </a:p>
          <a:p>
            <a:r>
              <a:rPr lang="pl-PL" dirty="0" err="1"/>
              <a:t>Przykład</a:t>
            </a:r>
            <a:r>
              <a:rPr lang="pl-PL" dirty="0"/>
              <a:t>: </a:t>
            </a:r>
            <a:r>
              <a:rPr lang="pl-PL" dirty="0" err="1"/>
              <a:t>granica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 </a:t>
            </a:r>
            <a:r>
              <a:rPr lang="pl-PL" dirty="0" err="1"/>
              <a:t>określa</a:t>
            </a:r>
            <a:r>
              <a:rPr lang="pl-PL" dirty="0"/>
              <a:t>, </a:t>
            </a:r>
            <a:r>
              <a:rPr lang="pl-PL" dirty="0" err="1"/>
              <a:t>gdzie</a:t>
            </a:r>
            <a:r>
              <a:rPr lang="pl-PL" dirty="0"/>
              <a:t> pole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znajduje</a:t>
            </a:r>
            <a:r>
              <a:rPr lang="pl-PL" dirty="0"/>
              <a:t>, a </a:t>
            </a:r>
            <a:r>
              <a:rPr lang="pl-PL" dirty="0" err="1"/>
              <a:t>tabela</a:t>
            </a:r>
            <a:r>
              <a:rPr lang="pl-PL" dirty="0"/>
              <a:t> </a:t>
            </a:r>
            <a:r>
              <a:rPr lang="pl-PL" dirty="0" err="1"/>
              <a:t>atrybutów</a:t>
            </a:r>
            <a:r>
              <a:rPr lang="pl-PL" dirty="0"/>
              <a:t> </a:t>
            </a:r>
            <a:r>
              <a:rPr lang="pl-PL" dirty="0" err="1"/>
              <a:t>mówi</a:t>
            </a:r>
            <a:r>
              <a:rPr lang="pl-PL" dirty="0"/>
              <a:t>, </a:t>
            </a:r>
            <a:r>
              <a:rPr lang="pl-PL" dirty="0" err="1"/>
              <a:t>jaka</a:t>
            </a:r>
            <a:r>
              <a:rPr lang="pl-PL" dirty="0"/>
              <a:t> jest </a:t>
            </a:r>
            <a:r>
              <a:rPr lang="pl-PL" dirty="0" err="1"/>
              <a:t>uprawa</a:t>
            </a:r>
            <a:r>
              <a:rPr lang="pl-PL" dirty="0"/>
              <a:t>, </a:t>
            </a:r>
            <a:r>
              <a:rPr lang="pl-PL" dirty="0" err="1"/>
              <a:t>powierzchnia</a:t>
            </a:r>
            <a:r>
              <a:rPr lang="pl-PL" dirty="0"/>
              <a:t>, </a:t>
            </a:r>
            <a:r>
              <a:rPr lang="pl-PL" dirty="0" err="1"/>
              <a:t>odmiana</a:t>
            </a:r>
            <a:r>
              <a:rPr lang="pl-PL" dirty="0"/>
              <a:t>, </a:t>
            </a:r>
            <a:r>
              <a:rPr lang="pl-PL" dirty="0" err="1"/>
              <a:t>plon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dawka</a:t>
            </a:r>
            <a:r>
              <a:rPr lang="pl-PL" dirty="0"/>
              <a:t> </a:t>
            </a:r>
            <a:r>
              <a:rPr lang="pl-PL" dirty="0" err="1"/>
              <a:t>nawozu</a:t>
            </a:r>
            <a:r>
              <a:rPr lang="pl-PL" dirty="0"/>
              <a:t>.</a:t>
            </a:r>
          </a:p>
          <a:p>
            <a:r>
              <a:rPr lang="pl-PL" dirty="0"/>
              <a:t>GIS </a:t>
            </a:r>
            <a:r>
              <a:rPr lang="pl-PL" dirty="0" err="1"/>
              <a:t>nie</a:t>
            </a:r>
            <a:r>
              <a:rPr lang="pl-PL" dirty="0"/>
              <a:t> jest </a:t>
            </a:r>
            <a:r>
              <a:rPr lang="pl-PL" dirty="0" err="1"/>
              <a:t>więc</a:t>
            </a:r>
            <a:r>
              <a:rPr lang="pl-PL" dirty="0"/>
              <a:t> </a:t>
            </a:r>
            <a:r>
              <a:rPr lang="pl-PL" dirty="0" err="1"/>
              <a:t>tylko</a:t>
            </a:r>
            <a:r>
              <a:rPr lang="pl-PL" dirty="0"/>
              <a:t> </a:t>
            </a:r>
            <a:r>
              <a:rPr lang="pl-PL" dirty="0" err="1"/>
              <a:t>programem</a:t>
            </a:r>
            <a:r>
              <a:rPr lang="pl-PL" dirty="0"/>
              <a:t> do </a:t>
            </a:r>
            <a:r>
              <a:rPr lang="pl-PL" dirty="0" err="1"/>
              <a:t>rysowania</a:t>
            </a:r>
            <a:r>
              <a:rPr lang="pl-PL" dirty="0"/>
              <a:t> map. Jest </a:t>
            </a:r>
            <a:r>
              <a:rPr lang="pl-PL" dirty="0" err="1"/>
              <a:t>narzędziem</a:t>
            </a:r>
            <a:r>
              <a:rPr lang="pl-PL" dirty="0"/>
              <a:t> do </a:t>
            </a:r>
            <a:r>
              <a:rPr lang="pl-PL" dirty="0" err="1"/>
              <a:t>organizowania</a:t>
            </a:r>
            <a:r>
              <a:rPr lang="pl-PL" dirty="0"/>
              <a:t>, </a:t>
            </a:r>
            <a:r>
              <a:rPr lang="pl-PL" dirty="0" err="1"/>
              <a:t>analizowania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interpretowania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o </a:t>
            </a:r>
            <a:r>
              <a:rPr lang="pl-PL" dirty="0" err="1"/>
              <a:t>przestrzeni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Dlaczego GIS jest potrzebny w rolnictwie?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70000" lnSpcReduction="20000"/>
          </a:bodyPr>
          <a:lstStyle/>
          <a:p>
            <a:r>
              <a:rPr lang="pl-PL" dirty="0"/>
              <a:t>Warunki produkcji rolnej są zmienne przestrzennie: nawet w obrębie jednego pola mogą różnić się typ gleby, </a:t>
            </a:r>
            <a:r>
              <a:rPr lang="pl-PL" dirty="0" err="1"/>
              <a:t>pH</a:t>
            </a:r>
            <a:r>
              <a:rPr lang="pl-PL" dirty="0"/>
              <a:t>, wilgotność, zawartość składników i wysokość plonu.</a:t>
            </a:r>
          </a:p>
          <a:p>
            <a:r>
              <a:rPr lang="pl-PL" dirty="0"/>
              <a:t>Zjawiska pogodowe i środowiskowe, takie jak susza, przymrozki, erozja lub podtopienia, mają zasięg przestrzenny i można je analizować na mapach.</a:t>
            </a:r>
          </a:p>
          <a:p>
            <a:r>
              <a:rPr lang="pl-PL" dirty="0"/>
              <a:t>Decyzje rolnicze często wymagają odpowiedzi na pytania „gdzie?”, „ile?” i „w jakim sąsiedztwie?”.</a:t>
            </a:r>
          </a:p>
          <a:p>
            <a:r>
              <a:rPr lang="pl-PL" dirty="0"/>
              <a:t>Przykłady pytań:</a:t>
            </a:r>
          </a:p>
          <a:p>
            <a:pPr lvl="1"/>
            <a:r>
              <a:rPr lang="pl-PL" dirty="0"/>
              <a:t>gdzie występują najsłabsze fragmenty pola?</a:t>
            </a:r>
          </a:p>
          <a:p>
            <a:pPr lvl="1"/>
            <a:r>
              <a:rPr lang="pl-PL" dirty="0"/>
              <a:t>które działki leżą na glebach lekkich i są zagrożone suszą?</a:t>
            </a:r>
          </a:p>
          <a:p>
            <a:pPr lvl="1"/>
            <a:r>
              <a:rPr lang="pl-PL" dirty="0"/>
              <a:t>jaką powierzchnię zajmuje dana uprawa w gminie lub województwie?</a:t>
            </a:r>
          </a:p>
          <a:p>
            <a:pPr lvl="1"/>
            <a:r>
              <a:rPr lang="pl-PL" dirty="0"/>
              <a:t>gdzie warto zaplanować działania retencyjne lub przeciwerozyjne?</a:t>
            </a:r>
          </a:p>
          <a:p>
            <a:r>
              <a:rPr lang="pl-PL" dirty="0"/>
              <a:t>GIS pozwala łączyć wiedzę terenową, dane pomiarowe, dane administracyjne i obserwacje satelitarne w jedną spójną analizę.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Funkcja 1: gromadzenie i zarządzanie danymi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85000" lnSpcReduction="10000"/>
          </a:bodyPr>
          <a:lstStyle/>
          <a:p>
            <a:r>
              <a:rPr lang="pl-PL"/>
              <a:t>Pierwszą podstawową funkcją GIS jest gromadzenie danych o obiektach i zjawiskach znajdujących się w przestrzeni.</a:t>
            </a:r>
          </a:p>
          <a:p>
            <a:r>
              <a:rPr lang="pl-PL"/>
              <a:t>W rolnictwie mogą to być m.in.:</a:t>
            </a:r>
          </a:p>
          <a:p>
            <a:pPr lvl="1"/>
            <a:r>
              <a:rPr lang="pl-PL"/>
              <a:t>granice działek rolnych, pól produkcyjnych, kwater sadowniczych i użytków zielonych;</a:t>
            </a:r>
          </a:p>
          <a:p>
            <a:pPr lvl="1"/>
            <a:r>
              <a:rPr lang="pl-PL"/>
              <a:t>punkty poboru prób gleby, lokalizacje czujników, stacji pogodowych i obserwacji terenowych;</a:t>
            </a:r>
          </a:p>
          <a:p>
            <a:pPr lvl="1"/>
            <a:r>
              <a:rPr lang="pl-PL"/>
              <a:t>linie dróg dojazdowych, rowów melioracyjnych, cieków wodnych i ścieżek technologicznych;</a:t>
            </a:r>
          </a:p>
          <a:p>
            <a:pPr lvl="1"/>
            <a:r>
              <a:rPr lang="pl-PL"/>
              <a:t>warstwy glebowe, hydrologiczne, administracyjne, przyrodnicze i klimatyczne;</a:t>
            </a:r>
          </a:p>
          <a:p>
            <a:pPr lvl="1"/>
            <a:r>
              <a:rPr lang="pl-PL"/>
              <a:t>dane z maszyn rolniczych: trasy przejazdu, dawki nawozów, oprysków, plon i wilgotność ziarna.</a:t>
            </a:r>
          </a:p>
          <a:p>
            <a:r>
              <a:rPr lang="pl-PL"/>
              <a:t>GIS umożliwia także kontrolę jakości danych: sprawdzanie kompletności, poprawności geometrii, układu współrzędnych i zgodności atrybutów.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 dirty="0" err="1"/>
              <a:t>Funkcja</a:t>
            </a:r>
            <a:r>
              <a:rPr lang="pl-PL" dirty="0"/>
              <a:t> 2: </a:t>
            </a:r>
            <a:r>
              <a:rPr lang="pl-PL" dirty="0" err="1"/>
              <a:t>analiza</a:t>
            </a:r>
            <a:r>
              <a:rPr lang="pl-PL" dirty="0"/>
              <a:t> </a:t>
            </a:r>
            <a:r>
              <a:rPr lang="pl-PL" dirty="0" err="1"/>
              <a:t>danych</a:t>
            </a:r>
            <a:endParaRPr lang="pl-PL" dirty="0"/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pl-PL"/>
              <a:t>Drugą podstawową funkcją GIS jest analiza przestrzenna, czyli badanie relacji między obiektami i zjawiskami.</a:t>
            </a:r>
          </a:p>
          <a:p>
            <a:r>
              <a:rPr lang="pl-PL"/>
              <a:t>Typowe pytania analityczne w rolnictwie:</a:t>
            </a:r>
          </a:p>
          <a:p>
            <a:pPr lvl="1"/>
            <a:r>
              <a:rPr lang="pl-PL"/>
              <a:t>które pola leżą w strefie suszy, zalania lub ryzyka erozji?</a:t>
            </a:r>
          </a:p>
          <a:p>
            <a:pPr lvl="1"/>
            <a:r>
              <a:rPr lang="pl-PL"/>
              <a:t>jaka część gospodarstwa znajduje się na glebach lekkich?</a:t>
            </a:r>
          </a:p>
          <a:p>
            <a:pPr lvl="1"/>
            <a:r>
              <a:rPr lang="pl-PL"/>
              <a:t>ile hektarów uprawy znajduje się w buforze 100 m od cieku wodnego?</a:t>
            </a:r>
          </a:p>
          <a:p>
            <a:pPr lvl="1"/>
            <a:r>
              <a:rPr lang="pl-PL"/>
              <a:t>gdzie występują obszary o niskim pH lub niskiej zasobności w składniki pokarmowe?</a:t>
            </a:r>
          </a:p>
          <a:p>
            <a:pPr lvl="1"/>
            <a:r>
              <a:rPr lang="pl-PL"/>
              <a:t>jak zmienia się kondycja roślin na podstawie kolejnych obrazów satelitarnych?</a:t>
            </a:r>
          </a:p>
          <a:p>
            <a:pPr lvl="1"/>
            <a:r>
              <a:rPr lang="pl-PL"/>
              <a:t>które gminy lub powiaty są najbardziej narażone na deficyt wody?</a:t>
            </a:r>
          </a:p>
          <a:p>
            <a:r>
              <a:rPr lang="pl-PL"/>
              <a:t>Analizy GIS mogą być proste, np. obliczanie powierzchni, albo złożone, np. modelowanie ryzyka suszy, erozji lub strat plonu.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Funkcja 3: wizualizacja danych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85000" lnSpcReduction="10000"/>
          </a:bodyPr>
          <a:lstStyle/>
          <a:p>
            <a:r>
              <a:rPr lang="pl-PL"/>
              <a:t>Trzecią podstawową funkcją GIS jest wizualizacja danych i wyników analiz.</a:t>
            </a:r>
          </a:p>
          <a:p>
            <a:r>
              <a:rPr lang="pl-PL"/>
              <a:t>Wyniki można przedstawić jako:</a:t>
            </a:r>
          </a:p>
          <a:p>
            <a:pPr lvl="1"/>
            <a:r>
              <a:rPr lang="pl-PL"/>
              <a:t>mapy tematyczne, np. udział gruntów ornych, klasy bonitacyjne, zasobność gleb;</a:t>
            </a:r>
          </a:p>
          <a:p>
            <a:pPr lvl="1"/>
            <a:r>
              <a:rPr lang="pl-PL"/>
              <a:t>mapy ryzyka, np. suszy, erozji, podtopień, strat plonu lub konfliktów przestrzennych;</a:t>
            </a:r>
          </a:p>
          <a:p>
            <a:pPr lvl="1"/>
            <a:r>
              <a:rPr lang="pl-PL"/>
              <a:t>mapy zabiegów agrotechnicznych, np. strefy zmiennego nawożenia, wapnowania lub siewu;</a:t>
            </a:r>
          </a:p>
          <a:p>
            <a:pPr lvl="1"/>
            <a:r>
              <a:rPr lang="pl-PL"/>
              <a:t>raporty dla gospodarstwa, gminy, powiatu, województwa lub kraju;</a:t>
            </a:r>
          </a:p>
          <a:p>
            <a:pPr lvl="1"/>
            <a:r>
              <a:rPr lang="pl-PL"/>
              <a:t>aplikacje internetowe, dashboardy i serwisy mapowe.</a:t>
            </a:r>
          </a:p>
          <a:p>
            <a:r>
              <a:rPr lang="pl-PL"/>
              <a:t>Dobra mapa nie tylko pokazuje dane, ale pomaga zrozumieć strukturę przestrzenną zjawiska i podjąć decyzję.</a:t>
            </a:r>
          </a:p>
          <a:p>
            <a:r>
              <a:rPr lang="pl-PL"/>
              <a:t>W rolnictwie mapa jest często najwygodniejszą formą komunikacji między naukowcem, doradcą, rolnikiem i administracją.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>
            <a:noAutofit/>
          </a:bodyPr>
          <a:lstStyle/>
          <a:p>
            <a:r>
              <a:rPr lang="pl-PL"/>
              <a:t>Jakie dane można gromadzić w GIS?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pl-PL" dirty="0"/>
              <a:t>W GIS </a:t>
            </a:r>
            <a:r>
              <a:rPr lang="pl-PL" dirty="0" err="1"/>
              <a:t>przechowuje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dwa</a:t>
            </a:r>
            <a:r>
              <a:rPr lang="pl-PL" dirty="0"/>
              <a:t> </a:t>
            </a:r>
            <a:r>
              <a:rPr lang="pl-PL" dirty="0" err="1"/>
              <a:t>uzupełniające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rodzaje</a:t>
            </a:r>
            <a:r>
              <a:rPr lang="pl-PL" dirty="0"/>
              <a:t> </a:t>
            </a:r>
            <a:r>
              <a:rPr lang="pl-PL" dirty="0" err="1"/>
              <a:t>informacji</a:t>
            </a:r>
            <a:r>
              <a:rPr lang="pl-PL" dirty="0"/>
              <a:t>.</a:t>
            </a:r>
          </a:p>
          <a:p>
            <a:r>
              <a:rPr lang="pl-PL" dirty="0"/>
              <a:t>1. </a:t>
            </a:r>
            <a:r>
              <a:rPr lang="pl-PL" dirty="0" err="1"/>
              <a:t>Kształt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położenie</a:t>
            </a:r>
            <a:r>
              <a:rPr lang="pl-PL" dirty="0"/>
              <a:t> </a:t>
            </a:r>
            <a:r>
              <a:rPr lang="pl-PL" dirty="0" err="1"/>
              <a:t>obiektów</a:t>
            </a:r>
            <a:r>
              <a:rPr lang="pl-PL" dirty="0"/>
              <a:t> </a:t>
            </a:r>
            <a:r>
              <a:rPr lang="pl-PL" dirty="0" err="1"/>
              <a:t>geograficznych</a:t>
            </a:r>
            <a:endParaRPr lang="pl-PL" dirty="0"/>
          </a:p>
          <a:p>
            <a:pPr lvl="1"/>
            <a:r>
              <a:rPr lang="pl-PL" dirty="0" err="1"/>
              <a:t>Przykłady</a:t>
            </a:r>
            <a:r>
              <a:rPr lang="pl-PL" dirty="0"/>
              <a:t>: </a:t>
            </a:r>
            <a:r>
              <a:rPr lang="pl-PL" dirty="0" err="1"/>
              <a:t>zasięg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lasów</a:t>
            </a:r>
            <a:r>
              <a:rPr lang="pl-PL" dirty="0"/>
              <a:t>, </a:t>
            </a:r>
            <a:r>
              <a:rPr lang="pl-PL" dirty="0" err="1"/>
              <a:t>jezior</a:t>
            </a:r>
            <a:r>
              <a:rPr lang="pl-PL" dirty="0"/>
              <a:t>, </a:t>
            </a:r>
            <a:r>
              <a:rPr lang="pl-PL" dirty="0" err="1"/>
              <a:t>obszarów</a:t>
            </a:r>
            <a:r>
              <a:rPr lang="pl-PL" dirty="0"/>
              <a:t> </a:t>
            </a:r>
            <a:r>
              <a:rPr lang="pl-PL" dirty="0" err="1"/>
              <a:t>chronionych</a:t>
            </a:r>
            <a:r>
              <a:rPr lang="pl-PL" dirty="0"/>
              <a:t>, </a:t>
            </a:r>
            <a:r>
              <a:rPr lang="pl-PL" dirty="0" err="1"/>
              <a:t>stref</a:t>
            </a:r>
            <a:r>
              <a:rPr lang="pl-PL" dirty="0"/>
              <a:t> </a:t>
            </a:r>
            <a:r>
              <a:rPr lang="pl-PL" dirty="0" err="1"/>
              <a:t>zalewowych</a:t>
            </a:r>
            <a:r>
              <a:rPr lang="pl-PL" dirty="0"/>
              <a:t>, </a:t>
            </a:r>
            <a:r>
              <a:rPr lang="pl-PL" dirty="0" err="1"/>
              <a:t>fragmentów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, </a:t>
            </a:r>
            <a:r>
              <a:rPr lang="pl-PL" dirty="0" err="1"/>
              <a:t>dróg</a:t>
            </a:r>
            <a:r>
              <a:rPr lang="pl-PL" dirty="0"/>
              <a:t>, </a:t>
            </a:r>
            <a:r>
              <a:rPr lang="pl-PL" dirty="0" err="1"/>
              <a:t>rowów</a:t>
            </a:r>
            <a:r>
              <a:rPr lang="pl-PL" dirty="0"/>
              <a:t>, </a:t>
            </a:r>
            <a:r>
              <a:rPr lang="pl-PL" dirty="0" err="1"/>
              <a:t>punktów</a:t>
            </a:r>
            <a:r>
              <a:rPr lang="pl-PL" dirty="0"/>
              <a:t> </a:t>
            </a:r>
            <a:r>
              <a:rPr lang="pl-PL" dirty="0" err="1"/>
              <a:t>pomiarowych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granic</a:t>
            </a:r>
            <a:r>
              <a:rPr lang="pl-PL" dirty="0"/>
              <a:t> </a:t>
            </a:r>
            <a:r>
              <a:rPr lang="pl-PL" dirty="0" err="1"/>
              <a:t>administracyjnych</a:t>
            </a:r>
            <a:r>
              <a:rPr lang="pl-PL" dirty="0"/>
              <a:t>.</a:t>
            </a:r>
          </a:p>
          <a:p>
            <a:pPr lvl="1"/>
            <a:r>
              <a:rPr lang="pl-PL" dirty="0"/>
              <a:t>W </a:t>
            </a:r>
            <a:r>
              <a:rPr lang="pl-PL" dirty="0" err="1"/>
              <a:t>rolnictwie</a:t>
            </a:r>
            <a:r>
              <a:rPr lang="pl-PL" dirty="0"/>
              <a:t> </a:t>
            </a:r>
            <a:r>
              <a:rPr lang="pl-PL" dirty="0" err="1"/>
              <a:t>geometria</a:t>
            </a:r>
            <a:r>
              <a:rPr lang="pl-PL" dirty="0"/>
              <a:t>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oznaczać</a:t>
            </a:r>
            <a:r>
              <a:rPr lang="pl-PL" dirty="0"/>
              <a:t> np. </a:t>
            </a:r>
            <a:r>
              <a:rPr lang="pl-PL" dirty="0" err="1"/>
              <a:t>granicę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, </a:t>
            </a:r>
            <a:r>
              <a:rPr lang="pl-PL" dirty="0" err="1"/>
              <a:t>punkt</a:t>
            </a:r>
            <a:r>
              <a:rPr lang="pl-PL" dirty="0"/>
              <a:t> </a:t>
            </a:r>
            <a:r>
              <a:rPr lang="pl-PL" dirty="0" err="1"/>
              <a:t>próby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linię</a:t>
            </a:r>
            <a:r>
              <a:rPr lang="pl-PL" dirty="0"/>
              <a:t> </a:t>
            </a:r>
            <a:r>
              <a:rPr lang="pl-PL" dirty="0" err="1"/>
              <a:t>przejazdu</a:t>
            </a:r>
            <a:r>
              <a:rPr lang="pl-PL" dirty="0"/>
              <a:t> </a:t>
            </a:r>
            <a:r>
              <a:rPr lang="pl-PL" dirty="0" err="1"/>
              <a:t>maszyny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strefę</a:t>
            </a:r>
            <a:r>
              <a:rPr lang="pl-PL" dirty="0"/>
              <a:t> </a:t>
            </a:r>
            <a:r>
              <a:rPr lang="pl-PL" dirty="0" err="1"/>
              <a:t>nawożenia</a:t>
            </a:r>
            <a:r>
              <a:rPr lang="pl-PL" dirty="0"/>
              <a:t>.</a:t>
            </a:r>
          </a:p>
          <a:p>
            <a:r>
              <a:rPr lang="pl-PL" dirty="0"/>
              <a:t>2. </a:t>
            </a:r>
            <a:r>
              <a:rPr lang="pl-PL" dirty="0" err="1"/>
              <a:t>Informacje</a:t>
            </a:r>
            <a:r>
              <a:rPr lang="pl-PL" dirty="0"/>
              <a:t> </a:t>
            </a:r>
            <a:r>
              <a:rPr lang="pl-PL" dirty="0" err="1"/>
              <a:t>alfanumeryczne</a:t>
            </a:r>
            <a:r>
              <a:rPr lang="pl-PL" dirty="0"/>
              <a:t> </a:t>
            </a:r>
            <a:r>
              <a:rPr lang="pl-PL" dirty="0" err="1"/>
              <a:t>przypisane</a:t>
            </a:r>
            <a:r>
              <a:rPr lang="pl-PL" dirty="0"/>
              <a:t> </a:t>
            </a:r>
            <a:r>
              <a:rPr lang="pl-PL" dirty="0" err="1"/>
              <a:t>obiektom</a:t>
            </a:r>
            <a:endParaRPr lang="pl-PL" dirty="0"/>
          </a:p>
          <a:p>
            <a:pPr lvl="1"/>
            <a:r>
              <a:rPr lang="pl-PL" dirty="0" err="1"/>
              <a:t>Są</a:t>
            </a:r>
            <a:r>
              <a:rPr lang="pl-PL" dirty="0"/>
              <a:t> to </a:t>
            </a:r>
            <a:r>
              <a:rPr lang="pl-PL" dirty="0" err="1"/>
              <a:t>teksty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wartości</a:t>
            </a:r>
            <a:r>
              <a:rPr lang="pl-PL" dirty="0"/>
              <a:t> </a:t>
            </a:r>
            <a:r>
              <a:rPr lang="pl-PL" dirty="0" err="1"/>
              <a:t>liczbowe</a:t>
            </a:r>
            <a:r>
              <a:rPr lang="pl-PL" dirty="0"/>
              <a:t> </a:t>
            </a:r>
            <a:r>
              <a:rPr lang="pl-PL" dirty="0" err="1"/>
              <a:t>zapisane</a:t>
            </a:r>
            <a:r>
              <a:rPr lang="pl-PL" dirty="0"/>
              <a:t> w </a:t>
            </a:r>
            <a:r>
              <a:rPr lang="pl-PL" dirty="0" err="1"/>
              <a:t>tabeli</a:t>
            </a:r>
            <a:r>
              <a:rPr lang="pl-PL" dirty="0"/>
              <a:t> </a:t>
            </a:r>
            <a:r>
              <a:rPr lang="pl-PL" dirty="0" err="1"/>
              <a:t>atrybutów</a:t>
            </a:r>
            <a:r>
              <a:rPr lang="pl-PL" dirty="0"/>
              <a:t>.</a:t>
            </a:r>
          </a:p>
          <a:p>
            <a:pPr lvl="1"/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 </a:t>
            </a:r>
            <a:r>
              <a:rPr lang="pl-PL" dirty="0" err="1"/>
              <a:t>mogą</a:t>
            </a:r>
            <a:r>
              <a:rPr lang="pl-PL" dirty="0"/>
              <a:t> to </a:t>
            </a:r>
            <a:r>
              <a:rPr lang="pl-PL" dirty="0" err="1"/>
              <a:t>być</a:t>
            </a:r>
            <a:r>
              <a:rPr lang="pl-PL" dirty="0"/>
              <a:t>: </a:t>
            </a:r>
            <a:r>
              <a:rPr lang="pl-PL" dirty="0" err="1"/>
              <a:t>numer</a:t>
            </a:r>
            <a:r>
              <a:rPr lang="pl-PL" dirty="0"/>
              <a:t> </a:t>
            </a:r>
            <a:r>
              <a:rPr lang="pl-PL" dirty="0" err="1"/>
              <a:t>działki</a:t>
            </a:r>
            <a:r>
              <a:rPr lang="pl-PL" dirty="0"/>
              <a:t>, </a:t>
            </a:r>
            <a:r>
              <a:rPr lang="pl-PL" dirty="0" err="1"/>
              <a:t>powierzchnia</a:t>
            </a:r>
            <a:r>
              <a:rPr lang="pl-PL" dirty="0"/>
              <a:t>, </a:t>
            </a:r>
            <a:r>
              <a:rPr lang="pl-PL" dirty="0" err="1"/>
              <a:t>uprawa</a:t>
            </a:r>
            <a:r>
              <a:rPr lang="pl-PL" dirty="0"/>
              <a:t>, </a:t>
            </a:r>
            <a:r>
              <a:rPr lang="pl-PL" dirty="0" err="1"/>
              <a:t>odmiana</a:t>
            </a:r>
            <a:r>
              <a:rPr lang="pl-PL" dirty="0"/>
              <a:t>, </a:t>
            </a:r>
            <a:r>
              <a:rPr lang="pl-PL" dirty="0" err="1"/>
              <a:t>termin</a:t>
            </a:r>
            <a:r>
              <a:rPr lang="pl-PL" dirty="0"/>
              <a:t> </a:t>
            </a:r>
            <a:r>
              <a:rPr lang="pl-PL" dirty="0" err="1"/>
              <a:t>siewu</a:t>
            </a:r>
            <a:r>
              <a:rPr lang="pl-PL" dirty="0"/>
              <a:t>, </a:t>
            </a:r>
            <a:r>
              <a:rPr lang="pl-PL" dirty="0" err="1"/>
              <a:t>dawka</a:t>
            </a:r>
            <a:r>
              <a:rPr lang="pl-PL" dirty="0"/>
              <a:t> </a:t>
            </a:r>
            <a:r>
              <a:rPr lang="pl-PL" dirty="0" err="1"/>
              <a:t>nawozu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plon</a:t>
            </a:r>
            <a:r>
              <a:rPr lang="pl-PL" dirty="0"/>
              <a:t>.</a:t>
            </a:r>
          </a:p>
          <a:p>
            <a:pPr lvl="1"/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punktu</a:t>
            </a:r>
            <a:r>
              <a:rPr lang="pl-PL" dirty="0"/>
              <a:t> </a:t>
            </a:r>
            <a:r>
              <a:rPr lang="pl-PL" dirty="0" err="1"/>
              <a:t>próby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: pH, </a:t>
            </a:r>
            <a:r>
              <a:rPr lang="pl-PL" dirty="0" err="1"/>
              <a:t>zawartość</a:t>
            </a:r>
            <a:r>
              <a:rPr lang="pl-PL" dirty="0"/>
              <a:t> P, K, Mg, </a:t>
            </a:r>
            <a:r>
              <a:rPr lang="pl-PL" dirty="0" err="1"/>
              <a:t>próchnica</a:t>
            </a:r>
            <a:r>
              <a:rPr lang="pl-PL" dirty="0"/>
              <a:t>, data </a:t>
            </a:r>
            <a:r>
              <a:rPr lang="pl-PL" dirty="0" err="1"/>
              <a:t>pobrania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głębokość</a:t>
            </a:r>
            <a:r>
              <a:rPr lang="pl-PL" dirty="0"/>
              <a:t> </a:t>
            </a:r>
            <a:r>
              <a:rPr lang="pl-PL" dirty="0" err="1"/>
              <a:t>próby</a:t>
            </a:r>
            <a:r>
              <a:rPr lang="pl-PL" dirty="0"/>
              <a:t>.</a:t>
            </a:r>
          </a:p>
          <a:p>
            <a:r>
              <a:rPr lang="pl-PL" dirty="0" err="1"/>
              <a:t>Najważniejsza</a:t>
            </a:r>
            <a:r>
              <a:rPr lang="pl-PL" dirty="0"/>
              <a:t> </a:t>
            </a:r>
            <a:r>
              <a:rPr lang="pl-PL" dirty="0" err="1"/>
              <a:t>zasada</a:t>
            </a:r>
            <a:r>
              <a:rPr lang="pl-PL" dirty="0"/>
              <a:t>: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przestrzenne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atrybutowe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ze </a:t>
            </a:r>
            <a:r>
              <a:rPr lang="pl-PL" dirty="0" err="1"/>
              <a:t>sobą</a:t>
            </a:r>
            <a:r>
              <a:rPr lang="pl-PL" dirty="0"/>
              <a:t> </a:t>
            </a:r>
            <a:r>
              <a:rPr lang="pl-PL" dirty="0" err="1"/>
              <a:t>powiązane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163</TotalTime>
  <Words>2648</Words>
  <Application>Microsoft Office PowerPoint</Application>
  <PresentationFormat>Panoramiczny</PresentationFormat>
  <Paragraphs>212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Verdana</vt:lpstr>
      <vt:lpstr>Motyw pakietu Office</vt:lpstr>
      <vt:lpstr>Zrównoważony Kampus SGGW –  - kształcenie na rzecz branż kluczowych</vt:lpstr>
      <vt:lpstr>Systemy informacji geograficznej Ćwiczenia 1 Wprowadzenie do systemów informacji geograficznej (GIS) i możliwości ich wykorzystania w rolnictwie </vt:lpstr>
      <vt:lpstr>Wprowadzenie do systemów informacji geograficznej (GIS)</vt:lpstr>
      <vt:lpstr>Czym jest GIS / SIP?</vt:lpstr>
      <vt:lpstr>Dlaczego GIS jest potrzebny w rolnictwie?</vt:lpstr>
      <vt:lpstr>Funkcja 1: gromadzenie i zarządzanie danymi</vt:lpstr>
      <vt:lpstr>Funkcja 2: analiza danych</vt:lpstr>
      <vt:lpstr>Funkcja 3: wizualizacja danych</vt:lpstr>
      <vt:lpstr>Jakie dane można gromadzić w GIS?</vt:lpstr>
      <vt:lpstr>Główne typy danych wektorowych</vt:lpstr>
      <vt:lpstr>Dane rastrowe</vt:lpstr>
      <vt:lpstr>Źródła danych GIS w rolnictwie</vt:lpstr>
      <vt:lpstr>Skala zastosowań GIS: działka i gospodarstwo</vt:lpstr>
      <vt:lpstr>Skala zastosowań GIS: region, kraj i świat</vt:lpstr>
      <vt:lpstr>Model kształtu Ziemi: elipsoida i geoida</vt:lpstr>
      <vt:lpstr>Współrzędne geograficzne i zapis dziesiętny</vt:lpstr>
      <vt:lpstr>Dokładność zapisu współrzędnych</vt:lpstr>
      <vt:lpstr>Wybrane układy współrzędnych: WGS84, EPSG:3857 i UTM</vt:lpstr>
      <vt:lpstr>Prostokątne układy współrzędnych stosowane w Polsce</vt:lpstr>
      <vt:lpstr>Podstawowe analizy przestrzenne w GIS</vt:lpstr>
      <vt:lpstr>Interpolacja przestrzenna</vt:lpstr>
      <vt:lpstr>Mapy tematyczne, generalizacja i podsumowanie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Dariusz Gozdowski</dc:creator>
  <cp:lastModifiedBy>Dariusz Gozdowski</cp:lastModifiedBy>
  <cp:revision>6</cp:revision>
  <cp:lastPrinted>2024-05-21T11:11:19Z</cp:lastPrinted>
  <dcterms:created xsi:type="dcterms:W3CDTF">2026-05-03T18:44:31Z</dcterms:created>
  <dcterms:modified xsi:type="dcterms:W3CDTF">2026-06-28T15:54:57Z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