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2"/>
  </p:notesMasterIdLst>
  <p:sldIdLst>
    <p:sldId id="258" r:id="rId2"/>
    <p:sldId id="260" r:id="rId3"/>
    <p:sldId id="272" r:id="rId4"/>
    <p:sldId id="266" r:id="rId5"/>
    <p:sldId id="267" r:id="rId6"/>
    <p:sldId id="268" r:id="rId7"/>
    <p:sldId id="269" r:id="rId8"/>
    <p:sldId id="270" r:id="rId9"/>
    <p:sldId id="302" r:id="rId10"/>
    <p:sldId id="271" r:id="rId11"/>
    <p:sldId id="273" r:id="rId12"/>
    <p:sldId id="274" r:id="rId13"/>
    <p:sldId id="275" r:id="rId14"/>
    <p:sldId id="276" r:id="rId15"/>
    <p:sldId id="277" r:id="rId16"/>
    <p:sldId id="280" r:id="rId17"/>
    <p:sldId id="279" r:id="rId18"/>
    <p:sldId id="278" r:id="rId19"/>
    <p:sldId id="281" r:id="rId20"/>
    <p:sldId id="282" r:id="rId21"/>
    <p:sldId id="283" r:id="rId22"/>
    <p:sldId id="284" r:id="rId23"/>
    <p:sldId id="289" r:id="rId24"/>
    <p:sldId id="285" r:id="rId25"/>
    <p:sldId id="286" r:id="rId26"/>
    <p:sldId id="287" r:id="rId27"/>
    <p:sldId id="288" r:id="rId28"/>
    <p:sldId id="290" r:id="rId29"/>
    <p:sldId id="291" r:id="rId30"/>
    <p:sldId id="292" r:id="rId31"/>
    <p:sldId id="293" r:id="rId32"/>
    <p:sldId id="294" r:id="rId33"/>
    <p:sldId id="295" r:id="rId34"/>
    <p:sldId id="296" r:id="rId35"/>
    <p:sldId id="297" r:id="rId36"/>
    <p:sldId id="298" r:id="rId37"/>
    <p:sldId id="299" r:id="rId38"/>
    <p:sldId id="300" r:id="rId39"/>
    <p:sldId id="301" r:id="rId40"/>
    <p:sldId id="259" r:id="rId41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ciej Czubiński" initials="MC" lastIdx="0" clrIdx="0">
    <p:extLst>
      <p:ext uri="{19B8F6BF-5375-455C-9EA6-DF929625EA0E}">
        <p15:presenceInfo xmlns:p15="http://schemas.microsoft.com/office/powerpoint/2012/main" userId="S-1-5-21-1876378279-2925438744-434655709-12553" providerId="AD"/>
      </p:ext>
    </p:extLst>
  </p:cmAuthor>
  <p:cmAuthor id="2" name="Justyna Sienkiewicz" initials="JS" lastIdx="1" clrIdx="1">
    <p:extLst>
      <p:ext uri="{19B8F6BF-5375-455C-9EA6-DF929625EA0E}">
        <p15:presenceInfo xmlns:p15="http://schemas.microsoft.com/office/powerpoint/2012/main" userId="S-1-5-21-1876378279-2925438744-434655709-5708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B1E2"/>
    <a:srgbClr val="C5521C"/>
    <a:srgbClr val="4DB0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siatka tabeli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358" autoAdjust="0"/>
    <p:restoredTop sz="92094" autoAdjust="0"/>
  </p:normalViewPr>
  <p:slideViewPr>
    <p:cSldViewPr snapToGrid="0" showGuides="1">
      <p:cViewPr varScale="1">
        <p:scale>
          <a:sx n="112" d="100"/>
          <a:sy n="112" d="100"/>
        </p:scale>
        <p:origin x="126" y="204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-6306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commentAuthors" Target="commentAuthor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19A1AD-003C-FF47-BBE8-2ECDE51BDC73}" type="datetimeFigureOut">
              <a:rPr lang="pl-PL" smtClean="0"/>
              <a:t>2026-05-29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1BAEBE-21FB-5E4A-B06E-563616F435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88541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9C81EC0-296E-4CA3-95B0-B9F83DC48C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ABC56858-AACD-45B6-A955-FBA47DEB70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A704E96-828A-4762-91B2-D4CA3A2CB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2026-05-29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5DC8BAA-BB49-48D2-AF15-D1C99538A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215BF14-AE1E-4187-AE1F-DA0455455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12159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622DE2D-DAA0-446E-BC03-BFD6AF045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DF39B4EA-379D-4473-B5FA-ED7355037C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106A94C-1728-41A6-807F-75EA97434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2026-05-29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CCAAFFC-B204-4D22-A101-53A81CBE1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DCDD754-B2DF-47EB-A11F-D4F1D0845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8546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43B8E96D-37DD-44BA-B4BA-E17EB890EF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BD0FC10E-44D3-430C-B696-2161E532E2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21D3F88-3FD3-47D2-BBE1-D6B437025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2026-05-29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8E2C852-942D-4806-B67E-548005335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6D7B26D-BBE1-42DD-B714-4846A889D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7302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F053E39-9620-4C1E-841F-89B740DDE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E8E9FBE-F993-4393-B443-CEE6814CC4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F330C8B-FA7C-4226-8419-3AD6BFD5C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2026-05-29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226F786-909D-44A8-974D-C0248B050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1AD5A2D-F598-4D9C-9C67-C9A5AF534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7667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3D53E99-CA44-4CF9-BF29-624D5581E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FF63B57-5E60-4B05-9EFB-02F10D099D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70BF2C0-5704-4503-BC6E-348D756F4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2026-05-29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453328B-0252-4C19-BDEE-0BC28F736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71581BC-77A5-4139-B6BA-B31527B55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32026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A1E162F-08C6-4CF7-BC6B-EE992B743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50DD271-8561-44C5-9594-939931A75E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A7C2611A-B135-47BE-B4A1-670185DBBA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3DA6C688-8E4D-466D-9EAA-3D7989CB2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2026-05-29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1609F532-3BCE-40FF-A181-09DDB0593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68D549B-DA17-4515-AB2B-52F2C2FBC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58827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4BAB286-559D-43AE-8706-36473F095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31F4715-1739-40A5-A5FC-6DC1F875A9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1C130493-828B-43DA-9E72-FEF654AEFA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124998CC-AD54-4312-820A-C4F83D844B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D795C483-0E3D-4A98-AF07-2F160368C6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8499FF69-D6DC-4AE9-87E2-8410F2833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2026-05-29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13D095DB-148D-45A8-9463-299287AD0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BE555F67-BB02-4D55-933A-12C4CC391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35776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5C12FDD-E3F3-4B0E-8BBD-FF628E652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A50D26B5-8ED2-4559-B55C-DDC988E9C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2026-05-29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B493A7AF-594C-4FA2-8876-80F3CE82D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42D6CAE6-B394-4ED9-8CFC-6598E875A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19235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AA8B0E18-D900-4290-8670-54F77BC46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2026-05-29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14C7EC36-94A2-4CBE-BBA5-2C18DB2C1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65BA40D-1F1C-4AC2-83CD-7545C3483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73974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C0CF5CD-DC86-46DC-9814-162A73776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ABA0510-F18D-4370-857F-5328DF565D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56215D13-B28D-495A-927A-8B7C3DEC0C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A37A454E-3446-4ABE-A42E-058B5A7C7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2026-05-29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44CB0D6C-2646-4D22-BC3D-D5FC62308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4C0DA24-FF3D-45F1-91AE-31FF2DD4E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62360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23A95A4-751B-4856-AAD5-A11E71108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944A44EF-5D00-44C0-973E-19602F648E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348CF7BD-B699-497B-B72B-1A6CB4F641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D98D69CB-1774-4DB4-94B6-586F704BB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2026-05-29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4F5C05EC-B9FA-4DAC-8F1E-6EF975A0A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942F02D0-9081-43C2-91F8-F027F4E6A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25209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8357FF89-0F23-4BE7-B654-92CA20541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B98091E-1205-4423-A752-1A9015E133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348BE52-CD60-468D-8371-546908734C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A80967-AEBE-453C-BD8E-FBE98228696F}" type="datetimeFigureOut">
              <a:rPr lang="pl-PL" smtClean="0"/>
              <a:t>2026-05-29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893FA07-84AA-4595-B55C-D90DCD146D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1306C3E-64DA-4E2F-8E01-2C7FFDEB50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23053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creativecommons.org/licenses/by/4.0/deed.pl" TargetMode="Externa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a 11">
            <a:extLst>
              <a:ext uri="{FF2B5EF4-FFF2-40B4-BE49-F238E27FC236}">
                <a16:creationId xmlns:a16="http://schemas.microsoft.com/office/drawing/2014/main" id="{040C5185-EE9F-4004-B36B-5DC219184B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227814" y="0"/>
            <a:ext cx="5964186" cy="2107944"/>
            <a:chOff x="6227814" y="0"/>
            <a:chExt cx="5964186" cy="2107944"/>
          </a:xfrm>
        </p:grpSpPr>
        <p:sp>
          <p:nvSpPr>
            <p:cNvPr id="5" name="Prostokąt 4">
              <a:extLst>
                <a:ext uri="{FF2B5EF4-FFF2-40B4-BE49-F238E27FC236}">
                  <a16:creationId xmlns:a16="http://schemas.microsoft.com/office/drawing/2014/main" id="{8AC1354D-EB15-4012-BE61-C56AA921A124}"/>
                </a:ext>
              </a:extLst>
            </p:cNvPr>
            <p:cNvSpPr/>
            <p:nvPr/>
          </p:nvSpPr>
          <p:spPr>
            <a:xfrm>
              <a:off x="7942694" y="0"/>
              <a:ext cx="4249306" cy="1016350"/>
            </a:xfrm>
            <a:prstGeom prst="rect">
              <a:avLst/>
            </a:prstGeom>
            <a:solidFill>
              <a:srgbClr val="C552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grpSp>
          <p:nvGrpSpPr>
            <p:cNvPr id="6" name="Grupa 5">
              <a:extLst>
                <a:ext uri="{FF2B5EF4-FFF2-40B4-BE49-F238E27FC236}">
                  <a16:creationId xmlns:a16="http://schemas.microsoft.com/office/drawing/2014/main" id="{A8893C89-B497-44D7-9E31-5E376B64F2CE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227814" y="299542"/>
              <a:ext cx="5675693" cy="1808402"/>
              <a:chOff x="1469645" y="187882"/>
              <a:chExt cx="5675693" cy="1808402"/>
            </a:xfrm>
          </p:grpSpPr>
          <p:sp>
            <p:nvSpPr>
              <p:cNvPr id="7" name="Prostokąt 6">
                <a:extLst>
                  <a:ext uri="{FF2B5EF4-FFF2-40B4-BE49-F238E27FC236}">
                    <a16:creationId xmlns:a16="http://schemas.microsoft.com/office/drawing/2014/main" id="{C28A9527-3B4E-428E-9B73-7ECC6AF27961}"/>
                  </a:ext>
                </a:extLst>
              </p:cNvPr>
              <p:cNvSpPr/>
              <p:nvPr/>
            </p:nvSpPr>
            <p:spPr>
              <a:xfrm>
                <a:off x="1469645" y="197647"/>
                <a:ext cx="5675693" cy="1798637"/>
              </a:xfrm>
              <a:prstGeom prst="rect">
                <a:avLst/>
              </a:prstGeom>
              <a:solidFill>
                <a:srgbClr val="A6D3FF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l-PL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" name="Prostokąt 7">
                <a:extLst>
                  <a:ext uri="{FF2B5EF4-FFF2-40B4-BE49-F238E27FC236}">
                    <a16:creationId xmlns:a16="http://schemas.microsoft.com/office/drawing/2014/main" id="{5ED5CD58-6C3F-4D03-A480-5C002AEBFE93}"/>
                  </a:ext>
                </a:extLst>
              </p:cNvPr>
              <p:cNvSpPr/>
              <p:nvPr/>
            </p:nvSpPr>
            <p:spPr>
              <a:xfrm>
                <a:off x="3184525" y="187882"/>
                <a:ext cx="3960813" cy="721248"/>
              </a:xfrm>
              <a:prstGeom prst="rect">
                <a:avLst/>
              </a:prstGeom>
              <a:solidFill>
                <a:srgbClr val="0052AF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l-PL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" name="Tytuł 1">
                <a:extLst>
                  <a:ext uri="{FF2B5EF4-FFF2-40B4-BE49-F238E27FC236}">
                    <a16:creationId xmlns:a16="http://schemas.microsoft.com/office/drawing/2014/main" id="{FD1DD324-8FFE-42DE-8C0F-1E7AEA7D17C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706282" y="1014637"/>
                <a:ext cx="5202415" cy="863707"/>
              </a:xfrm>
              <a:prstGeom prst="rect">
                <a:avLst/>
              </a:prstGeom>
            </p:spPr>
            <p:txBody>
              <a:bodyPr vert="horz" lIns="0" tIns="0" rIns="0" bIns="0" rtlCol="0" anchor="ctr" anchorCtr="0">
                <a:normAutofit/>
              </a:bodyPr>
              <a:lstStyle>
                <a:lvl1pPr algn="l" defTabSz="1007943" rtl="0" eaLnBrk="1" latinLnBrk="0" hangingPunct="1">
                  <a:lnSpc>
                    <a:spcPts val="3500"/>
                  </a:lnSpc>
                  <a:spcBef>
                    <a:spcPct val="0"/>
                  </a:spcBef>
                  <a:buNone/>
                  <a:defRPr sz="2800" b="1" kern="1200">
                    <a:solidFill>
                      <a:schemeClr val="tx2"/>
                    </a:solidFill>
                    <a:latin typeface="Open Sans" pitchFamily="2" charset="0"/>
                    <a:ea typeface="Open Sans" pitchFamily="2" charset="0"/>
                    <a:cs typeface="Open Sans" pitchFamily="2" charset="0"/>
                  </a:defRPr>
                </a:lvl1pPr>
              </a:lstStyle>
              <a:p>
                <a:pPr lvl="0" algn="ctr">
                  <a:defRPr/>
                </a:pPr>
                <a:r>
                  <a:rPr lang="pl-PL" dirty="0">
                    <a:solidFill>
                      <a:srgbClr val="002073"/>
                    </a:solidFill>
                  </a:rPr>
                  <a:t>dla Rozwoju Społecznego</a:t>
                </a:r>
                <a:endParaRPr kumimoji="0" lang="pl-PL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73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0" name="Tytuł 1">
                <a:extLst>
                  <a:ext uri="{FF2B5EF4-FFF2-40B4-BE49-F238E27FC236}">
                    <a16:creationId xmlns:a16="http://schemas.microsoft.com/office/drawing/2014/main" id="{EB5C9E51-FC00-41B1-B1C0-28E7AAB81DB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447245" y="267254"/>
                <a:ext cx="2545742" cy="432048"/>
              </a:xfrm>
              <a:prstGeom prst="rect">
                <a:avLst/>
              </a:prstGeom>
            </p:spPr>
            <p:txBody>
              <a:bodyPr vert="horz" lIns="0" tIns="0" rIns="0" bIns="0" rtlCol="0" anchor="t" anchorCtr="0">
                <a:normAutofit/>
              </a:bodyPr>
              <a:lstStyle>
                <a:lvl1pPr algn="l" defTabSz="1007943" rtl="0" eaLnBrk="1" latinLnBrk="0" hangingPunct="1">
                  <a:lnSpc>
                    <a:spcPts val="3500"/>
                  </a:lnSpc>
                  <a:spcBef>
                    <a:spcPct val="0"/>
                  </a:spcBef>
                  <a:buNone/>
                  <a:defRPr sz="2800" b="1" kern="1200">
                    <a:solidFill>
                      <a:schemeClr val="tx2"/>
                    </a:solidFill>
                    <a:latin typeface="Open Sans" pitchFamily="2" charset="0"/>
                    <a:ea typeface="Open Sans" pitchFamily="2" charset="0"/>
                    <a:cs typeface="Open Sans" pitchFamily="2" charset="0"/>
                  </a:defRPr>
                </a:lvl1pPr>
              </a:lstStyle>
              <a:p>
                <a:pPr marL="0" marR="0" lvl="0" indent="0" algn="l" defTabSz="1007943" rtl="0" eaLnBrk="1" fontAlgn="auto" latinLnBrk="0" hangingPunct="1">
                  <a:lnSpc>
                    <a:spcPts val="35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pl-PL" sz="1400" b="1" i="0" u="none" strike="noStrike" kern="1200" cap="none" spc="2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</a:rPr>
                  <a:t>Fundusze Europejskie</a:t>
                </a:r>
              </a:p>
            </p:txBody>
          </p:sp>
        </p:grpSp>
        <p:pic>
          <p:nvPicPr>
            <p:cNvPr id="3" name="Obraz 2">
              <a:extLst>
                <a:ext uri="{FF2B5EF4-FFF2-40B4-BE49-F238E27FC236}">
                  <a16:creationId xmlns:a16="http://schemas.microsoft.com/office/drawing/2014/main" id="{C728A1A6-2F13-4BF3-B09B-8B1ABC8801F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42693" y="296350"/>
              <a:ext cx="1079492" cy="720000"/>
            </a:xfrm>
            <a:prstGeom prst="rect">
              <a:avLst/>
            </a:prstGeom>
          </p:spPr>
        </p:pic>
      </p:grpSp>
      <p:pic>
        <p:nvPicPr>
          <p:cNvPr id="25" name="Obraz 24">
            <a:extLst>
              <a:ext uri="{FF2B5EF4-FFF2-40B4-BE49-F238E27FC236}">
                <a16:creationId xmlns:a16="http://schemas.microsoft.com/office/drawing/2014/main" id="{AE5352E8-B38D-4112-8709-9A63013499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875" y="5905037"/>
            <a:ext cx="11888250" cy="792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3225817"/>
            <a:ext cx="9144000" cy="1004765"/>
          </a:xfrm>
        </p:spPr>
        <p:txBody>
          <a:bodyPr>
            <a:normAutofit/>
          </a:bodyPr>
          <a:lstStyle/>
          <a:p>
            <a:r>
              <a:rPr lang="pl-PL" sz="2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Zrównoważony Kampus SGGW – kształcenie na rzecz branż kluczowych</a:t>
            </a:r>
          </a:p>
        </p:txBody>
      </p:sp>
      <p:sp>
        <p:nvSpPr>
          <p:cNvPr id="4" name="Podtytuł 3"/>
          <p:cNvSpPr>
            <a:spLocks noGrp="1"/>
          </p:cNvSpPr>
          <p:nvPr>
            <p:ph type="subTitle" idx="1"/>
          </p:nvPr>
        </p:nvSpPr>
        <p:spPr>
          <a:xfrm>
            <a:off x="1524000" y="4424201"/>
            <a:ext cx="9144000" cy="1389185"/>
          </a:xfrm>
        </p:spPr>
        <p:txBody>
          <a:bodyPr>
            <a:normAutofit fontScale="25000" lnSpcReduction="20000"/>
          </a:bodyPr>
          <a:lstStyle/>
          <a:p>
            <a:r>
              <a:rPr lang="pl-PL" sz="7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Projekt współfinansowany z Europejskiego Funduszu Społecznego Plus </a:t>
            </a:r>
          </a:p>
          <a:p>
            <a:r>
              <a:rPr lang="pl-PL" sz="7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 ramach Programu Fundusze Europejskie dla Rozwoju Społecznego 2021-2027</a:t>
            </a:r>
          </a:p>
          <a:p>
            <a:r>
              <a:rPr lang="pl-PL" sz="7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Priorytet 1 Umiejętności</a:t>
            </a:r>
          </a:p>
          <a:p>
            <a:r>
              <a:rPr lang="pl-PL" sz="7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Działanie 01.05 Umiejętności w szkolnictwie wyższym</a:t>
            </a:r>
          </a:p>
          <a:p>
            <a:endParaRPr lang="pl-PL" sz="1200" dirty="0"/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8EA3EFB5-C028-1705-9A5B-D9BC7A77ECF4}"/>
              </a:ext>
            </a:extLst>
          </p:cNvPr>
          <p:cNvSpPr txBox="1"/>
          <p:nvPr/>
        </p:nvSpPr>
        <p:spPr>
          <a:xfrm>
            <a:off x="1562667" y="2506586"/>
            <a:ext cx="980356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28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SZTUCZNA INTELIGENCJA - WSPARCIE W PRACY NAUKOWCA</a:t>
            </a:r>
          </a:p>
        </p:txBody>
      </p:sp>
    </p:spTree>
    <p:extLst>
      <p:ext uri="{BB962C8B-B14F-4D97-AF65-F5344CB8AC3E}">
        <p14:creationId xmlns:p14="http://schemas.microsoft.com/office/powerpoint/2010/main" val="26905546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BE4C7-59B7-A059-6321-3F2C9F4D37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EAB997D-A8A7-029B-BF46-D1E02BEC75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7547"/>
            <a:ext cx="10515600" cy="1325563"/>
          </a:xfrm>
        </p:spPr>
        <p:txBody>
          <a:bodyPr>
            <a:normAutofit/>
          </a:bodyPr>
          <a:lstStyle/>
          <a:p>
            <a:r>
              <a:rPr lang="pl-PL" sz="3200" b="1" dirty="0"/>
              <a:t>DLACZEGO TEN PODZIAŁ MA ZNACZENIE DLA BADACZY?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54F833B-D4FF-4630-C587-358A74D849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12124" y="1342958"/>
            <a:ext cx="5585451" cy="5302541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pl-PL" sz="1800" dirty="0"/>
              <a:t>1️⃣ </a:t>
            </a:r>
            <a:r>
              <a:rPr lang="pl-PL" sz="1800" b="1" dirty="0"/>
              <a:t>AI </a:t>
            </a:r>
            <a:r>
              <a:rPr lang="pl-PL" sz="1800" b="1" dirty="0" err="1"/>
              <a:t>Act</a:t>
            </a:r>
            <a:r>
              <a:rPr lang="pl-PL" sz="1800" b="1" dirty="0"/>
              <a:t> (UE) wymaga </a:t>
            </a:r>
            <a:r>
              <a:rPr lang="pl-PL" sz="1800" b="1" dirty="0" err="1"/>
              <a:t>wyjaśnialności</a:t>
            </a:r>
            <a:r>
              <a:rPr lang="pl-PL" sz="1800" b="1" dirty="0"/>
              <a:t> → tu wraca AI symboliczna</a:t>
            </a:r>
          </a:p>
          <a:p>
            <a:pPr>
              <a:spcBef>
                <a:spcPts val="0"/>
              </a:spcBef>
            </a:pPr>
            <a:r>
              <a:rPr lang="pl-PL" sz="1800" dirty="0"/>
              <a:t>Systemy wysokiego ryzyka (medycyna, środowisko, infrastruktura) wymagają:</a:t>
            </a:r>
          </a:p>
          <a:p>
            <a:pPr>
              <a:spcBef>
                <a:spcPts val="0"/>
              </a:spcBef>
            </a:pPr>
            <a:r>
              <a:rPr lang="pl-PL" sz="1800" dirty="0" err="1"/>
              <a:t>audytowalności</a:t>
            </a:r>
            <a:r>
              <a:rPr lang="pl-PL" sz="1800" dirty="0"/>
              <a:t>,</a:t>
            </a:r>
          </a:p>
          <a:p>
            <a:pPr>
              <a:spcBef>
                <a:spcPts val="0"/>
              </a:spcBef>
            </a:pPr>
            <a:r>
              <a:rPr lang="pl-PL" sz="1800" dirty="0"/>
              <a:t>dokumentacji,</a:t>
            </a:r>
          </a:p>
          <a:p>
            <a:pPr>
              <a:spcBef>
                <a:spcPts val="0"/>
              </a:spcBef>
            </a:pPr>
            <a:r>
              <a:rPr lang="pl-PL" sz="1800" dirty="0"/>
              <a:t>kontroli.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1800" b="1" dirty="0"/>
              <a:t>2️⃣ Generatywna AI staje się “drugim językiem naukowca”</a:t>
            </a:r>
          </a:p>
          <a:p>
            <a:pPr>
              <a:spcBef>
                <a:spcPts val="0"/>
              </a:spcBef>
            </a:pPr>
            <a:r>
              <a:rPr lang="pl-PL" sz="1800" dirty="0"/>
              <a:t>Do pisania:</a:t>
            </a:r>
          </a:p>
          <a:p>
            <a:pPr>
              <a:spcBef>
                <a:spcPts val="0"/>
              </a:spcBef>
            </a:pPr>
            <a:r>
              <a:rPr lang="pl-PL" sz="1800" dirty="0"/>
              <a:t>streszczeń,</a:t>
            </a:r>
          </a:p>
          <a:p>
            <a:pPr>
              <a:spcBef>
                <a:spcPts val="0"/>
              </a:spcBef>
            </a:pPr>
            <a:r>
              <a:rPr lang="pl-PL" sz="1800" dirty="0"/>
              <a:t>kodu,</a:t>
            </a:r>
          </a:p>
          <a:p>
            <a:pPr>
              <a:spcBef>
                <a:spcPts val="0"/>
              </a:spcBef>
            </a:pPr>
            <a:r>
              <a:rPr lang="pl-PL" sz="1800" dirty="0"/>
              <a:t>analiz,</a:t>
            </a:r>
          </a:p>
          <a:p>
            <a:pPr>
              <a:spcBef>
                <a:spcPts val="0"/>
              </a:spcBef>
            </a:pPr>
            <a:r>
              <a:rPr lang="pl-PL" sz="1800" dirty="0"/>
              <a:t>grantów,</a:t>
            </a:r>
          </a:p>
          <a:p>
            <a:pPr>
              <a:spcBef>
                <a:spcPts val="0"/>
              </a:spcBef>
            </a:pPr>
            <a:r>
              <a:rPr lang="pl-PL" sz="1800" dirty="0"/>
              <a:t>raportów.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1800" b="1" dirty="0"/>
              <a:t>3️⃣ ML + DL to standard analityczny w większości dyscyplin</a:t>
            </a:r>
          </a:p>
          <a:p>
            <a:pPr>
              <a:spcBef>
                <a:spcPts val="0"/>
              </a:spcBef>
            </a:pPr>
            <a:r>
              <a:rPr lang="pl-PL" sz="1800" dirty="0"/>
              <a:t>Szczególnie tam, gdzie są obrazy lub dane ilościowe.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1800" b="1" dirty="0"/>
              <a:t>4️⃣ Hybrydowa AI to przyszłość modelowania zjawisk naukowych</a:t>
            </a:r>
          </a:p>
          <a:p>
            <a:pPr>
              <a:spcBef>
                <a:spcPts val="0"/>
              </a:spcBef>
            </a:pPr>
            <a:r>
              <a:rPr lang="pl-PL" sz="1800" dirty="0"/>
              <a:t>Łączy intuicję modelu z twardymi regułami naukowymi.</a:t>
            </a:r>
          </a:p>
          <a:p>
            <a:pPr marL="0" indent="0">
              <a:spcBef>
                <a:spcPts val="0"/>
              </a:spcBef>
              <a:buNone/>
            </a:pPr>
            <a:endParaRPr lang="pl-PL" sz="1800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D81FE455-5AFF-27A8-E4CB-BB39B20491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6000" y="1433110"/>
            <a:ext cx="5705655" cy="44989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800" b="1" dirty="0"/>
              <a:t>1. AI symboliczna = zgodność z prawem i </a:t>
            </a:r>
            <a:r>
              <a:rPr lang="pl-PL" sz="1800" b="1" dirty="0" err="1"/>
              <a:t>wyjaśnialność</a:t>
            </a:r>
            <a:r>
              <a:rPr lang="pl-PL" sz="1800" b="1" dirty="0"/>
              <a:t>, pełna </a:t>
            </a:r>
            <a:r>
              <a:rPr lang="pl-PL" sz="1800" b="1" dirty="0" err="1"/>
              <a:t>audytowalność</a:t>
            </a:r>
            <a:endParaRPr lang="pl-PL" sz="1800" b="1" dirty="0"/>
          </a:p>
          <a:p>
            <a:r>
              <a:rPr lang="pl-PL" sz="1800" dirty="0"/>
              <a:t>Obowiązkowa w systemach wysokiego ryzyka (zdrowie, środowisko, infrastruktura).</a:t>
            </a:r>
          </a:p>
          <a:p>
            <a:pPr marL="0" indent="0">
              <a:buNone/>
            </a:pPr>
            <a:r>
              <a:rPr lang="pl-PL" sz="1800" b="1" dirty="0"/>
              <a:t>2. ML/DL = centrum nowoczesnej analizy danych naukowych, prognozowanie/najwyższa skuteczność</a:t>
            </a:r>
          </a:p>
          <a:p>
            <a:r>
              <a:rPr lang="pl-PL" sz="1800" dirty="0"/>
              <a:t>Modele predykcyjne, obrazy medyczne, </a:t>
            </a:r>
            <a:r>
              <a:rPr lang="pl-PL" sz="1800" dirty="0" err="1"/>
              <a:t>LiDAR</a:t>
            </a:r>
            <a:r>
              <a:rPr lang="pl-PL" sz="1800" dirty="0"/>
              <a:t>, big data.</a:t>
            </a:r>
          </a:p>
          <a:p>
            <a:pPr marL="0" indent="0">
              <a:buNone/>
            </a:pPr>
            <a:r>
              <a:rPr lang="pl-PL" sz="1800" b="1" dirty="0"/>
              <a:t>3. </a:t>
            </a:r>
            <a:r>
              <a:rPr lang="pl-PL" sz="1800" b="1" dirty="0" err="1"/>
              <a:t>GenAI</a:t>
            </a:r>
            <a:r>
              <a:rPr lang="pl-PL" sz="1800" b="1" dirty="0"/>
              <a:t> = przyspieszenie pracy badacza, oszczędność czasu</a:t>
            </a:r>
          </a:p>
          <a:p>
            <a:r>
              <a:rPr lang="pl-PL" sz="1800" dirty="0"/>
              <a:t>Pisanie grantów, analizy, generowanie hipotez, kod, modele 3D.</a:t>
            </a:r>
          </a:p>
          <a:p>
            <a:pPr marL="0" indent="0">
              <a:buNone/>
            </a:pPr>
            <a:r>
              <a:rPr lang="pl-PL" sz="1800" b="1" dirty="0"/>
              <a:t>4. Hybrydy (= przyszłość)</a:t>
            </a:r>
          </a:p>
          <a:p>
            <a:r>
              <a:rPr lang="pl-PL" sz="1800" dirty="0"/>
              <a:t>Łączenie modeli generatywnych z ontologiami zapewni:</a:t>
            </a:r>
            <a:br>
              <a:rPr lang="pl-PL" sz="1800" dirty="0"/>
            </a:br>
            <a:r>
              <a:rPr lang="pl-PL" sz="1800" dirty="0"/>
              <a:t>→ kreatywność + kontrolę + zgodność regulacyjną.</a:t>
            </a:r>
          </a:p>
          <a:p>
            <a:pPr marL="0" indent="0"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26726366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12B8F2B-BD4E-76A0-005A-05DDF063F8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900" y="94615"/>
            <a:ext cx="10629897" cy="639482"/>
          </a:xfrm>
        </p:spPr>
        <p:txBody>
          <a:bodyPr>
            <a:normAutofit/>
          </a:bodyPr>
          <a:lstStyle/>
          <a:p>
            <a:r>
              <a:rPr lang="pl-PL" sz="3200" b="1" dirty="0"/>
              <a:t>Narzędzia AI do pisania wniosków grantowych</a:t>
            </a:r>
          </a:p>
        </p:txBody>
      </p:sp>
      <p:graphicFrame>
        <p:nvGraphicFramePr>
          <p:cNvPr id="5" name="Symbol zastępczy zawartości 4">
            <a:extLst>
              <a:ext uri="{FF2B5EF4-FFF2-40B4-BE49-F238E27FC236}">
                <a16:creationId xmlns:a16="http://schemas.microsoft.com/office/drawing/2014/main" id="{7783F237-4D43-6370-BFA8-9B3DAE0B30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3432908"/>
              </p:ext>
            </p:extLst>
          </p:nvPr>
        </p:nvGraphicFramePr>
        <p:xfrm>
          <a:off x="457200" y="911225"/>
          <a:ext cx="11557000" cy="5852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8281">
                  <a:extLst>
                    <a:ext uri="{9D8B030D-6E8A-4147-A177-3AD203B41FA5}">
                      <a16:colId xmlns:a16="http://schemas.microsoft.com/office/drawing/2014/main" val="4196422048"/>
                    </a:ext>
                  </a:extLst>
                </a:gridCol>
                <a:gridCol w="2289069">
                  <a:extLst>
                    <a:ext uri="{9D8B030D-6E8A-4147-A177-3AD203B41FA5}">
                      <a16:colId xmlns:a16="http://schemas.microsoft.com/office/drawing/2014/main" val="3291677657"/>
                    </a:ext>
                  </a:extLst>
                </a:gridCol>
                <a:gridCol w="8039650">
                  <a:extLst>
                    <a:ext uri="{9D8B030D-6E8A-4147-A177-3AD203B41FA5}">
                      <a16:colId xmlns:a16="http://schemas.microsoft.com/office/drawing/2014/main" val="40134171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l-PL" b="1" dirty="0"/>
                        <a:t>Narzędzie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b="1" dirty="0"/>
                        <a:t>Do czego służy (główna rola)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b="1" dirty="0"/>
                        <a:t>Najmocniejsze funkcje przy pisaniu wniosku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31832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ChatGPT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Uniwersalny asystent generatywny, pisanie </a:t>
                      </a:r>
                      <a:br>
                        <a:rPr lang="pl-PL" dirty="0"/>
                      </a:br>
                      <a:r>
                        <a:rPr lang="pl-PL" dirty="0"/>
                        <a:t>i edycja treści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• Generowanie szkiców sekcji wniosku (cele, metodyka, rezultaty) </a:t>
                      </a:r>
                      <a:br>
                        <a:rPr lang="pl-PL" dirty="0"/>
                      </a:br>
                      <a:r>
                        <a:rPr lang="pl-PL" dirty="0"/>
                        <a:t>• Poprawa stylu, języka formalnego, logiki argumentacji, spójności</a:t>
                      </a:r>
                      <a:br>
                        <a:rPr lang="pl-PL" dirty="0"/>
                      </a:br>
                      <a:r>
                        <a:rPr lang="pl-PL" dirty="0"/>
                        <a:t>• Tworzenie wielu wariantów opisów działań </a:t>
                      </a:r>
                      <a:br>
                        <a:rPr lang="pl-PL" dirty="0"/>
                      </a:br>
                      <a:r>
                        <a:rPr lang="pl-PL" dirty="0"/>
                        <a:t>• Redukcja objętości, streszczenia, skróty, parafrazy, doprecyzowania</a:t>
                      </a:r>
                      <a:br>
                        <a:rPr lang="pl-PL" dirty="0"/>
                      </a:br>
                      <a:r>
                        <a:rPr lang="pl-PL" dirty="0"/>
                        <a:t>• Tworzenie harmonogramów, list kontrolnych, wskaźników </a:t>
                      </a:r>
                      <a:br>
                        <a:rPr lang="pl-PL" dirty="0"/>
                      </a:br>
                      <a:r>
                        <a:rPr lang="pl-PL" dirty="0"/>
                        <a:t>• Pisanie treści pod różne style i instytucje (NCN, NAWA, Horizon, FNP, ERC)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59814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err="1"/>
                        <a:t>SciSpace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Narzędzie badawcze </a:t>
                      </a:r>
                      <a:br>
                        <a:rPr lang="pl-PL" dirty="0"/>
                      </a:br>
                      <a:r>
                        <a:rPr lang="pl-PL" dirty="0"/>
                        <a:t>i analityczne, wspiera </a:t>
                      </a:r>
                      <a:r>
                        <a:rPr lang="pl-PL" dirty="0" err="1"/>
                        <a:t>research</a:t>
                      </a:r>
                      <a:r>
                        <a:rPr lang="pl-PL" dirty="0"/>
                        <a:t> i strukturę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• Wyszukiwanie literatury i generowanie podsumowań artykułów </a:t>
                      </a:r>
                      <a:br>
                        <a:rPr lang="pl-PL" dirty="0"/>
                      </a:br>
                      <a:r>
                        <a:rPr lang="pl-PL" dirty="0"/>
                        <a:t>• Zrozumienie treści PDF: regulaminów, ogłoszeń, </a:t>
                      </a:r>
                      <a:r>
                        <a:rPr lang="pl-PL" dirty="0" err="1"/>
                        <a:t>call</a:t>
                      </a:r>
                      <a:r>
                        <a:rPr lang="pl-PL" dirty="0"/>
                        <a:t> for </a:t>
                      </a:r>
                      <a:r>
                        <a:rPr lang="pl-PL" dirty="0" err="1"/>
                        <a:t>proposals</a:t>
                      </a:r>
                      <a:r>
                        <a:rPr lang="pl-PL" dirty="0"/>
                        <a:t>, wytycznych</a:t>
                      </a:r>
                      <a:br>
                        <a:rPr lang="pl-PL" dirty="0"/>
                      </a:br>
                      <a:r>
                        <a:rPr lang="pl-PL" dirty="0"/>
                        <a:t>• Ekstrakcja kluczowych danych do wniosku z obszernych dokumentów</a:t>
                      </a:r>
                      <a:br>
                        <a:rPr lang="pl-PL" dirty="0"/>
                      </a:br>
                      <a:r>
                        <a:rPr lang="pl-PL" dirty="0"/>
                        <a:t>• Budowanie logicznej struktury wniosku na podstawie wymagań </a:t>
                      </a:r>
                      <a:r>
                        <a:rPr lang="pl-PL" dirty="0" err="1"/>
                        <a:t>fundera</a:t>
                      </a:r>
                      <a:br>
                        <a:rPr lang="pl-PL" dirty="0"/>
                      </a:br>
                      <a:r>
                        <a:rPr lang="pl-PL" dirty="0"/>
                        <a:t>• Ocena zgodności treści z kryteriami konkursowymi </a:t>
                      </a:r>
                      <a:br>
                        <a:rPr lang="pl-PL" dirty="0"/>
                      </a:br>
                      <a:r>
                        <a:rPr lang="pl-PL" dirty="0"/>
                        <a:t>• Generowanie naukowych uzasadnień i </a:t>
                      </a:r>
                      <a:r>
                        <a:rPr lang="pl-PL" dirty="0" err="1"/>
                        <a:t>evidence-based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rationale</a:t>
                      </a:r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22281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err="1"/>
                        <a:t>Grantable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Dedykowane narzędzie do grant </a:t>
                      </a:r>
                      <a:r>
                        <a:rPr lang="pl-PL" dirty="0" err="1"/>
                        <a:t>writingu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• Gotowe szablony sekcji wniosków (cele, problem, wpływ, plan działań) </a:t>
                      </a:r>
                      <a:br>
                        <a:rPr lang="pl-PL" dirty="0"/>
                      </a:br>
                      <a:r>
                        <a:rPr lang="pl-PL" dirty="0"/>
                        <a:t>• Generowanie narracji w stylu i języku fundatora </a:t>
                      </a:r>
                      <a:br>
                        <a:rPr lang="pl-PL" dirty="0"/>
                      </a:br>
                      <a:r>
                        <a:rPr lang="pl-PL" dirty="0"/>
                        <a:t>• Biblioteka treści – łatwe ponowne wykorzystanie fragmentów z innych wniosków </a:t>
                      </a:r>
                      <a:br>
                        <a:rPr lang="pl-PL" dirty="0"/>
                      </a:br>
                      <a:r>
                        <a:rPr lang="pl-PL" dirty="0"/>
                        <a:t>• Zarządzanie wersjami treści i współpraca zespołowa</a:t>
                      </a:r>
                      <a:br>
                        <a:rPr lang="pl-PL" dirty="0"/>
                      </a:br>
                      <a:r>
                        <a:rPr lang="pl-PL" dirty="0"/>
                        <a:t>• Organizacja całości procesu – od szkicu po finalny wniosek</a:t>
                      </a:r>
                    </a:p>
                    <a:p>
                      <a:r>
                        <a:rPr lang="pl-PL" dirty="0"/>
                        <a:t>• Wstępna kontrola zgodności treści z wymaganiami konkursu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15241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96402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2C51904-6AF8-21DA-1573-C6576FCF2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3200" b="1" dirty="0"/>
              <a:t>Narzędzia AI do pisania wniosków grantowych</a:t>
            </a:r>
            <a:br>
              <a:rPr lang="pl-PL" sz="3200" b="1" dirty="0"/>
            </a:br>
            <a:r>
              <a:rPr lang="pl-PL" sz="3200" b="1" dirty="0"/>
              <a:t>Kiedy używać którego narzędzia? </a:t>
            </a:r>
            <a:br>
              <a:rPr lang="pl-PL" sz="3200" b="1" dirty="0"/>
            </a:br>
            <a:endParaRPr lang="pl-PL" sz="3200" b="1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47308C3-3AF8-474A-DC03-A84BE2AFCE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5059"/>
            <a:ext cx="10515600" cy="38782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800" b="1" dirty="0"/>
              <a:t>Etap 1: </a:t>
            </a:r>
            <a:r>
              <a:rPr lang="pl-PL" sz="1800" b="1" dirty="0" err="1"/>
              <a:t>Research</a:t>
            </a:r>
            <a:r>
              <a:rPr lang="pl-PL" sz="1800" b="1" dirty="0"/>
              <a:t>, analiza dokumentów, wymagania konkursowe</a:t>
            </a:r>
          </a:p>
          <a:p>
            <a:pPr marL="0" indent="0">
              <a:buNone/>
            </a:pPr>
            <a:r>
              <a:rPr lang="pl-PL" sz="1800" dirty="0"/>
              <a:t>📌 </a:t>
            </a:r>
            <a:r>
              <a:rPr lang="pl-PL" sz="1800" dirty="0" err="1"/>
              <a:t>SciSpace</a:t>
            </a:r>
            <a:endParaRPr lang="pl-PL" sz="1800" dirty="0"/>
          </a:p>
          <a:p>
            <a:pPr marL="0" indent="0">
              <a:buNone/>
            </a:pPr>
            <a:r>
              <a:rPr lang="pl-PL" sz="1800" b="1" dirty="0"/>
              <a:t>Etap 2: Pisanie, redakcja, tworzenie narracji i treści</a:t>
            </a:r>
          </a:p>
          <a:p>
            <a:pPr marL="0" indent="0">
              <a:buNone/>
            </a:pPr>
            <a:r>
              <a:rPr lang="pl-PL" sz="1800" dirty="0"/>
              <a:t>📌 ChatGPT</a:t>
            </a:r>
          </a:p>
          <a:p>
            <a:pPr marL="0" indent="0">
              <a:buNone/>
            </a:pPr>
            <a:r>
              <a:rPr lang="pl-PL" sz="1800" b="1" dirty="0"/>
              <a:t>Etap 3: Składanie, formatowanie, spójność i praca zespołowa</a:t>
            </a:r>
          </a:p>
          <a:p>
            <a:pPr marL="0" indent="0">
              <a:buNone/>
            </a:pPr>
            <a:r>
              <a:rPr lang="pl-PL" sz="1800" dirty="0"/>
              <a:t>📌 </a:t>
            </a:r>
            <a:r>
              <a:rPr lang="pl-PL" sz="1800" dirty="0" err="1"/>
              <a:t>Grantable</a:t>
            </a:r>
            <a:endParaRPr lang="pl-PL" sz="1800" dirty="0"/>
          </a:p>
          <a:p>
            <a:pPr marL="0" indent="0">
              <a:buNone/>
            </a:pPr>
            <a:endParaRPr lang="pl-PL" sz="1800" dirty="0"/>
          </a:p>
          <a:p>
            <a:pPr marL="0" indent="0">
              <a:buNone/>
            </a:pPr>
            <a:r>
              <a:rPr lang="pl-PL" sz="1800" b="1" dirty="0"/>
              <a:t>Szybki przewodnik: </a:t>
            </a:r>
          </a:p>
          <a:p>
            <a:r>
              <a:rPr lang="pl-PL" sz="1800" b="1" dirty="0" err="1"/>
              <a:t>SciSpace</a:t>
            </a:r>
            <a:r>
              <a:rPr lang="pl-PL" sz="1800" dirty="0"/>
              <a:t> → analiza, literatura, wymagania konkursowe.</a:t>
            </a:r>
          </a:p>
          <a:p>
            <a:r>
              <a:rPr lang="pl-PL" sz="1800" b="1" dirty="0"/>
              <a:t>ChatGPT</a:t>
            </a:r>
            <a:r>
              <a:rPr lang="pl-PL" sz="1800" dirty="0"/>
              <a:t> → pisanie, redakcja, budowanie narracji.</a:t>
            </a:r>
          </a:p>
          <a:p>
            <a:r>
              <a:rPr lang="pl-PL" sz="1800" b="1" dirty="0" err="1"/>
              <a:t>Grantable</a:t>
            </a:r>
            <a:r>
              <a:rPr lang="pl-PL" sz="1800" dirty="0"/>
              <a:t> → składanie, formatowanie, spójność i praca zespołowa.</a:t>
            </a:r>
          </a:p>
          <a:p>
            <a:pPr marL="0" indent="0"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17605659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5CEFC1-F02A-2968-2D41-76F75E9B20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D1400FD-410F-76FE-5A88-5A7AE1188D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1095"/>
          </a:xfrm>
        </p:spPr>
        <p:txBody>
          <a:bodyPr>
            <a:normAutofit/>
          </a:bodyPr>
          <a:lstStyle/>
          <a:p>
            <a:r>
              <a:rPr lang="pl-PL" sz="3200" b="1" dirty="0"/>
              <a:t>AI w zarządzaniu projektami badawczymi </a:t>
            </a:r>
            <a:r>
              <a:rPr lang="pl-PL" sz="3200" dirty="0"/>
              <a:t>(1)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6BE1404-AE66-DA6A-C75A-6FAAF03E2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8900"/>
            <a:ext cx="10515600" cy="52737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Automatyzacja zadań · monitorowanie postępu · organizacja zespołu</a:t>
            </a:r>
          </a:p>
          <a:p>
            <a:pPr marL="0" indent="0">
              <a:buNone/>
            </a:pPr>
            <a:endParaRPr lang="pl-PL" sz="1800" b="1" dirty="0"/>
          </a:p>
          <a:p>
            <a:pPr marL="0" indent="0">
              <a:buNone/>
            </a:pPr>
            <a:r>
              <a:rPr lang="pl-PL" sz="1800" b="1" dirty="0"/>
              <a:t>1. </a:t>
            </a:r>
            <a:r>
              <a:rPr lang="pl-PL" sz="1800" b="1" dirty="0" err="1"/>
              <a:t>Notion</a:t>
            </a:r>
            <a:r>
              <a:rPr lang="pl-PL" sz="1800" b="1" dirty="0"/>
              <a:t> AI – inteligentna organizacja wiedzy i projektów:</a:t>
            </a:r>
          </a:p>
          <a:p>
            <a:pPr marL="0" indent="0">
              <a:buNone/>
            </a:pPr>
            <a:endParaRPr lang="pl-PL" sz="1800" b="1" dirty="0"/>
          </a:p>
          <a:p>
            <a:pPr marL="457200" lvl="1" indent="0">
              <a:buNone/>
            </a:pPr>
            <a:r>
              <a:rPr lang="pl-PL" sz="1800" b="1" dirty="0"/>
              <a:t>Do czego służy:</a:t>
            </a:r>
          </a:p>
          <a:p>
            <a:pPr lvl="1"/>
            <a:r>
              <a:rPr lang="pl-PL" sz="1800" dirty="0"/>
              <a:t>Centralny hub wiedzy i dokumentacji projektu.</a:t>
            </a:r>
          </a:p>
          <a:p>
            <a:pPr lvl="1"/>
            <a:r>
              <a:rPr lang="pl-PL" sz="1800" dirty="0"/>
              <a:t>Integruje notatki, zadania, bazy danych i plany badań.</a:t>
            </a:r>
          </a:p>
          <a:p>
            <a:pPr lvl="1"/>
            <a:r>
              <a:rPr lang="pl-PL" sz="1800" dirty="0"/>
              <a:t>AI wspiera porządkowanie i automatyzację pracy zespołu.</a:t>
            </a:r>
          </a:p>
          <a:p>
            <a:pPr marL="457200" lvl="1" indent="0">
              <a:buNone/>
            </a:pPr>
            <a:endParaRPr lang="pl-PL" sz="1800" b="1" dirty="0"/>
          </a:p>
          <a:p>
            <a:pPr marL="457200" lvl="1" indent="0">
              <a:buNone/>
            </a:pPr>
            <a:r>
              <a:rPr lang="pl-PL" sz="1800" b="1" dirty="0"/>
              <a:t>Najważniejsze funkcje:</a:t>
            </a:r>
          </a:p>
          <a:p>
            <a:pPr lvl="1"/>
            <a:r>
              <a:rPr lang="pl-PL" sz="1800" dirty="0"/>
              <a:t>Podsumowywanie spotkań, notatek, protokołów badań.</a:t>
            </a:r>
          </a:p>
          <a:p>
            <a:pPr lvl="1"/>
            <a:r>
              <a:rPr lang="pl-PL" sz="1800" dirty="0"/>
              <a:t>Generowanie opisów zadań, harmonogramów i zakresów prac.</a:t>
            </a:r>
          </a:p>
          <a:p>
            <a:pPr lvl="1"/>
            <a:r>
              <a:rPr lang="pl-PL" sz="1800" dirty="0"/>
              <a:t>Automatyczne tworzenie dokumentacji projektowej i logów badań.</a:t>
            </a:r>
          </a:p>
          <a:p>
            <a:pPr lvl="1"/>
            <a:r>
              <a:rPr lang="pl-PL" sz="1800" dirty="0"/>
              <a:t>Analiza dużych baz danych (np. wyniki eksperymentów, logi laboratoryjne).</a:t>
            </a:r>
          </a:p>
          <a:p>
            <a:pPr lvl="1"/>
            <a:r>
              <a:rPr lang="pl-PL" sz="1800" dirty="0"/>
              <a:t>Wykrywanie zależności między zadaniami i proponowanie kolejnych kroków.</a:t>
            </a:r>
          </a:p>
          <a:p>
            <a:pPr lvl="1"/>
            <a:r>
              <a:rPr lang="pl-PL" sz="1800" dirty="0"/>
              <a:t>Tworzenie „</a:t>
            </a:r>
            <a:r>
              <a:rPr lang="pl-PL" sz="1800" dirty="0" err="1"/>
              <a:t>second</a:t>
            </a:r>
            <a:r>
              <a:rPr lang="pl-PL" sz="1800" dirty="0"/>
              <a:t> </a:t>
            </a:r>
            <a:r>
              <a:rPr lang="pl-PL" sz="1800" dirty="0" err="1"/>
              <a:t>brain</a:t>
            </a:r>
            <a:r>
              <a:rPr lang="pl-PL" sz="1800" dirty="0"/>
              <a:t>” projektu – szybkie wyszukiwanie wiedzy.</a:t>
            </a:r>
          </a:p>
          <a:p>
            <a:pPr marL="0" indent="0"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35131497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D9F303-53EA-2B3F-EC04-74BD388012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0CD92A3-52DE-1779-8E8D-80E8EED38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1095"/>
          </a:xfrm>
        </p:spPr>
        <p:txBody>
          <a:bodyPr>
            <a:normAutofit/>
          </a:bodyPr>
          <a:lstStyle/>
          <a:p>
            <a:r>
              <a:rPr lang="pl-PL" sz="3200" b="1" dirty="0"/>
              <a:t>AI w zarządzaniu projektami badawczymi </a:t>
            </a:r>
            <a:r>
              <a:rPr lang="pl-PL" sz="3200" dirty="0"/>
              <a:t>(2)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B2C95D7-AEA7-F962-000B-CD3F7276BC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8901"/>
            <a:ext cx="10515600" cy="48180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2. </a:t>
            </a:r>
            <a:r>
              <a:rPr lang="pl-PL" sz="1800" b="1" dirty="0" err="1"/>
              <a:t>ClickUp</a:t>
            </a:r>
            <a:r>
              <a:rPr lang="pl-PL" sz="1800" b="1" dirty="0"/>
              <a:t> AI – automatyzacja zadań i raportowania:</a:t>
            </a:r>
          </a:p>
          <a:p>
            <a:pPr marL="0" indent="0">
              <a:buNone/>
            </a:pPr>
            <a:endParaRPr lang="pl-PL" sz="1800" b="1" dirty="0"/>
          </a:p>
          <a:p>
            <a:pPr marL="457200" lvl="1" indent="0">
              <a:buNone/>
            </a:pPr>
            <a:r>
              <a:rPr lang="pl-PL" sz="1800" b="1" dirty="0"/>
              <a:t>Do czego służy:</a:t>
            </a:r>
          </a:p>
          <a:p>
            <a:pPr lvl="1"/>
            <a:r>
              <a:rPr lang="pl-PL" sz="1800" dirty="0"/>
              <a:t>Kompleksowe zarządzanie projektami badawczymi (zadania, cele, ryzyka).</a:t>
            </a:r>
          </a:p>
          <a:p>
            <a:pPr lvl="1"/>
            <a:r>
              <a:rPr lang="pl-PL" sz="1800" dirty="0"/>
              <a:t>Silne wsparcie automatyzacji i pisania raportów.</a:t>
            </a:r>
          </a:p>
          <a:p>
            <a:pPr marL="457200" lvl="1" indent="0">
              <a:buNone/>
            </a:pPr>
            <a:endParaRPr lang="pl-PL" sz="1800" b="1" dirty="0"/>
          </a:p>
          <a:p>
            <a:pPr marL="457200" lvl="1" indent="0">
              <a:buNone/>
            </a:pPr>
            <a:r>
              <a:rPr lang="pl-PL" sz="1800" b="1" dirty="0"/>
              <a:t>Najważniejsze funkcje:</a:t>
            </a:r>
          </a:p>
          <a:p>
            <a:pPr lvl="1"/>
            <a:r>
              <a:rPr lang="pl-PL" sz="1800" dirty="0"/>
              <a:t>Generowanie raportów postępu (</a:t>
            </a:r>
            <a:r>
              <a:rPr lang="pl-PL" sz="1800" dirty="0" err="1"/>
              <a:t>weekly</a:t>
            </a:r>
            <a:r>
              <a:rPr lang="pl-PL" sz="1800" dirty="0"/>
              <a:t>/</a:t>
            </a:r>
            <a:r>
              <a:rPr lang="pl-PL" sz="1800" dirty="0" err="1"/>
              <a:t>monthly</a:t>
            </a:r>
            <a:r>
              <a:rPr lang="pl-PL" sz="1800" dirty="0"/>
              <a:t> </a:t>
            </a:r>
            <a:r>
              <a:rPr lang="pl-PL" sz="1800" dirty="0" err="1"/>
              <a:t>reports</a:t>
            </a:r>
            <a:r>
              <a:rPr lang="pl-PL" sz="1800" dirty="0"/>
              <a:t>).</a:t>
            </a:r>
          </a:p>
          <a:p>
            <a:pPr lvl="1"/>
            <a:r>
              <a:rPr lang="pl-PL" sz="1800" dirty="0"/>
              <a:t>Automatyczne tworzenie zadań na podstawie treści dokumentów lub rozmów.</a:t>
            </a:r>
          </a:p>
          <a:p>
            <a:pPr lvl="1"/>
            <a:r>
              <a:rPr lang="pl-PL" sz="1800" dirty="0"/>
              <a:t>Podsumowania sprintów, statusów i </a:t>
            </a:r>
            <a:r>
              <a:rPr lang="pl-PL" sz="1800" dirty="0" err="1"/>
              <a:t>backlogów</a:t>
            </a:r>
            <a:r>
              <a:rPr lang="pl-PL" sz="1800" dirty="0"/>
              <a:t> projektowych.</a:t>
            </a:r>
          </a:p>
          <a:p>
            <a:pPr lvl="1"/>
            <a:r>
              <a:rPr lang="pl-PL" sz="1800" dirty="0"/>
              <a:t>Wsparcie przy tworzeniu harmonogramów, </a:t>
            </a:r>
            <a:r>
              <a:rPr lang="pl-PL" sz="1800" dirty="0" err="1"/>
              <a:t>milestone’ów</a:t>
            </a:r>
            <a:r>
              <a:rPr lang="pl-PL" sz="1800" dirty="0"/>
              <a:t> i </a:t>
            </a:r>
            <a:r>
              <a:rPr lang="pl-PL" sz="1800" dirty="0" err="1"/>
              <a:t>roadmap</a:t>
            </a:r>
            <a:r>
              <a:rPr lang="pl-PL" sz="1800" dirty="0"/>
              <a:t>.</a:t>
            </a:r>
          </a:p>
          <a:p>
            <a:pPr lvl="1"/>
            <a:r>
              <a:rPr lang="pl-PL" sz="1800" dirty="0"/>
              <a:t>Automatyczne </a:t>
            </a:r>
            <a:r>
              <a:rPr lang="pl-PL" sz="1800" dirty="0" err="1"/>
              <a:t>tagowanie</a:t>
            </a:r>
            <a:r>
              <a:rPr lang="pl-PL" sz="1800" dirty="0"/>
              <a:t> i kategoryzowanie zadań.</a:t>
            </a:r>
          </a:p>
          <a:p>
            <a:pPr lvl="1"/>
            <a:r>
              <a:rPr lang="pl-PL" sz="1800" dirty="0"/>
              <a:t>Pisanie treści projektowych: opisy zadań, cele, definicje rezultatów.</a:t>
            </a:r>
          </a:p>
          <a:p>
            <a:pPr marL="0" indent="0"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7202114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EAE767-ECEB-8323-4647-0DD5A35744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2051784-242B-2755-B843-BBC2B74F9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2610"/>
          </a:xfrm>
        </p:spPr>
        <p:txBody>
          <a:bodyPr>
            <a:normAutofit/>
          </a:bodyPr>
          <a:lstStyle/>
          <a:p>
            <a:r>
              <a:rPr lang="pl-PL" sz="3200" b="1" dirty="0"/>
              <a:t>AI w zarządzaniu projektami badawczymi </a:t>
            </a:r>
            <a:r>
              <a:rPr lang="pl-PL" sz="3200" dirty="0"/>
              <a:t>(3)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133B640-E05A-DFC6-F188-953B9CB639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8901"/>
            <a:ext cx="10515600" cy="481806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800" b="1" dirty="0"/>
              <a:t>3. Asana AI – koordynacja zespołu i analiza priorytetów:</a:t>
            </a:r>
          </a:p>
          <a:p>
            <a:pPr marL="0" indent="0">
              <a:buNone/>
            </a:pPr>
            <a:endParaRPr lang="pl-PL" sz="1800" b="1" dirty="0"/>
          </a:p>
          <a:p>
            <a:pPr marL="457200" lvl="1" indent="0">
              <a:buNone/>
            </a:pPr>
            <a:r>
              <a:rPr lang="pl-PL" sz="1800" b="1" dirty="0"/>
              <a:t>Do czego służy:</a:t>
            </a:r>
          </a:p>
          <a:p>
            <a:pPr lvl="1"/>
            <a:r>
              <a:rPr lang="pl-PL" sz="1800" dirty="0"/>
              <a:t>Zarządzanie zespołem i synchronizacja prac badawczych.</a:t>
            </a:r>
          </a:p>
          <a:p>
            <a:pPr lvl="1"/>
            <a:r>
              <a:rPr lang="pl-PL" sz="1800" dirty="0"/>
              <a:t>Pomaga pilnować terminów, priorytetów i obciążenia zespołu.</a:t>
            </a:r>
          </a:p>
          <a:p>
            <a:pPr marL="457200" lvl="1" indent="0">
              <a:buNone/>
            </a:pPr>
            <a:endParaRPr lang="pl-PL" sz="1800" b="1" dirty="0"/>
          </a:p>
          <a:p>
            <a:pPr marL="457200" lvl="1" indent="0">
              <a:buNone/>
            </a:pPr>
            <a:r>
              <a:rPr lang="pl-PL" sz="1800" b="1" dirty="0"/>
              <a:t>Najważniejsze funkcje:</a:t>
            </a:r>
          </a:p>
          <a:p>
            <a:pPr lvl="1"/>
            <a:r>
              <a:rPr lang="pl-PL" sz="1800" dirty="0"/>
              <a:t>AI sugeruje priorytety i kolejność zadań na podstawie kontekstu projektu.</a:t>
            </a:r>
          </a:p>
          <a:p>
            <a:pPr lvl="1"/>
            <a:r>
              <a:rPr lang="pl-PL" sz="1800" dirty="0"/>
              <a:t>Automatyczne aktualizacje statusów i przypomnień.</a:t>
            </a:r>
          </a:p>
          <a:p>
            <a:pPr lvl="1"/>
            <a:r>
              <a:rPr lang="pl-PL" sz="1800" dirty="0"/>
              <a:t>Predykcja opóźnień i zagrożonych terminów (</a:t>
            </a:r>
            <a:r>
              <a:rPr lang="pl-PL" sz="1800" dirty="0" err="1"/>
              <a:t>risk</a:t>
            </a:r>
            <a:r>
              <a:rPr lang="pl-PL" sz="1800" dirty="0"/>
              <a:t> </a:t>
            </a:r>
            <a:r>
              <a:rPr lang="pl-PL" sz="1800" dirty="0" err="1"/>
              <a:t>forecasting</a:t>
            </a:r>
            <a:r>
              <a:rPr lang="pl-PL" sz="1800" dirty="0"/>
              <a:t>).</a:t>
            </a:r>
          </a:p>
          <a:p>
            <a:pPr lvl="1"/>
            <a:r>
              <a:rPr lang="pl-PL" sz="1800" dirty="0"/>
              <a:t>Generowanie status </a:t>
            </a:r>
            <a:r>
              <a:rPr lang="pl-PL" sz="1800" dirty="0" err="1"/>
              <a:t>updates</a:t>
            </a:r>
            <a:r>
              <a:rPr lang="pl-PL" sz="1800" dirty="0"/>
              <a:t> dla kierownika projektu.</a:t>
            </a:r>
          </a:p>
          <a:p>
            <a:pPr lvl="1"/>
            <a:r>
              <a:rPr lang="pl-PL" sz="1800" dirty="0"/>
              <a:t>Asystent AI do szybkiego tworzenia kart zadań i </a:t>
            </a:r>
            <a:r>
              <a:rPr lang="pl-PL" sz="1800" dirty="0" err="1"/>
              <a:t>checklist</a:t>
            </a:r>
            <a:r>
              <a:rPr lang="pl-PL" sz="1800" dirty="0"/>
              <a:t>.</a:t>
            </a:r>
          </a:p>
          <a:p>
            <a:pPr lvl="1"/>
            <a:r>
              <a:rPr lang="pl-PL" sz="1800" dirty="0"/>
              <a:t>Analiza obciążenia członków zespołu i rekomendacje zmian.</a:t>
            </a:r>
          </a:p>
          <a:p>
            <a:pPr marL="0" indent="0"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14433365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9AFDCE-3DED-2B66-662D-C8C20BAC47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EF529FC-7E5C-707F-C76F-11A8AB820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2610"/>
          </a:xfrm>
        </p:spPr>
        <p:txBody>
          <a:bodyPr>
            <a:normAutofit/>
          </a:bodyPr>
          <a:lstStyle/>
          <a:p>
            <a:r>
              <a:rPr lang="pl-PL" sz="3200" b="1" dirty="0"/>
              <a:t>AI w zarządzaniu projektami badawczymi </a:t>
            </a:r>
            <a:r>
              <a:rPr lang="pl-PL" sz="3200" dirty="0"/>
              <a:t>(4)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3EEEEFA-A0BA-6A76-CE65-D59D32109C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8901"/>
            <a:ext cx="10515600" cy="481806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800" b="1" dirty="0"/>
              <a:t>4. </a:t>
            </a:r>
            <a:r>
              <a:rPr lang="pl-PL" sz="1800" b="1" dirty="0" err="1"/>
              <a:t>NotebookLM</a:t>
            </a:r>
            <a:r>
              <a:rPr lang="pl-PL" sz="1800" b="1" dirty="0"/>
              <a:t> – inteligentna analiza dokumentów projektu:</a:t>
            </a:r>
          </a:p>
          <a:p>
            <a:pPr marL="0" indent="0">
              <a:buNone/>
            </a:pPr>
            <a:endParaRPr lang="pl-PL" sz="1800" b="1" dirty="0"/>
          </a:p>
          <a:p>
            <a:pPr marL="457200" lvl="1" indent="0">
              <a:buNone/>
            </a:pPr>
            <a:r>
              <a:rPr lang="pl-PL" sz="1800" b="1" dirty="0"/>
              <a:t>Do czego służy</a:t>
            </a:r>
          </a:p>
          <a:p>
            <a:pPr lvl="1"/>
            <a:r>
              <a:rPr lang="pl-PL" sz="1800" dirty="0"/>
              <a:t>Narzędzie od Google do pracy na własnych plikach projektu.</a:t>
            </a:r>
          </a:p>
          <a:p>
            <a:pPr lvl="1"/>
            <a:r>
              <a:rPr lang="pl-PL" sz="1800" dirty="0"/>
              <a:t>Tworzy „osobisty model” wyszkolony na dokumentach badawczych.</a:t>
            </a:r>
          </a:p>
          <a:p>
            <a:pPr marL="457200" lvl="1" indent="0">
              <a:buNone/>
            </a:pPr>
            <a:endParaRPr lang="pl-PL" sz="1800" b="1" dirty="0"/>
          </a:p>
          <a:p>
            <a:pPr marL="457200" lvl="1" indent="0">
              <a:buNone/>
            </a:pPr>
            <a:r>
              <a:rPr lang="pl-PL" sz="1800" b="1" dirty="0"/>
              <a:t>Najważniejsze funkcje</a:t>
            </a:r>
          </a:p>
          <a:p>
            <a:pPr lvl="1"/>
            <a:r>
              <a:rPr lang="pl-PL" sz="1800" dirty="0"/>
              <a:t>Wgrywanie dokumentów projektu: plany badań, protokoły, wyniki, PDF-y.</a:t>
            </a:r>
          </a:p>
          <a:p>
            <a:pPr lvl="1"/>
            <a:r>
              <a:rPr lang="pl-PL" sz="1800" dirty="0"/>
              <a:t>AI odpowiada na pytania na podstawie </a:t>
            </a:r>
            <a:r>
              <a:rPr lang="pl-PL" sz="1800" b="1" dirty="0"/>
              <a:t>tylko Twoich materiałów</a:t>
            </a:r>
            <a:r>
              <a:rPr lang="pl-PL" sz="1800" dirty="0"/>
              <a:t>.</a:t>
            </a:r>
          </a:p>
          <a:p>
            <a:pPr lvl="1"/>
            <a:r>
              <a:rPr lang="pl-PL" sz="1800" dirty="0"/>
              <a:t>Tworzenie streszczeń, analiz i porównań dokumentów.</a:t>
            </a:r>
          </a:p>
          <a:p>
            <a:pPr lvl="1"/>
            <a:r>
              <a:rPr lang="pl-PL" sz="1800" dirty="0"/>
              <a:t>Generowanie list zadań na podstawie treści raportów i notatek.</a:t>
            </a:r>
          </a:p>
          <a:p>
            <a:pPr lvl="1"/>
            <a:r>
              <a:rPr lang="pl-PL" sz="1800" dirty="0"/>
              <a:t>Ujednolicanie stylu dokumentów (np. wersje do recenzenta, do zespołu).</a:t>
            </a:r>
          </a:p>
          <a:p>
            <a:pPr lvl="1"/>
            <a:r>
              <a:rPr lang="pl-PL" sz="1800" dirty="0"/>
              <a:t>„Pamięć projektu” – szybkie odnajdywanie fragmentów dokumentacji.</a:t>
            </a:r>
          </a:p>
          <a:p>
            <a:pPr marL="0" indent="0"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35986150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4B2A42-CE28-8A35-B373-4551DD8605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0C48876-6938-4D51-3E29-96D6B38630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7" y="129682"/>
            <a:ext cx="10515600" cy="1077309"/>
          </a:xfrm>
        </p:spPr>
        <p:txBody>
          <a:bodyPr>
            <a:normAutofit/>
          </a:bodyPr>
          <a:lstStyle/>
          <a:p>
            <a:r>
              <a:rPr lang="pl-PL" sz="3200" b="1" dirty="0"/>
              <a:t>AI dla automatyzacji zadań i monitorowania postępu badań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540E345-4D25-4BE9-995C-305156AFAE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4967" y="1206991"/>
            <a:ext cx="6589778" cy="551866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800" b="1" dirty="0"/>
              <a:t>Automatyzacja zadań</a:t>
            </a:r>
          </a:p>
          <a:p>
            <a:pPr>
              <a:spcBef>
                <a:spcPts val="600"/>
              </a:spcBef>
            </a:pPr>
            <a:r>
              <a:rPr lang="pl-PL" sz="1800" dirty="0"/>
              <a:t>generowanie zadań z dokumentów (</a:t>
            </a:r>
            <a:r>
              <a:rPr lang="pl-PL" sz="1800" dirty="0" err="1"/>
              <a:t>ClickUp</a:t>
            </a:r>
            <a:r>
              <a:rPr lang="pl-PL" sz="1800" dirty="0"/>
              <a:t>, Asana)</a:t>
            </a:r>
          </a:p>
          <a:p>
            <a:pPr>
              <a:spcBef>
                <a:spcPts val="600"/>
              </a:spcBef>
            </a:pPr>
            <a:r>
              <a:rPr lang="pl-PL" sz="1800" dirty="0"/>
              <a:t>automatyczne </a:t>
            </a:r>
            <a:r>
              <a:rPr lang="pl-PL" sz="1800" dirty="0" err="1"/>
              <a:t>checklisty</a:t>
            </a:r>
            <a:r>
              <a:rPr lang="pl-PL" sz="1800" dirty="0"/>
              <a:t> z protokołów (</a:t>
            </a:r>
            <a:r>
              <a:rPr lang="pl-PL" sz="1800" dirty="0" err="1"/>
              <a:t>Notion</a:t>
            </a:r>
            <a:r>
              <a:rPr lang="pl-PL" sz="1800" dirty="0"/>
              <a:t>, </a:t>
            </a:r>
            <a:r>
              <a:rPr lang="pl-PL" sz="1800" dirty="0" err="1"/>
              <a:t>NotebookLM</a:t>
            </a:r>
            <a:r>
              <a:rPr lang="pl-PL" sz="1800" dirty="0"/>
              <a:t>)</a:t>
            </a:r>
          </a:p>
          <a:p>
            <a:pPr>
              <a:spcBef>
                <a:spcPts val="600"/>
              </a:spcBef>
            </a:pPr>
            <a:r>
              <a:rPr lang="pl-PL" sz="1800" dirty="0"/>
              <a:t>przypisania zadań na podstawie kontekstu projektu (Asana AI)</a:t>
            </a:r>
          </a:p>
          <a:p>
            <a:pPr>
              <a:spcBef>
                <a:spcPts val="600"/>
              </a:spcBef>
            </a:pPr>
            <a:r>
              <a:rPr lang="pl-PL" sz="1800" dirty="0"/>
              <a:t>automatyczne podsumowania spotkań → lista zadań (</a:t>
            </a:r>
            <a:r>
              <a:rPr lang="pl-PL" sz="1800" dirty="0" err="1"/>
              <a:t>Notion</a:t>
            </a:r>
            <a:r>
              <a:rPr lang="pl-PL" sz="1800" dirty="0"/>
              <a:t> AI)</a:t>
            </a:r>
          </a:p>
          <a:p>
            <a:pPr marL="0" indent="0">
              <a:buNone/>
            </a:pPr>
            <a:r>
              <a:rPr lang="pl-PL" sz="1800" b="1" dirty="0"/>
              <a:t>Monitorowanie postępu</a:t>
            </a:r>
          </a:p>
          <a:p>
            <a:pPr>
              <a:spcBef>
                <a:spcPts val="600"/>
              </a:spcBef>
            </a:pPr>
            <a:r>
              <a:rPr lang="pl-PL" sz="1800" dirty="0"/>
              <a:t>automatyczne raporty tygodniowe/miesięczne (</a:t>
            </a:r>
            <a:r>
              <a:rPr lang="pl-PL" sz="1800" dirty="0" err="1"/>
              <a:t>ClickUp</a:t>
            </a:r>
            <a:r>
              <a:rPr lang="pl-PL" sz="1800" dirty="0"/>
              <a:t> AI)</a:t>
            </a:r>
          </a:p>
          <a:p>
            <a:pPr>
              <a:spcBef>
                <a:spcPts val="600"/>
              </a:spcBef>
            </a:pPr>
            <a:r>
              <a:rPr lang="pl-PL" sz="1800" dirty="0"/>
              <a:t>wykrywanie opóźnień i wąskich gardeł (Asana AI)</a:t>
            </a:r>
          </a:p>
          <a:p>
            <a:pPr>
              <a:spcBef>
                <a:spcPts val="600"/>
              </a:spcBef>
            </a:pPr>
            <a:r>
              <a:rPr lang="pl-PL" sz="1800" dirty="0"/>
              <a:t>generowanie wykresów postępu na podstawie danych projektu (</a:t>
            </a:r>
            <a:r>
              <a:rPr lang="pl-PL" sz="1800" dirty="0" err="1"/>
              <a:t>ClickUp</a:t>
            </a:r>
            <a:r>
              <a:rPr lang="pl-PL" sz="1800" dirty="0"/>
              <a:t>)</a:t>
            </a:r>
          </a:p>
          <a:p>
            <a:pPr>
              <a:spcBef>
                <a:spcPts val="600"/>
              </a:spcBef>
            </a:pPr>
            <a:r>
              <a:rPr lang="pl-PL" sz="1800" dirty="0"/>
              <a:t>analiza historii dokumentów i logów badań (</a:t>
            </a:r>
            <a:r>
              <a:rPr lang="pl-PL" sz="1800" dirty="0" err="1"/>
              <a:t>NotebookLM</a:t>
            </a:r>
            <a:r>
              <a:rPr lang="pl-PL" sz="1800" dirty="0"/>
              <a:t>)</a:t>
            </a:r>
          </a:p>
          <a:p>
            <a:pPr marL="0" indent="0">
              <a:buNone/>
            </a:pPr>
            <a:r>
              <a:rPr lang="pl-PL" sz="1800" b="1" dirty="0"/>
              <a:t>Organizacja projektu badawczego</a:t>
            </a:r>
          </a:p>
          <a:p>
            <a:pPr>
              <a:spcBef>
                <a:spcPts val="600"/>
              </a:spcBef>
            </a:pPr>
            <a:r>
              <a:rPr lang="pl-PL" sz="1800" dirty="0"/>
              <a:t>centralizacja wiedzy i dokumentacji (</a:t>
            </a:r>
            <a:r>
              <a:rPr lang="pl-PL" sz="1800" dirty="0" err="1"/>
              <a:t>Notion</a:t>
            </a:r>
            <a:r>
              <a:rPr lang="pl-PL" sz="1800" dirty="0"/>
              <a:t> AI)</a:t>
            </a:r>
          </a:p>
          <a:p>
            <a:pPr>
              <a:spcBef>
                <a:spcPts val="600"/>
              </a:spcBef>
            </a:pPr>
            <a:r>
              <a:rPr lang="pl-PL" sz="1800" dirty="0" err="1"/>
              <a:t>roadmapy</a:t>
            </a:r>
            <a:r>
              <a:rPr lang="pl-PL" sz="1800" dirty="0"/>
              <a:t> i harmonogramy (</a:t>
            </a:r>
            <a:r>
              <a:rPr lang="pl-PL" sz="1800" dirty="0" err="1"/>
              <a:t>ClickUp</a:t>
            </a:r>
            <a:r>
              <a:rPr lang="pl-PL" sz="1800" dirty="0"/>
              <a:t> AI)</a:t>
            </a:r>
          </a:p>
          <a:p>
            <a:pPr>
              <a:spcBef>
                <a:spcPts val="600"/>
              </a:spcBef>
            </a:pPr>
            <a:r>
              <a:rPr lang="pl-PL" sz="1800" dirty="0"/>
              <a:t>analiza obciążenia zespołu (Asana AI)</a:t>
            </a:r>
          </a:p>
          <a:p>
            <a:pPr>
              <a:spcBef>
                <a:spcPts val="600"/>
              </a:spcBef>
            </a:pPr>
            <a:r>
              <a:rPr lang="pl-PL" sz="1800" dirty="0"/>
              <a:t>modele kontekstowe oparte na plikach projektu (</a:t>
            </a:r>
            <a:r>
              <a:rPr lang="pl-PL" sz="1800" dirty="0" err="1"/>
              <a:t>NotebookLM</a:t>
            </a:r>
            <a:r>
              <a:rPr lang="pl-PL" sz="1800" dirty="0"/>
              <a:t>)</a:t>
            </a:r>
          </a:p>
          <a:p>
            <a:pPr marL="0" indent="0">
              <a:buNone/>
            </a:pPr>
            <a:endParaRPr lang="pl-PL" sz="1800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DDC0778-A42A-D156-EA30-5B95870077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237927" y="1206991"/>
            <a:ext cx="4499107" cy="36845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Szybkie podsumowanie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pl-PL" sz="1800" b="1" dirty="0" err="1"/>
              <a:t>Notion</a:t>
            </a:r>
            <a:r>
              <a:rPr lang="pl-PL" sz="1800" b="1" dirty="0"/>
              <a:t> AI</a:t>
            </a:r>
            <a:r>
              <a:rPr lang="pl-PL" sz="1800" dirty="0"/>
              <a:t> </a:t>
            </a:r>
            <a:br>
              <a:rPr lang="pl-PL" sz="1800" dirty="0"/>
            </a:br>
            <a:r>
              <a:rPr lang="pl-PL" sz="1800" dirty="0"/>
              <a:t>– organizacja wiedzy i dokumentów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pl-PL" sz="1800" b="1" dirty="0" err="1"/>
              <a:t>ClickUp</a:t>
            </a:r>
            <a:r>
              <a:rPr lang="pl-PL" sz="1800" b="1" dirty="0"/>
              <a:t> AI</a:t>
            </a:r>
            <a:r>
              <a:rPr lang="pl-PL" sz="1800" dirty="0"/>
              <a:t> </a:t>
            </a:r>
            <a:br>
              <a:rPr lang="pl-PL" sz="1800" dirty="0"/>
            </a:br>
            <a:r>
              <a:rPr lang="pl-PL" sz="1800" dirty="0"/>
              <a:t>– automatyzacja i raportowanie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pl-PL" sz="1800" b="1" dirty="0"/>
              <a:t>Asana AI</a:t>
            </a:r>
            <a:r>
              <a:rPr lang="pl-PL" sz="1800" dirty="0"/>
              <a:t> </a:t>
            </a:r>
            <a:br>
              <a:rPr lang="pl-PL" sz="1800" dirty="0"/>
            </a:br>
            <a:r>
              <a:rPr lang="pl-PL" sz="1800" dirty="0"/>
              <a:t>– priorytety, ryzyka i zespół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pl-PL" sz="1800" b="1" dirty="0" err="1"/>
              <a:t>NotebookLM</a:t>
            </a:r>
            <a:r>
              <a:rPr lang="pl-PL" sz="1800" dirty="0"/>
              <a:t> </a:t>
            </a:r>
            <a:br>
              <a:rPr lang="pl-PL" sz="1800" dirty="0"/>
            </a:br>
            <a:r>
              <a:rPr lang="pl-PL" sz="1800" dirty="0"/>
              <a:t>– analiza dokumentów i „osobista AI projektu”</a:t>
            </a: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561878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9E72C4-739C-E988-409C-83E143B031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6BCF485-C1C0-5929-F177-550C80C1A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/>
              <a:t>AI w analizie danych</a:t>
            </a:r>
            <a:br>
              <a:rPr lang="pl-PL" sz="3200" b="1" dirty="0"/>
            </a:br>
            <a:r>
              <a:rPr lang="pl-PL" sz="3200" b="1" dirty="0"/>
              <a:t>Analiza dużych zbiorów danych · automatyzacja · wizualizacja </a:t>
            </a:r>
            <a:r>
              <a:rPr lang="pl-PL" sz="3200" dirty="0"/>
              <a:t>(1)</a:t>
            </a:r>
            <a:endParaRPr lang="pl-PL" sz="3200" b="1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FBDE6BE-92CB-BF53-9C51-77000429E1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14387" y="1690688"/>
            <a:ext cx="5805353" cy="44989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800" b="1" dirty="0"/>
              <a:t>1. ChatGPT </a:t>
            </a:r>
            <a:r>
              <a:rPr lang="pl-PL" sz="1800" b="1" dirty="0" err="1"/>
              <a:t>Code</a:t>
            </a:r>
            <a:r>
              <a:rPr lang="pl-PL" sz="1800" b="1" dirty="0"/>
              <a:t> Interpreter (Advanced Data Analysis)</a:t>
            </a:r>
          </a:p>
          <a:p>
            <a:pPr marL="457200" lvl="1" indent="0">
              <a:buNone/>
            </a:pPr>
            <a:r>
              <a:rPr lang="pl-PL" sz="1800" b="1" dirty="0"/>
              <a:t>Do czego służy</a:t>
            </a:r>
          </a:p>
          <a:p>
            <a:pPr lvl="1"/>
            <a:r>
              <a:rPr lang="pl-PL" sz="1800" dirty="0"/>
              <a:t>Interaktywna analiza danych w </a:t>
            </a:r>
            <a:r>
              <a:rPr lang="pl-PL" sz="1800" dirty="0" err="1"/>
              <a:t>Pythonie</a:t>
            </a:r>
            <a:r>
              <a:rPr lang="pl-PL" sz="1800" dirty="0"/>
              <a:t> bez konieczności programowania.</a:t>
            </a:r>
          </a:p>
          <a:p>
            <a:pPr lvl="1"/>
            <a:r>
              <a:rPr lang="pl-PL" sz="1800" dirty="0"/>
              <a:t>Automatyczne przetwarzanie, czyszczenie </a:t>
            </a:r>
            <a:br>
              <a:rPr lang="pl-PL" sz="1800" dirty="0"/>
            </a:br>
            <a:r>
              <a:rPr lang="pl-PL" sz="1800" dirty="0"/>
              <a:t>i modelowanie danych.</a:t>
            </a:r>
          </a:p>
          <a:p>
            <a:pPr marL="457200" lvl="1" indent="0">
              <a:buNone/>
            </a:pPr>
            <a:r>
              <a:rPr lang="pl-PL" sz="1800" b="1" dirty="0"/>
              <a:t>Najważniejsze funkcje</a:t>
            </a:r>
          </a:p>
          <a:p>
            <a:pPr lvl="1"/>
            <a:r>
              <a:rPr lang="pl-PL" sz="1800" dirty="0"/>
              <a:t>Wgrywanie plików: CSV, XLSX, JSON, ZIP, logi, dane laboratoryjne.</a:t>
            </a:r>
          </a:p>
          <a:p>
            <a:pPr lvl="1"/>
            <a:r>
              <a:rPr lang="pl-PL" sz="1800" dirty="0"/>
              <a:t>Tworzenie wykresów, map, </a:t>
            </a:r>
            <a:r>
              <a:rPr lang="pl-PL" sz="1800" dirty="0" err="1"/>
              <a:t>heatmap</a:t>
            </a:r>
            <a:r>
              <a:rPr lang="pl-PL" sz="1800" dirty="0"/>
              <a:t>, modeli predykcyjnych.</a:t>
            </a:r>
          </a:p>
          <a:p>
            <a:pPr lvl="1"/>
            <a:r>
              <a:rPr lang="pl-PL" sz="1800" dirty="0"/>
              <a:t>Automatyczna analiza statystyczna (korelacje, regresje, testy).</a:t>
            </a:r>
          </a:p>
          <a:p>
            <a:pPr lvl="1"/>
            <a:r>
              <a:rPr lang="pl-PL" sz="1800" dirty="0"/>
              <a:t>Czyszczenie danych, wykrywanie braków i anomalii.</a:t>
            </a:r>
          </a:p>
          <a:p>
            <a:pPr lvl="1"/>
            <a:r>
              <a:rPr lang="pl-PL" sz="1800" dirty="0"/>
              <a:t>Generowanie raportów, opisów wyników i wniosków.</a:t>
            </a:r>
          </a:p>
          <a:p>
            <a:pPr lvl="1"/>
            <a:r>
              <a:rPr lang="pl-PL" sz="1800" dirty="0"/>
              <a:t>Wyjaśnianie procesów analitycznych krok po kroku.</a:t>
            </a:r>
          </a:p>
          <a:p>
            <a:pPr marL="0" indent="0">
              <a:buNone/>
            </a:pPr>
            <a:endParaRPr lang="pl-PL" sz="1800" dirty="0"/>
          </a:p>
          <a:p>
            <a:pPr marL="0" indent="0">
              <a:buNone/>
            </a:pPr>
            <a:endParaRPr lang="pl-PL" sz="1800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15A2CA4-5C1E-F373-4829-3B0E50E954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170356" y="1690688"/>
            <a:ext cx="4181856" cy="3941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Co daje zespołom badawczym:</a:t>
            </a:r>
          </a:p>
          <a:p>
            <a:r>
              <a:rPr lang="pl-PL" sz="1800" dirty="0"/>
              <a:t>Szybka analiza danych bez tworzenia osobnych notebooków.</a:t>
            </a:r>
          </a:p>
          <a:p>
            <a:r>
              <a:rPr lang="pl-PL" sz="1800" dirty="0"/>
              <a:t>Eliminacja błędów manualnych.</a:t>
            </a:r>
          </a:p>
          <a:p>
            <a:r>
              <a:rPr lang="pl-PL" sz="1800" dirty="0"/>
              <a:t>Zrozumiałe opisy wyników (</a:t>
            </a:r>
            <a:r>
              <a:rPr lang="pl-PL" sz="1800" dirty="0" err="1"/>
              <a:t>narrative</a:t>
            </a:r>
            <a:r>
              <a:rPr lang="pl-PL" sz="1800" dirty="0"/>
              <a:t> </a:t>
            </a:r>
            <a:r>
              <a:rPr lang="pl-PL" sz="1800" dirty="0" err="1"/>
              <a:t>analytics</a:t>
            </a:r>
            <a:r>
              <a:rPr lang="pl-PL" sz="1800" dirty="0"/>
              <a:t>).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796806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BEFC75-120F-9875-136B-7B17E578C8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BDBA7E5-6717-4A66-B80C-0FA054C86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/>
              <a:t>AI w analizie danych</a:t>
            </a:r>
            <a:br>
              <a:rPr lang="pl-PL" sz="3200" b="1" dirty="0"/>
            </a:br>
            <a:r>
              <a:rPr lang="pl-PL" sz="3200" b="1" dirty="0"/>
              <a:t>Analiza dużych zbiorów danych · automatyzacja · wizualizacja </a:t>
            </a:r>
            <a:r>
              <a:rPr lang="pl-PL" sz="3200" dirty="0"/>
              <a:t>(2)</a:t>
            </a:r>
            <a:endParaRPr lang="pl-PL" sz="3200" b="1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878A83C-EA7B-A2E7-B117-699484ECD0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3488" y="1910592"/>
            <a:ext cx="6207616" cy="46833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800" b="1" dirty="0"/>
              <a:t>2. Tableau AI (Tableau </a:t>
            </a:r>
            <a:r>
              <a:rPr lang="pl-PL" sz="1800" b="1" dirty="0" err="1"/>
              <a:t>Pulse</a:t>
            </a:r>
            <a:r>
              <a:rPr lang="pl-PL" sz="1800" b="1" dirty="0"/>
              <a:t>, Einstein AI)</a:t>
            </a:r>
          </a:p>
          <a:p>
            <a:pPr marL="457200" lvl="1" indent="0">
              <a:buNone/>
            </a:pPr>
            <a:r>
              <a:rPr lang="pl-PL" sz="1800" b="1" dirty="0"/>
              <a:t>Do czego służy</a:t>
            </a:r>
          </a:p>
          <a:p>
            <a:pPr lvl="1"/>
            <a:r>
              <a:rPr lang="pl-PL" sz="1800" dirty="0"/>
              <a:t>Wizualna analiza danych z użyciem generatywnej AI.</a:t>
            </a:r>
          </a:p>
          <a:p>
            <a:pPr lvl="1"/>
            <a:r>
              <a:rPr lang="pl-PL" sz="1800" dirty="0"/>
              <a:t>Automatyczne tworzenie interaktywnych </a:t>
            </a:r>
            <a:r>
              <a:rPr lang="pl-PL" sz="1800" dirty="0" err="1"/>
              <a:t>dashboardów</a:t>
            </a:r>
            <a:r>
              <a:rPr lang="pl-PL" sz="1800" dirty="0"/>
              <a:t> </a:t>
            </a:r>
            <a:br>
              <a:rPr lang="pl-PL" sz="1800" dirty="0"/>
            </a:br>
            <a:r>
              <a:rPr lang="pl-PL" sz="1800" dirty="0"/>
              <a:t>i wskaźników.</a:t>
            </a:r>
          </a:p>
          <a:p>
            <a:pPr marL="457200" lvl="1" indent="0">
              <a:buNone/>
            </a:pPr>
            <a:r>
              <a:rPr lang="pl-PL" sz="1800" b="1" dirty="0"/>
              <a:t>Najważniejsze funkcje</a:t>
            </a:r>
          </a:p>
          <a:p>
            <a:pPr lvl="1"/>
            <a:r>
              <a:rPr lang="pl-PL" sz="1800" dirty="0"/>
              <a:t>Generowanie wykresów i </a:t>
            </a:r>
            <a:r>
              <a:rPr lang="pl-PL" sz="1800" dirty="0" err="1"/>
              <a:t>dashboardów</a:t>
            </a:r>
            <a:r>
              <a:rPr lang="pl-PL" sz="1800" dirty="0"/>
              <a:t> z poleceń </a:t>
            </a:r>
            <a:br>
              <a:rPr lang="pl-PL" sz="1800" dirty="0"/>
            </a:br>
            <a:r>
              <a:rPr lang="pl-PL" sz="1800" dirty="0"/>
              <a:t>w języku naturalnym.</a:t>
            </a:r>
          </a:p>
          <a:p>
            <a:pPr lvl="1"/>
            <a:r>
              <a:rPr lang="pl-PL" sz="1800" dirty="0"/>
              <a:t>Analiza trendów, </a:t>
            </a:r>
            <a:r>
              <a:rPr lang="pl-PL" sz="1800" dirty="0" err="1"/>
              <a:t>outlierów</a:t>
            </a:r>
            <a:r>
              <a:rPr lang="pl-PL" sz="1800" dirty="0"/>
              <a:t> i zależności w dużych zbiorach danych.</a:t>
            </a:r>
          </a:p>
          <a:p>
            <a:pPr lvl="1"/>
            <a:r>
              <a:rPr lang="pl-PL" sz="1800" dirty="0"/>
              <a:t>Automatyczne podsumowania opisowe do wizualizacji.</a:t>
            </a:r>
          </a:p>
          <a:p>
            <a:pPr lvl="1"/>
            <a:r>
              <a:rPr lang="pl-PL" sz="1800" dirty="0"/>
              <a:t>Szybkie odpowiedzi na pytania typu:</a:t>
            </a:r>
            <a:br>
              <a:rPr lang="pl-PL" sz="1800" dirty="0"/>
            </a:br>
            <a:r>
              <a:rPr lang="pl-PL" sz="1800" i="1" dirty="0"/>
              <a:t>„Które czynniki mają największy wpływ na wynik X?”</a:t>
            </a:r>
            <a:endParaRPr lang="pl-PL" sz="1800" dirty="0"/>
          </a:p>
          <a:p>
            <a:pPr lvl="1"/>
            <a:r>
              <a:rPr lang="pl-PL" sz="1800" dirty="0"/>
              <a:t>Monitorowanie wskaźników w czasie rzeczywistym.</a:t>
            </a:r>
          </a:p>
          <a:p>
            <a:pPr lvl="1"/>
            <a:r>
              <a:rPr lang="pl-PL" sz="1800" dirty="0"/>
              <a:t>Prognozy i predykcje na podstawie danych historycznych.</a:t>
            </a:r>
          </a:p>
          <a:p>
            <a:pPr marL="0" indent="0">
              <a:buNone/>
            </a:pPr>
            <a:endParaRPr lang="pl-PL" sz="1800" dirty="0"/>
          </a:p>
          <a:p>
            <a:pPr marL="0" indent="0">
              <a:buNone/>
            </a:pPr>
            <a:endParaRPr lang="pl-PL" sz="1800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7AC09FD-E7FA-60B4-A354-F3DF98E3D2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941713" y="1910592"/>
            <a:ext cx="4413675" cy="3941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Co daje zespołom badawczym:</a:t>
            </a:r>
          </a:p>
          <a:p>
            <a:r>
              <a:rPr lang="pl-PL" sz="1800" dirty="0"/>
              <a:t>Wizualizacje gotowe „na publikację”.</a:t>
            </a:r>
          </a:p>
          <a:p>
            <a:r>
              <a:rPr lang="pl-PL" sz="1800" dirty="0"/>
              <a:t>Natychmiastowa interpretacja trendów </a:t>
            </a:r>
            <a:br>
              <a:rPr lang="pl-PL" sz="1800" dirty="0"/>
            </a:br>
            <a:r>
              <a:rPr lang="pl-PL" sz="1800" dirty="0"/>
              <a:t>i </a:t>
            </a:r>
            <a:r>
              <a:rPr lang="pl-PL" sz="1800" dirty="0" err="1"/>
              <a:t>ryzyk</a:t>
            </a:r>
            <a:r>
              <a:rPr lang="pl-PL" sz="1800" dirty="0"/>
              <a:t>.</a:t>
            </a:r>
          </a:p>
          <a:p>
            <a:r>
              <a:rPr lang="pl-PL" sz="1800" dirty="0"/>
              <a:t>Bardzo wysoka czytelność danych </a:t>
            </a:r>
            <a:br>
              <a:rPr lang="pl-PL" sz="1800" dirty="0"/>
            </a:br>
            <a:r>
              <a:rPr lang="pl-PL" sz="1800" dirty="0"/>
              <a:t>w projektach interdyscyplinarnych.</a:t>
            </a:r>
          </a:p>
          <a:p>
            <a:pPr marL="0" indent="0"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496520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CF42F11-B1F5-F78E-C361-188674EA7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213" y="457200"/>
            <a:ext cx="3932237" cy="1600200"/>
          </a:xfrm>
        </p:spPr>
        <p:txBody>
          <a:bodyPr/>
          <a:lstStyle/>
          <a:p>
            <a:r>
              <a:rPr lang="pl-PL" b="1" dirty="0"/>
              <a:t>Czym jest sztuczna inteligencja?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12336CD-1386-3EA4-20F8-79D4C31896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7213" y="2320447"/>
            <a:ext cx="4214812" cy="38115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Sztuczna inteligencja</a:t>
            </a:r>
            <a:r>
              <a:rPr lang="pl-PL" sz="1800" dirty="0"/>
              <a:t> (ang. artificial intelligence, AI) – zbiór algorytmów </a:t>
            </a:r>
            <a:br>
              <a:rPr lang="pl-PL" sz="1800" dirty="0"/>
            </a:br>
            <a:r>
              <a:rPr lang="pl-PL" sz="1800" dirty="0"/>
              <a:t>i modeli matematycznych, które działają podobnie jak ludzki mózg.</a:t>
            </a:r>
          </a:p>
          <a:p>
            <a:pPr marL="0" indent="0">
              <a:buNone/>
            </a:pPr>
            <a:endParaRPr lang="pl-PL" sz="1800" dirty="0"/>
          </a:p>
          <a:p>
            <a:pPr marL="0" indent="0">
              <a:buNone/>
            </a:pPr>
            <a:r>
              <a:rPr lang="pl-PL" sz="1800" dirty="0"/>
              <a:t>I podobnie jak ludzki mózg rozwija się pod wpływem bodźców, również i one stają się coraz skuteczniejsze dzięki ogromnej ilości danych, które przetwarzają każdego dnia.</a:t>
            </a:r>
          </a:p>
          <a:p>
            <a:pPr marL="0" indent="0">
              <a:buNone/>
            </a:pPr>
            <a:br>
              <a:rPr lang="pl-PL" sz="1800" dirty="0"/>
            </a:br>
            <a:endParaRPr lang="pl-PL" sz="1800" dirty="0"/>
          </a:p>
        </p:txBody>
      </p:sp>
      <p:pic>
        <p:nvPicPr>
          <p:cNvPr id="1028" name="Picture 4" descr="Idea sztucznej inteligencji jako asysty &#10;Lokalne rozwiązania &#10;Chmura &#10;AI &#10;V &#10;AI &#10;1">
            <a:extLst>
              <a:ext uri="{FF2B5EF4-FFF2-40B4-BE49-F238E27FC236}">
                <a16:creationId xmlns:a16="http://schemas.microsoft.com/office/drawing/2014/main" id="{60A3D779-0AA7-A3C0-BA0A-BC1A39296731}"/>
              </a:ext>
            </a:extLst>
          </p:cNvPr>
          <p:cNvPicPr preferRelativeResize="0">
            <a:picLocks noGrp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72025" y="935916"/>
            <a:ext cx="7125933" cy="4302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40251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3E86DC-129F-1402-98ED-9B586FEAC4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BD58A8D-AC44-5A06-3DE4-D44C80FB1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/>
              <a:t>AI w analizie danych</a:t>
            </a:r>
            <a:br>
              <a:rPr lang="pl-PL" sz="3200" b="1" dirty="0"/>
            </a:br>
            <a:r>
              <a:rPr lang="pl-PL" sz="3200" b="1" dirty="0"/>
              <a:t>Analiza dużych zbiorów danych · automatyzacja · wizualizacja </a:t>
            </a:r>
            <a:r>
              <a:rPr lang="pl-PL" sz="3200" dirty="0"/>
              <a:t>(3)</a:t>
            </a:r>
            <a:endParaRPr lang="pl-PL" sz="3200" b="1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2236E45-2493-BD8A-E82B-527CB24ED6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7881" y="1690688"/>
            <a:ext cx="5834129" cy="460556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800" b="1" dirty="0"/>
              <a:t>3. Copilot (Excel, </a:t>
            </a:r>
            <a:r>
              <a:rPr lang="pl-PL" sz="1800" b="1" dirty="0" err="1"/>
              <a:t>PowerBI</a:t>
            </a:r>
            <a:r>
              <a:rPr lang="pl-PL" sz="1800" b="1" dirty="0"/>
              <a:t>, Dynamics, </a:t>
            </a:r>
            <a:r>
              <a:rPr lang="pl-PL" sz="1800" b="1" dirty="0" err="1"/>
              <a:t>Fabric</a:t>
            </a:r>
            <a:r>
              <a:rPr lang="pl-PL" sz="1800" b="1" dirty="0"/>
              <a:t>)</a:t>
            </a:r>
          </a:p>
          <a:p>
            <a:pPr marL="457200" lvl="1" indent="0">
              <a:buNone/>
            </a:pPr>
            <a:r>
              <a:rPr lang="pl-PL" sz="1800" b="1" dirty="0"/>
              <a:t>Do czego służy</a:t>
            </a:r>
          </a:p>
          <a:p>
            <a:pPr lvl="1"/>
            <a:r>
              <a:rPr lang="pl-PL" sz="1800" dirty="0"/>
              <a:t>Asystent AI w narzędziach Microsoft, wspierający analizę danych, modele, symulacje i raporty.</a:t>
            </a:r>
          </a:p>
          <a:p>
            <a:pPr marL="457200" lvl="1" indent="0">
              <a:buNone/>
            </a:pPr>
            <a:r>
              <a:rPr lang="pl-PL" sz="1800" b="1" dirty="0"/>
              <a:t>Najważniejsze funkcje</a:t>
            </a:r>
          </a:p>
          <a:p>
            <a:pPr lvl="1"/>
            <a:r>
              <a:rPr lang="pl-PL" sz="1800" dirty="0"/>
              <a:t>Analiza danych w Excelu w języku naturalnym („wyjaśnij”, „podsumuj”, „znajdź wzorce”).</a:t>
            </a:r>
          </a:p>
          <a:p>
            <a:pPr lvl="1"/>
            <a:r>
              <a:rPr lang="pl-PL" sz="1800" dirty="0"/>
              <a:t>Tworzenie formuł, tabel przestawnych, segmentacji, wykresów.</a:t>
            </a:r>
          </a:p>
          <a:p>
            <a:pPr lvl="1"/>
            <a:r>
              <a:rPr lang="pl-PL" sz="1800" dirty="0"/>
              <a:t>Automatyczne raporty do Power BI (narracje, </a:t>
            </a:r>
            <a:r>
              <a:rPr lang="pl-PL" sz="1800" dirty="0" err="1"/>
              <a:t>insighty</a:t>
            </a:r>
            <a:r>
              <a:rPr lang="pl-PL" sz="1800" dirty="0"/>
              <a:t>, anomalie).</a:t>
            </a:r>
          </a:p>
          <a:p>
            <a:pPr lvl="1"/>
            <a:r>
              <a:rPr lang="pl-PL" sz="1800" dirty="0"/>
              <a:t>Modelowanie danych i łączenie źródeł w </a:t>
            </a:r>
            <a:r>
              <a:rPr lang="pl-PL" sz="1800" dirty="0" err="1"/>
              <a:t>Fabric</a:t>
            </a:r>
            <a:r>
              <a:rPr lang="pl-PL" sz="1800" dirty="0"/>
              <a:t>.</a:t>
            </a:r>
          </a:p>
          <a:p>
            <a:pPr lvl="1"/>
            <a:r>
              <a:rPr lang="pl-PL" sz="1800" dirty="0"/>
              <a:t>Analiza tekstów, opinii, dokumentów, logów badawczych.</a:t>
            </a:r>
          </a:p>
          <a:p>
            <a:pPr lvl="1"/>
            <a:r>
              <a:rPr lang="pl-PL" sz="1800" dirty="0"/>
              <a:t>Tworzenie symulacji „co-jeśli”.</a:t>
            </a:r>
          </a:p>
          <a:p>
            <a:pPr marL="0" indent="0">
              <a:buNone/>
            </a:pPr>
            <a:endParaRPr lang="pl-PL" sz="1800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EA72F4F6-93C5-AF03-A063-083B78B410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90807" y="1690688"/>
            <a:ext cx="4761405" cy="3941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Co daje zespołom badawczym:</a:t>
            </a:r>
          </a:p>
          <a:p>
            <a:r>
              <a:rPr lang="pl-PL" sz="1800" dirty="0"/>
              <a:t>Ogromne przyspieszenie pracy w Excelu </a:t>
            </a:r>
            <a:br>
              <a:rPr lang="pl-PL" sz="1800" dirty="0"/>
            </a:br>
            <a:r>
              <a:rPr lang="pl-PL" sz="1800" dirty="0"/>
              <a:t>i Power BI.</a:t>
            </a:r>
          </a:p>
          <a:p>
            <a:r>
              <a:rPr lang="pl-PL" sz="1800" dirty="0"/>
              <a:t>Lepsze </a:t>
            </a:r>
            <a:r>
              <a:rPr lang="pl-PL" sz="1800" dirty="0" err="1"/>
              <a:t>forecasty</a:t>
            </a:r>
            <a:r>
              <a:rPr lang="pl-PL" sz="1800" dirty="0"/>
              <a:t> i scenariusze.</a:t>
            </a:r>
          </a:p>
          <a:p>
            <a:r>
              <a:rPr lang="pl-PL" sz="1800" dirty="0"/>
              <a:t>Automatyczna generacja treści raportów </a:t>
            </a:r>
            <a:br>
              <a:rPr lang="pl-PL" sz="1800" dirty="0"/>
            </a:br>
            <a:r>
              <a:rPr lang="pl-PL" sz="1800" dirty="0"/>
              <a:t>i </a:t>
            </a:r>
            <a:r>
              <a:rPr lang="pl-PL" sz="1800" dirty="0" err="1"/>
              <a:t>insightów</a:t>
            </a:r>
            <a:r>
              <a:rPr lang="pl-PL" sz="1800" dirty="0"/>
              <a:t>.</a:t>
            </a:r>
          </a:p>
          <a:p>
            <a:pPr marL="0" indent="0"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25780606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19A01E-3602-4244-5B95-02C63B5AE7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9FECB5E-4CC6-0921-3F10-8794F7ED0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/>
              <a:t>Automatyczna analiza dużych zbiorów danych – co robi AI?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866D8E5-4124-D146-28EB-10DBEA28C1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14388" y="1681251"/>
            <a:ext cx="5281612" cy="48116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1. Przygotowanie danych</a:t>
            </a:r>
          </a:p>
          <a:p>
            <a:pPr lvl="1"/>
            <a:r>
              <a:rPr lang="pl-PL" sz="1800" dirty="0"/>
              <a:t>czyszczenie, usuwanie duplikatów, normalizacja</a:t>
            </a:r>
          </a:p>
          <a:p>
            <a:pPr lvl="1"/>
            <a:r>
              <a:rPr lang="pl-PL" sz="1800" dirty="0"/>
              <a:t>uzupełnianie wartości brakujących</a:t>
            </a:r>
          </a:p>
          <a:p>
            <a:pPr lvl="1"/>
            <a:r>
              <a:rPr lang="pl-PL" sz="1800" dirty="0"/>
              <a:t>wykrywanie anomalii i błędów pomiarowych</a:t>
            </a:r>
            <a:br>
              <a:rPr lang="pl-PL" sz="1800" dirty="0"/>
            </a:br>
            <a:r>
              <a:rPr lang="pl-PL" sz="1800" i="1" dirty="0"/>
              <a:t>(ChatGPT </a:t>
            </a:r>
            <a:r>
              <a:rPr lang="pl-PL" sz="1800" i="1" dirty="0" err="1"/>
              <a:t>Code</a:t>
            </a:r>
            <a:r>
              <a:rPr lang="pl-PL" sz="1800" i="1" dirty="0"/>
              <a:t> Interpreter, Copilot)</a:t>
            </a:r>
            <a:endParaRPr lang="pl-PL" sz="1800" dirty="0"/>
          </a:p>
          <a:p>
            <a:pPr marL="0" indent="0">
              <a:buNone/>
            </a:pPr>
            <a:r>
              <a:rPr lang="pl-PL" sz="1800" b="1" dirty="0"/>
              <a:t>2. Analiza statystyczna i modelowanie</a:t>
            </a:r>
          </a:p>
          <a:p>
            <a:pPr lvl="1"/>
            <a:r>
              <a:rPr lang="pl-PL" sz="1800" dirty="0"/>
              <a:t>regresje, klasyfikacje, </a:t>
            </a:r>
            <a:r>
              <a:rPr lang="pl-PL" sz="1800" dirty="0" err="1"/>
              <a:t>klastrowanie</a:t>
            </a:r>
            <a:endParaRPr lang="pl-PL" sz="1800" dirty="0"/>
          </a:p>
          <a:p>
            <a:pPr lvl="1"/>
            <a:r>
              <a:rPr lang="pl-PL" sz="1800" dirty="0"/>
              <a:t>analiza korelacji i czynników wpływu</a:t>
            </a:r>
          </a:p>
          <a:p>
            <a:pPr lvl="1"/>
            <a:r>
              <a:rPr lang="pl-PL" sz="1800" dirty="0"/>
              <a:t>predykcje i prognozy</a:t>
            </a:r>
            <a:br>
              <a:rPr lang="pl-PL" sz="1800" dirty="0"/>
            </a:br>
            <a:r>
              <a:rPr lang="pl-PL" sz="1800" i="1" dirty="0"/>
              <a:t>(ChatGPT </a:t>
            </a:r>
            <a:r>
              <a:rPr lang="pl-PL" sz="1800" i="1" dirty="0" err="1"/>
              <a:t>Code</a:t>
            </a:r>
            <a:r>
              <a:rPr lang="pl-PL" sz="1800" i="1" dirty="0"/>
              <a:t> Interpreter, Copilot, Tableau AI)</a:t>
            </a:r>
            <a:endParaRPr lang="pl-PL" sz="1800" dirty="0"/>
          </a:p>
          <a:p>
            <a:pPr marL="0" indent="0">
              <a:buNone/>
            </a:pPr>
            <a:endParaRPr lang="pl-PL" sz="1800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D33B7F3-478B-B38E-9A4C-D21B80CED9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0145" y="1681251"/>
            <a:ext cx="4967467" cy="3941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3. Wizualizacja i </a:t>
            </a:r>
            <a:r>
              <a:rPr lang="pl-PL" sz="1800" b="1" dirty="0" err="1"/>
              <a:t>storytelling</a:t>
            </a:r>
            <a:r>
              <a:rPr lang="pl-PL" sz="1800" b="1" dirty="0"/>
              <a:t> danych</a:t>
            </a:r>
          </a:p>
          <a:p>
            <a:pPr lvl="1"/>
            <a:r>
              <a:rPr lang="pl-PL" sz="1800" dirty="0"/>
              <a:t>wykresy, mapy, </a:t>
            </a:r>
            <a:r>
              <a:rPr lang="pl-PL" sz="1800" dirty="0" err="1"/>
              <a:t>dashboardy</a:t>
            </a:r>
            <a:r>
              <a:rPr lang="pl-PL" sz="1800" dirty="0"/>
              <a:t>, </a:t>
            </a:r>
            <a:r>
              <a:rPr lang="pl-PL" sz="1800" dirty="0" err="1"/>
              <a:t>heatmapy</a:t>
            </a:r>
            <a:endParaRPr lang="pl-PL" sz="1800" dirty="0"/>
          </a:p>
          <a:p>
            <a:pPr lvl="1"/>
            <a:r>
              <a:rPr lang="pl-PL" sz="1800" dirty="0"/>
              <a:t>automatyczne generowanie opisów </a:t>
            </a:r>
            <a:br>
              <a:rPr lang="pl-PL" sz="1800" dirty="0"/>
            </a:br>
            <a:r>
              <a:rPr lang="pl-PL" sz="1800" dirty="0"/>
              <a:t>i </a:t>
            </a:r>
            <a:r>
              <a:rPr lang="pl-PL" sz="1800" dirty="0" err="1"/>
              <a:t>insightów</a:t>
            </a:r>
            <a:br>
              <a:rPr lang="pl-PL" sz="1800" dirty="0"/>
            </a:br>
            <a:r>
              <a:rPr lang="pl-PL" sz="1800" i="1" dirty="0"/>
              <a:t>(Tableau AI, Copilot, ChatGPT)</a:t>
            </a:r>
            <a:endParaRPr lang="pl-PL" sz="1800" dirty="0"/>
          </a:p>
          <a:p>
            <a:pPr marL="0" indent="0">
              <a:buNone/>
            </a:pPr>
            <a:r>
              <a:rPr lang="pl-PL" sz="1800" b="1" dirty="0"/>
              <a:t>4. Raportowanie i wnioski</a:t>
            </a:r>
          </a:p>
          <a:p>
            <a:pPr lvl="1"/>
            <a:r>
              <a:rPr lang="pl-PL" sz="1800" dirty="0"/>
              <a:t>generowanie podsumowań i rekomendacji</a:t>
            </a:r>
          </a:p>
          <a:p>
            <a:pPr lvl="1"/>
            <a:r>
              <a:rPr lang="pl-PL" sz="1800" dirty="0"/>
              <a:t>tworzenie gotowych raportów badawczych</a:t>
            </a:r>
          </a:p>
          <a:p>
            <a:pPr lvl="1"/>
            <a:r>
              <a:rPr lang="pl-PL" sz="1800" dirty="0"/>
              <a:t>monitorowanie odchyleń w czasie</a:t>
            </a:r>
            <a:br>
              <a:rPr lang="pl-PL" sz="1800" dirty="0"/>
            </a:br>
            <a:r>
              <a:rPr lang="pl-PL" sz="1800" i="1" dirty="0"/>
              <a:t>(Copilot, Tableau AI)</a:t>
            </a:r>
            <a:endParaRPr lang="pl-PL" sz="1800" dirty="0"/>
          </a:p>
          <a:p>
            <a:pPr marL="0" indent="0"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13208879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B5FA44-CF38-7E92-AAD3-4DA121A9DA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3DBB36A-3BF2-7CC8-78D7-7FA7B3CD8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3200" b="1" dirty="0"/>
              <a:t>AI w pisaniu publikacji naukowych</a:t>
            </a:r>
            <a:br>
              <a:rPr lang="pl-PL" sz="3200" b="1" dirty="0"/>
            </a:br>
            <a:r>
              <a:rPr lang="pl-PL" sz="3200" b="1" dirty="0"/>
              <a:t>Identyfikacja problemu badawczego · analiza literatury · streszczanie · detekcja plagiatu · korekta · redakcja końcowa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8328A12-2943-217D-28AA-45DE0499C9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6612" y="1955242"/>
            <a:ext cx="6002070" cy="478040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800" b="1" dirty="0"/>
              <a:t>1. ChatGPT – generowanie treści naukowej i analiza źródeł</a:t>
            </a:r>
          </a:p>
          <a:p>
            <a:pPr marL="457200" lvl="1" indent="0">
              <a:buNone/>
            </a:pPr>
            <a:r>
              <a:rPr lang="pl-PL" sz="1800" b="1" dirty="0"/>
              <a:t>Do czego służy</a:t>
            </a:r>
          </a:p>
          <a:p>
            <a:pPr lvl="1"/>
            <a:r>
              <a:rPr lang="pl-PL" sz="1800" dirty="0"/>
              <a:t>Wspiera wszystkie etapy pracy nad publikacją:</a:t>
            </a:r>
            <a:br>
              <a:rPr lang="pl-PL" sz="1800" dirty="0"/>
            </a:br>
            <a:r>
              <a:rPr lang="pl-PL" sz="1800" dirty="0"/>
              <a:t>od identyfikacji luki badawczej po finalną korektę.</a:t>
            </a:r>
          </a:p>
          <a:p>
            <a:pPr marL="457200" lvl="1" indent="0">
              <a:buNone/>
            </a:pPr>
            <a:r>
              <a:rPr lang="pl-PL" sz="1800" b="1" dirty="0"/>
              <a:t>Najważniejsze funkcje</a:t>
            </a:r>
          </a:p>
          <a:p>
            <a:pPr lvl="1"/>
            <a:r>
              <a:rPr lang="pl-PL" sz="1800" dirty="0"/>
              <a:t>Identyfikacja problemu badawczego: generowanie pytań, luk, hipotez.</a:t>
            </a:r>
          </a:p>
          <a:p>
            <a:pPr lvl="1"/>
            <a:r>
              <a:rPr lang="pl-PL" sz="1800" dirty="0"/>
              <a:t>Streszczanie artykułów i tworzenie przeglądów literatury.</a:t>
            </a:r>
          </a:p>
          <a:p>
            <a:pPr lvl="1"/>
            <a:r>
              <a:rPr lang="pl-PL" sz="1800" dirty="0"/>
              <a:t>Segregowanie źródeł i porównywanie badań.</a:t>
            </a:r>
          </a:p>
          <a:p>
            <a:pPr lvl="1"/>
            <a:r>
              <a:rPr lang="pl-PL" sz="1800" dirty="0"/>
              <a:t>Tworzenie struktury artykułu (</a:t>
            </a:r>
            <a:r>
              <a:rPr lang="pl-PL" sz="1800" dirty="0" err="1"/>
              <a:t>IMRaD</a:t>
            </a:r>
            <a:r>
              <a:rPr lang="pl-PL" sz="1800" dirty="0"/>
              <a:t>).</a:t>
            </a:r>
          </a:p>
          <a:p>
            <a:pPr lvl="1"/>
            <a:r>
              <a:rPr lang="pl-PL" sz="1800" dirty="0"/>
              <a:t>Pisanie szkiców sekcji: wstęp, wyniki, dyskusja, wnioski.</a:t>
            </a:r>
          </a:p>
          <a:p>
            <a:pPr lvl="1"/>
            <a:r>
              <a:rPr lang="pl-PL" sz="1800" dirty="0"/>
              <a:t>Automatyczna analiza danych (z </a:t>
            </a:r>
            <a:r>
              <a:rPr lang="pl-PL" sz="1800" dirty="0" err="1"/>
              <a:t>Code</a:t>
            </a:r>
            <a:r>
              <a:rPr lang="pl-PL" sz="1800" dirty="0"/>
              <a:t> Interpreter).</a:t>
            </a:r>
          </a:p>
          <a:p>
            <a:pPr lvl="1"/>
            <a:r>
              <a:rPr lang="pl-PL" sz="1800" dirty="0"/>
              <a:t>Poprawa stylu i języka naukowego.</a:t>
            </a:r>
          </a:p>
          <a:p>
            <a:pPr lvl="1"/>
            <a:r>
              <a:rPr lang="pl-PL" sz="1800" dirty="0"/>
              <a:t>Przekształcanie tekstu zgodnie z wymaganiami czasopism.</a:t>
            </a:r>
          </a:p>
          <a:p>
            <a:pPr marL="0" indent="0">
              <a:buNone/>
            </a:pPr>
            <a:endParaRPr lang="pl-PL" sz="1800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180A0141-FF2E-9A0E-70D3-7C7EC93B87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405352" y="1955241"/>
            <a:ext cx="3950036" cy="3941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Co daje naukowcom:</a:t>
            </a:r>
          </a:p>
          <a:p>
            <a:r>
              <a:rPr lang="pl-PL" sz="1800" dirty="0"/>
              <a:t>Ogromne przyspieszenie przygotowania treści.</a:t>
            </a:r>
          </a:p>
          <a:p>
            <a:r>
              <a:rPr lang="pl-PL" sz="1800" dirty="0"/>
              <a:t>Wspomaganie analizy literatury </a:t>
            </a:r>
            <a:br>
              <a:rPr lang="pl-PL" sz="1800" dirty="0"/>
            </a:br>
            <a:r>
              <a:rPr lang="pl-PL" sz="1800" dirty="0"/>
              <a:t>i argumentacji.</a:t>
            </a:r>
          </a:p>
          <a:p>
            <a:pPr marL="0" indent="0"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36018203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7243B8-D85B-D812-46F7-3DE2D206F2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2C4DDF9-098C-FB7F-9C04-FE28E6871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pl-PL" sz="3200" b="1" dirty="0"/>
            </a:br>
            <a:br>
              <a:rPr lang="pl-PL" sz="3200" b="1" dirty="0"/>
            </a:br>
            <a:r>
              <a:rPr lang="pl-PL" sz="3200" b="1" dirty="0"/>
              <a:t>AI w pisaniu publikacji naukowych </a:t>
            </a:r>
            <a:r>
              <a:rPr lang="pl-PL" sz="3200" dirty="0"/>
              <a:t>(1)</a:t>
            </a:r>
            <a:br>
              <a:rPr lang="pl-PL" sz="3200" b="1" dirty="0"/>
            </a:br>
            <a:r>
              <a:rPr lang="pl-PL" sz="3200" dirty="0"/>
              <a:t>Identyfikacja problemu badawczego · analiza literatury · streszczanie · detekcja plagiatu · korekta · redakcja końcowa </a:t>
            </a:r>
            <a:br>
              <a:rPr lang="pl-PL" sz="3200" dirty="0"/>
            </a:br>
            <a:br>
              <a:rPr lang="pl-PL" sz="3200" b="1" dirty="0"/>
            </a:br>
            <a:endParaRPr lang="pl-PL" sz="3200" b="1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5D0CC1A-695E-721A-802C-3E6725AA7D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14388" y="2247900"/>
            <a:ext cx="10515600" cy="3941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ChatGPT</a:t>
            </a:r>
            <a:r>
              <a:rPr lang="pl-PL" sz="1800" dirty="0"/>
              <a:t> – pomysły, analiza, pisanie</a:t>
            </a:r>
            <a:br>
              <a:rPr lang="pl-PL" sz="1800" dirty="0"/>
            </a:br>
            <a:r>
              <a:rPr lang="pl-PL" sz="1800" b="1" dirty="0" err="1"/>
              <a:t>Scite</a:t>
            </a:r>
            <a:r>
              <a:rPr lang="pl-PL" sz="1800" dirty="0"/>
              <a:t> – wiarygodność i jakość źródeł</a:t>
            </a:r>
            <a:br>
              <a:rPr lang="pl-PL" sz="1800" dirty="0"/>
            </a:br>
            <a:r>
              <a:rPr lang="pl-PL" sz="1800" b="1" dirty="0" err="1"/>
              <a:t>Elicit</a:t>
            </a:r>
            <a:r>
              <a:rPr lang="pl-PL" sz="1800" dirty="0"/>
              <a:t> – przegląd literatury i streszczenia</a:t>
            </a:r>
            <a:br>
              <a:rPr lang="pl-PL" sz="1800" dirty="0"/>
            </a:br>
            <a:r>
              <a:rPr lang="pl-PL" sz="1800" b="1" dirty="0" err="1"/>
              <a:t>Grammarly</a:t>
            </a:r>
            <a:r>
              <a:rPr lang="pl-PL" sz="1800" dirty="0"/>
              <a:t> – korekta i czystość językowa</a:t>
            </a:r>
            <a:br>
              <a:rPr lang="pl-PL" sz="1800" dirty="0"/>
            </a:br>
            <a:r>
              <a:rPr lang="pl-PL" sz="1800" b="1" dirty="0" err="1"/>
              <a:t>DeepL</a:t>
            </a:r>
            <a:r>
              <a:rPr lang="pl-PL" sz="1800" dirty="0"/>
              <a:t> – tłumaczenia i styl wielojęzyczny</a:t>
            </a:r>
          </a:p>
        </p:txBody>
      </p:sp>
    </p:spTree>
    <p:extLst>
      <p:ext uri="{BB962C8B-B14F-4D97-AF65-F5344CB8AC3E}">
        <p14:creationId xmlns:p14="http://schemas.microsoft.com/office/powerpoint/2010/main" val="31942990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6B8782-B735-BDC6-B7C5-A4F7536074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1428F03-52FB-6D44-81B3-3990F6666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/>
              <a:t>AI w pisaniu publikacji naukowych </a:t>
            </a:r>
            <a:r>
              <a:rPr lang="pl-PL" sz="3200" dirty="0"/>
              <a:t>(2)</a:t>
            </a:r>
            <a:br>
              <a:rPr lang="pl-PL" sz="3200" b="1" dirty="0"/>
            </a:br>
            <a:endParaRPr lang="pl-PL" sz="3200" b="1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B8917B7-D3D3-5CEF-C31F-FC34509F91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6612" y="1458118"/>
            <a:ext cx="6127325" cy="48502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2. </a:t>
            </a:r>
            <a:r>
              <a:rPr lang="pl-PL" sz="1800" b="1" dirty="0" err="1"/>
              <a:t>Scite</a:t>
            </a:r>
            <a:r>
              <a:rPr lang="pl-PL" sz="1800" b="1" dirty="0"/>
              <a:t> – weryfikacja jakości źródeł i </a:t>
            </a:r>
            <a:r>
              <a:rPr lang="pl-PL" sz="1800" b="1" dirty="0" err="1"/>
              <a:t>cytowań</a:t>
            </a:r>
            <a:endParaRPr lang="pl-PL" sz="1800" b="1" dirty="0"/>
          </a:p>
          <a:p>
            <a:pPr marL="457200" lvl="1" indent="0">
              <a:buNone/>
            </a:pPr>
            <a:endParaRPr lang="pl-PL" sz="1800" b="1" dirty="0"/>
          </a:p>
          <a:p>
            <a:pPr marL="457200" lvl="1" indent="0">
              <a:buNone/>
            </a:pPr>
            <a:r>
              <a:rPr lang="pl-PL" sz="1800" b="1" dirty="0"/>
              <a:t>Do czego służy</a:t>
            </a:r>
          </a:p>
          <a:p>
            <a:pPr lvl="1"/>
            <a:r>
              <a:rPr lang="pl-PL" sz="1800" dirty="0"/>
              <a:t>Ocena, czy dane źródło jest potwierdzane, obalane lub jedynie cytowane.</a:t>
            </a:r>
          </a:p>
          <a:p>
            <a:pPr lvl="1"/>
            <a:r>
              <a:rPr lang="pl-PL" sz="1800" dirty="0"/>
              <a:t>Weryfikacja wiarygodności i rangi badań.</a:t>
            </a:r>
          </a:p>
          <a:p>
            <a:pPr marL="457200" lvl="1" indent="0">
              <a:buNone/>
            </a:pPr>
            <a:r>
              <a:rPr lang="pl-PL" sz="1800" b="1" dirty="0"/>
              <a:t>Najważniejsze funkcje</a:t>
            </a:r>
          </a:p>
          <a:p>
            <a:pPr lvl="1"/>
            <a:r>
              <a:rPr lang="pl-PL" sz="1800" dirty="0"/>
              <a:t>„Smart </a:t>
            </a:r>
            <a:r>
              <a:rPr lang="pl-PL" sz="1800" dirty="0" err="1"/>
              <a:t>Citations</a:t>
            </a:r>
            <a:r>
              <a:rPr lang="pl-PL" sz="1800" dirty="0"/>
              <a:t>” – pokazuje, jak inne prace cytują dany artykuł.</a:t>
            </a:r>
          </a:p>
          <a:p>
            <a:pPr lvl="1"/>
            <a:r>
              <a:rPr lang="pl-PL" sz="1800" dirty="0"/>
              <a:t>Wyszukiwanie dowodów wspierających lub obalających tezę.</a:t>
            </a:r>
          </a:p>
          <a:p>
            <a:pPr lvl="1"/>
            <a:r>
              <a:rPr lang="pl-PL" sz="1800" dirty="0"/>
              <a:t>Analiza jakości </a:t>
            </a:r>
            <a:r>
              <a:rPr lang="pl-PL" sz="1800" dirty="0" err="1"/>
              <a:t>cytowań</a:t>
            </a:r>
            <a:r>
              <a:rPr lang="pl-PL" sz="1800" dirty="0"/>
              <a:t> w bibliografii.</a:t>
            </a:r>
          </a:p>
          <a:p>
            <a:pPr lvl="1"/>
            <a:r>
              <a:rPr lang="pl-PL" sz="1800" dirty="0"/>
              <a:t>Szybka ocena, czy publikacja jest nadal aktualna i uznana.</a:t>
            </a:r>
          </a:p>
          <a:p>
            <a:pPr lvl="1"/>
            <a:r>
              <a:rPr lang="pl-PL" sz="1800" dirty="0"/>
              <a:t>Tworzenie „</a:t>
            </a:r>
            <a:r>
              <a:rPr lang="pl-PL" sz="1800" dirty="0" err="1"/>
              <a:t>evidence</a:t>
            </a:r>
            <a:r>
              <a:rPr lang="pl-PL" sz="1800" dirty="0"/>
              <a:t> </a:t>
            </a:r>
            <a:r>
              <a:rPr lang="pl-PL" sz="1800" dirty="0" err="1"/>
              <a:t>maps</a:t>
            </a:r>
            <a:r>
              <a:rPr lang="pl-PL" sz="1800" dirty="0"/>
              <a:t>”.</a:t>
            </a:r>
          </a:p>
          <a:p>
            <a:pPr marL="0" indent="0">
              <a:buNone/>
            </a:pPr>
            <a:endParaRPr lang="pl-PL" sz="1800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CF290FF2-8EDF-1CC8-E76A-71B6BACC88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495505" y="1458118"/>
            <a:ext cx="4043966" cy="3941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Co daje naukowcom:</a:t>
            </a:r>
          </a:p>
          <a:p>
            <a:r>
              <a:rPr lang="pl-PL" sz="1800" dirty="0"/>
              <a:t>Pewność, że cytowane źródła są rzetelne </a:t>
            </a:r>
            <a:br>
              <a:rPr lang="pl-PL" sz="1800" dirty="0"/>
            </a:br>
            <a:r>
              <a:rPr lang="pl-PL" sz="1800" dirty="0"/>
              <a:t>i poprawnie interpretowane.</a:t>
            </a:r>
          </a:p>
          <a:p>
            <a:r>
              <a:rPr lang="pl-PL" sz="1800" dirty="0"/>
              <a:t>Ochrona przed błędami w cytowaniu.</a:t>
            </a:r>
          </a:p>
          <a:p>
            <a:pPr marL="0" indent="0"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22193232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E0F79D-CF4D-38CD-7888-EF60C77A57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EF05430-FA63-95CF-C0E2-B7957A292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/>
              <a:t>AI w pisaniu publikacji naukowych </a:t>
            </a:r>
            <a:r>
              <a:rPr lang="pl-PL" sz="3200" dirty="0"/>
              <a:t>(3)</a:t>
            </a:r>
            <a:br>
              <a:rPr lang="pl-PL" sz="3200" b="1" dirty="0"/>
            </a:br>
            <a:endParaRPr lang="pl-PL" sz="3200" b="1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F7C76AE-23CB-28C5-06B4-36EC78B1BF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24236" y="1455314"/>
            <a:ext cx="5715200" cy="49404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3. </a:t>
            </a:r>
            <a:r>
              <a:rPr lang="pl-PL" sz="1800" b="1" dirty="0" err="1"/>
              <a:t>Elicit</a:t>
            </a:r>
            <a:r>
              <a:rPr lang="pl-PL" sz="1800" b="1" dirty="0"/>
              <a:t> – automatyzacja przeglądu literatury (</a:t>
            </a:r>
            <a:r>
              <a:rPr lang="pl-PL" sz="1800" b="1" dirty="0" err="1"/>
              <a:t>Systematic</a:t>
            </a:r>
            <a:r>
              <a:rPr lang="pl-PL" sz="1800" b="1" dirty="0"/>
              <a:t> </a:t>
            </a:r>
            <a:r>
              <a:rPr lang="pl-PL" sz="1800" b="1" dirty="0" err="1"/>
              <a:t>Review</a:t>
            </a:r>
            <a:r>
              <a:rPr lang="pl-PL" sz="1800" b="1" dirty="0"/>
              <a:t> AI)</a:t>
            </a:r>
          </a:p>
          <a:p>
            <a:pPr marL="457200" lvl="1" indent="0">
              <a:buNone/>
            </a:pPr>
            <a:endParaRPr lang="pl-PL" sz="1800" b="1" dirty="0"/>
          </a:p>
          <a:p>
            <a:pPr marL="457200" lvl="1" indent="0">
              <a:buNone/>
            </a:pPr>
            <a:r>
              <a:rPr lang="pl-PL" sz="1800" b="1" dirty="0"/>
              <a:t>Do czego służy</a:t>
            </a:r>
          </a:p>
          <a:p>
            <a:pPr lvl="1"/>
            <a:r>
              <a:rPr lang="pl-PL" sz="1800" dirty="0"/>
              <a:t>Narzędzie wspierające przeglądy systematyczne, meta-analizy i eksplorację literatury.</a:t>
            </a:r>
          </a:p>
          <a:p>
            <a:pPr marL="457200" lvl="1" indent="0">
              <a:buNone/>
            </a:pPr>
            <a:r>
              <a:rPr lang="pl-PL" sz="1800" b="1" dirty="0"/>
              <a:t>Najważniejsze funkcje</a:t>
            </a:r>
          </a:p>
          <a:p>
            <a:pPr lvl="1"/>
            <a:r>
              <a:rPr lang="pl-PL" sz="1800" dirty="0"/>
              <a:t>Wyszukiwanie artykułów na podstawie zapytań </a:t>
            </a:r>
            <a:br>
              <a:rPr lang="pl-PL" sz="1800" dirty="0"/>
            </a:br>
            <a:r>
              <a:rPr lang="pl-PL" sz="1800" dirty="0"/>
              <a:t>w języku naturalnym.</a:t>
            </a:r>
          </a:p>
          <a:p>
            <a:pPr lvl="1"/>
            <a:r>
              <a:rPr lang="pl-PL" sz="1800" dirty="0"/>
              <a:t>Wyciąganie kluczowych danych z publikacji (metody, wyniki, </a:t>
            </a:r>
            <a:r>
              <a:rPr lang="pl-PL" sz="1800" dirty="0" err="1"/>
              <a:t>sample</a:t>
            </a:r>
            <a:r>
              <a:rPr lang="pl-PL" sz="1800" dirty="0"/>
              <a:t> </a:t>
            </a:r>
            <a:r>
              <a:rPr lang="pl-PL" sz="1800" dirty="0" err="1"/>
              <a:t>size</a:t>
            </a:r>
            <a:r>
              <a:rPr lang="pl-PL" sz="1800" dirty="0"/>
              <a:t>).</a:t>
            </a:r>
          </a:p>
          <a:p>
            <a:pPr lvl="1"/>
            <a:r>
              <a:rPr lang="pl-PL" sz="1800" dirty="0"/>
              <a:t>Grupowanie i kategoryzowanie źródeł.</a:t>
            </a:r>
          </a:p>
          <a:p>
            <a:pPr lvl="1"/>
            <a:r>
              <a:rPr lang="pl-PL" sz="1800" dirty="0"/>
              <a:t>Tworzenie tabel porównawczych badań.</a:t>
            </a:r>
          </a:p>
          <a:p>
            <a:pPr lvl="1"/>
            <a:r>
              <a:rPr lang="pl-PL" sz="1800" dirty="0"/>
              <a:t>Automatyczne streszczenia i „</a:t>
            </a:r>
            <a:r>
              <a:rPr lang="pl-PL" sz="1800" dirty="0" err="1"/>
              <a:t>research</a:t>
            </a:r>
            <a:r>
              <a:rPr lang="pl-PL" sz="1800" dirty="0"/>
              <a:t> </a:t>
            </a:r>
            <a:r>
              <a:rPr lang="pl-PL" sz="1800" dirty="0" err="1"/>
              <a:t>highlights</a:t>
            </a:r>
            <a:r>
              <a:rPr lang="pl-PL" sz="1800" dirty="0"/>
              <a:t>”.</a:t>
            </a:r>
          </a:p>
          <a:p>
            <a:pPr lvl="1"/>
            <a:r>
              <a:rPr lang="pl-PL" sz="1800" dirty="0"/>
              <a:t>Wsparcie w identyfikacji trendów i luk badawczych.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F9E43AA3-50A3-5684-1A36-DA4149F549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990053" y="1455314"/>
            <a:ext cx="4362159" cy="3941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Co daje naukowcom:</a:t>
            </a:r>
          </a:p>
          <a:p>
            <a:r>
              <a:rPr lang="pl-PL" sz="1800" dirty="0"/>
              <a:t>Bardzo szybkie przygotowanie przeglądów literatury.</a:t>
            </a:r>
          </a:p>
          <a:p>
            <a:r>
              <a:rPr lang="pl-PL" sz="1800" dirty="0"/>
              <a:t>Zautomatyzowane porównania i syntezy badań.</a:t>
            </a:r>
          </a:p>
          <a:p>
            <a:pPr marL="0" indent="0"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9517740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18CC57-9270-3196-1A5B-6210A35811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FE5CBA8-C2D7-3F12-370F-EC5239825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/>
              <a:t>AI w pisaniu publikacji naukowych </a:t>
            </a:r>
            <a:r>
              <a:rPr lang="pl-PL" sz="3200" dirty="0"/>
              <a:t>(4)</a:t>
            </a:r>
            <a:br>
              <a:rPr lang="pl-PL" sz="3200" b="1" dirty="0"/>
            </a:br>
            <a:endParaRPr lang="pl-PL" sz="3200" b="1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F4AECC5-828F-9E71-753B-3C614AD851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6612" y="1458118"/>
            <a:ext cx="5183188" cy="3941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4. </a:t>
            </a:r>
            <a:r>
              <a:rPr lang="pl-PL" sz="1800" b="1" dirty="0" err="1"/>
              <a:t>Grammarly</a:t>
            </a:r>
            <a:r>
              <a:rPr lang="pl-PL" sz="1800" b="1" dirty="0"/>
              <a:t> – korekta stylu, języka i spójności</a:t>
            </a:r>
          </a:p>
          <a:p>
            <a:pPr marL="457200" lvl="1" indent="0">
              <a:buNone/>
            </a:pPr>
            <a:endParaRPr lang="pl-PL" sz="1800" b="1" dirty="0"/>
          </a:p>
          <a:p>
            <a:pPr marL="457200" lvl="1" indent="0">
              <a:buNone/>
            </a:pPr>
            <a:r>
              <a:rPr lang="pl-PL" sz="1800" b="1" dirty="0"/>
              <a:t>Do czego służy</a:t>
            </a:r>
          </a:p>
          <a:p>
            <a:pPr lvl="1"/>
            <a:r>
              <a:rPr lang="pl-PL" sz="1800" dirty="0"/>
              <a:t>Profesjonalna korekta językowa publikacji w języku angielskim.</a:t>
            </a:r>
          </a:p>
          <a:p>
            <a:pPr marL="457200" lvl="1" indent="0">
              <a:buNone/>
            </a:pPr>
            <a:r>
              <a:rPr lang="pl-PL" sz="1800" b="1" dirty="0"/>
              <a:t>Najważniejsze funkcje</a:t>
            </a:r>
          </a:p>
          <a:p>
            <a:pPr lvl="1"/>
            <a:r>
              <a:rPr lang="pl-PL" sz="1800" dirty="0"/>
              <a:t>Poprawa błędów: gramatycznych, składniowych, interpunkcyjnych.</a:t>
            </a:r>
          </a:p>
          <a:p>
            <a:pPr lvl="1"/>
            <a:r>
              <a:rPr lang="pl-PL" sz="1800" dirty="0"/>
              <a:t>Ujednolicanie stylu naukowego.</a:t>
            </a:r>
          </a:p>
          <a:p>
            <a:pPr lvl="1"/>
            <a:r>
              <a:rPr lang="pl-PL" sz="1800" dirty="0"/>
              <a:t>Analiza tonacji tekstu i przejrzystości.</a:t>
            </a:r>
          </a:p>
          <a:p>
            <a:pPr lvl="1"/>
            <a:r>
              <a:rPr lang="pl-PL" sz="1800" dirty="0"/>
              <a:t>Sugestie skrótów i uproszczeń.</a:t>
            </a:r>
          </a:p>
          <a:p>
            <a:pPr lvl="1"/>
            <a:r>
              <a:rPr lang="pl-PL" sz="1800" dirty="0"/>
              <a:t>Sprawdzanie spójności i logicznego przepływu zdań.</a:t>
            </a:r>
          </a:p>
          <a:p>
            <a:pPr marL="0" indent="0">
              <a:buNone/>
            </a:pPr>
            <a:endParaRPr lang="pl-PL" sz="1800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E63007E9-111A-71A6-09E0-6350739C95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20677" y="1458118"/>
            <a:ext cx="5183188" cy="3941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Co daje naukowcom:</a:t>
            </a:r>
          </a:p>
          <a:p>
            <a:r>
              <a:rPr lang="pl-PL" sz="1800" dirty="0"/>
              <a:t>Poprawiona jakość językowa artykułu bez potrzeby zlecania korekty.</a:t>
            </a:r>
          </a:p>
          <a:p>
            <a:r>
              <a:rPr lang="pl-PL" sz="1800" dirty="0"/>
              <a:t>Odpowiedni, profesjonalny styl zgodny </a:t>
            </a:r>
            <a:br>
              <a:rPr lang="pl-PL" sz="1800" dirty="0"/>
            </a:br>
            <a:r>
              <a:rPr lang="pl-PL" sz="1800" dirty="0"/>
              <a:t>z wymogami czasopism.</a:t>
            </a:r>
          </a:p>
          <a:p>
            <a:pPr marL="0" indent="0">
              <a:buNone/>
            </a:pPr>
            <a:endParaRPr lang="pl-PL" sz="1800" dirty="0"/>
          </a:p>
          <a:p>
            <a:pPr marL="0" indent="0"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121862008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2391CF-C5F7-2B82-6723-532376FDDC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2CB7600-AB1A-851F-B086-27205C32C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AI w pisaniu publikacji naukowych (5)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8990C1A-16E9-FE47-B353-E0D3FE0B12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14388" y="2247900"/>
            <a:ext cx="5183188" cy="3941763"/>
          </a:xfrm>
        </p:spPr>
        <p:txBody>
          <a:bodyPr>
            <a:normAutofit fontScale="55000" lnSpcReduction="20000"/>
          </a:bodyPr>
          <a:lstStyle/>
          <a:p>
            <a:r>
              <a:rPr lang="pl-PL" b="1" dirty="0"/>
              <a:t>5. </a:t>
            </a:r>
            <a:r>
              <a:rPr lang="pl-PL" b="1" dirty="0" err="1"/>
              <a:t>DeepL</a:t>
            </a:r>
            <a:r>
              <a:rPr lang="pl-PL" b="1" dirty="0"/>
              <a:t> – tłumaczenie naukowe i redakcja wielojęzyczna</a:t>
            </a:r>
          </a:p>
          <a:p>
            <a:r>
              <a:rPr lang="pl-PL" b="1" dirty="0"/>
              <a:t>Do czego służy</a:t>
            </a:r>
          </a:p>
          <a:p>
            <a:r>
              <a:rPr lang="pl-PL" dirty="0"/>
              <a:t>Najwyższej jakości tłumaczenia tekstów naukowych.</a:t>
            </a:r>
          </a:p>
          <a:p>
            <a:r>
              <a:rPr lang="pl-PL" dirty="0"/>
              <a:t>Dostosowywanie języka do stylu publikacji.</a:t>
            </a:r>
          </a:p>
          <a:p>
            <a:r>
              <a:rPr lang="pl-PL" b="1" dirty="0"/>
              <a:t>Najważniejsze funkcje</a:t>
            </a:r>
          </a:p>
          <a:p>
            <a:r>
              <a:rPr lang="pl-PL" dirty="0"/>
              <a:t>Tłumaczenia PL → EN / EN → PL z zachowaniem terminologii naukowej.</a:t>
            </a:r>
          </a:p>
          <a:p>
            <a:r>
              <a:rPr lang="pl-PL" dirty="0"/>
              <a:t>Podpowiedzi alternatywnych sformułowań (</a:t>
            </a:r>
            <a:r>
              <a:rPr lang="pl-PL" dirty="0" err="1"/>
              <a:t>DeepL</a:t>
            </a:r>
            <a:r>
              <a:rPr lang="pl-PL" dirty="0"/>
              <a:t> Write).</a:t>
            </a:r>
          </a:p>
          <a:p>
            <a:r>
              <a:rPr lang="pl-PL" dirty="0"/>
              <a:t>Redagowanie stylu i klarowności tekstu po przetłumaczeniu.</a:t>
            </a:r>
          </a:p>
          <a:p>
            <a:r>
              <a:rPr lang="pl-PL" dirty="0"/>
              <a:t>Ujednolicanie pojęć i terminologii w całym artykule.</a:t>
            </a:r>
          </a:p>
          <a:p>
            <a:r>
              <a:rPr lang="pl-PL" dirty="0"/>
              <a:t>Wsparcie przy pisaniu grantów po angielsku.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D4FC6C6B-8137-4327-E0E0-EEA0700AFC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247900"/>
            <a:ext cx="5183188" cy="3941763"/>
          </a:xfrm>
        </p:spPr>
        <p:txBody>
          <a:bodyPr>
            <a:normAutofit fontScale="55000" lnSpcReduction="20000"/>
          </a:bodyPr>
          <a:lstStyle/>
          <a:p>
            <a:r>
              <a:rPr lang="pl-PL" b="1" dirty="0"/>
              <a:t>Co daje naukowcom</a:t>
            </a:r>
          </a:p>
          <a:p>
            <a:r>
              <a:rPr lang="pl-PL" dirty="0"/>
              <a:t>Tekst gotowy do publikacji w czasopismach międzynarodowych.</a:t>
            </a:r>
          </a:p>
          <a:p>
            <a:r>
              <a:rPr lang="pl-PL" dirty="0"/>
              <a:t>Mniejsza konieczność zewnętrznej redakcji językowej.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4346235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1F774A-A26F-5024-8DB7-98D16498D7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6C497F7-CE60-06E2-5A69-2F104B9F1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081" y="133305"/>
            <a:ext cx="11925837" cy="1325563"/>
          </a:xfrm>
        </p:spPr>
        <p:txBody>
          <a:bodyPr>
            <a:normAutofit fontScale="90000"/>
          </a:bodyPr>
          <a:lstStyle/>
          <a:p>
            <a:br>
              <a:rPr lang="pl-PL" sz="3600" b="1" dirty="0"/>
            </a:br>
            <a:r>
              <a:rPr lang="pl-PL" sz="3600" b="1" dirty="0"/>
              <a:t>AI do tworzenia grafik i prezentacji naukowych </a:t>
            </a:r>
            <a:r>
              <a:rPr lang="pl-PL" sz="3600" dirty="0"/>
              <a:t>(1)</a:t>
            </a:r>
            <a:br>
              <a:rPr lang="pl-PL" sz="3600" b="1" dirty="0"/>
            </a:br>
            <a:r>
              <a:rPr lang="pl-PL" sz="3600" dirty="0"/>
              <a:t>Ilustracje · schematy · infografiki · prezentacje do publikacji i wystąpień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D8CC8EE-E4B6-7CDE-9CC8-9466FB5CF3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2568" y="1553827"/>
            <a:ext cx="6178841" cy="49390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800" b="1" dirty="0"/>
              <a:t>1. Canva AI – generowanie grafik i pełnych prezentacji</a:t>
            </a:r>
          </a:p>
          <a:p>
            <a:pPr marL="457200" lvl="1" indent="0">
              <a:buNone/>
            </a:pPr>
            <a:r>
              <a:rPr lang="pl-PL" sz="1800" b="1" dirty="0"/>
              <a:t>Do czego służy</a:t>
            </a:r>
          </a:p>
          <a:p>
            <a:pPr lvl="1"/>
            <a:r>
              <a:rPr lang="pl-PL" sz="1800" dirty="0"/>
              <a:t>Uniwersalne narzędzie do tworzenia profesjonalnych grafik, plakatów, ilustracji i prezentacji.</a:t>
            </a:r>
          </a:p>
          <a:p>
            <a:pPr lvl="1"/>
            <a:r>
              <a:rPr lang="pl-PL" sz="1800" dirty="0"/>
              <a:t>Silny moduł AI do generowania obrazów i automatycznego układu slajdów.</a:t>
            </a:r>
          </a:p>
          <a:p>
            <a:pPr marL="457200" lvl="1" indent="0">
              <a:buNone/>
            </a:pPr>
            <a:r>
              <a:rPr lang="pl-PL" sz="1800" b="1" dirty="0"/>
              <a:t>Najważniejsze funkcje</a:t>
            </a:r>
          </a:p>
          <a:p>
            <a:pPr lvl="1"/>
            <a:r>
              <a:rPr lang="pl-PL" sz="1800" b="1" dirty="0"/>
              <a:t>Magic Media &amp; Magic Design</a:t>
            </a:r>
            <a:r>
              <a:rPr lang="pl-PL" sz="1800" dirty="0"/>
              <a:t> – generowanie obrazów, grafik, ilustracji naukowych.</a:t>
            </a:r>
          </a:p>
          <a:p>
            <a:pPr lvl="1"/>
            <a:r>
              <a:rPr lang="pl-PL" sz="1800" b="1" dirty="0"/>
              <a:t>Magic Presentation</a:t>
            </a:r>
            <a:r>
              <a:rPr lang="pl-PL" sz="1800" dirty="0"/>
              <a:t> – tworzenie pełnych prezentacji </a:t>
            </a:r>
            <a:br>
              <a:rPr lang="pl-PL" sz="1800" dirty="0"/>
            </a:br>
            <a:r>
              <a:rPr lang="pl-PL" sz="1800" dirty="0"/>
              <a:t>na podstawie </a:t>
            </a:r>
            <a:r>
              <a:rPr lang="pl-PL" sz="1800" dirty="0" err="1"/>
              <a:t>promptu</a:t>
            </a:r>
            <a:r>
              <a:rPr lang="pl-PL" sz="1800" dirty="0"/>
              <a:t>.</a:t>
            </a:r>
          </a:p>
          <a:p>
            <a:pPr lvl="1"/>
            <a:r>
              <a:rPr lang="pl-PL" sz="1800" b="1" dirty="0"/>
              <a:t>Magic Write</a:t>
            </a:r>
            <a:r>
              <a:rPr lang="pl-PL" sz="1800" dirty="0"/>
              <a:t> – opis projektów, streszczenia, narracje slajdowe.</a:t>
            </a:r>
          </a:p>
          <a:p>
            <a:pPr lvl="1"/>
            <a:r>
              <a:rPr lang="pl-PL" sz="1800" dirty="0"/>
              <a:t>Tworzenie diagramów, map myśli, schematów </a:t>
            </a:r>
            <a:br>
              <a:rPr lang="pl-PL" sz="1800" dirty="0"/>
            </a:br>
            <a:r>
              <a:rPr lang="pl-PL" sz="1800" dirty="0"/>
              <a:t>i infografik.</a:t>
            </a:r>
          </a:p>
          <a:p>
            <a:pPr lvl="1"/>
            <a:r>
              <a:rPr lang="pl-PL" sz="1800" dirty="0"/>
              <a:t>Automatyczne formatowanie i porządkowanie layoutów.</a:t>
            </a:r>
          </a:p>
          <a:p>
            <a:pPr lvl="1"/>
            <a:r>
              <a:rPr lang="pl-PL" sz="1800" dirty="0"/>
              <a:t>Eksport do PDF, PNG, JPEG i PPTX.</a:t>
            </a:r>
          </a:p>
          <a:p>
            <a:pPr marL="0" indent="0">
              <a:buNone/>
            </a:pPr>
            <a:endParaRPr lang="pl-PL" sz="1800" dirty="0"/>
          </a:p>
          <a:p>
            <a:pPr marL="0" indent="0">
              <a:buNone/>
            </a:pPr>
            <a:endParaRPr lang="pl-PL" sz="1800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9C317EF1-D8DB-7BC8-8609-3BE3DCC1A0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407242" y="1553827"/>
            <a:ext cx="3962914" cy="3941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Przykłady zastosowań</a:t>
            </a:r>
          </a:p>
          <a:p>
            <a:r>
              <a:rPr lang="pl-PL" sz="1800" dirty="0"/>
              <a:t>schematy metodologii badań</a:t>
            </a:r>
          </a:p>
          <a:p>
            <a:r>
              <a:rPr lang="pl-PL" sz="1800" dirty="0"/>
              <a:t>infografiki do publikacji (proces, wyniki, modele)</a:t>
            </a:r>
          </a:p>
          <a:p>
            <a:r>
              <a:rPr lang="pl-PL" sz="1800" dirty="0"/>
              <a:t>postery konferencyjne</a:t>
            </a:r>
          </a:p>
          <a:p>
            <a:r>
              <a:rPr lang="pl-PL" sz="1800" dirty="0"/>
              <a:t>slajdy na wystąpienia</a:t>
            </a:r>
          </a:p>
          <a:p>
            <a:pPr marL="0" indent="0"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237466695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3C6080-AD2C-CA6B-440D-C434BF0E75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1">
            <a:extLst>
              <a:ext uri="{FF2B5EF4-FFF2-40B4-BE49-F238E27FC236}">
                <a16:creationId xmlns:a16="http://schemas.microsoft.com/office/drawing/2014/main" id="{3CD01D1D-B2F7-D951-CF97-2E5A51DAD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081" y="133305"/>
            <a:ext cx="11925837" cy="1325563"/>
          </a:xfrm>
        </p:spPr>
        <p:txBody>
          <a:bodyPr>
            <a:normAutofit fontScale="90000"/>
          </a:bodyPr>
          <a:lstStyle/>
          <a:p>
            <a:br>
              <a:rPr lang="pl-PL" sz="3600" b="1" dirty="0"/>
            </a:br>
            <a:r>
              <a:rPr lang="pl-PL" sz="3600" b="1" dirty="0"/>
              <a:t>AI do tworzenia grafik i prezentacji naukowych </a:t>
            </a:r>
            <a:r>
              <a:rPr lang="pl-PL" sz="3600" dirty="0"/>
              <a:t>(2)</a:t>
            </a:r>
            <a:br>
              <a:rPr lang="pl-PL" sz="3600" b="1" dirty="0"/>
            </a:br>
            <a:r>
              <a:rPr lang="pl-PL" sz="3600" dirty="0"/>
              <a:t>Ilustracje · schematy · infografiki · prezentacje do publikacji i wystąpień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3821F37-369D-9056-4D29-B1D1CD89AC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14388" y="1558344"/>
            <a:ext cx="5740958" cy="463131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800" b="1" dirty="0"/>
              <a:t>2. Gamma – prezentacje generowane w 100% przez AI</a:t>
            </a:r>
          </a:p>
          <a:p>
            <a:pPr marL="457200" lvl="1" indent="0">
              <a:buNone/>
            </a:pPr>
            <a:endParaRPr lang="pl-PL" sz="1800" b="1" dirty="0"/>
          </a:p>
          <a:p>
            <a:pPr marL="457200" lvl="1" indent="0">
              <a:buNone/>
            </a:pPr>
            <a:r>
              <a:rPr lang="pl-PL" sz="1800" b="1" dirty="0"/>
              <a:t>Do czego służy</a:t>
            </a:r>
          </a:p>
          <a:p>
            <a:pPr lvl="1"/>
            <a:r>
              <a:rPr lang="pl-PL" sz="1800" dirty="0"/>
              <a:t>Tworzenie eleganckich, minimalistycznych, naukowych prezentacji „z tekstu”.</a:t>
            </a:r>
          </a:p>
          <a:p>
            <a:pPr lvl="1"/>
            <a:r>
              <a:rPr lang="pl-PL" sz="1800" dirty="0"/>
              <a:t>Możliwość integracji z dokumentami i tabelami.</a:t>
            </a:r>
          </a:p>
          <a:p>
            <a:pPr marL="457200" lvl="1" indent="0">
              <a:buNone/>
            </a:pPr>
            <a:r>
              <a:rPr lang="pl-PL" sz="1800" b="1" dirty="0"/>
              <a:t>Najważniejsze funkcje</a:t>
            </a:r>
          </a:p>
          <a:p>
            <a:pPr lvl="1"/>
            <a:r>
              <a:rPr lang="pl-PL" sz="1800" dirty="0"/>
              <a:t>Generowanie prezentacji z samego </a:t>
            </a:r>
            <a:r>
              <a:rPr lang="pl-PL" sz="1800" dirty="0" err="1"/>
              <a:t>promptu</a:t>
            </a:r>
            <a:r>
              <a:rPr lang="pl-PL" sz="1800" dirty="0"/>
              <a:t> </a:t>
            </a:r>
            <a:br>
              <a:rPr lang="pl-PL" sz="1800" dirty="0"/>
            </a:br>
            <a:r>
              <a:rPr lang="pl-PL" sz="1800" dirty="0"/>
              <a:t>lub wklejonego tekstu.</a:t>
            </a:r>
          </a:p>
          <a:p>
            <a:pPr lvl="1"/>
            <a:r>
              <a:rPr lang="pl-PL" sz="1800" dirty="0"/>
              <a:t>Automatyczne slajdy o spójnej estetyce (layout </a:t>
            </a:r>
            <a:br>
              <a:rPr lang="pl-PL" sz="1800" dirty="0"/>
            </a:br>
            <a:r>
              <a:rPr lang="pl-PL" sz="1800" dirty="0"/>
              <a:t>+ typografia).</a:t>
            </a:r>
          </a:p>
          <a:p>
            <a:pPr lvl="1"/>
            <a:r>
              <a:rPr lang="pl-PL" sz="1800" dirty="0"/>
              <a:t>AI wspierająca skracanie i porządkowanie treści.</a:t>
            </a:r>
          </a:p>
          <a:p>
            <a:pPr lvl="1"/>
            <a:r>
              <a:rPr lang="pl-PL" sz="1800" dirty="0"/>
              <a:t>Tworzenie infografik i schematów w oparciu o tekst wejściowy.</a:t>
            </a:r>
          </a:p>
          <a:p>
            <a:pPr lvl="1"/>
            <a:r>
              <a:rPr lang="pl-PL" sz="1800" dirty="0"/>
              <a:t>Eksport do </a:t>
            </a:r>
            <a:r>
              <a:rPr lang="pl-PL" sz="1800" dirty="0" err="1"/>
              <a:t>PowerPointa</a:t>
            </a:r>
            <a:r>
              <a:rPr lang="pl-PL" sz="1800" dirty="0"/>
              <a:t> lub udostępnianie interaktywne.</a:t>
            </a:r>
          </a:p>
          <a:p>
            <a:pPr marL="0" indent="0">
              <a:buNone/>
            </a:pPr>
            <a:endParaRPr lang="pl-PL" sz="1800" dirty="0"/>
          </a:p>
          <a:p>
            <a:pPr marL="0" indent="0">
              <a:buNone/>
            </a:pPr>
            <a:endParaRPr lang="pl-PL" sz="1800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904BEC94-AB2C-5C6B-63C5-AB92BC27AC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096258" y="2247900"/>
            <a:ext cx="4259129" cy="3941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Przykłady zastosowań</a:t>
            </a:r>
          </a:p>
          <a:p>
            <a:r>
              <a:rPr lang="pl-PL" sz="1800" dirty="0"/>
              <a:t>szybka prezentacja dorobku projektu</a:t>
            </a:r>
          </a:p>
          <a:p>
            <a:r>
              <a:rPr lang="pl-PL" sz="1800" dirty="0"/>
              <a:t>prezentacje z wyników badań</a:t>
            </a:r>
          </a:p>
          <a:p>
            <a:r>
              <a:rPr lang="pl-PL" sz="1800" dirty="0"/>
              <a:t>prezentacje metodologiczne</a:t>
            </a:r>
          </a:p>
          <a:p>
            <a:r>
              <a:rPr lang="pl-PL" sz="1800" dirty="0"/>
              <a:t>materiały na seminaria i konferencje</a:t>
            </a:r>
          </a:p>
          <a:p>
            <a:pPr marL="0" indent="0"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1158141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3538440-E848-48BC-4EF1-901198E73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849900"/>
          </a:xfrm>
        </p:spPr>
        <p:txBody>
          <a:bodyPr>
            <a:normAutofit/>
          </a:bodyPr>
          <a:lstStyle/>
          <a:p>
            <a:r>
              <a:rPr lang="pl-PL" sz="3200" b="1" dirty="0"/>
              <a:t>Rodzaje AI, przykłady zastosowań w nauce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16891158-40C2-0B0B-2F17-425A8668C7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36635" y="1390041"/>
            <a:ext cx="5568863" cy="52612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800" b="1" dirty="0"/>
              <a:t>1. AI SYMBOLICZNA (reguły, ontologie, logika)</a:t>
            </a:r>
          </a:p>
          <a:p>
            <a:pPr lvl="1"/>
            <a:r>
              <a:rPr lang="pl-PL" sz="1800" dirty="0"/>
              <a:t>działa na zasadach „jeśli → to”, w pełni </a:t>
            </a:r>
            <a:r>
              <a:rPr lang="pl-PL" sz="1800" dirty="0" err="1"/>
              <a:t>wyjaśnialna</a:t>
            </a:r>
            <a:endParaRPr lang="pl-PL" sz="1800" dirty="0"/>
          </a:p>
          <a:p>
            <a:pPr lvl="1"/>
            <a:r>
              <a:rPr lang="pl-PL" sz="1800" dirty="0"/>
              <a:t>zgodna z AI </a:t>
            </a:r>
            <a:r>
              <a:rPr lang="pl-PL" sz="1800" dirty="0" err="1"/>
              <a:t>Act</a:t>
            </a:r>
            <a:r>
              <a:rPr lang="pl-PL" sz="1800" dirty="0"/>
              <a:t>, najlepsza w procesach z normami</a:t>
            </a:r>
          </a:p>
          <a:p>
            <a:pPr lvl="1"/>
            <a:r>
              <a:rPr lang="pl-PL" sz="1800" dirty="0"/>
              <a:t>przykłady: diagnoza </a:t>
            </a:r>
            <a:r>
              <a:rPr lang="pl-PL" sz="1800" dirty="0" err="1"/>
              <a:t>regułowa</a:t>
            </a:r>
            <a:r>
              <a:rPr lang="pl-PL" sz="1800" dirty="0"/>
              <a:t>, BIM, systemy OOS, GO/</a:t>
            </a:r>
            <a:r>
              <a:rPr lang="pl-PL" sz="1800" dirty="0" err="1"/>
              <a:t>ChEBI</a:t>
            </a:r>
            <a:endParaRPr lang="pl-PL" sz="1800" dirty="0"/>
          </a:p>
          <a:p>
            <a:pPr marL="0" indent="0">
              <a:buNone/>
            </a:pPr>
            <a:r>
              <a:rPr lang="pl-PL" sz="1800" b="1" dirty="0"/>
              <a:t>2. UCZENIE MASZYNOWE (ML)</a:t>
            </a:r>
          </a:p>
          <a:p>
            <a:pPr lvl="1"/>
            <a:r>
              <a:rPr lang="pl-PL" sz="1800" dirty="0"/>
              <a:t>uczy się wzorców z danych; klasyfikacja, regresja, </a:t>
            </a:r>
            <a:r>
              <a:rPr lang="pl-PL" sz="1800" dirty="0" err="1"/>
              <a:t>klastrowanie</a:t>
            </a:r>
            <a:endParaRPr lang="pl-PL" sz="1800" dirty="0"/>
          </a:p>
          <a:p>
            <a:pPr lvl="1"/>
            <a:r>
              <a:rPr lang="pl-PL" sz="1800" dirty="0"/>
              <a:t>prognozy, optymalizacja, analiza ryzyka</a:t>
            </a:r>
          </a:p>
          <a:p>
            <a:pPr lvl="1"/>
            <a:r>
              <a:rPr lang="pl-PL" sz="1800" dirty="0"/>
              <a:t>przykłady: plony, choroby zwierząt, jakość wód, parametry materiałów</a:t>
            </a:r>
          </a:p>
          <a:p>
            <a:pPr marL="0" indent="0">
              <a:buNone/>
            </a:pPr>
            <a:r>
              <a:rPr lang="pl-PL" sz="1800" b="1" dirty="0"/>
              <a:t>3. GŁĘBOKIE UCZENIE (DL)</a:t>
            </a:r>
          </a:p>
          <a:p>
            <a:pPr lvl="1"/>
            <a:r>
              <a:rPr lang="pl-PL" sz="1800" dirty="0"/>
              <a:t>sieci neuronowe: obrazy, sygnały, genomika, </a:t>
            </a:r>
            <a:r>
              <a:rPr lang="pl-PL" sz="1800" dirty="0" err="1"/>
              <a:t>LiDAR</a:t>
            </a:r>
            <a:endParaRPr lang="pl-PL" sz="1800" dirty="0"/>
          </a:p>
          <a:p>
            <a:pPr lvl="1"/>
            <a:r>
              <a:rPr lang="pl-PL" sz="1800" dirty="0"/>
              <a:t>najwyższa skuteczność w obrazowaniu i detekcji</a:t>
            </a:r>
          </a:p>
          <a:p>
            <a:pPr lvl="1"/>
            <a:r>
              <a:rPr lang="pl-PL" sz="1800" dirty="0"/>
              <a:t>przykłady: mikroskopia, RTG/USG, pęknięcia konstrukcji, biomasa lasów</a:t>
            </a:r>
          </a:p>
          <a:p>
            <a:pPr marL="0" indent="0">
              <a:buNone/>
            </a:pPr>
            <a:endParaRPr lang="pl-PL" sz="1800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F88F80D3-2798-9405-D04F-0727A884D6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2" y="1390041"/>
            <a:ext cx="5683163" cy="52612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800" b="1" dirty="0"/>
              <a:t>4. AI GENERATYWNA (</a:t>
            </a:r>
            <a:r>
              <a:rPr lang="pl-PL" sz="1800" b="1" dirty="0" err="1"/>
              <a:t>GenAI</a:t>
            </a:r>
            <a:r>
              <a:rPr lang="pl-PL" sz="1800" b="1" dirty="0"/>
              <a:t>)</a:t>
            </a:r>
          </a:p>
          <a:p>
            <a:pPr lvl="1"/>
            <a:r>
              <a:rPr lang="pl-PL" sz="1800" dirty="0"/>
              <a:t>generuje nowe treści: tekst, kod, CAD, modele 3D, DNA</a:t>
            </a:r>
          </a:p>
          <a:p>
            <a:pPr lvl="1"/>
            <a:r>
              <a:rPr lang="pl-PL" sz="1800" dirty="0"/>
              <a:t>przyspiesza pracę naukowca: hipotezy, raporty, symulacje</a:t>
            </a:r>
          </a:p>
          <a:p>
            <a:pPr lvl="1"/>
            <a:r>
              <a:rPr lang="pl-PL" sz="1800" dirty="0"/>
              <a:t>przykłady: projektowanie enzymów, analizy środowiskowe, projekty mebli</a:t>
            </a:r>
          </a:p>
          <a:p>
            <a:pPr marL="0" indent="0">
              <a:buNone/>
            </a:pPr>
            <a:r>
              <a:rPr lang="pl-PL" sz="1800" b="1" dirty="0"/>
              <a:t>5. AI HYBRYDOWA (symboliczna + ML/DL + </a:t>
            </a:r>
            <a:r>
              <a:rPr lang="pl-PL" sz="1800" b="1" dirty="0" err="1"/>
              <a:t>GenAI</a:t>
            </a:r>
            <a:r>
              <a:rPr lang="pl-PL" sz="1800" b="1" dirty="0"/>
              <a:t>)</a:t>
            </a:r>
          </a:p>
          <a:p>
            <a:pPr lvl="1"/>
            <a:r>
              <a:rPr lang="pl-PL" sz="1800" dirty="0"/>
              <a:t>łączy </a:t>
            </a:r>
            <a:r>
              <a:rPr lang="pl-PL" sz="1800" dirty="0" err="1"/>
              <a:t>wyjaśnialność</a:t>
            </a:r>
            <a:r>
              <a:rPr lang="pl-PL" sz="1800" dirty="0"/>
              <a:t> z wysoką skutecznością </a:t>
            </a:r>
            <a:br>
              <a:rPr lang="pl-PL" sz="1800" dirty="0"/>
            </a:br>
            <a:r>
              <a:rPr lang="pl-PL" sz="1800" dirty="0"/>
              <a:t>i kreatywnością</a:t>
            </a:r>
          </a:p>
          <a:p>
            <a:pPr lvl="1"/>
            <a:r>
              <a:rPr lang="pl-PL" sz="1800" dirty="0"/>
              <a:t>idealna w badaniach wymagających zgodności </a:t>
            </a:r>
            <a:br>
              <a:rPr lang="pl-PL" sz="1800" dirty="0"/>
            </a:br>
            <a:r>
              <a:rPr lang="pl-PL" sz="1800" dirty="0"/>
              <a:t>+ innowacji</a:t>
            </a:r>
          </a:p>
          <a:p>
            <a:pPr lvl="1"/>
            <a:r>
              <a:rPr lang="pl-PL" sz="1800" dirty="0"/>
              <a:t>przykłady: diagnoza multimodalna, </a:t>
            </a:r>
            <a:r>
              <a:rPr lang="pl-PL" sz="1800" dirty="0" err="1"/>
              <a:t>generative</a:t>
            </a:r>
            <a:r>
              <a:rPr lang="pl-PL" sz="1800" dirty="0"/>
              <a:t> design z normami, symulacje środowiskowe</a:t>
            </a:r>
          </a:p>
          <a:p>
            <a:pPr marL="0" indent="0">
              <a:buNone/>
            </a:pPr>
            <a:r>
              <a:rPr lang="pl-PL" sz="1800" b="1" dirty="0"/>
              <a:t>Podsumowanie:</a:t>
            </a:r>
          </a:p>
          <a:p>
            <a:pPr marL="0" indent="0">
              <a:buNone/>
            </a:pPr>
            <a:r>
              <a:rPr lang="pl-PL" sz="1800" b="1" dirty="0"/>
              <a:t>AI symboliczna = </a:t>
            </a:r>
            <a:r>
              <a:rPr lang="pl-PL" sz="1800" b="1" dirty="0" err="1"/>
              <a:t>wyjaśnialność</a:t>
            </a:r>
            <a:r>
              <a:rPr lang="pl-PL" sz="1800" b="1" dirty="0"/>
              <a:t>, ML/DL = predykcja </a:t>
            </a:r>
            <a:br>
              <a:rPr lang="pl-PL" sz="1800" b="1" dirty="0"/>
            </a:br>
            <a:r>
              <a:rPr lang="pl-PL" sz="1800" b="1" dirty="0"/>
              <a:t>i obrazowanie, </a:t>
            </a:r>
            <a:r>
              <a:rPr lang="pl-PL" sz="1800" b="1" dirty="0" err="1"/>
              <a:t>GenAI</a:t>
            </a:r>
            <a:r>
              <a:rPr lang="pl-PL" sz="1800" b="1" dirty="0"/>
              <a:t> = generowanie,</a:t>
            </a:r>
            <a:br>
              <a:rPr lang="pl-PL" sz="1800" b="1" dirty="0"/>
            </a:br>
            <a:r>
              <a:rPr lang="pl-PL" sz="1800" b="1" dirty="0"/>
              <a:t>Hybrydowa AI = połączenie tego, co najlepsze.</a:t>
            </a:r>
            <a:endParaRPr lang="pl-PL" sz="1800" dirty="0"/>
          </a:p>
          <a:p>
            <a:pPr marL="0" indent="0"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195992539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F8376E-9DEC-4371-1B49-9BC90ED0D3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1">
            <a:extLst>
              <a:ext uri="{FF2B5EF4-FFF2-40B4-BE49-F238E27FC236}">
                <a16:creationId xmlns:a16="http://schemas.microsoft.com/office/drawing/2014/main" id="{ED9F9D3E-88C9-96C4-67F2-1BBA4C120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081" y="133305"/>
            <a:ext cx="11925837" cy="1325563"/>
          </a:xfrm>
        </p:spPr>
        <p:txBody>
          <a:bodyPr>
            <a:normAutofit fontScale="90000"/>
          </a:bodyPr>
          <a:lstStyle/>
          <a:p>
            <a:br>
              <a:rPr lang="pl-PL" sz="3600" b="1" dirty="0"/>
            </a:br>
            <a:r>
              <a:rPr lang="pl-PL" sz="3600" b="1" dirty="0"/>
              <a:t>AI do tworzenia grafik i prezentacji naukowych </a:t>
            </a:r>
            <a:r>
              <a:rPr lang="pl-PL" sz="3600" dirty="0"/>
              <a:t>(3)</a:t>
            </a:r>
            <a:br>
              <a:rPr lang="pl-PL" sz="3600" b="1" dirty="0"/>
            </a:br>
            <a:r>
              <a:rPr lang="pl-PL" sz="3600" dirty="0"/>
              <a:t>Ilustracje · schematy · infografiki · prezentacje do publikacji i wystąpień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2ADBC10-A584-BF03-5989-0200FCBAF6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3639" y="1458869"/>
            <a:ext cx="5898523" cy="50320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800" b="1" dirty="0"/>
              <a:t>3. Copilot (PowerPoint, Designer, Bing Image </a:t>
            </a:r>
            <a:r>
              <a:rPr lang="pl-PL" sz="1800" b="1" dirty="0" err="1"/>
              <a:t>Creator</a:t>
            </a:r>
            <a:r>
              <a:rPr lang="pl-PL" sz="1800" b="1" dirty="0"/>
              <a:t>)</a:t>
            </a:r>
          </a:p>
          <a:p>
            <a:pPr marL="0" indent="0">
              <a:buNone/>
            </a:pPr>
            <a:endParaRPr lang="pl-PL" sz="1800" b="1" dirty="0"/>
          </a:p>
          <a:p>
            <a:pPr marL="457200" lvl="1" indent="0">
              <a:buNone/>
            </a:pPr>
            <a:r>
              <a:rPr lang="pl-PL" sz="1800" b="1" dirty="0"/>
              <a:t>Do czego służy</a:t>
            </a:r>
          </a:p>
          <a:p>
            <a:pPr lvl="1"/>
            <a:r>
              <a:rPr lang="pl-PL" sz="1800" dirty="0"/>
              <a:t>Tworzenie prezentacji naukowych w ekosystemie Microsoft.</a:t>
            </a:r>
          </a:p>
          <a:p>
            <a:pPr lvl="1"/>
            <a:r>
              <a:rPr lang="pl-PL" sz="1800" dirty="0"/>
              <a:t>Generowanie grafik, tabel, slajdów i narracji slajdowej.</a:t>
            </a:r>
          </a:p>
          <a:p>
            <a:pPr marL="457200" lvl="1" indent="0">
              <a:buNone/>
            </a:pPr>
            <a:r>
              <a:rPr lang="pl-PL" sz="1800" b="1" dirty="0"/>
              <a:t>Najważniejsze funkcje</a:t>
            </a:r>
          </a:p>
          <a:p>
            <a:pPr lvl="1"/>
            <a:r>
              <a:rPr lang="pl-PL" sz="1800" dirty="0"/>
              <a:t>Tworzenie slajdów z dokumentów Word, PDF </a:t>
            </a:r>
            <a:br>
              <a:rPr lang="pl-PL" sz="1800" dirty="0"/>
            </a:br>
            <a:r>
              <a:rPr lang="pl-PL" sz="1800" dirty="0"/>
              <a:t>lub opisów.</a:t>
            </a:r>
          </a:p>
          <a:p>
            <a:pPr lvl="1"/>
            <a:r>
              <a:rPr lang="pl-PL" sz="1800" dirty="0"/>
              <a:t>Automatyczne streszczenie artykułu i zamiana </a:t>
            </a:r>
            <a:br>
              <a:rPr lang="pl-PL" sz="1800" dirty="0"/>
            </a:br>
            <a:r>
              <a:rPr lang="pl-PL" sz="1800" dirty="0"/>
              <a:t>w prezentację PowerPoint.</a:t>
            </a:r>
          </a:p>
          <a:p>
            <a:pPr lvl="1"/>
            <a:r>
              <a:rPr lang="pl-PL" sz="1800" dirty="0"/>
              <a:t>Generowanie ikon, prostych schematów i diagramów.</a:t>
            </a:r>
          </a:p>
          <a:p>
            <a:pPr lvl="1"/>
            <a:r>
              <a:rPr lang="pl-PL" sz="1800" dirty="0"/>
              <a:t>Zgodność z korporacyjnymi szablonami uczelni/instytutu.</a:t>
            </a:r>
          </a:p>
          <a:p>
            <a:pPr lvl="1"/>
            <a:r>
              <a:rPr lang="pl-PL" sz="1800" dirty="0"/>
              <a:t>Tworzenie obrazów i wizualizacji (DALL·E).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14FC8DB5-50EC-5546-9A15-1E0CE57A84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693481" y="1458118"/>
            <a:ext cx="4684132" cy="3941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Przykłady zastosowań</a:t>
            </a:r>
          </a:p>
          <a:p>
            <a:r>
              <a:rPr lang="pl-PL" sz="1800" dirty="0"/>
              <a:t>prezentacje z wyników badań do Rad Wydziałów i seminariów</a:t>
            </a:r>
          </a:p>
          <a:p>
            <a:r>
              <a:rPr lang="pl-PL" sz="1800" dirty="0"/>
              <a:t>slajdy z danych statystycznych (wykresy, diagramy)</a:t>
            </a:r>
          </a:p>
          <a:p>
            <a:r>
              <a:rPr lang="pl-PL" sz="1800" dirty="0"/>
              <a:t>ilustracje do stron projektowych i raportów</a:t>
            </a:r>
          </a:p>
          <a:p>
            <a:pPr marL="0" indent="0"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73854164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9457BF-7E67-369F-7BF4-ADEAFBDC0E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1">
            <a:extLst>
              <a:ext uri="{FF2B5EF4-FFF2-40B4-BE49-F238E27FC236}">
                <a16:creationId xmlns:a16="http://schemas.microsoft.com/office/drawing/2014/main" id="{EFEC79C7-7E2E-48E5-8A94-81A46E35F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081" y="133305"/>
            <a:ext cx="11925837" cy="1325563"/>
          </a:xfrm>
        </p:spPr>
        <p:txBody>
          <a:bodyPr>
            <a:normAutofit fontScale="90000"/>
          </a:bodyPr>
          <a:lstStyle/>
          <a:p>
            <a:r>
              <a:rPr lang="pl-PL" sz="3600" b="1" dirty="0"/>
              <a:t>AI do tworzenia grafik i prezentacji naukowych </a:t>
            </a:r>
            <a:r>
              <a:rPr lang="pl-PL" sz="3600" dirty="0"/>
              <a:t>(4)</a:t>
            </a:r>
            <a:br>
              <a:rPr lang="pl-PL" sz="3600" b="1" dirty="0"/>
            </a:br>
            <a:r>
              <a:rPr lang="pl-PL" sz="3600" dirty="0"/>
              <a:t>Ilustracje · schematy · infografiki · prezentacje do publikacji i wystąpień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6C3F6D4-124B-90CE-B1DD-FF732B3698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14387" y="1458868"/>
            <a:ext cx="5959899" cy="47307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800" b="1" dirty="0"/>
              <a:t>4. </a:t>
            </a:r>
            <a:r>
              <a:rPr lang="pl-PL" sz="1800" b="1" dirty="0" err="1"/>
              <a:t>Gemini</a:t>
            </a:r>
            <a:r>
              <a:rPr lang="pl-PL" sz="1800" b="1" dirty="0"/>
              <a:t> (Google) – grafika i dokumenty naukowe wspomagane przez AI</a:t>
            </a:r>
          </a:p>
          <a:p>
            <a:pPr marL="457200" lvl="1" indent="0">
              <a:buNone/>
            </a:pPr>
            <a:r>
              <a:rPr lang="pl-PL" sz="1800" b="1" dirty="0"/>
              <a:t>Do czego służy</a:t>
            </a:r>
          </a:p>
          <a:p>
            <a:pPr lvl="1"/>
            <a:r>
              <a:rPr lang="pl-PL" sz="1800" dirty="0"/>
              <a:t>Tekst, grafika, schematy, generowanie pomysłów i automatyczne porządkowanie treści.</a:t>
            </a:r>
          </a:p>
          <a:p>
            <a:pPr lvl="1"/>
            <a:r>
              <a:rPr lang="pl-PL" sz="1800" dirty="0"/>
              <a:t>Praca multimodalna – na obrazach, PDF-ach, wykresach.</a:t>
            </a:r>
          </a:p>
          <a:p>
            <a:pPr marL="457200" lvl="1" indent="0">
              <a:buNone/>
            </a:pPr>
            <a:r>
              <a:rPr lang="pl-PL" sz="1800" b="1" dirty="0"/>
              <a:t>Najważniejsze funkcje</a:t>
            </a:r>
          </a:p>
          <a:p>
            <a:pPr lvl="1"/>
            <a:r>
              <a:rPr lang="pl-PL" sz="1800" dirty="0"/>
              <a:t>Generowanie ilustracji i diagramów na podstawie opisów.</a:t>
            </a:r>
          </a:p>
          <a:p>
            <a:pPr lvl="1"/>
            <a:r>
              <a:rPr lang="pl-PL" sz="1800" dirty="0"/>
              <a:t>Tworzenie draftu prezentacji Google </a:t>
            </a:r>
            <a:r>
              <a:rPr lang="pl-PL" sz="1800" dirty="0" err="1"/>
              <a:t>Slides</a:t>
            </a:r>
            <a:r>
              <a:rPr lang="pl-PL" sz="1800" dirty="0"/>
              <a:t> z </a:t>
            </a:r>
            <a:r>
              <a:rPr lang="pl-PL" sz="1800" dirty="0" err="1"/>
              <a:t>promptu</a:t>
            </a:r>
            <a:r>
              <a:rPr lang="pl-PL" sz="1800" dirty="0"/>
              <a:t>.</a:t>
            </a:r>
          </a:p>
          <a:p>
            <a:pPr lvl="1"/>
            <a:r>
              <a:rPr lang="pl-PL" sz="1800" dirty="0"/>
              <a:t>Analiza grafik i generowanie opisów wyników (multimodalność).</a:t>
            </a:r>
          </a:p>
          <a:p>
            <a:pPr lvl="1"/>
            <a:r>
              <a:rPr lang="pl-PL" sz="1800" dirty="0"/>
              <a:t>Tworzenie infografik i uproszczonych schematów.</a:t>
            </a:r>
          </a:p>
          <a:p>
            <a:pPr lvl="1"/>
            <a:r>
              <a:rPr lang="pl-PL" sz="1800" dirty="0"/>
              <a:t>Tłumaczenia treści na wiele języków.</a:t>
            </a:r>
          </a:p>
          <a:p>
            <a:pPr marL="0" indent="0">
              <a:buNone/>
            </a:pPr>
            <a:endParaRPr lang="pl-PL" sz="1800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5A4908DF-A359-3AF2-AD4F-DD3656C53D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041211" y="1458118"/>
            <a:ext cx="4336402" cy="3941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Przykłady zastosowań:</a:t>
            </a:r>
          </a:p>
          <a:p>
            <a:r>
              <a:rPr lang="pl-PL" sz="1800" dirty="0"/>
              <a:t>ilustracje do artykułów i rozdziałów</a:t>
            </a:r>
          </a:p>
          <a:p>
            <a:r>
              <a:rPr lang="pl-PL" sz="1800" dirty="0"/>
              <a:t>wizualne przedstawienie algorytmów, procesów, modeli</a:t>
            </a:r>
          </a:p>
          <a:p>
            <a:r>
              <a:rPr lang="pl-PL" sz="1800" dirty="0"/>
              <a:t>koncepcje posterów konferencyjnych</a:t>
            </a:r>
          </a:p>
          <a:p>
            <a:r>
              <a:rPr lang="pl-PL" sz="1800" dirty="0"/>
              <a:t>grafiki do stron projektowych</a:t>
            </a:r>
          </a:p>
          <a:p>
            <a:pPr marL="0" indent="0"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302420495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BB8D8C4-1A4C-9616-1B9E-43E6E940C0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971" y="365125"/>
            <a:ext cx="11870029" cy="1325563"/>
          </a:xfrm>
        </p:spPr>
        <p:txBody>
          <a:bodyPr>
            <a:normAutofit fontScale="90000"/>
          </a:bodyPr>
          <a:lstStyle/>
          <a:p>
            <a:br>
              <a:rPr lang="pl-PL" sz="3600" b="1" dirty="0"/>
            </a:br>
            <a:r>
              <a:rPr lang="pl-PL" sz="3600" b="1" dirty="0"/>
              <a:t>Etyczne aspekty wykorzystania AI w nauce </a:t>
            </a:r>
            <a:r>
              <a:rPr lang="pl-PL" sz="3600" dirty="0"/>
              <a:t>(1)</a:t>
            </a:r>
            <a:br>
              <a:rPr lang="pl-PL" sz="3600" b="1" dirty="0"/>
            </a:br>
            <a:r>
              <a:rPr lang="pl-PL" sz="3100" dirty="0"/>
              <a:t>Prawa autorskie · plagiat · przejrzystość · stronniczość · odpowiedzialność</a:t>
            </a:r>
            <a:br>
              <a:rPr lang="pl-PL" sz="3100" dirty="0"/>
            </a:br>
            <a:endParaRPr lang="pl-PL" sz="31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B3D83E9-B4FF-3904-103C-F6CCF570FAA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pl-PL" sz="1800" b="1" dirty="0"/>
              <a:t>1. Prawa autorskie (copyright)</a:t>
            </a:r>
          </a:p>
          <a:p>
            <a:pPr marL="0" indent="0">
              <a:buNone/>
            </a:pPr>
            <a:endParaRPr lang="pl-PL" sz="1800" b="1" dirty="0"/>
          </a:p>
          <a:p>
            <a:pPr marL="0" indent="0">
              <a:buNone/>
            </a:pPr>
            <a:r>
              <a:rPr lang="pl-PL" sz="1800" b="1" dirty="0"/>
              <a:t>Kluczowe zasady</a:t>
            </a:r>
          </a:p>
          <a:p>
            <a:r>
              <a:rPr lang="pl-PL" sz="1800" dirty="0"/>
              <a:t>AI </a:t>
            </a:r>
            <a:r>
              <a:rPr lang="pl-PL" sz="1800" b="1" dirty="0"/>
              <a:t>nie jest autorem</a:t>
            </a:r>
            <a:r>
              <a:rPr lang="pl-PL" sz="1800" dirty="0"/>
              <a:t> – nie może posiadać praw autorskich.</a:t>
            </a:r>
          </a:p>
          <a:p>
            <a:r>
              <a:rPr lang="pl-PL" sz="1800" dirty="0"/>
              <a:t>Odpowiedzialność za treści wygenerowane przez AI spoczywa na </a:t>
            </a:r>
            <a:r>
              <a:rPr lang="pl-PL" sz="1800" b="1" dirty="0"/>
              <a:t>człowieku</a:t>
            </a:r>
            <a:r>
              <a:rPr lang="pl-PL" sz="1800" dirty="0"/>
              <a:t>, który je wykorzystuje.</a:t>
            </a:r>
          </a:p>
          <a:p>
            <a:r>
              <a:rPr lang="pl-PL" sz="1800" dirty="0"/>
              <a:t>Modele generatywne uczą się na dużych zbiorach danych, które mogą zawierać materiały objęte prawem autorskim — dlatego:</a:t>
            </a:r>
            <a:br>
              <a:rPr lang="pl-PL" sz="1800" dirty="0"/>
            </a:br>
            <a:r>
              <a:rPr lang="pl-PL" sz="1800" b="1" dirty="0"/>
              <a:t>→ zawsze sprawdzaj oryginalność i źródła.</a:t>
            </a:r>
            <a:endParaRPr lang="pl-PL" sz="1800" dirty="0"/>
          </a:p>
          <a:p>
            <a:pPr marL="0" indent="0">
              <a:buNone/>
            </a:pPr>
            <a:endParaRPr lang="pl-PL" sz="1800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ECAA49D4-3BF4-5962-BF4F-6CC5C7F2A4B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Rekomendacje dla naukowców:</a:t>
            </a:r>
          </a:p>
          <a:p>
            <a:pPr marL="0" indent="0">
              <a:buNone/>
            </a:pPr>
            <a:endParaRPr lang="pl-PL" sz="1800" b="1" dirty="0"/>
          </a:p>
          <a:p>
            <a:r>
              <a:rPr lang="pl-PL" sz="1800" dirty="0"/>
              <a:t>Nie cytuj AI jako autora — cytuj </a:t>
            </a:r>
            <a:r>
              <a:rPr lang="pl-PL" sz="1800" b="1" dirty="0"/>
              <a:t>źródła naukowe</a:t>
            </a:r>
            <a:r>
              <a:rPr lang="pl-PL" sz="1800" dirty="0"/>
              <a:t>, </a:t>
            </a:r>
            <a:br>
              <a:rPr lang="pl-PL" sz="1800" dirty="0"/>
            </a:br>
            <a:r>
              <a:rPr lang="pl-PL" sz="1800" dirty="0"/>
              <a:t>a AI jedynie jako narzędzie („wspomagane </a:t>
            </a:r>
            <a:br>
              <a:rPr lang="pl-PL" sz="1800" dirty="0"/>
            </a:br>
            <a:r>
              <a:rPr lang="pl-PL" sz="1800" dirty="0"/>
              <a:t>z użyciem…”).</a:t>
            </a:r>
          </a:p>
          <a:p>
            <a:r>
              <a:rPr lang="pl-PL" sz="1800" dirty="0"/>
              <a:t>Zawsze potwierdzaj dane, statystyki, fakty </a:t>
            </a:r>
            <a:br>
              <a:rPr lang="pl-PL" sz="1800" dirty="0"/>
            </a:br>
            <a:r>
              <a:rPr lang="pl-PL" sz="1800" dirty="0"/>
              <a:t>w literaturze.</a:t>
            </a:r>
          </a:p>
          <a:p>
            <a:r>
              <a:rPr lang="pl-PL" sz="1800" dirty="0"/>
              <a:t>Nie wklejaj do narzędzi AI fragmentów objętych prawami licencyjnymi (np. artykułów </a:t>
            </a:r>
            <a:br>
              <a:rPr lang="pl-PL" sz="1800" dirty="0"/>
            </a:br>
            <a:r>
              <a:rPr lang="pl-PL" sz="1800" dirty="0"/>
              <a:t>za </a:t>
            </a:r>
            <a:r>
              <a:rPr lang="pl-PL" sz="1800" dirty="0" err="1"/>
              <a:t>paywallem</a:t>
            </a:r>
            <a:r>
              <a:rPr lang="pl-PL" sz="1800" dirty="0"/>
              <a:t>), jeśli narzędzie nie gwarantuje prywatności.</a:t>
            </a:r>
          </a:p>
        </p:txBody>
      </p:sp>
    </p:spTree>
    <p:extLst>
      <p:ext uri="{BB962C8B-B14F-4D97-AF65-F5344CB8AC3E}">
        <p14:creationId xmlns:p14="http://schemas.microsoft.com/office/powerpoint/2010/main" val="25601735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27526C-D529-7027-EC65-C1912F9D49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9C5B7DC-9874-0516-5DB1-530DC50B0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/>
              <a:t>Etyczne aspekty wykorzystania AI w nauce (2)</a:t>
            </a:r>
            <a:br>
              <a:rPr lang="pl-PL" sz="3200" dirty="0"/>
            </a:br>
            <a:endParaRPr lang="pl-PL" sz="32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90CB3A4-E5D1-24C6-0756-9166250D61A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pl-PL" sz="1800" b="1" dirty="0"/>
              <a:t>2. Plagiat (</a:t>
            </a:r>
            <a:r>
              <a:rPr lang="pl-PL" sz="1800" b="1" dirty="0" err="1"/>
              <a:t>including</a:t>
            </a:r>
            <a:r>
              <a:rPr lang="pl-PL" sz="1800" b="1" dirty="0"/>
              <a:t> AI </a:t>
            </a:r>
            <a:r>
              <a:rPr lang="pl-PL" sz="1800" b="1" dirty="0" err="1"/>
              <a:t>plagiarism</a:t>
            </a:r>
            <a:r>
              <a:rPr lang="pl-PL" sz="1800" b="1" dirty="0"/>
              <a:t>)</a:t>
            </a:r>
          </a:p>
          <a:p>
            <a:pPr marL="0" indent="0">
              <a:buNone/>
            </a:pPr>
            <a:endParaRPr lang="pl-PL" sz="1800" b="1" dirty="0"/>
          </a:p>
          <a:p>
            <a:pPr marL="0" indent="0">
              <a:buNone/>
            </a:pPr>
            <a:r>
              <a:rPr lang="pl-PL" sz="1800" b="1" dirty="0"/>
              <a:t>Ryzyka</a:t>
            </a:r>
          </a:p>
          <a:p>
            <a:r>
              <a:rPr lang="pl-PL" sz="1800" dirty="0"/>
              <a:t>AI może wygenerować fragmenty tekstu podobne do istniejących treści.</a:t>
            </a:r>
          </a:p>
          <a:p>
            <a:r>
              <a:rPr lang="pl-PL" sz="1800" dirty="0"/>
              <a:t>Może stworzyć tekst, który wygląda „oryginalnie”, ale opiera się na cudzych pomysłach.</a:t>
            </a:r>
          </a:p>
          <a:p>
            <a:r>
              <a:rPr lang="pl-PL" sz="1800" dirty="0"/>
              <a:t>Modele mogą cytować nieistniejące źródła.</a:t>
            </a:r>
          </a:p>
          <a:p>
            <a:pPr marL="0" indent="0">
              <a:buNone/>
            </a:pPr>
            <a:endParaRPr lang="pl-PL" sz="1800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3623FFAD-5DA7-EBC6-749F-00741A34A5C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Zasady bezpiecznego użycia:</a:t>
            </a:r>
          </a:p>
          <a:p>
            <a:pPr marL="0" indent="0">
              <a:buNone/>
            </a:pPr>
            <a:endParaRPr lang="pl-PL" sz="1800" b="1" dirty="0"/>
          </a:p>
          <a:p>
            <a:r>
              <a:rPr lang="pl-PL" sz="1800" dirty="0"/>
              <a:t>Każdy tekst wygenerowany przez AI </a:t>
            </a:r>
            <a:r>
              <a:rPr lang="pl-PL" sz="1800" b="1" dirty="0"/>
              <a:t>musi być sprawdzony</a:t>
            </a:r>
            <a:r>
              <a:rPr lang="pl-PL" sz="1800" dirty="0"/>
              <a:t> przez autora.</a:t>
            </a:r>
          </a:p>
          <a:p>
            <a:r>
              <a:rPr lang="pl-PL" sz="1800" dirty="0"/>
              <a:t>Sprawdzaj treści w narzędziach wykrywania plagiatu (</a:t>
            </a:r>
            <a:r>
              <a:rPr lang="pl-PL" sz="1800" dirty="0" err="1"/>
              <a:t>Turnitin</a:t>
            </a:r>
            <a:r>
              <a:rPr lang="pl-PL" sz="1800" dirty="0"/>
              <a:t>, </a:t>
            </a:r>
            <a:r>
              <a:rPr lang="pl-PL" sz="1800" dirty="0" err="1"/>
              <a:t>Grammarly</a:t>
            </a:r>
            <a:r>
              <a:rPr lang="pl-PL" sz="1800" dirty="0"/>
              <a:t>, </a:t>
            </a:r>
            <a:r>
              <a:rPr lang="pl-PL" sz="1800" dirty="0" err="1"/>
              <a:t>CrossRef</a:t>
            </a:r>
            <a:r>
              <a:rPr lang="pl-PL" sz="1800" dirty="0"/>
              <a:t>).</a:t>
            </a:r>
          </a:p>
          <a:p>
            <a:r>
              <a:rPr lang="pl-PL" sz="1800" dirty="0"/>
              <a:t>W publikacjach naukowych nigdy nie umieszczaj treści wygenerowanej automatycznie </a:t>
            </a:r>
            <a:br>
              <a:rPr lang="pl-PL" sz="1800" dirty="0"/>
            </a:br>
            <a:r>
              <a:rPr lang="pl-PL" sz="1800" b="1" dirty="0"/>
              <a:t>bez autorskiej redakcji i weryfikacji</a:t>
            </a:r>
            <a:r>
              <a:rPr lang="pl-PL" sz="1800" dirty="0"/>
              <a:t>.</a:t>
            </a:r>
          </a:p>
          <a:p>
            <a:pPr marL="0" indent="0"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369973375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A3CED-B3D1-8306-B8CE-A6C92D6BF7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83BFEA0-38EF-0039-8134-F0CE460BB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/>
              <a:t>Etyczne aspekty wykorzystania AI w nauce </a:t>
            </a:r>
            <a:r>
              <a:rPr lang="pl-PL" sz="3200" dirty="0"/>
              <a:t>(3)</a:t>
            </a:r>
            <a:br>
              <a:rPr lang="pl-PL" sz="3200" b="1" dirty="0"/>
            </a:br>
            <a:endParaRPr lang="pl-PL" sz="3200" b="1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7F89E94-D0E0-CB72-F786-42864E9446D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3. Przejrzystość (</a:t>
            </a:r>
            <a:r>
              <a:rPr lang="pl-PL" sz="1800" b="1" dirty="0" err="1"/>
              <a:t>transparency</a:t>
            </a:r>
            <a:r>
              <a:rPr lang="pl-PL" sz="1800" b="1" dirty="0"/>
              <a:t>) w publikacjach</a:t>
            </a:r>
          </a:p>
          <a:p>
            <a:pPr marL="0" indent="0">
              <a:buNone/>
            </a:pPr>
            <a:endParaRPr lang="pl-PL" sz="1800" b="1" dirty="0"/>
          </a:p>
          <a:p>
            <a:pPr marL="0" indent="0">
              <a:buNone/>
            </a:pPr>
            <a:r>
              <a:rPr lang="pl-PL" sz="1800" b="1" dirty="0"/>
              <a:t>Wymagania redakcyjne</a:t>
            </a:r>
          </a:p>
          <a:p>
            <a:r>
              <a:rPr lang="pl-PL" sz="1800" dirty="0"/>
              <a:t>Coraz więcej czasopism (</a:t>
            </a:r>
            <a:r>
              <a:rPr lang="pl-PL" sz="1800" dirty="0" err="1"/>
              <a:t>Elsevier</a:t>
            </a:r>
            <a:r>
              <a:rPr lang="pl-PL" sz="1800" dirty="0"/>
              <a:t>, Springer, Nature) wymaga, aby autor:</a:t>
            </a:r>
            <a:br>
              <a:rPr lang="pl-PL" sz="1800" dirty="0"/>
            </a:br>
            <a:r>
              <a:rPr lang="pl-PL" sz="1800" b="1" dirty="0"/>
              <a:t>→ ujawnił użycie AI</a:t>
            </a:r>
            <a:r>
              <a:rPr lang="pl-PL" sz="1800" dirty="0"/>
              <a:t> w przygotowaniu tekstu.</a:t>
            </a:r>
          </a:p>
          <a:p>
            <a:r>
              <a:rPr lang="pl-PL" sz="1800" dirty="0"/>
              <a:t>AI nie może być podawana jako współautor (zgodnie z COPE i wytycznymi wydawnictw).</a:t>
            </a:r>
          </a:p>
          <a:p>
            <a:r>
              <a:rPr lang="pl-PL" sz="1800" dirty="0"/>
              <a:t>Należy opisać:</a:t>
            </a:r>
          </a:p>
          <a:p>
            <a:pPr lvl="1"/>
            <a:r>
              <a:rPr lang="pl-PL" sz="1800" dirty="0"/>
              <a:t>które narzędzia AI zostały użyte,</a:t>
            </a:r>
          </a:p>
          <a:p>
            <a:pPr lvl="1"/>
            <a:r>
              <a:rPr lang="pl-PL" sz="1800" dirty="0"/>
              <a:t>na jakim etapie,</a:t>
            </a:r>
          </a:p>
          <a:p>
            <a:pPr lvl="1"/>
            <a:r>
              <a:rPr lang="pl-PL" sz="1800" dirty="0"/>
              <a:t>w jakim zakresie,</a:t>
            </a:r>
          </a:p>
          <a:p>
            <a:pPr lvl="1"/>
            <a:r>
              <a:rPr lang="pl-PL" sz="1800" dirty="0"/>
              <a:t>jak weryfikowano poprawność wyników.</a:t>
            </a:r>
          </a:p>
          <a:p>
            <a:pPr marL="0" indent="0">
              <a:buNone/>
            </a:pPr>
            <a:endParaRPr lang="pl-PL" sz="1800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EF9DBE0F-DDD2-6116-4FF0-1B7F005B020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Dlaczego to ważne:</a:t>
            </a:r>
          </a:p>
          <a:p>
            <a:r>
              <a:rPr lang="pl-PL" sz="1800" dirty="0"/>
              <a:t>Dla zachowania integralności procesu naukowego.</a:t>
            </a:r>
          </a:p>
          <a:p>
            <a:r>
              <a:rPr lang="pl-PL" sz="1800" dirty="0"/>
              <a:t>Aby uniknąć wprowadzania czytelników w błąd.</a:t>
            </a:r>
          </a:p>
          <a:p>
            <a:r>
              <a:rPr lang="pl-PL" sz="1800" dirty="0"/>
              <a:t>Dla zgodności z wymaganiami </a:t>
            </a:r>
            <a:r>
              <a:rPr lang="pl-PL" sz="1800" dirty="0" err="1"/>
              <a:t>grantodawców</a:t>
            </a:r>
            <a:r>
              <a:rPr lang="pl-PL" sz="1800" dirty="0"/>
              <a:t> </a:t>
            </a:r>
            <a:br>
              <a:rPr lang="pl-PL" sz="1800" dirty="0"/>
            </a:br>
            <a:r>
              <a:rPr lang="pl-PL" sz="1800" dirty="0"/>
              <a:t>i czasopism.</a:t>
            </a:r>
          </a:p>
          <a:p>
            <a:pPr marL="0" indent="0"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319402422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000AA8-BAB6-70EC-AE43-D579E0EC5D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C8CA57D-7D4B-A891-862E-86B1508E3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/>
              <a:t>Etyczne aspekty wykorzystania AI w nauce </a:t>
            </a:r>
            <a:r>
              <a:rPr lang="pl-PL" dirty="0"/>
              <a:t>(4)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D0A60FE-9F3D-8AA2-458B-B7F6E148D4D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4. Stronniczość algorytmów (</a:t>
            </a:r>
            <a:r>
              <a:rPr lang="pl-PL" sz="1800" b="1" dirty="0" err="1"/>
              <a:t>bias</a:t>
            </a:r>
            <a:r>
              <a:rPr lang="pl-PL" sz="1800" b="1" dirty="0"/>
              <a:t>)</a:t>
            </a:r>
          </a:p>
          <a:p>
            <a:pPr marL="0" indent="0">
              <a:buNone/>
            </a:pPr>
            <a:endParaRPr lang="pl-PL" sz="1800" b="1" dirty="0"/>
          </a:p>
          <a:p>
            <a:pPr marL="0" indent="0">
              <a:buNone/>
            </a:pPr>
            <a:r>
              <a:rPr lang="pl-PL" sz="1800" b="1" dirty="0"/>
              <a:t>Na czym polega problem</a:t>
            </a:r>
          </a:p>
          <a:p>
            <a:r>
              <a:rPr lang="pl-PL" sz="1800" dirty="0"/>
              <a:t>Modele AI mogą odtwarzać uprzedzenia obecne </a:t>
            </a:r>
            <a:br>
              <a:rPr lang="pl-PL" sz="1800" dirty="0"/>
            </a:br>
            <a:r>
              <a:rPr lang="pl-PL" sz="1800" dirty="0"/>
              <a:t>w danych treningowych (np. dotyczące płci, rasy, kraju).</a:t>
            </a:r>
          </a:p>
          <a:p>
            <a:r>
              <a:rPr lang="pl-PL" sz="1800" dirty="0"/>
              <a:t>Mogą zniekształcać dane statystyczne lub fabrykować wyniki.</a:t>
            </a:r>
          </a:p>
          <a:p>
            <a:r>
              <a:rPr lang="pl-PL" sz="1800" dirty="0"/>
              <a:t>W przypadku danych naukowych AI może wyciągać błędne uogólnienia.</a:t>
            </a:r>
          </a:p>
          <a:p>
            <a:pPr marL="0" indent="0">
              <a:buNone/>
            </a:pPr>
            <a:endParaRPr lang="pl-PL" sz="1800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938B03B-FB3D-F77B-5C70-7B3BF7592D8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Rekomendacje:</a:t>
            </a:r>
          </a:p>
          <a:p>
            <a:r>
              <a:rPr lang="pl-PL" sz="1800" dirty="0"/>
              <a:t>Zawsze weryfikuj wyniki AI z literaturą i danymi źródłowymi.</a:t>
            </a:r>
          </a:p>
          <a:p>
            <a:r>
              <a:rPr lang="pl-PL" sz="1800" dirty="0"/>
              <a:t>Nie używaj AI do generowania wyników badań, tylko do analizy danych </a:t>
            </a:r>
            <a:r>
              <a:rPr lang="pl-PL" sz="1800" i="1" dirty="0"/>
              <a:t>dostarczonych przez badacza</a:t>
            </a:r>
            <a:r>
              <a:rPr lang="pl-PL" sz="1800" dirty="0"/>
              <a:t>.</a:t>
            </a:r>
          </a:p>
          <a:p>
            <a:r>
              <a:rPr lang="pl-PL" sz="1800" dirty="0"/>
              <a:t>Korzystaj z narzędzi zapewniających przejrzystość </a:t>
            </a:r>
            <a:br>
              <a:rPr lang="pl-PL" sz="1800" dirty="0"/>
            </a:br>
            <a:r>
              <a:rPr lang="pl-PL" sz="1800" dirty="0"/>
              <a:t>i </a:t>
            </a:r>
            <a:r>
              <a:rPr lang="pl-PL" sz="1800" dirty="0" err="1"/>
              <a:t>audytowalność</a:t>
            </a:r>
            <a:r>
              <a:rPr lang="pl-PL" sz="1800" dirty="0"/>
              <a:t>, jeśli projekt obejmuje dane wrażliwe.</a:t>
            </a:r>
          </a:p>
          <a:p>
            <a:r>
              <a:rPr lang="pl-PL" sz="1800" dirty="0"/>
              <a:t>Przy analizie statystycznej powtarzaj modele, testuj alternatywne metody.</a:t>
            </a:r>
          </a:p>
          <a:p>
            <a:pPr marL="0" indent="0"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20889972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5CE533-0BD1-9FED-3223-3BC796CD1A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48D61E1-111D-9168-274B-07EDF7EBE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7577"/>
            <a:ext cx="10515600" cy="695460"/>
          </a:xfrm>
        </p:spPr>
        <p:txBody>
          <a:bodyPr>
            <a:normAutofit/>
          </a:bodyPr>
          <a:lstStyle/>
          <a:p>
            <a:r>
              <a:rPr lang="pl-PL" sz="3200" b="1" dirty="0"/>
              <a:t>Etyczne aspekty wykorzystania AI w nauce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6E1DCB9-90DD-56E1-885B-BBC6E5FC3D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953037"/>
            <a:ext cx="5833056" cy="57688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800" b="1" dirty="0"/>
              <a:t>5. Odpowiedzialne użycie AI w nauce</a:t>
            </a:r>
          </a:p>
          <a:p>
            <a:pPr marL="0" indent="0">
              <a:buNone/>
            </a:pPr>
            <a:r>
              <a:rPr lang="pl-PL" sz="1800" b="1" dirty="0"/>
              <a:t>Zasady odpowiedzialnej praktyki</a:t>
            </a:r>
          </a:p>
          <a:p>
            <a:r>
              <a:rPr lang="pl-PL" sz="1800" dirty="0"/>
              <a:t>AI powinna wspierać, a nie zastępować pracę naukowca.</a:t>
            </a:r>
          </a:p>
          <a:p>
            <a:r>
              <a:rPr lang="pl-PL" sz="1800" dirty="0"/>
              <a:t>Człowiek ponosi </a:t>
            </a:r>
            <a:r>
              <a:rPr lang="pl-PL" sz="1800" b="1" dirty="0"/>
              <a:t>pełną odpowiedzialność</a:t>
            </a:r>
            <a:r>
              <a:rPr lang="pl-PL" sz="1800" dirty="0"/>
              <a:t> za:</a:t>
            </a:r>
          </a:p>
          <a:p>
            <a:pPr lvl="1"/>
            <a:r>
              <a:rPr lang="pl-PL" sz="1800" dirty="0"/>
              <a:t>poprawność merytoryczną,</a:t>
            </a:r>
          </a:p>
          <a:p>
            <a:pPr lvl="1"/>
            <a:r>
              <a:rPr lang="pl-PL" sz="1800" dirty="0"/>
              <a:t>rzetelność źródeł,</a:t>
            </a:r>
          </a:p>
          <a:p>
            <a:pPr lvl="1"/>
            <a:r>
              <a:rPr lang="pl-PL" sz="1800" dirty="0"/>
              <a:t>oryginalność tekstu,</a:t>
            </a:r>
          </a:p>
          <a:p>
            <a:pPr lvl="1"/>
            <a:r>
              <a:rPr lang="pl-PL" sz="1800" dirty="0"/>
              <a:t>zgodność z zasadami etyki.</a:t>
            </a:r>
          </a:p>
          <a:p>
            <a:r>
              <a:rPr lang="pl-PL" sz="1800" dirty="0"/>
              <a:t>Wszystkie dane wejściowe muszą być zgodne z zasadami RODO / etyki badań.</a:t>
            </a:r>
          </a:p>
          <a:p>
            <a:r>
              <a:rPr lang="pl-PL" sz="1800" dirty="0"/>
              <a:t>AI należy wykorzystywać do:</a:t>
            </a:r>
          </a:p>
          <a:p>
            <a:pPr lvl="1"/>
            <a:r>
              <a:rPr lang="pl-PL" sz="1800" dirty="0"/>
              <a:t>organizacji treści,</a:t>
            </a:r>
          </a:p>
          <a:p>
            <a:pPr lvl="1"/>
            <a:r>
              <a:rPr lang="pl-PL" sz="1800" dirty="0"/>
              <a:t>streszczeń,</a:t>
            </a:r>
          </a:p>
          <a:p>
            <a:pPr lvl="1"/>
            <a:r>
              <a:rPr lang="pl-PL" sz="1800" dirty="0"/>
              <a:t>wstępnych szkiców,</a:t>
            </a:r>
          </a:p>
          <a:p>
            <a:pPr lvl="1"/>
            <a:r>
              <a:rPr lang="pl-PL" sz="1800" dirty="0"/>
              <a:t>syntezy źródeł,</a:t>
            </a:r>
          </a:p>
          <a:p>
            <a:pPr lvl="1"/>
            <a:r>
              <a:rPr lang="pl-PL" sz="1800" dirty="0"/>
              <a:t>porządkowania danych,</a:t>
            </a:r>
          </a:p>
          <a:p>
            <a:pPr lvl="1"/>
            <a:r>
              <a:rPr lang="pl-PL" sz="1800" dirty="0"/>
              <a:t>wizualizacji — </a:t>
            </a:r>
            <a:r>
              <a:rPr lang="pl-PL" sz="1800" b="1" dirty="0"/>
              <a:t>ale nie do tworzenia wyników naukowych z niczego</a:t>
            </a:r>
            <a:r>
              <a:rPr lang="pl-PL" sz="1800" dirty="0"/>
              <a:t>.</a:t>
            </a:r>
          </a:p>
          <a:p>
            <a:pPr marL="0" indent="0">
              <a:buNone/>
            </a:pPr>
            <a:endParaRPr lang="pl-PL" sz="1800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56332E08-98D0-DF61-AF9F-D044C27D6A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521262" y="1825625"/>
            <a:ext cx="383253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Zasada „Human in the </a:t>
            </a:r>
            <a:r>
              <a:rPr lang="pl-PL" sz="1800" b="1" dirty="0" err="1"/>
              <a:t>loop</a:t>
            </a:r>
            <a:r>
              <a:rPr lang="pl-PL" sz="1800" b="1" dirty="0"/>
              <a:t>”</a:t>
            </a:r>
          </a:p>
          <a:p>
            <a:r>
              <a:rPr lang="pl-PL" sz="1800" dirty="0"/>
              <a:t>Każdy wynik wygenerowany przez AI musi zostać </a:t>
            </a:r>
            <a:r>
              <a:rPr lang="pl-PL" sz="1800" b="1" dirty="0"/>
              <a:t>sprawdzony, zweryfikowany i zatwierdzony przez człowieka</a:t>
            </a:r>
            <a:r>
              <a:rPr lang="pl-PL" sz="1800" dirty="0"/>
              <a:t>.</a:t>
            </a:r>
          </a:p>
          <a:p>
            <a:pPr marL="0" indent="0"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134775173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A6A249-DD04-CD4B-3147-FF58F05C6B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15E90A5-A658-2825-0E1E-600F09390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/>
              <a:t>Etyczne aspekty wykorzystania AI w nauce</a:t>
            </a:r>
            <a:br>
              <a:rPr lang="pl-PL" sz="3200" b="1" dirty="0"/>
            </a:br>
            <a:endParaRPr lang="pl-PL" sz="3200" b="1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DC39EDA-8974-9810-F7FC-8C9B4107C36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6. Ryzyka „halucynacji” modeli AI</a:t>
            </a:r>
          </a:p>
          <a:p>
            <a:pPr marL="0" indent="0">
              <a:buNone/>
            </a:pPr>
            <a:endParaRPr lang="pl-PL" sz="1800" b="1" dirty="0"/>
          </a:p>
          <a:p>
            <a:pPr marL="0" indent="0">
              <a:buNone/>
            </a:pPr>
            <a:r>
              <a:rPr lang="pl-PL" sz="1800" b="1" dirty="0"/>
              <a:t>Dlaczego to ważne</a:t>
            </a:r>
          </a:p>
          <a:p>
            <a:r>
              <a:rPr lang="pl-PL" sz="1800" dirty="0"/>
              <a:t>AI może tworzyć fałszywe cytowania.</a:t>
            </a:r>
          </a:p>
          <a:p>
            <a:r>
              <a:rPr lang="pl-PL" sz="1800" dirty="0"/>
              <a:t>Może generować nieistniejące dane, liczby i eksperymenty.</a:t>
            </a:r>
          </a:p>
          <a:p>
            <a:r>
              <a:rPr lang="pl-PL" sz="1800" dirty="0"/>
              <a:t>Może „zmyślać” autorytety naukowe lub badania.</a:t>
            </a:r>
          </a:p>
          <a:p>
            <a:pPr marL="0" indent="0">
              <a:buNone/>
            </a:pPr>
            <a:endParaRPr lang="pl-PL" sz="1800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2A47D422-58A1-EECD-A443-ABF98AACD03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Jak temu zapobiegać:</a:t>
            </a:r>
          </a:p>
          <a:p>
            <a:r>
              <a:rPr lang="pl-PL" sz="1800" dirty="0"/>
              <a:t>Zawsze sprawdzaj cytowania w bazach: Google Scholar, </a:t>
            </a:r>
            <a:r>
              <a:rPr lang="pl-PL" sz="1800" dirty="0" err="1"/>
              <a:t>Scopus</a:t>
            </a:r>
            <a:r>
              <a:rPr lang="pl-PL" sz="1800" dirty="0"/>
              <a:t>, </a:t>
            </a:r>
            <a:r>
              <a:rPr lang="pl-PL" sz="1800" dirty="0" err="1"/>
              <a:t>PubMed</a:t>
            </a:r>
            <a:r>
              <a:rPr lang="pl-PL" sz="1800" dirty="0"/>
              <a:t>.</a:t>
            </a:r>
          </a:p>
          <a:p>
            <a:r>
              <a:rPr lang="pl-PL" sz="1800" dirty="0"/>
              <a:t>Nie używaj AI jako jedynego źródła wiedzy.</a:t>
            </a:r>
          </a:p>
          <a:p>
            <a:r>
              <a:rPr lang="pl-PL" sz="1800" dirty="0"/>
              <a:t>Każda sekcja „</a:t>
            </a:r>
            <a:r>
              <a:rPr lang="pl-PL" sz="1800" dirty="0" err="1"/>
              <a:t>Results</a:t>
            </a:r>
            <a:r>
              <a:rPr lang="pl-PL" sz="1800" dirty="0"/>
              <a:t>” musi bazować na prawdziwych pomiarach, nie na generatywnej AI.</a:t>
            </a:r>
          </a:p>
          <a:p>
            <a:pPr marL="0" indent="0"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89927510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49F6D3-653B-587B-257C-6F7C840722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B587634-C4C6-DCAD-C547-B71BF6627A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0"/>
            <a:ext cx="11126273" cy="1325563"/>
          </a:xfrm>
        </p:spPr>
        <p:txBody>
          <a:bodyPr>
            <a:normAutofit/>
          </a:bodyPr>
          <a:lstStyle/>
          <a:p>
            <a:r>
              <a:rPr lang="pl-PL" sz="3200" b="1" dirty="0"/>
              <a:t>Korzyści, wyzwania i zagrożenia związane z AI w pracy naukowca </a:t>
            </a:r>
            <a:r>
              <a:rPr lang="pl-PL" sz="3200" dirty="0"/>
              <a:t>(1)</a:t>
            </a:r>
            <a:endParaRPr lang="pl-PL" sz="3200" b="1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80ED57E-5E93-212D-01DD-2654369DA5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1972" y="1253331"/>
            <a:ext cx="6684134" cy="54198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800" b="1" dirty="0"/>
              <a:t>1. Korzyści z wykorzystania AI w pracy naukowej</a:t>
            </a:r>
          </a:p>
          <a:p>
            <a:pPr marL="0" indent="0">
              <a:buNone/>
            </a:pPr>
            <a:r>
              <a:rPr lang="pl-PL" sz="1800" b="1" dirty="0"/>
              <a:t>Dla badań i publikacji</a:t>
            </a:r>
          </a:p>
          <a:p>
            <a:r>
              <a:rPr lang="pl-PL" sz="1800" dirty="0"/>
              <a:t>Przyspieszenie analizy danych i przygotowania wyników.</a:t>
            </a:r>
          </a:p>
          <a:p>
            <a:r>
              <a:rPr lang="pl-PL" sz="1800" dirty="0"/>
              <a:t>Automatyczne streszczenia, porządkowanie i synteza literatury.</a:t>
            </a:r>
          </a:p>
          <a:p>
            <a:r>
              <a:rPr lang="pl-PL" sz="1800" dirty="0"/>
              <a:t>Tworzenie projektów badawczych, konspektów, szkiców artykułów.</a:t>
            </a:r>
          </a:p>
          <a:p>
            <a:r>
              <a:rPr lang="pl-PL" sz="1800" dirty="0"/>
              <a:t>Większa precyzja w analizach statystycznych (</a:t>
            </a:r>
            <a:r>
              <a:rPr lang="pl-PL" sz="1800" dirty="0" err="1"/>
              <a:t>Code</a:t>
            </a:r>
            <a:r>
              <a:rPr lang="pl-PL" sz="1800" dirty="0"/>
              <a:t> Interpreter, Copilot).</a:t>
            </a:r>
          </a:p>
          <a:p>
            <a:r>
              <a:rPr lang="pl-PL" sz="1800" dirty="0"/>
              <a:t>Poprawa jakości językowej tekstów (</a:t>
            </a:r>
            <a:r>
              <a:rPr lang="pl-PL" sz="1800" dirty="0" err="1"/>
              <a:t>Grammarly</a:t>
            </a:r>
            <a:r>
              <a:rPr lang="pl-PL" sz="1800" dirty="0"/>
              <a:t>, </a:t>
            </a:r>
            <a:r>
              <a:rPr lang="pl-PL" sz="1800" dirty="0" err="1"/>
              <a:t>DeepL</a:t>
            </a:r>
            <a:r>
              <a:rPr lang="pl-PL" sz="1800" dirty="0"/>
              <a:t>).</a:t>
            </a:r>
          </a:p>
          <a:p>
            <a:pPr marL="0" indent="0">
              <a:buNone/>
            </a:pPr>
            <a:r>
              <a:rPr lang="pl-PL" sz="1800" b="1" dirty="0"/>
              <a:t>Dla efektywności i organizacji</a:t>
            </a:r>
          </a:p>
          <a:p>
            <a:r>
              <a:rPr lang="pl-PL" sz="1800" dirty="0"/>
              <a:t>Automatyzacja zadań projektowych (</a:t>
            </a:r>
            <a:r>
              <a:rPr lang="pl-PL" sz="1800" dirty="0" err="1"/>
              <a:t>Notion</a:t>
            </a:r>
            <a:r>
              <a:rPr lang="pl-PL" sz="1800" dirty="0"/>
              <a:t> AI, </a:t>
            </a:r>
            <a:r>
              <a:rPr lang="pl-PL" sz="1800" dirty="0" err="1"/>
              <a:t>ClickUp</a:t>
            </a:r>
            <a:r>
              <a:rPr lang="pl-PL" sz="1800" dirty="0"/>
              <a:t>, Asana).</a:t>
            </a:r>
          </a:p>
          <a:p>
            <a:r>
              <a:rPr lang="pl-PL" sz="1800" dirty="0"/>
              <a:t>Jasne harmonogramy, </a:t>
            </a:r>
            <a:r>
              <a:rPr lang="pl-PL" sz="1800" dirty="0" err="1"/>
              <a:t>checklisty</a:t>
            </a:r>
            <a:r>
              <a:rPr lang="pl-PL" sz="1800" dirty="0"/>
              <a:t>, przypomnienia.</a:t>
            </a:r>
          </a:p>
          <a:p>
            <a:r>
              <a:rPr lang="pl-PL" sz="1800" dirty="0"/>
              <a:t>Inteligentne zarządzanie wiedzą i dokumentacją.</a:t>
            </a:r>
          </a:p>
          <a:p>
            <a:r>
              <a:rPr lang="pl-PL" sz="1800" b="1" dirty="0"/>
              <a:t>Dla wizualizacji i komunikacji</a:t>
            </a:r>
          </a:p>
          <a:p>
            <a:r>
              <a:rPr lang="pl-PL" sz="1800" dirty="0"/>
              <a:t>Tworzenie ilustracji, infografik i prezentacji naukowych.</a:t>
            </a:r>
          </a:p>
          <a:p>
            <a:r>
              <a:rPr lang="pl-PL" sz="1800" dirty="0"/>
              <a:t>Lepsza czytelność wyników i zwiększenie wpływu publikacji.</a:t>
            </a:r>
          </a:p>
          <a:p>
            <a:pPr marL="0" indent="0">
              <a:buNone/>
            </a:pPr>
            <a:endParaRPr lang="pl-PL" sz="1800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452CCF4A-FF41-8DE9-D9C1-24254A841F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06106" y="1253331"/>
            <a:ext cx="4958367" cy="531489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800" b="1" dirty="0"/>
              <a:t>2. Wyzwania (trudności praktyczne)</a:t>
            </a:r>
          </a:p>
          <a:p>
            <a:pPr marL="0" indent="0">
              <a:buNone/>
            </a:pPr>
            <a:r>
              <a:rPr lang="pl-PL" sz="1800" b="1" dirty="0"/>
              <a:t>Metodologiczne</a:t>
            </a:r>
          </a:p>
          <a:p>
            <a:r>
              <a:rPr lang="pl-PL" sz="1800" dirty="0"/>
              <a:t>Nadmierne poleganie na automatycznych streszczeniach zamiast pełnego czytania źródeł.</a:t>
            </a:r>
          </a:p>
          <a:p>
            <a:r>
              <a:rPr lang="pl-PL" sz="1800" dirty="0"/>
              <a:t>Trudność w ocenie jakości </a:t>
            </a:r>
            <a:r>
              <a:rPr lang="pl-PL" sz="1800" dirty="0" err="1"/>
              <a:t>cytowań</a:t>
            </a:r>
            <a:r>
              <a:rPr lang="pl-PL" sz="1800" dirty="0"/>
              <a:t> generowanych przez AI.</a:t>
            </a:r>
          </a:p>
          <a:p>
            <a:pPr marL="0" indent="0">
              <a:buNone/>
            </a:pPr>
            <a:r>
              <a:rPr lang="pl-PL" sz="1800" b="1" dirty="0"/>
              <a:t>Kompetencyjne</a:t>
            </a:r>
          </a:p>
          <a:p>
            <a:r>
              <a:rPr lang="pl-PL" sz="1800" dirty="0"/>
              <a:t>Konieczność nauczenia się pracy z narzędziami (</a:t>
            </a:r>
            <a:r>
              <a:rPr lang="pl-PL" sz="1800" dirty="0" err="1"/>
              <a:t>promptowanie</a:t>
            </a:r>
            <a:r>
              <a:rPr lang="pl-PL" sz="1800" dirty="0"/>
              <a:t>, integracje).</a:t>
            </a:r>
          </a:p>
          <a:p>
            <a:r>
              <a:rPr lang="pl-PL" sz="1800" dirty="0"/>
              <a:t>Umiejętność odróżnienia rzetelnej wiedzy od „halucynacji”.</a:t>
            </a:r>
          </a:p>
          <a:p>
            <a:r>
              <a:rPr lang="pl-PL" sz="1800" b="1" dirty="0"/>
              <a:t>Organizacyjne</a:t>
            </a:r>
          </a:p>
          <a:p>
            <a:r>
              <a:rPr lang="pl-PL" sz="1800" dirty="0"/>
              <a:t>Włączanie AI do procedur badawczych uczelni (polityki, zasady).</a:t>
            </a:r>
          </a:p>
          <a:p>
            <a:r>
              <a:rPr lang="pl-PL" sz="1800" dirty="0"/>
              <a:t>Współpraca zespołowa, gdy członkowie korzystają z różnych narzędzi.</a:t>
            </a:r>
          </a:p>
          <a:p>
            <a:pPr marL="0" indent="0"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229874396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2D2BD9-9887-4826-1003-DFDE778EBF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C53ED38-4FE0-4541-D166-25BABA4287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0818"/>
            <a:ext cx="11045780" cy="1096918"/>
          </a:xfrm>
        </p:spPr>
        <p:txBody>
          <a:bodyPr>
            <a:normAutofit/>
          </a:bodyPr>
          <a:lstStyle/>
          <a:p>
            <a:r>
              <a:rPr lang="pl-PL" sz="3200" b="1" dirty="0"/>
              <a:t>Korzyści, wyzwania i zagrożenia związane z AI w pracy naukowca </a:t>
            </a:r>
            <a:r>
              <a:rPr lang="pl-PL" sz="3200" dirty="0"/>
              <a:t>(2)</a:t>
            </a:r>
            <a:endParaRPr lang="pl-PL" sz="3200" b="1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E4644F1-43A5-BA8D-D069-19C92281A0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8020" y="1078650"/>
            <a:ext cx="5787980" cy="567853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800" b="1" dirty="0"/>
              <a:t>3. Zagrożenia (ryzyka etyczne i naukowe)</a:t>
            </a:r>
          </a:p>
          <a:p>
            <a:pPr marL="0" indent="0">
              <a:buNone/>
            </a:pPr>
            <a:r>
              <a:rPr lang="pl-PL" sz="1800" b="1" dirty="0"/>
              <a:t>Naukowe</a:t>
            </a:r>
          </a:p>
          <a:p>
            <a:r>
              <a:rPr lang="pl-PL" sz="1800" dirty="0"/>
              <a:t>Tworzenie nieprawdziwych </a:t>
            </a:r>
            <a:r>
              <a:rPr lang="pl-PL" sz="1800" dirty="0" err="1"/>
              <a:t>cytowań</a:t>
            </a:r>
            <a:r>
              <a:rPr lang="pl-PL" sz="1800" dirty="0"/>
              <a:t> lub błędnych interpretacji.</a:t>
            </a:r>
          </a:p>
          <a:p>
            <a:r>
              <a:rPr lang="pl-PL" sz="1800" dirty="0"/>
              <a:t>Generowanie treści bez rzetelnej weryfikacji danych.</a:t>
            </a:r>
          </a:p>
          <a:p>
            <a:r>
              <a:rPr lang="pl-PL" sz="1800" dirty="0"/>
              <a:t>Ryzyko powstania pozornego „uzasadnienia” </a:t>
            </a:r>
            <a:br>
              <a:rPr lang="pl-PL" sz="1800" dirty="0"/>
            </a:br>
            <a:r>
              <a:rPr lang="pl-PL" sz="1800" dirty="0"/>
              <a:t>bez faktycznych badań.</a:t>
            </a:r>
          </a:p>
          <a:p>
            <a:pPr marL="0" indent="0">
              <a:buNone/>
            </a:pPr>
            <a:r>
              <a:rPr lang="pl-PL" sz="1800" b="1" dirty="0"/>
              <a:t>Etyczne i prawne</a:t>
            </a:r>
          </a:p>
          <a:p>
            <a:r>
              <a:rPr lang="pl-PL" sz="1800" dirty="0"/>
              <a:t>Naruszenie praw autorskich przy pracy z danymi chronionymi.</a:t>
            </a:r>
          </a:p>
          <a:p>
            <a:r>
              <a:rPr lang="pl-PL" sz="1800" dirty="0"/>
              <a:t>Wykorzystanie treści AI bez oznaczenia w publikacji.</a:t>
            </a:r>
          </a:p>
          <a:p>
            <a:r>
              <a:rPr lang="pl-PL" sz="1800" dirty="0"/>
              <a:t>Potencjalna stronniczość modeli wpływająca na wyniki analiz.</a:t>
            </a:r>
          </a:p>
          <a:p>
            <a:r>
              <a:rPr lang="pl-PL" sz="1800" b="1" dirty="0"/>
              <a:t>Techniczne</a:t>
            </a:r>
          </a:p>
          <a:p>
            <a:r>
              <a:rPr lang="pl-PL" sz="1800" dirty="0"/>
              <a:t>Brak kontroli nad tym, jak modele AI uczą się na danych użytkowników.</a:t>
            </a:r>
          </a:p>
          <a:p>
            <a:r>
              <a:rPr lang="pl-PL" sz="1800" dirty="0"/>
              <a:t>Ryzyko ujawnienia danych wrażliwych w chmurze.</a:t>
            </a:r>
          </a:p>
          <a:p>
            <a:pPr marL="0" indent="0">
              <a:buNone/>
            </a:pPr>
            <a:endParaRPr lang="pl-PL" sz="1800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18CC033F-92D6-8A86-ED18-8EF22C3711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078651"/>
            <a:ext cx="5393028" cy="52835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800" b="1" dirty="0"/>
              <a:t>4. Identyfikacja szans i barier w pracy naukowca z AI</a:t>
            </a:r>
          </a:p>
          <a:p>
            <a:pPr marL="0" indent="0">
              <a:buNone/>
            </a:pPr>
            <a:r>
              <a:rPr lang="pl-PL" sz="1800" b="1" dirty="0"/>
              <a:t>Szanse</a:t>
            </a:r>
          </a:p>
          <a:p>
            <a:r>
              <a:rPr lang="pl-PL" sz="1800" dirty="0"/>
              <a:t>Szybsze przygotowywanie publikacji i grantów.</a:t>
            </a:r>
          </a:p>
          <a:p>
            <a:r>
              <a:rPr lang="pl-PL" sz="1800" dirty="0"/>
              <a:t>Możliwość pracy w interdyscyplinarnych zespołach dzięki lepszym narzędziom komunikacji.</a:t>
            </a:r>
          </a:p>
          <a:p>
            <a:r>
              <a:rPr lang="pl-PL" sz="1800" dirty="0"/>
              <a:t>Poprawa jakości dokumentacji badań.</a:t>
            </a:r>
          </a:p>
          <a:p>
            <a:r>
              <a:rPr lang="pl-PL" sz="1800" dirty="0"/>
              <a:t>Automatyzacja zadań powtarzalnych → więcej czasu na kreatywność i analizę.</a:t>
            </a:r>
          </a:p>
          <a:p>
            <a:pPr marL="0" indent="0">
              <a:buNone/>
            </a:pPr>
            <a:r>
              <a:rPr lang="pl-PL" sz="1800" b="1" dirty="0"/>
              <a:t>Bariery</a:t>
            </a:r>
          </a:p>
          <a:p>
            <a:r>
              <a:rPr lang="pl-PL" sz="1800" dirty="0"/>
              <a:t>Ograniczona wiedza o narzędziach i ich możliwościach.</a:t>
            </a:r>
          </a:p>
          <a:p>
            <a:r>
              <a:rPr lang="pl-PL" sz="1800" dirty="0"/>
              <a:t>Brak wytycznych lub polityk AI w instytucji naukowej.</a:t>
            </a:r>
          </a:p>
          <a:p>
            <a:r>
              <a:rPr lang="pl-PL" sz="1800" dirty="0"/>
              <a:t>Ograniczona infrastruktura (dostępy, licencje, polityki RODO).</a:t>
            </a:r>
          </a:p>
          <a:p>
            <a:r>
              <a:rPr lang="pl-PL" sz="1800" dirty="0"/>
              <a:t>Niski poziom zaufania do narzędzi generatywnych </a:t>
            </a:r>
            <a:br>
              <a:rPr lang="pl-PL" sz="1800" dirty="0"/>
            </a:br>
            <a:r>
              <a:rPr lang="pl-PL" sz="1800" dirty="0"/>
              <a:t>czy statystycznych.</a:t>
            </a:r>
          </a:p>
          <a:p>
            <a:pPr marL="0" indent="0"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395657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BE1E226-72F4-2CEC-F50A-282228510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5024" y="157163"/>
            <a:ext cx="10515600" cy="1237095"/>
          </a:xfrm>
        </p:spPr>
        <p:txBody>
          <a:bodyPr>
            <a:normAutofit/>
          </a:bodyPr>
          <a:lstStyle/>
          <a:p>
            <a:r>
              <a:rPr lang="en-US" sz="3200" b="1" dirty="0"/>
              <a:t>AI SYMBOLICZNA (</a:t>
            </a:r>
            <a:r>
              <a:rPr lang="pl-PL" sz="3200" b="1" dirty="0"/>
              <a:t>logika, reguły, ontologie, systemy ekspertowe)</a:t>
            </a:r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E2B54B17-B771-67B4-A131-5E5D32536E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4230" y="1699655"/>
            <a:ext cx="5259388" cy="43826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Jak działa:</a:t>
            </a:r>
          </a:p>
          <a:p>
            <a:r>
              <a:rPr lang="pl-PL" sz="1800" dirty="0"/>
              <a:t>Operuje na jawnych regułach „jeśli → to”.</a:t>
            </a:r>
          </a:p>
          <a:p>
            <a:r>
              <a:rPr lang="pl-PL" sz="1800" dirty="0"/>
              <a:t>Korzysta z logiki, ontologii, baz wiedzy.</a:t>
            </a:r>
          </a:p>
          <a:p>
            <a:r>
              <a:rPr lang="pl-PL" sz="1800" dirty="0"/>
              <a:t>Każda decyzja jest </a:t>
            </a:r>
            <a:r>
              <a:rPr lang="pl-PL" sz="1800" dirty="0" err="1"/>
              <a:t>wyjaśnialna</a:t>
            </a:r>
            <a:r>
              <a:rPr lang="pl-PL" sz="1800" dirty="0"/>
              <a:t>.</a:t>
            </a:r>
          </a:p>
          <a:p>
            <a:r>
              <a:rPr lang="pl-PL" sz="1800" dirty="0"/>
              <a:t>Wysoka zgodność z AI </a:t>
            </a:r>
            <a:r>
              <a:rPr lang="pl-PL" sz="1800" dirty="0" err="1"/>
              <a:t>Act</a:t>
            </a:r>
            <a:r>
              <a:rPr lang="pl-PL" sz="1800" dirty="0"/>
              <a:t> (systemy wysokiego ryzyka).</a:t>
            </a:r>
          </a:p>
          <a:p>
            <a:pPr marL="0" indent="0">
              <a:buNone/>
            </a:pPr>
            <a:endParaRPr lang="pl-PL" sz="1800" b="1" dirty="0"/>
          </a:p>
          <a:p>
            <a:pPr marL="0" indent="0">
              <a:buNone/>
            </a:pPr>
            <a:r>
              <a:rPr lang="pl-PL" sz="1800" b="1" dirty="0"/>
              <a:t>Co daje naukowcom:</a:t>
            </a:r>
          </a:p>
          <a:p>
            <a:r>
              <a:rPr lang="pl-PL" sz="1800" dirty="0"/>
              <a:t>Pełna </a:t>
            </a:r>
            <a:r>
              <a:rPr lang="pl-PL" sz="1800" dirty="0" err="1"/>
              <a:t>audytowalność</a:t>
            </a:r>
            <a:r>
              <a:rPr lang="pl-PL" sz="1800" dirty="0"/>
              <a:t> i przejrzystość.</a:t>
            </a:r>
          </a:p>
          <a:p>
            <a:r>
              <a:rPr lang="pl-PL" sz="1800" dirty="0"/>
              <a:t>Idealna tam, gdzie istnieją normy i procedury.</a:t>
            </a:r>
          </a:p>
          <a:p>
            <a:r>
              <a:rPr lang="pl-PL" sz="1800" dirty="0"/>
              <a:t>Wysoka wiarygodność.</a:t>
            </a:r>
          </a:p>
          <a:p>
            <a:pPr marL="0" indent="0">
              <a:buNone/>
            </a:pPr>
            <a:endParaRPr lang="pl-PL" sz="1800" dirty="0"/>
          </a:p>
        </p:txBody>
      </p:sp>
      <p:sp>
        <p:nvSpPr>
          <p:cNvPr id="7" name="Symbol zastępczy zawartości 6">
            <a:extLst>
              <a:ext uri="{FF2B5EF4-FFF2-40B4-BE49-F238E27FC236}">
                <a16:creationId xmlns:a16="http://schemas.microsoft.com/office/drawing/2014/main" id="{F7AEE8BD-9D29-D682-9EA3-04636CC5FD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2824" y="1130623"/>
            <a:ext cx="5819428" cy="552069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800" b="1" dirty="0"/>
              <a:t>📌Przykłady zastosowań:</a:t>
            </a:r>
          </a:p>
          <a:p>
            <a:r>
              <a:rPr lang="pl-PL" sz="1800" dirty="0"/>
              <a:t>Biologia – ontologie GO, </a:t>
            </a:r>
            <a:r>
              <a:rPr lang="pl-PL" sz="1800" dirty="0" err="1"/>
              <a:t>ChEBI</a:t>
            </a:r>
            <a:r>
              <a:rPr lang="pl-PL" sz="1800" dirty="0"/>
              <a:t>, SNOMED.</a:t>
            </a:r>
          </a:p>
          <a:p>
            <a:r>
              <a:rPr lang="pl-PL" sz="1800" dirty="0"/>
              <a:t>Biotechnologia – systemy reguł fermentacji.</a:t>
            </a:r>
          </a:p>
          <a:p>
            <a:r>
              <a:rPr lang="pl-PL" sz="1800" dirty="0"/>
              <a:t>Weterynaria – diagnostyczne systemy ekspertowe.</a:t>
            </a:r>
          </a:p>
          <a:p>
            <a:r>
              <a:rPr lang="pl-PL" sz="1800" dirty="0"/>
              <a:t>Zootechnika – modele oceny dobrostanu zwierząt.</a:t>
            </a:r>
          </a:p>
          <a:p>
            <a:r>
              <a:rPr lang="pl-PL" sz="1800" dirty="0"/>
              <a:t>Ogrodnictwo – systemy doboru nawożenia wg norm.</a:t>
            </a:r>
          </a:p>
          <a:p>
            <a:r>
              <a:rPr lang="pl-PL" sz="1800" dirty="0"/>
              <a:t>Żywienie – kalkulacje diet wg EFSA.</a:t>
            </a:r>
          </a:p>
          <a:p>
            <a:r>
              <a:rPr lang="pl-PL" sz="1800" dirty="0"/>
              <a:t>Inżynieria wodna – </a:t>
            </a:r>
            <a:r>
              <a:rPr lang="pl-PL" sz="1800" dirty="0" err="1"/>
              <a:t>regułowe</a:t>
            </a:r>
            <a:r>
              <a:rPr lang="pl-PL" sz="1800" dirty="0"/>
              <a:t> modele ryzyka powodziowego.</a:t>
            </a:r>
          </a:p>
          <a:p>
            <a:r>
              <a:rPr lang="pl-PL" sz="1800" dirty="0"/>
              <a:t>Budownictwo – BIM + normy konstrukcyjne.</a:t>
            </a:r>
          </a:p>
          <a:p>
            <a:r>
              <a:rPr lang="pl-PL" sz="1800" dirty="0"/>
              <a:t>Leśnictwo – systemy alarmowe ryzyka pożaru.</a:t>
            </a:r>
          </a:p>
          <a:p>
            <a:r>
              <a:rPr lang="pl-PL" sz="1800" dirty="0"/>
              <a:t>Meblarstwo – systemy kontroli jakości materiałów.</a:t>
            </a:r>
          </a:p>
          <a:p>
            <a:r>
              <a:rPr lang="pl-PL" sz="1800" dirty="0"/>
              <a:t>Architektura krajobrazu – reguły planowania przestrzennego.</a:t>
            </a:r>
          </a:p>
          <a:p>
            <a:r>
              <a:rPr lang="pl-PL" sz="1800" dirty="0"/>
              <a:t>Ochrona środowiska – systemy ocen oddziaływania </a:t>
            </a:r>
            <a:br>
              <a:rPr lang="pl-PL" sz="1800" dirty="0"/>
            </a:br>
            <a:r>
              <a:rPr lang="pl-PL" sz="1800" dirty="0"/>
              <a:t>na środowisko.</a:t>
            </a:r>
          </a:p>
          <a:p>
            <a:pPr marL="0" indent="0"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184424001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Obraz 24">
            <a:extLst>
              <a:ext uri="{FF2B5EF4-FFF2-40B4-BE49-F238E27FC236}">
                <a16:creationId xmlns:a16="http://schemas.microsoft.com/office/drawing/2014/main" id="{AE5352E8-B38D-4112-8709-9A63013499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875" y="5905037"/>
            <a:ext cx="11888250" cy="79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4" name="Obraz 2">
            <a:extLst>
              <a:ext uri="{FF2B5EF4-FFF2-40B4-BE49-F238E27FC236}">
                <a16:creationId xmlns:a16="http://schemas.microsoft.com/office/drawing/2014/main" id="{65C93C00-4E94-41BD-A3B3-EDC3C6DBCE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3896" y="2898648"/>
            <a:ext cx="314325" cy="314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Obraz 3">
            <a:extLst>
              <a:ext uri="{FF2B5EF4-FFF2-40B4-BE49-F238E27FC236}">
                <a16:creationId xmlns:a16="http://schemas.microsoft.com/office/drawing/2014/main" id="{1360999B-B904-4568-B3C5-06EFB8940D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8221" y="2893983"/>
            <a:ext cx="314325" cy="314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11">
            <a:extLst>
              <a:ext uri="{FF2B5EF4-FFF2-40B4-BE49-F238E27FC236}">
                <a16:creationId xmlns:a16="http://schemas.microsoft.com/office/drawing/2014/main" id="{83AC4559-8F83-49C7-8135-A8E3FFC3910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427542" y="2335320"/>
            <a:ext cx="8444246" cy="553998"/>
          </a:xfrm>
          <a:prstGeom prst="rect">
            <a:avLst/>
          </a:prstGeom>
          <a:solidFill>
            <a:srgbClr val="FFFFFF"/>
          </a:solidFill>
          <a:ln>
            <a:noFill/>
            <a:prstDash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altLang="pl-PL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Autor utworu: Joanna </a:t>
            </a:r>
            <a:r>
              <a:rPr kumimoji="0" lang="pl-PL" altLang="pl-PL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Alberska</a:t>
            </a:r>
            <a:endParaRPr kumimoji="0" lang="pl-PL" altLang="pl-PL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altLang="pl-PL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" name="Rectangle 12">
            <a:extLst>
              <a:ext uri="{FF2B5EF4-FFF2-40B4-BE49-F238E27FC236}">
                <a16:creationId xmlns:a16="http://schemas.microsoft.com/office/drawing/2014/main" id="{D6B56795-E1FE-46DE-A56D-A053D2A1C4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7542" y="3036585"/>
            <a:ext cx="10102446" cy="78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</a:t>
            </a:r>
            <a:r>
              <a:rPr kumimoji="0" lang="pl-PL" altLang="pl-PL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CC BY 4.0</a:t>
            </a:r>
            <a:endParaRPr kumimoji="0" lang="pl-PL" altLang="pl-PL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Materiał jest udostępniony na licencji Creative </a:t>
            </a:r>
            <a:r>
              <a:rPr kumimoji="0" lang="pl-PL" altLang="pl-PL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Commons</a:t>
            </a:r>
            <a:r>
              <a:rPr kumimoji="0" lang="pl-PL" altLang="pl-PL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Uznanie autorstwa CC BY 4.0</a:t>
            </a:r>
            <a:endParaRPr kumimoji="0" lang="pl-PL" altLang="pl-PL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5"/>
              </a:rPr>
              <a:t>https://creativecommons.org/licenses/by/4.0/deed.pl</a:t>
            </a:r>
            <a:endParaRPr kumimoji="0" lang="pl-PL" altLang="pl-PL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Materiał opracowany w związku z realizacją projektu „Zrównoważony Kampus SGGW - kształcenie na rzecz branż kluczowych ” nr FERS.01.05-IP.08-0067/23 </a:t>
            </a: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244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867E63-09E7-8984-5240-703F360A97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C07B267-F81D-31E0-EAC6-8FD4E1A91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/>
              <a:t>UCZENIE MASZYNOWE (ML)  – modele uczone na danych: klasyfikacja, regresja, </a:t>
            </a:r>
            <a:r>
              <a:rPr lang="pl-PL" sz="3200" b="1" dirty="0" err="1"/>
              <a:t>klastrowanie</a:t>
            </a:r>
            <a:endParaRPr lang="pl-PL" sz="3200" b="1" dirty="0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02608F52-CE0E-F8DE-F7C3-13A69652CE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12812" y="1807029"/>
            <a:ext cx="4485906" cy="438263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800" b="1" dirty="0"/>
              <a:t>Jak działa:</a:t>
            </a:r>
          </a:p>
          <a:p>
            <a:r>
              <a:rPr lang="pl-PL" sz="1800" dirty="0"/>
              <a:t>Uczy się wzorców na podstawie danych ilościowych.</a:t>
            </a:r>
          </a:p>
          <a:p>
            <a:r>
              <a:rPr lang="pl-PL" sz="1800" dirty="0"/>
              <a:t>Potrzebuje dobrze opisanych cech danych.</a:t>
            </a:r>
          </a:p>
          <a:p>
            <a:r>
              <a:rPr lang="pl-PL" sz="1800" dirty="0"/>
              <a:t>Działa statystycznie, nie </a:t>
            </a:r>
            <a:r>
              <a:rPr lang="pl-PL" sz="1800" dirty="0" err="1"/>
              <a:t>regułowo</a:t>
            </a:r>
            <a:r>
              <a:rPr lang="pl-PL" sz="1800" dirty="0"/>
              <a:t>.</a:t>
            </a:r>
          </a:p>
          <a:p>
            <a:pPr marL="0" indent="0">
              <a:buNone/>
            </a:pPr>
            <a:endParaRPr lang="pl-PL" sz="1800" b="1" dirty="0"/>
          </a:p>
          <a:p>
            <a:pPr marL="0" indent="0">
              <a:buNone/>
            </a:pPr>
            <a:r>
              <a:rPr lang="pl-PL" sz="1800" b="1" dirty="0"/>
              <a:t>Co daje naukowcom:</a:t>
            </a:r>
          </a:p>
          <a:p>
            <a:r>
              <a:rPr lang="pl-PL" sz="1800" dirty="0"/>
              <a:t>Modele predykcyjne i prognozowanie.</a:t>
            </a:r>
          </a:p>
          <a:p>
            <a:r>
              <a:rPr lang="pl-PL" sz="1800" dirty="0"/>
              <a:t>Wykrywanie wzorców niewidocznych dla człowieka.</a:t>
            </a:r>
          </a:p>
          <a:p>
            <a:r>
              <a:rPr lang="pl-PL" sz="1800" dirty="0"/>
              <a:t>Automatyzacja analiz danych.</a:t>
            </a:r>
          </a:p>
          <a:p>
            <a:pPr marL="0" indent="0">
              <a:buNone/>
            </a:pPr>
            <a:endParaRPr lang="pl-PL" sz="1800" dirty="0"/>
          </a:p>
        </p:txBody>
      </p:sp>
      <p:sp>
        <p:nvSpPr>
          <p:cNvPr id="7" name="Symbol zastępczy zawartości 6">
            <a:extLst>
              <a:ext uri="{FF2B5EF4-FFF2-40B4-BE49-F238E27FC236}">
                <a16:creationId xmlns:a16="http://schemas.microsoft.com/office/drawing/2014/main" id="{5C8D14E8-F6EE-4327-F429-FA10AA917F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46312" y="1807028"/>
            <a:ext cx="5259388" cy="4568719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pl-PL" sz="7200" b="1" dirty="0"/>
              <a:t>📌 Przykłady zastosowań:</a:t>
            </a:r>
          </a:p>
          <a:p>
            <a:r>
              <a:rPr lang="pl-PL" sz="7200" dirty="0"/>
              <a:t>Biologia – klasyfikacja gatunków, analiza próbek.</a:t>
            </a:r>
          </a:p>
          <a:p>
            <a:r>
              <a:rPr lang="pl-PL" sz="7200" dirty="0"/>
              <a:t>Biotechnologia – optymalizacja procesów (regresje).</a:t>
            </a:r>
          </a:p>
          <a:p>
            <a:r>
              <a:rPr lang="pl-PL" sz="7200" dirty="0"/>
              <a:t>Weterynaria – predykcja chorób (np. </a:t>
            </a:r>
            <a:r>
              <a:rPr lang="pl-PL" sz="7200" dirty="0" err="1"/>
              <a:t>mastitis</a:t>
            </a:r>
            <a:r>
              <a:rPr lang="pl-PL" sz="7200" dirty="0"/>
              <a:t>).</a:t>
            </a:r>
          </a:p>
          <a:p>
            <a:r>
              <a:rPr lang="pl-PL" sz="7200" dirty="0"/>
              <a:t>Zootechnika – prognozy przyrostów i wydajności.</a:t>
            </a:r>
          </a:p>
          <a:p>
            <a:r>
              <a:rPr lang="pl-PL" sz="7200" dirty="0"/>
              <a:t>Ogrodnictwo – przewidywanie plonów.</a:t>
            </a:r>
          </a:p>
          <a:p>
            <a:r>
              <a:rPr lang="pl-PL" sz="7200" dirty="0"/>
              <a:t>Żywienie – analiza epidemiologii żywieniowej.</a:t>
            </a:r>
          </a:p>
          <a:p>
            <a:r>
              <a:rPr lang="pl-PL" sz="7200" dirty="0"/>
              <a:t>Inżynieria wodna – prognozy stanów rzek i jakości wody.</a:t>
            </a:r>
          </a:p>
          <a:p>
            <a:r>
              <a:rPr lang="pl-PL" sz="7200" dirty="0"/>
              <a:t>Budownictwo – analiza awaryjności materiałów.</a:t>
            </a:r>
          </a:p>
          <a:p>
            <a:r>
              <a:rPr lang="pl-PL" sz="7200" dirty="0"/>
              <a:t>Leśnictwo – modele wzrostu drzew.</a:t>
            </a:r>
          </a:p>
          <a:p>
            <a:r>
              <a:rPr lang="pl-PL" sz="7200" dirty="0"/>
              <a:t>Meblarstwo – analiza wytrzymałości materiałów.</a:t>
            </a:r>
          </a:p>
          <a:p>
            <a:r>
              <a:rPr lang="pl-PL" sz="7200" dirty="0"/>
              <a:t>Architektura krajobrazu – analizy danych terenowych.</a:t>
            </a:r>
          </a:p>
          <a:p>
            <a:r>
              <a:rPr lang="pl-PL" sz="7200" dirty="0"/>
              <a:t>Ochrona środowiska – klasyfikacja zanieczyszczeń.</a:t>
            </a:r>
          </a:p>
          <a:p>
            <a:pPr marL="0" indent="0">
              <a:buNone/>
            </a:pPr>
            <a:endParaRPr lang="pl-PL" b="1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579046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5723E5-12AA-5F8B-2DE4-EA5B0DA7F4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11B2A34-92DD-0C56-4140-B3C403CFE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866"/>
            <a:ext cx="10515600" cy="1779361"/>
          </a:xfrm>
        </p:spPr>
        <p:txBody>
          <a:bodyPr>
            <a:normAutofit fontScale="90000"/>
          </a:bodyPr>
          <a:lstStyle/>
          <a:p>
            <a:br>
              <a:rPr lang="pl-PL" dirty="0"/>
            </a:br>
            <a:r>
              <a:rPr lang="pl-PL" sz="3600" b="1" dirty="0"/>
              <a:t>GŁĘBOKIE UCZENIE (</a:t>
            </a:r>
            <a:r>
              <a:rPr lang="pl-PL" sz="3600" b="1" dirty="0" err="1"/>
              <a:t>Deep</a:t>
            </a:r>
            <a:r>
              <a:rPr lang="pl-PL" sz="3600" b="1" dirty="0"/>
              <a:t> Learning) </a:t>
            </a:r>
            <a:br>
              <a:rPr lang="pl-PL" sz="3600" b="1" dirty="0"/>
            </a:br>
            <a:r>
              <a:rPr lang="pl-PL" sz="3600" b="1" i="1" dirty="0"/>
              <a:t>(CNN, RNN, transformery, analiza obrazów, sygnałów, genomów)</a:t>
            </a:r>
            <a:br>
              <a:rPr lang="pl-PL" dirty="0"/>
            </a:br>
            <a:endParaRPr lang="pl-PL" dirty="0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F8476F80-E094-B3F9-7826-94D19C0950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09636" y="1655970"/>
            <a:ext cx="5259388" cy="404517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800" b="1" dirty="0"/>
              <a:t>Jak działa</a:t>
            </a:r>
          </a:p>
          <a:p>
            <a:r>
              <a:rPr lang="pl-PL" sz="1800" dirty="0"/>
              <a:t>Uczy się z dużych i złożonych danych.</a:t>
            </a:r>
          </a:p>
          <a:p>
            <a:r>
              <a:rPr lang="pl-PL" sz="1800" dirty="0"/>
              <a:t>Obsługuje obrazy, sygnały, sekwencje, dane </a:t>
            </a:r>
            <a:r>
              <a:rPr lang="pl-PL" sz="1800" dirty="0" err="1"/>
              <a:t>dronowe</a:t>
            </a:r>
            <a:r>
              <a:rPr lang="pl-PL" sz="1800" dirty="0"/>
              <a:t>, </a:t>
            </a:r>
            <a:r>
              <a:rPr lang="pl-PL" sz="1800" dirty="0" err="1"/>
              <a:t>LiDAR</a:t>
            </a:r>
            <a:r>
              <a:rPr lang="pl-PL" sz="1800" dirty="0"/>
              <a:t>.</a:t>
            </a:r>
          </a:p>
          <a:p>
            <a:r>
              <a:rPr lang="pl-PL" sz="1800" dirty="0"/>
              <a:t>Najwyższa skuteczność w diagnozie i obrazowaniu.</a:t>
            </a:r>
          </a:p>
          <a:p>
            <a:pPr marL="0" indent="0">
              <a:buNone/>
            </a:pPr>
            <a:endParaRPr lang="pl-PL" sz="1800" b="1" dirty="0"/>
          </a:p>
          <a:p>
            <a:pPr marL="0" indent="0">
              <a:buNone/>
            </a:pPr>
            <a:r>
              <a:rPr lang="pl-PL" sz="1800" b="1" dirty="0"/>
              <a:t>Co daje naukowcom:</a:t>
            </a:r>
          </a:p>
          <a:p>
            <a:r>
              <a:rPr lang="pl-PL" sz="1800" dirty="0"/>
              <a:t>Automatyczna analiza obrazów i sygnałów.</a:t>
            </a:r>
          </a:p>
          <a:p>
            <a:r>
              <a:rPr lang="pl-PL" sz="1800" dirty="0"/>
              <a:t>Precyzyjna klasyfikacja i wykrywanie struktur.</a:t>
            </a:r>
          </a:p>
          <a:p>
            <a:r>
              <a:rPr lang="pl-PL" sz="1800" dirty="0"/>
              <a:t>Praca multimodalna (obraz + tekst + sygnał).</a:t>
            </a:r>
          </a:p>
        </p:txBody>
      </p:sp>
      <p:sp>
        <p:nvSpPr>
          <p:cNvPr id="7" name="Symbol zastępczy zawartości 6">
            <a:extLst>
              <a:ext uri="{FF2B5EF4-FFF2-40B4-BE49-F238E27FC236}">
                <a16:creationId xmlns:a16="http://schemas.microsoft.com/office/drawing/2014/main" id="{6DA619D0-A364-19F3-8748-3AD0996C94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9024" y="1655970"/>
            <a:ext cx="5730702" cy="49577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800" b="1" dirty="0"/>
              <a:t>📌 Przykłady zastosowań:</a:t>
            </a:r>
          </a:p>
          <a:p>
            <a:r>
              <a:rPr lang="pl-PL" sz="1800" dirty="0"/>
              <a:t>Biologia – segmentacja mikroskopowa.</a:t>
            </a:r>
          </a:p>
          <a:p>
            <a:r>
              <a:rPr lang="pl-PL" sz="1800" dirty="0"/>
              <a:t>Biotechnologia – </a:t>
            </a:r>
            <a:r>
              <a:rPr lang="pl-PL" sz="1800" dirty="0" err="1"/>
              <a:t>AlphaFold</a:t>
            </a:r>
            <a:r>
              <a:rPr lang="pl-PL" sz="1800" dirty="0"/>
              <a:t>/</a:t>
            </a:r>
            <a:r>
              <a:rPr lang="pl-PL" sz="1800" dirty="0" err="1"/>
              <a:t>ESMFold</a:t>
            </a:r>
            <a:r>
              <a:rPr lang="pl-PL" sz="1800" dirty="0"/>
              <a:t> (struktury białek).</a:t>
            </a:r>
          </a:p>
          <a:p>
            <a:r>
              <a:rPr lang="pl-PL" sz="1800" dirty="0"/>
              <a:t>Weterynaria – analiza RTG/USG przez CNN.</a:t>
            </a:r>
          </a:p>
          <a:p>
            <a:r>
              <a:rPr lang="pl-PL" sz="1800" dirty="0"/>
              <a:t>Zootechnika – analiza </a:t>
            </a:r>
            <a:r>
              <a:rPr lang="pl-PL" sz="1800" dirty="0" err="1"/>
              <a:t>zachowań</a:t>
            </a:r>
            <a:r>
              <a:rPr lang="pl-PL" sz="1800" dirty="0"/>
              <a:t> zwierząt z nagrań.</a:t>
            </a:r>
          </a:p>
          <a:p>
            <a:r>
              <a:rPr lang="pl-PL" sz="1800" dirty="0"/>
              <a:t>Ogrodnictwo – wykrywanie chorób roślin ze zdjęć.</a:t>
            </a:r>
          </a:p>
          <a:p>
            <a:r>
              <a:rPr lang="pl-PL" sz="1800" dirty="0"/>
              <a:t>Żywienie – predykcja interakcji metabolicznych.</a:t>
            </a:r>
          </a:p>
          <a:p>
            <a:r>
              <a:rPr lang="pl-PL" sz="1800" dirty="0"/>
              <a:t>Inżynieria wodna – hydrodynamiczne symulacje 3D.</a:t>
            </a:r>
          </a:p>
          <a:p>
            <a:r>
              <a:rPr lang="pl-PL" sz="1800" dirty="0"/>
              <a:t>Budownictwo – wykrywanie pęknięć konstrukcji.</a:t>
            </a:r>
          </a:p>
          <a:p>
            <a:r>
              <a:rPr lang="pl-PL" sz="1800" dirty="0"/>
              <a:t>Leśnictwo – analiza </a:t>
            </a:r>
            <a:r>
              <a:rPr lang="pl-PL" sz="1800" dirty="0" err="1"/>
              <a:t>LiDAR</a:t>
            </a:r>
            <a:r>
              <a:rPr lang="pl-PL" sz="1800" dirty="0"/>
              <a:t>, szacowanie biomasy.</a:t>
            </a:r>
          </a:p>
          <a:p>
            <a:r>
              <a:rPr lang="pl-PL" sz="1800" dirty="0"/>
              <a:t>Meblarstwo – automatyczna kontrola jakości materiałów.</a:t>
            </a:r>
          </a:p>
          <a:p>
            <a:r>
              <a:rPr lang="pl-PL" sz="1800" dirty="0"/>
              <a:t>Architektura krajobrazu – modele VR / AR.</a:t>
            </a:r>
          </a:p>
          <a:p>
            <a:r>
              <a:rPr lang="pl-PL" sz="1800" dirty="0"/>
              <a:t>Ochrona środowiska – monitoring satelitarny, wykrywanie wycieków.</a:t>
            </a:r>
          </a:p>
          <a:p>
            <a:pPr marL="0" indent="0"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12076998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10C0EF4-5039-C095-F3ED-D07430927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4050"/>
            <a:ext cx="10515600" cy="1681389"/>
          </a:xfrm>
        </p:spPr>
        <p:txBody>
          <a:bodyPr>
            <a:normAutofit fontScale="90000"/>
          </a:bodyPr>
          <a:lstStyle/>
          <a:p>
            <a:br>
              <a:rPr lang="pl-PL" dirty="0"/>
            </a:br>
            <a:r>
              <a:rPr lang="it-IT" sz="3600" b="1" dirty="0"/>
              <a:t>AI GENERATYWNA (</a:t>
            </a:r>
            <a:r>
              <a:rPr lang="it-IT" sz="3600" b="1" dirty="0" err="1"/>
              <a:t>GenAI</a:t>
            </a:r>
            <a:r>
              <a:rPr lang="it-IT" sz="3600" b="1" dirty="0"/>
              <a:t>, </a:t>
            </a:r>
            <a:r>
              <a:rPr lang="it-IT" sz="3600" b="1" dirty="0" err="1"/>
              <a:t>foundation</a:t>
            </a:r>
            <a:r>
              <a:rPr lang="it-IT" sz="3600" b="1" dirty="0"/>
              <a:t> models)</a:t>
            </a:r>
            <a:r>
              <a:rPr lang="pl-PL" sz="3600" b="1" dirty="0"/>
              <a:t> – </a:t>
            </a:r>
            <a:r>
              <a:rPr lang="pl-PL" sz="3600" b="1" i="1" dirty="0"/>
              <a:t>LLM, generowanie tekstów, kodu, obrazów, sekwencji DNA, modeli 3D</a:t>
            </a:r>
            <a:br>
              <a:rPr lang="pl-PL" dirty="0"/>
            </a:br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E6F9EE72-F47D-CFC4-A819-D2B6CD1CDA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3107" y="1791520"/>
            <a:ext cx="4248955" cy="439633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pl-PL" sz="7200" b="1" dirty="0"/>
              <a:t>Jak działa:</a:t>
            </a:r>
          </a:p>
          <a:p>
            <a:r>
              <a:rPr lang="pl-PL" sz="7200" dirty="0"/>
              <a:t>Tworzy nowe treści: teksty, obrazy, modele CAD, sekwencje biologiczne.</a:t>
            </a:r>
          </a:p>
          <a:p>
            <a:r>
              <a:rPr lang="pl-PL" sz="7200" dirty="0"/>
              <a:t>Może analizować wiele modalności naraz (tekst + obraz + dane).</a:t>
            </a:r>
          </a:p>
          <a:p>
            <a:r>
              <a:rPr lang="pl-PL" sz="7200" dirty="0"/>
              <a:t>Potrafi generować projekty, raporty, hipotezy i dane.</a:t>
            </a:r>
          </a:p>
          <a:p>
            <a:pPr marL="0" indent="0">
              <a:buNone/>
            </a:pPr>
            <a:endParaRPr lang="pl-PL" sz="7200" b="1" dirty="0"/>
          </a:p>
          <a:p>
            <a:pPr marL="0" indent="0">
              <a:buNone/>
            </a:pPr>
            <a:r>
              <a:rPr lang="pl-PL" sz="7200" b="1" dirty="0"/>
              <a:t>Co daje naukowcom:</a:t>
            </a:r>
          </a:p>
          <a:p>
            <a:r>
              <a:rPr lang="pl-PL" sz="7200" dirty="0"/>
              <a:t>Monumentalne skrócenie czasu pracy.</a:t>
            </a:r>
          </a:p>
          <a:p>
            <a:r>
              <a:rPr lang="pl-PL" sz="7200" dirty="0"/>
              <a:t>Generowanie hipotez i planów eksperymentów.</a:t>
            </a:r>
          </a:p>
          <a:p>
            <a:r>
              <a:rPr lang="pl-PL" sz="7200" dirty="0"/>
              <a:t>Tworzenie kodu, wizualizacji, modeli 3D.</a:t>
            </a:r>
          </a:p>
          <a:p>
            <a:r>
              <a:rPr lang="pl-PL" sz="7200" dirty="0"/>
              <a:t>Automatyzacja raportów, publikacji </a:t>
            </a:r>
            <a:br>
              <a:rPr lang="pl-PL" sz="7200" dirty="0"/>
            </a:br>
            <a:r>
              <a:rPr lang="pl-PL" sz="7200" dirty="0"/>
              <a:t>i wniosków grantowych.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58C3F56D-8085-33DE-D070-786C08016E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398718" y="1791519"/>
            <a:ext cx="6413326" cy="4922431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pl-PL" sz="7200" b="1" dirty="0"/>
              <a:t>📌 Przykłady zastosowań:</a:t>
            </a:r>
          </a:p>
          <a:p>
            <a:r>
              <a:rPr lang="pl-PL" sz="7200" dirty="0"/>
              <a:t>Biologia – generowanie sekwencji DNA/RNA.</a:t>
            </a:r>
          </a:p>
          <a:p>
            <a:r>
              <a:rPr lang="pl-PL" sz="7200" dirty="0"/>
              <a:t>Biotechnologia – projektowanie enzymów i peptydów (</a:t>
            </a:r>
            <a:r>
              <a:rPr lang="pl-PL" sz="7200" dirty="0" err="1"/>
              <a:t>RFdiffusion</a:t>
            </a:r>
            <a:r>
              <a:rPr lang="pl-PL" sz="7200" dirty="0"/>
              <a:t>, ESM).</a:t>
            </a:r>
          </a:p>
          <a:p>
            <a:r>
              <a:rPr lang="pl-PL" sz="7200" dirty="0"/>
              <a:t>Weterynaria – multimodalna analiza obrazów + opisy przypadków.</a:t>
            </a:r>
          </a:p>
          <a:p>
            <a:r>
              <a:rPr lang="pl-PL" sz="7200" dirty="0"/>
              <a:t>Zootechnika – generowanie protokołów hodowlanych.</a:t>
            </a:r>
          </a:p>
          <a:p>
            <a:r>
              <a:rPr lang="pl-PL" sz="7200" dirty="0"/>
              <a:t>Ogrodnictwo – generowanie projektów szklarni i </a:t>
            </a:r>
            <a:r>
              <a:rPr lang="pl-PL" sz="7200" dirty="0" err="1"/>
              <a:t>nasadzeń</a:t>
            </a:r>
            <a:r>
              <a:rPr lang="pl-PL" sz="7200" dirty="0"/>
              <a:t>.</a:t>
            </a:r>
          </a:p>
          <a:p>
            <a:r>
              <a:rPr lang="pl-PL" sz="7200" dirty="0"/>
              <a:t>Żywienie – generatywne modele diet populacyjnych.</a:t>
            </a:r>
          </a:p>
          <a:p>
            <a:r>
              <a:rPr lang="pl-PL" sz="7200" dirty="0"/>
              <a:t>Inżynieria wodna – generowanie scenariuszy powodziowych.</a:t>
            </a:r>
          </a:p>
          <a:p>
            <a:r>
              <a:rPr lang="pl-PL" sz="7200" dirty="0"/>
              <a:t>Budownictwo – projektowanie konstrukcji CAD (</a:t>
            </a:r>
            <a:r>
              <a:rPr lang="pl-PL" sz="7200" dirty="0" err="1"/>
              <a:t>generative</a:t>
            </a:r>
            <a:r>
              <a:rPr lang="pl-PL" sz="7200" dirty="0"/>
              <a:t> design).</a:t>
            </a:r>
          </a:p>
          <a:p>
            <a:r>
              <a:rPr lang="pl-PL" sz="7200" dirty="0"/>
              <a:t>Leśnictwo – generowanie modeli dynamiki lasu.</a:t>
            </a:r>
          </a:p>
          <a:p>
            <a:r>
              <a:rPr lang="pl-PL" sz="7200" dirty="0"/>
              <a:t>Meblarstwo – szybkie generowanie projektów mebli.</a:t>
            </a:r>
          </a:p>
          <a:p>
            <a:r>
              <a:rPr lang="pl-PL" sz="7200" dirty="0"/>
              <a:t>Architektura krajobrazu – generowanie koncepcji przestrzennych.</a:t>
            </a:r>
          </a:p>
          <a:p>
            <a:r>
              <a:rPr lang="pl-PL" sz="7200" dirty="0"/>
              <a:t>Ochrona środowiska – generowanie scenariuszy naprawczych.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282007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FDA0FC-0024-5A6C-302A-6A1D24F6CF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E061355-8526-9D78-2D4F-8AEAAC5122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644" y="5555"/>
            <a:ext cx="11996356" cy="1325563"/>
          </a:xfrm>
        </p:spPr>
        <p:txBody>
          <a:bodyPr>
            <a:normAutofit/>
          </a:bodyPr>
          <a:lstStyle/>
          <a:p>
            <a:r>
              <a:rPr lang="pl-PL" sz="3200" b="1" dirty="0"/>
              <a:t>HYBRYDOWA AI (połączenie AI symbolicznej + ML/DL + generatywnej) </a:t>
            </a:r>
            <a:r>
              <a:rPr lang="pl-PL" sz="3200" dirty="0"/>
              <a:t>(1)</a:t>
            </a:r>
            <a:endParaRPr lang="pl-PL" sz="3200" b="1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6826FF17-BB0D-D48A-B8FB-56595B551A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95644" y="1097625"/>
            <a:ext cx="5577949" cy="5586510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pl-PL" sz="5500" b="1" dirty="0"/>
              <a:t>Jak działa:</a:t>
            </a:r>
          </a:p>
          <a:p>
            <a:r>
              <a:rPr lang="pl-PL" sz="5500" dirty="0"/>
              <a:t>Łączy </a:t>
            </a:r>
            <a:r>
              <a:rPr lang="pl-PL" sz="5500" b="1" dirty="0"/>
              <a:t>reguły symboliczne</a:t>
            </a:r>
            <a:r>
              <a:rPr lang="pl-PL" sz="5500" dirty="0"/>
              <a:t> (logika, ontologie, przepisy) </a:t>
            </a:r>
            <a:br>
              <a:rPr lang="pl-PL" sz="5500" dirty="0"/>
            </a:br>
            <a:r>
              <a:rPr lang="pl-PL" sz="5500" dirty="0"/>
              <a:t>z </a:t>
            </a:r>
            <a:r>
              <a:rPr lang="pl-PL" sz="5500" b="1" dirty="0"/>
              <a:t>uczeniem maszynowym</a:t>
            </a:r>
            <a:r>
              <a:rPr lang="pl-PL" sz="5500" dirty="0"/>
              <a:t> (predykcja) oraz </a:t>
            </a:r>
            <a:r>
              <a:rPr lang="pl-PL" sz="5500" b="1" dirty="0"/>
              <a:t>modelami generatywnymi</a:t>
            </a:r>
            <a:r>
              <a:rPr lang="pl-PL" sz="5500" dirty="0"/>
              <a:t> (tworzenie hipotez, projektów, interpretacji).</a:t>
            </a:r>
          </a:p>
          <a:p>
            <a:r>
              <a:rPr lang="pl-PL" sz="5500" dirty="0"/>
              <a:t>Ma zarówno </a:t>
            </a:r>
            <a:r>
              <a:rPr lang="pl-PL" sz="5500" b="1" dirty="0" err="1"/>
              <a:t>wyjaśnialność</a:t>
            </a:r>
            <a:r>
              <a:rPr lang="pl-PL" sz="5500" dirty="0"/>
              <a:t>, jak i </a:t>
            </a:r>
            <a:r>
              <a:rPr lang="pl-PL" sz="5500" b="1" dirty="0"/>
              <a:t>wysoką skuteczność</a:t>
            </a:r>
            <a:r>
              <a:rPr lang="pl-PL" sz="5500" dirty="0"/>
              <a:t>.</a:t>
            </a:r>
          </a:p>
          <a:p>
            <a:r>
              <a:rPr lang="pl-PL" sz="5500" dirty="0"/>
              <a:t>Wykorzystuje ograniczenia naukowe i normy, </a:t>
            </a:r>
            <a:br>
              <a:rPr lang="pl-PL" sz="5500" dirty="0"/>
            </a:br>
            <a:r>
              <a:rPr lang="pl-PL" sz="5500" dirty="0"/>
              <a:t>aby kontrolować działanie modeli ML/DL i </a:t>
            </a:r>
            <a:r>
              <a:rPr lang="pl-PL" sz="5500" dirty="0" err="1"/>
              <a:t>GenAI</a:t>
            </a:r>
            <a:r>
              <a:rPr lang="pl-PL" sz="5500" dirty="0"/>
              <a:t>.</a:t>
            </a:r>
          </a:p>
          <a:p>
            <a:r>
              <a:rPr lang="pl-PL" sz="5500" dirty="0"/>
              <a:t>Jest zgodna z kierunkiem regulacji (AI </a:t>
            </a:r>
            <a:r>
              <a:rPr lang="pl-PL" sz="5500" dirty="0" err="1"/>
              <a:t>Act</a:t>
            </a:r>
            <a:r>
              <a:rPr lang="pl-PL" sz="5500" dirty="0"/>
              <a:t>): „kontrolowana kreatywność”.</a:t>
            </a:r>
          </a:p>
          <a:p>
            <a:pPr marL="0" indent="0">
              <a:spcBef>
                <a:spcPts val="0"/>
              </a:spcBef>
              <a:buNone/>
            </a:pPr>
            <a:endParaRPr lang="pl-PL" sz="5500" b="1" dirty="0"/>
          </a:p>
          <a:p>
            <a:pPr marL="0" indent="0">
              <a:buNone/>
            </a:pPr>
            <a:r>
              <a:rPr lang="pl-PL" sz="5500" b="1" dirty="0"/>
              <a:t>Co daje naukowcom:</a:t>
            </a:r>
          </a:p>
          <a:p>
            <a:r>
              <a:rPr lang="pl-PL" sz="5500" b="1" dirty="0" err="1"/>
              <a:t>Wyjaśnialne</a:t>
            </a:r>
            <a:r>
              <a:rPr lang="pl-PL" sz="5500" b="1" dirty="0"/>
              <a:t> modele o wysokiej skuteczności</a:t>
            </a:r>
            <a:r>
              <a:rPr lang="pl-PL" sz="5500" dirty="0"/>
              <a:t> (ważne </a:t>
            </a:r>
            <a:br>
              <a:rPr lang="pl-PL" sz="5500" dirty="0"/>
            </a:br>
            <a:r>
              <a:rPr lang="pl-PL" sz="5500" dirty="0"/>
              <a:t>w zdrowiu i środowisku).</a:t>
            </a:r>
          </a:p>
          <a:p>
            <a:r>
              <a:rPr lang="pl-PL" sz="5500" b="1" dirty="0"/>
              <a:t>Większą wiarygodność</a:t>
            </a:r>
            <a:r>
              <a:rPr lang="pl-PL" sz="5500" dirty="0"/>
              <a:t> analiz (reguły + dane).</a:t>
            </a:r>
          </a:p>
          <a:p>
            <a:r>
              <a:rPr lang="pl-PL" sz="5500" b="1" dirty="0"/>
              <a:t>Ograniczanie błędów modeli generatywnych</a:t>
            </a:r>
            <a:r>
              <a:rPr lang="pl-PL" sz="5500" dirty="0"/>
              <a:t> poprzez wbudowane ontologie.</a:t>
            </a:r>
          </a:p>
          <a:p>
            <a:r>
              <a:rPr lang="pl-PL" sz="5500" b="1" dirty="0"/>
              <a:t>Lepsze symulacje i predykcje</a:t>
            </a:r>
            <a:r>
              <a:rPr lang="pl-PL" sz="5500" dirty="0"/>
              <a:t>, bo łączą dane, wiedzę ekspercką i generatywność.</a:t>
            </a:r>
          </a:p>
          <a:p>
            <a:r>
              <a:rPr lang="pl-PL" sz="5500" b="1" dirty="0"/>
              <a:t>Przygotowanie projektów, eksperymentów i analiz</a:t>
            </a:r>
            <a:r>
              <a:rPr lang="pl-PL" sz="5500" dirty="0"/>
              <a:t> </a:t>
            </a:r>
            <a:br>
              <a:rPr lang="pl-PL" sz="5500" dirty="0"/>
            </a:br>
            <a:r>
              <a:rPr lang="pl-PL" sz="5500" dirty="0"/>
              <a:t>w sposób kontrolowany.</a:t>
            </a:r>
          </a:p>
          <a:p>
            <a:pPr marL="0" indent="0">
              <a:buNone/>
            </a:pPr>
            <a:endParaRPr lang="pl-PL" sz="5500" b="1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11" name="Symbol zastępczy zawartości 10">
            <a:extLst>
              <a:ext uri="{FF2B5EF4-FFF2-40B4-BE49-F238E27FC236}">
                <a16:creationId xmlns:a16="http://schemas.microsoft.com/office/drawing/2014/main" id="{35A11D52-12C2-9DF6-3269-441463D3E4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8408" y="1097625"/>
            <a:ext cx="5183188" cy="3684588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pl-PL" sz="5500" b="1" dirty="0"/>
              <a:t>Dlaczego HYBRYDOWA AI to przyszłość nauki?</a:t>
            </a:r>
          </a:p>
          <a:p>
            <a:r>
              <a:rPr lang="pl-PL" sz="5500" b="1" dirty="0"/>
              <a:t>Łączy naukową kontrolę</a:t>
            </a:r>
            <a:r>
              <a:rPr lang="pl-PL" sz="5500" dirty="0"/>
              <a:t> (reguły, ontologie) </a:t>
            </a:r>
            <a:br>
              <a:rPr lang="pl-PL" sz="5500" dirty="0"/>
            </a:br>
            <a:r>
              <a:rPr lang="pl-PL" sz="5500" dirty="0"/>
              <a:t>z </a:t>
            </a:r>
            <a:r>
              <a:rPr lang="pl-PL" sz="5500" b="1" dirty="0"/>
              <a:t>naukową innowacją</a:t>
            </a:r>
            <a:r>
              <a:rPr lang="pl-PL" sz="5500" dirty="0"/>
              <a:t> (gen AI + modele predykcyjne).</a:t>
            </a:r>
          </a:p>
          <a:p>
            <a:r>
              <a:rPr lang="pl-PL" sz="5500" dirty="0"/>
              <a:t>Eliminuje słabości każdego z typów AI osobno.</a:t>
            </a:r>
          </a:p>
          <a:p>
            <a:r>
              <a:rPr lang="pl-PL" sz="5500" dirty="0"/>
              <a:t>Idealna do badań, które muszą być zarówno </a:t>
            </a:r>
            <a:r>
              <a:rPr lang="pl-PL" sz="5500" b="1" dirty="0"/>
              <a:t>skuteczne, jak i </a:t>
            </a:r>
            <a:r>
              <a:rPr lang="pl-PL" sz="5500" b="1" dirty="0" err="1"/>
              <a:t>wyjaśnialne</a:t>
            </a:r>
            <a:r>
              <a:rPr lang="pl-PL" sz="5500" dirty="0"/>
              <a:t>.</a:t>
            </a:r>
          </a:p>
          <a:p>
            <a:r>
              <a:rPr lang="pl-PL" sz="5500" dirty="0"/>
              <a:t>Odpowiada na wymagania AI </a:t>
            </a:r>
            <a:r>
              <a:rPr lang="pl-PL" sz="5500" dirty="0" err="1"/>
              <a:t>Act</a:t>
            </a:r>
            <a:r>
              <a:rPr lang="pl-PL" sz="5500" dirty="0"/>
              <a:t> w obszarach: medycyna, środowisko, infrastruktura.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296701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40BCFA-8341-D3B1-934F-4D2A772D14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EA5A945-1756-B492-0B31-50CAF2C17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915" y="130169"/>
            <a:ext cx="11891629" cy="1325563"/>
          </a:xfrm>
        </p:spPr>
        <p:txBody>
          <a:bodyPr>
            <a:normAutofit/>
          </a:bodyPr>
          <a:lstStyle/>
          <a:p>
            <a:r>
              <a:rPr lang="pl-PL" sz="3200" b="1" dirty="0"/>
              <a:t>HYBRYDOWA AI (połączenie AI symbolicznej + ML/DL + generatywnej) </a:t>
            </a:r>
            <a:r>
              <a:rPr lang="pl-PL" sz="3200" dirty="0"/>
              <a:t>(2)</a:t>
            </a:r>
            <a:endParaRPr lang="pl-PL" sz="3200" b="1" dirty="0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F117F41-287D-7BD7-54CC-41095916F6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18045" y="1047962"/>
            <a:ext cx="9952708" cy="823912"/>
          </a:xfrm>
        </p:spPr>
        <p:txBody>
          <a:bodyPr>
            <a:normAutofit fontScale="77500" lnSpcReduction="20000"/>
          </a:bodyPr>
          <a:lstStyle/>
          <a:p>
            <a:endParaRPr lang="pl-PL" dirty="0"/>
          </a:p>
          <a:p>
            <a:r>
              <a:rPr lang="pl-PL" sz="2300" dirty="0"/>
              <a:t>📌 Przykłady zastosowań </a:t>
            </a:r>
            <a:r>
              <a:rPr lang="pl-PL" sz="2300" i="1" dirty="0"/>
              <a:t>(każdy przykład łączy reguły + dane + generowanie nowych wyników)</a:t>
            </a:r>
          </a:p>
          <a:p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63BE80D1-E6EB-6B64-3820-C9363E034F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20541" y="1716874"/>
            <a:ext cx="5673858" cy="5010957"/>
          </a:xfrm>
        </p:spPr>
        <p:txBody>
          <a:bodyPr>
            <a:normAutofit fontScale="25000" lnSpcReduction="20000"/>
          </a:bodyPr>
          <a:lstStyle/>
          <a:p>
            <a:r>
              <a:rPr lang="pl-PL" sz="7200" b="1" dirty="0"/>
              <a:t>Biologia</a:t>
            </a:r>
            <a:r>
              <a:rPr lang="pl-PL" sz="7200" dirty="0"/>
              <a:t> – modele hybrydowe łączące ontologie GO </a:t>
            </a:r>
            <a:br>
              <a:rPr lang="pl-PL" sz="7200" dirty="0"/>
            </a:br>
            <a:r>
              <a:rPr lang="pl-PL" sz="7200" dirty="0"/>
              <a:t>+ obrazy mikroskopowe + generowanie hipotez funkcji białek.</a:t>
            </a:r>
          </a:p>
          <a:p>
            <a:r>
              <a:rPr lang="pl-PL" sz="7200" b="1" dirty="0"/>
              <a:t>Biotechnologia</a:t>
            </a:r>
            <a:r>
              <a:rPr lang="pl-PL" sz="7200" dirty="0"/>
              <a:t> – projektowanie enzymów ograniczone regułami chemicznymi i biologicznymi (AI generuje, ontologia sprawdza).</a:t>
            </a:r>
          </a:p>
          <a:p>
            <a:r>
              <a:rPr lang="pl-PL" sz="7200" b="1" dirty="0"/>
              <a:t>Weterynaria</a:t>
            </a:r>
            <a:r>
              <a:rPr lang="pl-PL" sz="7200" dirty="0"/>
              <a:t> – multimodalna diagnoza: reguły kliniczne + analiza RTG/USG + generowanie możliwych scenariuszy leczenia.</a:t>
            </a:r>
          </a:p>
          <a:p>
            <a:r>
              <a:rPr lang="pl-PL" sz="7200" b="1" dirty="0"/>
              <a:t>Zootechnika</a:t>
            </a:r>
            <a:r>
              <a:rPr lang="pl-PL" sz="7200" dirty="0"/>
              <a:t> – modele dobrostanu: reguły zootechniczne + analiza obrazu ze stada + generowane raporty i rekomendacje.</a:t>
            </a:r>
          </a:p>
          <a:p>
            <a:r>
              <a:rPr lang="pl-PL" sz="7200" b="1" dirty="0"/>
              <a:t>Ogrodnictwo</a:t>
            </a:r>
            <a:r>
              <a:rPr lang="pl-PL" sz="7200" dirty="0"/>
              <a:t> – rozpoznawanie chorób roślin (DL) </a:t>
            </a:r>
            <a:br>
              <a:rPr lang="pl-PL" sz="7200" dirty="0"/>
            </a:br>
            <a:r>
              <a:rPr lang="pl-PL" sz="7200" dirty="0"/>
              <a:t>+ przepisy agrotechniczne (reguły) + generowane plany zabiegów.</a:t>
            </a:r>
          </a:p>
          <a:p>
            <a:r>
              <a:rPr lang="pl-PL" sz="7200" b="1" dirty="0"/>
              <a:t>Żywienie</a:t>
            </a:r>
            <a:r>
              <a:rPr lang="pl-PL" sz="7200" dirty="0"/>
              <a:t> – generatywne diety, ale tylko zgodne </a:t>
            </a:r>
            <a:br>
              <a:rPr lang="pl-PL" sz="7200" dirty="0"/>
            </a:br>
            <a:r>
              <a:rPr lang="pl-PL" sz="7200" dirty="0"/>
              <a:t>z normami EFSA zapisanymi w ontologiach żywieniowych (połączenie reguł + </a:t>
            </a:r>
            <a:r>
              <a:rPr lang="pl-PL" sz="7200" dirty="0" err="1"/>
              <a:t>GenAI</a:t>
            </a:r>
            <a:r>
              <a:rPr lang="pl-PL" sz="7200" dirty="0"/>
              <a:t>).</a:t>
            </a:r>
          </a:p>
          <a:p>
            <a:r>
              <a:rPr lang="pl-PL" sz="7200" b="1" dirty="0"/>
              <a:t>Inżynieria wodna</a:t>
            </a:r>
            <a:r>
              <a:rPr lang="pl-PL" sz="7200" dirty="0"/>
              <a:t> – predykcja powodzi (ML) + modele hydrologiczne oparte na zasadach (symboliczne) </a:t>
            </a:r>
            <a:br>
              <a:rPr lang="pl-PL" sz="7200" dirty="0"/>
            </a:br>
            <a:r>
              <a:rPr lang="pl-PL" sz="7200" dirty="0"/>
              <a:t>+ generowane scenariusze działań.</a:t>
            </a:r>
          </a:p>
          <a:p>
            <a:endParaRPr lang="pl-PL" sz="7200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9" name="Symbol zastępczy zawartości 8">
            <a:extLst>
              <a:ext uri="{FF2B5EF4-FFF2-40B4-BE49-F238E27FC236}">
                <a16:creationId xmlns:a16="http://schemas.microsoft.com/office/drawing/2014/main" id="{6A72C08E-89BA-E929-2AE7-74EFEB2647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5830" y="1716874"/>
            <a:ext cx="5492427" cy="4453487"/>
          </a:xfrm>
        </p:spPr>
        <p:txBody>
          <a:bodyPr>
            <a:noAutofit/>
          </a:bodyPr>
          <a:lstStyle/>
          <a:p>
            <a:r>
              <a:rPr lang="pl-PL" sz="1800" b="1" dirty="0"/>
              <a:t>Budownictwo</a:t>
            </a:r>
            <a:r>
              <a:rPr lang="pl-PL" sz="1800" dirty="0"/>
              <a:t> – </a:t>
            </a:r>
            <a:r>
              <a:rPr lang="pl-PL" sz="1800" dirty="0" err="1"/>
              <a:t>generative</a:t>
            </a:r>
            <a:r>
              <a:rPr lang="pl-PL" sz="1800" dirty="0"/>
              <a:t> design konstrukcji (</a:t>
            </a:r>
            <a:r>
              <a:rPr lang="pl-PL" sz="1800" dirty="0" err="1"/>
              <a:t>GenAI</a:t>
            </a:r>
            <a:r>
              <a:rPr lang="pl-PL" sz="1800" dirty="0"/>
              <a:t>) + ograniczenia norm PN/EN (symboliczne) + ocena ryzyka ML.</a:t>
            </a:r>
          </a:p>
          <a:p>
            <a:r>
              <a:rPr lang="pl-PL" sz="1800" b="1" dirty="0"/>
              <a:t>Leśnictwo</a:t>
            </a:r>
            <a:r>
              <a:rPr lang="pl-PL" sz="1800" dirty="0"/>
              <a:t> – symulacje wzrostu lasu (ML/DL) + reguły ekosystemowe + generowanie wariantów gospodarki leśnej.</a:t>
            </a:r>
          </a:p>
          <a:p>
            <a:r>
              <a:rPr lang="pl-PL" sz="1800" b="1" dirty="0"/>
              <a:t>Meblarstwo</a:t>
            </a:r>
            <a:r>
              <a:rPr lang="pl-PL" sz="1800" dirty="0"/>
              <a:t> – projektowanie mebli z </a:t>
            </a:r>
            <a:r>
              <a:rPr lang="pl-PL" sz="1800" dirty="0" err="1"/>
              <a:t>GenAI</a:t>
            </a:r>
            <a:r>
              <a:rPr lang="pl-PL" sz="1800" dirty="0"/>
              <a:t>, </a:t>
            </a:r>
            <a:br>
              <a:rPr lang="pl-PL" sz="1800" dirty="0"/>
            </a:br>
            <a:r>
              <a:rPr lang="pl-PL" sz="1800" dirty="0"/>
              <a:t>ale w granicach reguł ergonomii i wytrzymałości materiałów (symboliczne + ML).</a:t>
            </a:r>
          </a:p>
          <a:p>
            <a:r>
              <a:rPr lang="pl-PL" sz="1800" b="1" dirty="0"/>
              <a:t>Architektura krajobrazu</a:t>
            </a:r>
            <a:r>
              <a:rPr lang="pl-PL" sz="1800" dirty="0"/>
              <a:t> – generowanie koncepcji (</a:t>
            </a:r>
            <a:r>
              <a:rPr lang="pl-PL" sz="1800" dirty="0" err="1"/>
              <a:t>GenAI</a:t>
            </a:r>
            <a:r>
              <a:rPr lang="pl-PL" sz="1800" dirty="0"/>
              <a:t>) ograniczone przepisami planistycznymi (symboliczne) + analiza terenu (ML).</a:t>
            </a:r>
          </a:p>
          <a:p>
            <a:r>
              <a:rPr lang="pl-PL" sz="1800" b="1" dirty="0"/>
              <a:t>Ochrona środowiska</a:t>
            </a:r>
            <a:r>
              <a:rPr lang="pl-PL" sz="1800" dirty="0"/>
              <a:t> – modele oceny ryzyka środowiskowego: reguły prawne + analiza danych (ML) + generowanie wariantów działań naprawczych.</a:t>
            </a:r>
          </a:p>
        </p:txBody>
      </p:sp>
    </p:spTree>
    <p:extLst>
      <p:ext uri="{BB962C8B-B14F-4D97-AF65-F5344CB8AC3E}">
        <p14:creationId xmlns:p14="http://schemas.microsoft.com/office/powerpoint/2010/main" val="307400477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5281</Words>
  <Application>Microsoft Office PowerPoint</Application>
  <PresentationFormat>Panoramiczny</PresentationFormat>
  <Paragraphs>634</Paragraphs>
  <Slides>40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40</vt:i4>
      </vt:variant>
    </vt:vector>
  </HeadingPairs>
  <TitlesOfParts>
    <vt:vector size="44" baseType="lpstr">
      <vt:lpstr>Arial</vt:lpstr>
      <vt:lpstr>Calibri</vt:lpstr>
      <vt:lpstr>Calibri Light</vt:lpstr>
      <vt:lpstr>Motyw pakietu Office</vt:lpstr>
      <vt:lpstr>Zrównoważony Kampus SGGW – kształcenie na rzecz branż kluczowych</vt:lpstr>
      <vt:lpstr>Czym jest sztuczna inteligencja?</vt:lpstr>
      <vt:lpstr>Rodzaje AI, przykłady zastosowań w nauce</vt:lpstr>
      <vt:lpstr>AI SYMBOLICZNA (logika, reguły, ontologie, systemy ekspertowe)</vt:lpstr>
      <vt:lpstr>UCZENIE MASZYNOWE (ML)  – modele uczone na danych: klasyfikacja, regresja, klastrowanie</vt:lpstr>
      <vt:lpstr> GŁĘBOKIE UCZENIE (Deep Learning)  (CNN, RNN, transformery, analiza obrazów, sygnałów, genomów) </vt:lpstr>
      <vt:lpstr> AI GENERATYWNA (GenAI, foundation models) – LLM, generowanie tekstów, kodu, obrazów, sekwencji DNA, modeli 3D </vt:lpstr>
      <vt:lpstr>HYBRYDOWA AI (połączenie AI symbolicznej + ML/DL + generatywnej) (1)</vt:lpstr>
      <vt:lpstr>HYBRYDOWA AI (połączenie AI symbolicznej + ML/DL + generatywnej) (2)</vt:lpstr>
      <vt:lpstr>DLACZEGO TEN PODZIAŁ MA ZNACZENIE DLA BADACZY?</vt:lpstr>
      <vt:lpstr>Narzędzia AI do pisania wniosków grantowych</vt:lpstr>
      <vt:lpstr>Narzędzia AI do pisania wniosków grantowych Kiedy używać którego narzędzia?  </vt:lpstr>
      <vt:lpstr>AI w zarządzaniu projektami badawczymi (1)</vt:lpstr>
      <vt:lpstr>AI w zarządzaniu projektami badawczymi (2)</vt:lpstr>
      <vt:lpstr>AI w zarządzaniu projektami badawczymi (3)</vt:lpstr>
      <vt:lpstr>AI w zarządzaniu projektami badawczymi (4)</vt:lpstr>
      <vt:lpstr>AI dla automatyzacji zadań i monitorowania postępu badań</vt:lpstr>
      <vt:lpstr>AI w analizie danych Analiza dużych zbiorów danych · automatyzacja · wizualizacja (1)</vt:lpstr>
      <vt:lpstr>AI w analizie danych Analiza dużych zbiorów danych · automatyzacja · wizualizacja (2)</vt:lpstr>
      <vt:lpstr>AI w analizie danych Analiza dużych zbiorów danych · automatyzacja · wizualizacja (3)</vt:lpstr>
      <vt:lpstr>Automatyczna analiza dużych zbiorów danych – co robi AI?</vt:lpstr>
      <vt:lpstr>AI w pisaniu publikacji naukowych Identyfikacja problemu badawczego · analiza literatury · streszczanie · detekcja plagiatu · korekta · redakcja końcowa</vt:lpstr>
      <vt:lpstr>  AI w pisaniu publikacji naukowych (1) Identyfikacja problemu badawczego · analiza literatury · streszczanie · detekcja plagiatu · korekta · redakcja końcowa   </vt:lpstr>
      <vt:lpstr>AI w pisaniu publikacji naukowych (2) </vt:lpstr>
      <vt:lpstr>AI w pisaniu publikacji naukowych (3) </vt:lpstr>
      <vt:lpstr>AI w pisaniu publikacji naukowych (4) </vt:lpstr>
      <vt:lpstr>AI w pisaniu publikacji naukowych (5) </vt:lpstr>
      <vt:lpstr> AI do tworzenia grafik i prezentacji naukowych (1) Ilustracje · schematy · infografiki · prezentacje do publikacji i wystąpień </vt:lpstr>
      <vt:lpstr> AI do tworzenia grafik i prezentacji naukowych (2) Ilustracje · schematy · infografiki · prezentacje do publikacji i wystąpień </vt:lpstr>
      <vt:lpstr> AI do tworzenia grafik i prezentacji naukowych (3) Ilustracje · schematy · infografiki · prezentacje do publikacji i wystąpień </vt:lpstr>
      <vt:lpstr>AI do tworzenia grafik i prezentacji naukowych (4) Ilustracje · schematy · infografiki · prezentacje do publikacji i wystąpień</vt:lpstr>
      <vt:lpstr> Etyczne aspekty wykorzystania AI w nauce (1) Prawa autorskie · plagiat · przejrzystość · stronniczość · odpowiedzialność </vt:lpstr>
      <vt:lpstr>Etyczne aspekty wykorzystania AI w nauce (2) </vt:lpstr>
      <vt:lpstr>Etyczne aspekty wykorzystania AI w nauce (3) </vt:lpstr>
      <vt:lpstr>Etyczne aspekty wykorzystania AI w nauce (4) </vt:lpstr>
      <vt:lpstr>Etyczne aspekty wykorzystania AI w nauce</vt:lpstr>
      <vt:lpstr>Etyczne aspekty wykorzystania AI w nauce </vt:lpstr>
      <vt:lpstr>Korzyści, wyzwania i zagrożenia związane z AI w pracy naukowca (1)</vt:lpstr>
      <vt:lpstr>Korzyści, wyzwania i zagrożenia związane z AI w pracy naukowca (2)</vt:lpstr>
      <vt:lpstr>Autor utworu: Joanna Alberska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Maciej Czubiński</dc:creator>
  <cp:lastModifiedBy>Beata Celmer-Paszkowska</cp:lastModifiedBy>
  <cp:revision>79</cp:revision>
  <cp:lastPrinted>2024-05-21T11:11:19Z</cp:lastPrinted>
  <dcterms:created xsi:type="dcterms:W3CDTF">2024-02-02T12:47:31Z</dcterms:created>
  <dcterms:modified xsi:type="dcterms:W3CDTF">2026-05-29T06:55:56Z</dcterms:modified>
</cp:coreProperties>
</file>