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modernComment_122_0.xml" ContentType="application/vnd.ms-powerpoint.comment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4"/>
  </p:notesMasterIdLst>
  <p:sldIdLst>
    <p:sldId id="304" r:id="rId2"/>
    <p:sldId id="308"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300" r:id="rId47"/>
    <p:sldId id="301" r:id="rId48"/>
    <p:sldId id="302" r:id="rId49"/>
    <p:sldId id="303" r:id="rId50"/>
    <p:sldId id="306" r:id="rId51"/>
    <p:sldId id="307" r:id="rId52"/>
    <p:sldId id="305" r:id="rId53"/>
  </p:sldIdLst>
  <p:sldSz cx="12192000" cy="6858000"/>
  <p:notesSz cx="6858000" cy="9144000"/>
  <p:embeddedFontLst>
    <p:embeddedFont>
      <p:font typeface="Roboto" panose="02000000000000000000" pitchFamily="2" charset="0"/>
      <p:regular r:id="rId55"/>
      <p:bold r:id="rId56"/>
      <p:italic r:id="rId57"/>
      <p:boldItalic r:id="rId58"/>
    </p:embeddedFont>
    <p:embeddedFont>
      <p:font typeface="Roboto Slab" pitchFamily="2" charset="0"/>
      <p:regular r:id="rId59"/>
      <p:bold r:id="rId6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1" roundtripDataSignature="AMtx7miRCNUQO+JyhWwzJSCYNvKQROLrs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FF9522-1ABD-61A5-BA38-52D219C5BC6C}" name="Beata Celmer-Paszkowska" initials="BC" userId="S::p100453@sggw.edu.pl::f34997f4-0921-4b6e-a19f-a1795eaebd3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4D8EC9-3067-49FD-A20B-0F6826DF506D}" v="2" dt="2026-05-28T11:17:34.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5" autoAdjust="0"/>
  </p:normalViewPr>
  <p:slideViewPr>
    <p:cSldViewPr snapToGrid="0">
      <p:cViewPr varScale="1">
        <p:scale>
          <a:sx n="120" d="100"/>
          <a:sy n="120" d="100"/>
        </p:scale>
        <p:origin x="198" y="96"/>
      </p:cViewPr>
      <p:guideLst>
        <p:guide orient="horz" pos="2160"/>
        <p:guide pos="3840"/>
      </p:guideLst>
    </p:cSldViewPr>
  </p:slideViewPr>
  <p:outlineViewPr>
    <p:cViewPr>
      <p:scale>
        <a:sx n="33" d="100"/>
        <a:sy n="33" d="100"/>
      </p:scale>
      <p:origin x="0" y="-3700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1.fntdata"/><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4.fntdata"/><Relationship Id="rId66" Type="http://schemas.microsoft.com/office/2015/10/relationships/revisionInfo" Target="revisionInfo.xml"/><Relationship Id="rId5" Type="http://schemas.openxmlformats.org/officeDocument/2006/relationships/slide" Target="slides/slide4.xml"/><Relationship Id="rId61" Type="http://customschemas.google.com/relationships/presentationmetadata" Target="meta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2.fntdata"/><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5.fntdata"/><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3.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6.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omments/modernComment_122_0.xml><?xml version="1.0" encoding="utf-8"?>
<p188:cmLst xmlns:a="http://schemas.openxmlformats.org/drawingml/2006/main" xmlns:r="http://schemas.openxmlformats.org/officeDocument/2006/relationships" xmlns:p188="http://schemas.microsoft.com/office/powerpoint/2018/8/main">
  <p188:cm id="{F8D75008-A483-4191-BFE9-F25D54246EA8}" authorId="{90FF9522-1ABD-61A5-BA38-52D219C5BC6C}" created="2025-11-28T10:35:51.145">
    <ac:txMkLst xmlns:ac="http://schemas.microsoft.com/office/drawing/2013/main/command">
      <pc:docMk xmlns:pc="http://schemas.microsoft.com/office/powerpoint/2013/main/command"/>
      <pc:sldMk xmlns:pc="http://schemas.microsoft.com/office/powerpoint/2013/main/command" cId="0" sldId="290"/>
      <ac:spMk id="277" creationId="{00000000-0000-0000-0000-000000000000}"/>
      <ac:txMk cp="423" len="6">
        <ac:context len="466" hash="2487499278"/>
      </ac:txMk>
    </ac:txMkLst>
    <p188:pos x="1037977" y="3705224"/>
    <p188:txBody>
      <a:bodyPr/>
      <a:lstStyle/>
      <a:p>
        <a:r>
          <a:rPr lang="pl-PL"/>
          <a:t>Hiperłącze - zgodnie z zasadami dostępności nie używa się nazw całych linków - należy podać nazwę, która jasno określi ich przeznaczenie np. zamiast http://power.parp.gov.pl/harmonogram-naborow-na -2027-rok, napisz: Termin naborów</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7" name="Google Shape;6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3" name="Google Shape;7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4" name="Google Shape;214;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6" name="Google Shape;226;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8" name="Google Shape;238;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 name="Google Shape;7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0" name="Google Shape;250;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6" name="Google Shape;256;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2" name="Google Shape;262;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0" name="Google Shape;280;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6" name="Google Shape;286;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2" name="Google Shape;292;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8" name="Google Shape;298;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4" name="Google Shape;304;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3a2692c6624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6" name="Google Shape;316;g3a2692c6624_0_4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2" name="Google Shape;322;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5" name="Google Shape;335;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1" name="Google Shape;341;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7" name="Google Shape;347;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3" name="Google Shape;353;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a2692c6624_0_424"/>
          <p:cNvSpPr/>
          <p:nvPr/>
        </p:nvSpPr>
        <p:spPr>
          <a:xfrm>
            <a:off x="2033067" y="896808"/>
            <a:ext cx="1442167" cy="1499896"/>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pl-PL"/>
          </a:p>
        </p:txBody>
      </p:sp>
      <p:sp>
        <p:nvSpPr>
          <p:cNvPr id="11" name="Google Shape;11;g3a2692c6624_0_424"/>
          <p:cNvSpPr/>
          <p:nvPr/>
        </p:nvSpPr>
        <p:spPr>
          <a:xfrm rot="10800000">
            <a:off x="8716751" y="4457271"/>
            <a:ext cx="1442167" cy="1499896"/>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pl-PL"/>
          </a:p>
        </p:txBody>
      </p:sp>
      <p:cxnSp>
        <p:nvCxnSpPr>
          <p:cNvPr id="12" name="Google Shape;12;g3a2692c6624_0_424"/>
          <p:cNvCxnSpPr/>
          <p:nvPr/>
        </p:nvCxnSpPr>
        <p:spPr>
          <a:xfrm>
            <a:off x="5812803" y="3756618"/>
            <a:ext cx="5664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g3a2692c6624_0_424"/>
          <p:cNvSpPr txBox="1">
            <a:spLocks noGrp="1"/>
          </p:cNvSpPr>
          <p:nvPr>
            <p:ph type="ctrTitle"/>
          </p:nvPr>
        </p:nvSpPr>
        <p:spPr>
          <a:xfrm>
            <a:off x="2240403" y="1585234"/>
            <a:ext cx="7711200" cy="1943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g3a2692c6624_0_424"/>
          <p:cNvSpPr txBox="1">
            <a:spLocks noGrp="1"/>
          </p:cNvSpPr>
          <p:nvPr>
            <p:ph type="subTitle" idx="1"/>
          </p:nvPr>
        </p:nvSpPr>
        <p:spPr>
          <a:xfrm>
            <a:off x="2240403" y="4065933"/>
            <a:ext cx="7711200" cy="1212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g3a2692c6624_0_42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g3a2692c6624_0_47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59"/>
        <p:cNvGrpSpPr/>
        <p:nvPr/>
      </p:nvGrpSpPr>
      <p:grpSpPr>
        <a:xfrm>
          <a:off x="0" y="0"/>
          <a:ext cx="0" cy="0"/>
          <a:chOff x="0" y="0"/>
          <a:chExt cx="0" cy="0"/>
        </a:xfrm>
      </p:grpSpPr>
      <p:sp>
        <p:nvSpPr>
          <p:cNvPr id="61" name="Google Shape;61;g3a2692c6624_0_474"/>
          <p:cNvSpPr txBox="1">
            <a:spLocks noGrp="1"/>
          </p:cNvSpPr>
          <p:nvPr>
            <p:ph type="body" idx="1"/>
          </p:nvPr>
        </p:nvSpPr>
        <p:spPr>
          <a:xfrm>
            <a:off x="609600" y="1600200"/>
            <a:ext cx="10972800" cy="45261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1200"/>
              </a:spcBef>
              <a:spcAft>
                <a:spcPts val="0"/>
              </a:spcAft>
              <a:buClr>
                <a:schemeClr val="dk1"/>
              </a:buClr>
              <a:buSzPts val="1800"/>
              <a:buChar char="○"/>
              <a:defRPr/>
            </a:lvl2pPr>
            <a:lvl3pPr marL="1371600" lvl="2" indent="-342900" algn="l">
              <a:spcBef>
                <a:spcPts val="1200"/>
              </a:spcBef>
              <a:spcAft>
                <a:spcPts val="0"/>
              </a:spcAft>
              <a:buClr>
                <a:schemeClr val="dk1"/>
              </a:buClr>
              <a:buSzPts val="1800"/>
              <a:buChar char="■"/>
              <a:defRPr/>
            </a:lvl3pPr>
            <a:lvl4pPr marL="1828800" lvl="3" indent="-342900" algn="l">
              <a:spcBef>
                <a:spcPts val="1200"/>
              </a:spcBef>
              <a:spcAft>
                <a:spcPts val="0"/>
              </a:spcAft>
              <a:buClr>
                <a:schemeClr val="dk1"/>
              </a:buClr>
              <a:buSzPts val="1800"/>
              <a:buChar char="●"/>
              <a:defRPr/>
            </a:lvl4pPr>
            <a:lvl5pPr marL="2286000" lvl="4" indent="-342900" algn="l">
              <a:spcBef>
                <a:spcPts val="1200"/>
              </a:spcBef>
              <a:spcAft>
                <a:spcPts val="0"/>
              </a:spcAft>
              <a:buClr>
                <a:schemeClr val="dk1"/>
              </a:buClr>
              <a:buSzPts val="1800"/>
              <a:buChar char="○"/>
              <a:defRPr/>
            </a:lvl5pPr>
            <a:lvl6pPr marL="2743200" lvl="5" indent="-342900" algn="l">
              <a:spcBef>
                <a:spcPts val="1200"/>
              </a:spcBef>
              <a:spcAft>
                <a:spcPts val="0"/>
              </a:spcAft>
              <a:buClr>
                <a:schemeClr val="dk1"/>
              </a:buClr>
              <a:buSzPts val="1800"/>
              <a:buChar char="■"/>
              <a:defRPr/>
            </a:lvl6pPr>
            <a:lvl7pPr marL="3200400" lvl="6" indent="-342900" algn="l">
              <a:spcBef>
                <a:spcPts val="1200"/>
              </a:spcBef>
              <a:spcAft>
                <a:spcPts val="0"/>
              </a:spcAft>
              <a:buClr>
                <a:schemeClr val="dk1"/>
              </a:buClr>
              <a:buSzPts val="1800"/>
              <a:buChar char="●"/>
              <a:defRPr/>
            </a:lvl7pPr>
            <a:lvl8pPr marL="3657600" lvl="7" indent="-342900" algn="l">
              <a:spcBef>
                <a:spcPts val="1200"/>
              </a:spcBef>
              <a:spcAft>
                <a:spcPts val="0"/>
              </a:spcAft>
              <a:buClr>
                <a:schemeClr val="dk1"/>
              </a:buClr>
              <a:buSzPts val="1800"/>
              <a:buChar char="○"/>
              <a:defRPr/>
            </a:lvl8pPr>
            <a:lvl9pPr marL="4114800" lvl="8" indent="-342900" algn="l">
              <a:spcBef>
                <a:spcPts val="1200"/>
              </a:spcBef>
              <a:spcAft>
                <a:spcPts val="1200"/>
              </a:spcAft>
              <a:buClr>
                <a:schemeClr val="dk1"/>
              </a:buClr>
              <a:buSzPts val="1800"/>
              <a:buChar char="■"/>
              <a:defRPr/>
            </a:lvl9pPr>
          </a:lstStyle>
          <a:p>
            <a:endParaRPr dirty="0"/>
          </a:p>
        </p:txBody>
      </p:sp>
      <p:sp>
        <p:nvSpPr>
          <p:cNvPr id="2" name="Symbol zastępczy numeru slajdu 1">
            <a:extLst>
              <a:ext uri="{FF2B5EF4-FFF2-40B4-BE49-F238E27FC236}">
                <a16:creationId xmlns:a16="http://schemas.microsoft.com/office/drawing/2014/main" id="{B6328FC6-FA04-C54F-9720-ABD0B270E874}"/>
              </a:ext>
            </a:extLst>
          </p:cNvPr>
          <p:cNvSpPr>
            <a:spLocks noGrp="1"/>
          </p:cNvSpPr>
          <p:nvPr>
            <p:ph type="sldNum" idx="10"/>
          </p:nvPr>
        </p:nvSpPr>
        <p:spPr/>
        <p:txBody>
          <a:bodyPr/>
          <a:lstStyle/>
          <a:p>
            <a:fld id="{00000000-1234-1234-1234-123412341234}" type="slidenum">
              <a:rPr lang="en-US" smtClean="0"/>
              <a:pPr/>
              <a:t>‹#›</a:t>
            </a:fld>
            <a:endParaRPr lang="en-US"/>
          </a:p>
        </p:txBody>
      </p:sp>
      <p:sp>
        <p:nvSpPr>
          <p:cNvPr id="3" name="Tytuł 2">
            <a:extLst>
              <a:ext uri="{FF2B5EF4-FFF2-40B4-BE49-F238E27FC236}">
                <a16:creationId xmlns:a16="http://schemas.microsoft.com/office/drawing/2014/main" id="{16B40128-27CD-E603-0EE3-74C6A534EAFA}"/>
              </a:ext>
            </a:extLst>
          </p:cNvPr>
          <p:cNvSpPr>
            <a:spLocks noGrp="1"/>
          </p:cNvSpPr>
          <p:nvPr>
            <p:ph type="title"/>
          </p:nvPr>
        </p:nvSpPr>
        <p:spPr/>
        <p:txBody>
          <a:bodyPr/>
          <a:lstStyle/>
          <a:p>
            <a:r>
              <a:rPr lang="pl-PL"/>
              <a:t>Kliknij, aby edytować styl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g3a2692c6624_0_431"/>
          <p:cNvCxnSpPr/>
          <p:nvPr/>
        </p:nvCxnSpPr>
        <p:spPr>
          <a:xfrm>
            <a:off x="5812803" y="3756618"/>
            <a:ext cx="5664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g3a2692c6624_0_431"/>
          <p:cNvSpPr txBox="1">
            <a:spLocks noGrp="1"/>
          </p:cNvSpPr>
          <p:nvPr>
            <p:ph type="title"/>
          </p:nvPr>
        </p:nvSpPr>
        <p:spPr>
          <a:xfrm>
            <a:off x="641000" y="2353267"/>
            <a:ext cx="10962800" cy="12099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g3a2692c6624_0_431"/>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g3a2692c6624_0_440"/>
          <p:cNvCxnSpPr/>
          <p:nvPr/>
        </p:nvCxnSpPr>
        <p:spPr>
          <a:xfrm>
            <a:off x="656751" y="1680378"/>
            <a:ext cx="5664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g3a2692c6624_0_440"/>
          <p:cNvSpPr txBox="1">
            <a:spLocks noGrp="1"/>
          </p:cNvSpPr>
          <p:nvPr>
            <p:ph type="title"/>
          </p:nvPr>
        </p:nvSpPr>
        <p:spPr>
          <a:xfrm>
            <a:off x="517200" y="610700"/>
            <a:ext cx="11157600" cy="914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g3a2692c6624_0_440"/>
          <p:cNvSpPr txBox="1">
            <a:spLocks noGrp="1"/>
          </p:cNvSpPr>
          <p:nvPr>
            <p:ph type="body" idx="1"/>
          </p:nvPr>
        </p:nvSpPr>
        <p:spPr>
          <a:xfrm>
            <a:off x="517200" y="1986433"/>
            <a:ext cx="5333200" cy="410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g3a2692c6624_0_440"/>
          <p:cNvSpPr txBox="1">
            <a:spLocks noGrp="1"/>
          </p:cNvSpPr>
          <p:nvPr>
            <p:ph type="body" idx="2"/>
          </p:nvPr>
        </p:nvSpPr>
        <p:spPr>
          <a:xfrm>
            <a:off x="6341600" y="1986433"/>
            <a:ext cx="5333200" cy="410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g3a2692c6624_0_440"/>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g3a2692c6624_0_446"/>
          <p:cNvSpPr txBox="1">
            <a:spLocks noGrp="1"/>
          </p:cNvSpPr>
          <p:nvPr>
            <p:ph type="title"/>
          </p:nvPr>
        </p:nvSpPr>
        <p:spPr>
          <a:xfrm>
            <a:off x="517200" y="610700"/>
            <a:ext cx="11157600" cy="914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g3a2692c6624_0_446"/>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g3a2692c6624_0_449"/>
          <p:cNvCxnSpPr/>
          <p:nvPr/>
        </p:nvCxnSpPr>
        <p:spPr>
          <a:xfrm>
            <a:off x="652291" y="1883036"/>
            <a:ext cx="4420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g3a2692c6624_0_449"/>
          <p:cNvSpPr txBox="1">
            <a:spLocks noGrp="1"/>
          </p:cNvSpPr>
          <p:nvPr>
            <p:ph type="title"/>
          </p:nvPr>
        </p:nvSpPr>
        <p:spPr>
          <a:xfrm>
            <a:off x="517200" y="740800"/>
            <a:ext cx="3744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g3a2692c6624_0_449"/>
          <p:cNvSpPr txBox="1">
            <a:spLocks noGrp="1"/>
          </p:cNvSpPr>
          <p:nvPr>
            <p:ph type="body" idx="1"/>
          </p:nvPr>
        </p:nvSpPr>
        <p:spPr>
          <a:xfrm>
            <a:off x="517200" y="2125367"/>
            <a:ext cx="3744000" cy="35748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g3a2692c6624_0_449"/>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g3a2692c6624_0_454"/>
          <p:cNvSpPr txBox="1">
            <a:spLocks noGrp="1"/>
          </p:cNvSpPr>
          <p:nvPr>
            <p:ph type="title"/>
          </p:nvPr>
        </p:nvSpPr>
        <p:spPr>
          <a:xfrm>
            <a:off x="653667" y="701800"/>
            <a:ext cx="74916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g3a2692c6624_0_45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g3a2692c6624_0_457"/>
          <p:cNvSpPr/>
          <p:nvPr/>
        </p:nvSpPr>
        <p:spPr>
          <a:xfrm>
            <a:off x="6096000" y="-100"/>
            <a:ext cx="60960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cxnSp>
        <p:nvCxnSpPr>
          <p:cNvPr id="44" name="Google Shape;44;g3a2692c6624_0_457"/>
          <p:cNvCxnSpPr/>
          <p:nvPr/>
        </p:nvCxnSpPr>
        <p:spPr>
          <a:xfrm>
            <a:off x="6706233" y="5994004"/>
            <a:ext cx="7212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g3a2692c6624_0_457"/>
          <p:cNvSpPr txBox="1">
            <a:spLocks noGrp="1"/>
          </p:cNvSpPr>
          <p:nvPr>
            <p:ph type="title"/>
          </p:nvPr>
        </p:nvSpPr>
        <p:spPr>
          <a:xfrm>
            <a:off x="354000" y="1612100"/>
            <a:ext cx="5393600" cy="20085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g3a2692c6624_0_457"/>
          <p:cNvSpPr txBox="1">
            <a:spLocks noGrp="1"/>
          </p:cNvSpPr>
          <p:nvPr>
            <p:ph type="subTitle" idx="1"/>
          </p:nvPr>
        </p:nvSpPr>
        <p:spPr>
          <a:xfrm>
            <a:off x="354000" y="3692001"/>
            <a:ext cx="5393600" cy="1794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g3a2692c6624_0_457"/>
          <p:cNvSpPr txBox="1">
            <a:spLocks noGrp="1"/>
          </p:cNvSpPr>
          <p:nvPr>
            <p:ph type="body" idx="2"/>
          </p:nvPr>
        </p:nvSpPr>
        <p:spPr>
          <a:xfrm>
            <a:off x="6586000" y="965600"/>
            <a:ext cx="5116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g3a2692c6624_0_45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g3a2692c6624_0_464"/>
          <p:cNvSpPr txBox="1">
            <a:spLocks noGrp="1"/>
          </p:cNvSpPr>
          <p:nvPr>
            <p:ph type="body" idx="1"/>
          </p:nvPr>
        </p:nvSpPr>
        <p:spPr>
          <a:xfrm>
            <a:off x="426000" y="5644967"/>
            <a:ext cx="7998400" cy="7983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g3a2692c6624_0_46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g3a2692c6624_0_467"/>
          <p:cNvSpPr/>
          <p:nvPr/>
        </p:nvSpPr>
        <p:spPr>
          <a:xfrm>
            <a:off x="200" y="6769100"/>
            <a:ext cx="12191600" cy="888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54" name="Google Shape;54;g3a2692c6624_0_467"/>
          <p:cNvSpPr txBox="1">
            <a:spLocks noGrp="1"/>
          </p:cNvSpPr>
          <p:nvPr>
            <p:ph type="title" hasCustomPrompt="1"/>
          </p:nvPr>
        </p:nvSpPr>
        <p:spPr>
          <a:xfrm>
            <a:off x="517200" y="1536600"/>
            <a:ext cx="11157600" cy="20511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g3a2692c6624_0_467"/>
          <p:cNvSpPr txBox="1">
            <a:spLocks noGrp="1"/>
          </p:cNvSpPr>
          <p:nvPr>
            <p:ph type="body" idx="1"/>
          </p:nvPr>
        </p:nvSpPr>
        <p:spPr>
          <a:xfrm>
            <a:off x="517200" y="3892600"/>
            <a:ext cx="11157600" cy="1428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dirty="0"/>
          </a:p>
        </p:txBody>
      </p:sp>
      <p:sp>
        <p:nvSpPr>
          <p:cNvPr id="56" name="Google Shape;56;g3a2692c6624_0_46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tx1"/>
        </a:solidFill>
        <a:effectLst/>
      </p:bgPr>
    </p:bg>
    <p:spTree>
      <p:nvGrpSpPr>
        <p:cNvPr id="1" name="Shape 5"/>
        <p:cNvGrpSpPr/>
        <p:nvPr/>
      </p:nvGrpSpPr>
      <p:grpSpPr>
        <a:xfrm>
          <a:off x="0" y="0"/>
          <a:ext cx="0" cy="0"/>
          <a:chOff x="0" y="0"/>
          <a:chExt cx="0" cy="0"/>
        </a:xfrm>
      </p:grpSpPr>
      <p:sp>
        <p:nvSpPr>
          <p:cNvPr id="6" name="Google Shape;6;g3a2692c6624_0_420"/>
          <p:cNvSpPr txBox="1">
            <a:spLocks noGrp="1"/>
          </p:cNvSpPr>
          <p:nvPr>
            <p:ph type="title"/>
          </p:nvPr>
        </p:nvSpPr>
        <p:spPr>
          <a:xfrm>
            <a:off x="517200" y="610700"/>
            <a:ext cx="11157600" cy="9147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dirty="0"/>
          </a:p>
        </p:txBody>
      </p:sp>
      <p:sp>
        <p:nvSpPr>
          <p:cNvPr id="7" name="Google Shape;7;g3a2692c6624_0_420"/>
          <p:cNvSpPr txBox="1">
            <a:spLocks noGrp="1"/>
          </p:cNvSpPr>
          <p:nvPr>
            <p:ph type="body" idx="1"/>
          </p:nvPr>
        </p:nvSpPr>
        <p:spPr>
          <a:xfrm>
            <a:off x="517200" y="1986432"/>
            <a:ext cx="11157600" cy="410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dirty="0"/>
          </a:p>
        </p:txBody>
      </p:sp>
      <p:sp>
        <p:nvSpPr>
          <p:cNvPr id="8" name="Google Shape;8;g3a2692c6624_0_420"/>
          <p:cNvSpPr txBox="1">
            <a:spLocks noGrp="1"/>
          </p:cNvSpPr>
          <p:nvPr>
            <p:ph type="sldNum" idx="12"/>
          </p:nvPr>
        </p:nvSpPr>
        <p:spPr>
          <a:xfrm>
            <a:off x="11296611" y="6217622"/>
            <a:ext cx="7316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fld id="{00000000-1234-1234-1234-123412341234}" type="slidenum">
              <a:rPr lang="en-US" smtClean="0"/>
              <a:pPr/>
              <a:t>‹#›</a:t>
            </a:fld>
            <a:endParaRPr lang="en-US"/>
          </a:p>
        </p:txBody>
      </p:sp>
      <p:pic>
        <p:nvPicPr>
          <p:cNvPr id="2" name="Obraz 1">
            <a:extLst>
              <a:ext uri="{FF2B5EF4-FFF2-40B4-BE49-F238E27FC236}">
                <a16:creationId xmlns:a16="http://schemas.microsoft.com/office/drawing/2014/main" id="{4AB6AEFE-F666-2331-7DB7-C3F3F4B938AA}"/>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945822"/>
            <a:ext cx="12192000" cy="796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3" Type="http://schemas.openxmlformats.org/officeDocument/2006/relationships/hyperlink" Target="https://libguides.exeter.ac.uk/c.php?g=676727&amp;p=5026325" TargetMode="External"/><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122_0.xml"/><Relationship Id="rId2" Type="http://schemas.openxmlformats.org/officeDocument/2006/relationships/notesSlide" Target="../notesSlides/notesSlide35.xml"/><Relationship Id="rId1" Type="http://schemas.openxmlformats.org/officeDocument/2006/relationships/slideLayout" Target="../slideLayouts/slideLayout11.xml"/><Relationship Id="rId4" Type="http://schemas.openxmlformats.org/officeDocument/2006/relationships/hyperlink" Target="http://www.diagnoza.com"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3" Type="http://schemas.openxmlformats.org/officeDocument/2006/relationships/hyperlink" Target="https://kb.osu.edu/bitstreams/02fa8a72-4c69-5fa1-9d53-9ed119e97bce/download" TargetMode="External"/><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8" Type="http://schemas.openxmlformats.org/officeDocument/2006/relationships/hyperlink" Target="https://www.lukaszderylo.pl/blog/regresja-logistyczna.html" TargetMode="External"/><Relationship Id="rId3" Type="http://schemas.openxmlformats.org/officeDocument/2006/relationships/hyperlink" Target="https://www.youtube.com/@zArkadiuszem" TargetMode="External"/><Relationship Id="rId7" Type="http://schemas.openxmlformats.org/officeDocument/2006/relationships/hyperlink" Target="https://www.statsoft.pl/textbook/stathome_stat.html?https%3A%2F%2Fwww.statsoft.pl%2Ftextbook%2Fstloglin.html" TargetMode="External"/><Relationship Id="rId2" Type="http://schemas.openxmlformats.org/officeDocument/2006/relationships/hyperlink" Target="https://www.youtube.com/@fundacjamanuskrypt4931" TargetMode="External"/><Relationship Id="rId1" Type="http://schemas.openxmlformats.org/officeDocument/2006/relationships/slideLayout" Target="../slideLayouts/slideLayout11.xml"/><Relationship Id="rId6" Type="http://schemas.openxmlformats.org/officeDocument/2006/relationships/hyperlink" Target="https://www.statsoft.pl/" TargetMode="External"/><Relationship Id="rId11" Type="http://schemas.openxmlformats.org/officeDocument/2006/relationships/hyperlink" Target="https://www.youtube.com/watch?v=nuyEUEBf-GQ" TargetMode="External"/><Relationship Id="rId5" Type="http://schemas.openxmlformats.org/officeDocument/2006/relationships/hyperlink" Target="https://predictivesolutions.pl/" TargetMode="External"/><Relationship Id="rId10" Type="http://schemas.openxmlformats.org/officeDocument/2006/relationships/hyperlink" Target="https://sebastien-le.github.io/medasite/CA.html" TargetMode="External"/><Relationship Id="rId4" Type="http://schemas.openxmlformats.org/officeDocument/2006/relationships/hyperlink" Target="https://hipotezy.wordpress.com/2020/09/06/interpretacja-wynikow-w-analizie-korespondencji/" TargetMode="External"/><Relationship Id="rId9" Type="http://schemas.openxmlformats.org/officeDocument/2006/relationships/hyperlink" Target="https://www.youtube.com/@edstaranalyticsinc.52"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1.xml"/><Relationship Id="rId4" Type="http://schemas.openxmlformats.org/officeDocument/2006/relationships/hyperlink" Target="https://creativecommons.org/licenses/by/4.0/deed.p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a:extLst>
              <a:ext uri="{FF2B5EF4-FFF2-40B4-BE49-F238E27FC236}">
                <a16:creationId xmlns:a16="http://schemas.microsoft.com/office/drawing/2014/main" id="{F8E6BE9D-3105-1E37-A572-5C190CE9C166}"/>
              </a:ext>
              <a:ext uri="{C183D7F6-B498-43B3-948B-1728B52AA6E4}">
                <adec:decorative xmlns:adec="http://schemas.microsoft.com/office/drawing/2017/decorative" val="1"/>
              </a:ext>
            </a:extLst>
          </p:cNvPr>
          <p:cNvGrpSpPr/>
          <p:nvPr/>
        </p:nvGrpSpPr>
        <p:grpSpPr>
          <a:xfrm>
            <a:off x="6227813" y="0"/>
            <a:ext cx="5964187" cy="2098179"/>
            <a:chOff x="6227813" y="0"/>
            <a:chExt cx="5964187" cy="2098179"/>
          </a:xfrm>
        </p:grpSpPr>
        <p:sp>
          <p:nvSpPr>
            <p:cNvPr id="5" name="Prostokąt 4">
              <a:extLst>
                <a:ext uri="{FF2B5EF4-FFF2-40B4-BE49-F238E27FC236}">
                  <a16:creationId xmlns:a16="http://schemas.microsoft.com/office/drawing/2014/main" id="{6F0749D8-867F-DB5F-1B50-607644EFD381}"/>
                </a:ext>
              </a:extLst>
            </p:cNvPr>
            <p:cNvSpPr/>
            <p:nvPr/>
          </p:nvSpPr>
          <p:spPr>
            <a:xfrm>
              <a:off x="7942694" y="0"/>
              <a:ext cx="4249306" cy="1016350"/>
            </a:xfrm>
            <a:prstGeom prst="rect">
              <a:avLst/>
            </a:prstGeom>
            <a:solidFill>
              <a:srgbClr val="C552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noProof="0" dirty="0"/>
            </a:p>
          </p:txBody>
        </p:sp>
        <p:grpSp>
          <p:nvGrpSpPr>
            <p:cNvPr id="6" name="Grupa 5">
              <a:extLst>
                <a:ext uri="{FF2B5EF4-FFF2-40B4-BE49-F238E27FC236}">
                  <a16:creationId xmlns:a16="http://schemas.microsoft.com/office/drawing/2014/main" id="{5B6C2240-A6D6-2FFC-C49C-59CE2403BCCE}"/>
                </a:ext>
              </a:extLst>
            </p:cNvPr>
            <p:cNvGrpSpPr>
              <a:grpSpLocks noChangeAspect="1"/>
            </p:cNvGrpSpPr>
            <p:nvPr/>
          </p:nvGrpSpPr>
          <p:grpSpPr>
            <a:xfrm>
              <a:off x="6227813" y="299542"/>
              <a:ext cx="5675694" cy="1798637"/>
              <a:chOff x="1469644" y="187882"/>
              <a:chExt cx="5675694" cy="1798637"/>
            </a:xfrm>
          </p:grpSpPr>
          <p:sp>
            <p:nvSpPr>
              <p:cNvPr id="8" name="Prostokąt 7">
                <a:extLst>
                  <a:ext uri="{FF2B5EF4-FFF2-40B4-BE49-F238E27FC236}">
                    <a16:creationId xmlns:a16="http://schemas.microsoft.com/office/drawing/2014/main" id="{C6DB6B74-EEC2-86BD-66A5-29B8AFCD1D83}"/>
                  </a:ext>
                </a:extLst>
              </p:cNvPr>
              <p:cNvSpPr/>
              <p:nvPr/>
            </p:nvSpPr>
            <p:spPr>
              <a:xfrm>
                <a:off x="1469644" y="187882"/>
                <a:ext cx="5675693" cy="1798637"/>
              </a:xfrm>
              <a:prstGeom prst="rect">
                <a:avLst/>
              </a:prstGeom>
              <a:solidFill>
                <a:srgbClr val="A6D3FF"/>
              </a:solidFill>
              <a:ln w="12700" cap="flat" cmpd="sng" algn="ctr">
                <a:noFill/>
                <a:prstDash val="solid"/>
                <a:miter lim="800000"/>
              </a:ln>
              <a:effectLst/>
            </p:spPr>
            <p:txBody>
              <a:bodyPr rtlCol="0" anchor="ctr"/>
              <a:lstStyle/>
              <a:p>
                <a:pPr algn="ctr" defTabSz="457200">
                  <a:buClrTx/>
                  <a:defRPr/>
                </a:pPr>
                <a:endParaRPr lang="pl-PL" sz="1800" noProof="0" dirty="0">
                  <a:solidFill>
                    <a:srgbClr val="FFFFFF"/>
                  </a:solidFill>
                  <a:latin typeface="Calibri" panose="020F0502020204030204"/>
                  <a:ea typeface="+mn-ea"/>
                  <a:cs typeface="+mn-cs"/>
                </a:endParaRPr>
              </a:p>
            </p:txBody>
          </p:sp>
          <p:sp>
            <p:nvSpPr>
              <p:cNvPr id="9" name="Prostokąt 8">
                <a:extLst>
                  <a:ext uri="{FF2B5EF4-FFF2-40B4-BE49-F238E27FC236}">
                    <a16:creationId xmlns:a16="http://schemas.microsoft.com/office/drawing/2014/main" id="{5B26BDE9-473D-461E-72B7-1B3F78A0C08E}"/>
                  </a:ext>
                </a:extLst>
              </p:cNvPr>
              <p:cNvSpPr/>
              <p:nvPr/>
            </p:nvSpPr>
            <p:spPr>
              <a:xfrm>
                <a:off x="3184525" y="187882"/>
                <a:ext cx="3960813" cy="721248"/>
              </a:xfrm>
              <a:prstGeom prst="rect">
                <a:avLst/>
              </a:prstGeom>
              <a:solidFill>
                <a:srgbClr val="0052AF"/>
              </a:solidFill>
              <a:ln w="12700" cap="flat" cmpd="sng" algn="ctr">
                <a:noFill/>
                <a:prstDash val="solid"/>
                <a:miter lim="800000"/>
              </a:ln>
              <a:effectLst/>
            </p:spPr>
            <p:txBody>
              <a:bodyPr rtlCol="0" anchor="ctr"/>
              <a:lstStyle/>
              <a:p>
                <a:pPr algn="ctr" defTabSz="457200">
                  <a:buClrTx/>
                  <a:defRPr/>
                </a:pPr>
                <a:endParaRPr lang="pl-PL" sz="1800" noProof="0" dirty="0">
                  <a:solidFill>
                    <a:srgbClr val="FFFFFF"/>
                  </a:solidFill>
                  <a:latin typeface="Calibri" panose="020F0502020204030204"/>
                  <a:ea typeface="+mn-ea"/>
                  <a:cs typeface="+mn-cs"/>
                </a:endParaRPr>
              </a:p>
            </p:txBody>
          </p:sp>
          <p:sp>
            <p:nvSpPr>
              <p:cNvPr id="10" name="Tytuł 1">
                <a:extLst>
                  <a:ext uri="{FF2B5EF4-FFF2-40B4-BE49-F238E27FC236}">
                    <a16:creationId xmlns:a16="http://schemas.microsoft.com/office/drawing/2014/main" id="{51B49639-A22F-7476-8251-4C4E2B731EA6}"/>
                  </a:ext>
                </a:extLst>
              </p:cNvPr>
              <p:cNvSpPr txBox="1">
                <a:spLocks/>
              </p:cNvSpPr>
              <p:nvPr/>
            </p:nvSpPr>
            <p:spPr>
              <a:xfrm>
                <a:off x="1706282" y="1014637"/>
                <a:ext cx="5202415" cy="863707"/>
              </a:xfrm>
              <a:prstGeom prst="rect">
                <a:avLst/>
              </a:prstGeom>
            </p:spPr>
            <p:txBody>
              <a:bodyPr vert="horz" lIns="0" tIns="0" rIns="0" bIns="0" rtlCol="0" anchor="ctr"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lvl="0" algn="ctr">
                  <a:defRPr/>
                </a:pPr>
                <a:r>
                  <a:rPr lang="pl-PL" noProof="0" dirty="0">
                    <a:solidFill>
                      <a:srgbClr val="002073"/>
                    </a:solidFill>
                  </a:rPr>
                  <a:t>dla Rozwoju Społecznego</a:t>
                </a:r>
              </a:p>
            </p:txBody>
          </p:sp>
          <p:sp>
            <p:nvSpPr>
              <p:cNvPr id="11" name="Tytuł 1">
                <a:extLst>
                  <a:ext uri="{FF2B5EF4-FFF2-40B4-BE49-F238E27FC236}">
                    <a16:creationId xmlns:a16="http://schemas.microsoft.com/office/drawing/2014/main" id="{8D7077B1-1C8C-93F5-007B-6EB3A774A2CF}"/>
                  </a:ext>
                </a:extLst>
              </p:cNvPr>
              <p:cNvSpPr txBox="1">
                <a:spLocks/>
              </p:cNvSpPr>
              <p:nvPr/>
            </p:nvSpPr>
            <p:spPr>
              <a:xfrm>
                <a:off x="4447245" y="267254"/>
                <a:ext cx="2545742" cy="432048"/>
              </a:xfrm>
              <a:prstGeom prst="rect">
                <a:avLst/>
              </a:prstGeom>
            </p:spPr>
            <p:txBody>
              <a:bodyPr vert="horz" lIns="0" tIns="0" rIns="0" bIns="0" rtlCol="0" anchor="t"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a:buClrTx/>
                  <a:defRPr/>
                </a:pPr>
                <a:r>
                  <a:rPr lang="pl-PL" sz="1400" spc="20" noProof="0" dirty="0">
                    <a:solidFill>
                      <a:srgbClr val="FFFFFF"/>
                    </a:solidFill>
                  </a:rPr>
                  <a:t>Fundusze Europejskie</a:t>
                </a:r>
              </a:p>
            </p:txBody>
          </p:sp>
        </p:grpSp>
        <p:pic>
          <p:nvPicPr>
            <p:cNvPr id="7" name="Obraz 6">
              <a:extLst>
                <a:ext uri="{FF2B5EF4-FFF2-40B4-BE49-F238E27FC236}">
                  <a16:creationId xmlns:a16="http://schemas.microsoft.com/office/drawing/2014/main" id="{B9915BE3-F870-FC95-703D-93D9641BCBF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42693" y="296350"/>
              <a:ext cx="1079492" cy="720000"/>
            </a:xfrm>
            <a:prstGeom prst="rect">
              <a:avLst/>
            </a:prstGeom>
          </p:spPr>
        </p:pic>
      </p:grpSp>
      <p:sp>
        <p:nvSpPr>
          <p:cNvPr id="13" name="Tytuł 1">
            <a:extLst>
              <a:ext uri="{FF2B5EF4-FFF2-40B4-BE49-F238E27FC236}">
                <a16:creationId xmlns:a16="http://schemas.microsoft.com/office/drawing/2014/main" id="{54344F59-744B-A0DE-1BCC-91C533FA168B}"/>
              </a:ext>
            </a:extLst>
          </p:cNvPr>
          <p:cNvSpPr txBox="1">
            <a:spLocks noGrp="1"/>
          </p:cNvSpPr>
          <p:nvPr>
            <p:ph type="title" idx="4294967295"/>
          </p:nvPr>
        </p:nvSpPr>
        <p:spPr>
          <a:xfrm>
            <a:off x="1524000" y="2664816"/>
            <a:ext cx="9144000" cy="1004765"/>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Roboto Slab"/>
              <a:buNone/>
              <a:defRPr sz="30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2pPr>
            <a:lvl3pPr marR="0" lvl="2"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3pPr>
            <a:lvl4pPr marR="0" lvl="3"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4pPr>
            <a:lvl5pPr marR="0" lvl="4"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5pPr>
            <a:lvl6pPr marR="0" lvl="5"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6pPr>
            <a:lvl7pPr marR="0" lvl="6"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7pPr>
            <a:lvl8pPr marR="0" lvl="7"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8pPr>
            <a:lvl9pPr marR="0" lvl="8"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9pPr>
          </a:lstStyle>
          <a:p>
            <a:r>
              <a:rPr lang="pl-PL" sz="2800" b="1" dirty="0">
                <a:solidFill>
                  <a:srgbClr val="000000"/>
                </a:solidFill>
                <a:latin typeface="Arial" panose="020B0604020202020204" pitchFamily="34" charset="0"/>
                <a:ea typeface="Verdana" panose="020B0604030504040204" pitchFamily="34" charset="0"/>
                <a:cs typeface="Arial" panose="020B0604020202020204" pitchFamily="34" charset="0"/>
              </a:rPr>
              <a:t>Zrównoważony Kampus SGGW – kształcenie na rzecz branż kluczowych</a:t>
            </a:r>
            <a:endParaRPr kumimoji="0" lang="pl-PL" sz="2800" b="1" i="0" u="none" strike="noStrike" kern="0" cap="none" spc="0" normalizeH="0" baseline="0" noProof="0" dirty="0">
              <a:ln>
                <a:noFill/>
              </a:ln>
              <a:solidFill>
                <a:srgbClr val="000000"/>
              </a:solidFill>
              <a:effectLst/>
              <a:uLnTx/>
              <a:uFillTx/>
              <a:latin typeface="+mj-lt"/>
              <a:ea typeface="Verdana" panose="020B0604030504040204" pitchFamily="34" charset="0"/>
              <a:cs typeface="Arial" panose="020B0604020202020204" pitchFamily="34" charset="0"/>
              <a:sym typeface="Roboto Slab"/>
            </a:endParaRPr>
          </a:p>
        </p:txBody>
      </p:sp>
      <p:sp>
        <p:nvSpPr>
          <p:cNvPr id="14" name="Podtytuł 3">
            <a:extLst>
              <a:ext uri="{FF2B5EF4-FFF2-40B4-BE49-F238E27FC236}">
                <a16:creationId xmlns:a16="http://schemas.microsoft.com/office/drawing/2014/main" id="{CB8D61E3-EE03-3BAC-73A8-D5640ED80626}"/>
              </a:ext>
            </a:extLst>
          </p:cNvPr>
          <p:cNvSpPr txBox="1">
            <a:spLocks/>
          </p:cNvSpPr>
          <p:nvPr/>
        </p:nvSpPr>
        <p:spPr>
          <a:xfrm>
            <a:off x="1524000" y="3952033"/>
            <a:ext cx="9144000" cy="122956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360"/>
              </a:spcBef>
              <a:spcAft>
                <a:spcPts val="0"/>
              </a:spcAft>
              <a:buClr>
                <a:schemeClr val="dk1"/>
              </a:buClr>
              <a:buSzPts val="1800"/>
              <a:buFont typeface="Roboto"/>
              <a:buChar char="●"/>
              <a:defRPr sz="1800" b="0" i="0" u="none" strike="noStrike" cap="none">
                <a:solidFill>
                  <a:schemeClr val="dk1"/>
                </a:solidFill>
                <a:latin typeface="Roboto"/>
                <a:ea typeface="Roboto"/>
                <a:cs typeface="Roboto"/>
                <a:sym typeface="Roboto"/>
              </a:defRPr>
            </a:lvl1pPr>
            <a:lvl2pPr marL="914400" marR="0" lvl="1"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2pPr>
            <a:lvl3pPr marL="1371600" marR="0" lvl="2"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3pPr>
            <a:lvl4pPr marL="1828800" marR="0" lvl="3"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4pPr>
            <a:lvl5pPr marL="2286000" marR="0" lvl="4"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5pPr>
            <a:lvl6pPr marL="2743200" marR="0" lvl="5"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6pPr>
            <a:lvl7pPr marL="3200400" marR="0" lvl="6"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7pPr>
            <a:lvl8pPr marL="3657600" marR="0" lvl="7"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8pPr>
            <a:lvl9pPr marL="4114800" marR="0" lvl="8" indent="-342900" algn="l" rtl="0">
              <a:lnSpc>
                <a:spcPct val="115000"/>
              </a:lnSpc>
              <a:spcBef>
                <a:spcPts val="1200"/>
              </a:spcBef>
              <a:spcAft>
                <a:spcPts val="1200"/>
              </a:spcAft>
              <a:buClr>
                <a:schemeClr val="dk1"/>
              </a:buClr>
              <a:buSzPts val="1800"/>
              <a:buFont typeface="Roboto"/>
              <a:buChar char="■"/>
              <a:defRPr sz="1400" b="0" i="0" u="none" strike="noStrike" cap="none">
                <a:solidFill>
                  <a:schemeClr val="dk1"/>
                </a:solidFill>
                <a:latin typeface="Roboto"/>
                <a:ea typeface="Roboto"/>
                <a:cs typeface="Roboto"/>
                <a:sym typeface="Roboto"/>
              </a:defRPr>
            </a:lvl9pPr>
          </a:lstStyle>
          <a:p>
            <a:pPr algn="ctr"/>
            <a:r>
              <a:rPr lang="pl-PL" noProof="0" dirty="0">
                <a:solidFill>
                  <a:srgbClr val="000000"/>
                </a:solidFill>
                <a:latin typeface="+mn-lt"/>
              </a:rPr>
              <a:t>Projekt współfinansowany z Europejskiego Funduszu Społecznego Plus</a:t>
            </a:r>
          </a:p>
          <a:p>
            <a:pPr algn="ctr"/>
            <a:r>
              <a:rPr lang="pl-PL" noProof="0" dirty="0">
                <a:solidFill>
                  <a:srgbClr val="000000"/>
                </a:solidFill>
                <a:latin typeface="+mn-lt"/>
              </a:rPr>
              <a:t>w ramach Programu Fundusze Europejskie dla Rozwoju Społecznego 2021-2027 Priorytet 1 Umiejętności, Działanie 01.05 Umiejętności w szkolnictwie wyższym</a:t>
            </a:r>
            <a:endParaRPr lang="pl-PL" sz="1200" noProof="0" dirty="0">
              <a:solidFill>
                <a:srgbClr val="000000"/>
              </a:solidFill>
              <a:latin typeface="+mn-lt"/>
            </a:endParaRPr>
          </a:p>
        </p:txBody>
      </p:sp>
    </p:spTree>
    <p:extLst>
      <p:ext uri="{BB962C8B-B14F-4D97-AF65-F5344CB8AC3E}">
        <p14:creationId xmlns:p14="http://schemas.microsoft.com/office/powerpoint/2010/main" val="102904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8"/>
          <p:cNvSpPr txBox="1">
            <a:spLocks noGrp="1"/>
          </p:cNvSpPr>
          <p:nvPr>
            <p:ph type="title"/>
          </p:nvPr>
        </p:nvSpPr>
        <p:spPr>
          <a:xfrm>
            <a:off x="1105525" y="274638"/>
            <a:ext cx="10562599"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Proszę podać po pięć przykładów do czterech typów </a:t>
            </a:r>
            <a:r>
              <a:rPr lang="pl-PL" sz="4400" noProof="0" dirty="0" err="1">
                <a:solidFill>
                  <a:srgbClr val="000000"/>
                </a:solidFill>
                <a:latin typeface="Calibri"/>
                <a:ea typeface="Calibri"/>
                <a:cs typeface="Calibri"/>
                <a:sym typeface="Calibri"/>
              </a:rPr>
              <a:t>skal</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14" name="Google Shape;114;p8"/>
          <p:cNvSpPr txBox="1">
            <a:spLocks noGrp="1"/>
          </p:cNvSpPr>
          <p:nvPr>
            <p:ph type="body" idx="1"/>
          </p:nvPr>
        </p:nvSpPr>
        <p:spPr>
          <a:xfrm>
            <a:off x="1105525" y="1839914"/>
            <a:ext cx="5456418" cy="4010024"/>
          </a:xfrm>
          <a:prstGeom prst="rect">
            <a:avLst/>
          </a:prstGeom>
          <a:noFill/>
          <a:ln>
            <a:noFill/>
          </a:ln>
        </p:spPr>
        <p:txBody>
          <a:bodyPr spcFirstLastPara="1" wrap="square" lIns="91425" tIns="45700" rIns="91425" bIns="45700" anchor="t" anchorCtr="0">
            <a:noAutofit/>
          </a:bodyPr>
          <a:lstStyle/>
          <a:p>
            <a:pPr marL="342900" indent="-236220">
              <a:spcBef>
                <a:spcPts val="0"/>
              </a:spcBef>
              <a:buSzPct val="100000"/>
            </a:pPr>
            <a:r>
              <a:rPr lang="pl-PL" noProof="0" dirty="0">
                <a:solidFill>
                  <a:srgbClr val="000000"/>
                </a:solidFill>
                <a:latin typeface="Calibri"/>
                <a:ea typeface="Calibri"/>
                <a:cs typeface="Calibri"/>
                <a:sym typeface="Calibri"/>
              </a:rPr>
              <a:t>Nominalna:</a:t>
            </a:r>
          </a:p>
          <a:p>
            <a:pPr marL="342900" indent="-236220">
              <a:spcBef>
                <a:spcPts val="0"/>
              </a:spcBef>
              <a:buSzPct val="100000"/>
            </a:pPr>
            <a:r>
              <a:rPr lang="pl-PL" noProof="0" dirty="0">
                <a:solidFill>
                  <a:srgbClr val="000000"/>
                </a:solidFill>
                <a:latin typeface="Calibri"/>
                <a:cs typeface="Calibri"/>
                <a:sym typeface="Calibri"/>
              </a:rPr>
              <a:t>1.</a:t>
            </a:r>
          </a:p>
          <a:p>
            <a:pPr marL="342900" indent="-236220">
              <a:spcBef>
                <a:spcPts val="0"/>
              </a:spcBef>
              <a:buSzPct val="100000"/>
            </a:pPr>
            <a:r>
              <a:rPr lang="pl-PL" noProof="0" dirty="0">
                <a:solidFill>
                  <a:srgbClr val="000000"/>
                </a:solidFill>
                <a:latin typeface="Calibri"/>
                <a:cs typeface="Calibri"/>
                <a:sym typeface="Calibri"/>
              </a:rPr>
              <a:t>2.</a:t>
            </a:r>
          </a:p>
          <a:p>
            <a:pPr marL="342900" indent="-236220">
              <a:spcBef>
                <a:spcPts val="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r>
              <a:rPr lang="pl-PL" noProof="0" dirty="0">
                <a:solidFill>
                  <a:srgbClr val="000000"/>
                </a:solidFill>
                <a:latin typeface="Calibri"/>
                <a:ea typeface="Calibri"/>
                <a:cs typeface="Calibri"/>
                <a:sym typeface="Calibri"/>
              </a:rPr>
              <a:t>Porządkowa:</a:t>
            </a:r>
          </a:p>
          <a:p>
            <a:pPr marL="342900" indent="-236220">
              <a:spcBef>
                <a:spcPts val="640"/>
              </a:spcBef>
              <a:buSzPct val="100000"/>
            </a:pPr>
            <a:r>
              <a:rPr lang="pl-PL" noProof="0" dirty="0">
                <a:solidFill>
                  <a:srgbClr val="000000"/>
                </a:solidFill>
                <a:latin typeface="Calibri"/>
                <a:cs typeface="Calibri"/>
                <a:sym typeface="Calibri"/>
              </a:rPr>
              <a:t>1.</a:t>
            </a:r>
          </a:p>
          <a:p>
            <a:pPr marL="342900" indent="-236220">
              <a:spcBef>
                <a:spcPts val="640"/>
              </a:spcBef>
              <a:buSzPct val="100000"/>
            </a:pPr>
            <a:r>
              <a:rPr lang="pl-PL" noProof="0" dirty="0">
                <a:solidFill>
                  <a:srgbClr val="000000"/>
                </a:solidFill>
                <a:latin typeface="Calibri"/>
                <a:cs typeface="Calibri"/>
                <a:sym typeface="Calibri"/>
              </a:rPr>
              <a:t>2.</a:t>
            </a:r>
          </a:p>
          <a:p>
            <a:pPr marL="342900" indent="-236220">
              <a:spcBef>
                <a:spcPts val="64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endParaRPr lang="pl-PL" noProof="0" dirty="0">
              <a:solidFill>
                <a:srgbClr val="000000"/>
              </a:solidFill>
            </a:endParaRPr>
          </a:p>
        </p:txBody>
      </p:sp>
      <p:sp>
        <p:nvSpPr>
          <p:cNvPr id="2" name="Google Shape;114;p8">
            <a:extLst>
              <a:ext uri="{FF2B5EF4-FFF2-40B4-BE49-F238E27FC236}">
                <a16:creationId xmlns:a16="http://schemas.microsoft.com/office/drawing/2014/main" id="{06438846-47D0-6A1A-69B6-07D7071A0C75}"/>
              </a:ext>
            </a:extLst>
          </p:cNvPr>
          <p:cNvSpPr txBox="1">
            <a:spLocks/>
          </p:cNvSpPr>
          <p:nvPr/>
        </p:nvSpPr>
        <p:spPr>
          <a:xfrm>
            <a:off x="5876144" y="1839914"/>
            <a:ext cx="5456418" cy="401002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360"/>
              </a:spcBef>
              <a:spcAft>
                <a:spcPts val="0"/>
              </a:spcAft>
              <a:buClr>
                <a:schemeClr val="dk1"/>
              </a:buClr>
              <a:buSzPts val="1800"/>
              <a:buFont typeface="Roboto"/>
              <a:buChar char="●"/>
              <a:defRPr sz="1800" b="0" i="0" u="none" strike="noStrike" cap="none">
                <a:solidFill>
                  <a:schemeClr val="dk1"/>
                </a:solidFill>
                <a:latin typeface="Roboto"/>
                <a:ea typeface="Roboto"/>
                <a:cs typeface="Roboto"/>
                <a:sym typeface="Roboto"/>
              </a:defRPr>
            </a:lvl1pPr>
            <a:lvl2pPr marL="914400" marR="0" lvl="1"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2pPr>
            <a:lvl3pPr marL="1371600" marR="0" lvl="2"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3pPr>
            <a:lvl4pPr marL="1828800" marR="0" lvl="3"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4pPr>
            <a:lvl5pPr marL="2286000" marR="0" lvl="4"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5pPr>
            <a:lvl6pPr marL="2743200" marR="0" lvl="5"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6pPr>
            <a:lvl7pPr marL="3200400" marR="0" lvl="6"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7pPr>
            <a:lvl8pPr marL="3657600" marR="0" lvl="7"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8pPr>
            <a:lvl9pPr marL="4114800" marR="0" lvl="8" indent="-342900" algn="l" rtl="0">
              <a:lnSpc>
                <a:spcPct val="115000"/>
              </a:lnSpc>
              <a:spcBef>
                <a:spcPts val="1200"/>
              </a:spcBef>
              <a:spcAft>
                <a:spcPts val="1200"/>
              </a:spcAft>
              <a:buClr>
                <a:schemeClr val="dk1"/>
              </a:buClr>
              <a:buSzPts val="1800"/>
              <a:buFont typeface="Roboto"/>
              <a:buChar char="■"/>
              <a:defRPr sz="1400" b="0" i="0" u="none" strike="noStrike" cap="none">
                <a:solidFill>
                  <a:schemeClr val="dk1"/>
                </a:solidFill>
                <a:latin typeface="Roboto"/>
                <a:ea typeface="Roboto"/>
                <a:cs typeface="Roboto"/>
                <a:sym typeface="Roboto"/>
              </a:defRPr>
            </a:lvl9pPr>
          </a:lstStyle>
          <a:p>
            <a:pPr marL="342900" indent="-236220">
              <a:spcBef>
                <a:spcPts val="0"/>
              </a:spcBef>
              <a:buSzPct val="100000"/>
            </a:pPr>
            <a:r>
              <a:rPr lang="pl-PL" noProof="0" dirty="0">
                <a:solidFill>
                  <a:srgbClr val="000000"/>
                </a:solidFill>
                <a:latin typeface="Calibri"/>
                <a:ea typeface="Calibri"/>
                <a:cs typeface="Calibri"/>
                <a:sym typeface="Calibri"/>
              </a:rPr>
              <a:t>Przedziałowa:</a:t>
            </a:r>
          </a:p>
          <a:p>
            <a:pPr marL="342900" indent="-236220">
              <a:spcBef>
                <a:spcPts val="0"/>
              </a:spcBef>
              <a:buSzPct val="100000"/>
            </a:pPr>
            <a:r>
              <a:rPr lang="pl-PL" noProof="0" dirty="0">
                <a:solidFill>
                  <a:srgbClr val="000000"/>
                </a:solidFill>
                <a:latin typeface="Calibri"/>
                <a:cs typeface="Calibri"/>
                <a:sym typeface="Calibri"/>
              </a:rPr>
              <a:t>1.</a:t>
            </a:r>
          </a:p>
          <a:p>
            <a:pPr marL="342900" indent="-236220">
              <a:spcBef>
                <a:spcPts val="0"/>
              </a:spcBef>
              <a:buSzPct val="100000"/>
            </a:pPr>
            <a:r>
              <a:rPr lang="pl-PL" noProof="0" dirty="0">
                <a:solidFill>
                  <a:srgbClr val="000000"/>
                </a:solidFill>
                <a:latin typeface="Calibri"/>
                <a:cs typeface="Calibri"/>
                <a:sym typeface="Calibri"/>
              </a:rPr>
              <a:t>2.</a:t>
            </a:r>
          </a:p>
          <a:p>
            <a:pPr marL="342900" indent="-236220">
              <a:spcBef>
                <a:spcPts val="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r>
              <a:rPr lang="pl-PL" noProof="0" dirty="0">
                <a:solidFill>
                  <a:srgbClr val="000000"/>
                </a:solidFill>
                <a:latin typeface="Calibri"/>
                <a:ea typeface="Calibri"/>
                <a:cs typeface="Calibri"/>
                <a:sym typeface="Calibri"/>
              </a:rPr>
              <a:t>Ilorazowa:</a:t>
            </a:r>
          </a:p>
          <a:p>
            <a:pPr marL="342900" indent="-236220">
              <a:spcBef>
                <a:spcPts val="640"/>
              </a:spcBef>
              <a:buSzPct val="100000"/>
            </a:pPr>
            <a:r>
              <a:rPr lang="pl-PL" noProof="0" dirty="0">
                <a:solidFill>
                  <a:srgbClr val="000000"/>
                </a:solidFill>
                <a:latin typeface="Calibri"/>
                <a:cs typeface="Calibri"/>
                <a:sym typeface="Calibri"/>
              </a:rPr>
              <a:t>1.</a:t>
            </a:r>
          </a:p>
          <a:p>
            <a:pPr marL="342900" indent="-236220">
              <a:spcBef>
                <a:spcPts val="640"/>
              </a:spcBef>
              <a:buSzPct val="100000"/>
            </a:pPr>
            <a:r>
              <a:rPr lang="pl-PL" noProof="0" dirty="0">
                <a:solidFill>
                  <a:srgbClr val="000000"/>
                </a:solidFill>
                <a:latin typeface="Calibri"/>
                <a:cs typeface="Calibri"/>
                <a:sym typeface="Calibri"/>
              </a:rPr>
              <a:t>2.</a:t>
            </a:r>
          </a:p>
          <a:p>
            <a:pPr marL="342900" indent="-236220">
              <a:spcBef>
                <a:spcPts val="64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endParaRPr lang="pl-PL" noProof="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9"/>
          <p:cNvSpPr txBox="1">
            <a:spLocks noGrp="1"/>
          </p:cNvSpPr>
          <p:nvPr>
            <p:ph type="title"/>
          </p:nvPr>
        </p:nvSpPr>
        <p:spPr>
          <a:xfrm>
            <a:off x="952499" y="274638"/>
            <a:ext cx="104679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Podstawowe metody statystyczne</a:t>
            </a:r>
            <a:endParaRPr lang="pl-PL" sz="4000" noProof="0" dirty="0">
              <a:solidFill>
                <a:srgbClr val="000000"/>
              </a:solidFill>
            </a:endParaRPr>
          </a:p>
        </p:txBody>
      </p:sp>
      <p:sp>
        <p:nvSpPr>
          <p:cNvPr id="120" name="Google Shape;120;p9"/>
          <p:cNvSpPr txBox="1">
            <a:spLocks noGrp="1"/>
          </p:cNvSpPr>
          <p:nvPr>
            <p:ph type="body" idx="1"/>
          </p:nvPr>
        </p:nvSpPr>
        <p:spPr>
          <a:xfrm>
            <a:off x="1019174" y="1600201"/>
            <a:ext cx="919162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Statystyki opisowe,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histogramy,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korelacje,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testy parametryczne.</a:t>
            </a:r>
            <a:endParaRPr lang="pl-PL" sz="2800" noProof="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0"/>
          <p:cNvSpPr txBox="1">
            <a:spLocks noGrp="1"/>
          </p:cNvSpPr>
          <p:nvPr>
            <p:ph type="title"/>
          </p:nvPr>
        </p:nvSpPr>
        <p:spPr>
          <a:xfrm>
            <a:off x="1085849" y="274638"/>
            <a:ext cx="1011679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Testy nieparametryczne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26" name="Google Shape;126;p10"/>
          <p:cNvSpPr txBox="1">
            <a:spLocks noGrp="1"/>
          </p:cNvSpPr>
          <p:nvPr>
            <p:ph type="body" idx="1"/>
          </p:nvPr>
        </p:nvSpPr>
        <p:spPr>
          <a:xfrm>
            <a:off x="1085849" y="1353025"/>
            <a:ext cx="10116799" cy="51336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Nie wymagają spełnienia założeń normalności rozkładu. Stosowane do danych porządkowych lub gdy warunki testów parametrycznych nie są spełnione.</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Testy różnic</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Chi-kwadrat (porównywanie liczebności w kategoriach)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Manna–</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Whitneya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dwóch prób niezależnych)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Wilcoxona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dwu prób zależnych)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Kruskala–</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Wallisa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(odpowiednik ANOVA dla więcej niż dwóch grup)</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Friedmana (odpowiednik ANOVA z powtarzanymi pomiarami)</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Korelacje</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Korelacja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rho</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Spearmana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danych porządkowych)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Korelacja tau Kendalla  (też dla porządkowych)</a:t>
            </a:r>
          </a:p>
          <a:p>
            <a:pPr marL="0" indent="0">
              <a:spcBef>
                <a:spcPts val="1200"/>
              </a:spcBef>
              <a:spcAft>
                <a:spcPts val="1200"/>
              </a:spcAft>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Regresja logistyczna (binarna i wieloraka)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1"/>
          <p:cNvSpPr txBox="1">
            <a:spLocks noGrp="1"/>
          </p:cNvSpPr>
          <p:nvPr>
            <p:ph type="title"/>
          </p:nvPr>
        </p:nvSpPr>
        <p:spPr>
          <a:xfrm>
            <a:off x="1057273" y="203079"/>
            <a:ext cx="10144126"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Testy parametryczne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32" name="Google Shape;132;p11"/>
          <p:cNvSpPr txBox="1">
            <a:spLocks noGrp="1"/>
          </p:cNvSpPr>
          <p:nvPr>
            <p:ph type="body" idx="1"/>
          </p:nvPr>
        </p:nvSpPr>
        <p:spPr>
          <a:xfrm>
            <a:off x="1057274" y="1417328"/>
            <a:ext cx="10144126" cy="4525963"/>
          </a:xfrm>
          <a:prstGeom prst="rect">
            <a:avLst/>
          </a:prstGeom>
          <a:noFill/>
          <a:ln>
            <a:noFill/>
          </a:ln>
        </p:spPr>
        <p:txBody>
          <a:bodyPr spcFirstLastPara="1" wrap="square" lIns="91425" tIns="45700" rIns="91425" bIns="45700" anchor="t" anchorCtr="0">
            <a:normAutofit fontScale="25000" lnSpcReduction="20000"/>
          </a:bodyPr>
          <a:lstStyle/>
          <a:p>
            <a:pPr marL="0" indent="0">
              <a:lnSpc>
                <a:spcPct val="134000"/>
              </a:lnSpc>
              <a:spcBef>
                <a:spcPts val="0"/>
              </a:spcBef>
              <a:buSzPct val="100000"/>
              <a:buNone/>
            </a:pPr>
            <a:r>
              <a:rPr lang="pl-PL" sz="9600" noProof="0" dirty="0">
                <a:solidFill>
                  <a:srgbClr val="000000"/>
                </a:solidFill>
                <a:latin typeface="Calibri"/>
                <a:ea typeface="Calibri"/>
                <a:cs typeface="Calibri"/>
                <a:sym typeface="Calibri"/>
              </a:rPr>
              <a:t>Zakładają spełnienie określonych założeń (np. normalność rozkładu, homogeniczność wariancji).</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Testy średnich:</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t-Studenta dla jednej próby, dla dwóch prób niezależnych, dla dwu prób zależnych</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ANOVA (analiza wariancji) i jej odmiany (jednoczynnikowa, dwuczynnikowa, powtarzane pomiary)</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Korelacje i regresje</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Korelacja R Pearsona (dla zmiennych ilościowych o rozkładzie normalnym)</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Regresja liniowa (prosta i wieloraka)</a:t>
            </a:r>
            <a:endParaRPr lang="pl-PL" sz="9600" noProof="0" dirty="0">
              <a:solidFill>
                <a:srgbClr val="000000"/>
              </a:solidFill>
            </a:endParaRPr>
          </a:p>
          <a:p>
            <a:pPr marL="342900" indent="0">
              <a:spcBef>
                <a:spcPts val="640"/>
              </a:spcBef>
              <a:spcAft>
                <a:spcPts val="1200"/>
              </a:spcAft>
              <a:buNone/>
            </a:pPr>
            <a:endParaRPr lang="pl-PL" noProof="0"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1057274" y="160336"/>
            <a:ext cx="101060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Metody statystyczne</a:t>
            </a:r>
            <a:endParaRPr lang="pl-PL" sz="4000" noProof="0" dirty="0">
              <a:solidFill>
                <a:srgbClr val="000000"/>
              </a:solidFill>
            </a:endParaRPr>
          </a:p>
        </p:txBody>
      </p:sp>
      <p:sp>
        <p:nvSpPr>
          <p:cNvPr id="138" name="Google Shape;138;p12"/>
          <p:cNvSpPr txBox="1">
            <a:spLocks noGrp="1"/>
          </p:cNvSpPr>
          <p:nvPr>
            <p:ph type="body" idx="1"/>
          </p:nvPr>
        </p:nvSpPr>
        <p:spPr>
          <a:xfrm>
            <a:off x="1057274" y="1600201"/>
            <a:ext cx="1010602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Parametryczne: t-Studenta, ANOVA, korelacja Pearsona, regresja.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Nieparametryczne: chi-kwadrat, U </a:t>
            </a:r>
            <a:r>
              <a:rPr lang="pl-PL" sz="2800" noProof="0" dirty="0" err="1">
                <a:solidFill>
                  <a:srgbClr val="000000"/>
                </a:solidFill>
                <a:latin typeface="Calibri"/>
                <a:ea typeface="Calibri"/>
                <a:cs typeface="Calibri"/>
                <a:sym typeface="Calibri"/>
              </a:rPr>
              <a:t>Manna-Whitneya</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Kruskala-</a:t>
            </a:r>
            <a:r>
              <a:rPr lang="pl-PL" sz="2800" noProof="0" dirty="0" err="1">
                <a:solidFill>
                  <a:srgbClr val="000000"/>
                </a:solidFill>
                <a:latin typeface="Calibri"/>
                <a:ea typeface="Calibri"/>
                <a:cs typeface="Calibri"/>
                <a:sym typeface="Calibri"/>
              </a:rPr>
              <a:t>Wallisa</a:t>
            </a:r>
            <a:r>
              <a:rPr lang="pl-PL" sz="2800" noProof="0" dirty="0">
                <a:solidFill>
                  <a:srgbClr val="000000"/>
                </a:solidFill>
                <a:latin typeface="Calibri"/>
                <a:ea typeface="Calibri"/>
                <a:cs typeface="Calibri"/>
                <a:sym typeface="Calibri"/>
              </a:rPr>
              <a:t>, Friedmana, korelacje rangowe </a:t>
            </a:r>
            <a:r>
              <a:rPr lang="pl-PL" sz="2800" noProof="0" dirty="0" err="1">
                <a:solidFill>
                  <a:srgbClr val="000000"/>
                </a:solidFill>
                <a:latin typeface="Calibri"/>
                <a:ea typeface="Calibri"/>
                <a:cs typeface="Calibri"/>
                <a:sym typeface="Calibri"/>
              </a:rPr>
              <a:t>Spearmana</a:t>
            </a:r>
            <a:r>
              <a:rPr lang="pl-PL" sz="2800" noProof="0" dirty="0">
                <a:solidFill>
                  <a:srgbClr val="000000"/>
                </a:solidFill>
                <a:latin typeface="Calibri"/>
                <a:ea typeface="Calibri"/>
                <a:cs typeface="Calibri"/>
                <a:sym typeface="Calibri"/>
              </a:rPr>
              <a:t> i Kendalla.</a:t>
            </a:r>
          </a:p>
          <a:p>
            <a:pPr marL="0" indent="0">
              <a:spcBef>
                <a:spcPts val="640"/>
              </a:spcBef>
              <a:spcAft>
                <a:spcPts val="1200"/>
              </a:spcAft>
              <a:buSzPts val="3200"/>
              <a:buNone/>
            </a:pPr>
            <a:endParaRPr lang="pl-PL" sz="2800" noProof="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3"/>
          <p:cNvSpPr txBox="1">
            <a:spLocks noGrp="1"/>
          </p:cNvSpPr>
          <p:nvPr>
            <p:ph type="title"/>
          </p:nvPr>
        </p:nvSpPr>
        <p:spPr>
          <a:xfrm>
            <a:off x="1009651" y="274638"/>
            <a:ext cx="9201150"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Nieparametryczne testy istotności</a:t>
            </a:r>
            <a:endParaRPr lang="pl-PL" noProof="0" dirty="0">
              <a:solidFill>
                <a:srgbClr val="000000"/>
              </a:solidFill>
            </a:endParaRPr>
          </a:p>
        </p:txBody>
      </p:sp>
      <p:sp>
        <p:nvSpPr>
          <p:cNvPr id="144" name="Google Shape;144;p13"/>
          <p:cNvSpPr txBox="1">
            <a:spLocks noGrp="1"/>
          </p:cNvSpPr>
          <p:nvPr>
            <p:ph type="body" idx="1"/>
          </p:nvPr>
        </p:nvSpPr>
        <p:spPr>
          <a:xfrm>
            <a:off x="1009650" y="1600201"/>
            <a:ext cx="9201150"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Test chi²,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U </a:t>
            </a:r>
            <a:r>
              <a:rPr lang="pl-PL" sz="2800" noProof="0" dirty="0" err="1">
                <a:solidFill>
                  <a:srgbClr val="000000"/>
                </a:solidFill>
                <a:latin typeface="Calibri"/>
                <a:ea typeface="Calibri"/>
                <a:cs typeface="Calibri"/>
                <a:sym typeface="Calibri"/>
              </a:rPr>
              <a:t>Manna-Whitneya</a:t>
            </a:r>
            <a:r>
              <a:rPr lang="pl-PL" sz="2800" noProof="0" dirty="0">
                <a:solidFill>
                  <a:srgbClr val="000000"/>
                </a:solidFill>
                <a:latin typeface="Calibri"/>
                <a:ea typeface="Calibri"/>
                <a:cs typeface="Calibri"/>
                <a:sym typeface="Calibri"/>
              </a:rPr>
              <a:t>, </a:t>
            </a:r>
            <a:br>
              <a:rPr lang="pl-PL" sz="2800" noProof="0" dirty="0">
                <a:solidFill>
                  <a:srgbClr val="000000"/>
                </a:solidFill>
                <a:latin typeface="Calibri"/>
                <a:ea typeface="Calibri"/>
                <a:cs typeface="Calibri"/>
                <a:sym typeface="Calibri"/>
              </a:rPr>
            </a:b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H Kruskala-</a:t>
            </a:r>
            <a:r>
              <a:rPr lang="pl-PL" sz="2800" noProof="0" dirty="0" err="1">
                <a:solidFill>
                  <a:srgbClr val="000000"/>
                </a:solidFill>
                <a:latin typeface="Calibri"/>
                <a:ea typeface="Calibri"/>
                <a:cs typeface="Calibri"/>
                <a:sym typeface="Calibri"/>
              </a:rPr>
              <a:t>Wallisa</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4"/>
          <p:cNvSpPr txBox="1">
            <a:spLocks noGrp="1"/>
          </p:cNvSpPr>
          <p:nvPr>
            <p:ph type="title"/>
          </p:nvPr>
        </p:nvSpPr>
        <p:spPr>
          <a:xfrm>
            <a:off x="1049571"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Test </a:t>
            </a:r>
            <a:r>
              <a:rPr lang="pl-PL" sz="4000" noProof="0" dirty="0">
                <a:solidFill>
                  <a:srgbClr val="000000"/>
                </a:solidFill>
                <a:latin typeface="Calibri"/>
                <a:ea typeface="Calibri"/>
                <a:cs typeface="Calibri"/>
                <a:sym typeface="Calibri"/>
              </a:rPr>
              <a:t>chi-kwadrat</a:t>
            </a:r>
            <a:endParaRPr lang="pl-PL" sz="4000" noProof="0" dirty="0">
              <a:solidFill>
                <a:srgbClr val="000000"/>
              </a:solidFill>
            </a:endParaRPr>
          </a:p>
        </p:txBody>
      </p:sp>
      <p:sp>
        <p:nvSpPr>
          <p:cNvPr id="150" name="Google Shape;150;p14"/>
          <p:cNvSpPr txBox="1">
            <a:spLocks noGrp="1"/>
          </p:cNvSpPr>
          <p:nvPr>
            <p:ph type="body" idx="1"/>
          </p:nvPr>
        </p:nvSpPr>
        <p:spPr>
          <a:xfrm>
            <a:off x="1049572" y="1600201"/>
            <a:ext cx="1016971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Test chi-kwadrat (χ²) to jedna z najczęściej stosowanych metod nieparametrycznych w statystyce.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Służy do badania zależności między zmiennymi jakościowymi (kategorialnymi) - test dla dwu zmiennych - oraz do oceny zgodności rozkładu empirycznego z teoretycznym - test dla jednej zmiennej.</a:t>
            </a:r>
            <a:endParaRPr lang="pl-PL" sz="2800" noProof="0" dirty="0">
              <a:solidFill>
                <a:srgbClr val="000000"/>
              </a:solidFill>
            </a:endParaRPr>
          </a:p>
          <a:p>
            <a:pPr marL="342900" indent="0">
              <a:spcBef>
                <a:spcPts val="640"/>
              </a:spcBef>
              <a:spcAft>
                <a:spcPts val="1200"/>
              </a:spcAft>
              <a:buNone/>
            </a:pPr>
            <a:endParaRPr lang="pl-PL" noProof="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5"/>
          <p:cNvSpPr txBox="1">
            <a:spLocks noGrp="1"/>
          </p:cNvSpPr>
          <p:nvPr>
            <p:ph type="title"/>
          </p:nvPr>
        </p:nvSpPr>
        <p:spPr>
          <a:xfrm>
            <a:off x="952499" y="274638"/>
            <a:ext cx="1065847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Test chi-kwadrat dla jednej zmiennej, zwany też testem zgodności rozkładu (χ² </a:t>
            </a:r>
            <a:r>
              <a:rPr lang="pl-PL" sz="4400" noProof="0" dirty="0" err="1">
                <a:solidFill>
                  <a:srgbClr val="000000"/>
                </a:solidFill>
                <a:latin typeface="Calibri"/>
                <a:ea typeface="Calibri"/>
                <a:cs typeface="Calibri"/>
                <a:sym typeface="Calibri"/>
              </a:rPr>
              <a:t>goodness</a:t>
            </a:r>
            <a:r>
              <a:rPr lang="pl-PL" sz="4400" noProof="0" dirty="0">
                <a:solidFill>
                  <a:srgbClr val="000000"/>
                </a:solidFill>
                <a:latin typeface="Calibri"/>
                <a:ea typeface="Calibri"/>
                <a:cs typeface="Calibri"/>
                <a:sym typeface="Calibri"/>
              </a:rPr>
              <a:t>-of-</a:t>
            </a:r>
            <a:r>
              <a:rPr lang="pl-PL" sz="4400" noProof="0" dirty="0" err="1">
                <a:solidFill>
                  <a:srgbClr val="000000"/>
                </a:solidFill>
                <a:latin typeface="Calibri"/>
                <a:ea typeface="Calibri"/>
                <a:cs typeface="Calibri"/>
                <a:sym typeface="Calibri"/>
              </a:rPr>
              <a:t>fit</a:t>
            </a:r>
            <a:r>
              <a:rPr lang="pl-PL" sz="4400" noProof="0" dirty="0">
                <a:solidFill>
                  <a:srgbClr val="000000"/>
                </a:solidFill>
                <a:latin typeface="Calibri"/>
                <a:ea typeface="Calibri"/>
                <a:cs typeface="Calibri"/>
                <a:sym typeface="Calibri"/>
              </a:rPr>
              <a:t> test)</a:t>
            </a:r>
            <a:endParaRPr lang="pl-PL" noProof="0" dirty="0">
              <a:solidFill>
                <a:srgbClr val="000000"/>
              </a:solidFill>
            </a:endParaRPr>
          </a:p>
        </p:txBody>
      </p:sp>
      <p:sp>
        <p:nvSpPr>
          <p:cNvPr id="156" name="Google Shape;156;p15"/>
          <p:cNvSpPr txBox="1">
            <a:spLocks noGrp="1"/>
          </p:cNvSpPr>
          <p:nvPr>
            <p:ph type="body" idx="1"/>
          </p:nvPr>
        </p:nvSpPr>
        <p:spPr>
          <a:xfrm>
            <a:off x="952498" y="1652225"/>
            <a:ext cx="10572751" cy="45261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Sprawdzenie, czy rozkład zaobserwowanych danych (empiryczny) jest zgodny z oczekiwanym (teoretycznym).</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Przykłady zastosowań:</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Czy częstość występowania kolorów kulek w losowaniu odpowiada teoretycznemu rozkładowi (np. każda z 4 barw ma równe prawdopodobieństwo)?</a:t>
            </a:r>
            <a:endParaRPr lang="pl-PL" sz="2800" noProof="0" dirty="0">
              <a:solidFill>
                <a:srgbClr val="000000"/>
              </a:solidFill>
            </a:endParaRPr>
          </a:p>
          <a:p>
            <a:pPr marL="0" indent="0">
              <a:spcBef>
                <a:spcPts val="0"/>
              </a:spcBef>
              <a:spcAft>
                <a:spcPts val="1200"/>
              </a:spcAft>
              <a:buSzPct val="100000"/>
              <a:buNone/>
            </a:pPr>
            <a:r>
              <a:rPr lang="pl-PL" sz="2800" noProof="0" dirty="0">
                <a:solidFill>
                  <a:srgbClr val="000000"/>
                </a:solidFill>
                <a:latin typeface="Calibri"/>
                <a:ea typeface="Calibri"/>
                <a:cs typeface="Calibri"/>
                <a:sym typeface="Calibri"/>
              </a:rPr>
              <a:t>Czy płeć uczestników w próbie odpowiada proporcjom w populacji (np. 50% kobiet i 50% mężczyzn)?</a:t>
            </a:r>
            <a:endParaRPr lang="pl-PL" sz="2800" noProof="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6"/>
          <p:cNvSpPr txBox="1">
            <a:spLocks noGrp="1"/>
          </p:cNvSpPr>
          <p:nvPr>
            <p:ph type="title"/>
          </p:nvPr>
        </p:nvSpPr>
        <p:spPr>
          <a:xfrm>
            <a:off x="1000125" y="274638"/>
            <a:ext cx="10534650"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Test chi-kwadrat dla dwóch zmiennych, zwany też testem niezależności (χ² test of </a:t>
            </a:r>
            <a:r>
              <a:rPr lang="pl-PL" sz="4400" noProof="0" dirty="0" err="1">
                <a:solidFill>
                  <a:srgbClr val="000000"/>
                </a:solidFill>
                <a:latin typeface="Calibri"/>
                <a:ea typeface="Calibri"/>
                <a:cs typeface="Calibri"/>
                <a:sym typeface="Calibri"/>
              </a:rPr>
              <a:t>independence</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62" name="Google Shape;162;p16"/>
          <p:cNvSpPr txBox="1">
            <a:spLocks noGrp="1"/>
          </p:cNvSpPr>
          <p:nvPr>
            <p:ph type="body" idx="1"/>
          </p:nvPr>
        </p:nvSpPr>
        <p:spPr>
          <a:xfrm>
            <a:off x="1000125" y="1688275"/>
            <a:ext cx="10277475" cy="4526100"/>
          </a:xfrm>
          <a:prstGeom prst="rect">
            <a:avLst/>
          </a:prstGeom>
          <a:noFill/>
          <a:ln>
            <a:noFill/>
          </a:ln>
        </p:spPr>
        <p:txBody>
          <a:bodyPr spcFirstLastPara="1" wrap="square" lIns="91425" tIns="45700" rIns="91425" bIns="45700" anchor="t" anchorCtr="0">
            <a:noAutofit/>
          </a:bodyPr>
          <a:lstStyle/>
          <a:p>
            <a:pPr marL="0" indent="0">
              <a:spcBef>
                <a:spcPts val="640"/>
              </a:spcBef>
              <a:buSzPct val="100000"/>
              <a:buNone/>
            </a:pPr>
            <a:r>
              <a:rPr lang="pl-PL" sz="2500" noProof="0" dirty="0">
                <a:solidFill>
                  <a:srgbClr val="000000"/>
                </a:solidFill>
                <a:latin typeface="Calibri"/>
                <a:ea typeface="Calibri"/>
                <a:cs typeface="Calibri"/>
                <a:sym typeface="Calibri"/>
              </a:rPr>
              <a:t>Sprawdzenie, czy istnieje związek między dwiema zmiennymi jakościowymi, np. płcią a preferencją produktu.</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Przykłady zastosowań:</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płeć jest powiązana z kierunkiem studiów?</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miejsce zamieszkania (miasto/wieś) wiąże się z częstotliwością korzystania z </a:t>
            </a:r>
            <a:r>
              <a:rPr lang="pl-PL" sz="2500" noProof="0" dirty="0" err="1">
                <a:solidFill>
                  <a:srgbClr val="000000"/>
                </a:solidFill>
                <a:latin typeface="Calibri"/>
                <a:ea typeface="Calibri"/>
                <a:cs typeface="Calibri"/>
                <a:sym typeface="Calibri"/>
              </a:rPr>
              <a:t>internetu</a:t>
            </a:r>
            <a:r>
              <a:rPr lang="pl-PL" sz="2500" noProof="0" dirty="0">
                <a:solidFill>
                  <a:srgbClr val="000000"/>
                </a:solidFill>
                <a:latin typeface="Calibri"/>
                <a:ea typeface="Calibri"/>
                <a:cs typeface="Calibri"/>
                <a:sym typeface="Calibri"/>
              </a:rPr>
              <a:t>?</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rodzaj leczenia wiąże się z wynikiem terapii (skuteczne/nieefektywne)?</a:t>
            </a:r>
          </a:p>
          <a:p>
            <a:pPr marL="0" indent="0">
              <a:spcBef>
                <a:spcPts val="1200"/>
              </a:spcBef>
              <a:spcAft>
                <a:spcPts val="1200"/>
              </a:spcAft>
              <a:buSzPct val="100000"/>
              <a:buNone/>
            </a:pPr>
            <a:r>
              <a:rPr lang="pl-PL" sz="2500" noProof="0" dirty="0">
                <a:solidFill>
                  <a:srgbClr val="000000"/>
                </a:solidFill>
                <a:latin typeface="Calibri"/>
                <a:ea typeface="Calibri"/>
                <a:cs typeface="Calibri"/>
                <a:sym typeface="Calibri"/>
              </a:rPr>
              <a:t>Pamiętajmy, że nie możemy mówić o wpływie!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7"/>
          <p:cNvSpPr txBox="1">
            <a:spLocks noGrp="1"/>
          </p:cNvSpPr>
          <p:nvPr>
            <p:ph type="title"/>
          </p:nvPr>
        </p:nvSpPr>
        <p:spPr>
          <a:xfrm>
            <a:off x="1038225" y="258736"/>
            <a:ext cx="101890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Czym jest </a:t>
            </a:r>
            <a:r>
              <a:rPr lang="pl-PL" sz="4000" noProof="0" dirty="0" err="1">
                <a:solidFill>
                  <a:srgbClr val="000000"/>
                </a:solidFill>
                <a:latin typeface="Calibri"/>
                <a:ea typeface="Calibri"/>
                <a:cs typeface="Calibri"/>
                <a:sym typeface="Calibri"/>
              </a:rPr>
              <a:t>rangowanie</a:t>
            </a:r>
            <a:r>
              <a:rPr lang="pl-PL" sz="4000" noProof="0" dirty="0">
                <a:solidFill>
                  <a:srgbClr val="000000"/>
                </a:solidFill>
                <a:latin typeface="Calibri"/>
                <a:ea typeface="Calibri"/>
                <a:cs typeface="Calibri"/>
                <a:sym typeface="Calibri"/>
              </a:rPr>
              <a:t>?</a:t>
            </a:r>
            <a:endParaRPr lang="pl-PL" sz="4000" noProof="0" dirty="0">
              <a:solidFill>
                <a:srgbClr val="000000"/>
              </a:solidFill>
            </a:endParaRPr>
          </a:p>
        </p:txBody>
      </p:sp>
      <p:sp>
        <p:nvSpPr>
          <p:cNvPr id="168" name="Google Shape;168;p17"/>
          <p:cNvSpPr txBox="1">
            <a:spLocks noGrp="1"/>
          </p:cNvSpPr>
          <p:nvPr>
            <p:ph type="body" idx="1"/>
          </p:nvPr>
        </p:nvSpPr>
        <p:spPr>
          <a:xfrm>
            <a:off x="1038225" y="1536593"/>
            <a:ext cx="10189017"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Pojęcie </a:t>
            </a:r>
            <a:r>
              <a:rPr lang="pl-PL" sz="2800" noProof="0" dirty="0" err="1">
                <a:solidFill>
                  <a:srgbClr val="000000"/>
                </a:solidFill>
                <a:latin typeface="Calibri"/>
                <a:ea typeface="Calibri"/>
                <a:cs typeface="Calibri"/>
                <a:sym typeface="Calibri"/>
              </a:rPr>
              <a:t>rangowania</a:t>
            </a:r>
            <a:r>
              <a:rPr lang="pl-PL" sz="2800" noProof="0" dirty="0">
                <a:solidFill>
                  <a:srgbClr val="000000"/>
                </a:solidFill>
                <a:latin typeface="Calibri"/>
                <a:ea typeface="Calibri"/>
                <a:cs typeface="Calibri"/>
                <a:sym typeface="Calibri"/>
              </a:rPr>
              <a:t> jest kluczowe w wielu nieparametrycznych metodach statystycznych (np. test U Manna–</a:t>
            </a:r>
            <a:r>
              <a:rPr lang="pl-PL" sz="2800" noProof="0" dirty="0" err="1">
                <a:solidFill>
                  <a:srgbClr val="000000"/>
                </a:solidFill>
                <a:latin typeface="Calibri"/>
                <a:ea typeface="Calibri"/>
                <a:cs typeface="Calibri"/>
                <a:sym typeface="Calibri"/>
              </a:rPr>
              <a:t>Whitneya</a:t>
            </a:r>
            <a:r>
              <a:rPr lang="pl-PL" sz="2800" noProof="0" dirty="0">
                <a:solidFill>
                  <a:srgbClr val="000000"/>
                </a:solidFill>
                <a:latin typeface="Calibri"/>
                <a:ea typeface="Calibri"/>
                <a:cs typeface="Calibri"/>
                <a:sym typeface="Calibri"/>
              </a:rPr>
              <a:t>, test </a:t>
            </a: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korelacja </a:t>
            </a:r>
            <a:r>
              <a:rPr lang="pl-PL" sz="2800" noProof="0" dirty="0" err="1">
                <a:solidFill>
                  <a:srgbClr val="000000"/>
                </a:solidFill>
                <a:latin typeface="Calibri"/>
                <a:ea typeface="Calibri"/>
                <a:cs typeface="Calibri"/>
                <a:sym typeface="Calibri"/>
              </a:rPr>
              <a:t>Spearmana</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a:p>
            <a:pPr marL="0" indent="0">
              <a:spcBef>
                <a:spcPts val="0"/>
              </a:spcBef>
              <a:buSzPct val="100000"/>
              <a:buNone/>
            </a:pPr>
            <a:r>
              <a:rPr lang="pl-PL" sz="2800" noProof="0" dirty="0" err="1">
                <a:solidFill>
                  <a:srgbClr val="000000"/>
                </a:solidFill>
                <a:latin typeface="Calibri"/>
                <a:ea typeface="Calibri"/>
                <a:cs typeface="Calibri"/>
                <a:sym typeface="Calibri"/>
              </a:rPr>
              <a:t>Rangowanie</a:t>
            </a:r>
            <a:r>
              <a:rPr lang="pl-PL" sz="2800" noProof="0" dirty="0">
                <a:solidFill>
                  <a:srgbClr val="000000"/>
                </a:solidFill>
                <a:latin typeface="Calibri"/>
                <a:ea typeface="Calibri"/>
                <a:cs typeface="Calibri"/>
                <a:sym typeface="Calibri"/>
              </a:rPr>
              <a:t> (ang. ranking, </a:t>
            </a:r>
            <a:r>
              <a:rPr lang="pl-PL" sz="2800" noProof="0" dirty="0" err="1">
                <a:solidFill>
                  <a:srgbClr val="000000"/>
                </a:solidFill>
                <a:latin typeface="Calibri"/>
                <a:ea typeface="Calibri"/>
                <a:cs typeface="Calibri"/>
                <a:sym typeface="Calibri"/>
              </a:rPr>
              <a:t>assigning</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ranks</a:t>
            </a:r>
            <a:r>
              <a:rPr lang="pl-PL" sz="2800" noProof="0" dirty="0">
                <a:solidFill>
                  <a:srgbClr val="000000"/>
                </a:solidFill>
                <a:latin typeface="Calibri"/>
                <a:ea typeface="Calibri"/>
                <a:cs typeface="Calibri"/>
                <a:sym typeface="Calibri"/>
              </a:rPr>
              <a:t>) polega na zastąpieniu uporządkowanych wartości w zbiorze danych ich pozycją (rangą) po uporządkowaniu ich od najmniejszej do największej.</a:t>
            </a:r>
            <a:endParaRPr lang="pl-PL" sz="2800" noProof="0" dirty="0">
              <a:solidFill>
                <a:srgbClr val="000000"/>
              </a:solidFill>
            </a:endParaRPr>
          </a:p>
          <a:p>
            <a:pPr marL="0" indent="0">
              <a:spcBef>
                <a:spcPts val="0"/>
              </a:spcBef>
              <a:spcAft>
                <a:spcPts val="1200"/>
              </a:spcAft>
              <a:buSzPct val="100000"/>
              <a:buNone/>
            </a:pPr>
            <a:r>
              <a:rPr lang="pl-PL" sz="2800" noProof="0" dirty="0">
                <a:solidFill>
                  <a:srgbClr val="000000"/>
                </a:solidFill>
                <a:latin typeface="Calibri"/>
                <a:ea typeface="Calibri"/>
                <a:cs typeface="Calibri"/>
                <a:sym typeface="Calibri"/>
              </a:rPr>
              <a:t>Inaczej mówiąc — zamiast analizować wartości, analizujemy kolejność wyników, a jeżeli natrafimy na takie same wartości, przypisujemy im uśrednione rangi.</a:t>
            </a:r>
            <a:endParaRPr lang="pl-PL" sz="2800" noProof="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D4C51D-9EAD-F421-F9FF-47080E0F128F}"/>
              </a:ext>
            </a:extLst>
          </p:cNvPr>
          <p:cNvSpPr>
            <a:spLocks noGrp="1"/>
          </p:cNvSpPr>
          <p:nvPr>
            <p:ph type="title"/>
          </p:nvPr>
        </p:nvSpPr>
        <p:spPr>
          <a:xfrm>
            <a:off x="614600" y="1582311"/>
            <a:ext cx="10962800" cy="1987826"/>
          </a:xfrm>
        </p:spPr>
        <p:txBody>
          <a:bodyPr>
            <a:normAutofit/>
          </a:bodyPr>
          <a:lstStyle/>
          <a:p>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Narzędzia statystyczne dla dydaktyków i komputerowa analiza danych jakościowych</a:t>
            </a:r>
          </a:p>
        </p:txBody>
      </p:sp>
    </p:spTree>
    <p:extLst>
      <p:ext uri="{BB962C8B-B14F-4D97-AF65-F5344CB8AC3E}">
        <p14:creationId xmlns:p14="http://schemas.microsoft.com/office/powerpoint/2010/main" val="3358267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18"/>
          <p:cNvSpPr txBox="1">
            <a:spLocks noGrp="1"/>
          </p:cNvSpPr>
          <p:nvPr>
            <p:ph type="title"/>
          </p:nvPr>
        </p:nvSpPr>
        <p:spPr>
          <a:xfrm>
            <a:off x="1017767" y="274638"/>
            <a:ext cx="10221733"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U </a:t>
            </a:r>
            <a:r>
              <a:rPr lang="pl-PL" sz="4000" noProof="0" dirty="0" err="1">
                <a:solidFill>
                  <a:srgbClr val="000000"/>
                </a:solidFill>
                <a:latin typeface="Calibri"/>
                <a:ea typeface="Calibri"/>
                <a:cs typeface="Calibri"/>
                <a:sym typeface="Calibri"/>
              </a:rPr>
              <a:t>Manna-Whitneya</a:t>
            </a:r>
            <a:endParaRPr lang="pl-PL" sz="4000" noProof="0" dirty="0">
              <a:solidFill>
                <a:srgbClr val="000000"/>
              </a:solidFill>
            </a:endParaRPr>
          </a:p>
        </p:txBody>
      </p:sp>
      <p:sp>
        <p:nvSpPr>
          <p:cNvPr id="174" name="Google Shape;174;p18"/>
          <p:cNvSpPr txBox="1">
            <a:spLocks noGrp="1"/>
          </p:cNvSpPr>
          <p:nvPr>
            <p:ph type="body" idx="1"/>
          </p:nvPr>
        </p:nvSpPr>
        <p:spPr>
          <a:xfrm>
            <a:off x="1017767" y="1417650"/>
            <a:ext cx="10221733" cy="49629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500" noProof="0" dirty="0">
                <a:solidFill>
                  <a:srgbClr val="000000"/>
                </a:solidFill>
                <a:latin typeface="Calibri"/>
                <a:ea typeface="Calibri"/>
                <a:cs typeface="Calibri"/>
                <a:sym typeface="Calibri"/>
              </a:rPr>
              <a:t>Sprawdzenie, czy natężenia w dwóch niezależnych grupach różnią się między sobą istotnie statystycznie — czyli czy jedna grupa ma tendencję do uzyskiwania wyższych lub niższych wartości niż druga.</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Przykłady zastosowań:</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poziom satysfakcji z pracy różni się między kobietami a mężczyznami?</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czas reakcji różni się między grupą osób po kawie a bez kawy?</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ocena produktu (np. w skali 1–10) różni się między dwoma grupami klientów?</a:t>
            </a:r>
            <a:endParaRPr lang="pl-PL" sz="2500" noProof="0" dirty="0">
              <a:solidFill>
                <a:srgbClr val="000000"/>
              </a:solidFill>
            </a:endParaRPr>
          </a:p>
          <a:p>
            <a:pPr marL="0" indent="0">
              <a:spcBef>
                <a:spcPts val="0"/>
              </a:spcBef>
              <a:spcAft>
                <a:spcPts val="1200"/>
              </a:spcAft>
              <a:buSzPct val="100000"/>
              <a:buNone/>
            </a:pPr>
            <a:r>
              <a:rPr lang="pl-PL" sz="2500" noProof="0" dirty="0">
                <a:solidFill>
                  <a:srgbClr val="000000"/>
                </a:solidFill>
                <a:latin typeface="Calibri"/>
                <a:ea typeface="Calibri"/>
                <a:cs typeface="Calibri"/>
                <a:sym typeface="Calibri"/>
              </a:rPr>
              <a:t>Czy wynik testu różni się między grupą kontrolną a eksperymentalną, jeśli rozkład danych nie jest normalny?</a:t>
            </a:r>
            <a:endParaRPr lang="pl-PL" sz="2500" noProof="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9"/>
          <p:cNvSpPr txBox="1">
            <a:spLocks noGrp="1"/>
          </p:cNvSpPr>
          <p:nvPr>
            <p:ph type="title"/>
          </p:nvPr>
        </p:nvSpPr>
        <p:spPr>
          <a:xfrm>
            <a:off x="1019175" y="234883"/>
            <a:ext cx="10192164"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a:t>
            </a:r>
            <a:r>
              <a:rPr lang="pl-PL" sz="4000" noProof="0" dirty="0" err="1">
                <a:solidFill>
                  <a:srgbClr val="000000"/>
                </a:solidFill>
                <a:latin typeface="Calibri"/>
                <a:ea typeface="Calibri"/>
                <a:cs typeface="Calibri"/>
                <a:sym typeface="Calibri"/>
              </a:rPr>
              <a:t>Wilcoxona</a:t>
            </a:r>
            <a:endParaRPr lang="pl-PL" sz="4000" noProof="0" dirty="0">
              <a:solidFill>
                <a:srgbClr val="000000"/>
              </a:solidFill>
            </a:endParaRPr>
          </a:p>
        </p:txBody>
      </p:sp>
      <p:sp>
        <p:nvSpPr>
          <p:cNvPr id="180" name="Google Shape;180;p19"/>
          <p:cNvSpPr txBox="1">
            <a:spLocks noGrp="1"/>
          </p:cNvSpPr>
          <p:nvPr>
            <p:ph type="body" idx="1"/>
          </p:nvPr>
        </p:nvSpPr>
        <p:spPr>
          <a:xfrm>
            <a:off x="1019175" y="1398214"/>
            <a:ext cx="10192164" cy="4656000"/>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Sprawdzenie, czy różnice między parami obserwacji (np. wynik przed i po) mają tendencję do bycia dodatnimi lub ujemnymi, czyli czy efekt (zmiana) jest istotny statystycznie.</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Przykłady zastosowań:</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stresu u pracowników zmniejszył się po szkoleniu antystresowym?</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uczniowie uzyskali lepsze wyniki po wprowadzeniu nowej metody nauczania?</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ciśnienie krwi pacjentów spadło po zastosowaniu leku?</a:t>
            </a:r>
            <a:endParaRPr lang="pl-PL" sz="2600" noProof="0" dirty="0">
              <a:solidFill>
                <a:srgbClr val="000000"/>
              </a:solidFill>
            </a:endParaRPr>
          </a:p>
          <a:p>
            <a:pPr marL="0" indent="0">
              <a:spcBef>
                <a:spcPts val="0"/>
              </a:spcBef>
              <a:spcAft>
                <a:spcPts val="1200"/>
              </a:spcAft>
              <a:buSzPct val="100000"/>
              <a:buNone/>
            </a:pPr>
            <a:r>
              <a:rPr lang="pl-PL" sz="2600" noProof="0" dirty="0">
                <a:solidFill>
                  <a:srgbClr val="000000"/>
                </a:solidFill>
                <a:latin typeface="Calibri"/>
                <a:ea typeface="Calibri"/>
                <a:cs typeface="Calibri"/>
                <a:sym typeface="Calibri"/>
              </a:rPr>
              <a:t>Czy czas reakcji zmienił się po wypiciu kawy?</a:t>
            </a:r>
            <a:endParaRPr lang="pl-PL" sz="2600" noProof="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0"/>
          <p:cNvSpPr txBox="1">
            <a:spLocks noGrp="1"/>
          </p:cNvSpPr>
          <p:nvPr>
            <p:ph type="title"/>
          </p:nvPr>
        </p:nvSpPr>
        <p:spPr>
          <a:xfrm>
            <a:off x="1057523" y="274638"/>
            <a:ext cx="1016176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H Kruskala-</a:t>
            </a:r>
            <a:r>
              <a:rPr lang="pl-PL" sz="4000" noProof="0" dirty="0" err="1">
                <a:solidFill>
                  <a:srgbClr val="000000"/>
                </a:solidFill>
                <a:latin typeface="Calibri"/>
                <a:ea typeface="Calibri"/>
                <a:cs typeface="Calibri"/>
                <a:sym typeface="Calibri"/>
              </a:rPr>
              <a:t>Wallisa</a:t>
            </a:r>
            <a:endParaRPr lang="pl-PL" sz="4000" noProof="0" dirty="0">
              <a:solidFill>
                <a:srgbClr val="000000"/>
              </a:solidFill>
            </a:endParaRPr>
          </a:p>
        </p:txBody>
      </p:sp>
      <p:sp>
        <p:nvSpPr>
          <p:cNvPr id="186" name="Google Shape;186;p20"/>
          <p:cNvSpPr txBox="1">
            <a:spLocks noGrp="1"/>
          </p:cNvSpPr>
          <p:nvPr>
            <p:ph type="body" idx="1"/>
          </p:nvPr>
        </p:nvSpPr>
        <p:spPr>
          <a:xfrm>
            <a:off x="1057523" y="1417650"/>
            <a:ext cx="10161767" cy="4989300"/>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Sprawdzenie, czy co najmniej jedna z grup różni się istotnie od pozostałych pod względem wartości badanej zmiennej.</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Innymi słowy — czy rozkłady wyników w grupach są identyczne, czy nie.</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Przykłady zastosowań:</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trzy różne metody nauczania różnicują na wynik testu wiedzy?</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zadowolenia ze studiów różni się między studentami studiującymi na czterech kierunkach na SGGW?</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stresu różni się między studentami, pracownikami biurowymi i nauczycielami akademickimi na SGGW?</a:t>
            </a:r>
            <a:endParaRPr lang="pl-PL" sz="2600" noProof="0" dirty="0">
              <a:solidFill>
                <a:srgbClr val="000000"/>
              </a:solidFill>
            </a:endParaRPr>
          </a:p>
          <a:p>
            <a:pPr marL="0" indent="0">
              <a:spcBef>
                <a:spcPts val="0"/>
              </a:spcBef>
              <a:spcAft>
                <a:spcPts val="1200"/>
              </a:spcAft>
              <a:buSzPct val="100000"/>
              <a:buNone/>
            </a:pPr>
            <a:r>
              <a:rPr lang="pl-PL" sz="2600" noProof="0" dirty="0">
                <a:solidFill>
                  <a:srgbClr val="000000"/>
                </a:solidFill>
                <a:latin typeface="Calibri"/>
                <a:ea typeface="Calibri"/>
                <a:cs typeface="Calibri"/>
                <a:sym typeface="Calibri"/>
              </a:rPr>
              <a:t>Czy efektywność pięciu rodzajów terapii różni się istotnie statystycznie?</a:t>
            </a:r>
            <a:endParaRPr lang="pl-PL" sz="2600" noProof="0" dirty="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1"/>
          <p:cNvSpPr txBox="1">
            <a:spLocks noGrp="1"/>
          </p:cNvSpPr>
          <p:nvPr>
            <p:ph type="title"/>
          </p:nvPr>
        </p:nvSpPr>
        <p:spPr>
          <a:xfrm>
            <a:off x="1114425" y="274638"/>
            <a:ext cx="90963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Tabele kontyngencji i interpretacja</a:t>
            </a:r>
            <a:endParaRPr lang="pl-PL" sz="4000" noProof="0" dirty="0">
              <a:solidFill>
                <a:srgbClr val="000000"/>
              </a:solidFill>
            </a:endParaRPr>
          </a:p>
        </p:txBody>
      </p:sp>
      <p:sp>
        <p:nvSpPr>
          <p:cNvPr id="192" name="Google Shape;192;p21"/>
          <p:cNvSpPr txBox="1">
            <a:spLocks noGrp="1"/>
          </p:cNvSpPr>
          <p:nvPr>
            <p:ph type="body" idx="1"/>
          </p:nvPr>
        </p:nvSpPr>
        <p:spPr>
          <a:xfrm>
            <a:off x="1114425" y="1600201"/>
            <a:ext cx="1012507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Analiza zależności między zmiennymi jakościowymi, wskaźniki siły związku.</a:t>
            </a:r>
            <a:endParaRPr lang="pl-PL" sz="2800" noProof="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2"/>
          <p:cNvSpPr txBox="1">
            <a:spLocks noGrp="1"/>
          </p:cNvSpPr>
          <p:nvPr>
            <p:ph type="title"/>
          </p:nvPr>
        </p:nvSpPr>
        <p:spPr>
          <a:xfrm>
            <a:off x="952500" y="274638"/>
            <a:ext cx="9258300"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Tabele kontyngencji</a:t>
            </a:r>
            <a:endParaRPr lang="pl-PL" sz="4000" noProof="0" dirty="0">
              <a:solidFill>
                <a:srgbClr val="000000"/>
              </a:solidFill>
            </a:endParaRPr>
          </a:p>
        </p:txBody>
      </p:sp>
      <p:sp>
        <p:nvSpPr>
          <p:cNvPr id="198" name="Google Shape;198;p22"/>
          <p:cNvSpPr txBox="1">
            <a:spLocks noGrp="1"/>
          </p:cNvSpPr>
          <p:nvPr>
            <p:ph type="body" idx="1"/>
          </p:nvPr>
        </p:nvSpPr>
        <p:spPr>
          <a:xfrm>
            <a:off x="1025717" y="1417638"/>
            <a:ext cx="10145866"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Tabela kontyngencji to tabela, która przedstawia, ile razy występują różne kombinacje kategorii dwóch (lub więcej) zmiennych jakościowych. Każda komórka tabeli pokazuje liczbę obserwacji (częstość), które należą do danej kombinacji kategorii.</a:t>
            </a:r>
            <a:endParaRPr lang="pl-PL" sz="2200" noProof="0" dirty="0">
              <a:solidFill>
                <a:srgbClr val="000000"/>
              </a:solidFill>
            </a:endParaRPr>
          </a:p>
          <a:p>
            <a:pPr marL="0" indent="-281940">
              <a:lnSpc>
                <a:spcPct val="114000"/>
              </a:lnSpc>
              <a:spcBef>
                <a:spcPts val="0"/>
              </a:spcBef>
              <a:buSzPct val="100000"/>
            </a:pPr>
            <a:r>
              <a:rPr lang="pl-PL" sz="2200" noProof="0" dirty="0">
                <a:solidFill>
                  <a:srgbClr val="000000"/>
                </a:solidFill>
                <a:latin typeface="Calibri"/>
                <a:ea typeface="Calibri"/>
                <a:cs typeface="Calibri"/>
                <a:sym typeface="Calibri"/>
              </a:rPr>
              <a:t>📊 Przykład</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Załóżmy, że badamy zależność między płcią (kobieta/mężczyzna) a preferencją napoju (kawa/herbata).</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Zebrane dane dla 100 osób mogą wyglądać tak:</a:t>
            </a:r>
          </a:p>
          <a:p>
            <a:pPr marL="0" indent="0">
              <a:lnSpc>
                <a:spcPct val="134000"/>
              </a:lnSpc>
              <a:spcBef>
                <a:spcPts val="0"/>
              </a:spcBef>
              <a:buNone/>
            </a:pPr>
            <a:endParaRPr lang="pl-PL" noProof="0" dirty="0">
              <a:solidFill>
                <a:srgbClr val="000000"/>
              </a:solidFill>
              <a:latin typeface="Calibri"/>
              <a:ea typeface="Calibri"/>
              <a:cs typeface="Calibri"/>
              <a:sym typeface="Calibri"/>
            </a:endParaRPr>
          </a:p>
          <a:p>
            <a:pPr marL="60960" indent="0">
              <a:lnSpc>
                <a:spcPct val="134000"/>
              </a:lnSpc>
              <a:spcBef>
                <a:spcPts val="0"/>
              </a:spcBef>
              <a:spcAft>
                <a:spcPts val="1200"/>
              </a:spcAft>
              <a:buSzPct val="100000"/>
              <a:buNone/>
            </a:pPr>
            <a:endParaRPr lang="pl-PL" noProof="0" dirty="0">
              <a:solidFill>
                <a:srgbClr val="000000"/>
              </a:solidFill>
              <a:latin typeface="Calibri"/>
              <a:ea typeface="Calibri"/>
              <a:cs typeface="Calibri"/>
              <a:sym typeface="Calibri"/>
            </a:endParaRPr>
          </a:p>
          <a:p>
            <a:pPr marL="0" indent="0">
              <a:lnSpc>
                <a:spcPct val="114000"/>
              </a:lnSpc>
              <a:spcBef>
                <a:spcPts val="0"/>
              </a:spcBef>
              <a:buSzPct val="100000"/>
            </a:pPr>
            <a:br>
              <a:rPr lang="pl-PL" noProof="0" dirty="0">
                <a:solidFill>
                  <a:srgbClr val="000000"/>
                </a:solidFill>
                <a:latin typeface="Calibri"/>
                <a:ea typeface="Calibri"/>
                <a:cs typeface="Calibri"/>
                <a:sym typeface="Calibri"/>
              </a:rPr>
            </a:br>
            <a:r>
              <a:rPr lang="pl-PL" sz="2200" noProof="0" dirty="0">
                <a:solidFill>
                  <a:srgbClr val="000000"/>
                </a:solidFill>
                <a:latin typeface="Calibri"/>
                <a:ea typeface="Calibri"/>
                <a:cs typeface="Calibri"/>
                <a:sym typeface="Calibri"/>
              </a:rPr>
              <a:t>Ta tabela to tabela kontyngencji 2×2 (bo są dwie kategorie w każdej zmiennej).</a:t>
            </a:r>
            <a:endParaRPr lang="pl-PL" sz="2200" noProof="0" dirty="0">
              <a:solidFill>
                <a:srgbClr val="000000"/>
              </a:solidFill>
            </a:endParaRPr>
          </a:p>
        </p:txBody>
      </p:sp>
      <p:pic>
        <p:nvPicPr>
          <p:cNvPr id="199" name="Google Shape;199;p2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7336404" y="3624959"/>
            <a:ext cx="3091725" cy="14275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3"/>
          <p:cNvSpPr txBox="1">
            <a:spLocks noGrp="1"/>
          </p:cNvSpPr>
          <p:nvPr>
            <p:ph type="title"/>
          </p:nvPr>
        </p:nvSpPr>
        <p:spPr>
          <a:xfrm>
            <a:off x="1057523" y="274638"/>
            <a:ext cx="10161767"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Interpretacja tabel kontyngencji</a:t>
            </a:r>
            <a:endParaRPr lang="pl-PL" noProof="0" dirty="0">
              <a:solidFill>
                <a:srgbClr val="000000"/>
              </a:solidFill>
            </a:endParaRPr>
          </a:p>
        </p:txBody>
      </p:sp>
      <p:sp>
        <p:nvSpPr>
          <p:cNvPr id="205" name="Google Shape;205;p23"/>
          <p:cNvSpPr txBox="1">
            <a:spLocks noGrp="1"/>
          </p:cNvSpPr>
          <p:nvPr>
            <p:ph type="body" idx="1"/>
          </p:nvPr>
        </p:nvSpPr>
        <p:spPr>
          <a:xfrm>
            <a:off x="1057523" y="1600201"/>
            <a:ext cx="10161767" cy="4525963"/>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Procenty kolumnowe</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w ramach każdego napoju, jaki procent stanowią kobiety i mężczyźni.</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Kobiety częściej wybierają kawę, mężczyźni – herbatę.</a:t>
            </a:r>
            <a:endParaRPr lang="pl-PL" sz="2800" noProof="0" dirty="0">
              <a:solidFill>
                <a:srgbClr val="000000"/>
              </a:solidFill>
            </a:endParaRPr>
          </a:p>
          <a:p>
            <a:pPr marL="0" indent="0">
              <a:spcBef>
                <a:spcPts val="640"/>
              </a:spcBef>
              <a:buSzPct val="100000"/>
              <a:buNone/>
            </a:pPr>
            <a:r>
              <a:rPr lang="pl-PL" sz="2800" noProof="0" dirty="0">
                <a:solidFill>
                  <a:srgbClr val="000000"/>
                </a:solidFill>
                <a:latin typeface="Calibri"/>
                <a:ea typeface="Calibri"/>
                <a:cs typeface="Calibri"/>
                <a:sym typeface="Calibri"/>
              </a:rPr>
              <a:t>Procenty wierszowe</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w ramach każdej płci, jaki procent wybiera dany napój.</a:t>
            </a:r>
            <a:endParaRPr lang="pl-PL" sz="2800" noProof="0" dirty="0">
              <a:solidFill>
                <a:srgbClr val="000000"/>
              </a:solidFill>
            </a:endParaRPr>
          </a:p>
          <a:p>
            <a:pPr marL="0" indent="0">
              <a:spcBef>
                <a:spcPts val="640"/>
              </a:spcBef>
              <a:spcAft>
                <a:spcPts val="1200"/>
              </a:spcAft>
              <a:buSzPct val="100000"/>
            </a:pPr>
            <a:r>
              <a:rPr lang="pl-PL" sz="2800" noProof="0" dirty="0">
                <a:solidFill>
                  <a:srgbClr val="000000"/>
                </a:solidFill>
                <a:latin typeface="Calibri"/>
                <a:ea typeface="Calibri"/>
                <a:cs typeface="Calibri"/>
                <a:sym typeface="Calibri"/>
              </a:rPr>
              <a:t>➡ 60% kobiet wybiera kawę, 80% mężczyzn – herbatę.</a:t>
            </a:r>
            <a:endParaRPr lang="pl-PL" sz="2800" noProof="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4"/>
          <p:cNvSpPr txBox="1">
            <a:spLocks noGrp="1"/>
          </p:cNvSpPr>
          <p:nvPr>
            <p:ph type="title"/>
          </p:nvPr>
        </p:nvSpPr>
        <p:spPr>
          <a:xfrm>
            <a:off x="1017767" y="274638"/>
            <a:ext cx="10177670"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Miary siły związku między dwoma zmiennymi nominalnymi</a:t>
            </a:r>
            <a:endParaRPr lang="pl-PL" noProof="0" dirty="0">
              <a:solidFill>
                <a:srgbClr val="000000"/>
              </a:solidFill>
            </a:endParaRPr>
          </a:p>
        </p:txBody>
      </p:sp>
      <p:sp>
        <p:nvSpPr>
          <p:cNvPr id="211" name="Google Shape;211;p24"/>
          <p:cNvSpPr txBox="1">
            <a:spLocks noGrp="1"/>
          </p:cNvSpPr>
          <p:nvPr>
            <p:ph type="body" idx="1"/>
          </p:nvPr>
        </p:nvSpPr>
        <p:spPr>
          <a:xfrm>
            <a:off x="1017767" y="1600201"/>
            <a:ext cx="10177670"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φ (phi, </a:t>
            </a:r>
            <a:r>
              <a:rPr lang="pl-PL" sz="2800" noProof="0" dirty="0" err="1">
                <a:solidFill>
                  <a:srgbClr val="000000"/>
                </a:solidFill>
                <a:latin typeface="Calibri"/>
                <a:ea typeface="Calibri"/>
                <a:cs typeface="Calibri"/>
                <a:sym typeface="Calibri"/>
              </a:rPr>
              <a:t>Cramer’s</a:t>
            </a:r>
            <a:r>
              <a:rPr lang="pl-PL" sz="2800" noProof="0" dirty="0">
                <a:solidFill>
                  <a:srgbClr val="000000"/>
                </a:solidFill>
                <a:latin typeface="Calibri"/>
                <a:ea typeface="Calibri"/>
                <a:cs typeface="Calibri"/>
                <a:sym typeface="Calibri"/>
              </a:rPr>
              <a:t> phi) - dla tabel 2 x 2</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Test Fishera - dla tabel 2 x 2 w przypadku niskich liczebności w komórkach (mniej niż 5)</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V </a:t>
            </a:r>
            <a:r>
              <a:rPr lang="pl-PL" sz="2800" noProof="0" dirty="0" err="1">
                <a:solidFill>
                  <a:srgbClr val="000000"/>
                </a:solidFill>
                <a:latin typeface="Calibri"/>
                <a:ea typeface="Calibri"/>
                <a:cs typeface="Calibri"/>
                <a:sym typeface="Calibri"/>
              </a:rPr>
              <a:t>Cramera</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Cramer’s</a:t>
            </a:r>
            <a:r>
              <a:rPr lang="pl-PL" sz="2800" noProof="0" dirty="0">
                <a:solidFill>
                  <a:srgbClr val="000000"/>
                </a:solidFill>
                <a:latin typeface="Calibri"/>
                <a:ea typeface="Calibri"/>
                <a:cs typeface="Calibri"/>
                <a:sym typeface="Calibri"/>
              </a:rPr>
              <a:t> V) - bez ograniczenia ilości kategorii</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kontyngencji (C </a:t>
            </a:r>
            <a:r>
              <a:rPr lang="pl-PL" sz="2800" noProof="0" dirty="0" err="1">
                <a:solidFill>
                  <a:srgbClr val="000000"/>
                </a:solidFill>
                <a:latin typeface="Calibri"/>
                <a:ea typeface="Calibri"/>
                <a:cs typeface="Calibri"/>
                <a:sym typeface="Calibri"/>
              </a:rPr>
              <a:t>Pearson’s</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contingency</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coefficient</a:t>
            </a:r>
            <a:r>
              <a:rPr lang="pl-PL" sz="2800" noProof="0" dirty="0">
                <a:solidFill>
                  <a:srgbClr val="000000"/>
                </a:solidFill>
                <a:latin typeface="Calibri"/>
                <a:ea typeface="Calibri"/>
                <a:cs typeface="Calibri"/>
                <a:sym typeface="Calibri"/>
              </a:rPr>
              <a:t>) - trudniejszy w interpretacji</a:t>
            </a:r>
            <a:endParaRPr lang="pl-PL" sz="2800" noProof="0" dirty="0">
              <a:solidFill>
                <a:srgbClr val="000000"/>
              </a:solidFill>
            </a:endParaRPr>
          </a:p>
          <a:p>
            <a:pPr marL="0" indent="0">
              <a:lnSpc>
                <a:spcPct val="114000"/>
              </a:lnSpc>
              <a:spcBef>
                <a:spcPts val="0"/>
              </a:spcBef>
              <a:spcAft>
                <a:spcPts val="1200"/>
              </a:spcAft>
              <a:buSzPct val="100000"/>
              <a:buNone/>
            </a:pPr>
            <a:r>
              <a:rPr lang="pl-PL" sz="2800" noProof="0" dirty="0">
                <a:solidFill>
                  <a:srgbClr val="000000"/>
                </a:solidFill>
                <a:latin typeface="Calibri"/>
                <a:ea typeface="Calibri"/>
                <a:cs typeface="Calibri"/>
                <a:sym typeface="Calibri"/>
              </a:rPr>
              <a:t>Korelacja tau Kendalla (</a:t>
            </a:r>
            <a:r>
              <a:rPr lang="pl-PL" sz="2800" noProof="0" dirty="0" err="1">
                <a:solidFill>
                  <a:srgbClr val="000000"/>
                </a:solidFill>
                <a:latin typeface="Calibri"/>
                <a:ea typeface="Calibri"/>
                <a:cs typeface="Calibri"/>
                <a:sym typeface="Calibri"/>
              </a:rPr>
              <a:t>Kendall’s</a:t>
            </a:r>
            <a:r>
              <a:rPr lang="pl-PL" sz="2800" noProof="0" dirty="0">
                <a:solidFill>
                  <a:srgbClr val="000000"/>
                </a:solidFill>
                <a:latin typeface="Calibri"/>
                <a:ea typeface="Calibri"/>
                <a:cs typeface="Calibri"/>
                <a:sym typeface="Calibri"/>
              </a:rPr>
              <a:t> τ) - dla zmiennych porządkowych, bardziej konserwatywna niż </a:t>
            </a:r>
            <a:r>
              <a:rPr lang="pl-PL" sz="2800" noProof="0" dirty="0" err="1">
                <a:solidFill>
                  <a:srgbClr val="000000"/>
                </a:solidFill>
                <a:latin typeface="Calibri"/>
                <a:ea typeface="Calibri"/>
                <a:cs typeface="Calibri"/>
                <a:sym typeface="Calibri"/>
              </a:rPr>
              <a:t>rho</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Spearmana</a:t>
            </a:r>
            <a:endParaRPr lang="pl-PL" sz="2800" noProof="0"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5"/>
          <p:cNvSpPr txBox="1">
            <a:spLocks noGrp="1"/>
          </p:cNvSpPr>
          <p:nvPr>
            <p:ph type="title"/>
          </p:nvPr>
        </p:nvSpPr>
        <p:spPr>
          <a:xfrm>
            <a:off x="1256306" y="274638"/>
            <a:ext cx="8954494"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Regresja logistyczna</a:t>
            </a:r>
            <a:endParaRPr lang="pl-PL" sz="4000" noProof="0" dirty="0">
              <a:solidFill>
                <a:srgbClr val="000000"/>
              </a:solidFill>
            </a:endParaRPr>
          </a:p>
        </p:txBody>
      </p:sp>
      <p:sp>
        <p:nvSpPr>
          <p:cNvPr id="217" name="Google Shape;217;p25"/>
          <p:cNvSpPr txBox="1">
            <a:spLocks noGrp="1"/>
          </p:cNvSpPr>
          <p:nvPr>
            <p:ph type="body" idx="1"/>
          </p:nvPr>
        </p:nvSpPr>
        <p:spPr>
          <a:xfrm>
            <a:off x="1049571" y="1600201"/>
            <a:ext cx="10137913"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Modele binarne i wielomianowe, interpretacja wyników.</a:t>
            </a:r>
            <a:endParaRPr lang="pl-PL" sz="2800" noProof="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6"/>
          <p:cNvSpPr txBox="1">
            <a:spLocks noGrp="1"/>
          </p:cNvSpPr>
          <p:nvPr>
            <p:ph type="title"/>
          </p:nvPr>
        </p:nvSpPr>
        <p:spPr>
          <a:xfrm>
            <a:off x="1017767" y="226932"/>
            <a:ext cx="993117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Czym jest regresja?</a:t>
            </a:r>
            <a:endParaRPr lang="pl-PL" sz="4000" noProof="0" dirty="0">
              <a:solidFill>
                <a:srgbClr val="000000"/>
              </a:solidFill>
            </a:endParaRPr>
          </a:p>
        </p:txBody>
      </p:sp>
      <p:sp>
        <p:nvSpPr>
          <p:cNvPr id="223" name="Google Shape;223;p26"/>
          <p:cNvSpPr txBox="1">
            <a:spLocks noGrp="1"/>
          </p:cNvSpPr>
          <p:nvPr>
            <p:ph type="body" idx="1"/>
          </p:nvPr>
        </p:nvSpPr>
        <p:spPr>
          <a:xfrm>
            <a:off x="1017767" y="1480936"/>
            <a:ext cx="10177670"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Regresja to metoda statystyczna pozwalająca przewidywać, jak zmieniają się wartości zmiennej zależnej (prognozowanej), gdy zmieniają się wartości zmiennych niezależnych (</a:t>
            </a:r>
            <a:r>
              <a:rPr lang="pl-PL" sz="2800" noProof="0" dirty="0" err="1">
                <a:solidFill>
                  <a:srgbClr val="000000"/>
                </a:solidFill>
                <a:latin typeface="Calibri"/>
                <a:ea typeface="Calibri"/>
                <a:cs typeface="Calibri"/>
                <a:sym typeface="Calibri"/>
              </a:rPr>
              <a:t>predyktorów</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Regresja:</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opisuje zależność oraz jej kierunek (np. dochód rośnie wraz z doświadczeniem),</a:t>
            </a:r>
            <a:endParaRPr lang="pl-PL" sz="2800" noProof="0" dirty="0">
              <a:solidFill>
                <a:srgbClr val="000000"/>
              </a:solidFill>
            </a:endParaRPr>
          </a:p>
          <a:p>
            <a:pPr marL="0" indent="0">
              <a:spcBef>
                <a:spcPts val="640"/>
              </a:spcBef>
              <a:buSzPct val="100000"/>
              <a:buNone/>
            </a:pPr>
            <a:r>
              <a:rPr lang="pl-PL" sz="2800" noProof="0" dirty="0">
                <a:solidFill>
                  <a:srgbClr val="000000"/>
                </a:solidFill>
                <a:latin typeface="Calibri"/>
                <a:ea typeface="Calibri"/>
                <a:cs typeface="Calibri"/>
                <a:sym typeface="Calibri"/>
              </a:rPr>
              <a:t>pozwala przewidywać przyszłe lub brakujące wartości,</a:t>
            </a:r>
            <a:endParaRPr lang="pl-PL" sz="2800" noProof="0" dirty="0">
              <a:solidFill>
                <a:srgbClr val="000000"/>
              </a:solidFill>
            </a:endParaRPr>
          </a:p>
          <a:p>
            <a:pPr marL="0" indent="0">
              <a:spcBef>
                <a:spcPts val="640"/>
              </a:spcBef>
              <a:spcAft>
                <a:spcPts val="1200"/>
              </a:spcAft>
              <a:buSzPct val="100000"/>
              <a:buNone/>
            </a:pPr>
            <a:r>
              <a:rPr lang="pl-PL" sz="2800" noProof="0" dirty="0">
                <a:solidFill>
                  <a:srgbClr val="000000"/>
                </a:solidFill>
                <a:latin typeface="Calibri"/>
                <a:ea typeface="Calibri"/>
                <a:cs typeface="Calibri"/>
                <a:sym typeface="Calibri"/>
              </a:rPr>
              <a:t>ocenia wpływ poszczególnych czynników na model - przewidywanie zmiennej zależnej.</a:t>
            </a:r>
            <a:endParaRPr lang="pl-PL" sz="2800" noProof="0" dirty="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7"/>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Najczęściej stosowane typy regresji</a:t>
            </a:r>
            <a:endParaRPr lang="pl-PL" sz="4000" noProof="0" dirty="0">
              <a:solidFill>
                <a:srgbClr val="000000"/>
              </a:solidFill>
            </a:endParaRPr>
          </a:p>
        </p:txBody>
      </p:sp>
      <p:sp>
        <p:nvSpPr>
          <p:cNvPr id="229" name="Google Shape;229;p27"/>
          <p:cNvSpPr txBox="1">
            <a:spLocks noGrp="1"/>
          </p:cNvSpPr>
          <p:nvPr>
            <p:ph type="body" idx="1"/>
          </p:nvPr>
        </p:nvSpPr>
        <p:spPr>
          <a:xfrm>
            <a:off x="1065475" y="1600201"/>
            <a:ext cx="1016971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Regresja liniowa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nieliniowa - dopasowanie krzywej</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porządkowa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logistyczna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log-liniowa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
          <p:cNvSpPr txBox="1">
            <a:spLocks noGrp="1"/>
          </p:cNvSpPr>
          <p:nvPr>
            <p:ph type="title"/>
          </p:nvPr>
        </p:nvSpPr>
        <p:spPr>
          <a:xfrm>
            <a:off x="1057523" y="274638"/>
            <a:ext cx="9740348"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Rodzaje zmiennych i skale pomiarowe</a:t>
            </a:r>
            <a:endParaRPr lang="pl-PL" sz="4000" noProof="0" dirty="0">
              <a:solidFill>
                <a:srgbClr val="000000"/>
              </a:solidFill>
            </a:endParaRPr>
          </a:p>
        </p:txBody>
      </p:sp>
      <p:sp>
        <p:nvSpPr>
          <p:cNvPr id="70" name="Google Shape;70;p1"/>
          <p:cNvSpPr txBox="1">
            <a:spLocks noGrp="1"/>
          </p:cNvSpPr>
          <p:nvPr>
            <p:ph type="body" idx="1"/>
          </p:nvPr>
        </p:nvSpPr>
        <p:spPr>
          <a:xfrm>
            <a:off x="1057523" y="1600201"/>
            <a:ext cx="974034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Charakterystyka </a:t>
            </a:r>
            <a:r>
              <a:rPr lang="pl-PL" sz="2800" noProof="0" dirty="0" err="1">
                <a:solidFill>
                  <a:srgbClr val="000000"/>
                </a:solidFill>
                <a:latin typeface="Calibri"/>
                <a:ea typeface="Calibri"/>
                <a:cs typeface="Calibri"/>
                <a:sym typeface="Calibri"/>
              </a:rPr>
              <a:t>skal</a:t>
            </a:r>
            <a:r>
              <a:rPr lang="pl-PL" sz="2800" noProof="0" dirty="0">
                <a:solidFill>
                  <a:srgbClr val="000000"/>
                </a:solidFill>
                <a:latin typeface="Calibri"/>
                <a:ea typeface="Calibri"/>
                <a:cs typeface="Calibri"/>
                <a:sym typeface="Calibri"/>
              </a:rPr>
              <a:t>: nominalna, porządkowa, interwałowa, ilorazowa. </a:t>
            </a:r>
          </a:p>
          <a:p>
            <a:pPr marL="0" indent="0">
              <a:spcBef>
                <a:spcPts val="0"/>
              </a:spcBef>
              <a:buSzPts val="3200"/>
              <a:buNone/>
            </a:pPr>
            <a:r>
              <a:rPr lang="pl-PL" sz="2800" noProof="0" dirty="0">
                <a:solidFill>
                  <a:srgbClr val="000000"/>
                </a:solidFill>
                <a:latin typeface="Calibri"/>
                <a:ea typeface="Calibri"/>
                <a:cs typeface="Calibri"/>
                <a:sym typeface="Calibri"/>
              </a:rPr>
              <a:t>Dobór technik analizy.</a:t>
            </a:r>
            <a:endParaRPr lang="pl-PL" sz="2800" noProof="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8"/>
          <p:cNvSpPr txBox="1">
            <a:spLocks noGrp="1"/>
          </p:cNvSpPr>
          <p:nvPr>
            <p:ph type="title"/>
          </p:nvPr>
        </p:nvSpPr>
        <p:spPr>
          <a:xfrm>
            <a:off x="1017765" y="274638"/>
            <a:ext cx="102094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Regresja logistyczna - binarna</a:t>
            </a:r>
            <a:endParaRPr lang="pl-PL" sz="4000" noProof="0" dirty="0">
              <a:solidFill>
                <a:srgbClr val="000000"/>
              </a:solidFill>
            </a:endParaRPr>
          </a:p>
        </p:txBody>
      </p:sp>
      <p:sp>
        <p:nvSpPr>
          <p:cNvPr id="235" name="Google Shape;235;p28"/>
          <p:cNvSpPr txBox="1">
            <a:spLocks noGrp="1"/>
          </p:cNvSpPr>
          <p:nvPr>
            <p:ph type="body" idx="1"/>
          </p:nvPr>
        </p:nvSpPr>
        <p:spPr>
          <a:xfrm>
            <a:off x="1017766" y="1417650"/>
            <a:ext cx="10209476" cy="476051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Regresja logistyczna to metoda statystyczna służąca do modelowania zależności między zmienną zależną o charakterze dychotomicznym (zerojedynkowym, binarnym) a jedną lub kilkoma zmiennymi niezależnymi.</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Przykład:</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zależna (Y):</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1 = klient kupił produkt</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0 = klient nie kupił produktu</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niezależna (X):</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wiek, dochód, liczba reklam obejrzanych itd.</a:t>
            </a:r>
            <a:endParaRPr lang="pl-PL" sz="2200" noProof="0" dirty="0">
              <a:solidFill>
                <a:srgbClr val="000000"/>
              </a:solidFill>
            </a:endParaRPr>
          </a:p>
          <a:p>
            <a:pPr marL="0" indent="0">
              <a:lnSpc>
                <a:spcPct val="114000"/>
              </a:lnSpc>
              <a:spcBef>
                <a:spcPts val="0"/>
              </a:spcBef>
              <a:spcAft>
                <a:spcPts val="1200"/>
              </a:spcAft>
              <a:buSzPct val="100000"/>
              <a:buNone/>
            </a:pPr>
            <a:r>
              <a:rPr lang="pl-PL" sz="2200" noProof="0" dirty="0">
                <a:solidFill>
                  <a:srgbClr val="000000"/>
                </a:solidFill>
                <a:latin typeface="Calibri"/>
                <a:ea typeface="Calibri"/>
                <a:cs typeface="Calibri"/>
                <a:sym typeface="Calibri"/>
              </a:rPr>
              <a:t>Regresja logistyczna nie przewiduje bezpośrednio wartości 0 lub 1, tylko prawdopodobieństwo, że dane zdarzenie zajdzie.</a:t>
            </a:r>
            <a:endParaRPr lang="pl-PL" sz="2200" noProof="0" dirty="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29"/>
          <p:cNvSpPr txBox="1">
            <a:spLocks noGrp="1"/>
          </p:cNvSpPr>
          <p:nvPr>
            <p:ph type="title"/>
          </p:nvPr>
        </p:nvSpPr>
        <p:spPr>
          <a:xfrm>
            <a:off x="1025717" y="211030"/>
            <a:ext cx="1012996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Prawdopodobieństwo vs szansa</a:t>
            </a:r>
            <a:endParaRPr lang="pl-PL" sz="4000" noProof="0" dirty="0">
              <a:solidFill>
                <a:srgbClr val="000000"/>
              </a:solidFill>
            </a:endParaRPr>
          </a:p>
        </p:txBody>
      </p:sp>
      <p:sp>
        <p:nvSpPr>
          <p:cNvPr id="241" name="Google Shape;241;p29"/>
          <p:cNvSpPr txBox="1">
            <a:spLocks noGrp="1"/>
          </p:cNvSpPr>
          <p:nvPr>
            <p:ph type="body" idx="1"/>
          </p:nvPr>
        </p:nvSpPr>
        <p:spPr>
          <a:xfrm>
            <a:off x="1025718" y="1449132"/>
            <a:ext cx="10129962" cy="4681324"/>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Prawdopodobieństwo określa, jaki ułamek spośród wszystkich obserwacji stanowią obserwacje należące do danej kategorii.</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Jeśli prawdopodobieństwo wygranej w grze wynosi P=20%, to oznacza, że statystycznie co piąta gra powinna zakończyć się wygraną (1 raz na 5 prób).</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Szansa (lub iloraz szans) określa stosunek prawdopodobieństwa dla danej kategorii przez prawdopodobieństwo pozostałych kategorii.</a:t>
            </a:r>
            <a:endParaRPr lang="pl-PL" sz="2600" noProof="0" dirty="0">
              <a:solidFill>
                <a:srgbClr val="000000"/>
              </a:solidFill>
            </a:endParaRPr>
          </a:p>
          <a:p>
            <a:pPr marL="0" indent="0">
              <a:spcBef>
                <a:spcPts val="640"/>
              </a:spcBef>
              <a:spcAft>
                <a:spcPts val="1200"/>
              </a:spcAft>
              <a:buSzPct val="100000"/>
              <a:buNone/>
            </a:pPr>
            <a:r>
              <a:rPr lang="pl-PL" sz="2600" noProof="0" dirty="0">
                <a:solidFill>
                  <a:srgbClr val="000000"/>
                </a:solidFill>
                <a:latin typeface="Calibri"/>
                <a:ea typeface="Calibri"/>
                <a:cs typeface="Calibri"/>
                <a:sym typeface="Calibri"/>
              </a:rPr>
              <a:t>W powyższym przykładzie szansa na wygraną to 1 do 5, a więc wynosi ona 25%.</a:t>
            </a:r>
            <a:endParaRPr lang="pl-PL" sz="2600" noProof="0" dirty="0">
              <a:solidFill>
                <a:srgbClr val="0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0"/>
          <p:cNvSpPr txBox="1">
            <a:spLocks noGrp="1"/>
          </p:cNvSpPr>
          <p:nvPr>
            <p:ph type="title"/>
          </p:nvPr>
        </p:nvSpPr>
        <p:spPr>
          <a:xfrm>
            <a:off x="1025718" y="274638"/>
            <a:ext cx="10161766"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Zalety regresji logistycznej</a:t>
            </a:r>
            <a:endParaRPr lang="pl-PL" sz="4000" noProof="0" dirty="0">
              <a:solidFill>
                <a:srgbClr val="000000"/>
              </a:solidFill>
            </a:endParaRPr>
          </a:p>
        </p:txBody>
      </p:sp>
      <p:sp>
        <p:nvSpPr>
          <p:cNvPr id="247" name="Google Shape;247;p30"/>
          <p:cNvSpPr txBox="1">
            <a:spLocks noGrp="1"/>
          </p:cNvSpPr>
          <p:nvPr>
            <p:ph type="body" idx="1"/>
          </p:nvPr>
        </p:nvSpPr>
        <p:spPr>
          <a:xfrm>
            <a:off x="1025717" y="1600201"/>
            <a:ext cx="10161767"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Nie wymaga założeń o normalności danych, czyli można stosować ją wtedy, gdy niemożliwe jest zastosowanie regresji liniowej</a:t>
            </a:r>
            <a:endParaRPr lang="pl-PL" sz="2800" noProof="0" dirty="0">
              <a:solidFill>
                <a:srgbClr val="000000"/>
              </a:solidFill>
            </a:endParaRPr>
          </a:p>
          <a:p>
            <a:pPr marL="0" indent="0">
              <a:spcBef>
                <a:spcPts val="0"/>
              </a:spcBef>
              <a:buSzPts val="3200"/>
              <a:buNone/>
            </a:pPr>
            <a:r>
              <a:rPr lang="pl-PL" sz="2800" noProof="0" dirty="0">
                <a:solidFill>
                  <a:srgbClr val="000000"/>
                </a:solidFill>
                <a:latin typeface="Calibri"/>
                <a:ea typeface="Calibri"/>
                <a:cs typeface="Calibri"/>
                <a:sym typeface="Calibri"/>
              </a:rPr>
              <a:t>Można stosować zmienne ilościowe i jakościowe</a:t>
            </a:r>
            <a:endParaRPr lang="pl-PL" sz="2800" noProof="0" dirty="0">
              <a:solidFill>
                <a:srgbClr val="000000"/>
              </a:solidFill>
            </a:endParaRPr>
          </a:p>
          <a:p>
            <a:pPr marL="0" indent="0">
              <a:spcBef>
                <a:spcPts val="0"/>
              </a:spcBef>
              <a:buSzPts val="3200"/>
              <a:buNone/>
            </a:pPr>
            <a:r>
              <a:rPr lang="pl-PL" sz="2800" noProof="0" dirty="0">
                <a:solidFill>
                  <a:srgbClr val="000000"/>
                </a:solidFill>
                <a:latin typeface="Calibri"/>
                <a:ea typeface="Calibri"/>
                <a:cs typeface="Calibri"/>
                <a:sym typeface="Calibri"/>
              </a:rPr>
              <a:t>Daje bezpośrednie interpretacje w kategoriach prawdopodobieństwa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Wykorzystywana w klasyfikacji i predykcji</a:t>
            </a:r>
            <a:endParaRPr lang="pl-PL" sz="2800" noProof="0" dirty="0">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1"/>
          <p:cNvSpPr txBox="1">
            <a:spLocks noGrp="1"/>
          </p:cNvSpPr>
          <p:nvPr>
            <p:ph type="title"/>
          </p:nvPr>
        </p:nvSpPr>
        <p:spPr>
          <a:xfrm>
            <a:off x="1049571" y="274638"/>
            <a:ext cx="916122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Wielomianowa regresja logistyczna</a:t>
            </a:r>
            <a:endParaRPr lang="pl-PL" sz="4000" noProof="0" dirty="0">
              <a:solidFill>
                <a:srgbClr val="000000"/>
              </a:solidFill>
            </a:endParaRPr>
          </a:p>
        </p:txBody>
      </p:sp>
      <p:sp>
        <p:nvSpPr>
          <p:cNvPr id="253" name="Google Shape;253;p31"/>
          <p:cNvSpPr txBox="1">
            <a:spLocks noGrp="1"/>
          </p:cNvSpPr>
          <p:nvPr>
            <p:ph type="body" idx="1"/>
          </p:nvPr>
        </p:nvSpPr>
        <p:spPr>
          <a:xfrm>
            <a:off x="1049571" y="1286700"/>
            <a:ext cx="10122011" cy="4780145"/>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Wielomianowa regresja logistyczna służy do modelowania prawdopodobieństwa wyboru jednej z kilku kategorii zmiennej zależnej, w zależności od wartości jednej lub kilku zmiennych niezależnych. Binarna regresja logistyczna jest szczególnym przypadkiem wielomianowej regresji logistycznej.</a:t>
            </a:r>
            <a:endParaRPr lang="pl-PL" sz="220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Przykład:</a:t>
            </a:r>
            <a:r>
              <a:rPr lang="pl-PL" sz="2200" noProof="0" dirty="0">
                <a:solidFill>
                  <a:srgbClr val="000000"/>
                </a:solidFill>
              </a:rPr>
              <a:t> </a:t>
            </a:r>
            <a:r>
              <a:rPr lang="pl-PL" sz="2200" noProof="0" dirty="0">
                <a:solidFill>
                  <a:srgbClr val="000000"/>
                </a:solidFill>
                <a:latin typeface="Calibri"/>
                <a:ea typeface="Calibri"/>
                <a:cs typeface="Calibri"/>
                <a:sym typeface="Calibri"/>
              </a:rPr>
              <a:t>zmienna zależna - środek transportu do pracy (Y)</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1 = samochód</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2 = autobus</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3 = rower</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niezależna: dochód, odległość, wiek, płeć</a:t>
            </a:r>
            <a:endParaRPr lang="pl-PL" sz="2200" noProof="0" dirty="0">
              <a:solidFill>
                <a:srgbClr val="000000"/>
              </a:solidFill>
            </a:endParaRPr>
          </a:p>
          <a:p>
            <a:pPr marL="0" indent="0">
              <a:lnSpc>
                <a:spcPct val="114000"/>
              </a:lnSpc>
              <a:spcBef>
                <a:spcPts val="0"/>
              </a:spcBef>
              <a:spcAft>
                <a:spcPts val="1200"/>
              </a:spcAft>
              <a:buSzPct val="100000"/>
              <a:buNone/>
            </a:pPr>
            <a:r>
              <a:rPr lang="pl-PL" sz="2200" noProof="0" dirty="0">
                <a:solidFill>
                  <a:srgbClr val="000000"/>
                </a:solidFill>
                <a:latin typeface="Calibri"/>
                <a:ea typeface="Calibri"/>
                <a:cs typeface="Calibri"/>
                <a:sym typeface="Calibri"/>
              </a:rPr>
              <a:t>Celem modelu jest określenie jakie jest prawdopodobieństwo, że dana osoba wybierze każdy z trzech środków transportu w zależności od swoich cech.</a:t>
            </a:r>
            <a:endParaRPr lang="pl-PL" sz="2200" noProof="0" dirty="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2"/>
          <p:cNvSpPr txBox="1">
            <a:spLocks noGrp="1"/>
          </p:cNvSpPr>
          <p:nvPr>
            <p:ph type="title"/>
          </p:nvPr>
        </p:nvSpPr>
        <p:spPr>
          <a:xfrm>
            <a:off x="1113183" y="274638"/>
            <a:ext cx="9097617"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Warsztat: analiza danych komputerowych</a:t>
            </a:r>
            <a:endParaRPr lang="pl-PL" noProof="0" dirty="0">
              <a:solidFill>
                <a:srgbClr val="000000"/>
              </a:solidFill>
            </a:endParaRPr>
          </a:p>
        </p:txBody>
      </p:sp>
      <p:sp>
        <p:nvSpPr>
          <p:cNvPr id="259" name="Google Shape;259;p32"/>
          <p:cNvSpPr txBox="1">
            <a:spLocks noGrp="1"/>
          </p:cNvSpPr>
          <p:nvPr>
            <p:ph type="body" idx="1"/>
          </p:nvPr>
        </p:nvSpPr>
        <p:spPr>
          <a:xfrm>
            <a:off x="1049571" y="1600201"/>
            <a:ext cx="1014586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Praca z SPSS / JASP/ </a:t>
            </a:r>
            <a:r>
              <a:rPr lang="pl-PL" sz="2800" noProof="0" dirty="0" err="1">
                <a:solidFill>
                  <a:srgbClr val="000000"/>
                </a:solidFill>
                <a:latin typeface="Calibri"/>
                <a:ea typeface="Calibri"/>
                <a:cs typeface="Calibri"/>
                <a:sym typeface="Calibri"/>
              </a:rPr>
              <a:t>jamovi</a:t>
            </a:r>
            <a:r>
              <a:rPr lang="pl-PL" sz="2800" noProof="0" dirty="0">
                <a:solidFill>
                  <a:srgbClr val="000000"/>
                </a:solidFill>
                <a:latin typeface="Calibri"/>
                <a:ea typeface="Calibri"/>
                <a:cs typeface="Calibri"/>
                <a:sym typeface="Calibri"/>
              </a:rPr>
              <a:t> – przygotowanie danych, analiza, wykresy</a:t>
            </a:r>
            <a:endParaRPr lang="pl-PL" sz="2800" noProof="0" dirty="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3"/>
          <p:cNvSpPr txBox="1">
            <a:spLocks noGrp="1"/>
          </p:cNvSpPr>
          <p:nvPr>
            <p:ph type="title"/>
          </p:nvPr>
        </p:nvSpPr>
        <p:spPr>
          <a:xfrm>
            <a:off x="1057523" y="203079"/>
            <a:ext cx="10169718"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Najczęściej stosowane programy statystyczne</a:t>
            </a:r>
            <a:endParaRPr lang="pl-PL" noProof="0" dirty="0">
              <a:solidFill>
                <a:srgbClr val="000000"/>
              </a:solidFill>
            </a:endParaRPr>
          </a:p>
        </p:txBody>
      </p:sp>
      <p:sp>
        <p:nvSpPr>
          <p:cNvPr id="265" name="Google Shape;265;p33"/>
          <p:cNvSpPr txBox="1">
            <a:spLocks noGrp="1"/>
          </p:cNvSpPr>
          <p:nvPr>
            <p:ph type="body" idx="1"/>
          </p:nvPr>
        </p:nvSpPr>
        <p:spPr>
          <a:xfrm>
            <a:off x="1057523" y="1306336"/>
            <a:ext cx="10169719" cy="4665094"/>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000" noProof="0" dirty="0">
                <a:solidFill>
                  <a:srgbClr val="000000"/>
                </a:solidFill>
                <a:latin typeface="Calibri"/>
                <a:ea typeface="Calibri"/>
                <a:cs typeface="Calibri"/>
                <a:sym typeface="Calibri"/>
              </a:rPr>
              <a:t>SPSS (IBM SPSS </a:t>
            </a:r>
            <a:r>
              <a:rPr lang="pl-PL" sz="2000" noProof="0" dirty="0" err="1">
                <a:solidFill>
                  <a:srgbClr val="000000"/>
                </a:solidFill>
                <a:latin typeface="Calibri"/>
                <a:ea typeface="Calibri"/>
                <a:cs typeface="Calibri"/>
                <a:sym typeface="Calibri"/>
              </a:rPr>
              <a:t>Statistics</a:t>
            </a:r>
            <a:r>
              <a:rPr lang="pl-PL" sz="2000" noProof="0" dirty="0">
                <a:solidFill>
                  <a:srgbClr val="000000"/>
                </a:solidFill>
                <a:latin typeface="Calibri"/>
                <a:ea typeface="Calibri"/>
                <a:cs typeface="Calibri"/>
                <a:sym typeface="Calibri"/>
              </a:rPr>
              <a:t>) – intuicyjna obsługa, bardzo popularny w psychologii, socjologii i medycynie, nauczany chociażby na Wydziale Psychologii Uniwersytetu Warszawskiego.</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Statistica</a:t>
            </a:r>
            <a:r>
              <a:rPr lang="pl-PL" sz="2000" noProof="0" dirty="0">
                <a:solidFill>
                  <a:srgbClr val="000000"/>
                </a:solidFill>
                <a:latin typeface="Calibri"/>
                <a:ea typeface="Calibri"/>
                <a:cs typeface="Calibri"/>
                <a:sym typeface="Calibri"/>
              </a:rPr>
              <a:t> – mniej popularna, ale nadal popularna, stosowana chociażby na Uniwersytecie Medycznym.</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Jamovi</a:t>
            </a:r>
            <a:r>
              <a:rPr lang="pl-PL" sz="2000" noProof="0" dirty="0">
                <a:solidFill>
                  <a:srgbClr val="000000"/>
                </a:solidFill>
                <a:latin typeface="Calibri"/>
                <a:ea typeface="Calibri"/>
                <a:cs typeface="Calibri"/>
                <a:sym typeface="Calibri"/>
              </a:rPr>
              <a:t> – darmowy, nowoczesny i intuicyjny (chociaż pojawiają się błędy, więc warto zachować czujność); łatwo dostępna alternatywa dla drogiego SPSS.</a:t>
            </a:r>
            <a:endParaRPr lang="pl-PL" sz="2000" noProof="0" dirty="0">
              <a:solidFill>
                <a:srgbClr val="000000"/>
              </a:solidFill>
            </a:endParaRPr>
          </a:p>
          <a:p>
            <a:pPr marL="0" indent="0">
              <a:lnSpc>
                <a:spcPct val="114000"/>
              </a:lnSpc>
              <a:spcBef>
                <a:spcPts val="640"/>
              </a:spcBef>
              <a:buSzPct val="100000"/>
              <a:buNone/>
            </a:pPr>
            <a:r>
              <a:rPr lang="pl-PL" sz="2000" noProof="0" dirty="0">
                <a:solidFill>
                  <a:srgbClr val="000000"/>
                </a:solidFill>
                <a:latin typeface="Calibri"/>
                <a:ea typeface="Calibri"/>
                <a:cs typeface="Calibri"/>
                <a:sym typeface="Calibri"/>
              </a:rPr>
              <a:t>R – ogromne możliwości, program open-</a:t>
            </a:r>
            <a:r>
              <a:rPr lang="pl-PL" sz="2000" noProof="0" dirty="0" err="1">
                <a:solidFill>
                  <a:srgbClr val="000000"/>
                </a:solidFill>
                <a:latin typeface="Calibri"/>
                <a:ea typeface="Calibri"/>
                <a:cs typeface="Calibri"/>
                <a:sym typeface="Calibri"/>
              </a:rPr>
              <a:t>source</a:t>
            </a:r>
            <a:r>
              <a:rPr lang="pl-PL" sz="2000" noProof="0" dirty="0">
                <a:solidFill>
                  <a:srgbClr val="000000"/>
                </a:solidFill>
                <a:latin typeface="Calibri"/>
                <a:ea typeface="Calibri"/>
                <a:cs typeface="Calibri"/>
                <a:sym typeface="Calibri"/>
              </a:rPr>
              <a:t>, wymaga nauki programowania w języku R, ale daje największą elastyczność.</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Python</a:t>
            </a:r>
            <a:r>
              <a:rPr lang="pl-PL" sz="2000" noProof="0" dirty="0">
                <a:solidFill>
                  <a:srgbClr val="000000"/>
                </a:solidFill>
                <a:latin typeface="Calibri"/>
                <a:ea typeface="Calibri"/>
                <a:cs typeface="Calibri"/>
                <a:sym typeface="Calibri"/>
              </a:rPr>
              <a:t> (z bibliotekami </a:t>
            </a:r>
            <a:r>
              <a:rPr lang="pl-PL" sz="2000" noProof="0" dirty="0" err="1">
                <a:solidFill>
                  <a:srgbClr val="000000"/>
                </a:solidFill>
                <a:latin typeface="Calibri"/>
                <a:ea typeface="Calibri"/>
                <a:cs typeface="Calibri"/>
                <a:sym typeface="Calibri"/>
              </a:rPr>
              <a:t>Pandas</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NumPy</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SciPy</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statsmodels</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scikit-learn</a:t>
            </a:r>
            <a:r>
              <a:rPr lang="pl-PL" sz="2000" noProof="0" dirty="0">
                <a:solidFill>
                  <a:srgbClr val="000000"/>
                </a:solidFill>
                <a:latin typeface="Calibri"/>
                <a:ea typeface="Calibri"/>
                <a:cs typeface="Calibri"/>
                <a:sym typeface="Calibri"/>
              </a:rPr>
              <a:t>) – również wymaga nauki programowania, natomiast dzięki dostępowi do bibliotek daje ogromne możliwości, również w połączeniu z </a:t>
            </a:r>
            <a:r>
              <a:rPr lang="pl-PL" sz="2000" noProof="0" dirty="0" err="1">
                <a:solidFill>
                  <a:srgbClr val="000000"/>
                </a:solidFill>
                <a:latin typeface="Calibri"/>
                <a:ea typeface="Calibri"/>
                <a:cs typeface="Calibri"/>
                <a:sym typeface="Calibri"/>
              </a:rPr>
              <a:t>machine</a:t>
            </a:r>
            <a:r>
              <a:rPr lang="pl-PL" sz="2000" noProof="0" dirty="0">
                <a:solidFill>
                  <a:srgbClr val="000000"/>
                </a:solidFill>
                <a:latin typeface="Calibri"/>
                <a:ea typeface="Calibri"/>
                <a:cs typeface="Calibri"/>
                <a:sym typeface="Calibri"/>
              </a:rPr>
              <a:t> learning.</a:t>
            </a:r>
            <a:endParaRPr lang="pl-PL" sz="2000" noProof="0" dirty="0">
              <a:solidFill>
                <a:srgbClr val="000000"/>
              </a:solidFill>
            </a:endParaRPr>
          </a:p>
          <a:p>
            <a:pPr marL="0" indent="0">
              <a:lnSpc>
                <a:spcPct val="114000"/>
              </a:lnSpc>
              <a:spcBef>
                <a:spcPts val="640"/>
              </a:spcBef>
              <a:spcAft>
                <a:spcPts val="1200"/>
              </a:spcAft>
              <a:buSzPct val="100000"/>
              <a:buNone/>
            </a:pPr>
            <a:r>
              <a:rPr lang="pl-PL" sz="2000" noProof="0" dirty="0">
                <a:solidFill>
                  <a:srgbClr val="000000"/>
                </a:solidFill>
                <a:latin typeface="Calibri"/>
                <a:ea typeface="Calibri"/>
                <a:cs typeface="Calibri"/>
                <a:sym typeface="Calibri"/>
              </a:rPr>
              <a:t>SAS – często w biznesie, finansach, farmacji i badaniach klinicznych.</a:t>
            </a:r>
            <a:endParaRPr lang="pl-PL" sz="2000" noProof="0" dirty="0">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4"/>
          <p:cNvSpPr txBox="1">
            <a:spLocks noGrp="1"/>
          </p:cNvSpPr>
          <p:nvPr>
            <p:ph type="title"/>
          </p:nvPr>
        </p:nvSpPr>
        <p:spPr>
          <a:xfrm>
            <a:off x="1240403" y="274638"/>
            <a:ext cx="9947082"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Program statystyczny </a:t>
            </a:r>
            <a:r>
              <a:rPr lang="pl-PL" sz="4400" noProof="0" dirty="0" err="1">
                <a:solidFill>
                  <a:srgbClr val="000000"/>
                </a:solidFill>
                <a:latin typeface="Calibri"/>
                <a:ea typeface="Calibri"/>
                <a:cs typeface="Calibri"/>
                <a:sym typeface="Calibri"/>
              </a:rPr>
              <a:t>jamovi</a:t>
            </a:r>
            <a:r>
              <a:rPr lang="pl-PL" sz="4400" noProof="0" dirty="0">
                <a:solidFill>
                  <a:srgbClr val="000000"/>
                </a:solidFill>
                <a:latin typeface="Calibri"/>
                <a:ea typeface="Calibri"/>
                <a:cs typeface="Calibri"/>
                <a:sym typeface="Calibri"/>
              </a:rPr>
              <a:t> solid wersja 2.6.44</a:t>
            </a:r>
            <a:endParaRPr lang="pl-PL" noProof="0" dirty="0">
              <a:solidFill>
                <a:srgbClr val="000000"/>
              </a:solidFill>
            </a:endParaRPr>
          </a:p>
        </p:txBody>
      </p:sp>
      <p:sp>
        <p:nvSpPr>
          <p:cNvPr id="271" name="Google Shape;271;p34"/>
          <p:cNvSpPr txBox="1">
            <a:spLocks noGrp="1"/>
          </p:cNvSpPr>
          <p:nvPr>
            <p:ph type="body" idx="1"/>
          </p:nvPr>
        </p:nvSpPr>
        <p:spPr>
          <a:xfrm>
            <a:off x="1017767" y="1600201"/>
            <a:ext cx="10169718" cy="3264407"/>
          </a:xfrm>
          <a:prstGeom prst="rect">
            <a:avLst/>
          </a:prstGeom>
          <a:noFill/>
          <a:ln>
            <a:noFill/>
          </a:ln>
        </p:spPr>
        <p:txBody>
          <a:bodyPr spcFirstLastPara="1" wrap="square" lIns="91425" tIns="45700" rIns="91425" bIns="45700" anchor="t" anchorCtr="0">
            <a:normAutofit/>
          </a:bodyPr>
          <a:lstStyle/>
          <a:p>
            <a:pPr marL="0" indent="0">
              <a:lnSpc>
                <a:spcPct val="114000"/>
              </a:lnSpc>
              <a:spcBef>
                <a:spcPts val="0"/>
              </a:spcBef>
              <a:buSzPct val="100000"/>
            </a:pPr>
            <a:r>
              <a:rPr lang="pl-PL" sz="3000" noProof="0" dirty="0">
                <a:solidFill>
                  <a:srgbClr val="000000"/>
                </a:solidFill>
                <a:latin typeface="Calibri"/>
                <a:ea typeface="Calibri"/>
                <a:cs typeface="Calibri"/>
                <a:sym typeface="Calibri"/>
              </a:rPr>
              <a:t>“ a </a:t>
            </a:r>
            <a:r>
              <a:rPr lang="pl-PL" sz="3000" noProof="0" dirty="0" err="1">
                <a:solidFill>
                  <a:srgbClr val="000000"/>
                </a:solidFill>
                <a:latin typeface="Calibri"/>
                <a:ea typeface="Calibri"/>
                <a:cs typeface="Calibri"/>
                <a:sym typeface="Calibri"/>
              </a:rPr>
              <a:t>new</a:t>
            </a:r>
            <a:r>
              <a:rPr lang="pl-PL" sz="3000" noProof="0" dirty="0">
                <a:solidFill>
                  <a:srgbClr val="000000"/>
                </a:solidFill>
                <a:latin typeface="Calibri"/>
                <a:ea typeface="Calibri"/>
                <a:cs typeface="Calibri"/>
                <a:sym typeface="Calibri"/>
              </a:rPr>
              <a:t>, "3rd </a:t>
            </a:r>
            <a:r>
              <a:rPr lang="pl-PL" sz="3000" noProof="0" dirty="0" err="1">
                <a:solidFill>
                  <a:srgbClr val="000000"/>
                </a:solidFill>
                <a:latin typeface="Calibri"/>
                <a:ea typeface="Calibri"/>
                <a:cs typeface="Calibri"/>
                <a:sym typeface="Calibri"/>
              </a:rPr>
              <a:t>generation</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spreadsheet</a:t>
            </a:r>
            <a:r>
              <a:rPr lang="pl-PL" sz="3000" noProof="0" dirty="0">
                <a:solidFill>
                  <a:srgbClr val="000000"/>
                </a:solidFill>
                <a:latin typeface="Calibri"/>
                <a:ea typeface="Calibri"/>
                <a:cs typeface="Calibri"/>
                <a:sym typeface="Calibri"/>
              </a:rPr>
              <a:t> software, </a:t>
            </a:r>
            <a:r>
              <a:rPr lang="pl-PL" sz="3000" noProof="0" dirty="0" err="1">
                <a:solidFill>
                  <a:srgbClr val="000000"/>
                </a:solidFill>
                <a:latin typeface="Calibri"/>
                <a:ea typeface="Calibri"/>
                <a:cs typeface="Calibri"/>
                <a:sym typeface="Calibri"/>
              </a:rPr>
              <a:t>noted</a:t>
            </a:r>
            <a:r>
              <a:rPr lang="pl-PL" sz="3000" noProof="0" dirty="0">
                <a:solidFill>
                  <a:srgbClr val="000000"/>
                </a:solidFill>
                <a:latin typeface="Calibri"/>
                <a:ea typeface="Calibri"/>
                <a:cs typeface="Calibri"/>
                <a:sym typeface="Calibri"/>
              </a:rPr>
              <a:t> for </a:t>
            </a:r>
            <a:r>
              <a:rPr lang="pl-PL" sz="3000" noProof="0" dirty="0" err="1">
                <a:solidFill>
                  <a:srgbClr val="000000"/>
                </a:solidFill>
                <a:latin typeface="Calibri"/>
                <a:ea typeface="Calibri"/>
                <a:cs typeface="Calibri"/>
                <a:sym typeface="Calibri"/>
              </a:rPr>
              <a:t>being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free</a:t>
            </a:r>
            <a:r>
              <a:rPr lang="pl-PL" sz="3000" noProof="0" dirty="0">
                <a:solidFill>
                  <a:srgbClr val="000000"/>
                </a:solidFill>
                <a:latin typeface="Calibri"/>
                <a:ea typeface="Calibri"/>
                <a:cs typeface="Calibri"/>
                <a:sym typeface="Calibri"/>
              </a:rPr>
              <a:t>, open-</a:t>
            </a:r>
            <a:r>
              <a:rPr lang="pl-PL" sz="3000" noProof="0" dirty="0" err="1">
                <a:solidFill>
                  <a:srgbClr val="000000"/>
                </a:solidFill>
                <a:latin typeface="Calibri"/>
                <a:ea typeface="Calibri"/>
                <a:cs typeface="Calibri"/>
                <a:sym typeface="Calibri"/>
              </a:rPr>
              <a:t>source</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user-friendly</a:t>
            </a:r>
            <a:r>
              <a:rPr lang="pl-PL" sz="3000" noProof="0" dirty="0">
                <a:solidFill>
                  <a:srgbClr val="000000"/>
                </a:solidFill>
                <a:latin typeface="Calibri"/>
                <a:ea typeface="Calibri"/>
                <a:cs typeface="Calibri"/>
                <a:sym typeface="Calibri"/>
              </a:rPr>
              <a:t>, and </a:t>
            </a:r>
            <a:r>
              <a:rPr lang="pl-PL" sz="3000" noProof="0" dirty="0" err="1">
                <a:solidFill>
                  <a:srgbClr val="000000"/>
                </a:solidFill>
                <a:latin typeface="Calibri"/>
                <a:ea typeface="Calibri"/>
                <a:cs typeface="Calibri"/>
                <a:sym typeface="Calibri"/>
              </a:rPr>
              <a:t>built</a:t>
            </a:r>
            <a:r>
              <a:rPr lang="pl-PL" sz="3000" noProof="0" dirty="0">
                <a:solidFill>
                  <a:srgbClr val="000000"/>
                </a:solidFill>
                <a:latin typeface="Calibri"/>
                <a:ea typeface="Calibri"/>
                <a:cs typeface="Calibri"/>
                <a:sym typeface="Calibri"/>
              </a:rPr>
              <a:t> upon the R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language</a:t>
            </a:r>
            <a:r>
              <a:rPr lang="pl-PL" sz="3000" noProof="0" dirty="0">
                <a:solidFill>
                  <a:srgbClr val="000000"/>
                </a:solidFill>
                <a:latin typeface="Calibri"/>
                <a:ea typeface="Calibri"/>
                <a:cs typeface="Calibri"/>
                <a:sym typeface="Calibri"/>
              </a:rPr>
              <a:t>. It </a:t>
            </a:r>
            <a:r>
              <a:rPr lang="pl-PL" sz="3000" noProof="0" dirty="0" err="1">
                <a:solidFill>
                  <a:srgbClr val="000000"/>
                </a:solidFill>
                <a:latin typeface="Calibri"/>
                <a:ea typeface="Calibri"/>
                <a:cs typeface="Calibri"/>
                <a:sym typeface="Calibri"/>
              </a:rPr>
              <a:t>provides</a:t>
            </a:r>
            <a:r>
              <a:rPr lang="pl-PL" sz="3000" noProof="0" dirty="0">
                <a:solidFill>
                  <a:srgbClr val="000000"/>
                </a:solidFill>
                <a:latin typeface="Calibri"/>
                <a:ea typeface="Calibri"/>
                <a:cs typeface="Calibri"/>
                <a:sym typeface="Calibri"/>
              </a:rPr>
              <a:t> a </a:t>
            </a:r>
            <a:r>
              <a:rPr lang="pl-PL" sz="3000" noProof="0" dirty="0" err="1">
                <a:solidFill>
                  <a:srgbClr val="000000"/>
                </a:solidFill>
                <a:latin typeface="Calibri"/>
                <a:ea typeface="Calibri"/>
                <a:cs typeface="Calibri"/>
                <a:sym typeface="Calibri"/>
              </a:rPr>
              <a:t>graphical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user</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interface</a:t>
            </a:r>
            <a:r>
              <a:rPr lang="pl-PL" sz="3000" noProof="0" dirty="0">
                <a:solidFill>
                  <a:srgbClr val="000000"/>
                </a:solidFill>
                <a:latin typeface="Calibri"/>
                <a:ea typeface="Calibri"/>
                <a:cs typeface="Calibri"/>
                <a:sym typeface="Calibri"/>
              </a:rPr>
              <a:t> for performing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analysis</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making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it</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accessible</a:t>
            </a:r>
            <a:r>
              <a:rPr lang="pl-PL" sz="3000" noProof="0" dirty="0">
                <a:solidFill>
                  <a:srgbClr val="000000"/>
                </a:solidFill>
                <a:latin typeface="Calibri"/>
                <a:ea typeface="Calibri"/>
                <a:cs typeface="Calibri"/>
                <a:sym typeface="Calibri"/>
              </a:rPr>
              <a:t> to non-</a:t>
            </a:r>
            <a:r>
              <a:rPr lang="pl-PL" sz="3000" noProof="0" dirty="0" err="1">
                <a:solidFill>
                  <a:srgbClr val="000000"/>
                </a:solidFill>
                <a:latin typeface="Calibri"/>
                <a:ea typeface="Calibri"/>
                <a:cs typeface="Calibri"/>
                <a:sym typeface="Calibri"/>
              </a:rPr>
              <a:t>programmers</a:t>
            </a:r>
            <a:r>
              <a:rPr lang="pl-PL" sz="3000" noProof="0" dirty="0">
                <a:solidFill>
                  <a:srgbClr val="000000"/>
                </a:solidFill>
                <a:latin typeface="Calibri"/>
                <a:ea typeface="Calibri"/>
                <a:cs typeface="Calibri"/>
                <a:sym typeface="Calibri"/>
              </a:rPr>
              <a:t> and </a:t>
            </a:r>
            <a:r>
              <a:rPr lang="pl-PL" sz="3000" noProof="0" dirty="0" err="1">
                <a:solidFill>
                  <a:srgbClr val="000000"/>
                </a:solidFill>
                <a:latin typeface="Calibri"/>
                <a:ea typeface="Calibri"/>
                <a:cs typeface="Calibri"/>
                <a:sym typeface="Calibri"/>
              </a:rPr>
              <a:t>serving</a:t>
            </a:r>
            <a:r>
              <a:rPr lang="pl-PL" sz="3000" noProof="0" dirty="0">
                <a:solidFill>
                  <a:srgbClr val="000000"/>
                </a:solidFill>
                <a:latin typeface="Calibri"/>
                <a:ea typeface="Calibri"/>
                <a:cs typeface="Calibri"/>
                <a:sym typeface="Calibri"/>
              </a:rPr>
              <a:t> as a </a:t>
            </a:r>
            <a:r>
              <a:rPr lang="pl-PL" sz="3000" noProof="0" dirty="0" err="1">
                <a:solidFill>
                  <a:srgbClr val="000000"/>
                </a:solidFill>
                <a:latin typeface="Calibri"/>
                <a:ea typeface="Calibri"/>
                <a:cs typeface="Calibri"/>
                <a:sym typeface="Calibri"/>
              </a:rPr>
              <a:t>compelling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easy</a:t>
            </a:r>
            <a:r>
              <a:rPr lang="pl-PL" sz="3000" noProof="0" dirty="0">
                <a:solidFill>
                  <a:srgbClr val="000000"/>
                </a:solidFill>
                <a:latin typeface="Calibri"/>
                <a:ea typeface="Calibri"/>
                <a:cs typeface="Calibri"/>
                <a:sym typeface="Calibri"/>
              </a:rPr>
              <a:t>-to-</a:t>
            </a:r>
            <a:r>
              <a:rPr lang="pl-PL" sz="3000" noProof="0" dirty="0" err="1">
                <a:solidFill>
                  <a:srgbClr val="000000"/>
                </a:solidFill>
                <a:latin typeface="Calibri"/>
                <a:ea typeface="Calibri"/>
                <a:cs typeface="Calibri"/>
                <a:sym typeface="Calibri"/>
              </a:rPr>
              <a:t>use</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alternative</a:t>
            </a:r>
            <a:r>
              <a:rPr lang="pl-PL" sz="3000" noProof="0" dirty="0">
                <a:solidFill>
                  <a:srgbClr val="000000"/>
                </a:solidFill>
                <a:latin typeface="Calibri"/>
                <a:ea typeface="Calibri"/>
                <a:cs typeface="Calibri"/>
                <a:sym typeface="Calibri"/>
              </a:rPr>
              <a:t> to </a:t>
            </a:r>
            <a:r>
              <a:rPr lang="pl-PL" sz="3000" noProof="0" dirty="0" err="1">
                <a:solidFill>
                  <a:srgbClr val="000000"/>
                </a:solidFill>
                <a:latin typeface="Calibri"/>
                <a:ea typeface="Calibri"/>
                <a:cs typeface="Calibri"/>
                <a:sym typeface="Calibri"/>
              </a:rPr>
              <a:t>commercial</a:t>
            </a:r>
            <a:r>
              <a:rPr lang="pl-PL" sz="3000" noProof="0" dirty="0">
                <a:solidFill>
                  <a:srgbClr val="000000"/>
                </a:solidFill>
                <a:latin typeface="Calibri"/>
                <a:ea typeface="Calibri"/>
                <a:cs typeface="Calibri"/>
                <a:sym typeface="Calibri"/>
              </a:rPr>
              <a:t> software </a:t>
            </a:r>
            <a:r>
              <a:rPr lang="pl-PL" sz="3000" noProof="0" dirty="0" err="1">
                <a:solidFill>
                  <a:srgbClr val="000000"/>
                </a:solidFill>
                <a:latin typeface="Calibri"/>
                <a:ea typeface="Calibri"/>
                <a:cs typeface="Calibri"/>
                <a:sym typeface="Calibri"/>
              </a:rPr>
              <a:t>like</a:t>
            </a:r>
            <a:r>
              <a:rPr lang="pl-PL" sz="3000" noProof="0" dirty="0">
                <a:solidFill>
                  <a:srgbClr val="000000"/>
                </a:solidFill>
                <a:latin typeface="Calibri"/>
                <a:ea typeface="Calibri"/>
                <a:cs typeface="Calibri"/>
                <a:sym typeface="Calibri"/>
              </a:rPr>
              <a:t> SPSS and SAS. ”</a:t>
            </a:r>
            <a:endParaRPr lang="pl-PL" sz="3000" noProof="0" dirty="0">
              <a:solidFill>
                <a:srgbClr val="000000"/>
              </a:solidFill>
            </a:endParaRPr>
          </a:p>
        </p:txBody>
      </p:sp>
      <p:sp>
        <p:nvSpPr>
          <p:cNvPr id="3" name="pole tekstowe 2">
            <a:extLst>
              <a:ext uri="{FF2B5EF4-FFF2-40B4-BE49-F238E27FC236}">
                <a16:creationId xmlns:a16="http://schemas.microsoft.com/office/drawing/2014/main" id="{8C76BD51-4A1E-AAE8-C245-4AB96F7D2E96}"/>
              </a:ext>
            </a:extLst>
          </p:cNvPr>
          <p:cNvSpPr txBox="1"/>
          <p:nvPr/>
        </p:nvSpPr>
        <p:spPr>
          <a:xfrm>
            <a:off x="1017767" y="5385228"/>
            <a:ext cx="9333241" cy="322524"/>
          </a:xfrm>
          <a:prstGeom prst="rect">
            <a:avLst/>
          </a:prstGeom>
          <a:noFill/>
        </p:spPr>
        <p:txBody>
          <a:bodyPr wrap="square">
            <a:spAutoFit/>
          </a:bodyPr>
          <a:lstStyle/>
          <a:p>
            <a:pPr marL="15240" indent="0">
              <a:lnSpc>
                <a:spcPct val="114000"/>
              </a:lnSpc>
              <a:spcBef>
                <a:spcPts val="640"/>
              </a:spcBef>
              <a:spcAft>
                <a:spcPts val="1200"/>
              </a:spcAft>
              <a:buSzPct val="100000"/>
              <a:buNone/>
            </a:pPr>
            <a:r>
              <a:rPr lang="pl-PL" sz="1400" noProof="0" dirty="0">
                <a:solidFill>
                  <a:srgbClr val="000000"/>
                </a:solidFill>
                <a:latin typeface="Calibri"/>
                <a:ea typeface="Calibri"/>
                <a:cs typeface="Calibri"/>
                <a:sym typeface="Calibri"/>
              </a:rPr>
              <a:t>źródło: </a:t>
            </a:r>
            <a:r>
              <a:rPr lang="pl-PL" sz="1400" u="sng" noProof="0" dirty="0">
                <a:solidFill>
                  <a:srgbClr val="000000"/>
                </a:solidFill>
                <a:highlight>
                  <a:srgbClr val="FFFFFF"/>
                </a:highlight>
                <a:latin typeface="Arial"/>
                <a:ea typeface="Arial"/>
                <a:cs typeface="Arial"/>
                <a:sym typeface="Arial"/>
                <a:hlinkClick r:id="rId3">
                  <a:extLst>
                    <a:ext uri="{A12FA001-AC4F-418D-AE19-62706E023703}">
                      <ahyp:hlinkClr xmlns:ahyp="http://schemas.microsoft.com/office/drawing/2018/hyperlinkcolor" val="tx"/>
                    </a:ext>
                  </a:extLst>
                </a:hlinkClick>
              </a:rPr>
              <a:t>https://libguides.exeter.ac.uk/c.php?g=676727&amp;p=5026325</a:t>
            </a:r>
            <a:r>
              <a:rPr lang="pl-PL" sz="1400" noProof="0" dirty="0">
                <a:solidFill>
                  <a:srgbClr val="000000"/>
                </a:solidFill>
                <a:latin typeface="Calibri"/>
                <a:ea typeface="Calibri"/>
                <a:cs typeface="Calibri"/>
                <a:sym typeface="Calibri"/>
              </a:rPr>
              <a:t> [dostęp 3.10.25]</a:t>
            </a:r>
            <a:endParaRPr lang="pl-PL" sz="1400" noProof="0" dirty="0">
              <a:solidFill>
                <a:srgbClr val="0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5"/>
          <p:cNvSpPr txBox="1">
            <a:spLocks noGrp="1"/>
          </p:cNvSpPr>
          <p:nvPr>
            <p:ph type="title"/>
          </p:nvPr>
        </p:nvSpPr>
        <p:spPr>
          <a:xfrm>
            <a:off x="1057522" y="274638"/>
            <a:ext cx="10137914"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Diagnoza Społeczna - baza danych do pracy</a:t>
            </a:r>
            <a:endParaRPr lang="pl-PL" sz="4000" noProof="0" dirty="0">
              <a:solidFill>
                <a:srgbClr val="000000"/>
              </a:solidFill>
            </a:endParaRPr>
          </a:p>
        </p:txBody>
      </p:sp>
      <p:sp>
        <p:nvSpPr>
          <p:cNvPr id="277" name="Google Shape;277;p35"/>
          <p:cNvSpPr txBox="1">
            <a:spLocks noGrp="1"/>
          </p:cNvSpPr>
          <p:nvPr>
            <p:ph type="body" idx="1"/>
          </p:nvPr>
        </p:nvSpPr>
        <p:spPr>
          <a:xfrm>
            <a:off x="1057523" y="1600201"/>
            <a:ext cx="10137914"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“Diagnoza Społeczna jest próbą uzupełnienia diagnozy opartej na wskaźnikach instytucjonalnych o kompleksowe dane na temat gospodarstw domowych oraz postaw, stanu ducha i </a:t>
            </a:r>
            <a:r>
              <a:rPr lang="pl-PL" sz="2800" noProof="0" dirty="0" err="1">
                <a:solidFill>
                  <a:srgbClr val="000000"/>
                </a:solidFill>
                <a:latin typeface="Calibri"/>
                <a:ea typeface="Calibri"/>
                <a:cs typeface="Calibri"/>
                <a:sym typeface="Calibri"/>
              </a:rPr>
              <a:t>zachowań</a:t>
            </a:r>
            <a:r>
              <a:rPr lang="pl-PL" sz="2800" noProof="0" dirty="0">
                <a:solidFill>
                  <a:srgbClr val="000000"/>
                </a:solidFill>
                <a:latin typeface="Calibri"/>
                <a:ea typeface="Calibri"/>
                <a:cs typeface="Calibri"/>
                <a:sym typeface="Calibri"/>
              </a:rPr>
              <a:t> osób tworzących te gospodarstwa; jest diagnozą warunków i jakości życia Polaków w ich własnym sprawozdaniu. Za pomocą dwóch odrębnych kwestionariuszy badamy gospodarstwa domowe oraz wszystkich dostępnych ich członków, którzy ukończyli 16 lat.”</a:t>
            </a:r>
            <a:endParaRPr lang="pl-PL" sz="2800" noProof="0" dirty="0">
              <a:solidFill>
                <a:srgbClr val="000000"/>
              </a:solidFill>
            </a:endParaRPr>
          </a:p>
          <a:p>
            <a:pPr marL="0" indent="0">
              <a:spcBef>
                <a:spcPts val="640"/>
              </a:spcBef>
              <a:spcAft>
                <a:spcPts val="1200"/>
              </a:spcAft>
              <a:buSzPct val="100000"/>
              <a:buNone/>
            </a:pPr>
            <a:r>
              <a:rPr lang="pl-PL" sz="2800" noProof="0" dirty="0">
                <a:solidFill>
                  <a:srgbClr val="000000"/>
                </a:solidFill>
                <a:latin typeface="Calibri"/>
                <a:ea typeface="Calibri"/>
                <a:cs typeface="Calibri"/>
                <a:sym typeface="Calibri"/>
              </a:rPr>
              <a:t>źródło: </a:t>
            </a:r>
            <a:r>
              <a:rPr lang="pl-PL" sz="2800" u="sng" noProof="0" dirty="0">
                <a:solidFill>
                  <a:srgbClr val="000000"/>
                </a:solidFill>
                <a:highlight>
                  <a:srgbClr val="FFFFFF"/>
                </a:highlight>
                <a:latin typeface="Arial"/>
                <a:ea typeface="Arial"/>
                <a:cs typeface="Arial"/>
                <a:sym typeface="Arial"/>
                <a:hlinkClick r:id="rId4">
                  <a:extLst>
                    <a:ext uri="{A12FA001-AC4F-418D-AE19-62706E023703}">
                      <ahyp:hlinkClr xmlns:ahyp="http://schemas.microsoft.com/office/drawing/2018/hyperlinkcolor" val="tx"/>
                    </a:ext>
                  </a:extLst>
                </a:hlinkClick>
              </a:rPr>
              <a:t>www.diagnoza.com</a:t>
            </a:r>
            <a:r>
              <a:rPr lang="pl-PL" sz="2800" noProof="0" dirty="0">
                <a:solidFill>
                  <a:srgbClr val="000000"/>
                </a:solidFill>
                <a:latin typeface="Calibri"/>
                <a:ea typeface="Calibri"/>
                <a:cs typeface="Calibri"/>
                <a:sym typeface="Calibri"/>
              </a:rPr>
              <a:t> [dostęp: 3.10.25]</a:t>
            </a:r>
            <a:endParaRPr lang="pl-PL" sz="2800" noProof="0" dirty="0">
              <a:solidFill>
                <a:srgbClr val="000000"/>
              </a:solidFill>
            </a:endParaRPr>
          </a:p>
        </p:txBody>
      </p:sp>
    </p:spTree>
  </p:cSld>
  <p:clrMapOvr>
    <a:masterClrMapping/>
  </p:clrMapOvr>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6"/>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Opis projektu</a:t>
            </a:r>
            <a:endParaRPr lang="pl-PL" sz="4000" noProof="0" dirty="0">
              <a:solidFill>
                <a:srgbClr val="000000"/>
              </a:solidFill>
            </a:endParaRPr>
          </a:p>
        </p:txBody>
      </p:sp>
      <p:sp>
        <p:nvSpPr>
          <p:cNvPr id="283" name="Google Shape;283;p36"/>
          <p:cNvSpPr txBox="1">
            <a:spLocks noGrp="1"/>
          </p:cNvSpPr>
          <p:nvPr>
            <p:ph type="body" idx="1"/>
          </p:nvPr>
        </p:nvSpPr>
        <p:spPr>
          <a:xfrm>
            <a:off x="1065475" y="1346091"/>
            <a:ext cx="10122010" cy="4752562"/>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400" noProof="0" dirty="0">
                <a:solidFill>
                  <a:srgbClr val="000000"/>
                </a:solidFill>
                <a:latin typeface="Calibri"/>
                <a:ea typeface="Calibri"/>
                <a:cs typeface="Calibri"/>
                <a:sym typeface="Calibri"/>
              </a:rPr>
              <a:t>“Projekt uwzględnia w jednym badaniu wszystkie ważne aspekty życia poszczególnych gospodarstw domowych i ich członków - zarówno ekonomiczne (np. dochód, zasobność materialną, oszczędności, kredyty), jak i pozaekonomiczne (np. edukację, leczenie, sposoby radzenia sobie z kłopotami, stres, dobrostan psychiczny, styl życia, zachowania patologiczne, uczestnictwo w kulturze, korzystanie z nowoczesnych technologii komunikacyjnych i wiele innych). W tym sensie projekt jest interdyscyplinarny. Odzwierciedla to także skład Rady Monitoringu Społecznego, czyli głównych jego autorów, oraz zespołu zaproszonych przez Radę ekspertów. Tworzą te gremia ekonomiści, demograf, psycholog, socjologowie, specjalista od ubezpieczeń, znawca ekonomiki zdrowia i statystycy.”</a:t>
            </a:r>
            <a:endParaRPr lang="pl-PL" sz="2400" noProof="0" dirty="0">
              <a:solidFill>
                <a:srgbClr val="0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7"/>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Ćwiczenia na wycinku bazy danych Diagnozy Społecznej</a:t>
            </a:r>
            <a:endParaRPr lang="pl-PL" noProof="0" dirty="0">
              <a:solidFill>
                <a:srgbClr val="000000"/>
              </a:solidFill>
            </a:endParaRPr>
          </a:p>
        </p:txBody>
      </p:sp>
      <p:sp>
        <p:nvSpPr>
          <p:cNvPr id="289" name="Google Shape;289;p37"/>
          <p:cNvSpPr txBox="1">
            <a:spLocks noGrp="1"/>
          </p:cNvSpPr>
          <p:nvPr>
            <p:ph type="body" idx="1"/>
          </p:nvPr>
        </p:nvSpPr>
        <p:spPr>
          <a:xfrm>
            <a:off x="1065475" y="1600201"/>
            <a:ext cx="10114059"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Proszę o zidentyfikowanie kilku zmiennych nominalnych, porządkowych, przedziałowych i ilorazowych</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Proszę o sprawdzenie statystyk opisowych dla kilku wybranych zmiennych</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Proszę o </a:t>
            </a:r>
            <a:r>
              <a:rPr lang="pl-PL" sz="2600" noProof="0" dirty="0" err="1">
                <a:solidFill>
                  <a:srgbClr val="000000"/>
                </a:solidFill>
                <a:latin typeface="Calibri"/>
                <a:ea typeface="Calibri"/>
                <a:cs typeface="Calibri"/>
                <a:sym typeface="Calibri"/>
              </a:rPr>
              <a:t>rekodowanie</a:t>
            </a:r>
            <a:r>
              <a:rPr lang="pl-PL" sz="2600" noProof="0" dirty="0">
                <a:solidFill>
                  <a:srgbClr val="000000"/>
                </a:solidFill>
                <a:latin typeface="Calibri"/>
                <a:ea typeface="Calibri"/>
                <a:cs typeface="Calibri"/>
                <a:sym typeface="Calibri"/>
              </a:rPr>
              <a:t> klasy miejscowości na wieś/ miasto; liczbę osób w gospodarstwie domowym w 2015 na jedną, dwie-trzy i cztery lub więcej; poziom życia (ap51) na odpowiedzi negatywne, neutralne i pozytywne</a:t>
            </a:r>
            <a:endParaRPr lang="pl-PL" sz="2600" noProof="0" dirty="0">
              <a:solidFill>
                <a:srgbClr val="000000"/>
              </a:solidFill>
            </a:endParaRPr>
          </a:p>
          <a:p>
            <a:pPr marL="0" indent="0">
              <a:spcBef>
                <a:spcPts val="640"/>
              </a:spcBef>
              <a:spcAft>
                <a:spcPts val="1200"/>
              </a:spcAft>
              <a:buSzPct val="100000"/>
            </a:pP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2"/>
          <p:cNvSpPr txBox="1">
            <a:spLocks noGrp="1"/>
          </p:cNvSpPr>
          <p:nvPr>
            <p:ph type="title"/>
          </p:nvPr>
        </p:nvSpPr>
        <p:spPr>
          <a:xfrm>
            <a:off x="1073426"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nominalna (kategorialna)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76" name="Google Shape;76;p2"/>
          <p:cNvSpPr txBox="1">
            <a:spLocks noGrp="1"/>
          </p:cNvSpPr>
          <p:nvPr>
            <p:ph type="body" idx="1"/>
          </p:nvPr>
        </p:nvSpPr>
        <p:spPr>
          <a:xfrm>
            <a:off x="1073426" y="1600201"/>
            <a:ext cx="10169717"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Opis skali: Klasy/etykiety, czyli kategorie jakościowe bez ustalonego porządku (natężenia).</a:t>
            </a:r>
            <a:endParaRPr lang="pl-PL" sz="2800" noProof="0" dirty="0">
              <a:solidFill>
                <a:srgbClr val="000000"/>
              </a:solidFill>
            </a:endParaRPr>
          </a:p>
          <a:p>
            <a:pPr marL="0" indent="0">
              <a:lnSpc>
                <a:spcPct val="114000"/>
              </a:lnSpc>
              <a:spcBef>
                <a:spcPts val="640"/>
              </a:spcBef>
              <a:buSzPct val="100000"/>
              <a:buNone/>
            </a:pPr>
            <a:r>
              <a:rPr lang="pl-PL" sz="2800" noProof="0" dirty="0">
                <a:solidFill>
                  <a:srgbClr val="000000"/>
                </a:solidFill>
                <a:latin typeface="Calibri"/>
                <a:ea typeface="Calibri"/>
                <a:cs typeface="Calibri"/>
                <a:sym typeface="Calibri"/>
              </a:rPr>
              <a:t>Przykłady: płeć, kolor oczu, gatunki roślin, nr rejestracyjny samochodu.</a:t>
            </a:r>
            <a:endParaRPr lang="pl-PL" sz="2800" noProof="0" dirty="0">
              <a:solidFill>
                <a:srgbClr val="000000"/>
              </a:solidFill>
            </a:endParaRPr>
          </a:p>
          <a:p>
            <a:pPr marL="0" indent="0">
              <a:lnSpc>
                <a:spcPct val="114000"/>
              </a:lnSpc>
              <a:spcBef>
                <a:spcPts val="640"/>
              </a:spcBef>
              <a:buSzPct val="100000"/>
              <a:buNone/>
            </a:pPr>
            <a:r>
              <a:rPr lang="pl-PL" sz="2800" noProof="0" dirty="0">
                <a:solidFill>
                  <a:srgbClr val="000000"/>
                </a:solidFill>
                <a:latin typeface="Calibri"/>
                <a:ea typeface="Calibri"/>
                <a:cs typeface="Calibri"/>
                <a:sym typeface="Calibri"/>
              </a:rPr>
              <a:t>Własności matematyczne: tylko równość/różność – możemy sprawdzić, czy dwie jednostki należą do tej samej kategorii.</a:t>
            </a:r>
            <a:endParaRPr lang="pl-PL" sz="2800" noProof="0" dirty="0">
              <a:solidFill>
                <a:srgbClr val="000000"/>
              </a:solidFill>
            </a:endParaRPr>
          </a:p>
          <a:p>
            <a:pPr marL="0" indent="0">
              <a:lnSpc>
                <a:spcPct val="114000"/>
              </a:lnSpc>
              <a:spcBef>
                <a:spcPts val="640"/>
              </a:spcBef>
              <a:spcAft>
                <a:spcPts val="1200"/>
              </a:spcAft>
              <a:buSzPct val="100000"/>
              <a:buNone/>
            </a:pPr>
            <a:r>
              <a:rPr lang="pl-PL" sz="2800" noProof="0" dirty="0">
                <a:solidFill>
                  <a:srgbClr val="000000"/>
                </a:solidFill>
                <a:latin typeface="Calibri"/>
                <a:ea typeface="Calibri"/>
                <a:cs typeface="Calibri"/>
                <a:sym typeface="Calibri"/>
              </a:rPr>
              <a:t>Statystyki możliwe do obliczenia: liczebności, wartość modalna, testy chi-kwadrat.</a:t>
            </a:r>
            <a:endParaRPr lang="pl-PL" sz="2800" noProof="0" dirty="0">
              <a:solidFill>
                <a:srgbClr val="0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38"/>
          <p:cNvSpPr txBox="1">
            <a:spLocks noGrp="1"/>
          </p:cNvSpPr>
          <p:nvPr>
            <p:ph type="title"/>
          </p:nvPr>
        </p:nvSpPr>
        <p:spPr>
          <a:xfrm>
            <a:off x="1033669" y="274638"/>
            <a:ext cx="9177131"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Analiza korespondencji</a:t>
            </a:r>
            <a:endParaRPr lang="pl-PL" noProof="0" dirty="0">
              <a:solidFill>
                <a:srgbClr val="000000"/>
              </a:solidFill>
            </a:endParaRPr>
          </a:p>
        </p:txBody>
      </p:sp>
      <p:sp>
        <p:nvSpPr>
          <p:cNvPr id="295" name="Google Shape;295;p38"/>
          <p:cNvSpPr txBox="1">
            <a:spLocks noGrp="1"/>
          </p:cNvSpPr>
          <p:nvPr>
            <p:ph type="body" idx="1"/>
          </p:nvPr>
        </p:nvSpPr>
        <p:spPr>
          <a:xfrm>
            <a:off x="1033669" y="1600201"/>
            <a:ext cx="1015381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Przykład analizy korespondencji (dwuwymiarowej), wielowymiarowa analiza  korespondencji, interpretacja wyników i wizualizacje</a:t>
            </a:r>
            <a:endParaRPr lang="pl-PL" sz="2800" noProof="0" dirty="0">
              <a:solidFill>
                <a:srgbClr val="00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9"/>
          <p:cNvSpPr txBox="1">
            <a:spLocks noGrp="1"/>
          </p:cNvSpPr>
          <p:nvPr>
            <p:ph type="title"/>
          </p:nvPr>
        </p:nvSpPr>
        <p:spPr>
          <a:xfrm>
            <a:off x="1407381" y="274638"/>
            <a:ext cx="8803419"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Niepełne metody taksonomiczne</a:t>
            </a:r>
            <a:endParaRPr lang="pl-PL" noProof="0" dirty="0">
              <a:solidFill>
                <a:srgbClr val="000000"/>
              </a:solidFill>
            </a:endParaRPr>
          </a:p>
        </p:txBody>
      </p:sp>
      <p:sp>
        <p:nvSpPr>
          <p:cNvPr id="301" name="Google Shape;301;p39"/>
          <p:cNvSpPr txBox="1">
            <a:spLocks noGrp="1"/>
          </p:cNvSpPr>
          <p:nvPr>
            <p:ph type="body" idx="1"/>
          </p:nvPr>
        </p:nvSpPr>
        <p:spPr>
          <a:xfrm>
            <a:off x="1033669" y="1417650"/>
            <a:ext cx="10106107" cy="4545828"/>
          </a:xfrm>
          <a:prstGeom prst="rect">
            <a:avLst/>
          </a:prstGeom>
          <a:noFill/>
          <a:ln>
            <a:noFill/>
          </a:ln>
        </p:spPr>
        <p:txBody>
          <a:bodyPr spcFirstLastPara="1" wrap="square" lIns="91425" tIns="45700" rIns="91425" bIns="45700" anchor="t" anchorCtr="0">
            <a:noAutofit/>
          </a:bodyPr>
          <a:lstStyle/>
          <a:p>
            <a:pPr marL="0" indent="0">
              <a:lnSpc>
                <a:spcPct val="134000"/>
              </a:lnSpc>
              <a:spcBef>
                <a:spcPts val="0"/>
              </a:spcBef>
              <a:buSzPct val="100000"/>
              <a:buNone/>
            </a:pPr>
            <a:r>
              <a:rPr lang="pl-PL" sz="2200" noProof="0" dirty="0">
                <a:solidFill>
                  <a:srgbClr val="000000"/>
                </a:solidFill>
                <a:latin typeface="Calibri"/>
                <a:ea typeface="Calibri"/>
                <a:cs typeface="Calibri"/>
                <a:sym typeface="Calibri"/>
              </a:rPr>
              <a:t>“Analiza korespondencji jest zaliczana, podobnie jak analiza czynnikowa czy skalowanie wielowymiarowe, do tzw. niepełnych metod taksonomicznych (</a:t>
            </a:r>
            <a:r>
              <a:rPr lang="pl-PL" sz="2200" noProof="0" dirty="0" err="1">
                <a:solidFill>
                  <a:srgbClr val="000000"/>
                </a:solidFill>
                <a:latin typeface="Calibri"/>
                <a:ea typeface="Calibri"/>
                <a:cs typeface="Calibri"/>
                <a:sym typeface="Calibri"/>
              </a:rPr>
              <a:t>Bacher</a:t>
            </a:r>
            <a:r>
              <a:rPr lang="pl-PL" sz="2200" noProof="0" dirty="0">
                <a:solidFill>
                  <a:srgbClr val="000000"/>
                </a:solidFill>
                <a:latin typeface="Calibri"/>
                <a:ea typeface="Calibri"/>
                <a:cs typeface="Calibri"/>
                <a:sym typeface="Calibri"/>
              </a:rPr>
              <a:t> 1996). Jest techniką eksploracyjnej analizy danych, której celem jest odkrywanie struktur i wzorów w danych gromadzonych w toku badań. (...) Poza interpretacją taksonomiczną metoda ta daje możliwość interpretacji czynnikowej: wyjaśniania tendencji do występowania określonej konfiguracji obiektów przez odwołanie się do oddziaływania ukrytych cech, reprezentowanych przez uzyskane w wyniku analizy czynniki/wymiary.”</a:t>
            </a:r>
            <a:endParaRPr lang="pl-PL" sz="2200" noProof="0" dirty="0">
              <a:solidFill>
                <a:srgbClr val="000000"/>
              </a:solidFill>
            </a:endParaRPr>
          </a:p>
          <a:p>
            <a:pPr marL="0" indent="0">
              <a:lnSpc>
                <a:spcPct val="134000"/>
              </a:lnSpc>
              <a:spcBef>
                <a:spcPts val="640"/>
              </a:spcBef>
              <a:spcAft>
                <a:spcPts val="1200"/>
              </a:spcAft>
              <a:buSzPct val="100000"/>
              <a:buNone/>
            </a:pPr>
            <a:r>
              <a:rPr lang="pl-PL" sz="2200" noProof="0" dirty="0">
                <a:solidFill>
                  <a:srgbClr val="000000"/>
                </a:solidFill>
                <a:latin typeface="Calibri"/>
                <a:ea typeface="Calibri"/>
                <a:cs typeface="Calibri"/>
                <a:sym typeface="Calibri"/>
              </a:rPr>
              <a:t>źródło: </a:t>
            </a:r>
            <a:r>
              <a:rPr lang="pl-PL" sz="2200" u="sng" noProof="0" dirty="0">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https://kb.osu.edu/bitstreams/02fa8a72-4c69-5fa1-9d53-9ed119e97bce/download</a:t>
            </a:r>
            <a:r>
              <a:rPr lang="pl-PL" sz="2200" noProof="0" dirty="0">
                <a:solidFill>
                  <a:srgbClr val="000000"/>
                </a:solidFill>
                <a:latin typeface="Calibri"/>
                <a:ea typeface="Calibri"/>
                <a:cs typeface="Calibri"/>
                <a:sym typeface="Calibri"/>
              </a:rPr>
              <a:t> [dostęp: 9.11.25]</a:t>
            </a:r>
            <a:endParaRPr lang="pl-PL" sz="2200" noProof="0" dirty="0">
              <a:solidFill>
                <a:srgbClr val="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40"/>
          <p:cNvSpPr txBox="1">
            <a:spLocks noGrp="1"/>
          </p:cNvSpPr>
          <p:nvPr>
            <p:ph type="title"/>
          </p:nvPr>
        </p:nvSpPr>
        <p:spPr>
          <a:xfrm>
            <a:off x="1335819" y="28148"/>
            <a:ext cx="887498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Analiza czynnikowa</a:t>
            </a:r>
            <a:endParaRPr lang="pl-PL" sz="4000" noProof="0" dirty="0">
              <a:solidFill>
                <a:srgbClr val="000000"/>
              </a:solidFill>
            </a:endParaRPr>
          </a:p>
        </p:txBody>
      </p:sp>
      <p:sp>
        <p:nvSpPr>
          <p:cNvPr id="307" name="Google Shape;307;p40"/>
          <p:cNvSpPr txBox="1">
            <a:spLocks noGrp="1"/>
          </p:cNvSpPr>
          <p:nvPr>
            <p:ph type="body" idx="1"/>
          </p:nvPr>
        </p:nvSpPr>
        <p:spPr>
          <a:xfrm>
            <a:off x="1025718" y="1117096"/>
            <a:ext cx="10106108" cy="4981554"/>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noProof="0" dirty="0">
                <a:solidFill>
                  <a:srgbClr val="000000"/>
                </a:solidFill>
                <a:latin typeface="Calibri"/>
                <a:ea typeface="Calibri"/>
                <a:cs typeface="Calibri"/>
                <a:sym typeface="Calibri"/>
              </a:rPr>
              <a:t>Służy do ujawniania ukrytej (</a:t>
            </a:r>
            <a:r>
              <a:rPr lang="pl-PL" noProof="0" dirty="0" err="1">
                <a:solidFill>
                  <a:srgbClr val="000000"/>
                </a:solidFill>
                <a:latin typeface="Calibri"/>
                <a:ea typeface="Calibri"/>
                <a:cs typeface="Calibri"/>
                <a:sym typeface="Calibri"/>
              </a:rPr>
              <a:t>latentnej</a:t>
            </a:r>
            <a:r>
              <a:rPr lang="pl-PL" noProof="0" dirty="0">
                <a:solidFill>
                  <a:srgbClr val="000000"/>
                </a:solidFill>
                <a:latin typeface="Calibri"/>
                <a:ea typeface="Calibri"/>
                <a:cs typeface="Calibri"/>
                <a:sym typeface="Calibri"/>
              </a:rPr>
              <a:t>) struktury danych, czyli odkrywania, jakie czynniki stoją za obserwowanymi zmiennymi (danymi).</a:t>
            </a:r>
            <a:endParaRPr lang="pl-PL" noProof="0" dirty="0">
              <a:solidFill>
                <a:srgbClr val="000000"/>
              </a:solidFill>
            </a:endParaRPr>
          </a:p>
          <a:p>
            <a:pPr marL="0" indent="0">
              <a:spcBef>
                <a:spcPts val="640"/>
              </a:spcBef>
              <a:buSzPct val="100000"/>
              <a:buNone/>
            </a:pPr>
            <a:r>
              <a:rPr lang="pl-PL" noProof="0" dirty="0">
                <a:solidFill>
                  <a:srgbClr val="000000"/>
                </a:solidFill>
                <a:latin typeface="Calibri"/>
                <a:ea typeface="Calibri"/>
                <a:cs typeface="Calibri"/>
                <a:sym typeface="Calibri"/>
              </a:rPr>
              <a:t>Przykładowo - dziesięć pytań z ankiety dotyczących osobowości: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Preferuję samotność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Lubię rozmawiać z ludźmi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Wolę współpracować z innymi niż rywalizować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Dość często martwię się o przyszłość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Lubię próbować nowych rzeczy</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Rzadko odczuwam negatywne emocje: strach, gniew, wstyd, odrazę.</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Zazwyczaj wykonuję swoje obowiązki sumiennie</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Bardziej interesuje mnie mój interes niż interes innych ludzi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Staram się być na czas, jeśli chodzi o spotkania, </a:t>
            </a:r>
            <a:r>
              <a:rPr lang="pl-PL" noProof="0" dirty="0" err="1">
                <a:solidFill>
                  <a:srgbClr val="000000"/>
                </a:solidFill>
                <a:latin typeface="Calibri"/>
                <a:ea typeface="Calibri"/>
                <a:cs typeface="Calibri"/>
                <a:sym typeface="Calibri"/>
              </a:rPr>
              <a:t>deadline’y</a:t>
            </a:r>
            <a:r>
              <a:rPr lang="pl-PL" noProof="0" dirty="0">
                <a:solidFill>
                  <a:srgbClr val="000000"/>
                </a:solidFill>
                <a:latin typeface="Calibri"/>
                <a:ea typeface="Calibri"/>
                <a:cs typeface="Calibri"/>
                <a:sym typeface="Calibri"/>
              </a:rPr>
              <a:t> </a:t>
            </a:r>
            <a:r>
              <a:rPr lang="pl-PL" noProof="0" dirty="0" err="1">
                <a:solidFill>
                  <a:srgbClr val="000000"/>
                </a:solidFill>
                <a:latin typeface="Calibri"/>
                <a:ea typeface="Calibri"/>
                <a:cs typeface="Calibri"/>
                <a:sym typeface="Calibri"/>
              </a:rPr>
              <a:t>itp</a:t>
            </a:r>
            <a:endParaRPr lang="pl-PL" noProof="0" dirty="0">
              <a:solidFill>
                <a:srgbClr val="000000"/>
              </a:solidFill>
            </a:endParaRPr>
          </a:p>
          <a:p>
            <a:pPr marL="0" indent="0">
              <a:spcBef>
                <a:spcPts val="640"/>
              </a:spcBef>
              <a:spcAft>
                <a:spcPts val="1200"/>
              </a:spcAft>
              <a:buNone/>
            </a:pPr>
            <a:r>
              <a:rPr lang="pl-PL" noProof="0" dirty="0">
                <a:solidFill>
                  <a:srgbClr val="000000"/>
                </a:solidFill>
                <a:latin typeface="Calibri"/>
                <a:ea typeface="Calibri"/>
                <a:cs typeface="Calibri"/>
                <a:sym typeface="Calibri"/>
              </a:rPr>
              <a:t>Jestem otwarty/a na nowe pomysły</a:t>
            </a:r>
            <a:endParaRPr lang="pl-PL" noProof="0" dirty="0">
              <a:solidFill>
                <a:srgbClr val="0000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41"/>
          <p:cNvSpPr txBox="1">
            <a:spLocks noGrp="1"/>
          </p:cNvSpPr>
          <p:nvPr>
            <p:ph type="title"/>
          </p:nvPr>
        </p:nvSpPr>
        <p:spPr>
          <a:xfrm>
            <a:off x="1028370" y="203079"/>
            <a:ext cx="9182430"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Pięć cech osobowości</a:t>
            </a:r>
            <a:endParaRPr lang="pl-PL" sz="4000" noProof="0" dirty="0">
              <a:solidFill>
                <a:srgbClr val="000000"/>
              </a:solidFill>
            </a:endParaRPr>
          </a:p>
        </p:txBody>
      </p:sp>
      <p:sp>
        <p:nvSpPr>
          <p:cNvPr id="313" name="Google Shape;313;p41"/>
          <p:cNvSpPr txBox="1">
            <a:spLocks noGrp="1"/>
          </p:cNvSpPr>
          <p:nvPr>
            <p:ph type="body" idx="1"/>
          </p:nvPr>
        </p:nvSpPr>
        <p:spPr>
          <a:xfrm>
            <a:off x="1033669" y="1351723"/>
            <a:ext cx="10129961" cy="4707172"/>
          </a:xfrm>
          <a:prstGeom prst="rect">
            <a:avLst/>
          </a:prstGeom>
          <a:noFill/>
          <a:ln>
            <a:noFill/>
          </a:ln>
        </p:spPr>
        <p:txBody>
          <a:bodyPr spcFirstLastPara="1" wrap="square" lIns="91425" tIns="45700" rIns="91425" bIns="45700" anchor="t" anchorCtr="0">
            <a:normAutofit fontScale="92500" lnSpcReduction="20000"/>
          </a:bodyPr>
          <a:lstStyle/>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Otwartość na doświadczenie (</a:t>
            </a:r>
            <a:r>
              <a:rPr lang="pl-PL" sz="2800" noProof="0" dirty="0" err="1">
                <a:solidFill>
                  <a:srgbClr val="000000"/>
                </a:solidFill>
                <a:latin typeface="Calibri"/>
                <a:ea typeface="Calibri"/>
                <a:cs typeface="Calibri"/>
                <a:sym typeface="Calibri"/>
              </a:rPr>
              <a:t>Openness</a:t>
            </a:r>
            <a:r>
              <a:rPr lang="pl-PL" sz="2800" noProof="0" dirty="0">
                <a:solidFill>
                  <a:srgbClr val="000000"/>
                </a:solidFill>
                <a:latin typeface="Calibri"/>
                <a:ea typeface="Calibri"/>
                <a:cs typeface="Calibri"/>
                <a:sym typeface="Calibri"/>
              </a:rPr>
              <a:t> to </a:t>
            </a:r>
            <a:r>
              <a:rPr lang="pl-PL" sz="2800" noProof="0" dirty="0" err="1">
                <a:solidFill>
                  <a:srgbClr val="000000"/>
                </a:solidFill>
                <a:latin typeface="Calibri"/>
                <a:ea typeface="Calibri"/>
                <a:cs typeface="Calibri"/>
                <a:sym typeface="Calibri"/>
              </a:rPr>
              <a:t>experience</a:t>
            </a:r>
            <a:r>
              <a:rPr lang="pl-PL" sz="2800" noProof="0" dirty="0">
                <a:solidFill>
                  <a:srgbClr val="000000"/>
                </a:solidFill>
                <a:latin typeface="Calibri"/>
                <a:ea typeface="Calibri"/>
                <a:cs typeface="Calibri"/>
                <a:sym typeface="Calibri"/>
              </a:rPr>
              <a:t>) – skłonność do ciekawości, wyobraźni i poszukiwania nowych idei oraz doznań.</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Sumienność (</a:t>
            </a:r>
            <a:r>
              <a:rPr lang="pl-PL" sz="2800" noProof="0" dirty="0" err="1">
                <a:solidFill>
                  <a:srgbClr val="000000"/>
                </a:solidFill>
                <a:latin typeface="Calibri"/>
                <a:ea typeface="Calibri"/>
                <a:cs typeface="Calibri"/>
                <a:sym typeface="Calibri"/>
              </a:rPr>
              <a:t>Conscientiousness</a:t>
            </a:r>
            <a:r>
              <a:rPr lang="pl-PL" sz="2800" noProof="0" dirty="0">
                <a:solidFill>
                  <a:srgbClr val="000000"/>
                </a:solidFill>
                <a:latin typeface="Calibri"/>
                <a:ea typeface="Calibri"/>
                <a:cs typeface="Calibri"/>
                <a:sym typeface="Calibri"/>
              </a:rPr>
              <a:t>) – tendencja do odpowiedzialności, samodyscypliny i dążenia do realizacji celów.</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Ekstrawersja (</a:t>
            </a:r>
            <a:r>
              <a:rPr lang="pl-PL" sz="2800" noProof="0" dirty="0" err="1">
                <a:solidFill>
                  <a:srgbClr val="000000"/>
                </a:solidFill>
                <a:latin typeface="Calibri"/>
                <a:ea typeface="Calibri"/>
                <a:cs typeface="Calibri"/>
                <a:sym typeface="Calibri"/>
              </a:rPr>
              <a:t>Extraversion</a:t>
            </a:r>
            <a:r>
              <a:rPr lang="pl-PL" sz="2800" noProof="0" dirty="0">
                <a:solidFill>
                  <a:srgbClr val="000000"/>
                </a:solidFill>
                <a:latin typeface="Calibri"/>
                <a:ea typeface="Calibri"/>
                <a:cs typeface="Calibri"/>
                <a:sym typeface="Calibri"/>
              </a:rPr>
              <a:t>) – potrzeba kontaktu z ludźmi, energiczność i towarzyskość.</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Ugodowość (</a:t>
            </a:r>
            <a:r>
              <a:rPr lang="pl-PL" sz="2800" noProof="0" dirty="0" err="1">
                <a:solidFill>
                  <a:srgbClr val="000000"/>
                </a:solidFill>
                <a:latin typeface="Calibri"/>
                <a:ea typeface="Calibri"/>
                <a:cs typeface="Calibri"/>
                <a:sym typeface="Calibri"/>
              </a:rPr>
              <a:t>Agreeableness</a:t>
            </a:r>
            <a:r>
              <a:rPr lang="pl-PL" sz="2800" noProof="0" dirty="0">
                <a:solidFill>
                  <a:srgbClr val="000000"/>
                </a:solidFill>
                <a:latin typeface="Calibri"/>
                <a:ea typeface="Calibri"/>
                <a:cs typeface="Calibri"/>
                <a:sym typeface="Calibri"/>
              </a:rPr>
              <a:t>) – skłonność do współpracy, empatii i troski o innych.</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Neurotyczność (</a:t>
            </a:r>
            <a:r>
              <a:rPr lang="pl-PL" sz="2800" noProof="0" dirty="0" err="1">
                <a:solidFill>
                  <a:srgbClr val="000000"/>
                </a:solidFill>
                <a:latin typeface="Calibri"/>
                <a:ea typeface="Calibri"/>
                <a:cs typeface="Calibri"/>
                <a:sym typeface="Calibri"/>
              </a:rPr>
              <a:t>Neuroticism</a:t>
            </a:r>
            <a:r>
              <a:rPr lang="pl-PL" sz="2800" noProof="0" dirty="0">
                <a:solidFill>
                  <a:srgbClr val="000000"/>
                </a:solidFill>
                <a:latin typeface="Calibri"/>
                <a:ea typeface="Calibri"/>
                <a:cs typeface="Calibri"/>
                <a:sym typeface="Calibri"/>
              </a:rPr>
              <a:t>) – podatność na stres, wahania nastroju i negatywne emocje.</a:t>
            </a:r>
            <a:endParaRPr lang="pl-PL" sz="2800" noProof="0" dirty="0">
              <a:solidFill>
                <a:srgbClr val="000000"/>
              </a:solidFill>
            </a:endParaRPr>
          </a:p>
          <a:p>
            <a:pPr marL="0" indent="0">
              <a:spcBef>
                <a:spcPts val="640"/>
              </a:spcBef>
              <a:spcAft>
                <a:spcPts val="1200"/>
              </a:spcAft>
              <a:buNone/>
            </a:pPr>
            <a:endParaRPr lang="pl-PL" noProof="0" dirty="0">
              <a:solidFill>
                <a:srgbClr val="0000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g3a2692c6624_0_488"/>
          <p:cNvSpPr txBox="1">
            <a:spLocks noGrp="1"/>
          </p:cNvSpPr>
          <p:nvPr>
            <p:ph type="title"/>
          </p:nvPr>
        </p:nvSpPr>
        <p:spPr>
          <a:xfrm>
            <a:off x="1033669" y="274638"/>
            <a:ext cx="9177131"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Analiza korespondencji dwuwymiarowa</a:t>
            </a:r>
            <a:endParaRPr lang="pl-PL" noProof="0" dirty="0">
              <a:solidFill>
                <a:srgbClr val="000000"/>
              </a:solidFill>
            </a:endParaRPr>
          </a:p>
        </p:txBody>
      </p:sp>
      <p:sp>
        <p:nvSpPr>
          <p:cNvPr id="319" name="Google Shape;319;g3a2692c6624_0_488"/>
          <p:cNvSpPr txBox="1">
            <a:spLocks noGrp="1"/>
          </p:cNvSpPr>
          <p:nvPr>
            <p:ph type="body" idx="1"/>
          </p:nvPr>
        </p:nvSpPr>
        <p:spPr>
          <a:xfrm>
            <a:off x="1033669" y="1600200"/>
            <a:ext cx="10177669" cy="4526100"/>
          </a:xfrm>
          <a:prstGeom prst="rect">
            <a:avLst/>
          </a:prstGeom>
          <a:noFill/>
          <a:ln>
            <a:noFill/>
          </a:ln>
        </p:spPr>
        <p:txBody>
          <a:bodyPr spcFirstLastPara="1" wrap="square" lIns="91425" tIns="45700" rIns="91425" bIns="45700" anchor="t" anchorCtr="0">
            <a:normAutofit fontScale="85000" lnSpcReduction="10000"/>
          </a:bodyPr>
          <a:lstStyle/>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Analiza korespondencji przekształca dane z tabeli kontyngencji (np. grupy osób × preferencje, partie × poglądy, produkty × cechy) w punkty na mapie czynnikowej (dwuwymiarowej), na której:</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każda kategoria zmiennej jest reprezentowana jako punkt,</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odległość między punktami pokazuje siłę i charakter związku — im bliżej siebie dwa punkty, tym częściej występują razem.</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Oprócz mapy czynnikowej stosuje się też tabele pokazujące, jak silnie dany wymiar przejawia się w danej kategorii oraz tabele korelacji między kategoriami dla dwóch czynników.</a:t>
            </a:r>
            <a:endParaRPr lang="pl-PL" noProof="0" dirty="0">
              <a:solidFill>
                <a:srgbClr val="00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2"/>
          <p:cNvSpPr txBox="1">
            <a:spLocks noGrp="1"/>
          </p:cNvSpPr>
          <p:nvPr>
            <p:ph type="title"/>
          </p:nvPr>
        </p:nvSpPr>
        <p:spPr>
          <a:xfrm>
            <a:off x="1041621" y="274638"/>
            <a:ext cx="10145863"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Przykładowa mapa z analizy korespondencji</a:t>
            </a:r>
            <a:endParaRPr lang="pl-PL" sz="4000" noProof="0" dirty="0">
              <a:solidFill>
                <a:srgbClr val="000000"/>
              </a:solidFill>
            </a:endParaRPr>
          </a:p>
        </p:txBody>
      </p:sp>
      <p:pic>
        <p:nvPicPr>
          <p:cNvPr id="326" name="Google Shape;326;p42" descr="Wykres przedstawia preferencje wyboru napoju przez daną grupę wiekową. Młodzi częściej wybierają colę,&#10;Seniorzy wodę,&#10;Dorośli mają zrównoważone preferencje.&#10;&#10;">
            <a:extLst>
              <a:ext uri="{C183D7F6-B498-43B3-948B-1728B52AA6E4}">
                <adec:decorative xmlns:adec="http://schemas.microsoft.com/office/drawing/2017/decorative" val="0"/>
              </a:ext>
            </a:extLst>
          </p:cNvPr>
          <p:cNvPicPr preferRelativeResize="0"/>
          <p:nvPr/>
        </p:nvPicPr>
        <p:blipFill>
          <a:blip r:embed="rId3">
            <a:alphaModFix/>
          </a:blip>
          <a:stretch>
            <a:fillRect/>
          </a:stretch>
        </p:blipFill>
        <p:spPr>
          <a:xfrm>
            <a:off x="3029425" y="1178778"/>
            <a:ext cx="5734050" cy="4838700"/>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44"/>
          <p:cNvSpPr txBox="1">
            <a:spLocks noGrp="1"/>
          </p:cNvSpPr>
          <p:nvPr>
            <p:ph type="title"/>
          </p:nvPr>
        </p:nvSpPr>
        <p:spPr>
          <a:xfrm>
            <a:off x="1981200" y="274638"/>
            <a:ext cx="8229600"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Analiza log-liniowa</a:t>
            </a:r>
            <a:endParaRPr lang="pl-PL" noProof="0" dirty="0">
              <a:solidFill>
                <a:srgbClr val="000000"/>
              </a:solidFill>
            </a:endParaRPr>
          </a:p>
        </p:txBody>
      </p:sp>
      <p:sp>
        <p:nvSpPr>
          <p:cNvPr id="338" name="Google Shape;338;p44"/>
          <p:cNvSpPr txBox="1">
            <a:spLocks noGrp="1"/>
          </p:cNvSpPr>
          <p:nvPr>
            <p:ph type="body" idx="1"/>
          </p:nvPr>
        </p:nvSpPr>
        <p:spPr>
          <a:xfrm>
            <a:off x="1025717" y="1600201"/>
            <a:ext cx="10114059" cy="4434839"/>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Podstawy modeli log-liniowych, estymacja parametrów, dopasowanie modelu i interpretacja wyników na przykładach praktycznych.</a:t>
            </a:r>
            <a:endParaRPr lang="pl-PL" sz="2800" noProof="0" dirty="0">
              <a:solidFill>
                <a:srgbClr val="000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45"/>
          <p:cNvSpPr txBox="1">
            <a:spLocks noGrp="1"/>
          </p:cNvSpPr>
          <p:nvPr>
            <p:ph type="title"/>
          </p:nvPr>
        </p:nvSpPr>
        <p:spPr>
          <a:xfrm>
            <a:off x="1049571" y="274650"/>
            <a:ext cx="9161229"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Analiza log-liniowa (ang. log-</a:t>
            </a:r>
            <a:r>
              <a:rPr lang="pl-PL" sz="4400" noProof="0" dirty="0" err="1">
                <a:solidFill>
                  <a:srgbClr val="000000"/>
                </a:solidFill>
                <a:latin typeface="Calibri"/>
                <a:ea typeface="Calibri"/>
                <a:cs typeface="Calibri"/>
                <a:sym typeface="Calibri"/>
              </a:rPr>
              <a:t>linear</a:t>
            </a:r>
            <a:r>
              <a:rPr lang="pl-PL" sz="4400" noProof="0" dirty="0">
                <a:solidFill>
                  <a:srgbClr val="000000"/>
                </a:solidFill>
                <a:latin typeface="Calibri"/>
                <a:ea typeface="Calibri"/>
                <a:cs typeface="Calibri"/>
                <a:sym typeface="Calibri"/>
              </a:rPr>
              <a:t> </a:t>
            </a:r>
            <a:r>
              <a:rPr lang="pl-PL" sz="4400" noProof="0" dirty="0" err="1">
                <a:solidFill>
                  <a:srgbClr val="000000"/>
                </a:solidFill>
                <a:latin typeface="Calibri"/>
                <a:ea typeface="Calibri"/>
                <a:cs typeface="Calibri"/>
                <a:sym typeface="Calibri"/>
              </a:rPr>
              <a:t>analysis</a:t>
            </a:r>
            <a:r>
              <a:rPr lang="pl-PL" sz="4400" noProof="0" dirty="0">
                <a:solidFill>
                  <a:srgbClr val="000000"/>
                </a:solidFill>
                <a:latin typeface="Calibri"/>
                <a:ea typeface="Calibri"/>
                <a:cs typeface="Calibri"/>
                <a:sym typeface="Calibri"/>
              </a:rPr>
              <a:t>) </a:t>
            </a:r>
            <a:endParaRPr lang="pl-PL" noProof="0" dirty="0">
              <a:solidFill>
                <a:srgbClr val="000000"/>
              </a:solidFill>
            </a:endParaRPr>
          </a:p>
        </p:txBody>
      </p:sp>
      <p:sp>
        <p:nvSpPr>
          <p:cNvPr id="344" name="Google Shape;344;p45"/>
          <p:cNvSpPr txBox="1">
            <a:spLocks noGrp="1"/>
          </p:cNvSpPr>
          <p:nvPr>
            <p:ph type="body" idx="1"/>
          </p:nvPr>
        </p:nvSpPr>
        <p:spPr>
          <a:xfrm>
            <a:off x="1049571" y="1417650"/>
            <a:ext cx="10050449" cy="4601487"/>
          </a:xfrm>
          <a:prstGeom prst="rect">
            <a:avLst/>
          </a:prstGeom>
          <a:noFill/>
          <a:ln>
            <a:noFill/>
          </a:ln>
        </p:spPr>
        <p:txBody>
          <a:bodyPr spcFirstLastPara="1" wrap="square" lIns="91425" tIns="45700" rIns="91425" bIns="45700" anchor="t" anchorCtr="0">
            <a:noAutofit/>
          </a:bodyPr>
          <a:lstStyle/>
          <a:p>
            <a:pPr marL="0" indent="0">
              <a:lnSpc>
                <a:spcPct val="134000"/>
              </a:lnSpc>
              <a:spcBef>
                <a:spcPts val="1200"/>
              </a:spcBef>
              <a:buSzPct val="100000"/>
              <a:buNone/>
            </a:pPr>
            <a:r>
              <a:rPr lang="pl-PL" sz="2000" noProof="0" dirty="0">
                <a:solidFill>
                  <a:srgbClr val="000000"/>
                </a:solidFill>
                <a:latin typeface="Calibri"/>
                <a:ea typeface="Calibri"/>
                <a:cs typeface="Calibri"/>
                <a:sym typeface="Calibri"/>
              </a:rPr>
              <a:t>Analiza log-liniowa to metoda modelowania danych z tabel wielowymiarowych (kontyngencji), pozwalająca sprawdzić, czy i jakie interakcje (zależności) występują między kilkoma zmiennymi jakościowymi.</a:t>
            </a:r>
          </a:p>
          <a:p>
            <a:pPr marL="0" indent="0">
              <a:lnSpc>
                <a:spcPct val="134000"/>
              </a:lnSpc>
              <a:spcBef>
                <a:spcPts val="0"/>
              </a:spcBef>
              <a:buSzPct val="97179"/>
              <a:buNone/>
            </a:pPr>
            <a:r>
              <a:rPr lang="pl-PL" sz="2000" noProof="0" dirty="0">
                <a:solidFill>
                  <a:srgbClr val="000000"/>
                </a:solidFill>
                <a:latin typeface="Calibri"/>
                <a:ea typeface="Calibri"/>
                <a:cs typeface="Calibri"/>
                <a:sym typeface="Calibri"/>
              </a:rPr>
              <a:t>Podobnie jak w przypadku analizy korespondencji, jest ona symetryczna, a więc nie ma jednej wyselekcjonowanej zmiennej zależnej i kilku zmiennych niezależnych, tylko wszystkie zmienne są niezależne. Stosuje się ją dla więcej niż trzech zmiennych, w przypadku dwóch prościej jest wykonać test chi-kwadrat dla dwu zmiennych. Przykładowo możemy ją zastosować do badania modelów:</a:t>
            </a:r>
            <a:endParaRPr lang="pl-PL" sz="2000" noProof="0" dirty="0">
              <a:solidFill>
                <a:srgbClr val="000000"/>
              </a:solidFill>
            </a:endParaRPr>
          </a:p>
          <a:p>
            <a:pPr marL="0" indent="-288290">
              <a:lnSpc>
                <a:spcPct val="134000"/>
              </a:lnSpc>
              <a:spcBef>
                <a:spcPts val="640"/>
              </a:spcBef>
              <a:buSzPct val="100000"/>
            </a:pPr>
            <a:r>
              <a:rPr lang="pl-PL" sz="2000" noProof="0" dirty="0">
                <a:solidFill>
                  <a:srgbClr val="000000"/>
                </a:solidFill>
                <a:latin typeface="Calibri"/>
                <a:ea typeface="Calibri"/>
                <a:cs typeface="Calibri"/>
                <a:sym typeface="Calibri"/>
              </a:rPr>
              <a:t>Płeć × Wiek × Preferencja produktu</a:t>
            </a:r>
            <a:endParaRPr lang="pl-PL" sz="2000" noProof="0" dirty="0">
              <a:solidFill>
                <a:srgbClr val="000000"/>
              </a:solidFill>
            </a:endParaRPr>
          </a:p>
          <a:p>
            <a:pPr marL="0" indent="-288290">
              <a:lnSpc>
                <a:spcPct val="134000"/>
              </a:lnSpc>
              <a:spcBef>
                <a:spcPts val="640"/>
              </a:spcBef>
              <a:spcAft>
                <a:spcPts val="1200"/>
              </a:spcAft>
              <a:buSzPct val="100000"/>
            </a:pPr>
            <a:r>
              <a:rPr lang="pl-PL" sz="2000" noProof="0" dirty="0">
                <a:solidFill>
                  <a:srgbClr val="000000"/>
                </a:solidFill>
                <a:latin typeface="Calibri"/>
                <a:ea typeface="Calibri"/>
                <a:cs typeface="Calibri"/>
                <a:sym typeface="Calibri"/>
              </a:rPr>
              <a:t>Edukacja × Miejsce zamieszkania × Zachowanie wyborcze</a:t>
            </a:r>
            <a:endParaRPr lang="pl-PL" sz="2000" noProof="0" dirty="0">
              <a:solidFill>
                <a:srgbClr val="00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46"/>
          <p:cNvSpPr txBox="1">
            <a:spLocks noGrp="1"/>
          </p:cNvSpPr>
          <p:nvPr>
            <p:ph type="title"/>
          </p:nvPr>
        </p:nvSpPr>
        <p:spPr>
          <a:xfrm>
            <a:off x="1168842" y="274638"/>
            <a:ext cx="9041958"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Zastosowanie analizy log-liniowej</a:t>
            </a:r>
            <a:endParaRPr lang="pl-PL" sz="4000" noProof="0" dirty="0">
              <a:solidFill>
                <a:srgbClr val="000000"/>
              </a:solidFill>
            </a:endParaRPr>
          </a:p>
        </p:txBody>
      </p:sp>
      <p:sp>
        <p:nvSpPr>
          <p:cNvPr id="350" name="Google Shape;350;p46"/>
          <p:cNvSpPr txBox="1">
            <a:spLocks noGrp="1"/>
          </p:cNvSpPr>
          <p:nvPr>
            <p:ph type="body" idx="1"/>
          </p:nvPr>
        </p:nvSpPr>
        <p:spPr>
          <a:xfrm>
            <a:off x="1041621" y="1600201"/>
            <a:ext cx="10153816" cy="4434839"/>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Wykrywanie interakcji między trzema lub więcej zmiennymi jakościowymi,</a:t>
            </a:r>
            <a:endParaRPr lang="pl-PL" sz="2800" noProof="0" dirty="0">
              <a:solidFill>
                <a:srgbClr val="000000"/>
              </a:solidFill>
            </a:endParaRPr>
          </a:p>
          <a:p>
            <a:pPr marL="342900">
              <a:spcBef>
                <a:spcPts val="640"/>
              </a:spcBef>
              <a:buSzPts val="3200"/>
            </a:pPr>
            <a:r>
              <a:rPr lang="pl-PL" sz="2800" noProof="0" dirty="0">
                <a:solidFill>
                  <a:srgbClr val="000000"/>
                </a:solidFill>
                <a:latin typeface="Calibri"/>
                <a:ea typeface="Calibri"/>
                <a:cs typeface="Calibri"/>
                <a:sym typeface="Calibri"/>
              </a:rPr>
              <a:t>Określenie siły i kierunku związku,</a:t>
            </a:r>
            <a:endParaRPr lang="pl-PL" sz="2800" noProof="0" dirty="0">
              <a:solidFill>
                <a:srgbClr val="000000"/>
              </a:solidFill>
            </a:endParaRPr>
          </a:p>
          <a:p>
            <a:pPr marL="342900">
              <a:spcBef>
                <a:spcPts val="0"/>
              </a:spcBef>
              <a:buSzPts val="3200"/>
            </a:pPr>
            <a:r>
              <a:rPr lang="pl-PL" sz="2800" noProof="0" dirty="0">
                <a:solidFill>
                  <a:srgbClr val="000000"/>
                </a:solidFill>
                <a:latin typeface="Calibri"/>
                <a:ea typeface="Calibri"/>
                <a:cs typeface="Calibri"/>
                <a:sym typeface="Calibri"/>
              </a:rPr>
              <a:t>Redukowanie modelu do prostszej postaci (tylko istotne efekty),</a:t>
            </a:r>
            <a:endParaRPr lang="pl-PL" sz="2800" noProof="0" dirty="0">
              <a:solidFill>
                <a:srgbClr val="000000"/>
              </a:solidFill>
            </a:endParaRPr>
          </a:p>
          <a:p>
            <a:pPr marL="342900">
              <a:spcBef>
                <a:spcPts val="0"/>
              </a:spcBef>
              <a:buSzPts val="3200"/>
            </a:pPr>
            <a:r>
              <a:rPr lang="pl-PL" sz="2800" noProof="0" dirty="0">
                <a:solidFill>
                  <a:srgbClr val="000000"/>
                </a:solidFill>
                <a:latin typeface="Calibri"/>
                <a:ea typeface="Calibri"/>
                <a:cs typeface="Calibri"/>
                <a:sym typeface="Calibri"/>
              </a:rPr>
              <a:t>Porównanie różnych modeli zależności (np. pełnego, zredukowanego).</a:t>
            </a:r>
            <a:endParaRPr lang="pl-PL" sz="2800" noProof="0" dirty="0">
              <a:solidFill>
                <a:srgbClr val="0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47"/>
          <p:cNvSpPr txBox="1">
            <a:spLocks noGrp="1"/>
          </p:cNvSpPr>
          <p:nvPr>
            <p:ph type="title"/>
          </p:nvPr>
        </p:nvSpPr>
        <p:spPr>
          <a:xfrm>
            <a:off x="1025718" y="274638"/>
            <a:ext cx="9185082"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Przykładowa analiza log-liniowa</a:t>
            </a:r>
            <a:endParaRPr lang="pl-PL" noProof="0" dirty="0">
              <a:solidFill>
                <a:srgbClr val="000000"/>
              </a:solidFill>
            </a:endParaRPr>
          </a:p>
        </p:txBody>
      </p:sp>
      <p:sp>
        <p:nvSpPr>
          <p:cNvPr id="356" name="Google Shape;356;p47"/>
          <p:cNvSpPr txBox="1">
            <a:spLocks noGrp="1"/>
          </p:cNvSpPr>
          <p:nvPr>
            <p:ph type="body" idx="1"/>
          </p:nvPr>
        </p:nvSpPr>
        <p:spPr>
          <a:xfrm>
            <a:off x="1025718" y="1417650"/>
            <a:ext cx="10201524" cy="4609439"/>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400" noProof="0" dirty="0">
                <a:solidFill>
                  <a:srgbClr val="000000"/>
                </a:solidFill>
                <a:latin typeface="Calibri"/>
                <a:ea typeface="Calibri"/>
                <a:cs typeface="Calibri"/>
                <a:sym typeface="Calibri"/>
              </a:rPr>
              <a:t>W analizie uwzględniamy trzy zmienne:</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Płeć (Kobieta/Mężczyzna),</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Wiek (Młody/Stary) - ale też może to być wiek ilościowo: 20 lat/ 40 lat,</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Preferencja (Kawa/Herbata).</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Chcemy sprawdzić:</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Czy płeć i wiek mają wpływ na preferencje napoju,</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Czy istnieje interakcja trójczynnikowa (czy wpływ płci na preferencję zależy od wieku).</a:t>
            </a:r>
            <a:endParaRPr lang="pl-PL" sz="2400" noProof="0" dirty="0">
              <a:solidFill>
                <a:srgbClr val="000000"/>
              </a:solidFill>
            </a:endParaRPr>
          </a:p>
          <a:p>
            <a:pPr marL="0" indent="0">
              <a:spcBef>
                <a:spcPts val="640"/>
              </a:spcBef>
              <a:spcAft>
                <a:spcPts val="1200"/>
              </a:spcAft>
              <a:buSzPct val="100000"/>
              <a:buNone/>
            </a:pPr>
            <a:r>
              <a:rPr lang="pl-PL" sz="2400" noProof="0" dirty="0">
                <a:solidFill>
                  <a:srgbClr val="000000"/>
                </a:solidFill>
                <a:latin typeface="Calibri"/>
                <a:ea typeface="Calibri"/>
                <a:cs typeface="Calibri"/>
                <a:sym typeface="Calibri"/>
              </a:rPr>
              <a:t>Analiza log-liniowa pozwoli ocenić, czy te relacje są istotne statystycznie.</a:t>
            </a:r>
            <a:endParaRPr lang="pl-PL" sz="2400" noProof="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3"/>
          <p:cNvSpPr txBox="1">
            <a:spLocks noGrp="1"/>
          </p:cNvSpPr>
          <p:nvPr>
            <p:ph type="title"/>
          </p:nvPr>
        </p:nvSpPr>
        <p:spPr>
          <a:xfrm>
            <a:off x="1049572"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porządkowa (rangowa)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82" name="Google Shape;82;p3"/>
          <p:cNvSpPr txBox="1">
            <a:spLocks noGrp="1"/>
          </p:cNvSpPr>
          <p:nvPr>
            <p:ph type="body" idx="1"/>
          </p:nvPr>
        </p:nvSpPr>
        <p:spPr>
          <a:xfrm>
            <a:off x="1049572" y="1600201"/>
            <a:ext cx="10169718"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600" noProof="0" dirty="0">
                <a:solidFill>
                  <a:srgbClr val="000000"/>
                </a:solidFill>
                <a:latin typeface="Calibri"/>
                <a:ea typeface="Calibri"/>
                <a:cs typeface="Calibri"/>
                <a:sym typeface="Calibri"/>
              </a:rPr>
              <a:t>Opis skali: Kategorie, ale z ustalonym porządkiem (</a:t>
            </a:r>
            <a:r>
              <a:rPr lang="pl-PL" sz="2600" noProof="0" dirty="0" err="1">
                <a:solidFill>
                  <a:srgbClr val="000000"/>
                </a:solidFill>
                <a:latin typeface="Calibri"/>
                <a:ea typeface="Calibri"/>
                <a:cs typeface="Calibri"/>
                <a:sym typeface="Calibri"/>
              </a:rPr>
              <a:t>rangowanie</a:t>
            </a: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a:p>
            <a:pPr marL="0" indent="0">
              <a:lnSpc>
                <a:spcPct val="114000"/>
              </a:lnSpc>
              <a:spcBef>
                <a:spcPts val="640"/>
              </a:spcBef>
              <a:buSzPct val="100000"/>
              <a:buNone/>
            </a:pPr>
            <a:r>
              <a:rPr lang="pl-PL" sz="2600" noProof="0" dirty="0">
                <a:solidFill>
                  <a:srgbClr val="000000"/>
                </a:solidFill>
                <a:latin typeface="Calibri"/>
                <a:ea typeface="Calibri"/>
                <a:cs typeface="Calibri"/>
                <a:sym typeface="Calibri"/>
              </a:rPr>
              <a:t>Przykłady: ocena w konkursie (1. miejsce, 2. miejsce...), stopień satysfakcji (niski–średni–wysoki), kolejność dobiegnięcia do mety</a:t>
            </a:r>
            <a:endParaRPr lang="pl-PL" sz="2600" noProof="0" dirty="0">
              <a:solidFill>
                <a:srgbClr val="000000"/>
              </a:solidFill>
            </a:endParaRPr>
          </a:p>
          <a:p>
            <a:pPr marL="0" indent="0">
              <a:lnSpc>
                <a:spcPct val="114000"/>
              </a:lnSpc>
              <a:spcBef>
                <a:spcPts val="640"/>
              </a:spcBef>
              <a:buSzPct val="100000"/>
              <a:buNone/>
            </a:pPr>
            <a:r>
              <a:rPr lang="pl-PL" sz="2600" noProof="0" dirty="0">
                <a:solidFill>
                  <a:srgbClr val="000000"/>
                </a:solidFill>
                <a:latin typeface="Calibri"/>
                <a:ea typeface="Calibri"/>
                <a:cs typeface="Calibri"/>
                <a:sym typeface="Calibri"/>
              </a:rPr>
              <a:t>Własności matematyczne: możemy określić kolejność, ale nie znamy odległości między obserwacjami</a:t>
            </a:r>
            <a:endParaRPr lang="pl-PL" sz="2600" noProof="0" dirty="0">
              <a:solidFill>
                <a:srgbClr val="000000"/>
              </a:solidFill>
            </a:endParaRPr>
          </a:p>
          <a:p>
            <a:pPr marL="0" indent="0">
              <a:lnSpc>
                <a:spcPct val="114000"/>
              </a:lnSpc>
              <a:spcBef>
                <a:spcPts val="640"/>
              </a:spcBef>
              <a:spcAft>
                <a:spcPts val="1200"/>
              </a:spcAft>
              <a:buSzPct val="100000"/>
              <a:buNone/>
            </a:pPr>
            <a:r>
              <a:rPr lang="pl-PL" sz="2600" noProof="0" dirty="0">
                <a:solidFill>
                  <a:srgbClr val="000000"/>
                </a:solidFill>
                <a:latin typeface="Calibri"/>
                <a:ea typeface="Calibri"/>
                <a:cs typeface="Calibri"/>
                <a:sym typeface="Calibri"/>
              </a:rPr>
              <a:t>Statystyki: mediana, </a:t>
            </a:r>
            <a:r>
              <a:rPr lang="pl-PL" sz="2600" noProof="0" dirty="0" err="1">
                <a:solidFill>
                  <a:srgbClr val="000000"/>
                </a:solidFill>
                <a:latin typeface="Calibri"/>
                <a:ea typeface="Calibri"/>
                <a:cs typeface="Calibri"/>
                <a:sym typeface="Calibri"/>
              </a:rPr>
              <a:t>kwartyle</a:t>
            </a:r>
            <a:r>
              <a:rPr lang="pl-PL" sz="2600" noProof="0" dirty="0">
                <a:solidFill>
                  <a:srgbClr val="000000"/>
                </a:solidFill>
                <a:latin typeface="Calibri"/>
                <a:ea typeface="Calibri"/>
                <a:cs typeface="Calibri"/>
                <a:sym typeface="Calibri"/>
              </a:rPr>
              <a:t>, korelacje nieparametryczne (np. </a:t>
            </a:r>
            <a:r>
              <a:rPr lang="pl-PL" sz="2600" noProof="0" dirty="0" err="1">
                <a:solidFill>
                  <a:srgbClr val="000000"/>
                </a:solidFill>
                <a:latin typeface="Calibri"/>
                <a:ea typeface="Calibri"/>
                <a:cs typeface="Calibri"/>
                <a:sym typeface="Calibri"/>
              </a:rPr>
              <a:t>rho</a:t>
            </a:r>
            <a:r>
              <a:rPr lang="pl-PL" sz="2600" noProof="0" dirty="0">
                <a:solidFill>
                  <a:srgbClr val="000000"/>
                </a:solidFill>
                <a:latin typeface="Calibri"/>
                <a:ea typeface="Calibri"/>
                <a:cs typeface="Calibri"/>
                <a:sym typeface="Calibri"/>
              </a:rPr>
              <a:t> </a:t>
            </a:r>
            <a:r>
              <a:rPr lang="pl-PL" sz="2600" noProof="0" dirty="0" err="1">
                <a:solidFill>
                  <a:srgbClr val="000000"/>
                </a:solidFill>
                <a:latin typeface="Calibri"/>
                <a:ea typeface="Calibri"/>
                <a:cs typeface="Calibri"/>
                <a:sym typeface="Calibri"/>
              </a:rPr>
              <a:t>Spearmana</a:t>
            </a:r>
            <a:r>
              <a:rPr lang="pl-PL" sz="2600" noProof="0" dirty="0">
                <a:solidFill>
                  <a:srgbClr val="000000"/>
                </a:solidFill>
                <a:latin typeface="Calibri"/>
                <a:ea typeface="Calibri"/>
                <a:cs typeface="Calibri"/>
                <a:sym typeface="Calibri"/>
              </a:rPr>
              <a:t>), testy różnic międzygrupowych nieparametryczne (U </a:t>
            </a:r>
            <a:r>
              <a:rPr lang="pl-PL" sz="2600" noProof="0" dirty="0" err="1">
                <a:solidFill>
                  <a:srgbClr val="000000"/>
                </a:solidFill>
                <a:latin typeface="Calibri"/>
                <a:ea typeface="Calibri"/>
                <a:cs typeface="Calibri"/>
                <a:sym typeface="Calibri"/>
              </a:rPr>
              <a:t>Manna-Whitneya</a:t>
            </a:r>
            <a:r>
              <a:rPr lang="pl-PL" sz="2600" noProof="0" dirty="0">
                <a:solidFill>
                  <a:srgbClr val="000000"/>
                </a:solidFill>
                <a:latin typeface="Calibri"/>
                <a:ea typeface="Calibri"/>
                <a:cs typeface="Calibri"/>
                <a:sym typeface="Calibri"/>
              </a:rPr>
              <a:t>, H Kruskala-</a:t>
            </a:r>
            <a:r>
              <a:rPr lang="pl-PL" sz="2600" noProof="0" dirty="0" err="1">
                <a:solidFill>
                  <a:srgbClr val="000000"/>
                </a:solidFill>
                <a:latin typeface="Calibri"/>
                <a:ea typeface="Calibri"/>
                <a:cs typeface="Calibri"/>
                <a:sym typeface="Calibri"/>
              </a:rPr>
              <a:t>Wallisa</a:t>
            </a: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EF9EB582-2FBA-A0DB-DEBC-7A50DC94C741}"/>
              </a:ext>
            </a:extLst>
          </p:cNvPr>
          <p:cNvSpPr>
            <a:spLocks noGrp="1"/>
          </p:cNvSpPr>
          <p:nvPr>
            <p:ph type="body" idx="1"/>
          </p:nvPr>
        </p:nvSpPr>
        <p:spPr/>
        <p:txBody>
          <a:bodyPr>
            <a:normAutofit/>
          </a:bodyPr>
          <a:lstStyle/>
          <a:p>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Blalock</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H. M. (1977). </a:t>
            </a:r>
            <a:r>
              <a:rPr lang="pl-PL" i="1" dirty="0">
                <a:solidFill>
                  <a:srgbClr val="000000"/>
                </a:solidFill>
                <a:latin typeface="Calibri" panose="020F0502020204030204" pitchFamily="34" charset="0"/>
                <a:ea typeface="Calibri" panose="020F0502020204030204" pitchFamily="34" charset="0"/>
                <a:cs typeface="Calibri" panose="020F0502020204030204" pitchFamily="34" charset="0"/>
              </a:rPr>
              <a:t>Statystyka dla socjologów</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Warszawa: Państwowe Wydawnictwo Naukowe</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pl-PL"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Bedyńska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S., &amp; Brzezicka, A. (red.). (2007). </a:t>
            </a:r>
            <a:r>
              <a:rPr lang="pl-PL" i="1" dirty="0">
                <a:solidFill>
                  <a:srgbClr val="000000"/>
                </a:solidFill>
                <a:latin typeface="Calibri" panose="020F0502020204030204" pitchFamily="34" charset="0"/>
                <a:ea typeface="Calibri" panose="020F0502020204030204" pitchFamily="34" charset="0"/>
                <a:cs typeface="Calibri" panose="020F0502020204030204" pitchFamily="34" charset="0"/>
              </a:rPr>
              <a:t>Statystyczny drogowskaz. Praktyczne wprowadzenie do wnioskowania statystycznego</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Warszawa: Wydawnictwo Szkoły Wyższej Psychologii Społecznej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Academica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(3 tomy)</a:t>
            </a:r>
          </a:p>
          <a:p>
            <a:br>
              <a:rPr lang="pl-PL" dirty="0">
                <a:solidFill>
                  <a:srgbClr val="000000"/>
                </a:solidFill>
              </a:rPr>
            </a:br>
            <a:endParaRPr lang="pl-PL" dirty="0">
              <a:solidFill>
                <a:srgbClr val="000000"/>
              </a:solidFill>
            </a:endParaRPr>
          </a:p>
          <a:p>
            <a:endParaRPr lang="pl-PL" dirty="0"/>
          </a:p>
        </p:txBody>
      </p:sp>
      <p:sp>
        <p:nvSpPr>
          <p:cNvPr id="3" name="Tytuł 2">
            <a:extLst>
              <a:ext uri="{FF2B5EF4-FFF2-40B4-BE49-F238E27FC236}">
                <a16:creationId xmlns:a16="http://schemas.microsoft.com/office/drawing/2014/main" id="{22EE66F7-170E-3656-EDD9-A02278585A16}"/>
              </a:ext>
            </a:extLst>
          </p:cNvPr>
          <p:cNvSpPr>
            <a:spLocks noGrp="1"/>
          </p:cNvSpPr>
          <p:nvPr>
            <p:ph type="title"/>
          </p:nvPr>
        </p:nvSpPr>
        <p:spPr/>
        <p:txBody>
          <a:bodyPr>
            <a:normAutofit/>
          </a:bodyPr>
          <a:lstStyle/>
          <a:p>
            <a:r>
              <a:rPr lang="pl-PL" sz="4400" dirty="0">
                <a:solidFill>
                  <a:srgbClr val="000000"/>
                </a:solidFill>
                <a:latin typeface="Calibri"/>
                <a:ea typeface="Calibri"/>
                <a:cs typeface="Calibri"/>
                <a:sym typeface="Calibri"/>
              </a:rPr>
              <a:t>Literatura</a:t>
            </a:r>
            <a:endParaRPr lang="pl-PL" sz="4400" dirty="0"/>
          </a:p>
        </p:txBody>
      </p:sp>
    </p:spTree>
    <p:extLst>
      <p:ext uri="{BB962C8B-B14F-4D97-AF65-F5344CB8AC3E}">
        <p14:creationId xmlns:p14="http://schemas.microsoft.com/office/powerpoint/2010/main" val="5469047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C578A-863E-8054-BAEB-F684F8B406E0}"/>
            </a:ext>
          </a:extLst>
        </p:cNvPr>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051C5D14-0243-B7CD-31A7-951A99FCEF1C}"/>
              </a:ext>
            </a:extLst>
          </p:cNvPr>
          <p:cNvSpPr>
            <a:spLocks noGrp="1"/>
          </p:cNvSpPr>
          <p:nvPr>
            <p:ph type="body" idx="1"/>
          </p:nvPr>
        </p:nvSpPr>
        <p:spPr/>
        <p:txBody>
          <a:bodyPr>
            <a:normAutofit/>
          </a:bodyPr>
          <a:lstStyle/>
          <a:p>
            <a:pPr marL="114300" indent="0">
              <a:buNone/>
            </a:pPr>
            <a:r>
              <a:rPr lang="pl-PL" dirty="0">
                <a:latin typeface="Calibri" panose="020F0502020204030204" pitchFamily="34" charset="0"/>
                <a:ea typeface="Calibri" panose="020F0502020204030204" pitchFamily="34" charset="0"/>
                <a:cs typeface="Calibri" panose="020F0502020204030204" pitchFamily="34" charset="0"/>
                <a:hlinkClick r:id="rId2"/>
              </a:rPr>
              <a:t>https://www.youtube.com/@fundacjamanuskrypt4931</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(Fundacja Manuskrypt, np. analiza log-liniowa)</a:t>
            </a:r>
            <a:br>
              <a:rPr lang="pl-PL" dirty="0">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3"/>
              </a:rPr>
              <a:t>https://www.youtube.com/@zArkadiuszem</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danych z Arkadiuszem, np. regresja logistyczna)</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solidFill>
                  <a:srgbClr val="8BC34A"/>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https://hipotezy.wordpress.com/2020/09/06/interpretacja-wynikow-w-analizie-korespondencj</a:t>
            </a:r>
            <a:r>
              <a:rPr lang="pl-PL" dirty="0">
                <a:solidFill>
                  <a:schemeClr val="accent5">
                    <a:lumMod val="75000"/>
                  </a:schemeClr>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(interpretacja analizy korespondencji)</a:t>
            </a:r>
            <a:br>
              <a:rPr lang="pl-PL" dirty="0">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5"/>
              </a:rPr>
              <a:t>https://predictivesolutions.pl/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strona należąca do twórców SPSS)</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6"/>
              </a:rPr>
              <a:t>https://www.statsoft.pl/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((strona należąca do twórców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Statistica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np. </a:t>
            </a:r>
            <a:r>
              <a:rPr lang="pl-PL" dirty="0">
                <a:latin typeface="Calibri" panose="020F0502020204030204" pitchFamily="34" charset="0"/>
                <a:ea typeface="Calibri" panose="020F0502020204030204" pitchFamily="34" charset="0"/>
                <a:cs typeface="Calibri" panose="020F0502020204030204" pitchFamily="34" charset="0"/>
                <a:hlinkClick r:id="rId7"/>
              </a:rPr>
              <a:t>https://www.statsoft.pl/textbook/stathome_stat.html?https%3A%2F%2Fwww.statsoft.pl%2Ftextbook%2Fstloglin.html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log liniowa)</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8"/>
              </a:rPr>
              <a:t>https://www.lukaszderylo.pl/blog/regresja-logistyczna.html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(regresja logistyczna)</a:t>
            </a:r>
          </a:p>
          <a:p>
            <a:pPr marL="114300" indent="0">
              <a:buNone/>
            </a:pPr>
            <a:r>
              <a:rPr lang="pl-PL" dirty="0">
                <a:latin typeface="Calibri" panose="020F0502020204030204" pitchFamily="34" charset="0"/>
                <a:ea typeface="Calibri" panose="020F0502020204030204" pitchFamily="34" charset="0"/>
                <a:cs typeface="Calibri" panose="020F0502020204030204" pitchFamily="34" charset="0"/>
                <a:hlinkClick r:id="rId9"/>
              </a:rPr>
              <a:t>https://www.youtube.com/@edstaranalyticsinc.52</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Edstar</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Analytics, np. wykonywanie MCA 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10"/>
              </a:rPr>
              <a:t>https://sebastien-le.github.io/medasite/CA.html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korespondencji 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11"/>
              </a:rPr>
              <a:t>https://www.youtube.com/watch?v=nuyEUEBf-GQ</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Multinominal</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logistic</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regression</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pl-PL"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pl-PL" dirty="0"/>
          </a:p>
        </p:txBody>
      </p:sp>
      <p:sp>
        <p:nvSpPr>
          <p:cNvPr id="3" name="Tytuł 2">
            <a:extLst>
              <a:ext uri="{FF2B5EF4-FFF2-40B4-BE49-F238E27FC236}">
                <a16:creationId xmlns:a16="http://schemas.microsoft.com/office/drawing/2014/main" id="{A4C97337-B9B5-7B0A-0F8B-A085AC1267B5}"/>
              </a:ext>
            </a:extLst>
          </p:cNvPr>
          <p:cNvSpPr>
            <a:spLocks noGrp="1"/>
          </p:cNvSpPr>
          <p:nvPr>
            <p:ph type="title"/>
          </p:nvPr>
        </p:nvSpPr>
        <p:spPr/>
        <p:txBody>
          <a:bodyPr>
            <a:normAutofit/>
          </a:bodyPr>
          <a:lstStyle/>
          <a:p>
            <a:r>
              <a:rPr lang="pl-PL" sz="4400" dirty="0">
                <a:solidFill>
                  <a:srgbClr val="000000"/>
                </a:solidFill>
                <a:latin typeface="Calibri"/>
                <a:ea typeface="Calibri"/>
                <a:cs typeface="Calibri"/>
                <a:sym typeface="Calibri"/>
              </a:rPr>
              <a:t>Dodatkowe źródła</a:t>
            </a:r>
            <a:endParaRPr lang="pl-PL" sz="4400" dirty="0"/>
          </a:p>
        </p:txBody>
      </p:sp>
    </p:spTree>
    <p:extLst>
      <p:ext uri="{BB962C8B-B14F-4D97-AF65-F5344CB8AC3E}">
        <p14:creationId xmlns:p14="http://schemas.microsoft.com/office/powerpoint/2010/main" val="2079609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a:extLst>
              <a:ext uri="{FF2B5EF4-FFF2-40B4-BE49-F238E27FC236}">
                <a16:creationId xmlns:a16="http://schemas.microsoft.com/office/drawing/2014/main" id="{3FE4DB82-324E-65E7-3344-4E3570BBC30B}"/>
              </a:ext>
            </a:extLst>
          </p:cNvPr>
          <p:cNvSpPr>
            <a:spLocks noGrp="1" noChangeArrowheads="1"/>
          </p:cNvSpPr>
          <p:nvPr>
            <p:ph type="title" idx="4294967295"/>
          </p:nvPr>
        </p:nvSpPr>
        <p:spPr bwMode="auto">
          <a:xfrm>
            <a:off x="1845991" y="3768424"/>
            <a:ext cx="8444246" cy="553998"/>
          </a:xfrm>
          <a:prstGeom prst="rect">
            <a:avLst/>
          </a:prstGeom>
          <a:solidFill>
            <a:srgbClr val="FFFFFF"/>
          </a:solidFill>
          <a:ln>
            <a:noFill/>
            <a:prstDash/>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Arial"/>
              <a:buNone/>
              <a:tabLst/>
              <a:defRPr/>
            </a:pPr>
            <a:r>
              <a:rPr kumimoji="0" lang="pl-PL" sz="12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a:sym typeface="Arial"/>
              </a:rPr>
              <a:t>Autor utworu: Paweł </a:t>
            </a:r>
            <a:r>
              <a:rPr kumimoji="0" lang="pl-PL" sz="1200" b="0" i="0" u="none" strike="noStrike" kern="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a:sym typeface="Arial"/>
              </a:rPr>
              <a:t>Tempczyk</a:t>
            </a:r>
            <a:endParaRPr kumimoji="0" lang="pl-PL" sz="800" b="0" i="0" u="none" strike="noStrike" kern="0" cap="none" spc="0" normalizeH="0" baseline="0" noProof="0" dirty="0">
              <a:ln>
                <a:noFill/>
              </a:ln>
              <a:solidFill>
                <a:schemeClr val="tx1"/>
              </a:solidFill>
              <a:effectLst/>
              <a:uLnTx/>
              <a:uFillTx/>
              <a:latin typeface="Arial" panose="020B0604020202020204" pitchFamily="34" charset="0"/>
              <a:ea typeface="Arial"/>
              <a:cs typeface="Arial"/>
              <a:sym typeface="Arial"/>
            </a:endParaRPr>
          </a:p>
          <a:p>
            <a:pPr marL="0" marR="0" lvl="0" indent="0" algn="l" defTabSz="914400" rtl="0" eaLnBrk="0" fontAlgn="base" latinLnBrk="0" hangingPunct="0">
              <a:lnSpc>
                <a:spcPct val="100000"/>
              </a:lnSpc>
              <a:spcBef>
                <a:spcPct val="0"/>
              </a:spcBef>
              <a:spcAft>
                <a:spcPct val="0"/>
              </a:spcAft>
              <a:buClrTx/>
              <a:buSzTx/>
              <a:buFont typeface="Arial"/>
              <a:buNone/>
              <a:tabLst/>
              <a:defRPr/>
            </a:pPr>
            <a:endParaRPr kumimoji="0" lang="pl-PL" sz="1800" b="0" i="0" u="none" strike="noStrike" kern="0" cap="none" spc="0" normalizeH="0" baseline="0" noProof="0" dirty="0">
              <a:ln>
                <a:noFill/>
              </a:ln>
              <a:solidFill>
                <a:schemeClr val="tx1"/>
              </a:solidFill>
              <a:effectLst/>
              <a:uLnTx/>
              <a:uFillTx/>
              <a:latin typeface="Arial" panose="020B0604020202020204" pitchFamily="34" charset="0"/>
              <a:ea typeface="Arial"/>
              <a:cs typeface="Arial"/>
              <a:sym typeface="Arial"/>
            </a:endParaRPr>
          </a:p>
        </p:txBody>
      </p:sp>
      <p:pic>
        <p:nvPicPr>
          <p:cNvPr id="6" name="Obraz 2">
            <a:extLst>
              <a:ext uri="{FF2B5EF4-FFF2-40B4-BE49-F238E27FC236}">
                <a16:creationId xmlns:a16="http://schemas.microsoft.com/office/drawing/2014/main" id="{926D2B60-9B07-C145-BE23-C42530608CE2}"/>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269" y="4250411"/>
            <a:ext cx="314325" cy="314325"/>
          </a:xfrm>
          <a:prstGeom prst="rect">
            <a:avLst/>
          </a:prstGeom>
          <a:noFill/>
          <a:extLst>
            <a:ext uri="{909E8E84-426E-40DD-AFC4-6F175D3DCCD1}">
              <a14:hiddenFill xmlns:a14="http://schemas.microsoft.com/office/drawing/2010/main">
                <a:solidFill>
                  <a:srgbClr val="FFFFFF"/>
                </a:solidFill>
              </a14:hiddenFill>
            </a:ext>
          </a:extLst>
        </p:spPr>
      </p:pic>
      <p:pic>
        <p:nvPicPr>
          <p:cNvPr id="7" name="Obraz 3">
            <a:extLst>
              <a:ext uri="{FF2B5EF4-FFF2-40B4-BE49-F238E27FC236}">
                <a16:creationId xmlns:a16="http://schemas.microsoft.com/office/drawing/2014/main" id="{511C7BBD-B736-7E23-A7AE-B64FDDABAF09}"/>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6246" y="4250410"/>
            <a:ext cx="314325" cy="3143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2">
            <a:extLst>
              <a:ext uri="{FF2B5EF4-FFF2-40B4-BE49-F238E27FC236}">
                <a16:creationId xmlns:a16="http://schemas.microsoft.com/office/drawing/2014/main" id="{D6B56795-E1FE-46DE-A56D-A053D2A1C4FC}"/>
              </a:ext>
            </a:extLst>
          </p:cNvPr>
          <p:cNvSpPr>
            <a:spLocks noChangeArrowheads="1"/>
          </p:cNvSpPr>
          <p:nvPr/>
        </p:nvSpPr>
        <p:spPr bwMode="auto">
          <a:xfrm>
            <a:off x="1845991" y="4654306"/>
            <a:ext cx="10102446"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l-PL" sz="12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CC BY 4.0</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Materiał jest udostępniony na licencji Creative </a:t>
            </a:r>
            <a:r>
              <a:rPr kumimoji="0" lang="pl-PL" sz="1100" b="0" i="0" u="none" strike="noStrike" cap="none" normalizeH="0" baseline="0" noProof="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Commons</a:t>
            </a: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Uznanie autorstwa CC BY 4.0</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https://creativecommons.org/licenses/by/4.0/deed.pl</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Materiał opracowany w związku z realizacją projektu „Zrównoważony Kampus SGGW - kształcenie na rzecz branż kluczowych” ” nr FERS.01.05-IP.08-0067/23 </a:t>
            </a:r>
            <a:endParaRPr kumimoji="0" lang="pl-PL" sz="1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1077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4"/>
          <p:cNvSpPr txBox="1">
            <a:spLocks noGrp="1"/>
          </p:cNvSpPr>
          <p:nvPr>
            <p:ph type="title"/>
          </p:nvPr>
        </p:nvSpPr>
        <p:spPr>
          <a:xfrm>
            <a:off x="1033669" y="274638"/>
            <a:ext cx="10129962"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Skala przedziałowa (interwałowa)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88" name="Google Shape;88;p4"/>
          <p:cNvSpPr txBox="1">
            <a:spLocks noGrp="1"/>
          </p:cNvSpPr>
          <p:nvPr>
            <p:ph type="body" idx="1"/>
          </p:nvPr>
        </p:nvSpPr>
        <p:spPr>
          <a:xfrm>
            <a:off x="1033670" y="1600201"/>
            <a:ext cx="10129961"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Opis skali: Wielkości mierzalne, gdzie znane są różnice między wartościami, ale brak absolutnego zera.</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Przykłady: temperatura w °C lub °F, zmienne badane skalą </a:t>
            </a:r>
            <a:r>
              <a:rPr lang="pl-PL" sz="2600" noProof="0" dirty="0" err="1">
                <a:solidFill>
                  <a:srgbClr val="000000"/>
                </a:solidFill>
                <a:latin typeface="Calibri"/>
                <a:ea typeface="Calibri"/>
                <a:cs typeface="Calibri"/>
                <a:sym typeface="Calibri"/>
              </a:rPr>
              <a:t>Likerta</a:t>
            </a:r>
            <a:r>
              <a:rPr lang="pl-PL" sz="2600" noProof="0" dirty="0">
                <a:solidFill>
                  <a:srgbClr val="000000"/>
                </a:solidFill>
                <a:latin typeface="Calibri"/>
                <a:ea typeface="Calibri"/>
                <a:cs typeface="Calibri"/>
                <a:sym typeface="Calibri"/>
              </a:rPr>
              <a:t>, iloraz IQ.</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Własności matematyczne: znamy kolejność i różnice, ale nie możemy mnożyć ani dzielić wyników (np. 20°C ≠ dwa razy więcej ciepła niż 10°C).</a:t>
            </a:r>
            <a:endParaRPr lang="pl-PL" sz="2600" noProof="0" dirty="0">
              <a:solidFill>
                <a:srgbClr val="000000"/>
              </a:solidFill>
            </a:endParaRPr>
          </a:p>
          <a:p>
            <a:pPr marL="0" indent="0">
              <a:spcBef>
                <a:spcPts val="640"/>
              </a:spcBef>
              <a:spcAft>
                <a:spcPts val="1200"/>
              </a:spcAft>
              <a:buSzPct val="100000"/>
              <a:buNone/>
            </a:pPr>
            <a:r>
              <a:rPr lang="pl-PL" sz="2600" noProof="0" dirty="0">
                <a:solidFill>
                  <a:srgbClr val="000000"/>
                </a:solidFill>
                <a:latin typeface="Calibri"/>
                <a:ea typeface="Calibri"/>
                <a:cs typeface="Calibri"/>
                <a:sym typeface="Calibri"/>
              </a:rPr>
              <a:t>Statystyki: średnia, odchylenie standardowe, korelacje parametryczne (R Pearsona), testy różnic międzygrupowych parametryczne (t-Studenta, ANOVA).</a:t>
            </a:r>
            <a:endParaRPr lang="pl-PL" sz="2600" noProof="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5"/>
          <p:cNvSpPr txBox="1">
            <a:spLocks noGrp="1"/>
          </p:cNvSpPr>
          <p:nvPr>
            <p:ph type="title"/>
          </p:nvPr>
        </p:nvSpPr>
        <p:spPr>
          <a:xfrm>
            <a:off x="1025717" y="274638"/>
            <a:ext cx="1012201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ilorazowa (stosunkowa)</a:t>
            </a:r>
            <a:endParaRPr lang="pl-PL" sz="4000" noProof="0" dirty="0">
              <a:solidFill>
                <a:srgbClr val="000000"/>
              </a:solidFill>
            </a:endParaRPr>
          </a:p>
        </p:txBody>
      </p:sp>
      <p:sp>
        <p:nvSpPr>
          <p:cNvPr id="94" name="Google Shape;94;p5"/>
          <p:cNvSpPr txBox="1">
            <a:spLocks noGrp="1"/>
          </p:cNvSpPr>
          <p:nvPr>
            <p:ph type="body" idx="1"/>
          </p:nvPr>
        </p:nvSpPr>
        <p:spPr>
          <a:xfrm>
            <a:off x="1025717" y="1600201"/>
            <a:ext cx="10122011"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Opis skali: Wielkości z bezwzględnym zerem (punkt oznaczający „brak” natężenia danej cech).</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Przykłady: masa, wzrost, wiek, długość, dochód w złotówkach, czas reakcji.</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Własności matematyczne: kolejność, różnice, proporcje.</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Statystyki: wszystkie metody statystyczne</a:t>
            </a:r>
            <a:endParaRPr lang="pl-PL" sz="2800" noProof="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6"/>
          <p:cNvSpPr txBox="1">
            <a:spLocks noGrp="1"/>
          </p:cNvSpPr>
          <p:nvPr>
            <p:ph type="title"/>
          </p:nvPr>
        </p:nvSpPr>
        <p:spPr>
          <a:xfrm>
            <a:off x="938254" y="274638"/>
            <a:ext cx="9272546"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Tabela podsumowująca skale pomiarowe</a:t>
            </a:r>
            <a:endParaRPr lang="pl-PL" noProof="0" dirty="0">
              <a:solidFill>
                <a:srgbClr val="000000"/>
              </a:solidFill>
            </a:endParaRPr>
          </a:p>
        </p:txBody>
      </p:sp>
      <p:pic>
        <p:nvPicPr>
          <p:cNvPr id="101" name="Google Shape;101;p6">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156374" y="1330177"/>
            <a:ext cx="8829675" cy="4724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7"/>
          <p:cNvSpPr txBox="1">
            <a:spLocks noGrp="1"/>
          </p:cNvSpPr>
          <p:nvPr>
            <p:ph type="title"/>
          </p:nvPr>
        </p:nvSpPr>
        <p:spPr>
          <a:xfrm>
            <a:off x="723899" y="274638"/>
            <a:ext cx="1052512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Dostępne analizy statystyczne dla poszczególnych </a:t>
            </a:r>
            <a:r>
              <a:rPr lang="pl-PL" sz="4400" noProof="0" dirty="0" err="1">
                <a:solidFill>
                  <a:srgbClr val="000000"/>
                </a:solidFill>
                <a:latin typeface="Calibri"/>
                <a:ea typeface="Calibri"/>
                <a:cs typeface="Calibri"/>
                <a:sym typeface="Calibri"/>
              </a:rPr>
              <a:t>skal</a:t>
            </a:r>
            <a:endParaRPr lang="pl-PL" noProof="0" dirty="0">
              <a:solidFill>
                <a:srgbClr val="000000"/>
              </a:solidFill>
            </a:endParaRPr>
          </a:p>
        </p:txBody>
      </p:sp>
      <p:pic>
        <p:nvPicPr>
          <p:cNvPr id="108" name="Google Shape;108;p7" descr="Tabelaryczne zestawienie skal pomiarowych (nominalna, porządkowa, przedziałowa, ilorazowa) wraz z informacją, jakie miary statystyczne i operacje matematyczne są dla nich dopuszczalne. Kolorami zielony i różowy, zaznaczono, które statystyki (np. średnia, mediana, odchylenie standardowe, skośność, kurtoza) można stosować przy danej skali. Tabela pokazuje, że im wyższy poziom skali, tym szerszy zakres możliwych analiz.&#10;">
            <a:extLst>
              <a:ext uri="{C183D7F6-B498-43B3-948B-1728B52AA6E4}">
                <adec:decorative xmlns:adec="http://schemas.microsoft.com/office/drawing/2017/decorative" val="0"/>
              </a:ext>
            </a:extLst>
          </p:cNvPr>
          <p:cNvPicPr preferRelativeResize="0"/>
          <p:nvPr/>
        </p:nvPicPr>
        <p:blipFill>
          <a:blip r:embed="rId3">
            <a:alphaModFix/>
          </a:blip>
          <a:stretch>
            <a:fillRect/>
          </a:stretch>
        </p:blipFill>
        <p:spPr>
          <a:xfrm>
            <a:off x="1895401" y="2753075"/>
            <a:ext cx="8507975" cy="2446800"/>
          </a:xfrm>
          <a:prstGeom prst="rect">
            <a:avLst/>
          </a:prstGeom>
          <a:noFill/>
          <a:ln>
            <a:noFill/>
          </a:ln>
        </p:spPr>
      </p:pic>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294</TotalTime>
  <Words>3326</Words>
  <Application>Microsoft Office PowerPoint</Application>
  <PresentationFormat>Panoramiczny</PresentationFormat>
  <Paragraphs>265</Paragraphs>
  <Slides>52</Slides>
  <Notes>47</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52</vt:i4>
      </vt:variant>
    </vt:vector>
  </HeadingPairs>
  <TitlesOfParts>
    <vt:vector size="57" baseType="lpstr">
      <vt:lpstr>Calibri</vt:lpstr>
      <vt:lpstr>Arial</vt:lpstr>
      <vt:lpstr>Roboto</vt:lpstr>
      <vt:lpstr>Roboto Slab</vt:lpstr>
      <vt:lpstr>Marina</vt:lpstr>
      <vt:lpstr>Zrównoważony Kampus SGGW – kształcenie na rzecz branż kluczowych</vt:lpstr>
      <vt:lpstr>Narzędzia statystyczne dla dydaktyków i komputerowa analiza danych jakościowych</vt:lpstr>
      <vt:lpstr>Rodzaje zmiennych i skale pomiarowe</vt:lpstr>
      <vt:lpstr>Skala nominalna (kategorialna) 🎭</vt:lpstr>
      <vt:lpstr>Skala porządkowa (rangowa) 🏆</vt:lpstr>
      <vt:lpstr>Skala przedziałowa (interwałowa) 🌡️</vt:lpstr>
      <vt:lpstr>Skala ilorazowa (stosunkowa)</vt:lpstr>
      <vt:lpstr>Tabela podsumowująca skale pomiarowe</vt:lpstr>
      <vt:lpstr>Dostępne analizy statystyczne dla poszczególnych skal</vt:lpstr>
      <vt:lpstr>Proszę podać po pięć przykładów do czterech typów skal:</vt:lpstr>
      <vt:lpstr>Podstawowe metody statystyczne</vt:lpstr>
      <vt:lpstr>Testy nieparametryczne 📊</vt:lpstr>
      <vt:lpstr>Testy parametryczne 🧮</vt:lpstr>
      <vt:lpstr>Metody statystyczne</vt:lpstr>
      <vt:lpstr>Nieparametryczne testy istotności</vt:lpstr>
      <vt:lpstr>Test chi-kwadrat</vt:lpstr>
      <vt:lpstr>Test chi-kwadrat dla jednej zmiennej, zwany też testem zgodności rozkładu (χ² goodness-of-fit test)</vt:lpstr>
      <vt:lpstr>Test chi-kwadrat dla dwóch zmiennych, zwany też testem niezależności (χ² test of independence)</vt:lpstr>
      <vt:lpstr>Czym jest rangowanie?</vt:lpstr>
      <vt:lpstr>Test U Manna-Whitneya</vt:lpstr>
      <vt:lpstr>Test Wilcoxona</vt:lpstr>
      <vt:lpstr>Test H Kruskala-Wallisa</vt:lpstr>
      <vt:lpstr>Tabele kontyngencji i interpretacja</vt:lpstr>
      <vt:lpstr>Tabele kontyngencji</vt:lpstr>
      <vt:lpstr>Interpretacja tabel kontyngencji</vt:lpstr>
      <vt:lpstr>Miary siły związku między dwoma zmiennymi nominalnymi</vt:lpstr>
      <vt:lpstr>Regresja logistyczna</vt:lpstr>
      <vt:lpstr>Czym jest regresja?</vt:lpstr>
      <vt:lpstr>Najczęściej stosowane typy regresji</vt:lpstr>
      <vt:lpstr>Regresja logistyczna - binarna</vt:lpstr>
      <vt:lpstr>Prawdopodobieństwo vs szansa</vt:lpstr>
      <vt:lpstr>Zalety regresji logistycznej</vt:lpstr>
      <vt:lpstr>Wielomianowa regresja logistyczna</vt:lpstr>
      <vt:lpstr>Warsztat: analiza danych komputerowych</vt:lpstr>
      <vt:lpstr>Najczęściej stosowane programy statystyczne</vt:lpstr>
      <vt:lpstr>Program statystyczny jamovi solid wersja 2.6.44</vt:lpstr>
      <vt:lpstr>Diagnoza Społeczna - baza danych do pracy</vt:lpstr>
      <vt:lpstr>Opis projektu</vt:lpstr>
      <vt:lpstr>Ćwiczenia na wycinku bazy danych Diagnozy Społecznej</vt:lpstr>
      <vt:lpstr>Analiza korespondencji</vt:lpstr>
      <vt:lpstr>Niepełne metody taksonomiczne</vt:lpstr>
      <vt:lpstr>Analiza czynnikowa</vt:lpstr>
      <vt:lpstr>Pięć cech osobowości</vt:lpstr>
      <vt:lpstr>Analiza korespondencji dwuwymiarowa</vt:lpstr>
      <vt:lpstr>Przykładowa mapa z analizy korespondencji</vt:lpstr>
      <vt:lpstr>Analiza log-liniowa</vt:lpstr>
      <vt:lpstr>Analiza log-liniowa (ang. log-linear analysis) </vt:lpstr>
      <vt:lpstr>Zastosowanie analizy log-liniowej</vt:lpstr>
      <vt:lpstr>Przykładowa analiza log-liniowa</vt:lpstr>
      <vt:lpstr>Literatura</vt:lpstr>
      <vt:lpstr>Dodatkowe źródła</vt:lpstr>
      <vt:lpstr>Autor utworu: Paweł Tempczyk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Beata Celmer-Paszkowska</dc:creator>
  <cp:lastModifiedBy>Beata Celmer-Paszkowska</cp:lastModifiedBy>
  <cp:revision>94</cp:revision>
  <dcterms:created xsi:type="dcterms:W3CDTF">2013-01-27T09:14:16Z</dcterms:created>
  <dcterms:modified xsi:type="dcterms:W3CDTF">2026-05-29T07:20:09Z</dcterms:modified>
</cp:coreProperties>
</file>