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1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Lst>
  <p:sldSz cx="12192000" cy="6858000"/>
  <p:notesSz cx="6858000" cy="9144000"/>
  <p:embeddedFontLst>
    <p:embeddedFont>
      <p:font typeface="Helvetica Neue" panose="020B0604020202020204" charset="0"/>
      <p:regular r:id="rId129"/>
      <p:bold r:id="rId130"/>
      <p:italic r:id="rId131"/>
      <p:boldItalic r:id="rId132"/>
    </p:embeddedFont>
    <p:embeddedFont>
      <p:font typeface="Lato" panose="020F0502020204030203" pitchFamily="34" charset="0"/>
      <p:regular r:id="rId133"/>
      <p:bold r:id="rId134"/>
      <p:italic r:id="rId135"/>
      <p:boldItalic r:id="rId136"/>
    </p:embeddedFont>
    <p:embeddedFont>
      <p:font typeface="Lato Light" panose="020F0502020204030203" pitchFamily="34" charset="0"/>
      <p:regular r:id="rId137"/>
      <p:bold r:id="rId138"/>
      <p:italic r:id="rId139"/>
      <p:boldItalic r:id="rId140"/>
    </p:embeddedFont>
    <p:embeddedFont>
      <p:font typeface="Montserrat Medium" panose="00000600000000000000" pitchFamily="2" charset="-18"/>
      <p:regular r:id="rId141"/>
    </p:embeddedFont>
    <p:embeddedFont>
      <p:font typeface="Open Sans" panose="020B0606030504020204" pitchFamily="34" charset="0"/>
      <p:regular r:id="rId142"/>
      <p:bold r:id="rId143"/>
      <p:italic r:id="rId144"/>
      <p:boldItalic r:id="rId145"/>
    </p:embeddedFont>
    <p:embeddedFont>
      <p:font typeface="Proxima Nova" panose="020B0604020202020204" charset="0"/>
      <p:regular r:id="rId146"/>
      <p:bold r:id="rId147"/>
      <p:italic r:id="rId148"/>
      <p:boldItalic r:id="rId149"/>
    </p:embeddedFont>
    <p:embeddedFont>
      <p:font typeface="Raleway SemiBold" pitchFamily="2" charset="-18"/>
      <p:regular r:id="rId150"/>
      <p:bold r:id="rId151"/>
      <p:italic r:id="rId152"/>
      <p:boldItalic r:id="rId1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7" roundtripDataSignature="AMtx7mhkRX0uL4LmWQGThYOZnKlYHVgD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9AEE7D-3408-4A86-8AE6-DCDCCA4D3488}" v="286" dt="2026-05-28T11:03:20.794"/>
  </p1510:revLst>
</p1510:revInfo>
</file>

<file path=ppt/tableStyles.xml><?xml version="1.0" encoding="utf-8"?>
<a:tblStyleLst xmlns:a="http://schemas.openxmlformats.org/drawingml/2006/main" def="{77C7A64D-07E2-49F1-B7B2-5EDBA41009DA}">
  <a:tblStyle styleId="{77C7A64D-07E2-49F1-B7B2-5EDBA41009D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0CBAC61-1D77-4BCD-9CC0-1EC9CFF9DEA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94655" autoAdjust="0"/>
  </p:normalViewPr>
  <p:slideViewPr>
    <p:cSldViewPr snapToGrid="0">
      <p:cViewPr varScale="1">
        <p:scale>
          <a:sx n="120" d="100"/>
          <a:sy n="120" d="100"/>
        </p:scale>
        <p:origin x="198" y="96"/>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10.fntdata"/><Relationship Id="rId159"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notesMaster" Target="notesMasters/notesMaster1.xml"/><Relationship Id="rId149" Type="http://schemas.openxmlformats.org/officeDocument/2006/relationships/font" Target="fonts/font21.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font" Target="fonts/font11.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22.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font" Target="fonts/font1.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12.fntdata"/><Relationship Id="rId145" Type="http://schemas.openxmlformats.org/officeDocument/2006/relationships/font" Target="fonts/font17.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fntdata"/><Relationship Id="rId135" Type="http://schemas.openxmlformats.org/officeDocument/2006/relationships/font" Target="fonts/font7.fntdata"/><Relationship Id="rId151" Type="http://schemas.openxmlformats.org/officeDocument/2006/relationships/font" Target="fonts/font23.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3.fntdata"/><Relationship Id="rId146"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microsoft.com/office/2015/10/relationships/revisionInfo" Target="revisionInfo.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3.fntdata"/><Relationship Id="rId136" Type="http://schemas.openxmlformats.org/officeDocument/2006/relationships/font" Target="fonts/font8.fntdata"/><Relationship Id="rId157" Type="http://customschemas.google.com/relationships/presentationmetadata" Target="meta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9.fntdata"/><Relationship Id="rId15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4.fntdata"/><Relationship Id="rId153" Type="http://schemas.openxmlformats.org/officeDocument/2006/relationships/font" Target="fonts/font2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5.fntdata"/><Relationship Id="rId148"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5.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16.fntdata"/><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ic.un.org.pl/strony-2011-2015/zrownowazony-rozwoj-i-cele-zrownowazonego-rozwoju/286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europarl.europa.eu/topics/pl/article/20151201STO05603/gospodarka-o-obiegu-zamknietym-definicja-znaczenie-i-korzysci-wideo"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6caa55de2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36caa55de2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68e3dab61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368e3dab612_0_2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u="sng">
                <a:solidFill>
                  <a:schemeClr val="dk1"/>
                </a:solidFill>
                <a:hlinkClick r:id="rId3">
                  <a:extLst>
                    <a:ext uri="{A12FA001-AC4F-418D-AE19-62706E023703}">
                      <ahyp:hlinkClr xmlns:ahyp="http://schemas.microsoft.com/office/drawing/2018/hyperlinkcolor" val="tx"/>
                    </a:ext>
                  </a:extLst>
                </a:hlinkClick>
              </a:rPr>
              <a:t>https://www.unic.un.org.pl/strony-2011-2015/zrownowazony-rozwoj-i-cele-zrownowazonego-rozwoju/2860</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pl-PL" sz="1400">
                <a:solidFill>
                  <a:schemeClr val="dk1"/>
                </a:solidFill>
                <a:latin typeface="Lato Light"/>
                <a:ea typeface="Lato Light"/>
                <a:cs typeface="Lato Light"/>
                <a:sym typeface="Lato Light"/>
              </a:rPr>
              <a:t>Idea szybko zyskała popularność w Europie, a w XX stuleciu przekroczyła wąskie poletko leśnictwa i termin zaczęto odnosić do całej ochrony przyrody, a nie tylko gospodarowania lasem.</a:t>
            </a:r>
            <a:endParaRPr sz="1400">
              <a:solidFill>
                <a:schemeClr val="dk1"/>
              </a:solidFill>
              <a:latin typeface="Lato Light"/>
              <a:ea typeface="Lato Light"/>
              <a:cs typeface="Lato Light"/>
              <a:sym typeface="Lato Light"/>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8af48bfce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38af48bfce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8" name="Google Shape;1218;g38af48bfce7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368e3dab612_0_290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0" name="Google Shape;1230;g368e3dab612_0_290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Warto podkreślić, że uczelnia może raportować wkład w te cele przez badania i działalność dydaktyczną.</a:t>
            </a:r>
            <a:endParaRPr/>
          </a:p>
        </p:txBody>
      </p:sp>
      <p:sp>
        <p:nvSpPr>
          <p:cNvPr id="1231" name="Google Shape;1231;g368e3dab612_0_290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368e3dab612_0_2895: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8" name="Google Shape;1238;g368e3dab612_0_289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Podkreśl, że GPP to obowiązek, nie opcja – a jednocześnie sposób na edukowanie otoczenia uczelni.</a:t>
            </a:r>
            <a:endParaRPr/>
          </a:p>
        </p:txBody>
      </p:sp>
      <p:sp>
        <p:nvSpPr>
          <p:cNvPr id="1239" name="Google Shape;1239;g368e3dab612_0_289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36ca00ed2ff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g36ca00ed2ff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7" name="Google Shape;1247;g36ca00ed2ff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368e3dab612_0_291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0" name="Google Shape;1260;g368e3dab612_0_29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Pokaż, że EUA traktuje uczelnie jako motor zmiany społecznej, nie tylko naukowej.</a:t>
            </a:r>
            <a:endParaRPr/>
          </a:p>
        </p:txBody>
      </p:sp>
      <p:sp>
        <p:nvSpPr>
          <p:cNvPr id="1261" name="Google Shape;1261;g368e3dab612_0_29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368e3dab612_0_2925: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9" name="Google Shape;1269;g368e3dab612_0_29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Zaproponuj uczestnikom, by pomyśleli, który z kroków ich uczelnia mogłaby wdrożyć jako pierwszy.</a:t>
            </a:r>
            <a:endParaRPr/>
          </a:p>
        </p:txBody>
      </p:sp>
      <p:sp>
        <p:nvSpPr>
          <p:cNvPr id="1270" name="Google Shape;1270;g368e3dab612_0_29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38af48bfce7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g38af48bfce7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7" name="Google Shape;1277;g38af48bfce7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368e3dab612_0_2949: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6" name="Google Shape;1286;g368e3dab612_0_29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Zakończ motywacyjnie – ESG to inwestycja w przyszłość uczelni i jej społeczności.</a:t>
            </a:r>
            <a:endParaRPr/>
          </a:p>
        </p:txBody>
      </p:sp>
      <p:sp>
        <p:nvSpPr>
          <p:cNvPr id="1287" name="Google Shape;1287;g368e3dab612_0_29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68e3dab612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 name="Google Shape;1293;g368e3dab612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4" name="Google Shape;1294;g368e3dab612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368e3dab612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3" name="Google Shape;1303;g368e3dab612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4" name="Google Shape;1304;g368e3dab612_0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68e3dab612_0_23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g368e3dab612_0_2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368e3dab612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g368e3dab612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2" name="Google Shape;1312;g368e3dab612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368e3dab612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g368e3dab612_0_2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6" name="Google Shape;1326;g368e3dab612_0_2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36ca00ed2ff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g36ca00ed2ff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35" name="Google Shape;1335;g36ca00ed2ff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3690549fdb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g3690549fdb0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3" name="Google Shape;1343;g3690549fdb0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368e3dab612_0_2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g368e3dab612_0_2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https://reports.weforum.org/docs/WEF_Future_of_Jobs_Report_2025.pdf</a:t>
            </a:r>
            <a:endParaRPr/>
          </a:p>
        </p:txBody>
      </p:sp>
      <p:sp>
        <p:nvSpPr>
          <p:cNvPr id="1350" name="Google Shape;1350;g368e3dab612_0_2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368e3dab612_0_2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7" name="Google Shape;1357;g368e3dab612_0_2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8" name="Google Shape;1358;g368e3dab612_0_2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368e3dab612_0_2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g368e3dab612_0_2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7" name="Google Shape;1367;g368e3dab612_0_22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368e3dab612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368e3dab612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5" name="Google Shape;1375;g368e3dab612_0_2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368e3dab612_0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g368e3dab612_0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8" name="Google Shape;1388;g368e3dab612_0_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368e3dab612_0_30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2" name="Google Shape;1402;g368e3dab612_0_30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3" name="Google Shape;1403;g368e3dab612_0_30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68e3dab612_0_2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368e3dab612_0_2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Gospdoarka jest zawsze w centrum ten wymiar zysków  ale te dwa pozostałe nie ujete</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368e3dab612_0_3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g368e3dab612_0_3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3" name="Google Shape;1413;g368e3dab612_0_3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368e3dab612_0_1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g368e3dab612_0_19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jak zmieniles juz swoje zachowanie? za co jestes wdzieczny w zyciu?</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38ace48c45c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g38ace48c45c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jak zmieniles juz swoje zachowanie? za co jestes wdzieczny w zyciu?</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368e3dab612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8" name="Google Shape;1438;g368e3dab612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9" name="Google Shape;1439;g368e3dab612_0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368e3dab612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g368e3dab612_0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9" name="Google Shape;1449;g368e3dab612_0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5" name="Google Shape;14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68e3dab612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368e3dab612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368e3dab612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68e3dab612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368e3dab612_0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368e3dab612_0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68e3dab612_0_2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368e3dab612_0_27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368e3dab612_0_27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68e3dab612_0_16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368e3dab612_0_16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g368e3dab612_0_16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8e3dab612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368e3dab612_0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368e3dab612_0_3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68e3dab612_0_2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368e3dab612_0_2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368e3dab612_0_25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68e3dab612_0_25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368e3dab612_0_25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g368e3dab612_0_25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68e3dab6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368e3dab6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368e3dab61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68e3dab612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68e3dab612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pl-PL" sz="1400">
                <a:latin typeface="Arial"/>
                <a:ea typeface="Arial"/>
                <a:cs typeface="Arial"/>
                <a:sym typeface="Arial"/>
              </a:rPr>
              <a:t>https://www.teraz-srodowisko.pl/aktualnosci/bioroznorodnosc-a-biznes-raport-deloitte-respect-energy-14466.html</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97" name="Google Shape;397;g368e3dab612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68e3dab612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368e3dab612_0_3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g368e3dab612_0_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68e3dab612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68e3dab612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4" name="Google Shape;414;g368e3dab612_0_3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68e3dab612_0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368e3dab612_0_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g368e3dab612_0_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68e3dab612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68e3dab612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368e3dab612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8e3dab612_0_2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68e3dab612_0_2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g368e3dab612_0_25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68e3dab612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368e3dab612_0_3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368e3dab612_0_3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68e3dab612_0_2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368e3dab612_0_22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g368e3dab612_0_22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68e3dab612_0_28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368e3dab612_0_28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g368e3dab612_0_28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68e3dab612_0_1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368e3dab612_0_16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368e3dab612_0_16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68e3dab612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368e3dab612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368e3dab612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68e3dab612_0_5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368e3dab612_0_5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800"/>
              <a:buFont typeface="Arial"/>
              <a:buNone/>
            </a:pPr>
            <a:r>
              <a:rPr lang="pl-PL" sz="800">
                <a:latin typeface="Lato"/>
                <a:ea typeface="Lato"/>
                <a:cs typeface="Lato"/>
                <a:sym typeface="Lato"/>
              </a:rPr>
              <a:t>https://www.edelman.com/sites/g/files/aatuss191/files/2023-03/2023%20Edelman%20Trust%20Barometer%20Global%20Report%20FINAL.pdf</a:t>
            </a:r>
            <a:endParaRPr sz="800">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pl-PL"/>
              <a:t>https://www.edelman.com/sites/g/files/aatuss191/files/2023-11/2023%20Edelman%20Trust%20Barometer%20Special%20Report%20Trust%20and%20Climate.pdf</a:t>
            </a:r>
            <a:endParaRPr/>
          </a:p>
          <a:p>
            <a:pPr marL="0" lvl="0" indent="0" algn="l" rtl="0">
              <a:lnSpc>
                <a:spcPct val="100000"/>
              </a:lnSpc>
              <a:spcBef>
                <a:spcPts val="0"/>
              </a:spcBef>
              <a:spcAft>
                <a:spcPts val="0"/>
              </a:spcAft>
              <a:buSzPts val="1400"/>
              <a:buNone/>
            </a:pPr>
            <a:endParaRPr/>
          </a:p>
        </p:txBody>
      </p:sp>
      <p:sp>
        <p:nvSpPr>
          <p:cNvPr id="489" name="Google Shape;489;g368e3dab612_0_5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68e3dab612_0_30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368e3dab612_0_30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g368e3dab612_0_30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68e3dab612_0_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368e3dab612_0_5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g368e3dab612_0_5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8e3dab612_0_1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368e3dab612_0_17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g368e3dab612_0_17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68e3dab612_0_3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368e3dab612_0_3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g368e3dab612_0_3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68e3dab612_0_3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368e3dab612_0_3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368e3dab612_0_3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8e3dab612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368e3dab612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368e3dab612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68e3dab612_0_2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368e3dab612_0_2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368e3dab612_0_25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68e3dab612_0_2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368e3dab612_0_25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368e3dab612_0_25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68e3dab612_0_26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368e3dab612_0_26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368e3dab612_0_26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68e3dab61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368e3dab612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368e3dab612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68e3dab612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g368e3dab612_0_6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68e3dab612_0_26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368e3dab612_0_26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368e3dab612_0_26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68e3dab612_0_26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368e3dab612_0_26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g368e3dab612_0_26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68e3dab612_0_2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368e3dab612_0_26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368e3dab612_0_26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690549fdb0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3690549fdb0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3690549fdb0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68e3dab61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368e3dab612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g368e3dab612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68e3dab612_0_27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368e3dab612_0_27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800"/>
              <a:buFont typeface="Arial"/>
              <a:buNone/>
            </a:pPr>
            <a:r>
              <a:rPr lang="pl-PL" sz="1400" b="1"/>
              <a:t>COP</a:t>
            </a:r>
            <a:r>
              <a:rPr lang="pl-PL" sz="1400"/>
              <a:t> to skrót od </a:t>
            </a:r>
            <a:r>
              <a:rPr lang="pl-PL" sz="1400" b="1"/>
              <a:t>Conference of the Parties</a:t>
            </a:r>
            <a:r>
              <a:rPr lang="pl-PL" sz="1400"/>
              <a:t> – </a:t>
            </a:r>
            <a:r>
              <a:rPr lang="pl-PL" sz="1400" b="1"/>
              <a:t>Konferencja Stron Ramowej konwencji Narodów Zjednoczonych w sprawie zmian klimatu (UNFCCC)</a:t>
            </a:r>
            <a:r>
              <a:rPr lang="pl-PL" sz="1400"/>
              <a:t>. To </a:t>
            </a:r>
            <a:r>
              <a:rPr lang="pl-PL" sz="1400" b="1"/>
              <a:t>najwyższy organ decyzyjny</a:t>
            </a:r>
            <a:r>
              <a:rPr lang="pl-PL" sz="1400"/>
              <a:t> Konwencji: wszystkie państwa-Strony spotykają się, by oceniać wdrażanie postanowień i podejmować decyzje (tzw. decyzje COP).</a:t>
            </a:r>
            <a:endParaRPr sz="1400"/>
          </a:p>
          <a:p>
            <a:pPr marL="0" lvl="0" indent="0" algn="l" rtl="0">
              <a:lnSpc>
                <a:spcPct val="115000"/>
              </a:lnSpc>
              <a:spcBef>
                <a:spcPts val="1000"/>
              </a:spcBef>
              <a:spcAft>
                <a:spcPts val="0"/>
              </a:spcAft>
              <a:buClr>
                <a:schemeClr val="dk1"/>
              </a:buClr>
              <a:buSzPts val="1800"/>
              <a:buFont typeface="Arial"/>
              <a:buNone/>
            </a:pPr>
            <a:r>
              <a:rPr lang="pl-PL" sz="1400" b="1"/>
              <a:t>Od kiedy?</a:t>
            </a:r>
            <a:endParaRPr sz="1400" b="1"/>
          </a:p>
          <a:p>
            <a:pPr marL="0" lvl="0" indent="0" algn="l" rtl="0">
              <a:lnSpc>
                <a:spcPct val="115000"/>
              </a:lnSpc>
              <a:spcBef>
                <a:spcPts val="1000"/>
              </a:spcBef>
              <a:spcAft>
                <a:spcPts val="0"/>
              </a:spcAft>
              <a:buClr>
                <a:schemeClr val="dk1"/>
              </a:buClr>
              <a:buSzPts val="1800"/>
              <a:buFont typeface="Arial"/>
              <a:buNone/>
            </a:pPr>
            <a:r>
              <a:rPr lang="pl-PL" sz="1400"/>
              <a:t>Pierwszy szczyt </a:t>
            </a:r>
            <a:r>
              <a:rPr lang="pl-PL" sz="1400" b="1"/>
              <a:t>COP1</a:t>
            </a:r>
            <a:r>
              <a:rPr lang="pl-PL" sz="1400"/>
              <a:t> odbył się </a:t>
            </a:r>
            <a:r>
              <a:rPr lang="pl-PL" sz="1400" b="1"/>
              <a:t>28 marca – 7 kwietnia 1995 r. w Berlinie</a:t>
            </a:r>
            <a:r>
              <a:rPr lang="pl-PL" sz="1400"/>
              <a:t>. Od tego czasu COP odbywa się </a:t>
            </a:r>
            <a:r>
              <a:rPr lang="pl-PL" sz="1400" b="1"/>
              <a:t>co roku</a:t>
            </a:r>
            <a:r>
              <a:rPr lang="pl-PL" sz="1400"/>
              <a:t> (z wyjątkami organizacyjnymi w czasie pandemii)</a:t>
            </a:r>
            <a:endParaRPr/>
          </a:p>
        </p:txBody>
      </p:sp>
      <p:sp>
        <p:nvSpPr>
          <p:cNvPr id="653" name="Google Shape;653;g368e3dab612_0_27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9299af822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9299af822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g39299af822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l-PL"/>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8ace48c45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38ace48c45c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g38ace48c45c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68e3dab612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368e3dab612_0_7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8e3dab612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368e3dab612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368e3dab612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68e3dab612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368e3dab612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g368e3dab612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68e3dab612_0_2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g368e3dab612_0_26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g368e3dab612_0_26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8e3dab612_0_2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368e3dab612_0_27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g368e3dab612_0_27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8e3dab612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368e3dab612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g368e3dab612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8ace48c45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38ace48c45c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g38ace48c45c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68e3dab612_0_10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400"/>
              <a:t>LAta 50 USA ekonomista Bowen</a:t>
            </a:r>
            <a:br>
              <a:rPr lang="pl-PL" sz="600"/>
            </a:br>
            <a:r>
              <a:rPr lang="pl-PL">
                <a:solidFill>
                  <a:schemeClr val="dk1"/>
                </a:solidFill>
              </a:rPr>
              <a:t>„społeczna odpowiedzialność to obowiązek managerów do prowadzenia takiej polityki,</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pl-PL">
                <a:solidFill>
                  <a:schemeClr val="dk1"/>
                </a:solidFill>
              </a:rPr>
              <a:t>podejmowania takich decyzji i do wytyczania takich kierunków działań biznesowych, które</a:t>
            </a:r>
            <a:r>
              <a:rPr lang="pl-PL"/>
              <a: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pl-PL">
                <a:solidFill>
                  <a:schemeClr val="dk1"/>
                </a:solidFill>
              </a:rPr>
              <a:t>będą zgodne z celami i wartościami naszego społeczeństwa”</a:t>
            </a:r>
            <a:endParaRPr sz="600"/>
          </a:p>
        </p:txBody>
      </p:sp>
      <p:sp>
        <p:nvSpPr>
          <p:cNvPr id="752" name="Google Shape;752;g368e3dab612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68e3dab612_0_2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368e3dab612_0_2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4" name="Google Shape;764;g368e3dab612_0_2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68e3dab612_0_10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0" name="Google Shape;770;g368e3dab612_0_1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8ace48c45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38ace48c45c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38ace48c45c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68e3dab612_0_2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368e3dab612_0_2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International FInacial Reporting standard </a:t>
            </a:r>
            <a:endParaRPr/>
          </a:p>
          <a:p>
            <a:pPr marL="0" lvl="0" indent="0" algn="l" rtl="0">
              <a:lnSpc>
                <a:spcPct val="100000"/>
              </a:lnSpc>
              <a:spcBef>
                <a:spcPts val="0"/>
              </a:spcBef>
              <a:spcAft>
                <a:spcPts val="0"/>
              </a:spcAft>
              <a:buClr>
                <a:schemeClr val="dk1"/>
              </a:buClr>
              <a:buSzPts val="1100"/>
              <a:buFont typeface="Arial"/>
              <a:buNone/>
            </a:pPr>
            <a:r>
              <a:rPr lang="pl-PL" sz="1100" b="1">
                <a:latin typeface="Arial"/>
                <a:ea typeface="Arial"/>
                <a:cs typeface="Arial"/>
                <a:sym typeface="Arial"/>
              </a:rPr>
              <a:t>IFRS</a:t>
            </a:r>
            <a:r>
              <a:rPr lang="pl-PL" sz="1100">
                <a:latin typeface="Arial"/>
                <a:ea typeface="Arial"/>
                <a:cs typeface="Arial"/>
                <a:sym typeface="Arial"/>
              </a:rPr>
              <a:t> = </a:t>
            </a:r>
            <a:r>
              <a:rPr lang="pl-PL" sz="1100" b="1">
                <a:latin typeface="Arial"/>
                <a:ea typeface="Arial"/>
                <a:cs typeface="Arial"/>
                <a:sym typeface="Arial"/>
              </a:rPr>
              <a:t>International Financial Reporting Standards</a:t>
            </a:r>
            <a:r>
              <a:rPr lang="pl-PL" sz="1100">
                <a:latin typeface="Arial"/>
                <a:ea typeface="Arial"/>
                <a:cs typeface="Arial"/>
                <a:sym typeface="Arial"/>
              </a:rPr>
              <a:t> — po polsku </a:t>
            </a:r>
            <a:r>
              <a:rPr lang="pl-PL" sz="1100" b="1">
                <a:latin typeface="Arial"/>
                <a:ea typeface="Arial"/>
                <a:cs typeface="Arial"/>
                <a:sym typeface="Arial"/>
              </a:rPr>
              <a:t>Międzynarodowe Standardy Sprawozdawczości Finansowej (MSSF)</a:t>
            </a:r>
            <a:r>
              <a:rPr lang="pl-PL" sz="1100">
                <a:latin typeface="Arial"/>
                <a:ea typeface="Arial"/>
                <a:cs typeface="Arial"/>
                <a:sym typeface="Arial"/>
              </a:rPr>
              <a:t>.</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pl-PL" sz="1100">
                <a:latin typeface="Arial"/>
                <a:ea typeface="Arial"/>
                <a:cs typeface="Arial"/>
                <a:sym typeface="Arial"/>
              </a:rPr>
              <a:t>To zespół zasad sporządzania sprawozdań finansowych wydawanych przez </a:t>
            </a:r>
            <a:r>
              <a:rPr lang="pl-PL" sz="1100" b="1">
                <a:latin typeface="Arial"/>
                <a:ea typeface="Arial"/>
                <a:cs typeface="Arial"/>
                <a:sym typeface="Arial"/>
              </a:rPr>
              <a:t>IASB</a:t>
            </a:r>
            <a:r>
              <a:rPr lang="pl-PL" sz="1100">
                <a:latin typeface="Arial"/>
                <a:ea typeface="Arial"/>
                <a:cs typeface="Arial"/>
                <a:sym typeface="Arial"/>
              </a:rPr>
              <a:t> (International Accounting Standards Board) działającą przy </a:t>
            </a:r>
            <a:r>
              <a:rPr lang="pl-PL" sz="1100" b="1">
                <a:latin typeface="Arial"/>
                <a:ea typeface="Arial"/>
                <a:cs typeface="Arial"/>
                <a:sym typeface="Arial"/>
              </a:rPr>
              <a:t>IFRS Foundation</a:t>
            </a:r>
            <a:r>
              <a:rPr lang="pl-PL" sz="1100">
                <a:latin typeface="Arial"/>
                <a:ea typeface="Arial"/>
                <a:cs typeface="Arial"/>
                <a:sym typeface="Arial"/>
              </a:rPr>
              <a:t>.</a:t>
            </a:r>
            <a:endParaRPr/>
          </a:p>
        </p:txBody>
      </p:sp>
      <p:sp>
        <p:nvSpPr>
          <p:cNvPr id="794" name="Google Shape;794;g368e3dab612_0_23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690549fdb0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3690549fdb0_0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3690549fdb0_0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368e3dab61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368e3dab61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2" name="Google Shape;802;g368e3dab612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68e3dab612_0_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g368e3dab612_0_9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https://climateandstrategy.com/blog/znaczenie-emisji-w-zakresie-3-dla-sladu-weglowego-przedsiebiorstw/</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8ace48c45c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38ace48c45c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g38ace48c45c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8ace48c45c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38ace48c45c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g38ace48c45c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8ace48c45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38ace48c45c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g38ace48c45c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38ace48c45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g38ace48c45c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g38ace48c45c_0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3690549fdb0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3690549fdb0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g3690549fdb0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cee6041d67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3cee6041d67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g3cee6041d67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l-PL"/>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368e3dab612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368e3dab612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7" name="Google Shape;867;g368e3dab612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68e3dab612_0_1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4" name="Google Shape;874;g368e3dab612_0_1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68e3dab612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368e3dab612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368e3dab612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6caa55de28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36caa55de28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368e3dab612_0_1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tutaj biomimikry, cradle to cradle</a:t>
            </a:r>
            <a:endParaRPr/>
          </a:p>
        </p:txBody>
      </p:sp>
      <p:sp>
        <p:nvSpPr>
          <p:cNvPr id="934" name="Google Shape;934;g368e3dab612_0_1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368e3dab612_0_1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3" name="Google Shape;943;g368e3dab612_0_1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68e3dab612_0_11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u="sng">
                <a:solidFill>
                  <a:schemeClr val="hlink"/>
                </a:solidFill>
                <a:hlinkClick r:id="rId3"/>
              </a:rPr>
              <a:t>https://www.europarl.europa.eu/topics/pl/article/20151201STO05603/gospodarka-o-obiegu-zamknietym-definicja-znaczenie-i-korzysci-wideo</a:t>
            </a:r>
            <a:r>
              <a:rPr lang="pl-PL"/>
              <a:t> </a:t>
            </a:r>
            <a:endParaRPr/>
          </a:p>
        </p:txBody>
      </p:sp>
      <p:sp>
        <p:nvSpPr>
          <p:cNvPr id="955" name="Google Shape;955;g368e3dab612_0_1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68e3dab612_0_1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2" name="Google Shape;962;g368e3dab612_0_1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368e3dab612_0_1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8" name="Google Shape;968;g368e3dab612_0_1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68e3dab612_0_1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3" name="Google Shape;983;g368e3dab612_0_13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cee6041d67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cee6041d67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g3cee6041d67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pl-PL"/>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68e3dab612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368e3dab612_0_1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https://www.parp.gov.pl/goz</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cee6041d67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g3cee6041d67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7" name="Google Shape;1007;g3cee6041d67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68e3dab61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68e3dab61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368e3dab61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cee6041d67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3cee6041d67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4" name="Google Shape;1014;g3cee6041d67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cee6041d67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g3cee6041d67_0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1" name="Google Shape;1021;g3cee6041d67_0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3cee6041d67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3cee6041d67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8" name="Google Shape;1028;g3cee6041d67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3cee6041d67_0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3cee6041d67_0_2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5" name="Google Shape;1035;g3cee6041d67_0_2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cee6041d67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3cee6041d67_0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2" name="Google Shape;1042;g3cee6041d67_0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cee6041d67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3cee6041d67_0_2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9" name="Google Shape;1049;g3cee6041d67_0_2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368e3dab612_0_15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Na podstawie analiz danych ze studiów przypadku oraz opinii ekspertów Fundacja Ellen MacArthur21 opracowała zestaw sześciu działań, które pomogą przedsiębiorcom i rządom przestawić się na gospodarkę o obiegu zamkniętym. . ReSOLVE daje przedsiębiorcom i rządom narzędzia do budowy strategii i inicjatyw zgodnych z ideą gospodarki o obiegu zamkniętym. Działania ujęte w schemacie ReSOLVE pozwalają zwiększyć efektywność wykorzystania zasobów fizycznych, wydłużyć ich żywotność oraz odejść od użycia zasobów nieodnawialnych na rzecz zasobów odnawialnych. Każde z działań wzmacnia i przyspiesza działanie pozostałych.</a:t>
            </a:r>
            <a:endParaRPr/>
          </a:p>
        </p:txBody>
      </p:sp>
      <p:sp>
        <p:nvSpPr>
          <p:cNvPr id="1055" name="Google Shape;1055;g368e3dab61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3690549fdb0_0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g3690549fdb0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9" name="Google Shape;1079;g3690549fdb0_0_1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3690549fdb0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g3690549fdb0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9" name="Google Shape;1089;g3690549fdb0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690549fdb0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g3690549fdb0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g3690549fdb0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8e3dab612_0_2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8e3dab612_0_24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368e3dab612_0_24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3690549fdb0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3690549fdb0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9" name="Google Shape;1109;g3690549fdb0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68e3dab612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g368e3dab612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3" name="Google Shape;1123;g368e3dab612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36ca00ed2f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g36ca00ed2f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1" name="Google Shape;1131;g36ca00ed2ff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38ace48c45c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g38ace48c45c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5" name="Google Shape;1145;g38ace48c45c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38ace48c45c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g38ace48c45c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6" name="Google Shape;1156;g38ace48c45c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38ace48c45c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38ace48c45c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7" name="Google Shape;1167;g38ace48c45c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38ace48c45c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g38ace48c45c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4" name="Google Shape;1174;g38ace48c45c_0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68e3dab612_0_2877: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8" name="Google Shape;1188;g368e3dab612_0_287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Zachęć uczestników do refleksji, które z tych wskaźników uczelnia już monitoruje.</a:t>
            </a:r>
            <a:endParaRPr/>
          </a:p>
        </p:txBody>
      </p:sp>
      <p:sp>
        <p:nvSpPr>
          <p:cNvPr id="1189" name="Google Shape;1189;g368e3dab612_0_287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6ca00ed2f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36ca00ed2ff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6" name="Google Shape;1196;g36ca00ed2ff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68e3dab612_0_2901:notes"/>
          <p:cNvSpPr>
            <a:spLocks noGrp="1" noRot="1" noChangeAspect="1"/>
          </p:cNvSpPr>
          <p:nvPr>
            <p:ph type="sldImg" idx="2"/>
          </p:nvPr>
        </p:nvSpPr>
        <p:spPr>
          <a:xfrm>
            <a:off x="-500000" y="0"/>
            <a:ext cx="39999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9" name="Google Shape;1209;g368e3dab612_0_290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Omów przykład: projekt modernizacji kampusu uczelni zgodny z DNSH.</a:t>
            </a:r>
            <a:endParaRPr/>
          </a:p>
        </p:txBody>
      </p:sp>
      <p:sp>
        <p:nvSpPr>
          <p:cNvPr id="1210" name="Google Shape;1210;g368e3dab612_0_290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5"/>
        <p:cNvGrpSpPr/>
        <p:nvPr/>
      </p:nvGrpSpPr>
      <p:grpSpPr>
        <a:xfrm>
          <a:off x="0" y="0"/>
          <a:ext cx="0" cy="0"/>
          <a:chOff x="0" y="0"/>
          <a:chExt cx="0" cy="0"/>
        </a:xfrm>
      </p:grpSpPr>
      <p:sp>
        <p:nvSpPr>
          <p:cNvPr id="16" name="Google Shape;16;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usty 2">
  <p:cSld name="Pusty_1">
    <p:spTree>
      <p:nvGrpSpPr>
        <p:cNvPr id="1" name="Shape 5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i zawartość 2">
  <p:cSld name="OBJECT_3">
    <p:spTree>
      <p:nvGrpSpPr>
        <p:cNvPr id="1" name="Shape 59"/>
        <p:cNvGrpSpPr/>
        <p:nvPr/>
      </p:nvGrpSpPr>
      <p:grpSpPr>
        <a:xfrm>
          <a:off x="0" y="0"/>
          <a:ext cx="0" cy="0"/>
          <a:chOff x="0" y="0"/>
          <a:chExt cx="0" cy="0"/>
        </a:xfrm>
      </p:grpSpPr>
      <p:sp>
        <p:nvSpPr>
          <p:cNvPr id="60" name="Google Shape;60;g368e3dab612_0_2197"/>
          <p:cNvSpPr txBox="1">
            <a:spLocks noGrp="1"/>
          </p:cNvSpPr>
          <p:nvPr>
            <p:ph type="title"/>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1" name="Google Shape;61;g368e3dab612_0_2197"/>
          <p:cNvSpPr txBox="1">
            <a:spLocks noGrp="1"/>
          </p:cNvSpPr>
          <p:nvPr>
            <p:ph type="body" idx="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457200" marR="0" lvl="0"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2" name="Google Shape;62;g368e3dab612_0_2197"/>
          <p:cNvSpPr txBox="1">
            <a:spLocks noGrp="1"/>
          </p:cNvSpPr>
          <p:nvPr>
            <p:ph type="dt" idx="10"/>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3" name="Google Shape;63;g368e3dab612_0_2197"/>
          <p:cNvSpPr txBox="1">
            <a:spLocks noGrp="1"/>
          </p:cNvSpPr>
          <p:nvPr>
            <p:ph type="ftr" idx="1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4" name="Google Shape;64;g368e3dab612_0_2197"/>
          <p:cNvSpPr txBox="1">
            <a:spLocks noGrp="1"/>
          </p:cNvSpPr>
          <p:nvPr>
            <p:ph type="sldNum" idx="12"/>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81"/>
        <p:cNvGrpSpPr/>
        <p:nvPr/>
      </p:nvGrpSpPr>
      <p:grpSpPr>
        <a:xfrm>
          <a:off x="0" y="0"/>
          <a:ext cx="0" cy="0"/>
          <a:chOff x="0" y="0"/>
          <a:chExt cx="0" cy="0"/>
        </a:xfrm>
      </p:grpSpPr>
      <p:sp>
        <p:nvSpPr>
          <p:cNvPr id="82" name="Google Shape;8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6"/>
        <p:cNvGrpSpPr/>
        <p:nvPr/>
      </p:nvGrpSpPr>
      <p:grpSpPr>
        <a:xfrm>
          <a:off x="0" y="0"/>
          <a:ext cx="0" cy="0"/>
          <a:chOff x="0" y="0"/>
          <a:chExt cx="0" cy="0"/>
        </a:xfrm>
      </p:grpSpPr>
      <p:sp>
        <p:nvSpPr>
          <p:cNvPr id="107" name="Google Shape;107;g36caa55de28_0_278"/>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08" name="Google Shape;108;g36caa55de28_0_278"/>
          <p:cNvSpPr txBox="1">
            <a:spLocks noGrp="1"/>
          </p:cNvSpPr>
          <p:nvPr>
            <p:ph type="body" idx="1"/>
          </p:nvPr>
        </p:nvSpPr>
        <p:spPr>
          <a:xfrm>
            <a:off x="304800" y="1066800"/>
            <a:ext cx="5486400" cy="3017700"/>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109" name="Google Shape;109;g36caa55de28_0_278"/>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10" name="Google Shape;110;g36caa55de28_0_278"/>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11" name="Google Shape;111;g36caa55de28_0_278"/>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g36caa55de28_0_273"/>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14" name="Google Shape;114;g36caa55de28_0_273"/>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15" name="Google Shape;115;g36caa55de28_0_273"/>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usty 1">
  <p:cSld name="Pusty">
    <p:spTree>
      <p:nvGrpSpPr>
        <p:cNvPr id="1" name="Shape 1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01 basic">
  <p:cSld name="1_Content 01 basic 3">
    <p:spTree>
      <p:nvGrpSpPr>
        <p:cNvPr id="1" name="Shape 117"/>
        <p:cNvGrpSpPr/>
        <p:nvPr/>
      </p:nvGrpSpPr>
      <p:grpSpPr>
        <a:xfrm>
          <a:off x="0" y="0"/>
          <a:ext cx="0" cy="0"/>
          <a:chOff x="0" y="0"/>
          <a:chExt cx="0" cy="0"/>
        </a:xfrm>
      </p:grpSpPr>
      <p:sp>
        <p:nvSpPr>
          <p:cNvPr id="118" name="Google Shape;118;g36caa55de28_0_284"/>
          <p:cNvSpPr txBox="1"/>
          <p:nvPr/>
        </p:nvSpPr>
        <p:spPr>
          <a:xfrm>
            <a:off x="11723612" y="6378000"/>
            <a:ext cx="480000" cy="4800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fld id="{00000000-1234-1234-1234-123412341234}" type="slidenum">
              <a:rPr lang="pl-PL" sz="1300" b="0" i="0" u="none" strike="noStrike" cap="none">
                <a:solidFill>
                  <a:srgbClr val="CDBA8A"/>
                </a:solidFill>
                <a:latin typeface="Arial"/>
                <a:ea typeface="Arial"/>
                <a:cs typeface="Arial"/>
                <a:sym typeface="Arial"/>
              </a:rPr>
              <a:t>‹#›</a:t>
            </a:fld>
            <a:endParaRPr sz="1300" b="0" i="0" u="none" strike="noStrike" cap="none">
              <a:solidFill>
                <a:srgbClr val="CDBA8A"/>
              </a:solidFill>
              <a:latin typeface="Arial"/>
              <a:ea typeface="Arial"/>
              <a:cs typeface="Arial"/>
              <a:sym typeface="Arial"/>
            </a:endParaRPr>
          </a:p>
        </p:txBody>
      </p:sp>
      <p:sp>
        <p:nvSpPr>
          <p:cNvPr id="119" name="Google Shape;119;g36caa55de28_0_284"/>
          <p:cNvSpPr txBox="1"/>
          <p:nvPr/>
        </p:nvSpPr>
        <p:spPr>
          <a:xfrm rot="-5400000">
            <a:off x="9238862" y="3361217"/>
            <a:ext cx="5449500" cy="4800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CDBA8A"/>
                </a:solidFill>
                <a:latin typeface="Arial"/>
                <a:ea typeface="Arial"/>
                <a:cs typeface="Arial"/>
                <a:sym typeface="Arial"/>
              </a:rPr>
              <a:t>© Kopiowanie, przetwarzanie, rozpowszechnianie materiałów w całości lub części jest zabronione.</a:t>
            </a:r>
            <a:endParaRPr sz="900" b="0" i="0" u="none" strike="noStrike" cap="none">
              <a:solidFill>
                <a:srgbClr val="CDBA8A"/>
              </a:solidFill>
              <a:latin typeface="Arial"/>
              <a:ea typeface="Arial"/>
              <a:cs typeface="Arial"/>
              <a:sym typeface="Arial"/>
            </a:endParaRPr>
          </a:p>
        </p:txBody>
      </p:sp>
      <p:pic>
        <p:nvPicPr>
          <p:cNvPr id="120" name="Google Shape;120;g36caa55de28_0_284"/>
          <p:cNvPicPr preferRelativeResize="0"/>
          <p:nvPr/>
        </p:nvPicPr>
        <p:blipFill rotWithShape="1">
          <a:blip r:embed="rId2">
            <a:alphaModFix/>
          </a:blip>
          <a:srcRect/>
          <a:stretch/>
        </p:blipFill>
        <p:spPr>
          <a:xfrm>
            <a:off x="11616181" y="153975"/>
            <a:ext cx="430889" cy="287260"/>
          </a:xfrm>
          <a:prstGeom prst="rect">
            <a:avLst/>
          </a:prstGeom>
          <a:noFill/>
          <a:ln>
            <a:noFill/>
          </a:ln>
        </p:spPr>
      </p:pic>
      <p:cxnSp>
        <p:nvCxnSpPr>
          <p:cNvPr id="121" name="Google Shape;121;g36caa55de28_0_284"/>
          <p:cNvCxnSpPr/>
          <p:nvPr/>
        </p:nvCxnSpPr>
        <p:spPr>
          <a:xfrm>
            <a:off x="973668" y="87087"/>
            <a:ext cx="579300" cy="0"/>
          </a:xfrm>
          <a:prstGeom prst="straightConnector1">
            <a:avLst/>
          </a:prstGeom>
          <a:noFill/>
          <a:ln w="169325" cap="flat" cmpd="sng">
            <a:solidFill>
              <a:srgbClr val="C9B584"/>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g36caa55de28_0_289"/>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24" name="Google Shape;124;g36caa55de28_0_289"/>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25" name="Google Shape;125;g36caa55de28_0_289"/>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26" name="Google Shape;126;g36caa55de28_0_289"/>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g36caa55de28_0_294"/>
          <p:cNvSpPr txBox="1">
            <a:spLocks noGrp="1"/>
          </p:cNvSpPr>
          <p:nvPr>
            <p:ph type="ctrTitle"/>
          </p:nvPr>
        </p:nvSpPr>
        <p:spPr>
          <a:xfrm>
            <a:off x="457200" y="1420283"/>
            <a:ext cx="5181600" cy="9801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29" name="Google Shape;129;g36caa55de28_0_294"/>
          <p:cNvSpPr txBox="1">
            <a:spLocks noGrp="1"/>
          </p:cNvSpPr>
          <p:nvPr>
            <p:ph type="subTitle" idx="1"/>
          </p:nvPr>
        </p:nvSpPr>
        <p:spPr>
          <a:xfrm>
            <a:off x="914400" y="2590800"/>
            <a:ext cx="4267200" cy="1168500"/>
          </a:xfrm>
          <a:prstGeom prst="rect">
            <a:avLst/>
          </a:prstGeom>
          <a:noFill/>
          <a:ln>
            <a:noFill/>
          </a:ln>
        </p:spPr>
        <p:txBody>
          <a:bodyPr spcFirstLastPara="1" wrap="square" lIns="60975" tIns="30475" rIns="60975" bIns="30475" anchor="t" anchorCtr="0">
            <a:normAutofit/>
          </a:bodyPr>
          <a:lstStyle>
            <a:lvl1pPr lvl="0" algn="ctr">
              <a:lnSpc>
                <a:spcPct val="100000"/>
              </a:lnSpc>
              <a:spcBef>
                <a:spcPts val="400"/>
              </a:spcBef>
              <a:spcAft>
                <a:spcPts val="0"/>
              </a:spcAft>
              <a:buClr>
                <a:srgbClr val="888888"/>
              </a:buClr>
              <a:buSzPts val="2100"/>
              <a:buNone/>
              <a:defRPr>
                <a:solidFill>
                  <a:srgbClr val="888888"/>
                </a:solidFill>
              </a:defRPr>
            </a:lvl1pPr>
            <a:lvl2pPr lvl="1" algn="ctr">
              <a:lnSpc>
                <a:spcPct val="100000"/>
              </a:lnSpc>
              <a:spcBef>
                <a:spcPts val="400"/>
              </a:spcBef>
              <a:spcAft>
                <a:spcPts val="0"/>
              </a:spcAft>
              <a:buClr>
                <a:srgbClr val="888888"/>
              </a:buClr>
              <a:buSzPts val="1900"/>
              <a:buNone/>
              <a:defRPr>
                <a:solidFill>
                  <a:srgbClr val="888888"/>
                </a:solidFill>
              </a:defRPr>
            </a:lvl2pPr>
            <a:lvl3pPr lvl="2" algn="ctr">
              <a:lnSpc>
                <a:spcPct val="100000"/>
              </a:lnSpc>
              <a:spcBef>
                <a:spcPts val="300"/>
              </a:spcBef>
              <a:spcAft>
                <a:spcPts val="0"/>
              </a:spcAft>
              <a:buClr>
                <a:srgbClr val="888888"/>
              </a:buClr>
              <a:buSzPts val="1600"/>
              <a:buNone/>
              <a:defRPr>
                <a:solidFill>
                  <a:srgbClr val="888888"/>
                </a:solidFill>
              </a:defRPr>
            </a:lvl3pPr>
            <a:lvl4pPr lvl="3" algn="ctr">
              <a:lnSpc>
                <a:spcPct val="100000"/>
              </a:lnSpc>
              <a:spcBef>
                <a:spcPts val="300"/>
              </a:spcBef>
              <a:spcAft>
                <a:spcPts val="0"/>
              </a:spcAft>
              <a:buClr>
                <a:srgbClr val="888888"/>
              </a:buClr>
              <a:buSzPts val="1300"/>
              <a:buNone/>
              <a:defRPr>
                <a:solidFill>
                  <a:srgbClr val="888888"/>
                </a:solidFill>
              </a:defRPr>
            </a:lvl4pPr>
            <a:lvl5pPr lvl="4" algn="ctr">
              <a:lnSpc>
                <a:spcPct val="100000"/>
              </a:lnSpc>
              <a:spcBef>
                <a:spcPts val="300"/>
              </a:spcBef>
              <a:spcAft>
                <a:spcPts val="0"/>
              </a:spcAft>
              <a:buClr>
                <a:srgbClr val="888888"/>
              </a:buClr>
              <a:buSzPts val="1300"/>
              <a:buNone/>
              <a:defRPr>
                <a:solidFill>
                  <a:srgbClr val="888888"/>
                </a:solidFill>
              </a:defRPr>
            </a:lvl5pPr>
            <a:lvl6pPr lvl="5" algn="ctr">
              <a:lnSpc>
                <a:spcPct val="100000"/>
              </a:lnSpc>
              <a:spcBef>
                <a:spcPts val="300"/>
              </a:spcBef>
              <a:spcAft>
                <a:spcPts val="0"/>
              </a:spcAft>
              <a:buClr>
                <a:srgbClr val="888888"/>
              </a:buClr>
              <a:buSzPts val="1300"/>
              <a:buNone/>
              <a:defRPr>
                <a:solidFill>
                  <a:srgbClr val="888888"/>
                </a:solidFill>
              </a:defRPr>
            </a:lvl6pPr>
            <a:lvl7pPr lvl="6" algn="ctr">
              <a:lnSpc>
                <a:spcPct val="100000"/>
              </a:lnSpc>
              <a:spcBef>
                <a:spcPts val="300"/>
              </a:spcBef>
              <a:spcAft>
                <a:spcPts val="0"/>
              </a:spcAft>
              <a:buClr>
                <a:srgbClr val="888888"/>
              </a:buClr>
              <a:buSzPts val="1300"/>
              <a:buNone/>
              <a:defRPr>
                <a:solidFill>
                  <a:srgbClr val="888888"/>
                </a:solidFill>
              </a:defRPr>
            </a:lvl7pPr>
            <a:lvl8pPr lvl="7" algn="ctr">
              <a:lnSpc>
                <a:spcPct val="100000"/>
              </a:lnSpc>
              <a:spcBef>
                <a:spcPts val="300"/>
              </a:spcBef>
              <a:spcAft>
                <a:spcPts val="0"/>
              </a:spcAft>
              <a:buClr>
                <a:srgbClr val="888888"/>
              </a:buClr>
              <a:buSzPts val="1300"/>
              <a:buNone/>
              <a:defRPr>
                <a:solidFill>
                  <a:srgbClr val="888888"/>
                </a:solidFill>
              </a:defRPr>
            </a:lvl8pPr>
            <a:lvl9pPr lvl="8" algn="ctr">
              <a:lnSpc>
                <a:spcPct val="100000"/>
              </a:lnSpc>
              <a:spcBef>
                <a:spcPts val="300"/>
              </a:spcBef>
              <a:spcAft>
                <a:spcPts val="0"/>
              </a:spcAft>
              <a:buClr>
                <a:srgbClr val="888888"/>
              </a:buClr>
              <a:buSzPts val="1300"/>
              <a:buNone/>
              <a:defRPr>
                <a:solidFill>
                  <a:srgbClr val="888888"/>
                </a:solidFill>
              </a:defRPr>
            </a:lvl9pPr>
          </a:lstStyle>
          <a:p>
            <a:endParaRPr/>
          </a:p>
        </p:txBody>
      </p:sp>
      <p:sp>
        <p:nvSpPr>
          <p:cNvPr id="130" name="Google Shape;130;g36caa55de28_0_294"/>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1" name="Google Shape;131;g36caa55de28_0_294"/>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2" name="Google Shape;132;g36caa55de28_0_294"/>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g36caa55de28_0_300"/>
          <p:cNvSpPr txBox="1">
            <a:spLocks noGrp="1"/>
          </p:cNvSpPr>
          <p:nvPr>
            <p:ph type="title"/>
          </p:nvPr>
        </p:nvSpPr>
        <p:spPr>
          <a:xfrm>
            <a:off x="481542" y="2937933"/>
            <a:ext cx="5181600" cy="908100"/>
          </a:xfrm>
          <a:prstGeom prst="rect">
            <a:avLst/>
          </a:prstGeom>
          <a:noFill/>
          <a:ln>
            <a:noFill/>
          </a:ln>
        </p:spPr>
        <p:txBody>
          <a:bodyPr spcFirstLastPara="1" wrap="square" lIns="60975" tIns="30475" rIns="60975" bIns="30475" anchor="t" anchorCtr="0">
            <a:normAutofit/>
          </a:bodyPr>
          <a:lstStyle>
            <a:lvl1pPr lvl="0" algn="l">
              <a:lnSpc>
                <a:spcPct val="100000"/>
              </a:lnSpc>
              <a:spcBef>
                <a:spcPts val="0"/>
              </a:spcBef>
              <a:spcAft>
                <a:spcPts val="0"/>
              </a:spcAft>
              <a:buClr>
                <a:schemeClr val="dk1"/>
              </a:buClr>
              <a:buSzPts val="2700"/>
              <a:buFont typeface="Calibri"/>
              <a:buNone/>
              <a:defRPr sz="2700" b="1" cap="none"/>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5" name="Google Shape;135;g36caa55de28_0_300"/>
          <p:cNvSpPr txBox="1">
            <a:spLocks noGrp="1"/>
          </p:cNvSpPr>
          <p:nvPr>
            <p:ph type="body" idx="1"/>
          </p:nvPr>
        </p:nvSpPr>
        <p:spPr>
          <a:xfrm>
            <a:off x="481542" y="1937809"/>
            <a:ext cx="5181600" cy="1000500"/>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rgbClr val="888888"/>
              </a:buClr>
              <a:buSzPts val="1300"/>
              <a:buNone/>
              <a:defRPr sz="1300">
                <a:solidFill>
                  <a:srgbClr val="888888"/>
                </a:solidFill>
              </a:defRPr>
            </a:lvl1pPr>
            <a:lvl2pPr marL="914400" lvl="1" indent="-228600" algn="l">
              <a:lnSpc>
                <a:spcPct val="100000"/>
              </a:lnSpc>
              <a:spcBef>
                <a:spcPts val="300"/>
              </a:spcBef>
              <a:spcAft>
                <a:spcPts val="0"/>
              </a:spcAft>
              <a:buClr>
                <a:srgbClr val="888888"/>
              </a:buClr>
              <a:buSzPts val="1200"/>
              <a:buNone/>
              <a:defRPr sz="1200">
                <a:solidFill>
                  <a:srgbClr val="888888"/>
                </a:solidFill>
              </a:defRPr>
            </a:lvl2pPr>
            <a:lvl3pPr marL="1371600" lvl="2" indent="-228600" algn="l">
              <a:lnSpc>
                <a:spcPct val="100000"/>
              </a:lnSpc>
              <a:spcBef>
                <a:spcPts val="300"/>
              </a:spcBef>
              <a:spcAft>
                <a:spcPts val="0"/>
              </a:spcAft>
              <a:buClr>
                <a:srgbClr val="888888"/>
              </a:buClr>
              <a:buSzPts val="1100"/>
              <a:buNone/>
              <a:defRPr sz="1100">
                <a:solidFill>
                  <a:srgbClr val="888888"/>
                </a:solidFill>
              </a:defRPr>
            </a:lvl3pPr>
            <a:lvl4pPr marL="1828800" lvl="3" indent="-228600" algn="l">
              <a:lnSpc>
                <a:spcPct val="100000"/>
              </a:lnSpc>
              <a:spcBef>
                <a:spcPts val="100"/>
              </a:spcBef>
              <a:spcAft>
                <a:spcPts val="0"/>
              </a:spcAft>
              <a:buClr>
                <a:srgbClr val="888888"/>
              </a:buClr>
              <a:buSzPts val="900"/>
              <a:buNone/>
              <a:defRPr sz="900">
                <a:solidFill>
                  <a:srgbClr val="888888"/>
                </a:solidFill>
              </a:defRPr>
            </a:lvl4pPr>
            <a:lvl5pPr marL="2286000" lvl="4" indent="-228600" algn="l">
              <a:lnSpc>
                <a:spcPct val="100000"/>
              </a:lnSpc>
              <a:spcBef>
                <a:spcPts val="100"/>
              </a:spcBef>
              <a:spcAft>
                <a:spcPts val="0"/>
              </a:spcAft>
              <a:buClr>
                <a:srgbClr val="888888"/>
              </a:buClr>
              <a:buSzPts val="900"/>
              <a:buNone/>
              <a:defRPr sz="900">
                <a:solidFill>
                  <a:srgbClr val="888888"/>
                </a:solidFill>
              </a:defRPr>
            </a:lvl5pPr>
            <a:lvl6pPr marL="2743200" lvl="5" indent="-228600" algn="l">
              <a:lnSpc>
                <a:spcPct val="100000"/>
              </a:lnSpc>
              <a:spcBef>
                <a:spcPts val="100"/>
              </a:spcBef>
              <a:spcAft>
                <a:spcPts val="0"/>
              </a:spcAft>
              <a:buClr>
                <a:srgbClr val="888888"/>
              </a:buClr>
              <a:buSzPts val="900"/>
              <a:buNone/>
              <a:defRPr sz="900">
                <a:solidFill>
                  <a:srgbClr val="888888"/>
                </a:solidFill>
              </a:defRPr>
            </a:lvl6pPr>
            <a:lvl7pPr marL="3200400" lvl="6" indent="-228600" algn="l">
              <a:lnSpc>
                <a:spcPct val="100000"/>
              </a:lnSpc>
              <a:spcBef>
                <a:spcPts val="100"/>
              </a:spcBef>
              <a:spcAft>
                <a:spcPts val="0"/>
              </a:spcAft>
              <a:buClr>
                <a:srgbClr val="888888"/>
              </a:buClr>
              <a:buSzPts val="900"/>
              <a:buNone/>
              <a:defRPr sz="900">
                <a:solidFill>
                  <a:srgbClr val="888888"/>
                </a:solidFill>
              </a:defRPr>
            </a:lvl7pPr>
            <a:lvl8pPr marL="3657600" lvl="7" indent="-228600" algn="l">
              <a:lnSpc>
                <a:spcPct val="100000"/>
              </a:lnSpc>
              <a:spcBef>
                <a:spcPts val="100"/>
              </a:spcBef>
              <a:spcAft>
                <a:spcPts val="0"/>
              </a:spcAft>
              <a:buClr>
                <a:srgbClr val="888888"/>
              </a:buClr>
              <a:buSzPts val="900"/>
              <a:buNone/>
              <a:defRPr sz="900">
                <a:solidFill>
                  <a:srgbClr val="888888"/>
                </a:solidFill>
              </a:defRPr>
            </a:lvl8pPr>
            <a:lvl9pPr marL="4114800" lvl="8" indent="-228600" algn="l">
              <a:lnSpc>
                <a:spcPct val="100000"/>
              </a:lnSpc>
              <a:spcBef>
                <a:spcPts val="100"/>
              </a:spcBef>
              <a:spcAft>
                <a:spcPts val="0"/>
              </a:spcAft>
              <a:buClr>
                <a:srgbClr val="888888"/>
              </a:buClr>
              <a:buSzPts val="900"/>
              <a:buNone/>
              <a:defRPr sz="900">
                <a:solidFill>
                  <a:srgbClr val="888888"/>
                </a:solidFill>
              </a:defRPr>
            </a:lvl9pPr>
          </a:lstStyle>
          <a:p>
            <a:endParaRPr/>
          </a:p>
        </p:txBody>
      </p:sp>
      <p:sp>
        <p:nvSpPr>
          <p:cNvPr id="136" name="Google Shape;136;g36caa55de28_0_300"/>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7" name="Google Shape;137;g36caa55de28_0_300"/>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38" name="Google Shape;138;g36caa55de28_0_300"/>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
        <p:cNvGrpSpPr/>
        <p:nvPr/>
      </p:nvGrpSpPr>
      <p:grpSpPr>
        <a:xfrm>
          <a:off x="0" y="0"/>
          <a:ext cx="0" cy="0"/>
          <a:chOff x="0" y="0"/>
          <a:chExt cx="0" cy="0"/>
        </a:xfrm>
      </p:grpSpPr>
      <p:sp>
        <p:nvSpPr>
          <p:cNvPr id="140" name="Google Shape;140;g36caa55de28_0_306"/>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1" name="Google Shape;141;g36caa55de28_0_306"/>
          <p:cNvSpPr txBox="1">
            <a:spLocks noGrp="1"/>
          </p:cNvSpPr>
          <p:nvPr>
            <p:ph type="body" idx="1"/>
          </p:nvPr>
        </p:nvSpPr>
        <p:spPr>
          <a:xfrm>
            <a:off x="304800" y="1066800"/>
            <a:ext cx="2692500" cy="3017700"/>
          </a:xfrm>
          <a:prstGeom prst="rect">
            <a:avLst/>
          </a:prstGeom>
          <a:noFill/>
          <a:ln>
            <a:noFill/>
          </a:ln>
        </p:spPr>
        <p:txBody>
          <a:bodyPr spcFirstLastPara="1" wrap="square" lIns="60975" tIns="30475" rIns="60975"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300"/>
              </a:spcBef>
              <a:spcAft>
                <a:spcPts val="0"/>
              </a:spcAft>
              <a:buClr>
                <a:schemeClr val="dk1"/>
              </a:buClr>
              <a:buSzPts val="1200"/>
              <a:buChar char="–"/>
              <a:defRPr sz="1200"/>
            </a:lvl4pPr>
            <a:lvl5pPr marL="2286000" lvl="4" indent="-304800" algn="l">
              <a:lnSpc>
                <a:spcPct val="100000"/>
              </a:lnSpc>
              <a:spcBef>
                <a:spcPts val="300"/>
              </a:spcBef>
              <a:spcAft>
                <a:spcPts val="0"/>
              </a:spcAft>
              <a:buClr>
                <a:schemeClr val="dk1"/>
              </a:buClr>
              <a:buSzPts val="1200"/>
              <a:buChar char="»"/>
              <a:defRPr sz="1200"/>
            </a:lvl5pPr>
            <a:lvl6pPr marL="2743200" lvl="5" indent="-304800" algn="l">
              <a:lnSpc>
                <a:spcPct val="100000"/>
              </a:lnSpc>
              <a:spcBef>
                <a:spcPts val="300"/>
              </a:spcBef>
              <a:spcAft>
                <a:spcPts val="0"/>
              </a:spcAft>
              <a:buClr>
                <a:schemeClr val="dk1"/>
              </a:buClr>
              <a:buSzPts val="1200"/>
              <a:buChar char="•"/>
              <a:defRPr sz="1200"/>
            </a:lvl6pPr>
            <a:lvl7pPr marL="3200400" lvl="6" indent="-304800" algn="l">
              <a:lnSpc>
                <a:spcPct val="100000"/>
              </a:lnSpc>
              <a:spcBef>
                <a:spcPts val="300"/>
              </a:spcBef>
              <a:spcAft>
                <a:spcPts val="0"/>
              </a:spcAft>
              <a:buClr>
                <a:schemeClr val="dk1"/>
              </a:buClr>
              <a:buSzPts val="1200"/>
              <a:buChar char="•"/>
              <a:defRPr sz="1200"/>
            </a:lvl7pPr>
            <a:lvl8pPr marL="3657600" lvl="7" indent="-304800" algn="l">
              <a:lnSpc>
                <a:spcPct val="100000"/>
              </a:lnSpc>
              <a:spcBef>
                <a:spcPts val="300"/>
              </a:spcBef>
              <a:spcAft>
                <a:spcPts val="0"/>
              </a:spcAft>
              <a:buClr>
                <a:schemeClr val="dk1"/>
              </a:buClr>
              <a:buSzPts val="1200"/>
              <a:buChar char="•"/>
              <a:defRPr sz="1200"/>
            </a:lvl8pPr>
            <a:lvl9pPr marL="4114800" lvl="8" indent="-304800" algn="l">
              <a:lnSpc>
                <a:spcPct val="100000"/>
              </a:lnSpc>
              <a:spcBef>
                <a:spcPts val="300"/>
              </a:spcBef>
              <a:spcAft>
                <a:spcPts val="0"/>
              </a:spcAft>
              <a:buClr>
                <a:schemeClr val="dk1"/>
              </a:buClr>
              <a:buSzPts val="1200"/>
              <a:buChar char="•"/>
              <a:defRPr sz="1200"/>
            </a:lvl9pPr>
          </a:lstStyle>
          <a:p>
            <a:endParaRPr/>
          </a:p>
        </p:txBody>
      </p:sp>
      <p:sp>
        <p:nvSpPr>
          <p:cNvPr id="142" name="Google Shape;142;g36caa55de28_0_306"/>
          <p:cNvSpPr txBox="1">
            <a:spLocks noGrp="1"/>
          </p:cNvSpPr>
          <p:nvPr>
            <p:ph type="body" idx="2"/>
          </p:nvPr>
        </p:nvSpPr>
        <p:spPr>
          <a:xfrm>
            <a:off x="3098800" y="1066800"/>
            <a:ext cx="2692500" cy="3017700"/>
          </a:xfrm>
          <a:prstGeom prst="rect">
            <a:avLst/>
          </a:prstGeom>
          <a:noFill/>
          <a:ln>
            <a:noFill/>
          </a:ln>
        </p:spPr>
        <p:txBody>
          <a:bodyPr spcFirstLastPara="1" wrap="square" lIns="60975" tIns="30475" rIns="60975" bIns="30475" anchor="t" anchorCtr="0">
            <a:normAutofit/>
          </a:bodyPr>
          <a:lstStyle>
            <a:lvl1pPr marL="457200" lvl="0" indent="-349250" algn="l">
              <a:lnSpc>
                <a:spcPct val="100000"/>
              </a:lnSpc>
              <a:spcBef>
                <a:spcPts val="400"/>
              </a:spcBef>
              <a:spcAft>
                <a:spcPts val="0"/>
              </a:spcAft>
              <a:buClr>
                <a:schemeClr val="dk1"/>
              </a:buClr>
              <a:buSzPts val="1900"/>
              <a:buChar char="•"/>
              <a:defRPr sz="1900"/>
            </a:lvl1pPr>
            <a:lvl2pPr marL="914400" lvl="1" indent="-330200" algn="l">
              <a:lnSpc>
                <a:spcPct val="100000"/>
              </a:lnSpc>
              <a:spcBef>
                <a:spcPts val="300"/>
              </a:spcBef>
              <a:spcAft>
                <a:spcPts val="0"/>
              </a:spcAft>
              <a:buClr>
                <a:schemeClr val="dk1"/>
              </a:buClr>
              <a:buSzPts val="1600"/>
              <a:buChar char="–"/>
              <a:defRPr sz="1600"/>
            </a:lvl2pPr>
            <a:lvl3pPr marL="1371600" lvl="2" indent="-311150" algn="l">
              <a:lnSpc>
                <a:spcPct val="100000"/>
              </a:lnSpc>
              <a:spcBef>
                <a:spcPts val="300"/>
              </a:spcBef>
              <a:spcAft>
                <a:spcPts val="0"/>
              </a:spcAft>
              <a:buClr>
                <a:schemeClr val="dk1"/>
              </a:buClr>
              <a:buSzPts val="1300"/>
              <a:buChar char="•"/>
              <a:defRPr sz="1300"/>
            </a:lvl3pPr>
            <a:lvl4pPr marL="1828800" lvl="3" indent="-304800" algn="l">
              <a:lnSpc>
                <a:spcPct val="100000"/>
              </a:lnSpc>
              <a:spcBef>
                <a:spcPts val="300"/>
              </a:spcBef>
              <a:spcAft>
                <a:spcPts val="0"/>
              </a:spcAft>
              <a:buClr>
                <a:schemeClr val="dk1"/>
              </a:buClr>
              <a:buSzPts val="1200"/>
              <a:buChar char="–"/>
              <a:defRPr sz="1200"/>
            </a:lvl4pPr>
            <a:lvl5pPr marL="2286000" lvl="4" indent="-304800" algn="l">
              <a:lnSpc>
                <a:spcPct val="100000"/>
              </a:lnSpc>
              <a:spcBef>
                <a:spcPts val="300"/>
              </a:spcBef>
              <a:spcAft>
                <a:spcPts val="0"/>
              </a:spcAft>
              <a:buClr>
                <a:schemeClr val="dk1"/>
              </a:buClr>
              <a:buSzPts val="1200"/>
              <a:buChar char="»"/>
              <a:defRPr sz="1200"/>
            </a:lvl5pPr>
            <a:lvl6pPr marL="2743200" lvl="5" indent="-304800" algn="l">
              <a:lnSpc>
                <a:spcPct val="100000"/>
              </a:lnSpc>
              <a:spcBef>
                <a:spcPts val="300"/>
              </a:spcBef>
              <a:spcAft>
                <a:spcPts val="0"/>
              </a:spcAft>
              <a:buClr>
                <a:schemeClr val="dk1"/>
              </a:buClr>
              <a:buSzPts val="1200"/>
              <a:buChar char="•"/>
              <a:defRPr sz="1200"/>
            </a:lvl6pPr>
            <a:lvl7pPr marL="3200400" lvl="6" indent="-304800" algn="l">
              <a:lnSpc>
                <a:spcPct val="100000"/>
              </a:lnSpc>
              <a:spcBef>
                <a:spcPts val="300"/>
              </a:spcBef>
              <a:spcAft>
                <a:spcPts val="0"/>
              </a:spcAft>
              <a:buClr>
                <a:schemeClr val="dk1"/>
              </a:buClr>
              <a:buSzPts val="1200"/>
              <a:buChar char="•"/>
              <a:defRPr sz="1200"/>
            </a:lvl7pPr>
            <a:lvl8pPr marL="3657600" lvl="7" indent="-304800" algn="l">
              <a:lnSpc>
                <a:spcPct val="100000"/>
              </a:lnSpc>
              <a:spcBef>
                <a:spcPts val="300"/>
              </a:spcBef>
              <a:spcAft>
                <a:spcPts val="0"/>
              </a:spcAft>
              <a:buClr>
                <a:schemeClr val="dk1"/>
              </a:buClr>
              <a:buSzPts val="1200"/>
              <a:buChar char="•"/>
              <a:defRPr sz="1200"/>
            </a:lvl8pPr>
            <a:lvl9pPr marL="4114800" lvl="8" indent="-304800" algn="l">
              <a:lnSpc>
                <a:spcPct val="100000"/>
              </a:lnSpc>
              <a:spcBef>
                <a:spcPts val="300"/>
              </a:spcBef>
              <a:spcAft>
                <a:spcPts val="0"/>
              </a:spcAft>
              <a:buClr>
                <a:schemeClr val="dk1"/>
              </a:buClr>
              <a:buSzPts val="1200"/>
              <a:buChar char="•"/>
              <a:defRPr sz="1200"/>
            </a:lvl9pPr>
          </a:lstStyle>
          <a:p>
            <a:endParaRPr/>
          </a:p>
        </p:txBody>
      </p:sp>
      <p:sp>
        <p:nvSpPr>
          <p:cNvPr id="143" name="Google Shape;143;g36caa55de28_0_306"/>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4" name="Google Shape;144;g36caa55de28_0_306"/>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5" name="Google Shape;145;g36caa55de28_0_306"/>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6"/>
        <p:cNvGrpSpPr/>
        <p:nvPr/>
      </p:nvGrpSpPr>
      <p:grpSpPr>
        <a:xfrm>
          <a:off x="0" y="0"/>
          <a:ext cx="0" cy="0"/>
          <a:chOff x="0" y="0"/>
          <a:chExt cx="0" cy="0"/>
        </a:xfrm>
      </p:grpSpPr>
      <p:sp>
        <p:nvSpPr>
          <p:cNvPr id="147" name="Google Shape;147;g36caa55de28_0_313"/>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2900"/>
              <a:buFont typeface="Calibri"/>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48" name="Google Shape;148;g36caa55de28_0_313"/>
          <p:cNvSpPr txBox="1">
            <a:spLocks noGrp="1"/>
          </p:cNvSpPr>
          <p:nvPr>
            <p:ph type="body" idx="1"/>
          </p:nvPr>
        </p:nvSpPr>
        <p:spPr>
          <a:xfrm>
            <a:off x="304800" y="1023409"/>
            <a:ext cx="2693700" cy="426900"/>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300"/>
              </a:spcBef>
              <a:spcAft>
                <a:spcPts val="0"/>
              </a:spcAft>
              <a:buClr>
                <a:schemeClr val="dk1"/>
              </a:buClr>
              <a:buSzPts val="1200"/>
              <a:buNone/>
              <a:defRPr sz="1200" b="1"/>
            </a:lvl3pPr>
            <a:lvl4pPr marL="1828800" lvl="3" indent="-228600" algn="l">
              <a:lnSpc>
                <a:spcPct val="100000"/>
              </a:lnSpc>
              <a:spcBef>
                <a:spcPts val="300"/>
              </a:spcBef>
              <a:spcAft>
                <a:spcPts val="0"/>
              </a:spcAft>
              <a:buClr>
                <a:schemeClr val="dk1"/>
              </a:buClr>
              <a:buSzPts val="1100"/>
              <a:buNone/>
              <a:defRPr sz="1100" b="1"/>
            </a:lvl4pPr>
            <a:lvl5pPr marL="2286000" lvl="4" indent="-228600" algn="l">
              <a:lnSpc>
                <a:spcPct val="100000"/>
              </a:lnSpc>
              <a:spcBef>
                <a:spcPts val="300"/>
              </a:spcBef>
              <a:spcAft>
                <a:spcPts val="0"/>
              </a:spcAft>
              <a:buClr>
                <a:schemeClr val="dk1"/>
              </a:buClr>
              <a:buSzPts val="1100"/>
              <a:buNone/>
              <a:defRPr sz="1100" b="1"/>
            </a:lvl5pPr>
            <a:lvl6pPr marL="2743200" lvl="5" indent="-228600" algn="l">
              <a:lnSpc>
                <a:spcPct val="100000"/>
              </a:lnSpc>
              <a:spcBef>
                <a:spcPts val="300"/>
              </a:spcBef>
              <a:spcAft>
                <a:spcPts val="0"/>
              </a:spcAft>
              <a:buClr>
                <a:schemeClr val="dk1"/>
              </a:buClr>
              <a:buSzPts val="1100"/>
              <a:buNone/>
              <a:defRPr sz="1100" b="1"/>
            </a:lvl6pPr>
            <a:lvl7pPr marL="3200400" lvl="6" indent="-228600" algn="l">
              <a:lnSpc>
                <a:spcPct val="100000"/>
              </a:lnSpc>
              <a:spcBef>
                <a:spcPts val="300"/>
              </a:spcBef>
              <a:spcAft>
                <a:spcPts val="0"/>
              </a:spcAft>
              <a:buClr>
                <a:schemeClr val="dk1"/>
              </a:buClr>
              <a:buSzPts val="1100"/>
              <a:buNone/>
              <a:defRPr sz="1100" b="1"/>
            </a:lvl7pPr>
            <a:lvl8pPr marL="3657600" lvl="7" indent="-228600" algn="l">
              <a:lnSpc>
                <a:spcPct val="100000"/>
              </a:lnSpc>
              <a:spcBef>
                <a:spcPts val="300"/>
              </a:spcBef>
              <a:spcAft>
                <a:spcPts val="0"/>
              </a:spcAft>
              <a:buClr>
                <a:schemeClr val="dk1"/>
              </a:buClr>
              <a:buSzPts val="1100"/>
              <a:buNone/>
              <a:defRPr sz="1100" b="1"/>
            </a:lvl8pPr>
            <a:lvl9pPr marL="4114800" lvl="8" indent="-228600" algn="l">
              <a:lnSpc>
                <a:spcPct val="100000"/>
              </a:lnSpc>
              <a:spcBef>
                <a:spcPts val="300"/>
              </a:spcBef>
              <a:spcAft>
                <a:spcPts val="0"/>
              </a:spcAft>
              <a:buClr>
                <a:schemeClr val="dk1"/>
              </a:buClr>
              <a:buSzPts val="1100"/>
              <a:buNone/>
              <a:defRPr sz="1100" b="1"/>
            </a:lvl9pPr>
          </a:lstStyle>
          <a:p>
            <a:endParaRPr/>
          </a:p>
        </p:txBody>
      </p:sp>
      <p:sp>
        <p:nvSpPr>
          <p:cNvPr id="149" name="Google Shape;149;g36caa55de28_0_313"/>
          <p:cNvSpPr txBox="1">
            <a:spLocks noGrp="1"/>
          </p:cNvSpPr>
          <p:nvPr>
            <p:ph type="body" idx="2"/>
          </p:nvPr>
        </p:nvSpPr>
        <p:spPr>
          <a:xfrm>
            <a:off x="304800" y="1449917"/>
            <a:ext cx="2693700" cy="2634300"/>
          </a:xfrm>
          <a:prstGeom prst="rect">
            <a:avLst/>
          </a:prstGeom>
          <a:noFill/>
          <a:ln>
            <a:noFill/>
          </a:ln>
        </p:spPr>
        <p:txBody>
          <a:bodyPr spcFirstLastPara="1" wrap="square" lIns="60975" tIns="30475" rIns="60975"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300"/>
              </a:spcBef>
              <a:spcAft>
                <a:spcPts val="0"/>
              </a:spcAft>
              <a:buClr>
                <a:schemeClr val="dk1"/>
              </a:buClr>
              <a:buSzPts val="1200"/>
              <a:buChar char="•"/>
              <a:defRPr sz="1200"/>
            </a:lvl3pPr>
            <a:lvl4pPr marL="1828800" lvl="3" indent="-298450" algn="l">
              <a:lnSpc>
                <a:spcPct val="100000"/>
              </a:lnSpc>
              <a:spcBef>
                <a:spcPts val="300"/>
              </a:spcBef>
              <a:spcAft>
                <a:spcPts val="0"/>
              </a:spcAft>
              <a:buClr>
                <a:schemeClr val="dk1"/>
              </a:buClr>
              <a:buSzPts val="1100"/>
              <a:buChar char="–"/>
              <a:defRPr sz="1100"/>
            </a:lvl4pPr>
            <a:lvl5pPr marL="2286000" lvl="4" indent="-298450" algn="l">
              <a:lnSpc>
                <a:spcPct val="100000"/>
              </a:lnSpc>
              <a:spcBef>
                <a:spcPts val="300"/>
              </a:spcBef>
              <a:spcAft>
                <a:spcPts val="0"/>
              </a:spcAft>
              <a:buClr>
                <a:schemeClr val="dk1"/>
              </a:buClr>
              <a:buSzPts val="1100"/>
              <a:buChar char="»"/>
              <a:defRPr sz="1100"/>
            </a:lvl5pPr>
            <a:lvl6pPr marL="2743200" lvl="5" indent="-298450" algn="l">
              <a:lnSpc>
                <a:spcPct val="100000"/>
              </a:lnSpc>
              <a:spcBef>
                <a:spcPts val="300"/>
              </a:spcBef>
              <a:spcAft>
                <a:spcPts val="0"/>
              </a:spcAft>
              <a:buClr>
                <a:schemeClr val="dk1"/>
              </a:buClr>
              <a:buSzPts val="1100"/>
              <a:buChar char="•"/>
              <a:defRPr sz="1100"/>
            </a:lvl6pPr>
            <a:lvl7pPr marL="3200400" lvl="6" indent="-298450" algn="l">
              <a:lnSpc>
                <a:spcPct val="100000"/>
              </a:lnSpc>
              <a:spcBef>
                <a:spcPts val="300"/>
              </a:spcBef>
              <a:spcAft>
                <a:spcPts val="0"/>
              </a:spcAft>
              <a:buClr>
                <a:schemeClr val="dk1"/>
              </a:buClr>
              <a:buSzPts val="1100"/>
              <a:buChar char="•"/>
              <a:defRPr sz="1100"/>
            </a:lvl7pPr>
            <a:lvl8pPr marL="3657600" lvl="7" indent="-298450" algn="l">
              <a:lnSpc>
                <a:spcPct val="100000"/>
              </a:lnSpc>
              <a:spcBef>
                <a:spcPts val="300"/>
              </a:spcBef>
              <a:spcAft>
                <a:spcPts val="0"/>
              </a:spcAft>
              <a:buClr>
                <a:schemeClr val="dk1"/>
              </a:buClr>
              <a:buSzPts val="1100"/>
              <a:buChar char="•"/>
              <a:defRPr sz="1100"/>
            </a:lvl8pPr>
            <a:lvl9pPr marL="4114800" lvl="8" indent="-298450" algn="l">
              <a:lnSpc>
                <a:spcPct val="100000"/>
              </a:lnSpc>
              <a:spcBef>
                <a:spcPts val="300"/>
              </a:spcBef>
              <a:spcAft>
                <a:spcPts val="0"/>
              </a:spcAft>
              <a:buClr>
                <a:schemeClr val="dk1"/>
              </a:buClr>
              <a:buSzPts val="1100"/>
              <a:buChar char="•"/>
              <a:defRPr sz="1100"/>
            </a:lvl9pPr>
          </a:lstStyle>
          <a:p>
            <a:endParaRPr/>
          </a:p>
        </p:txBody>
      </p:sp>
      <p:sp>
        <p:nvSpPr>
          <p:cNvPr id="150" name="Google Shape;150;g36caa55de28_0_313"/>
          <p:cNvSpPr txBox="1">
            <a:spLocks noGrp="1"/>
          </p:cNvSpPr>
          <p:nvPr>
            <p:ph type="body" idx="3"/>
          </p:nvPr>
        </p:nvSpPr>
        <p:spPr>
          <a:xfrm>
            <a:off x="3096683" y="1023409"/>
            <a:ext cx="2694900" cy="426900"/>
          </a:xfrm>
          <a:prstGeom prst="rect">
            <a:avLst/>
          </a:prstGeom>
          <a:noFill/>
          <a:ln>
            <a:noFill/>
          </a:ln>
        </p:spPr>
        <p:txBody>
          <a:bodyPr spcFirstLastPara="1" wrap="square" lIns="60975" tIns="30475" rIns="60975" bIns="30475" anchor="b" anchorCtr="0">
            <a:normAutofit/>
          </a:bodyPr>
          <a:lstStyle>
            <a:lvl1pPr marL="457200" lvl="0" indent="-228600" algn="l">
              <a:lnSpc>
                <a:spcPct val="100000"/>
              </a:lnSpc>
              <a:spcBef>
                <a:spcPts val="300"/>
              </a:spcBef>
              <a:spcAft>
                <a:spcPts val="0"/>
              </a:spcAft>
              <a:buClr>
                <a:schemeClr val="dk1"/>
              </a:buClr>
              <a:buSzPts val="1600"/>
              <a:buNone/>
              <a:defRPr sz="1600" b="1"/>
            </a:lvl1pPr>
            <a:lvl2pPr marL="914400" lvl="1" indent="-228600" algn="l">
              <a:lnSpc>
                <a:spcPct val="100000"/>
              </a:lnSpc>
              <a:spcBef>
                <a:spcPts val="300"/>
              </a:spcBef>
              <a:spcAft>
                <a:spcPts val="0"/>
              </a:spcAft>
              <a:buClr>
                <a:schemeClr val="dk1"/>
              </a:buClr>
              <a:buSzPts val="1300"/>
              <a:buNone/>
              <a:defRPr sz="1300" b="1"/>
            </a:lvl2pPr>
            <a:lvl3pPr marL="1371600" lvl="2" indent="-228600" algn="l">
              <a:lnSpc>
                <a:spcPct val="100000"/>
              </a:lnSpc>
              <a:spcBef>
                <a:spcPts val="300"/>
              </a:spcBef>
              <a:spcAft>
                <a:spcPts val="0"/>
              </a:spcAft>
              <a:buClr>
                <a:schemeClr val="dk1"/>
              </a:buClr>
              <a:buSzPts val="1200"/>
              <a:buNone/>
              <a:defRPr sz="1200" b="1"/>
            </a:lvl3pPr>
            <a:lvl4pPr marL="1828800" lvl="3" indent="-228600" algn="l">
              <a:lnSpc>
                <a:spcPct val="100000"/>
              </a:lnSpc>
              <a:spcBef>
                <a:spcPts val="300"/>
              </a:spcBef>
              <a:spcAft>
                <a:spcPts val="0"/>
              </a:spcAft>
              <a:buClr>
                <a:schemeClr val="dk1"/>
              </a:buClr>
              <a:buSzPts val="1100"/>
              <a:buNone/>
              <a:defRPr sz="1100" b="1"/>
            </a:lvl4pPr>
            <a:lvl5pPr marL="2286000" lvl="4" indent="-228600" algn="l">
              <a:lnSpc>
                <a:spcPct val="100000"/>
              </a:lnSpc>
              <a:spcBef>
                <a:spcPts val="300"/>
              </a:spcBef>
              <a:spcAft>
                <a:spcPts val="0"/>
              </a:spcAft>
              <a:buClr>
                <a:schemeClr val="dk1"/>
              </a:buClr>
              <a:buSzPts val="1100"/>
              <a:buNone/>
              <a:defRPr sz="1100" b="1"/>
            </a:lvl5pPr>
            <a:lvl6pPr marL="2743200" lvl="5" indent="-228600" algn="l">
              <a:lnSpc>
                <a:spcPct val="100000"/>
              </a:lnSpc>
              <a:spcBef>
                <a:spcPts val="300"/>
              </a:spcBef>
              <a:spcAft>
                <a:spcPts val="0"/>
              </a:spcAft>
              <a:buClr>
                <a:schemeClr val="dk1"/>
              </a:buClr>
              <a:buSzPts val="1100"/>
              <a:buNone/>
              <a:defRPr sz="1100" b="1"/>
            </a:lvl6pPr>
            <a:lvl7pPr marL="3200400" lvl="6" indent="-228600" algn="l">
              <a:lnSpc>
                <a:spcPct val="100000"/>
              </a:lnSpc>
              <a:spcBef>
                <a:spcPts val="300"/>
              </a:spcBef>
              <a:spcAft>
                <a:spcPts val="0"/>
              </a:spcAft>
              <a:buClr>
                <a:schemeClr val="dk1"/>
              </a:buClr>
              <a:buSzPts val="1100"/>
              <a:buNone/>
              <a:defRPr sz="1100" b="1"/>
            </a:lvl7pPr>
            <a:lvl8pPr marL="3657600" lvl="7" indent="-228600" algn="l">
              <a:lnSpc>
                <a:spcPct val="100000"/>
              </a:lnSpc>
              <a:spcBef>
                <a:spcPts val="300"/>
              </a:spcBef>
              <a:spcAft>
                <a:spcPts val="0"/>
              </a:spcAft>
              <a:buClr>
                <a:schemeClr val="dk1"/>
              </a:buClr>
              <a:buSzPts val="1100"/>
              <a:buNone/>
              <a:defRPr sz="1100" b="1"/>
            </a:lvl8pPr>
            <a:lvl9pPr marL="4114800" lvl="8" indent="-228600" algn="l">
              <a:lnSpc>
                <a:spcPct val="100000"/>
              </a:lnSpc>
              <a:spcBef>
                <a:spcPts val="300"/>
              </a:spcBef>
              <a:spcAft>
                <a:spcPts val="0"/>
              </a:spcAft>
              <a:buClr>
                <a:schemeClr val="dk1"/>
              </a:buClr>
              <a:buSzPts val="1100"/>
              <a:buNone/>
              <a:defRPr sz="1100" b="1"/>
            </a:lvl9pPr>
          </a:lstStyle>
          <a:p>
            <a:endParaRPr/>
          </a:p>
        </p:txBody>
      </p:sp>
      <p:sp>
        <p:nvSpPr>
          <p:cNvPr id="151" name="Google Shape;151;g36caa55de28_0_313"/>
          <p:cNvSpPr txBox="1">
            <a:spLocks noGrp="1"/>
          </p:cNvSpPr>
          <p:nvPr>
            <p:ph type="body" idx="4"/>
          </p:nvPr>
        </p:nvSpPr>
        <p:spPr>
          <a:xfrm>
            <a:off x="3096683" y="1449917"/>
            <a:ext cx="2694900" cy="2634300"/>
          </a:xfrm>
          <a:prstGeom prst="rect">
            <a:avLst/>
          </a:prstGeom>
          <a:noFill/>
          <a:ln>
            <a:noFill/>
          </a:ln>
        </p:spPr>
        <p:txBody>
          <a:bodyPr spcFirstLastPara="1" wrap="square" lIns="60975" tIns="30475" rIns="60975" bIns="30475" anchor="t" anchorCtr="0">
            <a:normAutofit/>
          </a:bodyPr>
          <a:lstStyle>
            <a:lvl1pPr marL="457200" lvl="0" indent="-330200" algn="l">
              <a:lnSpc>
                <a:spcPct val="100000"/>
              </a:lnSpc>
              <a:spcBef>
                <a:spcPts val="300"/>
              </a:spcBef>
              <a:spcAft>
                <a:spcPts val="0"/>
              </a:spcAft>
              <a:buClr>
                <a:schemeClr val="dk1"/>
              </a:buClr>
              <a:buSzPts val="1600"/>
              <a:buChar char="•"/>
              <a:defRPr sz="1600"/>
            </a:lvl1pPr>
            <a:lvl2pPr marL="914400" lvl="1" indent="-311150" algn="l">
              <a:lnSpc>
                <a:spcPct val="100000"/>
              </a:lnSpc>
              <a:spcBef>
                <a:spcPts val="300"/>
              </a:spcBef>
              <a:spcAft>
                <a:spcPts val="0"/>
              </a:spcAft>
              <a:buClr>
                <a:schemeClr val="dk1"/>
              </a:buClr>
              <a:buSzPts val="1300"/>
              <a:buChar char="–"/>
              <a:defRPr sz="1300"/>
            </a:lvl2pPr>
            <a:lvl3pPr marL="1371600" lvl="2" indent="-304800" algn="l">
              <a:lnSpc>
                <a:spcPct val="100000"/>
              </a:lnSpc>
              <a:spcBef>
                <a:spcPts val="300"/>
              </a:spcBef>
              <a:spcAft>
                <a:spcPts val="0"/>
              </a:spcAft>
              <a:buClr>
                <a:schemeClr val="dk1"/>
              </a:buClr>
              <a:buSzPts val="1200"/>
              <a:buChar char="•"/>
              <a:defRPr sz="1200"/>
            </a:lvl3pPr>
            <a:lvl4pPr marL="1828800" lvl="3" indent="-298450" algn="l">
              <a:lnSpc>
                <a:spcPct val="100000"/>
              </a:lnSpc>
              <a:spcBef>
                <a:spcPts val="300"/>
              </a:spcBef>
              <a:spcAft>
                <a:spcPts val="0"/>
              </a:spcAft>
              <a:buClr>
                <a:schemeClr val="dk1"/>
              </a:buClr>
              <a:buSzPts val="1100"/>
              <a:buChar char="–"/>
              <a:defRPr sz="1100"/>
            </a:lvl4pPr>
            <a:lvl5pPr marL="2286000" lvl="4" indent="-298450" algn="l">
              <a:lnSpc>
                <a:spcPct val="100000"/>
              </a:lnSpc>
              <a:spcBef>
                <a:spcPts val="300"/>
              </a:spcBef>
              <a:spcAft>
                <a:spcPts val="0"/>
              </a:spcAft>
              <a:buClr>
                <a:schemeClr val="dk1"/>
              </a:buClr>
              <a:buSzPts val="1100"/>
              <a:buChar char="»"/>
              <a:defRPr sz="1100"/>
            </a:lvl5pPr>
            <a:lvl6pPr marL="2743200" lvl="5" indent="-298450" algn="l">
              <a:lnSpc>
                <a:spcPct val="100000"/>
              </a:lnSpc>
              <a:spcBef>
                <a:spcPts val="300"/>
              </a:spcBef>
              <a:spcAft>
                <a:spcPts val="0"/>
              </a:spcAft>
              <a:buClr>
                <a:schemeClr val="dk1"/>
              </a:buClr>
              <a:buSzPts val="1100"/>
              <a:buChar char="•"/>
              <a:defRPr sz="1100"/>
            </a:lvl6pPr>
            <a:lvl7pPr marL="3200400" lvl="6" indent="-298450" algn="l">
              <a:lnSpc>
                <a:spcPct val="100000"/>
              </a:lnSpc>
              <a:spcBef>
                <a:spcPts val="300"/>
              </a:spcBef>
              <a:spcAft>
                <a:spcPts val="0"/>
              </a:spcAft>
              <a:buClr>
                <a:schemeClr val="dk1"/>
              </a:buClr>
              <a:buSzPts val="1100"/>
              <a:buChar char="•"/>
              <a:defRPr sz="1100"/>
            </a:lvl7pPr>
            <a:lvl8pPr marL="3657600" lvl="7" indent="-298450" algn="l">
              <a:lnSpc>
                <a:spcPct val="100000"/>
              </a:lnSpc>
              <a:spcBef>
                <a:spcPts val="300"/>
              </a:spcBef>
              <a:spcAft>
                <a:spcPts val="0"/>
              </a:spcAft>
              <a:buClr>
                <a:schemeClr val="dk1"/>
              </a:buClr>
              <a:buSzPts val="1100"/>
              <a:buChar char="•"/>
              <a:defRPr sz="1100"/>
            </a:lvl8pPr>
            <a:lvl9pPr marL="4114800" lvl="8" indent="-298450" algn="l">
              <a:lnSpc>
                <a:spcPct val="100000"/>
              </a:lnSpc>
              <a:spcBef>
                <a:spcPts val="300"/>
              </a:spcBef>
              <a:spcAft>
                <a:spcPts val="0"/>
              </a:spcAft>
              <a:buClr>
                <a:schemeClr val="dk1"/>
              </a:buClr>
              <a:buSzPts val="1100"/>
              <a:buChar char="•"/>
              <a:defRPr sz="1100"/>
            </a:lvl9pPr>
          </a:lstStyle>
          <a:p>
            <a:endParaRPr/>
          </a:p>
        </p:txBody>
      </p:sp>
      <p:sp>
        <p:nvSpPr>
          <p:cNvPr id="152" name="Google Shape;152;g36caa55de28_0_313"/>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3" name="Google Shape;153;g36caa55de28_0_313"/>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4" name="Google Shape;154;g36caa55de28_0_313"/>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5"/>
        <p:cNvGrpSpPr/>
        <p:nvPr/>
      </p:nvGrpSpPr>
      <p:grpSpPr>
        <a:xfrm>
          <a:off x="0" y="0"/>
          <a:ext cx="0" cy="0"/>
          <a:chOff x="0" y="0"/>
          <a:chExt cx="0" cy="0"/>
        </a:xfrm>
      </p:grpSpPr>
      <p:sp>
        <p:nvSpPr>
          <p:cNvPr id="156" name="Google Shape;156;g36caa55de28_0_322"/>
          <p:cNvSpPr txBox="1">
            <a:spLocks noGrp="1"/>
          </p:cNvSpPr>
          <p:nvPr>
            <p:ph type="title"/>
          </p:nvPr>
        </p:nvSpPr>
        <p:spPr>
          <a:xfrm>
            <a:off x="304800" y="182033"/>
            <a:ext cx="2005500" cy="774900"/>
          </a:xfrm>
          <a:prstGeom prst="rect">
            <a:avLst/>
          </a:prstGeom>
          <a:noFill/>
          <a:ln>
            <a:noFill/>
          </a:ln>
        </p:spPr>
        <p:txBody>
          <a:bodyPr spcFirstLastPara="1" wrap="square" lIns="60975" tIns="30475" rIns="60975"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57" name="Google Shape;157;g36caa55de28_0_322"/>
          <p:cNvSpPr txBox="1">
            <a:spLocks noGrp="1"/>
          </p:cNvSpPr>
          <p:nvPr>
            <p:ph type="body" idx="1"/>
          </p:nvPr>
        </p:nvSpPr>
        <p:spPr>
          <a:xfrm>
            <a:off x="2383367" y="182033"/>
            <a:ext cx="3408000" cy="3902100"/>
          </a:xfrm>
          <a:prstGeom prst="rect">
            <a:avLst/>
          </a:prstGeom>
          <a:noFill/>
          <a:ln>
            <a:noFill/>
          </a:ln>
        </p:spPr>
        <p:txBody>
          <a:bodyPr spcFirstLastPara="1" wrap="square" lIns="60975" tIns="30475" rIns="60975" bIns="30475" anchor="t" anchorCtr="0">
            <a:normAutofit/>
          </a:bodyPr>
          <a:lstStyle>
            <a:lvl1pPr marL="457200" lvl="0" indent="-361950" algn="l">
              <a:lnSpc>
                <a:spcPct val="100000"/>
              </a:lnSpc>
              <a:spcBef>
                <a:spcPts val="400"/>
              </a:spcBef>
              <a:spcAft>
                <a:spcPts val="0"/>
              </a:spcAft>
              <a:buClr>
                <a:schemeClr val="dk1"/>
              </a:buClr>
              <a:buSzPts val="2100"/>
              <a:buChar char="•"/>
              <a:defRPr sz="2100"/>
            </a:lvl1pPr>
            <a:lvl2pPr marL="914400" lvl="1" indent="-349250" algn="l">
              <a:lnSpc>
                <a:spcPct val="100000"/>
              </a:lnSpc>
              <a:spcBef>
                <a:spcPts val="400"/>
              </a:spcBef>
              <a:spcAft>
                <a:spcPts val="0"/>
              </a:spcAft>
              <a:buClr>
                <a:schemeClr val="dk1"/>
              </a:buClr>
              <a:buSzPts val="1900"/>
              <a:buChar char="–"/>
              <a:defRPr sz="1900"/>
            </a:lvl2pPr>
            <a:lvl3pPr marL="1371600" lvl="2" indent="-330200" algn="l">
              <a:lnSpc>
                <a:spcPct val="100000"/>
              </a:lnSpc>
              <a:spcBef>
                <a:spcPts val="300"/>
              </a:spcBef>
              <a:spcAft>
                <a:spcPts val="0"/>
              </a:spcAft>
              <a:buClr>
                <a:schemeClr val="dk1"/>
              </a:buClr>
              <a:buSzPts val="1600"/>
              <a:buChar char="•"/>
              <a:defRPr sz="1600"/>
            </a:lvl3pPr>
            <a:lvl4pPr marL="1828800" lvl="3" indent="-311150" algn="l">
              <a:lnSpc>
                <a:spcPct val="100000"/>
              </a:lnSpc>
              <a:spcBef>
                <a:spcPts val="300"/>
              </a:spcBef>
              <a:spcAft>
                <a:spcPts val="0"/>
              </a:spcAft>
              <a:buClr>
                <a:schemeClr val="dk1"/>
              </a:buClr>
              <a:buSzPts val="1300"/>
              <a:buChar char="–"/>
              <a:defRPr sz="1300"/>
            </a:lvl4pPr>
            <a:lvl5pPr marL="2286000" lvl="4" indent="-311150" algn="l">
              <a:lnSpc>
                <a:spcPct val="100000"/>
              </a:lnSpc>
              <a:spcBef>
                <a:spcPts val="300"/>
              </a:spcBef>
              <a:spcAft>
                <a:spcPts val="0"/>
              </a:spcAft>
              <a:buClr>
                <a:schemeClr val="dk1"/>
              </a:buClr>
              <a:buSzPts val="1300"/>
              <a:buChar char="»"/>
              <a:defRPr sz="1300"/>
            </a:lvl5pPr>
            <a:lvl6pPr marL="2743200" lvl="5" indent="-311150" algn="l">
              <a:lnSpc>
                <a:spcPct val="100000"/>
              </a:lnSpc>
              <a:spcBef>
                <a:spcPts val="300"/>
              </a:spcBef>
              <a:spcAft>
                <a:spcPts val="0"/>
              </a:spcAft>
              <a:buClr>
                <a:schemeClr val="dk1"/>
              </a:buClr>
              <a:buSzPts val="1300"/>
              <a:buChar char="•"/>
              <a:defRPr sz="1300"/>
            </a:lvl6pPr>
            <a:lvl7pPr marL="3200400" lvl="6" indent="-311150" algn="l">
              <a:lnSpc>
                <a:spcPct val="100000"/>
              </a:lnSpc>
              <a:spcBef>
                <a:spcPts val="300"/>
              </a:spcBef>
              <a:spcAft>
                <a:spcPts val="0"/>
              </a:spcAft>
              <a:buClr>
                <a:schemeClr val="dk1"/>
              </a:buClr>
              <a:buSzPts val="1300"/>
              <a:buChar char="•"/>
              <a:defRPr sz="1300"/>
            </a:lvl7pPr>
            <a:lvl8pPr marL="3657600" lvl="7" indent="-311150" algn="l">
              <a:lnSpc>
                <a:spcPct val="100000"/>
              </a:lnSpc>
              <a:spcBef>
                <a:spcPts val="300"/>
              </a:spcBef>
              <a:spcAft>
                <a:spcPts val="0"/>
              </a:spcAft>
              <a:buClr>
                <a:schemeClr val="dk1"/>
              </a:buClr>
              <a:buSzPts val="1300"/>
              <a:buChar char="•"/>
              <a:defRPr sz="1300"/>
            </a:lvl8pPr>
            <a:lvl9pPr marL="4114800" lvl="8" indent="-311150" algn="l">
              <a:lnSpc>
                <a:spcPct val="100000"/>
              </a:lnSpc>
              <a:spcBef>
                <a:spcPts val="300"/>
              </a:spcBef>
              <a:spcAft>
                <a:spcPts val="0"/>
              </a:spcAft>
              <a:buClr>
                <a:schemeClr val="dk1"/>
              </a:buClr>
              <a:buSzPts val="1300"/>
              <a:buChar char="•"/>
              <a:defRPr sz="1300"/>
            </a:lvl9pPr>
          </a:lstStyle>
          <a:p>
            <a:endParaRPr/>
          </a:p>
        </p:txBody>
      </p:sp>
      <p:sp>
        <p:nvSpPr>
          <p:cNvPr id="158" name="Google Shape;158;g36caa55de28_0_322"/>
          <p:cNvSpPr txBox="1">
            <a:spLocks noGrp="1"/>
          </p:cNvSpPr>
          <p:nvPr>
            <p:ph type="body" idx="2"/>
          </p:nvPr>
        </p:nvSpPr>
        <p:spPr>
          <a:xfrm>
            <a:off x="304800" y="956733"/>
            <a:ext cx="2005500" cy="3127500"/>
          </a:xfrm>
          <a:prstGeom prst="rect">
            <a:avLst/>
          </a:prstGeom>
          <a:noFill/>
          <a:ln>
            <a:noFill/>
          </a:ln>
        </p:spPr>
        <p:txBody>
          <a:bodyPr spcFirstLastPara="1" wrap="square" lIns="60975" tIns="30475" rIns="60975" bIns="30475" anchor="t" anchorCtr="0">
            <a:normAutofit/>
          </a:bodyPr>
          <a:lstStyle>
            <a:lvl1pPr marL="457200" lvl="0" indent="-228600" algn="l">
              <a:lnSpc>
                <a:spcPct val="100000"/>
              </a:lnSpc>
              <a:spcBef>
                <a:spcPts val="100"/>
              </a:spcBef>
              <a:spcAft>
                <a:spcPts val="0"/>
              </a:spcAft>
              <a:buClr>
                <a:schemeClr val="dk1"/>
              </a:buClr>
              <a:buSzPts val="900"/>
              <a:buNone/>
              <a:defRPr sz="900"/>
            </a:lvl1pPr>
            <a:lvl2pPr marL="914400" lvl="1" indent="-228600" algn="l">
              <a:lnSpc>
                <a:spcPct val="100000"/>
              </a:lnSpc>
              <a:spcBef>
                <a:spcPts val="1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59" name="Google Shape;159;g36caa55de28_0_322"/>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0" name="Google Shape;160;g36caa55de28_0_322"/>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1" name="Google Shape;161;g36caa55de28_0_322"/>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2"/>
        <p:cNvGrpSpPr/>
        <p:nvPr/>
      </p:nvGrpSpPr>
      <p:grpSpPr>
        <a:xfrm>
          <a:off x="0" y="0"/>
          <a:ext cx="0" cy="0"/>
          <a:chOff x="0" y="0"/>
          <a:chExt cx="0" cy="0"/>
        </a:xfrm>
      </p:grpSpPr>
      <p:sp>
        <p:nvSpPr>
          <p:cNvPr id="163" name="Google Shape;163;g36caa55de28_0_329"/>
          <p:cNvSpPr txBox="1">
            <a:spLocks noGrp="1"/>
          </p:cNvSpPr>
          <p:nvPr>
            <p:ph type="title"/>
          </p:nvPr>
        </p:nvSpPr>
        <p:spPr>
          <a:xfrm>
            <a:off x="1194859" y="3200400"/>
            <a:ext cx="3657600" cy="378000"/>
          </a:xfrm>
          <a:prstGeom prst="rect">
            <a:avLst/>
          </a:prstGeom>
          <a:noFill/>
          <a:ln>
            <a:noFill/>
          </a:ln>
        </p:spPr>
        <p:txBody>
          <a:bodyPr spcFirstLastPara="1" wrap="square" lIns="60975" tIns="30475" rIns="60975" bIns="30475" anchor="b" anchorCtr="0">
            <a:normAutofit/>
          </a:bodyPr>
          <a:lstStyle>
            <a:lvl1pPr lvl="0" algn="l">
              <a:lnSpc>
                <a:spcPct val="100000"/>
              </a:lnSpc>
              <a:spcBef>
                <a:spcPts val="0"/>
              </a:spcBef>
              <a:spcAft>
                <a:spcPts val="0"/>
              </a:spcAft>
              <a:buClr>
                <a:schemeClr val="dk1"/>
              </a:buClr>
              <a:buSzPts val="1300"/>
              <a:buFont typeface="Calibri"/>
              <a:buNone/>
              <a:defRPr sz="1300" b="1"/>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4" name="Google Shape;164;g36caa55de28_0_329"/>
          <p:cNvSpPr>
            <a:spLocks noGrp="1"/>
          </p:cNvSpPr>
          <p:nvPr>
            <p:ph type="pic" idx="2"/>
          </p:nvPr>
        </p:nvSpPr>
        <p:spPr>
          <a:xfrm>
            <a:off x="1194859" y="408517"/>
            <a:ext cx="3657600" cy="2743200"/>
          </a:xfrm>
          <a:prstGeom prst="rect">
            <a:avLst/>
          </a:prstGeom>
          <a:noFill/>
          <a:ln>
            <a:noFill/>
          </a:ln>
        </p:spPr>
      </p:sp>
      <p:sp>
        <p:nvSpPr>
          <p:cNvPr id="165" name="Google Shape;165;g36caa55de28_0_329"/>
          <p:cNvSpPr txBox="1">
            <a:spLocks noGrp="1"/>
          </p:cNvSpPr>
          <p:nvPr>
            <p:ph type="body" idx="1"/>
          </p:nvPr>
        </p:nvSpPr>
        <p:spPr>
          <a:xfrm>
            <a:off x="1194859" y="3578225"/>
            <a:ext cx="3657600" cy="536700"/>
          </a:xfrm>
          <a:prstGeom prst="rect">
            <a:avLst/>
          </a:prstGeom>
          <a:noFill/>
          <a:ln>
            <a:noFill/>
          </a:ln>
        </p:spPr>
        <p:txBody>
          <a:bodyPr spcFirstLastPara="1" wrap="square" lIns="60975" tIns="30475" rIns="60975" bIns="30475" anchor="t" anchorCtr="0">
            <a:normAutofit/>
          </a:bodyPr>
          <a:lstStyle>
            <a:lvl1pPr marL="457200" lvl="0" indent="-228600" algn="l">
              <a:lnSpc>
                <a:spcPct val="100000"/>
              </a:lnSpc>
              <a:spcBef>
                <a:spcPts val="100"/>
              </a:spcBef>
              <a:spcAft>
                <a:spcPts val="0"/>
              </a:spcAft>
              <a:buClr>
                <a:schemeClr val="dk1"/>
              </a:buClr>
              <a:buSzPts val="900"/>
              <a:buNone/>
              <a:defRPr sz="900"/>
            </a:lvl1pPr>
            <a:lvl2pPr marL="914400" lvl="1" indent="-228600" algn="l">
              <a:lnSpc>
                <a:spcPct val="100000"/>
              </a:lnSpc>
              <a:spcBef>
                <a:spcPts val="100"/>
              </a:spcBef>
              <a:spcAft>
                <a:spcPts val="0"/>
              </a:spcAft>
              <a:buClr>
                <a:schemeClr val="dk1"/>
              </a:buClr>
              <a:buSzPts val="800"/>
              <a:buNone/>
              <a:defRPr sz="800"/>
            </a:lvl2pPr>
            <a:lvl3pPr marL="1371600" lvl="2" indent="-228600" algn="l">
              <a:lnSpc>
                <a:spcPct val="100000"/>
              </a:lnSpc>
              <a:spcBef>
                <a:spcPts val="100"/>
              </a:spcBef>
              <a:spcAft>
                <a:spcPts val="0"/>
              </a:spcAft>
              <a:buClr>
                <a:schemeClr val="dk1"/>
              </a:buClr>
              <a:buSzPts val="700"/>
              <a:buNone/>
              <a:defRPr sz="700"/>
            </a:lvl3pPr>
            <a:lvl4pPr marL="1828800" lvl="3" indent="-228600" algn="l">
              <a:lnSpc>
                <a:spcPct val="100000"/>
              </a:lnSpc>
              <a:spcBef>
                <a:spcPts val="100"/>
              </a:spcBef>
              <a:spcAft>
                <a:spcPts val="0"/>
              </a:spcAft>
              <a:buClr>
                <a:schemeClr val="dk1"/>
              </a:buClr>
              <a:buSzPts val="700"/>
              <a:buNone/>
              <a:defRPr sz="700"/>
            </a:lvl4pPr>
            <a:lvl5pPr marL="2286000" lvl="4" indent="-228600" algn="l">
              <a:lnSpc>
                <a:spcPct val="100000"/>
              </a:lnSpc>
              <a:spcBef>
                <a:spcPts val="100"/>
              </a:spcBef>
              <a:spcAft>
                <a:spcPts val="0"/>
              </a:spcAft>
              <a:buClr>
                <a:schemeClr val="dk1"/>
              </a:buClr>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66" name="Google Shape;166;g36caa55de28_0_329"/>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7" name="Google Shape;167;g36caa55de28_0_329"/>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68" name="Google Shape;168;g36caa55de28_0_329"/>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
        <p:cNvGrpSpPr/>
        <p:nvPr/>
      </p:nvGrpSpPr>
      <p:grpSpPr>
        <a:xfrm>
          <a:off x="0" y="0"/>
          <a:ext cx="0" cy="0"/>
          <a:chOff x="0" y="0"/>
          <a:chExt cx="0" cy="0"/>
        </a:xfrm>
      </p:grpSpPr>
      <p:sp>
        <p:nvSpPr>
          <p:cNvPr id="170" name="Google Shape;170;g36caa55de28_0_336"/>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1" name="Google Shape;171;g36caa55de28_0_336"/>
          <p:cNvSpPr txBox="1">
            <a:spLocks noGrp="1"/>
          </p:cNvSpPr>
          <p:nvPr>
            <p:ph type="body" idx="1"/>
          </p:nvPr>
        </p:nvSpPr>
        <p:spPr>
          <a:xfrm rot="5400000">
            <a:off x="1539150" y="-167550"/>
            <a:ext cx="3017700" cy="5486400"/>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172" name="Google Shape;172;g36caa55de28_0_336"/>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3" name="Google Shape;173;g36caa55de28_0_336"/>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4" name="Google Shape;174;g36caa55de28_0_336"/>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Google Shape;176;g36caa55de28_0_342"/>
          <p:cNvSpPr txBox="1">
            <a:spLocks noGrp="1"/>
          </p:cNvSpPr>
          <p:nvPr>
            <p:ph type="title"/>
          </p:nvPr>
        </p:nvSpPr>
        <p:spPr>
          <a:xfrm rot="5400000">
            <a:off x="3154800" y="1447892"/>
            <a:ext cx="3901200" cy="13716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7" name="Google Shape;177;g36caa55de28_0_342"/>
          <p:cNvSpPr txBox="1">
            <a:spLocks noGrp="1"/>
          </p:cNvSpPr>
          <p:nvPr>
            <p:ph type="body" idx="1"/>
          </p:nvPr>
        </p:nvSpPr>
        <p:spPr>
          <a:xfrm rot="5400000">
            <a:off x="360850" y="127142"/>
            <a:ext cx="3901200" cy="4013100"/>
          </a:xfrm>
          <a:prstGeom prst="rect">
            <a:avLst/>
          </a:prstGeom>
          <a:noFill/>
          <a:ln>
            <a:noFill/>
          </a:ln>
        </p:spPr>
        <p:txBody>
          <a:bodyPr spcFirstLastPara="1" wrap="square" lIns="60975" tIns="30475" rIns="60975" bIns="30475" anchor="t" anchorCtr="0">
            <a:normAutofit/>
          </a:bodyPr>
          <a:lstStyle>
            <a:lvl1pPr marL="457200" lvl="0" indent="-304800" algn="l">
              <a:lnSpc>
                <a:spcPct val="100000"/>
              </a:lnSpc>
              <a:spcBef>
                <a:spcPts val="300"/>
              </a:spcBef>
              <a:spcAft>
                <a:spcPts val="0"/>
              </a:spcAft>
              <a:buClr>
                <a:schemeClr val="dk1"/>
              </a:buClr>
              <a:buSzPts val="1200"/>
              <a:buChar char="•"/>
              <a:defRPr/>
            </a:lvl1pPr>
            <a:lvl2pPr marL="914400" lvl="1" indent="-304800" algn="l">
              <a:lnSpc>
                <a:spcPct val="100000"/>
              </a:lnSpc>
              <a:spcBef>
                <a:spcPts val="300"/>
              </a:spcBef>
              <a:spcAft>
                <a:spcPts val="0"/>
              </a:spcAft>
              <a:buClr>
                <a:schemeClr val="dk1"/>
              </a:buClr>
              <a:buSzPts val="1200"/>
              <a:buChar char="–"/>
              <a:defRPr/>
            </a:lvl2pPr>
            <a:lvl3pPr marL="1371600" lvl="2" indent="-304800" algn="l">
              <a:lnSpc>
                <a:spcPct val="100000"/>
              </a:lnSpc>
              <a:spcBef>
                <a:spcPts val="300"/>
              </a:spcBef>
              <a:spcAft>
                <a:spcPts val="0"/>
              </a:spcAft>
              <a:buClr>
                <a:schemeClr val="dk1"/>
              </a:buClr>
              <a:buSzPts val="1200"/>
              <a:buChar char="•"/>
              <a:defRPr/>
            </a:lvl3pPr>
            <a:lvl4pPr marL="1828800" lvl="3" indent="-304800" algn="l">
              <a:lnSpc>
                <a:spcPct val="100000"/>
              </a:lnSpc>
              <a:spcBef>
                <a:spcPts val="300"/>
              </a:spcBef>
              <a:spcAft>
                <a:spcPts val="0"/>
              </a:spcAft>
              <a:buClr>
                <a:schemeClr val="dk1"/>
              </a:buClr>
              <a:buSzPts val="1200"/>
              <a:buChar char="–"/>
              <a:defRPr/>
            </a:lvl4pPr>
            <a:lvl5pPr marL="2286000" lvl="4" indent="-304800" algn="l">
              <a:lnSpc>
                <a:spcPct val="100000"/>
              </a:lnSpc>
              <a:spcBef>
                <a:spcPts val="300"/>
              </a:spcBef>
              <a:spcAft>
                <a:spcPts val="0"/>
              </a:spcAft>
              <a:buClr>
                <a:schemeClr val="dk1"/>
              </a:buClr>
              <a:buSzPts val="1200"/>
              <a:buChar char="»"/>
              <a:defRPr/>
            </a:lvl5pPr>
            <a:lvl6pPr marL="2743200" lvl="5" indent="-304800" algn="l">
              <a:lnSpc>
                <a:spcPct val="100000"/>
              </a:lnSpc>
              <a:spcBef>
                <a:spcPts val="300"/>
              </a:spcBef>
              <a:spcAft>
                <a:spcPts val="0"/>
              </a:spcAft>
              <a:buClr>
                <a:schemeClr val="dk1"/>
              </a:buClr>
              <a:buSzPts val="1200"/>
              <a:buChar char="•"/>
              <a:defRPr/>
            </a:lvl6pPr>
            <a:lvl7pPr marL="3200400" lvl="6" indent="-304800" algn="l">
              <a:lnSpc>
                <a:spcPct val="100000"/>
              </a:lnSpc>
              <a:spcBef>
                <a:spcPts val="300"/>
              </a:spcBef>
              <a:spcAft>
                <a:spcPts val="0"/>
              </a:spcAft>
              <a:buClr>
                <a:schemeClr val="dk1"/>
              </a:buClr>
              <a:buSzPts val="1200"/>
              <a:buChar char="•"/>
              <a:defRPr/>
            </a:lvl7pPr>
            <a:lvl8pPr marL="3657600" lvl="7" indent="-304800" algn="l">
              <a:lnSpc>
                <a:spcPct val="100000"/>
              </a:lnSpc>
              <a:spcBef>
                <a:spcPts val="300"/>
              </a:spcBef>
              <a:spcAft>
                <a:spcPts val="0"/>
              </a:spcAft>
              <a:buClr>
                <a:schemeClr val="dk1"/>
              </a:buClr>
              <a:buSzPts val="1200"/>
              <a:buChar char="•"/>
              <a:defRPr/>
            </a:lvl8pPr>
            <a:lvl9pPr marL="4114800" lvl="8" indent="-304800" algn="l">
              <a:lnSpc>
                <a:spcPct val="100000"/>
              </a:lnSpc>
              <a:spcBef>
                <a:spcPts val="300"/>
              </a:spcBef>
              <a:spcAft>
                <a:spcPts val="0"/>
              </a:spcAft>
              <a:buClr>
                <a:schemeClr val="dk1"/>
              </a:buClr>
              <a:buSzPts val="1200"/>
              <a:buChar char="•"/>
              <a:defRPr/>
            </a:lvl9pPr>
          </a:lstStyle>
          <a:p>
            <a:endParaRPr/>
          </a:p>
        </p:txBody>
      </p:sp>
      <p:sp>
        <p:nvSpPr>
          <p:cNvPr id="178" name="Google Shape;178;g36caa55de28_0_342"/>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79" name="Google Shape;179;g36caa55de28_0_342"/>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80" name="Google Shape;180;g36caa55de28_0_342"/>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S -Plastics composting">
  <p:cSld name="CS -Plastics composting">
    <p:bg>
      <p:bgPr>
        <a:solidFill>
          <a:srgbClr val="FFFFFF"/>
        </a:solidFill>
        <a:effectLst/>
      </p:bgPr>
    </p:bg>
    <p:spTree>
      <p:nvGrpSpPr>
        <p:cNvPr id="1" name="Shape 181"/>
        <p:cNvGrpSpPr/>
        <p:nvPr/>
      </p:nvGrpSpPr>
      <p:grpSpPr>
        <a:xfrm>
          <a:off x="0" y="0"/>
          <a:ext cx="0" cy="0"/>
          <a:chOff x="0" y="0"/>
          <a:chExt cx="0" cy="0"/>
        </a:xfrm>
      </p:grpSpPr>
      <p:sp>
        <p:nvSpPr>
          <p:cNvPr id="182" name="Google Shape;182;g36caa55de28_0_348"/>
          <p:cNvSpPr>
            <a:spLocks noGrp="1"/>
          </p:cNvSpPr>
          <p:nvPr>
            <p:ph type="pic" idx="2"/>
          </p:nvPr>
        </p:nvSpPr>
        <p:spPr>
          <a:xfrm>
            <a:off x="-3951945" y="-492"/>
            <a:ext cx="12180900" cy="6858000"/>
          </a:xfrm>
          <a:prstGeom prst="rect">
            <a:avLst/>
          </a:prstGeom>
          <a:noFill/>
          <a:ln>
            <a:noFill/>
          </a:ln>
        </p:spPr>
      </p:sp>
      <p:sp>
        <p:nvSpPr>
          <p:cNvPr id="183" name="Google Shape;183;g36caa55de28_0_348"/>
          <p:cNvSpPr txBox="1">
            <a:spLocks noGrp="1"/>
          </p:cNvSpPr>
          <p:nvPr>
            <p:ph type="body" idx="1"/>
          </p:nvPr>
        </p:nvSpPr>
        <p:spPr>
          <a:xfrm>
            <a:off x="6642013" y="2089580"/>
            <a:ext cx="2220000" cy="342900"/>
          </a:xfrm>
          <a:prstGeom prst="rect">
            <a:avLst/>
          </a:prstGeom>
          <a:noFill/>
          <a:ln>
            <a:noFill/>
          </a:ln>
        </p:spPr>
        <p:txBody>
          <a:bodyPr spcFirstLastPara="1" wrap="square" lIns="25400" tIns="25400" rIns="25400" bIns="25400" anchor="t" anchorCtr="0">
            <a:normAutofit/>
          </a:bodyPr>
          <a:lstStyle>
            <a:lvl1pPr marL="457200" lvl="0" indent="-228600" algn="l">
              <a:lnSpc>
                <a:spcPct val="100000"/>
              </a:lnSpc>
              <a:spcBef>
                <a:spcPts val="900"/>
              </a:spcBef>
              <a:spcAft>
                <a:spcPts val="0"/>
              </a:spcAft>
              <a:buClr>
                <a:srgbClr val="000000"/>
              </a:buClr>
              <a:buSzPts val="1900"/>
              <a:buFont typeface="Arial"/>
              <a:buNone/>
              <a:defRPr sz="1900">
                <a:latin typeface="Arial"/>
                <a:ea typeface="Arial"/>
                <a:cs typeface="Arial"/>
                <a:sym typeface="Arial"/>
              </a:defRPr>
            </a:lvl1pPr>
            <a:lvl2pPr marL="914400" lvl="1" indent="-298450" algn="l">
              <a:lnSpc>
                <a:spcPct val="100000"/>
              </a:lnSpc>
              <a:spcBef>
                <a:spcPts val="0"/>
              </a:spcBef>
              <a:spcAft>
                <a:spcPts val="0"/>
              </a:spcAft>
              <a:buClr>
                <a:srgbClr val="000000"/>
              </a:buClr>
              <a:buSzPts val="1100"/>
              <a:buChar char="–"/>
              <a:defRPr sz="1500"/>
            </a:lvl2pPr>
            <a:lvl3pPr marL="1371600" lvl="2" indent="-298450" algn="l">
              <a:lnSpc>
                <a:spcPct val="100000"/>
              </a:lnSpc>
              <a:spcBef>
                <a:spcPts val="0"/>
              </a:spcBef>
              <a:spcAft>
                <a:spcPts val="0"/>
              </a:spcAft>
              <a:buClr>
                <a:srgbClr val="000000"/>
              </a:buClr>
              <a:buSzPts val="1100"/>
              <a:buChar char="•"/>
              <a:defRPr sz="1500"/>
            </a:lvl3pPr>
            <a:lvl4pPr marL="1828800" lvl="3" indent="-298450" algn="l">
              <a:lnSpc>
                <a:spcPct val="100000"/>
              </a:lnSpc>
              <a:spcBef>
                <a:spcPts val="0"/>
              </a:spcBef>
              <a:spcAft>
                <a:spcPts val="0"/>
              </a:spcAft>
              <a:buClr>
                <a:srgbClr val="000000"/>
              </a:buClr>
              <a:buSzPts val="1100"/>
              <a:buChar char="–"/>
              <a:defRPr sz="1500"/>
            </a:lvl4pPr>
            <a:lvl5pPr marL="2286000" lvl="4" indent="-298450" algn="l">
              <a:lnSpc>
                <a:spcPct val="100000"/>
              </a:lnSpc>
              <a:spcBef>
                <a:spcPts val="0"/>
              </a:spcBef>
              <a:spcAft>
                <a:spcPts val="0"/>
              </a:spcAft>
              <a:buClr>
                <a:srgbClr val="000000"/>
              </a:buClr>
              <a:buSzPts val="1100"/>
              <a:buChar char="»"/>
              <a:defRPr sz="1500"/>
            </a:lvl5pPr>
            <a:lvl6pPr marL="2743200" lvl="5" indent="-298450" algn="l">
              <a:lnSpc>
                <a:spcPct val="100000"/>
              </a:lnSpc>
              <a:spcBef>
                <a:spcPts val="0"/>
              </a:spcBef>
              <a:spcAft>
                <a:spcPts val="0"/>
              </a:spcAft>
              <a:buClr>
                <a:srgbClr val="000000"/>
              </a:buClr>
              <a:buSzPts val="1100"/>
              <a:buChar char="•"/>
              <a:defRPr sz="1500"/>
            </a:lvl6pPr>
            <a:lvl7pPr marL="3200400" lvl="6" indent="-298450" algn="l">
              <a:lnSpc>
                <a:spcPct val="100000"/>
              </a:lnSpc>
              <a:spcBef>
                <a:spcPts val="0"/>
              </a:spcBef>
              <a:spcAft>
                <a:spcPts val="0"/>
              </a:spcAft>
              <a:buClr>
                <a:srgbClr val="000000"/>
              </a:buClr>
              <a:buSzPts val="1100"/>
              <a:buChar char="•"/>
              <a:defRPr sz="1500"/>
            </a:lvl7pPr>
            <a:lvl8pPr marL="3657600" lvl="7" indent="-298450" algn="l">
              <a:lnSpc>
                <a:spcPct val="100000"/>
              </a:lnSpc>
              <a:spcBef>
                <a:spcPts val="0"/>
              </a:spcBef>
              <a:spcAft>
                <a:spcPts val="0"/>
              </a:spcAft>
              <a:buClr>
                <a:srgbClr val="000000"/>
              </a:buClr>
              <a:buSzPts val="1100"/>
              <a:buChar char="•"/>
              <a:defRPr sz="1500"/>
            </a:lvl8pPr>
            <a:lvl9pPr marL="4114800" lvl="8" indent="-298450" algn="l">
              <a:lnSpc>
                <a:spcPct val="100000"/>
              </a:lnSpc>
              <a:spcBef>
                <a:spcPts val="0"/>
              </a:spcBef>
              <a:spcAft>
                <a:spcPts val="0"/>
              </a:spcAft>
              <a:buClr>
                <a:srgbClr val="000000"/>
              </a:buClr>
              <a:buSzPts val="1100"/>
              <a:buChar char="•"/>
              <a:defRPr sz="1500"/>
            </a:lvl9pPr>
          </a:lstStyle>
          <a:p>
            <a:endParaRPr/>
          </a:p>
        </p:txBody>
      </p:sp>
      <p:sp>
        <p:nvSpPr>
          <p:cNvPr id="184" name="Google Shape;184;g36caa55de28_0_348"/>
          <p:cNvSpPr txBox="1">
            <a:spLocks noGrp="1"/>
          </p:cNvSpPr>
          <p:nvPr>
            <p:ph type="body" idx="3"/>
          </p:nvPr>
        </p:nvSpPr>
        <p:spPr>
          <a:xfrm>
            <a:off x="6635663" y="1678509"/>
            <a:ext cx="1959600" cy="405300"/>
          </a:xfrm>
          <a:prstGeom prst="rect">
            <a:avLst/>
          </a:prstGeom>
          <a:noFill/>
          <a:ln>
            <a:noFill/>
          </a:ln>
        </p:spPr>
        <p:txBody>
          <a:bodyPr spcFirstLastPara="1" wrap="square" lIns="25400" tIns="25400" rIns="25400" bIns="25400" anchor="t" anchorCtr="0">
            <a:normAutofit/>
          </a:bodyPr>
          <a:lstStyle>
            <a:lvl1pPr marL="457200" lvl="0" indent="-228600" algn="l">
              <a:lnSpc>
                <a:spcPct val="100000"/>
              </a:lnSpc>
              <a:spcBef>
                <a:spcPts val="0"/>
              </a:spcBef>
              <a:spcAft>
                <a:spcPts val="0"/>
              </a:spcAft>
              <a:buClr>
                <a:srgbClr val="000000"/>
              </a:buClr>
              <a:buSzPts val="2800"/>
              <a:buFont typeface="Arial"/>
              <a:buNone/>
              <a:defRPr sz="2800" b="1"/>
            </a:lvl1pPr>
            <a:lvl2pPr marL="914400" lvl="1" indent="-298450" algn="l">
              <a:lnSpc>
                <a:spcPct val="100000"/>
              </a:lnSpc>
              <a:spcBef>
                <a:spcPts val="0"/>
              </a:spcBef>
              <a:spcAft>
                <a:spcPts val="0"/>
              </a:spcAft>
              <a:buClr>
                <a:srgbClr val="000000"/>
              </a:buClr>
              <a:buSzPts val="1100"/>
              <a:buChar char="–"/>
              <a:defRPr sz="1500"/>
            </a:lvl2pPr>
            <a:lvl3pPr marL="1371600" lvl="2" indent="-298450" algn="l">
              <a:lnSpc>
                <a:spcPct val="100000"/>
              </a:lnSpc>
              <a:spcBef>
                <a:spcPts val="0"/>
              </a:spcBef>
              <a:spcAft>
                <a:spcPts val="0"/>
              </a:spcAft>
              <a:buClr>
                <a:srgbClr val="000000"/>
              </a:buClr>
              <a:buSzPts val="1100"/>
              <a:buChar char="•"/>
              <a:defRPr sz="1500"/>
            </a:lvl3pPr>
            <a:lvl4pPr marL="1828800" lvl="3" indent="-298450" algn="l">
              <a:lnSpc>
                <a:spcPct val="100000"/>
              </a:lnSpc>
              <a:spcBef>
                <a:spcPts val="0"/>
              </a:spcBef>
              <a:spcAft>
                <a:spcPts val="0"/>
              </a:spcAft>
              <a:buClr>
                <a:srgbClr val="000000"/>
              </a:buClr>
              <a:buSzPts val="1100"/>
              <a:buChar char="–"/>
              <a:defRPr sz="1500"/>
            </a:lvl4pPr>
            <a:lvl5pPr marL="2286000" lvl="4" indent="-298450" algn="l">
              <a:lnSpc>
                <a:spcPct val="100000"/>
              </a:lnSpc>
              <a:spcBef>
                <a:spcPts val="0"/>
              </a:spcBef>
              <a:spcAft>
                <a:spcPts val="0"/>
              </a:spcAft>
              <a:buClr>
                <a:srgbClr val="000000"/>
              </a:buClr>
              <a:buSzPts val="1100"/>
              <a:buChar char="»"/>
              <a:defRPr sz="1500"/>
            </a:lvl5pPr>
            <a:lvl6pPr marL="2743200" lvl="5" indent="-298450" algn="l">
              <a:lnSpc>
                <a:spcPct val="100000"/>
              </a:lnSpc>
              <a:spcBef>
                <a:spcPts val="0"/>
              </a:spcBef>
              <a:spcAft>
                <a:spcPts val="0"/>
              </a:spcAft>
              <a:buClr>
                <a:srgbClr val="000000"/>
              </a:buClr>
              <a:buSzPts val="1100"/>
              <a:buChar char="•"/>
              <a:defRPr sz="1500"/>
            </a:lvl6pPr>
            <a:lvl7pPr marL="3200400" lvl="6" indent="-298450" algn="l">
              <a:lnSpc>
                <a:spcPct val="100000"/>
              </a:lnSpc>
              <a:spcBef>
                <a:spcPts val="0"/>
              </a:spcBef>
              <a:spcAft>
                <a:spcPts val="0"/>
              </a:spcAft>
              <a:buClr>
                <a:srgbClr val="000000"/>
              </a:buClr>
              <a:buSzPts val="1100"/>
              <a:buChar char="•"/>
              <a:defRPr sz="1500"/>
            </a:lvl7pPr>
            <a:lvl8pPr marL="3657600" lvl="7" indent="-298450" algn="l">
              <a:lnSpc>
                <a:spcPct val="100000"/>
              </a:lnSpc>
              <a:spcBef>
                <a:spcPts val="0"/>
              </a:spcBef>
              <a:spcAft>
                <a:spcPts val="0"/>
              </a:spcAft>
              <a:buClr>
                <a:srgbClr val="000000"/>
              </a:buClr>
              <a:buSzPts val="1100"/>
              <a:buChar char="•"/>
              <a:defRPr sz="1500"/>
            </a:lvl8pPr>
            <a:lvl9pPr marL="4114800" lvl="8" indent="-298450" algn="l">
              <a:lnSpc>
                <a:spcPct val="100000"/>
              </a:lnSpc>
              <a:spcBef>
                <a:spcPts val="0"/>
              </a:spcBef>
              <a:spcAft>
                <a:spcPts val="0"/>
              </a:spcAft>
              <a:buClr>
                <a:srgbClr val="000000"/>
              </a:buClr>
              <a:buSzPts val="1100"/>
              <a:buChar char="•"/>
              <a:defRPr sz="1500"/>
            </a:lvl9pPr>
          </a:lstStyle>
          <a:p>
            <a:endParaRPr/>
          </a:p>
        </p:txBody>
      </p:sp>
      <p:sp>
        <p:nvSpPr>
          <p:cNvPr id="185" name="Google Shape;185;g36caa55de28_0_348"/>
          <p:cNvSpPr txBox="1">
            <a:spLocks noGrp="1"/>
          </p:cNvSpPr>
          <p:nvPr>
            <p:ph type="body" idx="4"/>
          </p:nvPr>
        </p:nvSpPr>
        <p:spPr>
          <a:xfrm>
            <a:off x="6654713" y="2692521"/>
            <a:ext cx="4640700" cy="29817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rgbClr val="000000"/>
              </a:buClr>
              <a:buSzPts val="900"/>
              <a:buNone/>
              <a:defRPr sz="1500"/>
            </a:lvl1pPr>
            <a:lvl2pPr marL="914400" lvl="1" indent="-298450" algn="l">
              <a:lnSpc>
                <a:spcPct val="100000"/>
              </a:lnSpc>
              <a:spcBef>
                <a:spcPts val="0"/>
              </a:spcBef>
              <a:spcAft>
                <a:spcPts val="0"/>
              </a:spcAft>
              <a:buClr>
                <a:srgbClr val="000000"/>
              </a:buClr>
              <a:buSzPts val="1100"/>
              <a:buChar char="–"/>
              <a:defRPr sz="1500"/>
            </a:lvl2pPr>
            <a:lvl3pPr marL="1371600" lvl="2" indent="-298450" algn="l">
              <a:lnSpc>
                <a:spcPct val="100000"/>
              </a:lnSpc>
              <a:spcBef>
                <a:spcPts val="0"/>
              </a:spcBef>
              <a:spcAft>
                <a:spcPts val="0"/>
              </a:spcAft>
              <a:buClr>
                <a:srgbClr val="000000"/>
              </a:buClr>
              <a:buSzPts val="1100"/>
              <a:buChar char="•"/>
              <a:defRPr sz="1500"/>
            </a:lvl3pPr>
            <a:lvl4pPr marL="1828800" lvl="3" indent="-298450" algn="l">
              <a:lnSpc>
                <a:spcPct val="100000"/>
              </a:lnSpc>
              <a:spcBef>
                <a:spcPts val="0"/>
              </a:spcBef>
              <a:spcAft>
                <a:spcPts val="0"/>
              </a:spcAft>
              <a:buClr>
                <a:srgbClr val="000000"/>
              </a:buClr>
              <a:buSzPts val="1100"/>
              <a:buChar char="–"/>
              <a:defRPr sz="1500"/>
            </a:lvl4pPr>
            <a:lvl5pPr marL="2286000" lvl="4" indent="-298450" algn="l">
              <a:lnSpc>
                <a:spcPct val="100000"/>
              </a:lnSpc>
              <a:spcBef>
                <a:spcPts val="0"/>
              </a:spcBef>
              <a:spcAft>
                <a:spcPts val="0"/>
              </a:spcAft>
              <a:buClr>
                <a:srgbClr val="000000"/>
              </a:buClr>
              <a:buSzPts val="1100"/>
              <a:buChar char="»"/>
              <a:defRPr sz="1500"/>
            </a:lvl5pPr>
            <a:lvl6pPr marL="2743200" lvl="5" indent="-298450" algn="l">
              <a:lnSpc>
                <a:spcPct val="100000"/>
              </a:lnSpc>
              <a:spcBef>
                <a:spcPts val="0"/>
              </a:spcBef>
              <a:spcAft>
                <a:spcPts val="0"/>
              </a:spcAft>
              <a:buClr>
                <a:srgbClr val="000000"/>
              </a:buClr>
              <a:buSzPts val="1100"/>
              <a:buChar char="•"/>
              <a:defRPr sz="1500"/>
            </a:lvl6pPr>
            <a:lvl7pPr marL="3200400" lvl="6" indent="-298450" algn="l">
              <a:lnSpc>
                <a:spcPct val="100000"/>
              </a:lnSpc>
              <a:spcBef>
                <a:spcPts val="0"/>
              </a:spcBef>
              <a:spcAft>
                <a:spcPts val="0"/>
              </a:spcAft>
              <a:buClr>
                <a:srgbClr val="000000"/>
              </a:buClr>
              <a:buSzPts val="1100"/>
              <a:buChar char="•"/>
              <a:defRPr sz="1500"/>
            </a:lvl7pPr>
            <a:lvl8pPr marL="3657600" lvl="7" indent="-298450" algn="l">
              <a:lnSpc>
                <a:spcPct val="100000"/>
              </a:lnSpc>
              <a:spcBef>
                <a:spcPts val="0"/>
              </a:spcBef>
              <a:spcAft>
                <a:spcPts val="0"/>
              </a:spcAft>
              <a:buClr>
                <a:srgbClr val="000000"/>
              </a:buClr>
              <a:buSzPts val="1100"/>
              <a:buChar char="•"/>
              <a:defRPr sz="1500"/>
            </a:lvl8pPr>
            <a:lvl9pPr marL="4114800" lvl="8" indent="-298450" algn="l">
              <a:lnSpc>
                <a:spcPct val="100000"/>
              </a:lnSpc>
              <a:spcBef>
                <a:spcPts val="0"/>
              </a:spcBef>
              <a:spcAft>
                <a:spcPts val="0"/>
              </a:spcAft>
              <a:buClr>
                <a:srgbClr val="000000"/>
              </a:buClr>
              <a:buSzPts val="1100"/>
              <a:buChar char="•"/>
              <a:defRPr sz="1500"/>
            </a:lvl9pPr>
          </a:lstStyle>
          <a:p>
            <a:endParaRPr/>
          </a:p>
        </p:txBody>
      </p:sp>
      <p:cxnSp>
        <p:nvCxnSpPr>
          <p:cNvPr id="186" name="Google Shape;186;g36caa55de28_0_348"/>
          <p:cNvCxnSpPr/>
          <p:nvPr/>
        </p:nvCxnSpPr>
        <p:spPr>
          <a:xfrm>
            <a:off x="6652700" y="2520304"/>
            <a:ext cx="4644900" cy="0"/>
          </a:xfrm>
          <a:prstGeom prst="straightConnector1">
            <a:avLst/>
          </a:prstGeom>
          <a:noFill/>
          <a:ln w="38100" cap="flat" cmpd="sng">
            <a:solidFill>
              <a:srgbClr val="F26722"/>
            </a:solidFill>
            <a:prstDash val="solid"/>
            <a:miter lim="400000"/>
            <a:headEnd type="none" w="sm" len="sm"/>
            <a:tailEnd type="none" w="sm" len="sm"/>
          </a:ln>
        </p:spPr>
      </p:cxnSp>
      <p:sp>
        <p:nvSpPr>
          <p:cNvPr id="187" name="Google Shape;187;g36caa55de28_0_348"/>
          <p:cNvSpPr txBox="1"/>
          <p:nvPr/>
        </p:nvSpPr>
        <p:spPr>
          <a:xfrm>
            <a:off x="9946129" y="730046"/>
            <a:ext cx="1084800" cy="353100"/>
          </a:xfrm>
          <a:prstGeom prst="rect">
            <a:avLst/>
          </a:prstGeom>
          <a:noFill/>
          <a:ln>
            <a:noFill/>
          </a:ln>
        </p:spPr>
        <p:txBody>
          <a:bodyPr spcFirstLastPara="1" wrap="square" lIns="25400" tIns="25400" rIns="25400" bIns="25400" anchor="ctr" anchorCtr="0">
            <a:noAutofit/>
          </a:bodyPr>
          <a:lstStyle/>
          <a:p>
            <a:pPr marL="0" marR="0" lvl="0" indent="0" algn="r" rtl="0">
              <a:lnSpc>
                <a:spcPct val="100000"/>
              </a:lnSpc>
              <a:spcBef>
                <a:spcPts val="0"/>
              </a:spcBef>
              <a:spcAft>
                <a:spcPts val="0"/>
              </a:spcAft>
              <a:buClr>
                <a:srgbClr val="DA6A36"/>
              </a:buClr>
              <a:buSzPts val="1100"/>
              <a:buFont typeface="Montserrat Medium"/>
              <a:buNone/>
            </a:pPr>
            <a:r>
              <a:rPr lang="pl-PL" sz="1100" b="0" i="0" u="none" strike="noStrike" cap="none">
                <a:solidFill>
                  <a:srgbClr val="F26722"/>
                </a:solidFill>
                <a:latin typeface="Proxima Nova"/>
                <a:ea typeface="Proxima Nova"/>
                <a:cs typeface="Proxima Nova"/>
                <a:sym typeface="Proxima Nova"/>
              </a:rPr>
              <a:t>PLASTICS COMPOSTING</a:t>
            </a:r>
            <a:endParaRPr sz="700" b="0" i="0" u="none" strike="noStrike" cap="none">
              <a:solidFill>
                <a:srgbClr val="F26722"/>
              </a:solidFill>
              <a:latin typeface="Proxima Nova"/>
              <a:ea typeface="Proxima Nova"/>
              <a:cs typeface="Proxima Nova"/>
              <a:sym typeface="Proxima Nova"/>
            </a:endParaRPr>
          </a:p>
        </p:txBody>
      </p:sp>
      <p:pic>
        <p:nvPicPr>
          <p:cNvPr id="188" name="Google Shape;188;g36caa55de28_0_348" descr="Image"/>
          <p:cNvPicPr preferRelativeResize="0"/>
          <p:nvPr/>
        </p:nvPicPr>
        <p:blipFill rotWithShape="1">
          <a:blip r:embed="rId2">
            <a:alphaModFix/>
          </a:blip>
          <a:srcRect/>
          <a:stretch/>
        </p:blipFill>
        <p:spPr>
          <a:xfrm rot="10800000" flipH="1">
            <a:off x="11075305" y="674673"/>
            <a:ext cx="484291" cy="400306"/>
          </a:xfrm>
          <a:prstGeom prst="rect">
            <a:avLst/>
          </a:prstGeom>
          <a:noFill/>
          <a:ln>
            <a:noFill/>
          </a:ln>
        </p:spPr>
      </p:pic>
      <p:sp>
        <p:nvSpPr>
          <p:cNvPr id="189" name="Google Shape;189;g36caa55de28_0_348"/>
          <p:cNvSpPr txBox="1">
            <a:spLocks noGrp="1"/>
          </p:cNvSpPr>
          <p:nvPr>
            <p:ph type="sldNum" idx="12"/>
          </p:nvPr>
        </p:nvSpPr>
        <p:spPr>
          <a:xfrm>
            <a:off x="6000750" y="6540500"/>
            <a:ext cx="1845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900"/>
              <a:buFont typeface="Helvetica Neue"/>
              <a:buNone/>
              <a:defRPr sz="900" b="0" i="0" u="none" strike="noStrike" cap="none">
                <a:solidFill>
                  <a:srgbClr val="888888"/>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pl-PL"/>
              <a:t>‹#›</a:t>
            </a:fld>
            <a:endParaRPr sz="1500">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90"/>
        <p:cNvGrpSpPr/>
        <p:nvPr/>
      </p:nvGrpSpPr>
      <p:grpSpPr>
        <a:xfrm>
          <a:off x="0" y="0"/>
          <a:ext cx="0" cy="0"/>
          <a:chOff x="0" y="0"/>
          <a:chExt cx="0" cy="0"/>
        </a:xfrm>
      </p:grpSpPr>
      <p:sp>
        <p:nvSpPr>
          <p:cNvPr id="191" name="Google Shape;191;g36caa55de28_0_357"/>
          <p:cNvSpPr txBox="1">
            <a:spLocks noGrp="1"/>
          </p:cNvSpPr>
          <p:nvPr>
            <p:ph type="title"/>
          </p:nvPr>
        </p:nvSpPr>
        <p:spPr>
          <a:xfrm>
            <a:off x="415600" y="593367"/>
            <a:ext cx="11360700" cy="763500"/>
          </a:xfrm>
          <a:prstGeom prst="rect">
            <a:avLst/>
          </a:prstGeom>
          <a:noFill/>
          <a:ln>
            <a:noFill/>
          </a:ln>
        </p:spPr>
        <p:txBody>
          <a:bodyPr spcFirstLastPara="1" wrap="square" lIns="60975" tIns="30475" rIns="60975" bIns="30475" anchor="ctr" anchorCtr="0">
            <a:normAutofit/>
          </a:bodyPr>
          <a:lstStyle>
            <a:lvl1pPr lvl="0" algn="ctr">
              <a:lnSpc>
                <a:spcPct val="10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a:endParaRPr/>
          </a:p>
        </p:txBody>
      </p:sp>
      <p:sp>
        <p:nvSpPr>
          <p:cNvPr id="192" name="Google Shape;192;g36caa55de28_0_357"/>
          <p:cNvSpPr txBox="1">
            <a:spLocks noGrp="1"/>
          </p:cNvSpPr>
          <p:nvPr>
            <p:ph type="body" idx="1"/>
          </p:nvPr>
        </p:nvSpPr>
        <p:spPr>
          <a:xfrm>
            <a:off x="415600" y="1536633"/>
            <a:ext cx="11360700" cy="4555200"/>
          </a:xfrm>
          <a:prstGeom prst="rect">
            <a:avLst/>
          </a:prstGeom>
          <a:noFill/>
          <a:ln>
            <a:noFill/>
          </a:ln>
        </p:spPr>
        <p:txBody>
          <a:bodyPr spcFirstLastPara="1" wrap="square" lIns="60975" tIns="30475" rIns="60975" bIns="30475" anchor="t" anchorCtr="0">
            <a:normAutofit/>
          </a:bodyPr>
          <a:lstStyle>
            <a:lvl1pPr marL="457200" lvl="0" indent="-361950" algn="l">
              <a:lnSpc>
                <a:spcPct val="100000"/>
              </a:lnSpc>
              <a:spcBef>
                <a:spcPts val="400"/>
              </a:spcBef>
              <a:spcAft>
                <a:spcPts val="0"/>
              </a:spcAft>
              <a:buSzPts val="2100"/>
              <a:buChar char="•"/>
              <a:defRPr/>
            </a:lvl1pPr>
            <a:lvl2pPr marL="914400" lvl="1" indent="-349250" algn="l">
              <a:lnSpc>
                <a:spcPct val="100000"/>
              </a:lnSpc>
              <a:spcBef>
                <a:spcPts val="400"/>
              </a:spcBef>
              <a:spcAft>
                <a:spcPts val="0"/>
              </a:spcAft>
              <a:buSzPts val="1900"/>
              <a:buChar char="–"/>
              <a:defRPr/>
            </a:lvl2pPr>
            <a:lvl3pPr marL="1371600" lvl="2" indent="-330200" algn="l">
              <a:lnSpc>
                <a:spcPct val="100000"/>
              </a:lnSpc>
              <a:spcBef>
                <a:spcPts val="300"/>
              </a:spcBef>
              <a:spcAft>
                <a:spcPts val="0"/>
              </a:spcAft>
              <a:buSzPts val="1600"/>
              <a:buChar char="•"/>
              <a:defRPr/>
            </a:lvl3pPr>
            <a:lvl4pPr marL="1828800" lvl="3" indent="-311150" algn="l">
              <a:lnSpc>
                <a:spcPct val="100000"/>
              </a:lnSpc>
              <a:spcBef>
                <a:spcPts val="300"/>
              </a:spcBef>
              <a:spcAft>
                <a:spcPts val="0"/>
              </a:spcAft>
              <a:buSzPts val="1300"/>
              <a:buChar char="–"/>
              <a:defRPr/>
            </a:lvl4pPr>
            <a:lvl5pPr marL="2286000" lvl="4" indent="-311150" algn="l">
              <a:lnSpc>
                <a:spcPct val="100000"/>
              </a:lnSpc>
              <a:spcBef>
                <a:spcPts val="300"/>
              </a:spcBef>
              <a:spcAft>
                <a:spcPts val="0"/>
              </a:spcAft>
              <a:buSzPts val="1300"/>
              <a:buChar char="»"/>
              <a:defRPr/>
            </a:lvl5pPr>
            <a:lvl6pPr marL="2743200" lvl="5" indent="-311150" algn="l">
              <a:lnSpc>
                <a:spcPct val="100000"/>
              </a:lnSpc>
              <a:spcBef>
                <a:spcPts val="300"/>
              </a:spcBef>
              <a:spcAft>
                <a:spcPts val="0"/>
              </a:spcAft>
              <a:buSzPts val="1300"/>
              <a:buChar char="•"/>
              <a:defRPr/>
            </a:lvl6pPr>
            <a:lvl7pPr marL="3200400" lvl="6" indent="-311150" algn="l">
              <a:lnSpc>
                <a:spcPct val="100000"/>
              </a:lnSpc>
              <a:spcBef>
                <a:spcPts val="300"/>
              </a:spcBef>
              <a:spcAft>
                <a:spcPts val="0"/>
              </a:spcAft>
              <a:buSzPts val="1300"/>
              <a:buChar char="•"/>
              <a:defRPr/>
            </a:lvl7pPr>
            <a:lvl8pPr marL="3657600" lvl="7" indent="-311150" algn="l">
              <a:lnSpc>
                <a:spcPct val="100000"/>
              </a:lnSpc>
              <a:spcBef>
                <a:spcPts val="300"/>
              </a:spcBef>
              <a:spcAft>
                <a:spcPts val="0"/>
              </a:spcAft>
              <a:buSzPts val="1300"/>
              <a:buChar char="•"/>
              <a:defRPr/>
            </a:lvl8pPr>
            <a:lvl9pPr marL="4114800" lvl="8" indent="-311150" algn="l">
              <a:lnSpc>
                <a:spcPct val="100000"/>
              </a:lnSpc>
              <a:spcBef>
                <a:spcPts val="300"/>
              </a:spcBef>
              <a:spcAft>
                <a:spcPts val="0"/>
              </a:spcAft>
              <a:buSzPts val="1300"/>
              <a:buChar char="•"/>
              <a:defRPr/>
            </a:lvl9pPr>
          </a:lstStyle>
          <a:p>
            <a:endParaRPr/>
          </a:p>
        </p:txBody>
      </p:sp>
      <p:sp>
        <p:nvSpPr>
          <p:cNvPr id="193" name="Google Shape;193;g36caa55de28_0_357"/>
          <p:cNvSpPr txBox="1">
            <a:spLocks noGrp="1"/>
          </p:cNvSpPr>
          <p:nvPr>
            <p:ph type="sldNum" idx="12"/>
          </p:nvPr>
        </p:nvSpPr>
        <p:spPr>
          <a:xfrm>
            <a:off x="11296610" y="6217622"/>
            <a:ext cx="731700" cy="5247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94"/>
        <p:cNvGrpSpPr/>
        <p:nvPr/>
      </p:nvGrpSpPr>
      <p:grpSpPr>
        <a:xfrm>
          <a:off x="0" y="0"/>
          <a:ext cx="0" cy="0"/>
          <a:chOff x="0" y="0"/>
          <a:chExt cx="0" cy="0"/>
        </a:xfrm>
      </p:grpSpPr>
      <p:sp>
        <p:nvSpPr>
          <p:cNvPr id="195" name="Google Shape;195;g36caa55de28_0_361"/>
          <p:cNvSpPr txBox="1">
            <a:spLocks noGrp="1"/>
          </p:cNvSpPr>
          <p:nvPr>
            <p:ph type="ctrTitle"/>
          </p:nvPr>
        </p:nvSpPr>
        <p:spPr>
          <a:xfrm>
            <a:off x="415611" y="992767"/>
            <a:ext cx="11360700" cy="2736900"/>
          </a:xfrm>
          <a:prstGeom prst="rect">
            <a:avLst/>
          </a:prstGeom>
          <a:noFill/>
          <a:ln>
            <a:noFill/>
          </a:ln>
        </p:spPr>
        <p:txBody>
          <a:bodyPr spcFirstLastPara="1" wrap="square" lIns="60975" tIns="30475" rIns="60975" bIns="30475"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96" name="Google Shape;196;g36caa55de28_0_361"/>
          <p:cNvSpPr txBox="1">
            <a:spLocks noGrp="1"/>
          </p:cNvSpPr>
          <p:nvPr>
            <p:ph type="subTitle" idx="1"/>
          </p:nvPr>
        </p:nvSpPr>
        <p:spPr>
          <a:xfrm>
            <a:off x="415600" y="3778833"/>
            <a:ext cx="11360700" cy="1056900"/>
          </a:xfrm>
          <a:prstGeom prst="rect">
            <a:avLst/>
          </a:prstGeom>
          <a:noFill/>
          <a:ln>
            <a:noFill/>
          </a:ln>
        </p:spPr>
        <p:txBody>
          <a:bodyPr spcFirstLastPara="1" wrap="square" lIns="60975" tIns="30475" rIns="60975" bIns="30475" anchor="t" anchorCtr="0">
            <a:normAutofit/>
          </a:bodyPr>
          <a:lstStyle>
            <a:lvl1pPr lvl="0" algn="ctr">
              <a:lnSpc>
                <a:spcPct val="100000"/>
              </a:lnSpc>
              <a:spcBef>
                <a:spcPts val="400"/>
              </a:spcBef>
              <a:spcAft>
                <a:spcPts val="0"/>
              </a:spcAft>
              <a:buSzPts val="3700"/>
              <a:buNone/>
              <a:defRPr sz="3700"/>
            </a:lvl1pPr>
            <a:lvl2pPr lvl="1" algn="ctr">
              <a:lnSpc>
                <a:spcPct val="100000"/>
              </a:lnSpc>
              <a:spcBef>
                <a:spcPts val="400"/>
              </a:spcBef>
              <a:spcAft>
                <a:spcPts val="0"/>
              </a:spcAft>
              <a:buSzPts val="3700"/>
              <a:buNone/>
              <a:defRPr sz="3700"/>
            </a:lvl2pPr>
            <a:lvl3pPr lvl="2" algn="ctr">
              <a:lnSpc>
                <a:spcPct val="100000"/>
              </a:lnSpc>
              <a:spcBef>
                <a:spcPts val="300"/>
              </a:spcBef>
              <a:spcAft>
                <a:spcPts val="0"/>
              </a:spcAft>
              <a:buSzPts val="3700"/>
              <a:buNone/>
              <a:defRPr sz="3700"/>
            </a:lvl3pPr>
            <a:lvl4pPr lvl="3" algn="ctr">
              <a:lnSpc>
                <a:spcPct val="100000"/>
              </a:lnSpc>
              <a:spcBef>
                <a:spcPts val="300"/>
              </a:spcBef>
              <a:spcAft>
                <a:spcPts val="0"/>
              </a:spcAft>
              <a:buSzPts val="3700"/>
              <a:buNone/>
              <a:defRPr sz="3700"/>
            </a:lvl4pPr>
            <a:lvl5pPr lvl="4" algn="ctr">
              <a:lnSpc>
                <a:spcPct val="100000"/>
              </a:lnSpc>
              <a:spcBef>
                <a:spcPts val="300"/>
              </a:spcBef>
              <a:spcAft>
                <a:spcPts val="0"/>
              </a:spcAft>
              <a:buSzPts val="3700"/>
              <a:buNone/>
              <a:defRPr sz="3700"/>
            </a:lvl5pPr>
            <a:lvl6pPr lvl="5" algn="ctr">
              <a:lnSpc>
                <a:spcPct val="100000"/>
              </a:lnSpc>
              <a:spcBef>
                <a:spcPts val="300"/>
              </a:spcBef>
              <a:spcAft>
                <a:spcPts val="0"/>
              </a:spcAft>
              <a:buSzPts val="3700"/>
              <a:buNone/>
              <a:defRPr sz="3700"/>
            </a:lvl6pPr>
            <a:lvl7pPr lvl="6" algn="ctr">
              <a:lnSpc>
                <a:spcPct val="100000"/>
              </a:lnSpc>
              <a:spcBef>
                <a:spcPts val="300"/>
              </a:spcBef>
              <a:spcAft>
                <a:spcPts val="0"/>
              </a:spcAft>
              <a:buSzPts val="3700"/>
              <a:buNone/>
              <a:defRPr sz="3700"/>
            </a:lvl7pPr>
            <a:lvl8pPr lvl="7" algn="ctr">
              <a:lnSpc>
                <a:spcPct val="100000"/>
              </a:lnSpc>
              <a:spcBef>
                <a:spcPts val="300"/>
              </a:spcBef>
              <a:spcAft>
                <a:spcPts val="0"/>
              </a:spcAft>
              <a:buSzPts val="3700"/>
              <a:buNone/>
              <a:defRPr sz="3700"/>
            </a:lvl8pPr>
            <a:lvl9pPr lvl="8" algn="ctr">
              <a:lnSpc>
                <a:spcPct val="100000"/>
              </a:lnSpc>
              <a:spcBef>
                <a:spcPts val="300"/>
              </a:spcBef>
              <a:spcAft>
                <a:spcPts val="0"/>
              </a:spcAft>
              <a:buSzPts val="3700"/>
              <a:buNone/>
              <a:defRPr sz="3700"/>
            </a:lvl9pPr>
          </a:lstStyle>
          <a:p>
            <a:endParaRPr/>
          </a:p>
        </p:txBody>
      </p:sp>
      <p:sp>
        <p:nvSpPr>
          <p:cNvPr id="197" name="Google Shape;197;g36caa55de28_0_361"/>
          <p:cNvSpPr txBox="1">
            <a:spLocks noGrp="1"/>
          </p:cNvSpPr>
          <p:nvPr>
            <p:ph type="sldNum" idx="12"/>
          </p:nvPr>
        </p:nvSpPr>
        <p:spPr>
          <a:xfrm>
            <a:off x="11296610" y="6217622"/>
            <a:ext cx="731700" cy="524700"/>
          </a:xfrm>
          <a:prstGeom prst="rect">
            <a:avLst/>
          </a:prstGeom>
          <a:noFill/>
          <a:ln>
            <a:noFill/>
          </a:ln>
        </p:spPr>
        <p:txBody>
          <a:bodyPr spcFirstLastPara="1" wrap="square" lIns="60975" tIns="30475" rIns="60975" bIns="304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usty 1">
  <p:cSld name="Pusty">
    <p:spTree>
      <p:nvGrpSpPr>
        <p:cNvPr id="1" name="Shape 3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4"/>
        <p:cNvGrpSpPr/>
        <p:nvPr/>
      </p:nvGrpSpPr>
      <p:grpSpPr>
        <a:xfrm>
          <a:off x="0" y="0"/>
          <a:ext cx="0" cy="0"/>
          <a:chOff x="0" y="0"/>
          <a:chExt cx="0" cy="0"/>
        </a:xfrm>
      </p:grpSpPr>
      <p:sp>
        <p:nvSpPr>
          <p:cNvPr id="35" name="Google Shape;3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a:spLocks noGrp="1"/>
          </p:cNvSpPr>
          <p:nvPr>
            <p:ph type="pic" idx="2"/>
          </p:nvPr>
        </p:nvSpPr>
        <p:spPr>
          <a:xfrm>
            <a:off x="5183188" y="987425"/>
            <a:ext cx="6172200" cy="4873625"/>
          </a:xfrm>
          <a:prstGeom prst="rect">
            <a:avLst/>
          </a:prstGeom>
          <a:noFill/>
          <a:ln>
            <a:noFill/>
          </a:ln>
        </p:spPr>
      </p:sp>
      <p:sp>
        <p:nvSpPr>
          <p:cNvPr id="41" name="Google Shape;41;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 name="Google Shape;4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g368e3dab612_0_999"/>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368e3dab612_0_999"/>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8" name="Google Shape;48;g368e3dab612_0_99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4"/>
        <p:cNvGrpSpPr/>
        <p:nvPr/>
      </p:nvGrpSpPr>
      <p:grpSpPr>
        <a:xfrm>
          <a:off x="0" y="0"/>
          <a:ext cx="0" cy="0"/>
          <a:chOff x="0" y="0"/>
          <a:chExt cx="0" cy="0"/>
        </a:xfrm>
      </p:grpSpPr>
      <p:sp>
        <p:nvSpPr>
          <p:cNvPr id="55" name="Google Shape;55;g368e3dab612_0_2192"/>
          <p:cNvSpPr txBox="1">
            <a:spLocks noGrp="1"/>
          </p:cNvSpPr>
          <p:nvPr>
            <p:ph type="ftr" idx="11"/>
          </p:nvPr>
        </p:nvSpPr>
        <p:spPr>
          <a:xfrm>
            <a:off x="4145280" y="6377939"/>
            <a:ext cx="3901200" cy="246300"/>
          </a:xfrm>
          <a:prstGeom prst="rect">
            <a:avLst/>
          </a:prstGeom>
          <a:noFill/>
          <a:ln>
            <a:noFill/>
          </a:ln>
        </p:spPr>
        <p:txBody>
          <a:bodyPr spcFirstLastPara="1" wrap="square" lIns="105500" tIns="105500" rIns="105500" bIns="105500" anchor="t" anchorCtr="0">
            <a:noAutofit/>
          </a:bodyPr>
          <a:lstStyle>
            <a:lvl1pPr marR="0" lvl="0" algn="ctr">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56" name="Google Shape;56;g368e3dab612_0_2192"/>
          <p:cNvSpPr txBox="1">
            <a:spLocks noGrp="1"/>
          </p:cNvSpPr>
          <p:nvPr>
            <p:ph type="dt" idx="10"/>
          </p:nvPr>
        </p:nvSpPr>
        <p:spPr>
          <a:xfrm>
            <a:off x="609600" y="6377939"/>
            <a:ext cx="2804400" cy="246300"/>
          </a:xfrm>
          <a:prstGeom prst="rect">
            <a:avLst/>
          </a:prstGeom>
          <a:noFill/>
          <a:ln>
            <a:noFill/>
          </a:ln>
        </p:spPr>
        <p:txBody>
          <a:bodyPr spcFirstLastPara="1" wrap="square" lIns="105500" tIns="105500" rIns="105500" bIns="105500" anchor="t" anchorCtr="0">
            <a:noAutofit/>
          </a:bodyPr>
          <a:lstStyle>
            <a:lvl1pPr marR="0" lvl="0" algn="l">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57" name="Google Shape;57;g368e3dab612_0_2192"/>
          <p:cNvSpPr txBox="1">
            <a:spLocks noGrp="1"/>
          </p:cNvSpPr>
          <p:nvPr>
            <p:ph type="sldNum" idx="12"/>
          </p:nvPr>
        </p:nvSpPr>
        <p:spPr>
          <a:xfrm>
            <a:off x="11238017" y="6274030"/>
            <a:ext cx="194400" cy="245700"/>
          </a:xfrm>
          <a:prstGeom prst="rect">
            <a:avLst/>
          </a:prstGeom>
          <a:noFill/>
          <a:ln>
            <a:noFill/>
          </a:ln>
        </p:spPr>
        <p:txBody>
          <a:bodyPr spcFirstLastPara="1" wrap="square" lIns="0" tIns="0" rIns="0" bIns="0" anchor="t" anchorCtr="0">
            <a:noAutofit/>
          </a:bodyPr>
          <a:lstStyle>
            <a:lvl1pPr marL="12700" marR="0" lvl="0"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1pPr>
            <a:lvl2pPr marL="12700" marR="0" lvl="1"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2pPr>
            <a:lvl3pPr marL="12700" marR="0" lvl="2"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3pPr>
            <a:lvl4pPr marL="12700" marR="0" lvl="3"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4pPr>
            <a:lvl5pPr marL="12700" marR="0" lvl="4"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5pPr>
            <a:lvl6pPr marL="12700" marR="0" lvl="5"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6pPr>
            <a:lvl7pPr marL="12700" marR="0" lvl="6"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7pPr>
            <a:lvl8pPr marL="12700" marR="0" lvl="7"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8pPr>
            <a:lvl9pPr marL="12700" marR="0" lvl="8"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9pPr>
          </a:lstStyle>
          <a:p>
            <a:pPr marL="1270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g36caa55de28_0_267"/>
          <p:cNvSpPr txBox="1">
            <a:spLocks noGrp="1"/>
          </p:cNvSpPr>
          <p:nvPr>
            <p:ph type="title"/>
          </p:nvPr>
        </p:nvSpPr>
        <p:spPr>
          <a:xfrm>
            <a:off x="304800" y="183092"/>
            <a:ext cx="5486400" cy="762000"/>
          </a:xfrm>
          <a:prstGeom prst="rect">
            <a:avLst/>
          </a:prstGeom>
          <a:noFill/>
          <a:ln>
            <a:noFill/>
          </a:ln>
        </p:spPr>
        <p:txBody>
          <a:bodyPr spcFirstLastPara="1" wrap="square" lIns="60975" tIns="30475" rIns="60975" bIns="30475" anchor="ctr" anchorCtr="0">
            <a:normAutofit/>
          </a:bodyPr>
          <a:lstStyle>
            <a:lvl1pPr marR="0" lvl="0" algn="ctr" rtl="0">
              <a:lnSpc>
                <a:spcPct val="100000"/>
              </a:lnSpc>
              <a:spcBef>
                <a:spcPts val="0"/>
              </a:spcBef>
              <a:spcAft>
                <a:spcPts val="0"/>
              </a:spcAft>
              <a:buClr>
                <a:schemeClr val="dk1"/>
              </a:buClr>
              <a:buSzPts val="2900"/>
              <a:buFont typeface="Calibri"/>
              <a:buNone/>
              <a:defRPr sz="2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2" name="Google Shape;102;g36caa55de28_0_267"/>
          <p:cNvSpPr txBox="1">
            <a:spLocks noGrp="1"/>
          </p:cNvSpPr>
          <p:nvPr>
            <p:ph type="body" idx="1"/>
          </p:nvPr>
        </p:nvSpPr>
        <p:spPr>
          <a:xfrm>
            <a:off x="304800" y="1066800"/>
            <a:ext cx="5486400" cy="3017700"/>
          </a:xfrm>
          <a:prstGeom prst="rect">
            <a:avLst/>
          </a:prstGeom>
          <a:noFill/>
          <a:ln>
            <a:noFill/>
          </a:ln>
        </p:spPr>
        <p:txBody>
          <a:bodyPr spcFirstLastPara="1" wrap="square" lIns="60975" tIns="30475" rIns="60975" bIns="30475" anchor="t" anchorCtr="0">
            <a:normAutofit/>
          </a:bodyPr>
          <a:lstStyle>
            <a:lvl1pPr marL="457200" marR="0" lvl="0" indent="-361950" algn="l" rtl="0">
              <a:lnSpc>
                <a:spcPct val="10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9250" algn="l" rtl="0">
              <a:lnSpc>
                <a:spcPct val="100000"/>
              </a:lnSpc>
              <a:spcBef>
                <a:spcPts val="4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3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03" name="Google Shape;103;g36caa55de28_0_267"/>
          <p:cNvSpPr txBox="1">
            <a:spLocks noGrp="1"/>
          </p:cNvSpPr>
          <p:nvPr>
            <p:ph type="dt" idx="10"/>
          </p:nvPr>
        </p:nvSpPr>
        <p:spPr>
          <a:xfrm>
            <a:off x="304800" y="4237567"/>
            <a:ext cx="1422300" cy="243600"/>
          </a:xfrm>
          <a:prstGeom prst="rect">
            <a:avLst/>
          </a:prstGeom>
          <a:noFill/>
          <a:ln>
            <a:noFill/>
          </a:ln>
        </p:spPr>
        <p:txBody>
          <a:bodyPr spcFirstLastPara="1" wrap="square" lIns="60975" tIns="30475" rIns="60975" bIns="30475" anchor="ctr" anchorCtr="0">
            <a:noAutofit/>
          </a:bodyPr>
          <a:lstStyle>
            <a:lvl1pPr marR="0" lvl="0" algn="l"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4" name="Google Shape;104;g36caa55de28_0_267"/>
          <p:cNvSpPr txBox="1">
            <a:spLocks noGrp="1"/>
          </p:cNvSpPr>
          <p:nvPr>
            <p:ph type="ftr" idx="11"/>
          </p:nvPr>
        </p:nvSpPr>
        <p:spPr>
          <a:xfrm>
            <a:off x="2082800" y="4237567"/>
            <a:ext cx="1930500" cy="243600"/>
          </a:xfrm>
          <a:prstGeom prst="rect">
            <a:avLst/>
          </a:prstGeom>
          <a:noFill/>
          <a:ln>
            <a:noFill/>
          </a:ln>
        </p:spPr>
        <p:txBody>
          <a:bodyPr spcFirstLastPara="1" wrap="square" lIns="60975" tIns="30475" rIns="60975" bIns="30475" anchor="ctr" anchorCtr="0">
            <a:noAutofit/>
          </a:bodyPr>
          <a:lstStyle>
            <a:lvl1pPr marR="0" lvl="0" algn="ctr" rtl="0">
              <a:lnSpc>
                <a:spcPct val="100000"/>
              </a:lnSpc>
              <a:spcBef>
                <a:spcPts val="0"/>
              </a:spcBef>
              <a:spcAft>
                <a:spcPts val="0"/>
              </a:spcAft>
              <a:buClr>
                <a:srgbClr val="000000"/>
              </a:buClr>
              <a:buSzPts val="9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5" name="Google Shape;105;g36caa55de28_0_267"/>
          <p:cNvSpPr txBox="1">
            <a:spLocks noGrp="1"/>
          </p:cNvSpPr>
          <p:nvPr>
            <p:ph type="sldNum" idx="12"/>
          </p:nvPr>
        </p:nvSpPr>
        <p:spPr>
          <a:xfrm>
            <a:off x="4368800" y="4237567"/>
            <a:ext cx="1422300" cy="243600"/>
          </a:xfrm>
          <a:prstGeom prst="rect">
            <a:avLst/>
          </a:prstGeom>
          <a:noFill/>
          <a:ln>
            <a:noFill/>
          </a:ln>
        </p:spPr>
        <p:txBody>
          <a:bodyPr spcFirstLastPara="1" wrap="square" lIns="60975" tIns="30475" rIns="60975" bIns="304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unsplash.com/photos/trees-on-forest-with-sun-rays-sp-p7uuT0tw?utm_content=creditCopyText&amp;utm_medium=referral&amp;utm_source=unsplash" TargetMode="External"/><Relationship Id="rId4" Type="http://schemas.openxmlformats.org/officeDocument/2006/relationships/hyperlink" Target="https://unsplash.com/@sebastian_unrau?utm_content=creditCopyText&amp;utm_medium=referral&amp;utm_source=unsplash"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gla.ac.uk/myglasgow/sustainability/climatechangestrategy/" TargetMode="External"/><Relationship Id="rId7" Type="http://schemas.openxmlformats.org/officeDocument/2006/relationships/image" Target="../media/image74.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hyperlink" Target="https://www.uni.lodz.pl/spoleczne-zaangazowanie" TargetMode="External"/><Relationship Id="rId5" Type="http://schemas.openxmlformats.org/officeDocument/2006/relationships/hyperlink" Target="https://www.uu.nl/en/organisation/centre-for-living-labs/about/about-living-labs" TargetMode="External"/><Relationship Id="rId4" Type="http://schemas.openxmlformats.org/officeDocument/2006/relationships/hyperlink" Target="https://www.gla.ac.uk/myglasgow/sustainability/"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hyperlink" Target="https://op.europa.eu/pl/publication-detail/-/publication/bc83061d-74ec-11ec-9136-01aa75ed71a1" TargetMode="External"/><Relationship Id="rId4" Type="http://schemas.openxmlformats.org/officeDocument/2006/relationships/hyperlink" Target="https://joint-research-centre.ec.europa.eu/greencomp-european-sustainability-competence-framework_en"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8" Type="http://schemas.openxmlformats.org/officeDocument/2006/relationships/hyperlink" Target="https://ziemianieatakuja.pl/" TargetMode="External"/><Relationship Id="rId13" Type="http://schemas.openxmlformats.org/officeDocument/2006/relationships/hyperlink" Target="https://reports.weforum.org/docs/WEF_Future_of_Jobs_Report_2025.pdf" TargetMode="External"/><Relationship Id="rId3" Type="http://schemas.openxmlformats.org/officeDocument/2006/relationships/hyperlink" Target="https://ungc.org.pl/wp-content/uploads/2021/07/Raport-Edukacja-Klimatyczna-w-Polsce.pdf" TargetMode="External"/><Relationship Id="rId7" Type="http://schemas.openxmlformats.org/officeDocument/2006/relationships/hyperlink" Target="https://www.resourcepanel.org/sites/default/files/documents/document/media/gro24_full_report_1mar_final_for_web.pdf" TargetMode="External"/><Relationship Id="rId12" Type="http://schemas.openxmlformats.org/officeDocument/2006/relationships/hyperlink" Target="https://www.un.org/en/actnow"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hyperlink" Target="https://globalcarbonatlas.org/budgets/carbon-budget/" TargetMode="External"/><Relationship Id="rId11" Type="http://schemas.openxmlformats.org/officeDocument/2006/relationships/hyperlink" Target="https://www.gov.pl/web/uzp/kryteria-srodowiskowe-gpp" TargetMode="External"/><Relationship Id="rId5" Type="http://schemas.openxmlformats.org/officeDocument/2006/relationships/hyperlink" Target="https://naukaoklimacie.pl/" TargetMode="External"/><Relationship Id="rId15" Type="http://schemas.openxmlformats.org/officeDocument/2006/relationships/hyperlink" Target="https://joint-research-centre.ec.europa.eu/greencomp-european-sustainability-competence-framework_en" TargetMode="External"/><Relationship Id="rId10" Type="http://schemas.openxmlformats.org/officeDocument/2006/relationships/hyperlink" Target="https://www.eua.eu/events/eua-events/making-sustainability-reporting-a-strategic-asset-for-universities.html" TargetMode="External"/><Relationship Id="rId4" Type="http://schemas.openxmlformats.org/officeDocument/2006/relationships/hyperlink" Target="https://www.gridw.pl/pl/baza-wiedzy" TargetMode="External"/><Relationship Id="rId9" Type="http://schemas.openxmlformats.org/officeDocument/2006/relationships/hyperlink" Target="https://www.eua.eu/tags/sustainable-development-goals" TargetMode="External"/><Relationship Id="rId14" Type="http://schemas.openxmlformats.org/officeDocument/2006/relationships/hyperlink" Target="https://www.efrag.org/sites/default/files/sites/webpublishing/SiteAssets/ED_ESRS_E5.pdf"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hyperlink" Target="https://creativecommons.org/licenses/by/4.0/deed.pl"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naukaoklimacie.pl" TargetMode="Externa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teraz-srodowisko.pl/?AK1388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kampania17celow.p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hyperlink" Target="https://sdg.gov.pl/"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globaloptimism.com/"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2.deloitte.com/pl/pl/pages/tax/articles/strefa-ulg-i-dotacji/Europejski-Zielony-Lad-neutralnosc-klimatyczna-Europy-do-2050-r.html"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www.storyofstuff.org/"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grpSp>
        <p:nvGrpSpPr>
          <p:cNvPr id="202" name="Google Shape;202;g36caa55de28_0_0">
            <a:extLst>
              <a:ext uri="{C183D7F6-B498-43B3-948B-1728B52AA6E4}">
                <adec:decorative xmlns:adec="http://schemas.microsoft.com/office/drawing/2017/decorative" val="1"/>
              </a:ext>
            </a:extLst>
          </p:cNvPr>
          <p:cNvGrpSpPr/>
          <p:nvPr/>
        </p:nvGrpSpPr>
        <p:grpSpPr>
          <a:xfrm>
            <a:off x="6227919" y="0"/>
            <a:ext cx="5964081" cy="2098042"/>
            <a:chOff x="6227813" y="0"/>
            <a:chExt cx="5964081" cy="2098042"/>
          </a:xfrm>
        </p:grpSpPr>
        <p:sp>
          <p:nvSpPr>
            <p:cNvPr id="203" name="Google Shape;203;g36caa55de28_0_0"/>
            <p:cNvSpPr/>
            <p:nvPr/>
          </p:nvSpPr>
          <p:spPr>
            <a:xfrm>
              <a:off x="7942694" y="0"/>
              <a:ext cx="4249200" cy="10164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04" name="Google Shape;204;g36caa55de28_0_0"/>
            <p:cNvGrpSpPr/>
            <p:nvPr/>
          </p:nvGrpSpPr>
          <p:grpSpPr>
            <a:xfrm>
              <a:off x="6227813" y="299542"/>
              <a:ext cx="5675781" cy="1798500"/>
              <a:chOff x="1469644" y="187882"/>
              <a:chExt cx="5675781" cy="1798500"/>
            </a:xfrm>
          </p:grpSpPr>
          <p:sp>
            <p:nvSpPr>
              <p:cNvPr id="205" name="Google Shape;205;g36caa55de28_0_0"/>
              <p:cNvSpPr/>
              <p:nvPr/>
            </p:nvSpPr>
            <p:spPr>
              <a:xfrm>
                <a:off x="1469644" y="187882"/>
                <a:ext cx="5675700" cy="1798500"/>
              </a:xfrm>
              <a:prstGeom prst="rect">
                <a:avLst/>
              </a:prstGeom>
              <a:solidFill>
                <a:srgbClr val="A6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6" name="Google Shape;206;g36caa55de28_0_0"/>
              <p:cNvSpPr/>
              <p:nvPr/>
            </p:nvSpPr>
            <p:spPr>
              <a:xfrm>
                <a:off x="3184525" y="187882"/>
                <a:ext cx="3960900" cy="721200"/>
              </a:xfrm>
              <a:prstGeom prst="rect">
                <a:avLst/>
              </a:prstGeom>
              <a:solidFill>
                <a:srgbClr val="0052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7" name="Google Shape;207;g36caa55de28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2800"/>
                  <a:buFont typeface="Open Sans"/>
                  <a:buNone/>
                </a:pPr>
                <a:r>
                  <a:rPr lang="pl-PL" sz="2800" b="1" i="0" u="none" strike="noStrike" cap="none">
                    <a:solidFill>
                      <a:srgbClr val="002073"/>
                    </a:solidFill>
                    <a:latin typeface="Open Sans"/>
                    <a:ea typeface="Open Sans"/>
                    <a:cs typeface="Open Sans"/>
                    <a:sym typeface="Open Sans"/>
                  </a:rPr>
                  <a:t>dla Rozwoju Społecznego</a:t>
                </a:r>
                <a:endParaRPr sz="2800" b="1" i="0" u="none" strike="noStrike" cap="none">
                  <a:solidFill>
                    <a:srgbClr val="002073"/>
                  </a:solidFill>
                  <a:latin typeface="Open Sans"/>
                  <a:ea typeface="Open Sans"/>
                  <a:cs typeface="Open Sans"/>
                  <a:sym typeface="Open Sans"/>
                </a:endParaRPr>
              </a:p>
            </p:txBody>
          </p:sp>
          <p:sp>
            <p:nvSpPr>
              <p:cNvPr id="208" name="Google Shape;208;g36caa55de28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20000"/>
              </a:bodyPr>
              <a:lstStyle/>
              <a:p>
                <a:pPr marL="0" marR="0" lvl="0" indent="0" algn="l" rtl="0">
                  <a:lnSpc>
                    <a:spcPct val="250000"/>
                  </a:lnSpc>
                  <a:spcBef>
                    <a:spcPts val="0"/>
                  </a:spcBef>
                  <a:spcAft>
                    <a:spcPts val="0"/>
                  </a:spcAft>
                  <a:buClr>
                    <a:srgbClr val="FFFFFF"/>
                  </a:buClr>
                  <a:buSzPts val="1400"/>
                  <a:buFont typeface="Open Sans"/>
                  <a:buNone/>
                </a:pPr>
                <a:r>
                  <a:rPr lang="pl-PL" sz="1400" b="1" i="0" u="none" strike="noStrike" cap="none">
                    <a:solidFill>
                      <a:srgbClr val="FFFFFF"/>
                    </a:solidFill>
                    <a:latin typeface="Open Sans"/>
                    <a:ea typeface="Open Sans"/>
                    <a:cs typeface="Open Sans"/>
                    <a:sym typeface="Open Sans"/>
                  </a:rPr>
                  <a:t>Fundusze Europejskie</a:t>
                </a:r>
                <a:endParaRPr sz="1400" b="0" i="0" u="none" strike="noStrike" cap="none">
                  <a:solidFill>
                    <a:srgbClr val="000000"/>
                  </a:solidFill>
                  <a:latin typeface="Arial"/>
                  <a:ea typeface="Arial"/>
                  <a:cs typeface="Arial"/>
                  <a:sym typeface="Arial"/>
                </a:endParaRPr>
              </a:p>
            </p:txBody>
          </p:sp>
        </p:grpSp>
        <p:pic>
          <p:nvPicPr>
            <p:cNvPr id="209" name="Google Shape;209;g36caa55de28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pic>
        <p:nvPicPr>
          <p:cNvPr id="210" name="Google Shape;210;g36caa55de28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1875" y="5905037"/>
            <a:ext cx="11888250" cy="792000"/>
          </a:xfrm>
          <a:prstGeom prst="rect">
            <a:avLst/>
          </a:prstGeom>
          <a:noFill/>
          <a:ln>
            <a:noFill/>
          </a:ln>
        </p:spPr>
      </p:pic>
      <p:sp>
        <p:nvSpPr>
          <p:cNvPr id="211" name="Google Shape;211;g36caa55de28_0_0"/>
          <p:cNvSpPr txBox="1">
            <a:spLocks noGrp="1"/>
          </p:cNvSpPr>
          <p:nvPr>
            <p:ph type="ctrTitle"/>
          </p:nvPr>
        </p:nvSpPr>
        <p:spPr>
          <a:xfrm>
            <a:off x="1524000" y="2611014"/>
            <a:ext cx="9144000" cy="1004700"/>
          </a:xfrm>
          <a:prstGeom prst="rect">
            <a:avLst/>
          </a:prstGeom>
          <a:noFill/>
          <a:ln>
            <a:noFill/>
          </a:ln>
        </p:spPr>
        <p:txBody>
          <a:bodyPr spcFirstLastPara="1" wrap="square" lIns="91425" tIns="45700" rIns="91425" bIns="45700" anchor="b" anchorCtr="0">
            <a:normAutofit fontScale="90000"/>
          </a:bodyPr>
          <a:lstStyle/>
          <a:p>
            <a:pPr lvl="0">
              <a:buSzPct val="100000"/>
            </a:pPr>
            <a:r>
              <a:rPr lang="pl-PL" sz="3600" b="1" dirty="0"/>
              <a:t>Zrównoważony Kampus SGGW – kształcenie na rzecz branż kluczowych</a:t>
            </a:r>
            <a:endParaRPr dirty="0"/>
          </a:p>
        </p:txBody>
      </p:sp>
      <p:sp>
        <p:nvSpPr>
          <p:cNvPr id="212" name="Google Shape;212;g36caa55de28_0_0"/>
          <p:cNvSpPr txBox="1">
            <a:spLocks noGrp="1"/>
          </p:cNvSpPr>
          <p:nvPr>
            <p:ph type="subTitle" idx="1"/>
          </p:nvPr>
        </p:nvSpPr>
        <p:spPr>
          <a:xfrm>
            <a:off x="1524000" y="4128615"/>
            <a:ext cx="9144000" cy="1389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Clr>
                <a:schemeClr val="dk1"/>
              </a:buClr>
              <a:buSzPct val="100000"/>
              <a:buNone/>
            </a:pPr>
            <a:r>
              <a:rPr lang="pl-PL" sz="7200"/>
              <a:t>Projekt współfinansowany z Europejskiego Funduszu Społecznego Plus </a:t>
            </a:r>
            <a:endParaRPr/>
          </a:p>
          <a:p>
            <a:pPr marL="0" lvl="0" indent="0" algn="ctr" rtl="0">
              <a:lnSpc>
                <a:spcPct val="90000"/>
              </a:lnSpc>
              <a:spcBef>
                <a:spcPts val="1000"/>
              </a:spcBef>
              <a:spcAft>
                <a:spcPts val="0"/>
              </a:spcAft>
              <a:buClr>
                <a:schemeClr val="dk1"/>
              </a:buClr>
              <a:buSzPct val="100000"/>
              <a:buNone/>
            </a:pPr>
            <a:r>
              <a:rPr lang="pl-PL" sz="7200"/>
              <a:t>w ramach Programu Fundusze Europejskie dla Rozwoju Społecznego 2021-2027</a:t>
            </a:r>
            <a:endParaRPr/>
          </a:p>
          <a:p>
            <a:pPr marL="0" lvl="0" indent="0" algn="ctr" rtl="0">
              <a:lnSpc>
                <a:spcPct val="90000"/>
              </a:lnSpc>
              <a:spcBef>
                <a:spcPts val="1000"/>
              </a:spcBef>
              <a:spcAft>
                <a:spcPts val="0"/>
              </a:spcAft>
              <a:buClr>
                <a:schemeClr val="dk1"/>
              </a:buClr>
              <a:buSzPct val="100000"/>
              <a:buNone/>
            </a:pPr>
            <a:r>
              <a:rPr lang="pl-PL" sz="7200"/>
              <a:t>Priorytet 1 Umiejętności</a:t>
            </a:r>
            <a:endParaRPr/>
          </a:p>
          <a:p>
            <a:pPr marL="0" lvl="0" indent="0" algn="ctr" rtl="0">
              <a:lnSpc>
                <a:spcPct val="90000"/>
              </a:lnSpc>
              <a:spcBef>
                <a:spcPts val="1000"/>
              </a:spcBef>
              <a:spcAft>
                <a:spcPts val="0"/>
              </a:spcAft>
              <a:buClr>
                <a:schemeClr val="dk1"/>
              </a:buClr>
              <a:buSzPct val="100000"/>
              <a:buNone/>
            </a:pPr>
            <a:r>
              <a:rPr lang="pl-PL" sz="7200"/>
              <a:t>Działanie 01.05 Umiejętności w szkolnictwie wyższym</a:t>
            </a:r>
            <a:endParaRPr/>
          </a:p>
          <a:p>
            <a:pPr marL="0" lvl="0" indent="0" algn="ctr" rtl="0">
              <a:lnSpc>
                <a:spcPct val="90000"/>
              </a:lnSpc>
              <a:spcBef>
                <a:spcPts val="1000"/>
              </a:spcBef>
              <a:spcAft>
                <a:spcPts val="0"/>
              </a:spcAft>
              <a:buClr>
                <a:schemeClr val="dk1"/>
              </a:buClr>
              <a:buSzPct val="100000"/>
              <a:buNone/>
            </a:pP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g368e3dab612_0_2333" descr="Gęsty las z promieniami słońca przedzierającymi się przez gałęzie" title="Las"/>
          <p:cNvPicPr preferRelativeResize="0"/>
          <p:nvPr/>
        </p:nvPicPr>
        <p:blipFill rotWithShape="1">
          <a:blip r:embed="rId3">
            <a:alphaModFix/>
          </a:blip>
          <a:srcRect/>
          <a:stretch/>
        </p:blipFill>
        <p:spPr>
          <a:xfrm>
            <a:off x="4625074" y="984275"/>
            <a:ext cx="5931075" cy="3953074"/>
          </a:xfrm>
          <a:prstGeom prst="rect">
            <a:avLst/>
          </a:prstGeom>
          <a:noFill/>
          <a:ln>
            <a:noFill/>
          </a:ln>
        </p:spPr>
      </p:pic>
      <p:sp>
        <p:nvSpPr>
          <p:cNvPr id="303" name="Google Shape;303;g368e3dab612_0_2333"/>
          <p:cNvSpPr txBox="1"/>
          <p:nvPr/>
        </p:nvSpPr>
        <p:spPr>
          <a:xfrm>
            <a:off x="9398925" y="6442508"/>
            <a:ext cx="3999900" cy="415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Photo by</a:t>
            </a:r>
            <a:r>
              <a:rPr lang="pl-PL" sz="1100" b="0" i="0" u="none" strike="noStrike" cap="none">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pl-PL" sz="11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Sebastian Unrau</a:t>
            </a:r>
            <a:r>
              <a:rPr lang="pl-PL" sz="1100" b="0" i="0" u="none" strike="noStrike" cap="none">
                <a:solidFill>
                  <a:schemeClr val="dk1"/>
                </a:solidFill>
                <a:latin typeface="Calibri"/>
                <a:ea typeface="Calibri"/>
                <a:cs typeface="Calibri"/>
                <a:sym typeface="Calibri"/>
              </a:rPr>
              <a:t> on</a:t>
            </a:r>
            <a:r>
              <a:rPr lang="pl-PL" sz="1100" b="0" i="0" u="none" strike="noStrike" cap="none">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pl-PL" sz="11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Unsplash</a:t>
            </a:r>
            <a:endParaRPr sz="1500" b="0" i="0" u="none" strike="noStrike" cap="none">
              <a:solidFill>
                <a:schemeClr val="dk1"/>
              </a:solidFill>
              <a:latin typeface="Calibri"/>
              <a:ea typeface="Calibri"/>
              <a:cs typeface="Calibri"/>
              <a:sym typeface="Calibri"/>
            </a:endParaRPr>
          </a:p>
        </p:txBody>
      </p:sp>
      <p:sp>
        <p:nvSpPr>
          <p:cNvPr id="304" name="Google Shape;304;g368e3dab612_0_2333"/>
          <p:cNvSpPr txBox="1"/>
          <p:nvPr/>
        </p:nvSpPr>
        <p:spPr>
          <a:xfrm>
            <a:off x="1198275" y="3582450"/>
            <a:ext cx="6646500" cy="2016300"/>
          </a:xfrm>
          <a:prstGeom prst="rect">
            <a:avLst/>
          </a:prstGeom>
          <a:solidFill>
            <a:srgbClr val="C5521C"/>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pl-PL" sz="2300" b="0" i="0" u="none" strike="noStrike" cap="none">
                <a:solidFill>
                  <a:schemeClr val="lt1"/>
                </a:solidFill>
                <a:latin typeface="Calibri"/>
                <a:ea typeface="Calibri"/>
                <a:cs typeface="Calibri"/>
                <a:sym typeface="Calibri"/>
              </a:rPr>
              <a:t>Pojęcie „zrównoważony rozwój” pochodzi z leśnictwa, a ukuł je w XIX wieku </a:t>
            </a:r>
            <a:r>
              <a:rPr lang="pl-PL" sz="2300" b="1" i="0" u="none" strike="noStrike" cap="none">
                <a:solidFill>
                  <a:schemeClr val="lt1"/>
                </a:solidFill>
                <a:latin typeface="Calibri"/>
                <a:ea typeface="Calibri"/>
                <a:cs typeface="Calibri"/>
                <a:sym typeface="Calibri"/>
              </a:rPr>
              <a:t>niemiecki leśnik </a:t>
            </a:r>
            <a:r>
              <a:rPr lang="pl-PL" sz="2300" b="0" i="0" u="none" strike="noStrike" cap="none">
                <a:solidFill>
                  <a:schemeClr val="lt1"/>
                </a:solidFill>
                <a:latin typeface="Calibri"/>
                <a:ea typeface="Calibri"/>
                <a:cs typeface="Calibri"/>
                <a:sym typeface="Calibri"/>
              </a:rPr>
              <a:t>Hans Carl von </a:t>
            </a:r>
            <a:r>
              <a:rPr lang="pl-PL" sz="2300" b="1" i="0" u="none" strike="noStrike" cap="none">
                <a:solidFill>
                  <a:schemeClr val="lt1"/>
                </a:solidFill>
                <a:latin typeface="Calibri"/>
                <a:ea typeface="Calibri"/>
                <a:cs typeface="Calibri"/>
                <a:sym typeface="Calibri"/>
              </a:rPr>
              <a:t>Carlowitz</a:t>
            </a:r>
            <a:r>
              <a:rPr lang="pl-PL" sz="2300" b="0" i="0" u="none" strike="noStrike" cap="none">
                <a:solidFill>
                  <a:schemeClr val="lt1"/>
                </a:solidFill>
                <a:latin typeface="Calibri"/>
                <a:ea typeface="Calibri"/>
                <a:cs typeface="Calibri"/>
                <a:sym typeface="Calibri"/>
              </a:rPr>
              <a:t>, który stworzył koncepcję gospodarowania lasem, zgodnie z którą należy wycinać tylko tyle drzew, ile w ich miejsce może urosnąć. </a:t>
            </a:r>
            <a:endParaRPr sz="2300" b="0" i="0" u="none" strike="noStrike" cap="none">
              <a:solidFill>
                <a:schemeClr val="lt1"/>
              </a:solidFill>
              <a:latin typeface="Calibri"/>
              <a:ea typeface="Calibri"/>
              <a:cs typeface="Calibri"/>
              <a:sym typeface="Calibri"/>
            </a:endParaRPr>
          </a:p>
        </p:txBody>
      </p:sp>
      <p:sp>
        <p:nvSpPr>
          <p:cNvPr id="2" name="Tytuł 1">
            <a:extLst>
              <a:ext uri="{FF2B5EF4-FFF2-40B4-BE49-F238E27FC236}">
                <a16:creationId xmlns:a16="http://schemas.microsoft.com/office/drawing/2014/main" id="{98A2D3EC-7BC0-C2DA-6876-C51D8C826E23}"/>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Zrównoważony rozwój (1)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g38af48bfce7_0_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Co mówi DNSH w praktyce?</a:t>
            </a:r>
            <a:endParaRPr/>
          </a:p>
        </p:txBody>
      </p:sp>
      <p:sp>
        <p:nvSpPr>
          <p:cNvPr id="1221" name="Google Shape;1221;g38af48bfce7_0_2"/>
          <p:cNvSpPr txBox="1">
            <a:spLocks noGrp="1"/>
          </p:cNvSpPr>
          <p:nvPr>
            <p:ph type="body" idx="1"/>
          </p:nvPr>
        </p:nvSpPr>
        <p:spPr>
          <a:xfrm>
            <a:off x="838200" y="1739627"/>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SzPts val="1800"/>
              <a:buNone/>
            </a:pPr>
            <a:r>
              <a:rPr lang="pl-PL" sz="1800"/>
              <a:t>Projekt </a:t>
            </a:r>
            <a:r>
              <a:rPr lang="pl-PL" sz="1800" b="1"/>
              <a:t>może być uznany za zgodny z zasadą DNSH</a:t>
            </a:r>
            <a:r>
              <a:rPr lang="pl-PL" sz="1800"/>
              <a:t>, jeśli:</a:t>
            </a:r>
            <a:endParaRPr sz="1800"/>
          </a:p>
          <a:p>
            <a:pPr marL="0" lvl="0" indent="0" algn="l" rtl="0">
              <a:lnSpc>
                <a:spcPct val="115000"/>
              </a:lnSpc>
              <a:spcBef>
                <a:spcPts val="1200"/>
              </a:spcBef>
              <a:spcAft>
                <a:spcPts val="0"/>
              </a:spcAft>
              <a:buSzPts val="1800"/>
              <a:buNone/>
            </a:pPr>
            <a:br>
              <a:rPr lang="pl-PL" sz="1800" b="1"/>
            </a:br>
            <a:endParaRPr sz="1800" b="1"/>
          </a:p>
          <a:p>
            <a:pPr marL="0" lvl="0" indent="0" algn="l" rtl="0">
              <a:lnSpc>
                <a:spcPct val="90000"/>
              </a:lnSpc>
              <a:spcBef>
                <a:spcPts val="1200"/>
              </a:spcBef>
              <a:spcAft>
                <a:spcPts val="0"/>
              </a:spcAft>
              <a:buSzPts val="1800"/>
              <a:buNone/>
            </a:pPr>
            <a:endParaRPr sz="1800"/>
          </a:p>
        </p:txBody>
      </p:sp>
      <p:sp>
        <p:nvSpPr>
          <p:cNvPr id="1222" name="Google Shape;1222;g38af48bfce7_0_2"/>
          <p:cNvSpPr txBox="1"/>
          <p:nvPr/>
        </p:nvSpPr>
        <p:spPr>
          <a:xfrm>
            <a:off x="4965469" y="2341750"/>
            <a:ext cx="3000000" cy="1151400"/>
          </a:xfrm>
          <a:prstGeom prst="rect">
            <a:avLst/>
          </a:prstGeom>
          <a:solidFill>
            <a:srgbClr val="A6D3FF"/>
          </a:solid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00"/>
              <a:buFont typeface="Arial"/>
              <a:buNone/>
            </a:pPr>
            <a:r>
              <a:rPr lang="pl-PL" sz="1600" b="1" i="0" u="none" strike="noStrike" cap="none">
                <a:solidFill>
                  <a:schemeClr val="dk1"/>
                </a:solidFill>
                <a:latin typeface="Calibri"/>
                <a:ea typeface="Calibri"/>
                <a:cs typeface="Calibri"/>
                <a:sym typeface="Calibri"/>
              </a:rPr>
              <a:t>Nie powoduje poważnych szkód w żadnym z pozostałych</a:t>
            </a: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1223" name="Google Shape;1223;g38af48bfce7_0_2"/>
          <p:cNvSpPr txBox="1"/>
          <p:nvPr/>
        </p:nvSpPr>
        <p:spPr>
          <a:xfrm>
            <a:off x="974950" y="2341750"/>
            <a:ext cx="3000000" cy="1151400"/>
          </a:xfrm>
          <a:prstGeom prst="rect">
            <a:avLst/>
          </a:prstGeom>
          <a:solidFill>
            <a:srgbClr val="A6D3FF"/>
          </a:solid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600"/>
              <a:buFont typeface="Arial"/>
              <a:buNone/>
            </a:pPr>
            <a:r>
              <a:rPr lang="pl-PL" sz="1600" b="1" i="0" u="none" strike="noStrike" cap="none">
                <a:solidFill>
                  <a:schemeClr val="dk1"/>
                </a:solidFill>
                <a:latin typeface="Calibri"/>
                <a:ea typeface="Calibri"/>
                <a:cs typeface="Calibri"/>
                <a:sym typeface="Calibri"/>
              </a:rPr>
              <a:t>Wspiera co najmniej jeden z </a:t>
            </a:r>
            <a:br>
              <a:rPr lang="pl-PL" sz="1600" b="1" i="0" u="none" strike="noStrike" cap="none">
                <a:solidFill>
                  <a:schemeClr val="dk1"/>
                </a:solidFill>
                <a:latin typeface="Calibri"/>
                <a:ea typeface="Calibri"/>
                <a:cs typeface="Calibri"/>
                <a:sym typeface="Calibri"/>
              </a:rPr>
            </a:br>
            <a:r>
              <a:rPr lang="pl-PL" sz="1600" b="1" i="0" u="none" strike="noStrike" cap="none">
                <a:solidFill>
                  <a:schemeClr val="dk1"/>
                </a:solidFill>
                <a:latin typeface="Calibri"/>
                <a:ea typeface="Calibri"/>
                <a:cs typeface="Calibri"/>
                <a:sym typeface="Calibri"/>
              </a:rPr>
              <a:t>6 celów środowiskowych UE</a:t>
            </a:r>
            <a:endParaRPr sz="16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1224" name="Google Shape;1224;g38af48bfce7_0_2"/>
          <p:cNvSpPr txBox="1"/>
          <p:nvPr/>
        </p:nvSpPr>
        <p:spPr>
          <a:xfrm>
            <a:off x="4251794" y="2446875"/>
            <a:ext cx="7980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pl-PL" sz="3700" b="1" i="0" u="none" strike="noStrike" cap="none">
                <a:solidFill>
                  <a:srgbClr val="C5521C"/>
                </a:solidFill>
                <a:latin typeface="Calibri"/>
                <a:ea typeface="Calibri"/>
                <a:cs typeface="Calibri"/>
                <a:sym typeface="Calibri"/>
              </a:rPr>
              <a:t>+</a:t>
            </a:r>
            <a:endParaRPr sz="3700" b="1" i="0" u="none" strike="noStrike" cap="none">
              <a:solidFill>
                <a:srgbClr val="C5521C"/>
              </a:solidFill>
              <a:latin typeface="Calibri"/>
              <a:ea typeface="Calibri"/>
              <a:cs typeface="Calibri"/>
              <a:sym typeface="Calibri"/>
            </a:endParaRPr>
          </a:p>
        </p:txBody>
      </p:sp>
      <p:sp>
        <p:nvSpPr>
          <p:cNvPr id="1225" name="Google Shape;1225;g38af48bfce7_0_2"/>
          <p:cNvSpPr txBox="1">
            <a:spLocks noGrp="1"/>
          </p:cNvSpPr>
          <p:nvPr>
            <p:ph type="body" idx="1"/>
          </p:nvPr>
        </p:nvSpPr>
        <p:spPr>
          <a:xfrm>
            <a:off x="974950" y="3579557"/>
            <a:ext cx="3441000" cy="208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1400">
                <a:solidFill>
                  <a:schemeClr val="dk1"/>
                </a:solidFill>
                <a:latin typeface="Calibri"/>
                <a:ea typeface="Calibri"/>
                <a:cs typeface="Calibri"/>
                <a:sym typeface="Calibri"/>
              </a:rPr>
              <a:t>1. Łagodzenie zmian klimatu</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2. Adaptacja do zmian klimatu</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3. Zrównoważone gospodarowanie wodą</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4. Gospodarka o obiegu zamkniętym</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5. Zapobieganie zanieczyszczeniom</a:t>
            </a:r>
            <a:endParaRPr sz="1000"/>
          </a:p>
          <a:p>
            <a:pPr marL="0" lvl="0" indent="0" algn="l" rtl="0">
              <a:lnSpc>
                <a:spcPct val="90000"/>
              </a:lnSpc>
              <a:spcBef>
                <a:spcPts val="640"/>
              </a:spcBef>
              <a:spcAft>
                <a:spcPts val="0"/>
              </a:spcAft>
              <a:buSzPts val="1800"/>
              <a:buNone/>
            </a:pPr>
            <a:r>
              <a:rPr lang="pl-PL" sz="1400">
                <a:solidFill>
                  <a:schemeClr val="dk1"/>
                </a:solidFill>
                <a:latin typeface="Calibri"/>
                <a:ea typeface="Calibri"/>
                <a:cs typeface="Calibri"/>
                <a:sym typeface="Calibri"/>
              </a:rPr>
              <a:t>6. Ochrona bioróżnorodnośc</a:t>
            </a:r>
            <a:r>
              <a:rPr lang="pl-PL" sz="1400"/>
              <a:t>i </a:t>
            </a:r>
            <a:endParaRPr sz="1400"/>
          </a:p>
          <a:p>
            <a:pPr marL="0" lvl="0" indent="0" algn="l" rtl="0">
              <a:lnSpc>
                <a:spcPct val="90000"/>
              </a:lnSpc>
              <a:spcBef>
                <a:spcPts val="640"/>
              </a:spcBef>
              <a:spcAft>
                <a:spcPts val="0"/>
              </a:spcAft>
              <a:buSzPts val="1800"/>
              <a:buNone/>
            </a:pPr>
            <a:endParaRPr sz="1400"/>
          </a:p>
        </p:txBody>
      </p:sp>
      <p:sp>
        <p:nvSpPr>
          <p:cNvPr id="1226" name="Google Shape;1226;g38af48bfce7_0_2"/>
          <p:cNvSpPr txBox="1"/>
          <p:nvPr/>
        </p:nvSpPr>
        <p:spPr>
          <a:xfrm>
            <a:off x="927150" y="5322031"/>
            <a:ext cx="77691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pl-PL" sz="1800" b="0" i="0" u="none" strike="noStrike" cap="none">
                <a:solidFill>
                  <a:schemeClr val="dk1"/>
                </a:solidFill>
                <a:latin typeface="Calibri"/>
                <a:ea typeface="Calibri"/>
                <a:cs typeface="Calibri"/>
                <a:sym typeface="Calibri"/>
              </a:rPr>
              <a:t>Wnioskodawcy muszą </a:t>
            </a:r>
            <a:r>
              <a:rPr lang="pl-PL" sz="1800" b="1" i="0" u="none" strike="noStrike" cap="none">
                <a:solidFill>
                  <a:schemeClr val="dk1"/>
                </a:solidFill>
                <a:latin typeface="Calibri"/>
                <a:ea typeface="Calibri"/>
                <a:cs typeface="Calibri"/>
                <a:sym typeface="Calibri"/>
              </a:rPr>
              <a:t>oświadczyć</a:t>
            </a:r>
            <a:r>
              <a:rPr lang="pl-PL" sz="1800" b="0" i="0" u="none" strike="noStrike" cap="none">
                <a:solidFill>
                  <a:schemeClr val="dk1"/>
                </a:solidFill>
                <a:latin typeface="Calibri"/>
                <a:ea typeface="Calibri"/>
                <a:cs typeface="Calibri"/>
                <a:sym typeface="Calibri"/>
              </a:rPr>
              <a:t> lub </a:t>
            </a:r>
            <a:r>
              <a:rPr lang="pl-PL" sz="1800" b="1" i="0" u="none" strike="noStrike" cap="none">
                <a:solidFill>
                  <a:schemeClr val="dk1"/>
                </a:solidFill>
                <a:latin typeface="Calibri"/>
                <a:ea typeface="Calibri"/>
                <a:cs typeface="Calibri"/>
                <a:sym typeface="Calibri"/>
              </a:rPr>
              <a:t>opisać</a:t>
            </a:r>
            <a:r>
              <a:rPr lang="pl-PL" sz="1800" b="0" i="0" u="none" strike="noStrike" cap="none">
                <a:solidFill>
                  <a:schemeClr val="dk1"/>
                </a:solidFill>
                <a:latin typeface="Calibri"/>
                <a:ea typeface="Calibri"/>
                <a:cs typeface="Calibri"/>
                <a:sym typeface="Calibri"/>
              </a:rPr>
              <a:t>, jak projekt spełnia zasadę DNSH (np. w formularzach aplikacyjnych). W niektórych przypadkach wymagane jest przeprowadzenie </a:t>
            </a:r>
            <a:r>
              <a:rPr lang="pl-PL" sz="1800" b="1" i="0" u="none" strike="noStrike" cap="none">
                <a:solidFill>
                  <a:schemeClr val="dk1"/>
                </a:solidFill>
                <a:latin typeface="Calibri"/>
                <a:ea typeface="Calibri"/>
                <a:cs typeface="Calibri"/>
                <a:sym typeface="Calibri"/>
              </a:rPr>
              <a:t>oceny zgodności z DNSH</a:t>
            </a:r>
            <a:r>
              <a:rPr lang="pl-PL" sz="1800" b="0" i="0" u="none" strike="noStrike" cap="none">
                <a:solidFill>
                  <a:schemeClr val="dk1"/>
                </a:solidFill>
                <a:latin typeface="Calibri"/>
                <a:ea typeface="Calibri"/>
                <a:cs typeface="Calibri"/>
                <a:sym typeface="Calibri"/>
              </a:rPr>
              <a:t> (np. przy dużych inwestycjach budowlanych).</a:t>
            </a:r>
            <a:endParaRPr sz="1800" b="0" i="0" u="none" strike="noStrike" cap="none">
              <a:solidFill>
                <a:schemeClr val="dk1"/>
              </a:solidFill>
              <a:latin typeface="Calibri"/>
              <a:ea typeface="Calibri"/>
              <a:cs typeface="Calibri"/>
              <a:sym typeface="Calibri"/>
            </a:endParaRPr>
          </a:p>
        </p:txBody>
      </p:sp>
      <p:sp>
        <p:nvSpPr>
          <p:cNvPr id="1227" name="Google Shape;1227;g38af48bfce7_0_2"/>
          <p:cNvSpPr txBox="1"/>
          <p:nvPr/>
        </p:nvSpPr>
        <p:spPr>
          <a:xfrm>
            <a:off x="9131240" y="1801340"/>
            <a:ext cx="2787900" cy="4827000"/>
          </a:xfrm>
          <a:prstGeom prst="rect">
            <a:avLst/>
          </a:prstGeom>
          <a:solidFill>
            <a:srgbClr val="0052AF"/>
          </a:solid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400"/>
              <a:buFont typeface="Arial"/>
              <a:buNone/>
            </a:pPr>
            <a:r>
              <a:rPr lang="pl-PL" sz="1400" b="1" i="0" u="none" strike="noStrike" cap="none">
                <a:solidFill>
                  <a:schemeClr val="lt1"/>
                </a:solidFill>
                <a:latin typeface="Calibri"/>
                <a:ea typeface="Calibri"/>
                <a:cs typeface="Calibri"/>
                <a:sym typeface="Calibri"/>
              </a:rPr>
              <a:t>Przykłady </a:t>
            </a:r>
            <a:br>
              <a:rPr lang="pl-PL" sz="1400" b="1" i="0" u="none" strike="noStrike" cap="none">
                <a:solidFill>
                  <a:schemeClr val="lt1"/>
                </a:solidFill>
                <a:latin typeface="Calibri"/>
                <a:ea typeface="Calibri"/>
                <a:cs typeface="Calibri"/>
                <a:sym typeface="Calibri"/>
              </a:rPr>
            </a:br>
            <a:r>
              <a:rPr lang="pl-PL" sz="1400" b="0" i="0" u="none" strike="noStrike" cap="none">
                <a:solidFill>
                  <a:schemeClr val="lt1"/>
                </a:solidFill>
                <a:latin typeface="Calibri"/>
                <a:ea typeface="Calibri"/>
                <a:cs typeface="Calibri"/>
                <a:sym typeface="Calibri"/>
              </a:rPr>
              <a:t>✅ </a:t>
            </a:r>
            <a:r>
              <a:rPr lang="pl-PL" sz="1400" b="1" i="0" u="none" strike="noStrike" cap="none">
                <a:solidFill>
                  <a:schemeClr val="lt1"/>
                </a:solidFill>
                <a:latin typeface="Calibri"/>
                <a:ea typeface="Calibri"/>
                <a:cs typeface="Calibri"/>
                <a:sym typeface="Calibri"/>
              </a:rPr>
              <a:t>Zgodne z DNSH</a:t>
            </a:r>
            <a:r>
              <a:rPr lang="pl-PL"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termomodernizacja budynków uczelni</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wprowadzenie zielonych zamówień</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działania edukacyjne dot. klimatu</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instalacja paneli fotowoltaicznych</a:t>
            </a:r>
            <a:endParaRPr sz="1400" b="0" i="0" u="none" strike="noStrike" cap="none">
              <a:solidFill>
                <a:schemeClr val="lt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00"/>
              <a:buFont typeface="Arial"/>
              <a:buNone/>
            </a:pPr>
            <a:r>
              <a:rPr lang="pl-PL" sz="1400" b="0" i="0" u="none" strike="noStrike" cap="none">
                <a:solidFill>
                  <a:schemeClr val="lt1"/>
                </a:solidFill>
                <a:latin typeface="Calibri"/>
                <a:ea typeface="Calibri"/>
                <a:cs typeface="Calibri"/>
                <a:sym typeface="Calibri"/>
              </a:rPr>
              <a:t>❌ </a:t>
            </a:r>
            <a:r>
              <a:rPr lang="pl-PL" sz="1400" b="1" i="0" u="none" strike="noStrike" cap="none">
                <a:solidFill>
                  <a:schemeClr val="lt1"/>
                </a:solidFill>
                <a:latin typeface="Calibri"/>
                <a:ea typeface="Calibri"/>
                <a:cs typeface="Calibri"/>
                <a:sym typeface="Calibri"/>
              </a:rPr>
              <a:t>Niezgodne z DNSH</a:t>
            </a:r>
            <a:r>
              <a:rPr lang="pl-PL" sz="1400" b="0" i="0" u="none" strike="noStrike" cap="none">
                <a:solidFill>
                  <a:schemeClr val="lt1"/>
                </a:solidFill>
                <a:latin typeface="Calibri"/>
                <a:ea typeface="Calibri"/>
                <a:cs typeface="Calibri"/>
                <a:sym typeface="Calibri"/>
              </a:rPr>
              <a:t>:</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120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wycinka zieleni pod inwestycję bez kompensacji</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zakup energochłonnych urządzeń</a:t>
            </a:r>
            <a:endParaRPr sz="1400" b="0" i="0" u="none" strike="noStrike" cap="none">
              <a:solidFill>
                <a:schemeClr val="lt1"/>
              </a:solidFill>
              <a:latin typeface="Calibri"/>
              <a:ea typeface="Calibri"/>
              <a:cs typeface="Calibri"/>
              <a:sym typeface="Calibri"/>
            </a:endParaRPr>
          </a:p>
          <a:p>
            <a:pPr marL="457200" marR="0" lvl="0" indent="-317500" algn="l" rtl="0">
              <a:lnSpc>
                <a:spcPct val="115000"/>
              </a:lnSpc>
              <a:spcBef>
                <a:spcPts val="0"/>
              </a:spcBef>
              <a:spcAft>
                <a:spcPts val="0"/>
              </a:spcAft>
              <a:buClr>
                <a:schemeClr val="lt1"/>
              </a:buClr>
              <a:buSzPts val="1400"/>
              <a:buFont typeface="Calibri"/>
              <a:buChar char="●"/>
            </a:pPr>
            <a:r>
              <a:rPr lang="pl-PL" sz="1400" b="0" i="0" u="none" strike="noStrike" cap="none">
                <a:solidFill>
                  <a:schemeClr val="lt1"/>
                </a:solidFill>
                <a:latin typeface="Calibri"/>
                <a:ea typeface="Calibri"/>
                <a:cs typeface="Calibri"/>
                <a:sym typeface="Calibri"/>
              </a:rPr>
              <a:t>budowa parkingów kosztem siedlisk</a:t>
            </a: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g368e3dab612_0_2907">
            <a:extLst>
              <a:ext uri="{C183D7F6-B498-43B3-948B-1728B52AA6E4}">
                <adec:decorative xmlns:adec="http://schemas.microsoft.com/office/drawing/2017/decorative" val="1"/>
              </a:ext>
            </a:extLst>
          </p:cNvPr>
          <p:cNvSpPr/>
          <p:nvPr/>
        </p:nvSpPr>
        <p:spPr>
          <a:xfrm>
            <a:off x="869325" y="2757382"/>
            <a:ext cx="10169100" cy="7818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234" name="Google Shape;1234;g368e3dab612_0_2907"/>
          <p:cNvSpPr txBox="1">
            <a:spLocks noGrp="1"/>
          </p:cNvSpPr>
          <p:nvPr>
            <p:ph type="title"/>
          </p:nvPr>
        </p:nvSpPr>
        <p:spPr>
          <a:xfrm>
            <a:off x="885125"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200">
                <a:solidFill>
                  <a:schemeClr val="dk1"/>
                </a:solidFill>
                <a:latin typeface="Calibri"/>
                <a:ea typeface="Calibri"/>
                <a:cs typeface="Calibri"/>
                <a:sym typeface="Calibri"/>
              </a:rPr>
              <a:t>Zielona Taksonomia UE – te same 6 celów</a:t>
            </a:r>
            <a:endParaRPr sz="4200"/>
          </a:p>
        </p:txBody>
      </p:sp>
      <p:sp>
        <p:nvSpPr>
          <p:cNvPr id="1235" name="Google Shape;1235;g368e3dab612_0_2907"/>
          <p:cNvSpPr txBox="1">
            <a:spLocks noGrp="1"/>
          </p:cNvSpPr>
          <p:nvPr>
            <p:ph type="body" idx="1"/>
          </p:nvPr>
        </p:nvSpPr>
        <p:spPr>
          <a:xfrm>
            <a:off x="885125" y="1710654"/>
            <a:ext cx="99312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40"/>
              </a:spcBef>
              <a:spcAft>
                <a:spcPts val="0"/>
              </a:spcAft>
              <a:buClr>
                <a:schemeClr val="dk1"/>
              </a:buClr>
              <a:buSzPts val="1100"/>
              <a:buFont typeface="Arial"/>
              <a:buNone/>
            </a:pPr>
            <a:r>
              <a:rPr lang="pl-PL" sz="1800"/>
              <a:t>Rozporządzenie w sprawie Taksonomii UE -  Rozporządzenie (UE) 2020/852 </a:t>
            </a:r>
            <a:r>
              <a:rPr lang="pl-PL" sz="1800" b="1">
                <a:solidFill>
                  <a:srgbClr val="050505"/>
                </a:solidFill>
              </a:rPr>
              <a:t>w sprawie ustanowienia ram ułatwiających zrównoważone inwestycje, zmieniające rozporządzenie (UE) 2019/2088</a:t>
            </a:r>
            <a:r>
              <a:rPr lang="pl-PL" sz="1800">
                <a:solidFill>
                  <a:srgbClr val="050505"/>
                </a:solidFill>
              </a:rPr>
              <a:t>.</a:t>
            </a:r>
            <a:r>
              <a:rPr lang="pl-PL" sz="1800"/>
              <a:t>, przyjęte w czerwcu 2020 r., weszło w życie w 2021 r.</a:t>
            </a:r>
            <a:br>
              <a:rPr lang="pl-PL" sz="1800" b="1"/>
            </a:br>
            <a:endParaRPr sz="1800" b="1"/>
          </a:p>
          <a:p>
            <a:pPr marL="0" lvl="0" indent="0" algn="l" rtl="0">
              <a:lnSpc>
                <a:spcPct val="90000"/>
              </a:lnSpc>
              <a:spcBef>
                <a:spcPts val="640"/>
              </a:spcBef>
              <a:spcAft>
                <a:spcPts val="0"/>
              </a:spcAft>
              <a:buClr>
                <a:schemeClr val="dk1"/>
              </a:buClr>
              <a:buSzPts val="1100"/>
              <a:buFont typeface="Arial"/>
              <a:buNone/>
            </a:pPr>
            <a:r>
              <a:rPr lang="pl-PL" sz="1800"/>
              <a:t>Celem Taksonomii było stworzenie </a:t>
            </a:r>
            <a:r>
              <a:rPr lang="pl-PL" sz="1800" b="1"/>
              <a:t>technicznych kryteriów (techniczne kryteria kwalifikacji)</a:t>
            </a:r>
            <a:r>
              <a:rPr lang="pl-PL" sz="1800"/>
              <a:t> dla tego, co jest „zrównoważoną działalnością gospodarczą”.</a:t>
            </a:r>
            <a:br>
              <a:rPr lang="pl-PL" sz="1800"/>
            </a:br>
            <a:endParaRPr sz="1800"/>
          </a:p>
          <a:p>
            <a:pPr marL="0" lvl="0" indent="0" algn="l" rtl="0">
              <a:lnSpc>
                <a:spcPct val="90000"/>
              </a:lnSpc>
              <a:spcBef>
                <a:spcPts val="640"/>
              </a:spcBef>
              <a:spcAft>
                <a:spcPts val="0"/>
              </a:spcAft>
              <a:buSzPts val="1800"/>
              <a:buNone/>
            </a:pPr>
            <a:r>
              <a:rPr lang="pl-PL" sz="1800"/>
              <a:t>DNSH jest kluczowym elementem Taksonomii – każde działanie, aby zostało uznane za „zrównoważone”, musi:</a:t>
            </a:r>
            <a:endParaRPr sz="1800"/>
          </a:p>
          <a:p>
            <a:pPr marL="457200" lvl="0" indent="-342900" algn="l" rtl="0">
              <a:lnSpc>
                <a:spcPct val="115000"/>
              </a:lnSpc>
              <a:spcBef>
                <a:spcPts val="1200"/>
              </a:spcBef>
              <a:spcAft>
                <a:spcPts val="0"/>
              </a:spcAft>
              <a:buSzPts val="1800"/>
              <a:buFont typeface="Calibri"/>
              <a:buAutoNum type="arabicPeriod"/>
            </a:pPr>
            <a:r>
              <a:rPr lang="pl-PL" sz="1800" b="1"/>
              <a:t>Wnosić istotny wkład</a:t>
            </a:r>
            <a:r>
              <a:rPr lang="pl-PL" sz="1800"/>
              <a:t> w co najmniej jeden cel środowiskowy,</a:t>
            </a:r>
            <a:endParaRPr sz="1800"/>
          </a:p>
          <a:p>
            <a:pPr marL="457200" lvl="0" indent="-342900" algn="l" rtl="0">
              <a:lnSpc>
                <a:spcPct val="115000"/>
              </a:lnSpc>
              <a:spcBef>
                <a:spcPts val="0"/>
              </a:spcBef>
              <a:spcAft>
                <a:spcPts val="0"/>
              </a:spcAft>
              <a:buSzPts val="1800"/>
              <a:buFont typeface="Calibri"/>
              <a:buAutoNum type="arabicPeriod"/>
            </a:pPr>
            <a:r>
              <a:rPr lang="pl-PL" sz="1800" b="1"/>
              <a:t>Nie szkodzić</a:t>
            </a:r>
            <a:r>
              <a:rPr lang="pl-PL" sz="1800"/>
              <a:t> (DNSH) żadnemu z pozostałych,</a:t>
            </a:r>
            <a:endParaRPr sz="1800"/>
          </a:p>
          <a:p>
            <a:pPr marL="457200" lvl="0" indent="-342900" algn="l" rtl="0">
              <a:lnSpc>
                <a:spcPct val="115000"/>
              </a:lnSpc>
              <a:spcBef>
                <a:spcPts val="0"/>
              </a:spcBef>
              <a:spcAft>
                <a:spcPts val="0"/>
              </a:spcAft>
              <a:buSzPts val="1800"/>
              <a:buFont typeface="Calibri"/>
              <a:buAutoNum type="arabicPeriod"/>
            </a:pPr>
            <a:r>
              <a:rPr lang="pl-PL" sz="1800"/>
              <a:t>Spełniać </a:t>
            </a:r>
            <a:r>
              <a:rPr lang="pl-PL" sz="1800" b="1"/>
              <a:t>minimalne gwarancje społeczne</a:t>
            </a:r>
            <a:r>
              <a:rPr lang="pl-PL" sz="1800"/>
              <a:t> (organizacja musi przestrzegać zasad OECD, UNGPs oraz Międzynarodowej Organizacji Pracy (ILO) – czyli m.in. prawa pracownicze, antykorupcja, odpowiedzialność społeczna.).</a:t>
            </a:r>
            <a:endParaRPr sz="1800"/>
          </a:p>
          <a:p>
            <a:pPr marL="0" lvl="0" indent="0" algn="l" rtl="0">
              <a:lnSpc>
                <a:spcPct val="90000"/>
              </a:lnSpc>
              <a:spcBef>
                <a:spcPts val="1200"/>
              </a:spcBef>
              <a:spcAft>
                <a:spcPts val="0"/>
              </a:spcAft>
              <a:buSzPts val="1800"/>
              <a:buNone/>
            </a:pPr>
            <a:endParaRPr sz="18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g368e3dab612_0_2895"/>
          <p:cNvSpPr txBox="1">
            <a:spLocks noGrp="1"/>
          </p:cNvSpPr>
          <p:nvPr>
            <p:ph type="body" idx="1"/>
          </p:nvPr>
        </p:nvSpPr>
        <p:spPr>
          <a:xfrm>
            <a:off x="908373" y="1825625"/>
            <a:ext cx="95388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605"/>
              <a:buNone/>
            </a:pPr>
            <a:r>
              <a:rPr lang="pl-PL" sz="1600">
                <a:solidFill>
                  <a:srgbClr val="1B1B1B"/>
                </a:solidFill>
                <a:highlight>
                  <a:srgbClr val="FFFFFF"/>
                </a:highlight>
              </a:rPr>
              <a:t>Kryteria zostały opracowane dla tych grup produktowych, które uznano za najbardziej odpowiednie do wdrożenia GPP zarówno ze względu na wartość zamówień jak i wpływ na środowisko. Kryteria są rezultatem bliskiej współpracy służb Komisji Europejskiej, przedstawicieli przemysłu, społeczeństwa oraz państw członkowskich.</a:t>
            </a:r>
            <a:endParaRPr sz="1600"/>
          </a:p>
          <a:p>
            <a:pPr marL="0" lvl="0" indent="0" algn="l" rtl="0">
              <a:lnSpc>
                <a:spcPct val="70000"/>
              </a:lnSpc>
              <a:spcBef>
                <a:spcPts val="640"/>
              </a:spcBef>
              <a:spcAft>
                <a:spcPts val="0"/>
              </a:spcAft>
              <a:buSzPts val="605"/>
              <a:buNone/>
            </a:pPr>
            <a:endParaRPr sz="2340"/>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Kryteriów GPP obejmują następujące grupy produktów:</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Komputery, monitory, tablety i smartfony (dokument z 2021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Transport drogowy (dokument z 2021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Urządzenia do przetwarzania obrazu, materiały zużywalne </a:t>
            </a:r>
            <a:br>
              <a:rPr lang="pl-PL" sz="1377">
                <a:solidFill>
                  <a:srgbClr val="1B1B1B"/>
                </a:solidFill>
                <a:highlight>
                  <a:srgbClr val="FFFFFF"/>
                </a:highlight>
              </a:rPr>
            </a:br>
            <a:r>
              <a:rPr lang="pl-PL" sz="1377">
                <a:solidFill>
                  <a:srgbClr val="1B1B1B"/>
                </a:solidFill>
                <a:highlight>
                  <a:srgbClr val="FFFFFF"/>
                </a:highlight>
              </a:rPr>
              <a:t>i usługi drukowania (dokument z 2020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Ośrodki przetwarzania danych, serwerowni i usług </a:t>
            </a:r>
            <a:br>
              <a:rPr lang="pl-PL" sz="1377">
                <a:solidFill>
                  <a:srgbClr val="1B1B1B"/>
                </a:solidFill>
                <a:highlight>
                  <a:srgbClr val="FFFFFF"/>
                </a:highlight>
              </a:rPr>
            </a:br>
            <a:r>
              <a:rPr lang="pl-PL" sz="1377">
                <a:solidFill>
                  <a:srgbClr val="1B1B1B"/>
                </a:solidFill>
                <a:highlight>
                  <a:srgbClr val="FFFFFF"/>
                </a:highlight>
              </a:rPr>
              <a:t>w chmurze (dokument z 2020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Konserwacja przestrzeni publicznej (dokument z 2019 r.)</a:t>
            </a:r>
            <a:endParaRPr sz="1377">
              <a:solidFill>
                <a:srgbClr val="1B1B1B"/>
              </a:solidFill>
              <a:highlight>
                <a:srgbClr val="FFFFFF"/>
              </a:highlight>
            </a:endParaRPr>
          </a:p>
          <a:p>
            <a:pPr marL="457200" marR="0" lvl="0" indent="-316071" algn="l" rtl="0">
              <a:lnSpc>
                <a:spcPct val="95000"/>
              </a:lnSpc>
              <a:spcBef>
                <a:spcPts val="0"/>
              </a:spcBef>
              <a:spcAft>
                <a:spcPts val="0"/>
              </a:spcAft>
              <a:buClr>
                <a:srgbClr val="1B1B1B"/>
              </a:buClr>
              <a:buSzPts val="1378"/>
              <a:buFont typeface="Calibri"/>
              <a:buChar char="●"/>
            </a:pPr>
            <a:r>
              <a:rPr lang="pl-PL" sz="1377">
                <a:solidFill>
                  <a:srgbClr val="1B1B1B"/>
                </a:solidFill>
                <a:highlight>
                  <a:srgbClr val="FFFFFF"/>
                </a:highlight>
              </a:rPr>
              <a:t>Żywność, usługi gastronomiczne i automaty </a:t>
            </a:r>
            <a:br>
              <a:rPr lang="pl-PL" sz="1377">
                <a:solidFill>
                  <a:srgbClr val="1B1B1B"/>
                </a:solidFill>
                <a:highlight>
                  <a:srgbClr val="FFFFFF"/>
                </a:highlight>
              </a:rPr>
            </a:br>
            <a:r>
              <a:rPr lang="pl-PL" sz="1377">
                <a:solidFill>
                  <a:srgbClr val="1B1B1B"/>
                </a:solidFill>
                <a:highlight>
                  <a:srgbClr val="FFFFFF"/>
                </a:highlight>
              </a:rPr>
              <a:t>sprzedające (dokument z 2019 r.)</a:t>
            </a:r>
            <a:endParaRPr sz="1377">
              <a:solidFill>
                <a:srgbClr val="1B1B1B"/>
              </a:solidFill>
              <a:highlight>
                <a:srgbClr val="FFFFFF"/>
              </a:highlight>
            </a:endParaRPr>
          </a:p>
          <a:p>
            <a:pPr marL="0" marR="0" lvl="0" indent="0" algn="l" rtl="0">
              <a:lnSpc>
                <a:spcPct val="95000"/>
              </a:lnSpc>
              <a:spcBef>
                <a:spcPts val="1100"/>
              </a:spcBef>
              <a:spcAft>
                <a:spcPts val="0"/>
              </a:spcAft>
              <a:buSzPts val="1800"/>
              <a:buNone/>
            </a:pPr>
            <a:endParaRPr sz="1377">
              <a:solidFill>
                <a:srgbClr val="1B1B1B"/>
              </a:solidFill>
              <a:highlight>
                <a:srgbClr val="FFFFFF"/>
              </a:highlight>
            </a:endParaRPr>
          </a:p>
          <a:p>
            <a:pPr marL="0" marR="0" lvl="0" indent="0" algn="l" rtl="0">
              <a:lnSpc>
                <a:spcPct val="95000"/>
              </a:lnSpc>
              <a:spcBef>
                <a:spcPts val="1100"/>
              </a:spcBef>
              <a:spcAft>
                <a:spcPts val="0"/>
              </a:spcAft>
              <a:buSzPts val="1800"/>
              <a:buNone/>
            </a:pPr>
            <a:endParaRPr sz="1377">
              <a:solidFill>
                <a:srgbClr val="1B1B1B"/>
              </a:solidFill>
              <a:highlight>
                <a:srgbClr val="FFFFFF"/>
              </a:highlight>
            </a:endParaRPr>
          </a:p>
          <a:p>
            <a:pPr marL="0" marR="0" lvl="0" indent="0" algn="l" rtl="0">
              <a:lnSpc>
                <a:spcPct val="95000"/>
              </a:lnSpc>
              <a:spcBef>
                <a:spcPts val="1100"/>
              </a:spcBef>
              <a:spcAft>
                <a:spcPts val="0"/>
              </a:spcAft>
              <a:buSzPts val="1800"/>
              <a:buNone/>
            </a:pPr>
            <a:endParaRPr sz="1377">
              <a:solidFill>
                <a:srgbClr val="1B1B1B"/>
              </a:solidFill>
              <a:highlight>
                <a:srgbClr val="FFFFFF"/>
              </a:highlight>
            </a:endParaRPr>
          </a:p>
          <a:p>
            <a:pPr marL="0" lvl="0" indent="0" algn="l" rtl="0">
              <a:lnSpc>
                <a:spcPct val="95000"/>
              </a:lnSpc>
              <a:spcBef>
                <a:spcPts val="1100"/>
              </a:spcBef>
              <a:spcAft>
                <a:spcPts val="0"/>
              </a:spcAft>
              <a:buSzPts val="605"/>
              <a:buNone/>
            </a:pPr>
            <a:r>
              <a:rPr lang="pl-PL" sz="1377">
                <a:solidFill>
                  <a:srgbClr val="1B1B1B"/>
                </a:solidFill>
                <a:highlight>
                  <a:srgbClr val="FFFFFF"/>
                </a:highlight>
              </a:rPr>
              <a:t>https://www.gov.pl/web/uzp/kryteria-srodowiskowe-gpp</a:t>
            </a:r>
            <a:endParaRPr sz="1377">
              <a:solidFill>
                <a:srgbClr val="1B1B1B"/>
              </a:solidFill>
              <a:highlight>
                <a:srgbClr val="FFFFFF"/>
              </a:highlight>
            </a:endParaRPr>
          </a:p>
          <a:p>
            <a:pPr marL="0" lvl="0" indent="0" algn="l" rtl="0">
              <a:lnSpc>
                <a:spcPct val="70000"/>
              </a:lnSpc>
              <a:spcBef>
                <a:spcPts val="1100"/>
              </a:spcBef>
              <a:spcAft>
                <a:spcPts val="0"/>
              </a:spcAft>
              <a:buSzPts val="605"/>
              <a:buNone/>
            </a:pPr>
            <a:endParaRPr sz="2340"/>
          </a:p>
        </p:txBody>
      </p:sp>
      <p:sp>
        <p:nvSpPr>
          <p:cNvPr id="1242" name="Google Shape;1242;g368e3dab612_0_2895"/>
          <p:cNvSpPr txBox="1">
            <a:spLocks noGrp="1"/>
          </p:cNvSpPr>
          <p:nvPr>
            <p:ph type="title"/>
          </p:nvPr>
        </p:nvSpPr>
        <p:spPr>
          <a:xfrm>
            <a:off x="908373"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Zielone zamówienia publiczne (GPP)</a:t>
            </a:r>
            <a:endParaRPr/>
          </a:p>
        </p:txBody>
      </p:sp>
      <p:sp>
        <p:nvSpPr>
          <p:cNvPr id="1243" name="Google Shape;1243;g368e3dab612_0_2895"/>
          <p:cNvSpPr txBox="1"/>
          <p:nvPr/>
        </p:nvSpPr>
        <p:spPr>
          <a:xfrm>
            <a:off x="5982039" y="2940345"/>
            <a:ext cx="5138700" cy="2517000"/>
          </a:xfrm>
          <a:prstGeom prst="rect">
            <a:avLst/>
          </a:prstGeom>
          <a:noFill/>
          <a:ln>
            <a:noFill/>
          </a:ln>
        </p:spPr>
        <p:txBody>
          <a:bodyPr spcFirstLastPara="1" wrap="square" lIns="91425" tIns="91425" rIns="91425" bIns="91425" anchor="t" anchorCtr="0">
            <a:spAutoFit/>
          </a:bodyPr>
          <a:lstStyle/>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Usługi sprzątania pomieszczeń (dokument z 2018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Oświetlenie drogowe i sygnalizacja świetlna (dokument z 2018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Farby, lakiery i oznakowanie drogowe (dokument z 2018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Wyroby włókiennicze i usługi tekstylne (dokument z 2017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Meble (dokument z 2017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Biurowce - projektowanie, budowa i zarządzanie (dokument z 2016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Drogi - projektowanie, budowa i utrzymanie (dokument z 2016 r.)</a:t>
            </a:r>
            <a:endParaRPr sz="1377" b="0" i="0" u="none" strike="noStrike" cap="none">
              <a:solidFill>
                <a:srgbClr val="1B1B1B"/>
              </a:solidFill>
              <a:highlight>
                <a:srgbClr val="FFFFFF"/>
              </a:highlight>
              <a:latin typeface="Calibri"/>
              <a:ea typeface="Calibri"/>
              <a:cs typeface="Calibri"/>
              <a:sym typeface="Calibri"/>
            </a:endParaRPr>
          </a:p>
          <a:p>
            <a:pPr marL="457200" marR="0" lvl="0" indent="-316071" algn="l" rtl="0">
              <a:lnSpc>
                <a:spcPct val="95000"/>
              </a:lnSpc>
              <a:spcBef>
                <a:spcPts val="0"/>
              </a:spcBef>
              <a:spcAft>
                <a:spcPts val="0"/>
              </a:spcAft>
              <a:buClr>
                <a:srgbClr val="1B1B1B"/>
              </a:buClr>
              <a:buSzPts val="1378"/>
              <a:buFont typeface="Calibri"/>
              <a:buChar char="●"/>
            </a:pPr>
            <a:r>
              <a:rPr lang="pl-PL" sz="1377" b="0" i="0" u="none" strike="noStrike" cap="none">
                <a:solidFill>
                  <a:srgbClr val="1B1B1B"/>
                </a:solidFill>
                <a:highlight>
                  <a:srgbClr val="FFFFFF"/>
                </a:highlight>
                <a:latin typeface="Calibri"/>
                <a:ea typeface="Calibri"/>
                <a:cs typeface="Calibri"/>
                <a:sym typeface="Calibri"/>
              </a:rPr>
              <a:t>Energia elektryczna (dokument z 2012 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g36ca00ed2ff_0_27"/>
          <p:cNvSpPr txBox="1">
            <a:spLocks noGrp="1"/>
          </p:cNvSpPr>
          <p:nvPr>
            <p:ph type="title"/>
          </p:nvPr>
        </p:nvSpPr>
        <p:spPr>
          <a:xfrm>
            <a:off x="838200" y="260581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Wdrażanie zrównoważonego </a:t>
            </a:r>
            <a:br>
              <a:rPr lang="pl-PL"/>
            </a:br>
            <a:r>
              <a:rPr lang="pl-PL"/>
              <a:t>rozwoju na uczelni</a:t>
            </a:r>
            <a:endParaRPr/>
          </a:p>
        </p:txBody>
      </p:sp>
      <p:grpSp>
        <p:nvGrpSpPr>
          <p:cNvPr id="1250" name="Google Shape;1250;g36ca00ed2ff_0_27">
            <a:extLst>
              <a:ext uri="{C183D7F6-B498-43B3-948B-1728B52AA6E4}">
                <adec:decorative xmlns:adec="http://schemas.microsoft.com/office/drawing/2017/decorative" val="1"/>
              </a:ext>
            </a:extLst>
          </p:cNvPr>
          <p:cNvGrpSpPr/>
          <p:nvPr/>
        </p:nvGrpSpPr>
        <p:grpSpPr>
          <a:xfrm>
            <a:off x="7760872" y="3717719"/>
            <a:ext cx="3078062" cy="1082799"/>
            <a:chOff x="6227813" y="0"/>
            <a:chExt cx="5964081" cy="2098042"/>
          </a:xfrm>
        </p:grpSpPr>
        <p:sp>
          <p:nvSpPr>
            <p:cNvPr id="1251" name="Google Shape;1251;g36ca00ed2ff_0_27"/>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252" name="Google Shape;1252;g36ca00ed2ff_0_27"/>
            <p:cNvGrpSpPr/>
            <p:nvPr/>
          </p:nvGrpSpPr>
          <p:grpSpPr>
            <a:xfrm>
              <a:off x="6227813" y="299542"/>
              <a:ext cx="5675781" cy="1798500"/>
              <a:chOff x="1469644" y="187882"/>
              <a:chExt cx="5675781" cy="1798500"/>
            </a:xfrm>
          </p:grpSpPr>
          <p:sp>
            <p:nvSpPr>
              <p:cNvPr id="1253" name="Google Shape;1253;g36ca00ed2ff_0_27"/>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54" name="Google Shape;1254;g36ca00ed2ff_0_27"/>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55" name="Google Shape;1255;g36ca00ed2ff_0_27"/>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256" name="Google Shape;1256;g36ca00ed2ff_0_27"/>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257" name="Google Shape;1257;g36ca00ed2ff_0_27"/>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368e3dab612_0_2913"/>
          <p:cNvSpPr txBox="1">
            <a:spLocks noGrp="1"/>
          </p:cNvSpPr>
          <p:nvPr>
            <p:ph type="title"/>
          </p:nvPr>
        </p:nvSpPr>
        <p:spPr>
          <a:xfrm>
            <a:off x="861878"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EUA </a:t>
            </a:r>
            <a:r>
              <a:rPr lang="pl-PL"/>
              <a:t>o zrównoważonym rozwoju uczelni </a:t>
            </a:r>
            <a:endParaRPr/>
          </a:p>
        </p:txBody>
      </p:sp>
      <p:sp>
        <p:nvSpPr>
          <p:cNvPr id="1264" name="Google Shape;1264;g368e3dab612_0_2913"/>
          <p:cNvSpPr txBox="1">
            <a:spLocks noGrp="1"/>
          </p:cNvSpPr>
          <p:nvPr>
            <p:ph type="body" idx="1"/>
          </p:nvPr>
        </p:nvSpPr>
        <p:spPr>
          <a:xfrm>
            <a:off x="861878" y="1825625"/>
            <a:ext cx="140208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2400">
                <a:solidFill>
                  <a:schemeClr val="dk1"/>
                </a:solidFill>
                <a:latin typeface="Calibri"/>
                <a:ea typeface="Calibri"/>
                <a:cs typeface="Calibri"/>
                <a:sym typeface="Calibri"/>
              </a:rPr>
              <a:t>Cztery filary działań uczelni w kontek</a:t>
            </a:r>
            <a:r>
              <a:rPr lang="pl-PL" sz="2400"/>
              <a:t>ście zrównoważonego rozwoju</a:t>
            </a:r>
            <a:r>
              <a:rPr lang="pl-PL" sz="2400">
                <a:solidFill>
                  <a:schemeClr val="dk1"/>
                </a:solidFill>
                <a:latin typeface="Calibri"/>
                <a:ea typeface="Calibri"/>
                <a:cs typeface="Calibri"/>
                <a:sym typeface="Calibri"/>
              </a:rPr>
              <a:t>:</a:t>
            </a:r>
            <a:endParaRPr sz="2400"/>
          </a:p>
          <a:p>
            <a:pPr marL="0" lvl="0" indent="0" algn="l" rtl="0">
              <a:lnSpc>
                <a:spcPct val="90000"/>
              </a:lnSpc>
              <a:spcBef>
                <a:spcPts val="640"/>
              </a:spcBef>
              <a:spcAft>
                <a:spcPts val="0"/>
              </a:spcAft>
              <a:buClr>
                <a:schemeClr val="dk1"/>
              </a:buClr>
              <a:buSzPts val="1100"/>
              <a:buFont typeface="Arial"/>
              <a:buNone/>
            </a:pPr>
            <a:r>
              <a:rPr lang="pl-PL" sz="2400"/>
              <a:t>• Research and innovation– badania dla klimatu i społeczeństwa</a:t>
            </a:r>
            <a:endParaRPr sz="2400"/>
          </a:p>
          <a:p>
            <a:pPr marL="0" lvl="0" indent="0" algn="l" rtl="0">
              <a:lnSpc>
                <a:spcPct val="90000"/>
              </a:lnSpc>
              <a:spcBef>
                <a:spcPts val="640"/>
              </a:spcBef>
              <a:spcAft>
                <a:spcPts val="0"/>
              </a:spcAft>
              <a:buSzPts val="1800"/>
              <a:buNone/>
            </a:pPr>
            <a:r>
              <a:rPr lang="pl-PL" sz="2400">
                <a:solidFill>
                  <a:schemeClr val="dk1"/>
                </a:solidFill>
                <a:latin typeface="Calibri"/>
                <a:ea typeface="Calibri"/>
                <a:cs typeface="Calibri"/>
                <a:sym typeface="Calibri"/>
              </a:rPr>
              <a:t>• </a:t>
            </a:r>
            <a:r>
              <a:rPr lang="pl-PL" sz="2400"/>
              <a:t>Learning and teaching </a:t>
            </a:r>
            <a:r>
              <a:rPr lang="pl-PL" sz="2400">
                <a:solidFill>
                  <a:schemeClr val="dk1"/>
                </a:solidFill>
                <a:latin typeface="Calibri"/>
                <a:ea typeface="Calibri"/>
                <a:cs typeface="Calibri"/>
                <a:sym typeface="Calibri"/>
              </a:rPr>
              <a:t>– treści programowe</a:t>
            </a:r>
            <a:endParaRPr sz="2400">
              <a:solidFill>
                <a:schemeClr val="dk1"/>
              </a:solidFill>
              <a:latin typeface="Calibri"/>
              <a:ea typeface="Calibri"/>
              <a:cs typeface="Calibri"/>
              <a:sym typeface="Calibri"/>
            </a:endParaRPr>
          </a:p>
          <a:p>
            <a:pPr marL="0" lvl="0" indent="0" algn="l" rtl="0">
              <a:lnSpc>
                <a:spcPct val="90000"/>
              </a:lnSpc>
              <a:spcBef>
                <a:spcPts val="640"/>
              </a:spcBef>
              <a:spcAft>
                <a:spcPts val="0"/>
              </a:spcAft>
              <a:buClr>
                <a:schemeClr val="dk1"/>
              </a:buClr>
              <a:buSzPts val="1100"/>
              <a:buFont typeface="Arial"/>
              <a:buNone/>
            </a:pPr>
            <a:r>
              <a:rPr lang="pl-PL" sz="2400"/>
              <a:t>• Campus operations – zarządzanie zasobami</a:t>
            </a:r>
            <a:endParaRPr sz="2400"/>
          </a:p>
          <a:p>
            <a:pPr marL="0" lvl="0" indent="0" algn="l" rtl="0">
              <a:lnSpc>
                <a:spcPct val="90000"/>
              </a:lnSpc>
              <a:spcBef>
                <a:spcPts val="640"/>
              </a:spcBef>
              <a:spcAft>
                <a:spcPts val="0"/>
              </a:spcAft>
              <a:buClr>
                <a:schemeClr val="dk1"/>
              </a:buClr>
              <a:buSzPts val="1100"/>
              <a:buFont typeface="Arial"/>
              <a:buNone/>
            </a:pPr>
            <a:r>
              <a:rPr lang="pl-PL" sz="2400"/>
              <a:t>• Public engagement – współpraca i zaangażowanie</a:t>
            </a:r>
            <a:endParaRPr sz="2400"/>
          </a:p>
          <a:p>
            <a:pPr marL="0" lvl="0" indent="0" algn="l" rtl="0">
              <a:lnSpc>
                <a:spcPct val="90000"/>
              </a:lnSpc>
              <a:spcBef>
                <a:spcPts val="640"/>
              </a:spcBef>
              <a:spcAft>
                <a:spcPts val="0"/>
              </a:spcAft>
              <a:buSzPts val="1800"/>
              <a:buNone/>
            </a:pPr>
            <a:endParaRPr sz="2400"/>
          </a:p>
        </p:txBody>
      </p:sp>
      <p:pic>
        <p:nvPicPr>
          <p:cNvPr id="1265" name="Google Shape;1265;g368e3dab612_0_29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017653" y="4804325"/>
            <a:ext cx="3810000" cy="742950"/>
          </a:xfrm>
          <a:prstGeom prst="rect">
            <a:avLst/>
          </a:prstGeom>
          <a:noFill/>
          <a:ln>
            <a:noFill/>
          </a:ln>
        </p:spPr>
      </p:pic>
      <p:sp>
        <p:nvSpPr>
          <p:cNvPr id="1266" name="Google Shape;1266;g368e3dab612_0_2913"/>
          <p:cNvSpPr txBox="1"/>
          <p:nvPr/>
        </p:nvSpPr>
        <p:spPr>
          <a:xfrm>
            <a:off x="5178903" y="6176825"/>
            <a:ext cx="770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Arial"/>
                <a:ea typeface="Arial"/>
                <a:cs typeface="Arial"/>
                <a:sym typeface="Arial"/>
              </a:rPr>
              <a:t>https://www.eua.eu/tags/sustainable-development-goals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g368e3dab612_0_2925"/>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Wdrożenie ESG na uczelni – kroki</a:t>
            </a:r>
            <a:endParaRPr/>
          </a:p>
        </p:txBody>
      </p:sp>
      <p:sp>
        <p:nvSpPr>
          <p:cNvPr id="1273" name="Google Shape;1273;g368e3dab612_0_2925"/>
          <p:cNvSpPr txBox="1">
            <a:spLocks noGrp="1"/>
          </p:cNvSpPr>
          <p:nvPr>
            <p:ph type="body" idx="1"/>
          </p:nvPr>
        </p:nvSpPr>
        <p:spPr>
          <a:xfrm>
            <a:off x="1117600" y="1825625"/>
            <a:ext cx="140208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3200">
                <a:solidFill>
                  <a:schemeClr val="dk1"/>
                </a:solidFill>
                <a:latin typeface="Calibri"/>
                <a:ea typeface="Calibri"/>
                <a:cs typeface="Calibri"/>
                <a:sym typeface="Calibri"/>
              </a:rPr>
              <a:t>1. Audyt i analiza wpływu uczelni</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2. Powołanie zespołu ds. zrównoważonego rozwoju</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3. Włączenie ESG do strategii uczelni</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4. Ustalenie mierzalnych celów i wskaźników</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5. Raportowanie i komunikacja</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38af48bfce7_0_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Inspiracje - Zielony kampus</a:t>
            </a:r>
            <a:endParaRPr/>
          </a:p>
        </p:txBody>
      </p:sp>
      <p:sp>
        <p:nvSpPr>
          <p:cNvPr id="1280" name="Google Shape;1280;g38af48bfce7_0_72"/>
          <p:cNvSpPr txBox="1">
            <a:spLocks noGrp="1"/>
          </p:cNvSpPr>
          <p:nvPr>
            <p:ph type="body" idx="1"/>
          </p:nvPr>
        </p:nvSpPr>
        <p:spPr>
          <a:xfrm>
            <a:off x="838200" y="1724175"/>
            <a:ext cx="6575400" cy="4351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200"/>
              </a:spcBef>
              <a:spcAft>
                <a:spcPts val="0"/>
              </a:spcAft>
              <a:buSzPts val="935"/>
              <a:buNone/>
            </a:pPr>
            <a:r>
              <a:rPr lang="pl-PL" sz="1135" b="1"/>
              <a:t>Uniwersytet w Göteborgu (Szwecja)</a:t>
            </a:r>
            <a:endParaRPr sz="1135" b="1"/>
          </a:p>
          <a:p>
            <a:pPr marL="457200" lvl="0" indent="-300672" algn="l" rtl="0">
              <a:lnSpc>
                <a:spcPct val="105000"/>
              </a:lnSpc>
              <a:spcBef>
                <a:spcPts val="1200"/>
              </a:spcBef>
              <a:spcAft>
                <a:spcPts val="0"/>
              </a:spcAft>
              <a:buSzPts val="1135"/>
              <a:buFont typeface="Calibri"/>
              <a:buChar char="●"/>
            </a:pPr>
            <a:r>
              <a:rPr lang="pl-PL" sz="1135"/>
              <a:t>Systemowe zarządzanie efektywnością energetyczną budynków uczelni (monitoring zużycia na ekranach w budynkach).</a:t>
            </a:r>
            <a:endParaRPr sz="1135"/>
          </a:p>
          <a:p>
            <a:pPr marL="457200" lvl="0" indent="-300672" algn="l" rtl="0">
              <a:lnSpc>
                <a:spcPct val="105000"/>
              </a:lnSpc>
              <a:spcBef>
                <a:spcPts val="0"/>
              </a:spcBef>
              <a:spcAft>
                <a:spcPts val="0"/>
              </a:spcAft>
              <a:buSzPts val="1135"/>
              <a:buFont typeface="Calibri"/>
              <a:buChar char="●"/>
            </a:pPr>
            <a:r>
              <a:rPr lang="pl-PL" sz="1135"/>
              <a:t>Uczelnia raportuje emisję CO₂ z podróży służbowych i działa na rzecz jej redukcji.</a:t>
            </a:r>
            <a:endParaRPr sz="1135"/>
          </a:p>
          <a:p>
            <a:pPr marL="0" lvl="0" indent="0" algn="l" rtl="0">
              <a:lnSpc>
                <a:spcPct val="105000"/>
              </a:lnSpc>
              <a:spcBef>
                <a:spcPts val="1200"/>
              </a:spcBef>
              <a:spcAft>
                <a:spcPts val="0"/>
              </a:spcAft>
              <a:buSzPts val="935"/>
              <a:buNone/>
            </a:pPr>
            <a:r>
              <a:rPr lang="pl-PL" sz="1135" b="1"/>
              <a:t>Uniwersytet w Białymstoku – budynek Wydziału Fizyki</a:t>
            </a:r>
            <a:endParaRPr sz="1135" b="1"/>
          </a:p>
          <a:p>
            <a:pPr marL="457200" lvl="0" indent="-300672" algn="l" rtl="0">
              <a:lnSpc>
                <a:spcPct val="105000"/>
              </a:lnSpc>
              <a:spcBef>
                <a:spcPts val="1200"/>
              </a:spcBef>
              <a:spcAft>
                <a:spcPts val="0"/>
              </a:spcAft>
              <a:buSzPts val="1135"/>
              <a:buFont typeface="Calibri"/>
              <a:buChar char="●"/>
            </a:pPr>
            <a:r>
              <a:rPr lang="pl-PL" sz="1135"/>
              <a:t>Wentylacja mechaniczna z odzyskiem ciepła, panele fotowoltaiczne, system oszczędzania wody.</a:t>
            </a:r>
            <a:endParaRPr sz="1135"/>
          </a:p>
          <a:p>
            <a:pPr marL="457200" lvl="0" indent="-300672" algn="l" rtl="0">
              <a:lnSpc>
                <a:spcPct val="105000"/>
              </a:lnSpc>
              <a:spcBef>
                <a:spcPts val="0"/>
              </a:spcBef>
              <a:spcAft>
                <a:spcPts val="0"/>
              </a:spcAft>
              <a:buSzPts val="1135"/>
              <a:buFont typeface="Calibri"/>
              <a:buChar char="●"/>
            </a:pPr>
            <a:r>
              <a:rPr lang="pl-PL" sz="1135"/>
              <a:t>Budynek nagrodzony w konkursie „Green Building Awards”.</a:t>
            </a:r>
            <a:endParaRPr sz="1135"/>
          </a:p>
          <a:p>
            <a:pPr marL="0" lvl="0" indent="0" algn="l" rtl="0">
              <a:lnSpc>
                <a:spcPct val="105000"/>
              </a:lnSpc>
              <a:spcBef>
                <a:spcPts val="1200"/>
              </a:spcBef>
              <a:spcAft>
                <a:spcPts val="0"/>
              </a:spcAft>
              <a:buSzPts val="935"/>
              <a:buNone/>
            </a:pPr>
            <a:r>
              <a:rPr lang="pl-PL" sz="1135" b="1"/>
              <a:t>AGH w Krakowie – Zielone Laboratorium</a:t>
            </a:r>
            <a:endParaRPr sz="1135" b="1"/>
          </a:p>
          <a:p>
            <a:pPr marL="457200" lvl="0" indent="-300672" algn="l" rtl="0">
              <a:lnSpc>
                <a:spcPct val="105000"/>
              </a:lnSpc>
              <a:spcBef>
                <a:spcPts val="1200"/>
              </a:spcBef>
              <a:spcAft>
                <a:spcPts val="0"/>
              </a:spcAft>
              <a:buSzPts val="1135"/>
              <a:buFont typeface="Calibri"/>
              <a:buChar char="●"/>
            </a:pPr>
            <a:r>
              <a:rPr lang="pl-PL" sz="1135"/>
              <a:t>Instalacje PV, energooszczędne oświetlenie LED, sensory ruchu.</a:t>
            </a:r>
            <a:endParaRPr sz="1135"/>
          </a:p>
          <a:p>
            <a:pPr marL="457200" lvl="0" indent="-300672" algn="l" rtl="0">
              <a:lnSpc>
                <a:spcPct val="105000"/>
              </a:lnSpc>
              <a:spcBef>
                <a:spcPts val="0"/>
              </a:spcBef>
              <a:spcAft>
                <a:spcPts val="0"/>
              </a:spcAft>
              <a:buSzPts val="1135"/>
              <a:buFont typeface="Calibri"/>
              <a:buChar char="●"/>
            </a:pPr>
            <a:r>
              <a:rPr lang="pl-PL" sz="1135"/>
              <a:t>Edukacyjne oznaczenia na instalacjach – pokazujące zużycie i oszczędności.</a:t>
            </a:r>
            <a:endParaRPr sz="1135"/>
          </a:p>
          <a:p>
            <a:pPr marL="0" lvl="0" indent="0" algn="l" rtl="0">
              <a:lnSpc>
                <a:spcPct val="80000"/>
              </a:lnSpc>
              <a:spcBef>
                <a:spcPts val="1200"/>
              </a:spcBef>
              <a:spcAft>
                <a:spcPts val="0"/>
              </a:spcAft>
              <a:buSzPts val="935"/>
              <a:buNone/>
            </a:pPr>
            <a:endParaRPr sz="2580"/>
          </a:p>
        </p:txBody>
      </p:sp>
      <p:sp>
        <p:nvSpPr>
          <p:cNvPr id="1281" name="Google Shape;1281;g38af48bfce7_0_72"/>
          <p:cNvSpPr txBox="1"/>
          <p:nvPr/>
        </p:nvSpPr>
        <p:spPr>
          <a:xfrm>
            <a:off x="7459675" y="1823650"/>
            <a:ext cx="4000800" cy="445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300"/>
              <a:buFont typeface="Arial"/>
              <a:buNone/>
            </a:pPr>
            <a:r>
              <a:rPr lang="pl-PL" sz="1300" b="1" i="0" u="none" strike="noStrike" cap="none">
                <a:solidFill>
                  <a:schemeClr val="dk1"/>
                </a:solidFill>
                <a:latin typeface="Calibri"/>
                <a:ea typeface="Calibri"/>
                <a:cs typeface="Calibri"/>
                <a:sym typeface="Calibri"/>
              </a:rPr>
              <a:t>Uniwersytety z wdrożoną zieloną strategią:</a:t>
            </a:r>
            <a:endParaRPr sz="1300" b="1" i="0" u="none" strike="noStrike" cap="none">
              <a:solidFill>
                <a:schemeClr val="dk1"/>
              </a:solidFill>
              <a:latin typeface="Calibri"/>
              <a:ea typeface="Calibri"/>
              <a:cs typeface="Calibri"/>
              <a:sym typeface="Calibri"/>
            </a:endParaRPr>
          </a:p>
          <a:p>
            <a:pPr marL="457200" marR="0" lvl="0" indent="-311150" algn="l" rtl="0">
              <a:lnSpc>
                <a:spcPct val="115000"/>
              </a:lnSpc>
              <a:spcBef>
                <a:spcPts val="1200"/>
              </a:spcBef>
              <a:spcAft>
                <a:spcPts val="0"/>
              </a:spcAft>
              <a:buClr>
                <a:schemeClr val="dk1"/>
              </a:buClr>
              <a:buSzPts val="1300"/>
              <a:buFont typeface="Arial"/>
              <a:buChar char="●"/>
            </a:pPr>
            <a:r>
              <a:rPr lang="pl-PL" sz="1300" b="1" i="0" u="none" strike="noStrike" cap="none">
                <a:solidFill>
                  <a:schemeClr val="dk1"/>
                </a:solidFill>
                <a:latin typeface="Calibri"/>
                <a:ea typeface="Calibri"/>
                <a:cs typeface="Calibri"/>
                <a:sym typeface="Calibri"/>
              </a:rPr>
              <a:t>University of Glasgow</a:t>
            </a:r>
            <a:r>
              <a:rPr lang="pl-PL" sz="1300" b="0" i="0" u="none" strike="noStrike" cap="none">
                <a:solidFill>
                  <a:schemeClr val="dk1"/>
                </a:solidFill>
                <a:latin typeface="Calibri"/>
                <a:ea typeface="Calibri"/>
                <a:cs typeface="Calibri"/>
                <a:sym typeface="Calibri"/>
              </a:rPr>
              <a:t> – ogólnouczelniana strategia "Climate Neutral by 2030"</a:t>
            </a:r>
            <a:br>
              <a:rPr lang="pl-PL" sz="1300" b="0" i="0" u="none" strike="noStrike" cap="none">
                <a:solidFill>
                  <a:schemeClr val="dk1"/>
                </a:solidFill>
                <a:latin typeface="Calibri"/>
                <a:ea typeface="Calibri"/>
                <a:cs typeface="Calibri"/>
                <a:sym typeface="Calibri"/>
              </a:rPr>
            </a:br>
            <a:r>
              <a:rPr lang="pl-PL" sz="1300" b="0" i="0" u="sng" strike="noStrike" cap="none">
                <a:solidFill>
                  <a:schemeClr val="hlink"/>
                </a:solidFill>
                <a:latin typeface="Calibri"/>
                <a:ea typeface="Calibri"/>
                <a:cs typeface="Calibri"/>
                <a:sym typeface="Calibri"/>
                <a:hlinkClick r:id="rId3"/>
              </a:rPr>
              <a:t>https://www.gla.ac.uk/myglasgow/sustainability/climatechangestrategy/</a:t>
            </a:r>
            <a:r>
              <a:rPr lang="pl-PL" sz="1300" b="0" i="0" u="none" strike="noStrike" cap="none">
                <a:solidFill>
                  <a:schemeClr val="dk1"/>
                </a:solidFill>
                <a:latin typeface="Calibri"/>
                <a:ea typeface="Calibri"/>
                <a:cs typeface="Calibri"/>
                <a:sym typeface="Calibri"/>
              </a:rPr>
              <a:t> </a:t>
            </a:r>
            <a:br>
              <a:rPr lang="pl-PL" sz="1300" b="0" i="0" u="none" strike="noStrike" cap="none">
                <a:solidFill>
                  <a:schemeClr val="dk1"/>
                </a:solidFill>
                <a:latin typeface="Calibri"/>
                <a:ea typeface="Calibri"/>
                <a:cs typeface="Calibri"/>
                <a:sym typeface="Calibri"/>
              </a:rPr>
            </a:br>
            <a:r>
              <a:rPr lang="pl-PL" sz="1300" b="0" i="0" u="sng" strike="noStrike" cap="none">
                <a:solidFill>
                  <a:schemeClr val="hlink"/>
                </a:solidFill>
                <a:latin typeface="Calibri"/>
                <a:ea typeface="Calibri"/>
                <a:cs typeface="Calibri"/>
                <a:sym typeface="Calibri"/>
                <a:hlinkClick r:id="rId4"/>
              </a:rPr>
              <a:t>https://www.gla.ac.uk/myglasgow/sustainability/</a:t>
            </a:r>
            <a:r>
              <a:rPr lang="pl-PL" sz="1300" b="0" i="0" u="none" strike="noStrike" cap="none">
                <a:solidFill>
                  <a:schemeClr val="dk1"/>
                </a:solidFill>
                <a:latin typeface="Calibri"/>
                <a:ea typeface="Calibri"/>
                <a:cs typeface="Calibri"/>
                <a:sym typeface="Calibri"/>
              </a:rPr>
              <a:t> </a:t>
            </a:r>
            <a:endParaRPr sz="1300" b="0" i="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Arial"/>
              <a:buChar char="●"/>
            </a:pPr>
            <a:r>
              <a:rPr lang="pl-PL" sz="1300" b="1" i="0" u="none" strike="noStrike" cap="none">
                <a:solidFill>
                  <a:schemeClr val="dk1"/>
                </a:solidFill>
                <a:latin typeface="Calibri"/>
                <a:ea typeface="Calibri"/>
                <a:cs typeface="Calibri"/>
                <a:sym typeface="Calibri"/>
              </a:rPr>
              <a:t>Uniwersytet w Utrechcie</a:t>
            </a:r>
            <a:r>
              <a:rPr lang="pl-PL" sz="1300" b="0" i="0" u="none" strike="noStrike" cap="none">
                <a:solidFill>
                  <a:schemeClr val="dk1"/>
                </a:solidFill>
                <a:latin typeface="Calibri"/>
                <a:ea typeface="Calibri"/>
                <a:cs typeface="Calibri"/>
                <a:sym typeface="Calibri"/>
              </a:rPr>
              <a:t> – "Living Labs" dla GOZ i energii </a:t>
            </a:r>
            <a:r>
              <a:rPr lang="pl-PL" sz="1300" b="0" i="0" u="sng" strike="noStrike" cap="none">
                <a:solidFill>
                  <a:schemeClr val="hlink"/>
                </a:solidFill>
                <a:latin typeface="Calibri"/>
                <a:ea typeface="Calibri"/>
                <a:cs typeface="Calibri"/>
                <a:sym typeface="Calibri"/>
                <a:hlinkClick r:id="rId5"/>
              </a:rPr>
              <a:t>https://www.uu.nl/en/organisation/centre-for-living-labs/about/about-living-labs</a:t>
            </a:r>
            <a:r>
              <a:rPr lang="pl-PL" sz="1300" b="0" i="0" u="none" strike="noStrike" cap="none">
                <a:solidFill>
                  <a:schemeClr val="dk1"/>
                </a:solidFill>
                <a:latin typeface="Calibri"/>
                <a:ea typeface="Calibri"/>
                <a:cs typeface="Calibri"/>
                <a:sym typeface="Calibri"/>
              </a:rPr>
              <a:t> </a:t>
            </a:r>
            <a:endParaRPr sz="1300" b="0" i="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Arial"/>
              <a:buChar char="●"/>
            </a:pPr>
            <a:r>
              <a:rPr lang="pl-PL" sz="1300" b="1" i="0" u="none" strike="noStrike" cap="none">
                <a:solidFill>
                  <a:schemeClr val="dk1"/>
                </a:solidFill>
                <a:latin typeface="Calibri"/>
                <a:ea typeface="Calibri"/>
                <a:cs typeface="Calibri"/>
                <a:sym typeface="Calibri"/>
              </a:rPr>
              <a:t>Uniwersytet Warszawski</a:t>
            </a:r>
            <a:r>
              <a:rPr lang="pl-PL" sz="1300" b="0" i="0" u="none" strike="noStrike" cap="none">
                <a:solidFill>
                  <a:schemeClr val="dk1"/>
                </a:solidFill>
                <a:latin typeface="Calibri"/>
                <a:ea typeface="Calibri"/>
                <a:cs typeface="Calibri"/>
                <a:sym typeface="Calibri"/>
              </a:rPr>
              <a:t> – działania proekologiczne: rowery, retencja wody, zielone zamówienia</a:t>
            </a:r>
            <a:endParaRPr sz="1300" b="0" i="0" u="none" strike="noStrike" cap="none">
              <a:solidFill>
                <a:schemeClr val="dk1"/>
              </a:solidFill>
              <a:latin typeface="Calibri"/>
              <a:ea typeface="Calibri"/>
              <a:cs typeface="Calibri"/>
              <a:sym typeface="Calibri"/>
            </a:endParaRPr>
          </a:p>
          <a:p>
            <a:pPr marL="457200" marR="0" lvl="0" indent="-311150" algn="l" rtl="0">
              <a:lnSpc>
                <a:spcPct val="115000"/>
              </a:lnSpc>
              <a:spcBef>
                <a:spcPts val="0"/>
              </a:spcBef>
              <a:spcAft>
                <a:spcPts val="0"/>
              </a:spcAft>
              <a:buClr>
                <a:schemeClr val="dk1"/>
              </a:buClr>
              <a:buSzPts val="1300"/>
              <a:buFont typeface="Arial"/>
              <a:buChar char="●"/>
            </a:pPr>
            <a:r>
              <a:rPr lang="pl-PL" sz="1300" b="1" i="0" u="none" strike="noStrike" cap="none">
                <a:solidFill>
                  <a:schemeClr val="dk1"/>
                </a:solidFill>
                <a:latin typeface="Calibri"/>
                <a:ea typeface="Calibri"/>
                <a:cs typeface="Calibri"/>
                <a:sym typeface="Calibri"/>
              </a:rPr>
              <a:t>Uniwersytet Łódzki</a:t>
            </a:r>
            <a:r>
              <a:rPr lang="pl-PL" sz="1300" b="0" i="0" u="none" strike="noStrike" cap="none">
                <a:solidFill>
                  <a:schemeClr val="dk1"/>
                </a:solidFill>
                <a:latin typeface="Calibri"/>
                <a:ea typeface="Calibri"/>
                <a:cs typeface="Calibri"/>
                <a:sym typeface="Calibri"/>
              </a:rPr>
              <a:t> – Zielony UŁ: panele słoneczne, ochrona drzew, kampania „Bez plastiku”</a:t>
            </a:r>
            <a:br>
              <a:rPr lang="pl-PL" sz="1300" b="0" i="0" u="none" strike="noStrike" cap="none">
                <a:solidFill>
                  <a:schemeClr val="dk1"/>
                </a:solidFill>
                <a:latin typeface="Calibri"/>
                <a:ea typeface="Calibri"/>
                <a:cs typeface="Calibri"/>
                <a:sym typeface="Calibri"/>
              </a:rPr>
            </a:br>
            <a:r>
              <a:rPr lang="pl-PL" sz="1300" b="0" i="0" u="sng" strike="noStrike" cap="none">
                <a:solidFill>
                  <a:schemeClr val="hlink"/>
                </a:solidFill>
                <a:latin typeface="Calibri"/>
                <a:ea typeface="Calibri"/>
                <a:cs typeface="Calibri"/>
                <a:sym typeface="Calibri"/>
                <a:hlinkClick r:id="rId6"/>
              </a:rPr>
              <a:t>https://www.uni.lodz.pl/spoleczne-zaangazowanie</a:t>
            </a:r>
            <a:r>
              <a:rPr lang="pl-PL" sz="1300" b="0" i="0" u="none" strike="noStrike" cap="none">
                <a:solidFill>
                  <a:schemeClr val="dk1"/>
                </a:solidFill>
                <a:latin typeface="Calibri"/>
                <a:ea typeface="Calibri"/>
                <a:cs typeface="Calibri"/>
                <a:sym typeface="Calibri"/>
              </a:rPr>
              <a:t> </a:t>
            </a:r>
            <a:endParaRPr sz="1300" b="0" i="0" u="none" strike="noStrike" cap="none">
              <a:solidFill>
                <a:schemeClr val="dk1"/>
              </a:solidFill>
              <a:latin typeface="Calibri"/>
              <a:ea typeface="Calibri"/>
              <a:cs typeface="Calibri"/>
              <a:sym typeface="Calibri"/>
            </a:endParaRPr>
          </a:p>
        </p:txBody>
      </p:sp>
      <p:sp>
        <p:nvSpPr>
          <p:cNvPr id="1282" name="Google Shape;1282;g38af48bfce7_0_72"/>
          <p:cNvSpPr txBox="1"/>
          <p:nvPr/>
        </p:nvSpPr>
        <p:spPr>
          <a:xfrm>
            <a:off x="978575" y="4814725"/>
            <a:ext cx="468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https://www.sggw.edu.pl/cele-zrownowazonego-rozwoju/</a:t>
            </a:r>
            <a:endParaRPr sz="1400" b="0" i="0" u="none" strike="noStrike" cap="none">
              <a:solidFill>
                <a:srgbClr val="000000"/>
              </a:solidFill>
              <a:latin typeface="Calibri"/>
              <a:ea typeface="Calibri"/>
              <a:cs typeface="Calibri"/>
              <a:sym typeface="Calibri"/>
            </a:endParaRPr>
          </a:p>
        </p:txBody>
      </p:sp>
      <p:pic>
        <p:nvPicPr>
          <p:cNvPr id="1283" name="Google Shape;1283;g38af48bfce7_0_72">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201325" y="5406021"/>
            <a:ext cx="3593599" cy="7737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g368e3dab612_0_2949"/>
          <p:cNvSpPr txBox="1">
            <a:spLocks noGrp="1"/>
          </p:cNvSpPr>
          <p:nvPr>
            <p:ph type="title"/>
          </p:nvPr>
        </p:nvSpPr>
        <p:spPr>
          <a:xfrm>
            <a:off x="1117600" y="365125"/>
            <a:ext cx="10098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a:t>P</a:t>
            </a:r>
            <a:r>
              <a:rPr lang="pl-PL" sz="4400">
                <a:solidFill>
                  <a:schemeClr val="dk1"/>
                </a:solidFill>
                <a:latin typeface="Calibri"/>
                <a:ea typeface="Calibri"/>
                <a:cs typeface="Calibri"/>
                <a:sym typeface="Calibri"/>
              </a:rPr>
              <a:t>odsumowanie</a:t>
            </a:r>
            <a:endParaRPr/>
          </a:p>
        </p:txBody>
      </p:sp>
      <p:sp>
        <p:nvSpPr>
          <p:cNvPr id="1290" name="Google Shape;1290;g368e3dab612_0_2949"/>
          <p:cNvSpPr txBox="1">
            <a:spLocks noGrp="1"/>
          </p:cNvSpPr>
          <p:nvPr>
            <p:ph type="body" idx="1"/>
          </p:nvPr>
        </p:nvSpPr>
        <p:spPr>
          <a:xfrm>
            <a:off x="1117600" y="1825625"/>
            <a:ext cx="100983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3200">
                <a:solidFill>
                  <a:schemeClr val="dk1"/>
                </a:solidFill>
                <a:latin typeface="Calibri"/>
                <a:ea typeface="Calibri"/>
                <a:cs typeface="Calibri"/>
                <a:sym typeface="Calibri"/>
              </a:rPr>
              <a:t>• Zrównoważony rozwój to obowiązek i szansa.</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Uczelnie są liderami zmian społecznych i klimatycznych.</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Wymogi prawne (CSRD, KPO, GPP, Taksonomia UE) – to katalizator zmian.</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Działania ESG poprawiają reputację i efektywność uczelni.</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g368e3dab612_0_180"/>
          <p:cNvSpPr txBox="1">
            <a:spLocks noGrp="1"/>
          </p:cNvSpPr>
          <p:nvPr>
            <p:ph type="title"/>
          </p:nvPr>
        </p:nvSpPr>
        <p:spPr>
          <a:xfrm>
            <a:off x="839788" y="-60463"/>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a:t>Zadanie </a:t>
            </a:r>
            <a:endParaRPr/>
          </a:p>
        </p:txBody>
      </p:sp>
      <p:sp>
        <p:nvSpPr>
          <p:cNvPr id="1297" name="Google Shape;1297;g368e3dab612_0_180"/>
          <p:cNvSpPr txBox="1">
            <a:spLocks noGrp="1"/>
          </p:cNvSpPr>
          <p:nvPr>
            <p:ph type="body" idx="1"/>
          </p:nvPr>
        </p:nvSpPr>
        <p:spPr>
          <a:xfrm>
            <a:off x="839800" y="1539725"/>
            <a:ext cx="5334300" cy="38115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852"/>
              <a:buFont typeface="Arial"/>
              <a:buNone/>
            </a:pPr>
            <a:r>
              <a:rPr lang="pl-PL" sz="1252"/>
              <a:t>Diagnoza potencjału uczelni w kontekście zrównoważonego rozwoju</a:t>
            </a:r>
            <a:endParaRPr sz="1252"/>
          </a:p>
          <a:p>
            <a:pPr marL="0" lvl="0" indent="0" algn="l" rtl="0">
              <a:lnSpc>
                <a:spcPct val="150000"/>
              </a:lnSpc>
              <a:spcBef>
                <a:spcPts val="0"/>
              </a:spcBef>
              <a:spcAft>
                <a:spcPts val="0"/>
              </a:spcAft>
              <a:buClr>
                <a:schemeClr val="dk1"/>
              </a:buClr>
              <a:buSzPts val="852"/>
              <a:buFont typeface="Arial"/>
              <a:buNone/>
            </a:pPr>
            <a:r>
              <a:rPr lang="pl-PL" sz="1252" b="1"/>
              <a:t>Krok 1. Analiza SWOT</a:t>
            </a:r>
            <a:r>
              <a:rPr lang="pl-PL" sz="1252"/>
              <a:t>, identyfikując mocne strony (Strengths), słabości (Weaknesses), szanse (Opportunities) i zagrożenia (Threats) związane </a:t>
            </a:r>
            <a:br>
              <a:rPr lang="pl-PL" sz="1252"/>
            </a:br>
            <a:r>
              <a:rPr lang="pl-PL" sz="1252"/>
              <a:t>z działalnością uczelni w obszarze zrównoważonego rozwoju. </a:t>
            </a:r>
            <a:endParaRPr sz="1252"/>
          </a:p>
          <a:p>
            <a:pPr marL="0" lvl="0" indent="0" algn="l" rtl="0">
              <a:lnSpc>
                <a:spcPct val="150000"/>
              </a:lnSpc>
              <a:spcBef>
                <a:spcPts val="0"/>
              </a:spcBef>
              <a:spcAft>
                <a:spcPts val="0"/>
              </a:spcAft>
              <a:buClr>
                <a:schemeClr val="dk1"/>
              </a:buClr>
              <a:buSzPts val="852"/>
              <a:buFont typeface="Arial"/>
              <a:buNone/>
            </a:pPr>
            <a:r>
              <a:rPr lang="pl-PL" sz="1252" b="1"/>
              <a:t>Krok 2</a:t>
            </a:r>
            <a:r>
              <a:rPr lang="pl-PL" sz="1252"/>
              <a:t>. Wybór 3–4 </a:t>
            </a:r>
            <a:r>
              <a:rPr lang="pl-PL" sz="1252" b="1"/>
              <a:t>priorytetowe obszary działań.</a:t>
            </a:r>
            <a:r>
              <a:rPr lang="pl-PL" sz="1252"/>
              <a:t> Każdy z priorytetów zostanie przyporządkowany do jednej z czterech kategorii wpływu:</a:t>
            </a:r>
            <a:endParaRPr sz="1252"/>
          </a:p>
          <a:p>
            <a:pPr marL="457200" lvl="0" indent="-308133" algn="l" rtl="0">
              <a:lnSpc>
                <a:spcPct val="150000"/>
              </a:lnSpc>
              <a:spcBef>
                <a:spcPts val="0"/>
              </a:spcBef>
              <a:spcAft>
                <a:spcPts val="0"/>
              </a:spcAft>
              <a:buSzPts val="1252"/>
              <a:buFont typeface="Calibri"/>
              <a:buAutoNum type="arabicPeriod"/>
            </a:pPr>
            <a:r>
              <a:rPr lang="pl-PL" sz="1252"/>
              <a:t>Infrastruktura i zarządzanie zasobami (np. energia, odpady, mobilność),</a:t>
            </a:r>
            <a:endParaRPr sz="1252"/>
          </a:p>
          <a:p>
            <a:pPr marL="457200" lvl="0" indent="-308133" algn="l" rtl="0">
              <a:lnSpc>
                <a:spcPct val="150000"/>
              </a:lnSpc>
              <a:spcBef>
                <a:spcPts val="0"/>
              </a:spcBef>
              <a:spcAft>
                <a:spcPts val="0"/>
              </a:spcAft>
              <a:buSzPts val="1252"/>
              <a:buFont typeface="Calibri"/>
              <a:buAutoNum type="arabicPeriod"/>
            </a:pPr>
            <a:r>
              <a:rPr lang="pl-PL" sz="1252"/>
              <a:t>Edukacja i programy nauczania (np. zielone kompetencje, przedmioty),</a:t>
            </a:r>
            <a:endParaRPr sz="1252"/>
          </a:p>
          <a:p>
            <a:pPr marL="457200" lvl="0" indent="-308133" algn="l" rtl="0">
              <a:lnSpc>
                <a:spcPct val="150000"/>
              </a:lnSpc>
              <a:spcBef>
                <a:spcPts val="0"/>
              </a:spcBef>
              <a:spcAft>
                <a:spcPts val="0"/>
              </a:spcAft>
              <a:buSzPts val="1252"/>
              <a:buFont typeface="Calibri"/>
              <a:buAutoNum type="arabicPeriod"/>
            </a:pPr>
            <a:r>
              <a:rPr lang="pl-PL" sz="1252"/>
              <a:t>Ludzie i kultura organizacyjna (np. zaangażowanie kadry, działania CSR),</a:t>
            </a:r>
            <a:endParaRPr sz="1252"/>
          </a:p>
          <a:p>
            <a:pPr marL="457200" lvl="0" indent="-308132" algn="l" rtl="0">
              <a:lnSpc>
                <a:spcPct val="150000"/>
              </a:lnSpc>
              <a:spcBef>
                <a:spcPts val="0"/>
              </a:spcBef>
              <a:spcAft>
                <a:spcPts val="0"/>
              </a:spcAft>
              <a:buSzPts val="1252"/>
              <a:buFont typeface="Calibri"/>
              <a:buAutoNum type="arabicPeriod"/>
            </a:pPr>
            <a:r>
              <a:rPr lang="pl-PL" sz="1252"/>
              <a:t>Relacje z otoczeniem i wpływ społeczny (np. współpraca z miastem, NGO).</a:t>
            </a:r>
            <a:endParaRPr sz="1252"/>
          </a:p>
          <a:p>
            <a:pPr marL="0" lvl="0" indent="0" algn="l" rtl="0">
              <a:lnSpc>
                <a:spcPct val="150000"/>
              </a:lnSpc>
              <a:spcBef>
                <a:spcPts val="0"/>
              </a:spcBef>
              <a:spcAft>
                <a:spcPts val="0"/>
              </a:spcAft>
              <a:buSzPts val="1600"/>
              <a:buNone/>
            </a:pPr>
            <a:r>
              <a:rPr lang="pl-PL" sz="1252"/>
              <a:t>Na koniec prezentacje grup i wspólna dyskusja nad możliwymi kierunkami działań.</a:t>
            </a:r>
            <a:endParaRPr sz="1252"/>
          </a:p>
          <a:p>
            <a:pPr marL="0" lvl="0" indent="0" algn="l" rtl="0">
              <a:lnSpc>
                <a:spcPct val="90000"/>
              </a:lnSpc>
              <a:spcBef>
                <a:spcPts val="1000"/>
              </a:spcBef>
              <a:spcAft>
                <a:spcPts val="0"/>
              </a:spcAft>
              <a:buSzPts val="852"/>
              <a:buNone/>
            </a:pPr>
            <a:endParaRPr sz="1640"/>
          </a:p>
        </p:txBody>
      </p:sp>
      <p:sp>
        <p:nvSpPr>
          <p:cNvPr id="1298" name="Google Shape;1298;g368e3dab612_0_180">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299" name="Google Shape;1299;g368e3dab612_0_180">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300" name="Google Shape;1300;g368e3dab612_0_180">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g368e3dab612_0_187"/>
          <p:cNvSpPr txBox="1">
            <a:spLocks noGrp="1"/>
          </p:cNvSpPr>
          <p:nvPr>
            <p:ph type="title"/>
          </p:nvPr>
        </p:nvSpPr>
        <p:spPr>
          <a:xfrm>
            <a:off x="838200" y="2217438"/>
            <a:ext cx="10515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pl-PL" sz="4600"/>
              <a:t>Włączanie tematyki zrównoważonego rozwoju i transformacji ekologicznej do procesu dydaktycznego.</a:t>
            </a:r>
            <a:endParaRPr sz="4600"/>
          </a:p>
        </p:txBody>
      </p:sp>
      <p:sp>
        <p:nvSpPr>
          <p:cNvPr id="1307" name="Google Shape;1307;g368e3dab612_0_18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1308" name="Google Shape;1308;g368e3dab612_0_187">
            <a:extLst>
              <a:ext uri="{C183D7F6-B498-43B3-948B-1728B52AA6E4}">
                <adec:decorative xmlns:adec="http://schemas.microsoft.com/office/drawing/2017/decorative" val="1"/>
              </a:ext>
            </a:extLst>
          </p:cNvPr>
          <p:cNvSpPr txBox="1">
            <a:spLocks noGrp="1"/>
          </p:cNvSpPr>
          <p:nvPr>
            <p:ph type="subTitle" idx="4294967295"/>
          </p:nvPr>
        </p:nvSpPr>
        <p:spPr>
          <a:xfrm>
            <a:off x="831850" y="21354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g368e3dab612_0_2340"/>
          <p:cNvSpPr txBox="1"/>
          <p:nvPr/>
        </p:nvSpPr>
        <p:spPr>
          <a:xfrm>
            <a:off x="1224700" y="2308667"/>
            <a:ext cx="9793200" cy="3771248"/>
          </a:xfrm>
          <a:prstGeom prst="rect">
            <a:avLst/>
          </a:prstGeom>
          <a:noFill/>
          <a:ln>
            <a:noFill/>
          </a:ln>
        </p:spPr>
        <p:txBody>
          <a:bodyPr spcFirstLastPara="1" wrap="square" lIns="121900" tIns="121900" rIns="121900" bIns="121900" anchor="t" anchorCtr="0">
            <a:spAutoFit/>
          </a:bodyPr>
          <a:lstStyle/>
          <a:p>
            <a:pPr marL="0" marR="0" lvl="0" indent="0" rtl="0">
              <a:lnSpc>
                <a:spcPct val="115000"/>
              </a:lnSpc>
              <a:spcBef>
                <a:spcPts val="1600"/>
              </a:spcBef>
              <a:spcAft>
                <a:spcPts val="0"/>
              </a:spcAft>
              <a:buClr>
                <a:srgbClr val="000000"/>
              </a:buClr>
              <a:buSzPts val="1300"/>
              <a:buFont typeface="Arial"/>
              <a:buNone/>
            </a:pPr>
            <a:r>
              <a:rPr lang="pl-PL" sz="1600" b="0" i="0" u="none" strike="noStrike" cap="none" dirty="0">
                <a:solidFill>
                  <a:srgbClr val="1B1B1B"/>
                </a:solidFill>
                <a:latin typeface="Calibri"/>
                <a:ea typeface="Calibri"/>
                <a:cs typeface="Calibri"/>
                <a:sym typeface="Calibri"/>
              </a:rPr>
              <a:t>Zrównoważony rozwój to solidarność międzypokoleniowa polegająca na znajdowaniu takich rozwiązań gwarantujących dalszy wzrost, które pozwalają na aktywne włączenie w procesy rozwojowe wszystkich grup społecznych, dając im </a:t>
            </a:r>
            <a:r>
              <a:rPr lang="pl-PL" sz="1600" b="0" i="0" u="none" strike="noStrike" cap="none" dirty="0">
                <a:solidFill>
                  <a:schemeClr val="dk1"/>
                </a:solidFill>
                <a:latin typeface="Calibri"/>
                <a:ea typeface="Calibri"/>
                <a:cs typeface="Calibri"/>
                <a:sym typeface="Calibri"/>
              </a:rPr>
              <a:t>jednocześnie możliwość czerpania korzyści ze wzrostu gospodarczego.</a:t>
            </a:r>
            <a:endParaRPr sz="1600" b="0" i="0" u="none" strike="noStrike" cap="none" dirty="0">
              <a:solidFill>
                <a:schemeClr val="dk1"/>
              </a:solidFill>
              <a:latin typeface="Calibri"/>
              <a:ea typeface="Calibri"/>
              <a:cs typeface="Calibri"/>
              <a:sym typeface="Calibri"/>
            </a:endParaRPr>
          </a:p>
          <a:p>
            <a:pPr marL="0" marR="0" lvl="0" indent="0" rtl="0">
              <a:lnSpc>
                <a:spcPct val="115000"/>
              </a:lnSpc>
              <a:spcBef>
                <a:spcPts val="1600"/>
              </a:spcBef>
              <a:spcAft>
                <a:spcPts val="0"/>
              </a:spcAft>
              <a:buClr>
                <a:srgbClr val="000000"/>
              </a:buClr>
              <a:buSzPts val="1500"/>
              <a:buFont typeface="Arial"/>
              <a:buNone/>
            </a:pPr>
            <a:r>
              <a:rPr lang="pl-PL" sz="1600" b="0" i="0" u="none" strike="noStrike" cap="none" dirty="0">
                <a:solidFill>
                  <a:schemeClr val="dk1"/>
                </a:solidFill>
                <a:latin typeface="Calibri"/>
                <a:ea typeface="Calibri"/>
                <a:cs typeface="Calibri"/>
                <a:sym typeface="Calibri"/>
              </a:rPr>
              <a:t>Zrównoważony rozwój wymaga podjęcia wspólnego wysiłku w budowę zrównoważonej i odpornej na skutki katastrof przyszłości dla wszystkich ludzi na świecie oraz naszej planety.</a:t>
            </a:r>
            <a:br>
              <a:rPr lang="pl-PL" sz="1600" b="0" i="0" u="none" strike="noStrike" cap="none" dirty="0">
                <a:solidFill>
                  <a:schemeClr val="dk1"/>
                </a:solidFill>
                <a:latin typeface="Calibri"/>
                <a:ea typeface="Calibri"/>
                <a:cs typeface="Calibri"/>
                <a:sym typeface="Calibri"/>
              </a:rPr>
            </a:br>
            <a:br>
              <a:rPr lang="pl-PL" sz="1600" b="0" i="0" u="none" strike="noStrike" cap="none" dirty="0">
                <a:solidFill>
                  <a:schemeClr val="dk1"/>
                </a:solidFill>
                <a:latin typeface="Calibri"/>
                <a:ea typeface="Calibri"/>
                <a:cs typeface="Calibri"/>
                <a:sym typeface="Calibri"/>
              </a:rPr>
            </a:br>
            <a:r>
              <a:rPr lang="pl-PL" sz="1600" b="0" i="0" u="none" strike="noStrike" cap="none" dirty="0">
                <a:solidFill>
                  <a:srgbClr val="1B1B1B"/>
                </a:solidFill>
                <a:latin typeface="Calibri"/>
                <a:ea typeface="Calibri"/>
                <a:cs typeface="Calibri"/>
                <a:sym typeface="Calibri"/>
              </a:rPr>
              <a:t>W Polsce zasadzie zrównoważonego rozwoju nadano rangę prawa podstawowego wynikającego z zapisów</a:t>
            </a:r>
            <a:r>
              <a:rPr lang="pl-PL" sz="1600" b="1" i="0" u="none" strike="noStrike" cap="none" dirty="0">
                <a:solidFill>
                  <a:srgbClr val="1B1B1B"/>
                </a:solidFill>
                <a:latin typeface="Calibri"/>
                <a:ea typeface="Calibri"/>
                <a:cs typeface="Calibri"/>
                <a:sym typeface="Calibri"/>
              </a:rPr>
              <a:t> Konstytucji RP. Art. 5 </a:t>
            </a:r>
            <a:r>
              <a:rPr lang="pl-PL" sz="1600" b="0" i="0" u="none" strike="noStrike" cap="none" dirty="0">
                <a:solidFill>
                  <a:srgbClr val="1B1B1B"/>
                </a:solidFill>
                <a:latin typeface="Calibri"/>
                <a:ea typeface="Calibri"/>
                <a:cs typeface="Calibri"/>
                <a:sym typeface="Calibri"/>
              </a:rPr>
              <a:t>ustawy zasadniczej mówi:</a:t>
            </a:r>
            <a:br>
              <a:rPr lang="pl-PL" sz="1600" b="0" i="0" u="none" strike="noStrike" cap="none" dirty="0">
                <a:solidFill>
                  <a:srgbClr val="1B1B1B"/>
                </a:solidFill>
                <a:latin typeface="Calibri"/>
                <a:ea typeface="Calibri"/>
                <a:cs typeface="Calibri"/>
                <a:sym typeface="Calibri"/>
              </a:rPr>
            </a:br>
            <a:r>
              <a:rPr lang="pl-PL" sz="1600" b="0" i="1" u="none" strike="noStrike" cap="none" dirty="0">
                <a:solidFill>
                  <a:srgbClr val="1B1B1B"/>
                </a:solidFill>
                <a:latin typeface="Calibri"/>
                <a:ea typeface="Calibri"/>
                <a:cs typeface="Calibri"/>
                <a:sym typeface="Calibri"/>
              </a:rPr>
              <a:t>„Rzeczpospolita Polska strzeże niepodległości i nienaruszalności swojego terytorium, zapewnia wolności i prawa człowieka i obywatela oraz bezpieczeństwo obywateli, strzeże dziedzictwa narodowego oraz zapewnia ochronę środowiska, kierując się zasadą zrównoważonego rozwoju”.</a:t>
            </a:r>
            <a:endParaRPr sz="1600" b="0" i="1" u="none" strike="noStrike" cap="none" dirty="0">
              <a:solidFill>
                <a:srgbClr val="1B1B1B"/>
              </a:solidFill>
              <a:latin typeface="Calibri"/>
              <a:ea typeface="Calibri"/>
              <a:cs typeface="Calibri"/>
              <a:sym typeface="Calibri"/>
            </a:endParaRPr>
          </a:p>
        </p:txBody>
      </p:sp>
      <p:sp>
        <p:nvSpPr>
          <p:cNvPr id="310" name="Google Shape;310;g368e3dab612_0_2340"/>
          <p:cNvSpPr txBox="1"/>
          <p:nvPr/>
        </p:nvSpPr>
        <p:spPr>
          <a:xfrm>
            <a:off x="1276375" y="794375"/>
            <a:ext cx="9346500" cy="11682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1600"/>
              </a:spcAft>
              <a:buClr>
                <a:schemeClr val="dk1"/>
              </a:buClr>
              <a:buSzPts val="800"/>
              <a:buFont typeface="Arial"/>
              <a:buNone/>
            </a:pPr>
            <a:r>
              <a:rPr lang="pl-PL" sz="2300" b="1" i="0" u="none" strike="noStrike" cap="none" dirty="0">
                <a:solidFill>
                  <a:schemeClr val="dk1"/>
                </a:solidFill>
                <a:latin typeface="Calibri"/>
                <a:ea typeface="Calibri"/>
                <a:cs typeface="Calibri"/>
                <a:sym typeface="Calibri"/>
              </a:rPr>
              <a:t>„Zrównoważony rozwój to taki rozwój, w którym potrzeby obecnego pokolenia mogą być zaspokojone bez umniejszania szans przyszłych pokoleń na ich zaspokojenie”.</a:t>
            </a:r>
            <a:endParaRPr sz="1300" b="0" i="0" u="none" strike="noStrike" cap="none" dirty="0">
              <a:solidFill>
                <a:schemeClr val="dk1"/>
              </a:solidFill>
              <a:latin typeface="Calibri"/>
              <a:ea typeface="Calibri"/>
              <a:cs typeface="Calibri"/>
              <a:sym typeface="Calibri"/>
            </a:endParaRPr>
          </a:p>
        </p:txBody>
      </p:sp>
      <p:sp>
        <p:nvSpPr>
          <p:cNvPr id="311" name="Google Shape;311;g368e3dab612_0_2340"/>
          <p:cNvSpPr txBox="1"/>
          <p:nvPr/>
        </p:nvSpPr>
        <p:spPr>
          <a:xfrm>
            <a:off x="1190000" y="6184583"/>
            <a:ext cx="99048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300" b="0" i="0" u="none" strike="noStrike" cap="none">
                <a:solidFill>
                  <a:srgbClr val="000000"/>
                </a:solidFill>
                <a:latin typeface="Calibri"/>
                <a:ea typeface="Calibri"/>
                <a:cs typeface="Calibri"/>
                <a:sym typeface="Calibri"/>
              </a:rPr>
              <a:t>https://www.gov.pl/web/rozwoj-technologia/zrownowazony-rozwoj</a:t>
            </a:r>
            <a:endParaRPr sz="1300" b="0" i="0" u="none" strike="noStrike" cap="none">
              <a:solidFill>
                <a:srgbClr val="000000"/>
              </a:solidFill>
              <a:latin typeface="Calibri"/>
              <a:ea typeface="Calibri"/>
              <a:cs typeface="Calibri"/>
              <a:sym typeface="Calibri"/>
            </a:endParaRPr>
          </a:p>
        </p:txBody>
      </p:sp>
      <p:sp>
        <p:nvSpPr>
          <p:cNvPr id="2" name="Tytuł 1">
            <a:extLst>
              <a:ext uri="{FF2B5EF4-FFF2-40B4-BE49-F238E27FC236}">
                <a16:creationId xmlns:a16="http://schemas.microsoft.com/office/drawing/2014/main" id="{8914F669-C17E-F680-2FEE-31715B9F9B34}"/>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Zrównoważony rozwój (2)</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368e3dab612_0_194"/>
          <p:cNvSpPr txBox="1">
            <a:spLocks noGrp="1"/>
          </p:cNvSpPr>
          <p:nvPr>
            <p:ph type="title"/>
          </p:nvPr>
        </p:nvSpPr>
        <p:spPr>
          <a:xfrm>
            <a:off x="1076325" y="222802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Zielone kompetencje przyszłości – rola uczelni w ich kształtowaniu</a:t>
            </a:r>
            <a:endParaRPr/>
          </a:p>
        </p:txBody>
      </p:sp>
      <p:grpSp>
        <p:nvGrpSpPr>
          <p:cNvPr id="1315" name="Google Shape;1315;g368e3dab612_0_194">
            <a:extLst>
              <a:ext uri="{C183D7F6-B498-43B3-948B-1728B52AA6E4}">
                <adec:decorative xmlns:adec="http://schemas.microsoft.com/office/drawing/2017/decorative" val="1"/>
              </a:ext>
            </a:extLst>
          </p:cNvPr>
          <p:cNvGrpSpPr/>
          <p:nvPr/>
        </p:nvGrpSpPr>
        <p:grpSpPr>
          <a:xfrm>
            <a:off x="7760872" y="3706222"/>
            <a:ext cx="3078062" cy="1082799"/>
            <a:chOff x="6227813" y="0"/>
            <a:chExt cx="5964081" cy="2098042"/>
          </a:xfrm>
        </p:grpSpPr>
        <p:sp>
          <p:nvSpPr>
            <p:cNvPr id="1316" name="Google Shape;1316;g368e3dab612_0_19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317" name="Google Shape;1317;g368e3dab612_0_194"/>
            <p:cNvGrpSpPr/>
            <p:nvPr/>
          </p:nvGrpSpPr>
          <p:grpSpPr>
            <a:xfrm>
              <a:off x="6227813" y="299542"/>
              <a:ext cx="5675781" cy="1798500"/>
              <a:chOff x="1469644" y="187882"/>
              <a:chExt cx="5675781" cy="1798500"/>
            </a:xfrm>
          </p:grpSpPr>
          <p:sp>
            <p:nvSpPr>
              <p:cNvPr id="1318" name="Google Shape;1318;g368e3dab612_0_19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19" name="Google Shape;1319;g368e3dab612_0_19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20" name="Google Shape;1320;g368e3dab612_0_19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321" name="Google Shape;1321;g368e3dab612_0_19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322" name="Google Shape;1322;g368e3dab612_0_19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g368e3dab612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Europejskie ramy kompetencji w obszarze zrównoważonego rozwoju (1)</a:t>
            </a:r>
            <a:endParaRPr dirty="0"/>
          </a:p>
        </p:txBody>
      </p:sp>
      <p:sp>
        <p:nvSpPr>
          <p:cNvPr id="1329" name="Google Shape;1329;g368e3dab612_0_248"/>
          <p:cNvSpPr txBox="1">
            <a:spLocks noGrp="1"/>
          </p:cNvSpPr>
          <p:nvPr>
            <p:ph type="body" idx="1"/>
          </p:nvPr>
        </p:nvSpPr>
        <p:spPr>
          <a:xfrm>
            <a:off x="838200" y="2035300"/>
            <a:ext cx="7162800" cy="4351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1200"/>
              </a:spcBef>
              <a:spcAft>
                <a:spcPts val="0"/>
              </a:spcAft>
              <a:buSzPct val="108108"/>
              <a:buNone/>
            </a:pPr>
            <a:r>
              <a:rPr lang="pl-PL" sz="1800"/>
              <a:t>Cele:</a:t>
            </a:r>
            <a:endParaRPr sz="1800"/>
          </a:p>
          <a:p>
            <a:pPr marL="457200" lvl="0" indent="-334327" algn="l" rtl="0">
              <a:lnSpc>
                <a:spcPct val="115000"/>
              </a:lnSpc>
              <a:spcBef>
                <a:spcPts val="1200"/>
              </a:spcBef>
              <a:spcAft>
                <a:spcPts val="0"/>
              </a:spcAft>
              <a:buSzPct val="100000"/>
              <a:buFont typeface="Calibri"/>
              <a:buChar char="●"/>
            </a:pPr>
            <a:r>
              <a:rPr lang="pl-PL" sz="1800"/>
              <a:t>Ustanowienie wspólnej referencyjnej ramy kompetencji dla zrównoważonego rozwoju – by edukatorzy, uczelnie i decydenci mieli wspólną płaszczyznę rozumienia.</a:t>
            </a:r>
            <a:endParaRPr sz="1800"/>
          </a:p>
          <a:p>
            <a:pPr marL="457200" lvl="0" indent="-334327" algn="l" rtl="0">
              <a:lnSpc>
                <a:spcPct val="115000"/>
              </a:lnSpc>
              <a:spcBef>
                <a:spcPts val="0"/>
              </a:spcBef>
              <a:spcAft>
                <a:spcPts val="0"/>
              </a:spcAft>
              <a:buSzPct val="100000"/>
              <a:buChar char="●"/>
            </a:pPr>
            <a:r>
              <a:rPr lang="pl-PL" sz="1800"/>
              <a:t>Rozwój wiedzy, umiejętności i postaw: nie tylko </a:t>
            </a:r>
            <a:r>
              <a:rPr lang="pl-PL" sz="1800" b="1"/>
              <a:t>co wiemy</a:t>
            </a:r>
            <a:r>
              <a:rPr lang="pl-PL" sz="1800"/>
              <a:t>, ale </a:t>
            </a:r>
            <a:r>
              <a:rPr lang="pl-PL" sz="1800" b="1"/>
              <a:t>jak myślimy</a:t>
            </a:r>
            <a:r>
              <a:rPr lang="pl-PL" sz="1800"/>
              <a:t>, </a:t>
            </a:r>
            <a:r>
              <a:rPr lang="pl-PL" sz="1800" b="1"/>
              <a:t>jak działamy</a:t>
            </a:r>
            <a:r>
              <a:rPr lang="pl-PL" sz="1800"/>
              <a:t> w zrównoważony sposób.</a:t>
            </a:r>
            <a:endParaRPr sz="1800"/>
          </a:p>
          <a:p>
            <a:pPr marL="457200" lvl="0" indent="-334327" algn="l" rtl="0">
              <a:lnSpc>
                <a:spcPct val="115000"/>
              </a:lnSpc>
              <a:spcBef>
                <a:spcPts val="0"/>
              </a:spcBef>
              <a:spcAft>
                <a:spcPts val="0"/>
              </a:spcAft>
              <a:buSzPct val="100000"/>
              <a:buFont typeface="Calibri"/>
              <a:buChar char="●"/>
            </a:pPr>
            <a:r>
              <a:rPr lang="pl-PL" sz="1800"/>
              <a:t>Wsparcie dla programów edukacyjnych (formalnych, pozaformalnych, edukacji ustawicznej) poprzez dostarczenie narzędzi i punktów odniesienia.</a:t>
            </a:r>
            <a:endParaRPr sz="1800"/>
          </a:p>
          <a:p>
            <a:pPr marL="457200" lvl="0" indent="-334327" algn="l" rtl="0">
              <a:lnSpc>
                <a:spcPct val="115000"/>
              </a:lnSpc>
              <a:spcBef>
                <a:spcPts val="0"/>
              </a:spcBef>
              <a:spcAft>
                <a:spcPts val="0"/>
              </a:spcAft>
              <a:buSzPct val="100000"/>
              <a:buFont typeface="Calibri"/>
              <a:buChar char="●"/>
            </a:pPr>
            <a:r>
              <a:rPr lang="pl-PL" sz="1800"/>
              <a:t>Ułatwienie adaptacji kompetencji zrównoważonego rozwoju do różnych kontekstów edukacyjnych, poziomów kształcenia i grup wiekowych.</a:t>
            </a:r>
            <a:endParaRPr sz="1800"/>
          </a:p>
          <a:p>
            <a:pPr marL="457200" lvl="0" indent="-334327" algn="l" rtl="0">
              <a:lnSpc>
                <a:spcPct val="115000"/>
              </a:lnSpc>
              <a:spcBef>
                <a:spcPts val="0"/>
              </a:spcBef>
              <a:spcAft>
                <a:spcPts val="0"/>
              </a:spcAft>
              <a:buSzPct val="100000"/>
              <a:buFont typeface="Calibri"/>
              <a:buChar char="●"/>
            </a:pPr>
            <a:r>
              <a:rPr lang="pl-PL" sz="1800"/>
              <a:t>Łączenie wartości (np. sprawiedliwość międzypokoleniowa), kompleksowości (systemowe myślenie), wizji przyszłości i działania (od inicjatywy indywidualnej po działania zbiorowe).</a:t>
            </a:r>
            <a:endParaRPr sz="1800"/>
          </a:p>
          <a:p>
            <a:pPr marL="0" lvl="0" indent="0" algn="l" rtl="0">
              <a:lnSpc>
                <a:spcPct val="115000"/>
              </a:lnSpc>
              <a:spcBef>
                <a:spcPts val="1200"/>
              </a:spcBef>
              <a:spcAft>
                <a:spcPts val="0"/>
              </a:spcAft>
              <a:buClr>
                <a:schemeClr val="dk1"/>
              </a:buClr>
              <a:buSzPct val="61110"/>
              <a:buFont typeface="Arial"/>
              <a:buNone/>
            </a:pPr>
            <a:endParaRPr sz="1800"/>
          </a:p>
          <a:p>
            <a:pPr marL="0" lvl="0" indent="0" algn="l" rtl="0">
              <a:lnSpc>
                <a:spcPct val="95000"/>
              </a:lnSpc>
              <a:spcBef>
                <a:spcPts val="1000"/>
              </a:spcBef>
              <a:spcAft>
                <a:spcPts val="0"/>
              </a:spcAft>
              <a:buSzPct val="84010"/>
              <a:buNone/>
            </a:pPr>
            <a:endParaRPr sz="1833"/>
          </a:p>
        </p:txBody>
      </p:sp>
      <p:pic>
        <p:nvPicPr>
          <p:cNvPr id="1330" name="Google Shape;1330;g368e3dab612_0_2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165376" y="1972600"/>
            <a:ext cx="3778126" cy="3640875"/>
          </a:xfrm>
          <a:prstGeom prst="rect">
            <a:avLst/>
          </a:prstGeom>
          <a:noFill/>
          <a:ln>
            <a:noFill/>
          </a:ln>
        </p:spPr>
      </p:pic>
      <p:sp>
        <p:nvSpPr>
          <p:cNvPr id="1331" name="Google Shape;1331;g368e3dab612_0_248"/>
          <p:cNvSpPr txBox="1"/>
          <p:nvPr/>
        </p:nvSpPr>
        <p:spPr>
          <a:xfrm>
            <a:off x="911100" y="6176825"/>
            <a:ext cx="11229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sng" strike="noStrike" cap="none">
                <a:solidFill>
                  <a:schemeClr val="hlink"/>
                </a:solidFill>
                <a:latin typeface="Calibri"/>
                <a:ea typeface="Calibri"/>
                <a:cs typeface="Calibri"/>
                <a:sym typeface="Calibri"/>
                <a:hlinkClick r:id="rId4"/>
              </a:rPr>
              <a:t>https://joint-research-centre.ec.europa.eu/greencomp-european-sustainability-competence-framework_en</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400" b="0" i="0" u="sng" strike="noStrike" cap="none">
                <a:solidFill>
                  <a:schemeClr val="hlink"/>
                </a:solidFill>
                <a:latin typeface="Calibri"/>
                <a:ea typeface="Calibri"/>
                <a:cs typeface="Calibri"/>
                <a:sym typeface="Calibri"/>
                <a:hlinkClick r:id="rId5"/>
              </a:rPr>
              <a:t>https://op.europa.eu/pl/publication-detail/-/publication/bc83061d-74ec-11ec-9136-01aa75ed71a1</a:t>
            </a:r>
            <a:r>
              <a:rPr lang="pl-PL"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g36ca00ed2ff_0_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Europejskie ramy kompetencji w obszarze zrównoważonego rozwoju (2)</a:t>
            </a:r>
            <a:endParaRPr dirty="0"/>
          </a:p>
        </p:txBody>
      </p:sp>
      <p:sp>
        <p:nvSpPr>
          <p:cNvPr id="1338" name="Google Shape;1338;g36ca00ed2ff_0_40"/>
          <p:cNvSpPr txBox="1">
            <a:spLocks noGrp="1"/>
          </p:cNvSpPr>
          <p:nvPr>
            <p:ph type="body" idx="1"/>
          </p:nvPr>
        </p:nvSpPr>
        <p:spPr>
          <a:xfrm>
            <a:off x="838200" y="1825625"/>
            <a:ext cx="72168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5000"/>
              </a:lnSpc>
              <a:spcBef>
                <a:spcPts val="1000"/>
              </a:spcBef>
              <a:spcAft>
                <a:spcPts val="0"/>
              </a:spcAft>
              <a:buSzPts val="1540"/>
              <a:buNone/>
            </a:pPr>
            <a:r>
              <a:rPr lang="pl-PL" sz="1833"/>
              <a:t>GreenComp składa się z 12 kompetencji zorganizowanych w czterech przedstawionych poniżej obszarach: </a:t>
            </a:r>
            <a:br>
              <a:rPr lang="pl-PL" sz="1833"/>
            </a:br>
            <a:endParaRPr sz="1833"/>
          </a:p>
          <a:p>
            <a:pPr marL="457200" lvl="0" indent="-345011" algn="l" rtl="0">
              <a:lnSpc>
                <a:spcPct val="95000"/>
              </a:lnSpc>
              <a:spcBef>
                <a:spcPts val="1000"/>
              </a:spcBef>
              <a:spcAft>
                <a:spcPts val="0"/>
              </a:spcAft>
              <a:buSzPts val="1833"/>
              <a:buAutoNum type="arabicPeriod"/>
            </a:pPr>
            <a:r>
              <a:rPr lang="pl-PL" sz="1833" b="1"/>
              <a:t>Urzeczywistnianie wartości </a:t>
            </a:r>
            <a:r>
              <a:rPr lang="pl-PL" sz="1833"/>
              <a:t>dotyczących zrównoważonego rozwoju obejmujące kompetencje • refleksja nad wartością zrównoważonego rozwoju • wspieranie uczciwości • propagowanie przyrody</a:t>
            </a:r>
            <a:endParaRPr sz="1833"/>
          </a:p>
          <a:p>
            <a:pPr marL="457200" lvl="0" indent="-345011" algn="l" rtl="0">
              <a:lnSpc>
                <a:spcPct val="95000"/>
              </a:lnSpc>
              <a:spcBef>
                <a:spcPts val="0"/>
              </a:spcBef>
              <a:spcAft>
                <a:spcPts val="0"/>
              </a:spcAft>
              <a:buSzPts val="1833"/>
              <a:buAutoNum type="arabicPeriod"/>
            </a:pPr>
            <a:r>
              <a:rPr lang="pl-PL" sz="1833" b="1"/>
              <a:t>Akceptowanie złożonego charakteru zrównoważonego rozwoju</a:t>
            </a:r>
            <a:r>
              <a:rPr lang="pl-PL" sz="1833"/>
              <a:t> obejmujące kompetencje • myślenie systemowe • myślenie krytyczne </a:t>
            </a:r>
            <a:br>
              <a:rPr lang="pl-PL" sz="1833"/>
            </a:br>
            <a:r>
              <a:rPr lang="pl-PL" sz="1833"/>
              <a:t>• formułowanie problemów </a:t>
            </a:r>
            <a:endParaRPr sz="1833"/>
          </a:p>
          <a:p>
            <a:pPr marL="457200" lvl="0" indent="-345011" algn="l" rtl="0">
              <a:lnSpc>
                <a:spcPct val="95000"/>
              </a:lnSpc>
              <a:spcBef>
                <a:spcPts val="0"/>
              </a:spcBef>
              <a:spcAft>
                <a:spcPts val="0"/>
              </a:spcAft>
              <a:buSzPts val="1833"/>
              <a:buAutoNum type="arabicPeriod"/>
            </a:pPr>
            <a:r>
              <a:rPr lang="pl-PL" sz="1833" b="1"/>
              <a:t>Wizualizacja zrównoważonej przyszłości</a:t>
            </a:r>
            <a:r>
              <a:rPr lang="pl-PL" sz="1833"/>
              <a:t> obejmujące kompetencje </a:t>
            </a:r>
            <a:br>
              <a:rPr lang="pl-PL" sz="1833"/>
            </a:br>
            <a:r>
              <a:rPr lang="pl-PL" sz="1833"/>
              <a:t>• umiejętność myślenia o przyszłości • zdolność przystosowania się </a:t>
            </a:r>
            <a:br>
              <a:rPr lang="pl-PL" sz="1833"/>
            </a:br>
            <a:r>
              <a:rPr lang="pl-PL" sz="1833"/>
              <a:t>• myślenie eksploracyjne </a:t>
            </a:r>
            <a:endParaRPr sz="1833"/>
          </a:p>
          <a:p>
            <a:pPr marL="457200" lvl="0" indent="-345011" algn="l" rtl="0">
              <a:lnSpc>
                <a:spcPct val="95000"/>
              </a:lnSpc>
              <a:spcBef>
                <a:spcPts val="0"/>
              </a:spcBef>
              <a:spcAft>
                <a:spcPts val="0"/>
              </a:spcAft>
              <a:buSzPts val="1833"/>
              <a:buAutoNum type="arabicPeriod"/>
            </a:pPr>
            <a:r>
              <a:rPr lang="pl-PL" sz="1833" b="1"/>
              <a:t>Działanie na rzecz zrównoważonego rozwoju</a:t>
            </a:r>
            <a:r>
              <a:rPr lang="pl-PL" sz="1833"/>
              <a:t> obejmujące kompetencje • sprawczość polityczna • wspólne działanie </a:t>
            </a:r>
            <a:br>
              <a:rPr lang="pl-PL" sz="1833"/>
            </a:br>
            <a:r>
              <a:rPr lang="pl-PL" sz="1833"/>
              <a:t>• indywidualna inicjatywa</a:t>
            </a:r>
            <a:endParaRPr sz="1833"/>
          </a:p>
        </p:txBody>
      </p:sp>
      <p:pic>
        <p:nvPicPr>
          <p:cNvPr id="1339" name="Google Shape;1339;g36ca00ed2ff_0_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165376" y="1972600"/>
            <a:ext cx="3778126" cy="36408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g3690549fdb0_0_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Jak włączyć je do programu? Przykłady</a:t>
            </a:r>
            <a:endParaRPr/>
          </a:p>
        </p:txBody>
      </p:sp>
      <p:graphicFrame>
        <p:nvGraphicFramePr>
          <p:cNvPr id="1346" name="Google Shape;1346;g3690549fdb0_0_8"/>
          <p:cNvGraphicFramePr/>
          <p:nvPr>
            <p:extLst>
              <p:ext uri="{D42A27DB-BD31-4B8C-83A1-F6EECF244321}">
                <p14:modId xmlns:p14="http://schemas.microsoft.com/office/powerpoint/2010/main" val="2780035200"/>
              </p:ext>
            </p:extLst>
          </p:nvPr>
        </p:nvGraphicFramePr>
        <p:xfrm>
          <a:off x="952500" y="1753413"/>
          <a:ext cx="10287000" cy="4167706"/>
        </p:xfrm>
        <a:graphic>
          <a:graphicData uri="http://schemas.openxmlformats.org/drawingml/2006/table">
            <a:tbl>
              <a:tblPr firstRow="1">
                <a:noFill/>
                <a:tableStyleId>{C0CBAC61-1D77-4BCD-9CC0-1EC9CFF9DEAF}</a:tableStyleId>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marR="0" lvl="0" indent="0" algn="ctr" rtl="0">
                        <a:lnSpc>
                          <a:spcPct val="115000"/>
                        </a:lnSpc>
                        <a:spcBef>
                          <a:spcPts val="0"/>
                        </a:spcBef>
                        <a:spcAft>
                          <a:spcPts val="0"/>
                        </a:spcAft>
                        <a:buClr>
                          <a:srgbClr val="000000"/>
                        </a:buClr>
                        <a:buSzPts val="1800"/>
                        <a:buFont typeface="Arial"/>
                        <a:buNone/>
                      </a:pPr>
                      <a:r>
                        <a:rPr lang="pl-PL" sz="1800" b="1" u="none" strike="noStrike" cap="none" dirty="0">
                          <a:latin typeface="Calibri"/>
                          <a:ea typeface="Calibri"/>
                          <a:cs typeface="Calibri"/>
                          <a:sym typeface="Calibri"/>
                        </a:rPr>
                        <a:t>Obszar</a:t>
                      </a:r>
                      <a:endParaRPr sz="1800" b="1" u="none" strike="noStrike" cap="none" dirty="0">
                        <a:latin typeface="Calibri"/>
                        <a:ea typeface="Calibri"/>
                        <a:cs typeface="Calibri"/>
                        <a:sym typeface="Calibri"/>
                      </a:endParaRPr>
                    </a:p>
                  </a:txBody>
                  <a:tcPr marL="91425" marR="91425" marT="91425" marB="91425">
                    <a:solidFill>
                      <a:srgbClr val="A6D3FF"/>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pl-PL" sz="1800" b="1" u="none" strike="noStrike" cap="none" dirty="0">
                          <a:latin typeface="Calibri"/>
                          <a:ea typeface="Calibri"/>
                          <a:cs typeface="Calibri"/>
                          <a:sym typeface="Calibri"/>
                        </a:rPr>
                        <a:t>Jak można to przenieść na uczelnię</a:t>
                      </a:r>
                      <a:endParaRPr sz="1800" b="1" u="none" strike="noStrike" cap="none" dirty="0">
                        <a:latin typeface="Calibri"/>
                        <a:ea typeface="Calibri"/>
                        <a:cs typeface="Calibri"/>
                        <a:sym typeface="Calibri"/>
                      </a:endParaRPr>
                    </a:p>
                  </a:txBody>
                  <a:tcPr marL="91425" marR="91425" marT="91425" marB="91425">
                    <a:solidFill>
                      <a:srgbClr val="A6D3FF"/>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Wartości i świadomość</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a:latin typeface="Calibri"/>
                          <a:ea typeface="Calibri"/>
                          <a:cs typeface="Calibri"/>
                          <a:sym typeface="Calibri"/>
                        </a:rPr>
                        <a:t>Włączenie modułów lub warsztatów refleksyjnych nad wartościami zrównoważonego rozwoju w kursach ogólnych (np. w semestrze “wspólnym”).</a:t>
                      </a:r>
                      <a:endParaRPr sz="1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Kompetencje systemowe</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a:latin typeface="Calibri"/>
                          <a:ea typeface="Calibri"/>
                          <a:cs typeface="Calibri"/>
                          <a:sym typeface="Calibri"/>
                        </a:rPr>
                        <a:t>Warsztaty interdyscyplinarne o złożonych wyzwaniach środowiskowych (np. zmiana klimatu, gospodarka o obiegu zamkniętym) dla studentów różnych kierunków.</a:t>
                      </a:r>
                      <a:endParaRPr sz="1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Wyobrażanie przyszłości</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a:latin typeface="Calibri"/>
                          <a:ea typeface="Calibri"/>
                          <a:cs typeface="Calibri"/>
                          <a:sym typeface="Calibri"/>
                        </a:rPr>
                        <a:t>Projekty studenckie / konkursy: tworzenie scenariuszy zrównoważonego rozwoju uczelni / miasta na rok 2030 lub 2050.</a:t>
                      </a:r>
                      <a:endParaRPr sz="1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Działanie i inicjatywa</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a:latin typeface="Calibri"/>
                          <a:ea typeface="Calibri"/>
                          <a:cs typeface="Calibri"/>
                          <a:sym typeface="Calibri"/>
                        </a:rPr>
                        <a:t>Wsparcie inicjatyw oddolnych: budżet obywatelski uczelni, fundusz na projekty studentów, inkubator ekologicznych pomysłów.</a:t>
                      </a:r>
                      <a:endParaRPr sz="1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800"/>
                        <a:buFont typeface="Arial"/>
                        <a:buNone/>
                      </a:pPr>
                      <a:r>
                        <a:rPr lang="pl-PL" sz="1800" b="1" u="none" strike="noStrike" cap="none">
                          <a:latin typeface="Calibri"/>
                          <a:ea typeface="Calibri"/>
                          <a:cs typeface="Calibri"/>
                          <a:sym typeface="Calibri"/>
                        </a:rPr>
                        <a:t>Monitoring i ocena</a:t>
                      </a:r>
                      <a:endParaRPr sz="1800" b="1"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pl-PL" sz="1400" u="none" strike="noStrike" cap="none" dirty="0">
                          <a:latin typeface="Calibri"/>
                          <a:ea typeface="Calibri"/>
                          <a:cs typeface="Calibri"/>
                          <a:sym typeface="Calibri"/>
                        </a:rPr>
                        <a:t>Wprowadzenie prostych narzędzi oceny kompetencji zrównoważonego rozwoju (np. ankiety, portfolio) u studentów i pracowników.</a:t>
                      </a:r>
                      <a:endParaRPr sz="1400" u="none" strike="noStrike" cap="none"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g368e3dab612_0_2271"/>
          <p:cNvSpPr txBox="1">
            <a:spLocks noGrp="1"/>
          </p:cNvSpPr>
          <p:nvPr>
            <p:ph type="title"/>
          </p:nvPr>
        </p:nvSpPr>
        <p:spPr>
          <a:xfrm>
            <a:off x="838200" y="768902"/>
            <a:ext cx="36000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0909"/>
              <a:buNone/>
            </a:pPr>
            <a:r>
              <a:rPr lang="pl-PL"/>
              <a:t>Pożądane kompetencje przyszłości</a:t>
            </a:r>
            <a:endParaRPr/>
          </a:p>
        </p:txBody>
      </p:sp>
      <p:sp>
        <p:nvSpPr>
          <p:cNvPr id="1353" name="Google Shape;1353;g368e3dab612_0_2271"/>
          <p:cNvSpPr txBox="1">
            <a:spLocks noGrp="1"/>
          </p:cNvSpPr>
          <p:nvPr>
            <p:ph type="body" idx="1"/>
          </p:nvPr>
        </p:nvSpPr>
        <p:spPr>
          <a:xfrm>
            <a:off x="838200" y="2519293"/>
            <a:ext cx="3600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sz="2000"/>
              <a:t>Wg raportu </a:t>
            </a:r>
            <a:br>
              <a:rPr lang="pl-PL" sz="2000"/>
            </a:br>
            <a:r>
              <a:rPr lang="pl-PL" sz="2000"/>
              <a:t>World Economic Forum </a:t>
            </a:r>
            <a:br>
              <a:rPr lang="pl-PL" sz="2000"/>
            </a:br>
            <a:r>
              <a:rPr lang="pl-PL" sz="2000"/>
              <a:t>2025</a:t>
            </a:r>
            <a:endParaRPr sz="2000"/>
          </a:p>
        </p:txBody>
      </p:sp>
      <p:pic>
        <p:nvPicPr>
          <p:cNvPr id="1354" name="Google Shape;1354;g368e3dab612_0_2271" descr="Wykres słupkowy przedstawiający procent pracodawców uznających określone umiejętności za kluczowe w 2025 roku, z podziałem na kategorie umiejętności oznaczone kolorami. Najważniejsze umiejętności to myślenie analityczne (69%), odporność i elastyczność (67%) oraz przywództwo i wpływ społeczny (61%), z wyraźnym naciskiem na kompetencje poznawcze i umiejętności współpracy."/>
          <p:cNvPicPr preferRelativeResize="0"/>
          <p:nvPr/>
        </p:nvPicPr>
        <p:blipFill rotWithShape="1">
          <a:blip r:embed="rId3">
            <a:alphaModFix/>
          </a:blip>
          <a:srcRect/>
          <a:stretch/>
        </p:blipFill>
        <p:spPr>
          <a:xfrm>
            <a:off x="4075675" y="76400"/>
            <a:ext cx="8051826" cy="67207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g368e3dab612_0_22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Miejsca pracy a zielona transformacja</a:t>
            </a:r>
            <a:endParaRPr/>
          </a:p>
        </p:txBody>
      </p:sp>
      <p:sp>
        <p:nvSpPr>
          <p:cNvPr id="1361" name="Google Shape;1361;g368e3dab612_0_2290"/>
          <p:cNvSpPr txBox="1">
            <a:spLocks noGrp="1"/>
          </p:cNvSpPr>
          <p:nvPr>
            <p:ph type="body" idx="1"/>
          </p:nvPr>
        </p:nvSpPr>
        <p:spPr>
          <a:xfrm>
            <a:off x="851727" y="1825625"/>
            <a:ext cx="54144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pl-PL" sz="1600" b="1"/>
              <a:t>Zielona transformacja to silny motor zmian w firmach.</a:t>
            </a:r>
            <a:endParaRPr sz="1600" b="1"/>
          </a:p>
          <a:p>
            <a:pPr marL="457200" lvl="0" indent="-330200" algn="l" rtl="0">
              <a:lnSpc>
                <a:spcPct val="115000"/>
              </a:lnSpc>
              <a:spcBef>
                <a:spcPts val="1000"/>
              </a:spcBef>
              <a:spcAft>
                <a:spcPts val="0"/>
              </a:spcAft>
              <a:buSzPts val="1600"/>
              <a:buChar char="•"/>
            </a:pPr>
            <a:r>
              <a:rPr lang="pl-PL" sz="1600"/>
              <a:t> </a:t>
            </a:r>
            <a:r>
              <a:rPr lang="pl-PL" sz="1600" b="1"/>
              <a:t>47%</a:t>
            </a:r>
            <a:r>
              <a:rPr lang="pl-PL" sz="1600"/>
              <a:t> pracodawców wskazuje, że przyspieszenie </a:t>
            </a:r>
            <a:r>
              <a:rPr lang="pl-PL" sz="1600" b="1"/>
              <a:t>redukcji emisji</a:t>
            </a:r>
            <a:r>
              <a:rPr lang="pl-PL" sz="1600"/>
              <a:t> będzie kluczowym kierunkiem transformacji organizacyjnej, a </a:t>
            </a:r>
            <a:endParaRPr sz="1600"/>
          </a:p>
          <a:p>
            <a:pPr marL="457200" lvl="0" indent="-330200" algn="l" rtl="0">
              <a:lnSpc>
                <a:spcPct val="115000"/>
              </a:lnSpc>
              <a:spcBef>
                <a:spcPts val="0"/>
              </a:spcBef>
              <a:spcAft>
                <a:spcPts val="0"/>
              </a:spcAft>
              <a:buSzPts val="1600"/>
              <a:buChar char="•"/>
            </a:pPr>
            <a:r>
              <a:rPr lang="pl-PL" sz="1600" b="1"/>
              <a:t>41%</a:t>
            </a:r>
            <a:r>
              <a:rPr lang="pl-PL" sz="1600"/>
              <a:t> – że podobną rolę odegra </a:t>
            </a:r>
            <a:r>
              <a:rPr lang="pl-PL" sz="1600" b="1"/>
              <a:t>adaptacja do zmian klimatu</a:t>
            </a:r>
            <a:r>
              <a:rPr lang="pl-PL" sz="1600"/>
              <a:t> (odpowiednio 3. i 6. miejsce wśród wszystkich driverów). Mimo zawirowań ostatnich lat „zielone” zatrudnienie wykazało </a:t>
            </a:r>
            <a:r>
              <a:rPr lang="pl-PL" sz="1600" b="1"/>
              <a:t>odporność</a:t>
            </a:r>
            <a:r>
              <a:rPr lang="pl-PL" sz="1600"/>
              <a:t> (stabilne tempo rekrutacji).</a:t>
            </a:r>
            <a:endParaRPr sz="1600"/>
          </a:p>
          <a:p>
            <a:pPr marL="0" lvl="0" indent="0" algn="l" rtl="0">
              <a:lnSpc>
                <a:spcPct val="115000"/>
              </a:lnSpc>
              <a:spcBef>
                <a:spcPts val="1000"/>
              </a:spcBef>
              <a:spcAft>
                <a:spcPts val="0"/>
              </a:spcAft>
              <a:buClr>
                <a:schemeClr val="dk1"/>
              </a:buClr>
              <a:buSzPts val="935"/>
              <a:buFont typeface="Arial"/>
              <a:buNone/>
            </a:pPr>
            <a:r>
              <a:rPr lang="pl-PL" sz="1600"/>
              <a:t>Największe przeobrażenia czekają branże wysokoemisyjne </a:t>
            </a:r>
            <a:br>
              <a:rPr lang="pl-PL" sz="1600"/>
            </a:br>
            <a:r>
              <a:rPr lang="pl-PL" sz="1600"/>
              <a:t>i ich pracowników. W Automotive &amp; Aerospace 71% i w Mining &amp; Metals 69% pracodawców oczekuje, że dekarbonizacja gruntownie zmieni ich organizacje.</a:t>
            </a:r>
            <a:endParaRPr sz="1600"/>
          </a:p>
        </p:txBody>
      </p:sp>
      <p:pic>
        <p:nvPicPr>
          <p:cNvPr id="1362" name="Google Shape;1362;g368e3dab612_0_2290" descr="Wykres słupkowy przedstawia oczekiwany wpływ makrotrendów na transformację biznesu według odsetka pracodawców wskazujących dane trendy. Najważniejsze trendy to poszerzający się dostęp do technologii cyfrowych (60%), rosnące koszty życia i inflacja (50%) oraz zwiększone wysiłki na rzecz redukcji emisji CO2 (47%), z kolorowym oznaczeniem kategorii takich jak zmiany demograficzne, niepewność ekonomiczna i zmiany technologiczne."/>
          <p:cNvPicPr preferRelativeResize="0"/>
          <p:nvPr/>
        </p:nvPicPr>
        <p:blipFill rotWithShape="1">
          <a:blip r:embed="rId3">
            <a:alphaModFix/>
          </a:blip>
          <a:srcRect/>
          <a:stretch/>
        </p:blipFill>
        <p:spPr>
          <a:xfrm>
            <a:off x="6488575" y="1873387"/>
            <a:ext cx="5414426" cy="3706775"/>
          </a:xfrm>
          <a:prstGeom prst="rect">
            <a:avLst/>
          </a:prstGeom>
          <a:noFill/>
          <a:ln>
            <a:noFill/>
          </a:ln>
        </p:spPr>
      </p:pic>
      <p:sp>
        <p:nvSpPr>
          <p:cNvPr id="1363" name="Google Shape;1363;g368e3dab612_0_2290"/>
          <p:cNvSpPr txBox="1"/>
          <p:nvPr/>
        </p:nvSpPr>
        <p:spPr>
          <a:xfrm>
            <a:off x="838200" y="6176825"/>
            <a:ext cx="925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chemeClr val="dk1"/>
                </a:solidFill>
                <a:latin typeface="Calibri"/>
                <a:ea typeface="Calibri"/>
                <a:cs typeface="Calibri"/>
                <a:sym typeface="Calibri"/>
              </a:rPr>
              <a:t>https://reports.weforum.org/docs/WEF_Future_of_Jobs_Report_2025.pdf</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g368e3dab612_0_2253"/>
          <p:cNvSpPr txBox="1">
            <a:spLocks noGrp="1"/>
          </p:cNvSpPr>
          <p:nvPr>
            <p:ph type="title"/>
          </p:nvPr>
        </p:nvSpPr>
        <p:spPr>
          <a:xfrm>
            <a:off x="838200" y="-116698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Zielone kompetencje</a:t>
            </a:r>
            <a:endParaRPr dirty="0"/>
          </a:p>
        </p:txBody>
      </p:sp>
      <p:sp>
        <p:nvSpPr>
          <p:cNvPr id="1370" name="Google Shape;1370;g368e3dab612_0_22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371" name="Google Shape;1371;g368e3dab612_0_2253" descr="Wykres liniowy przedstawia wskaźniki zatrudniania członków LinkedIn z zielonymi umiejętnościami w procentach od stycznia 2021 do lipca 2024. Widoczny jest spadek wskaźnika do połowy 2022 roku, po czym następuje stały wzrost, osiągając ponad 50% w 2024 roku.">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038225" y="328600"/>
            <a:ext cx="10115550" cy="62007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Shape 1376"/>
        <p:cNvGrpSpPr/>
        <p:nvPr/>
      </p:nvGrpSpPr>
      <p:grpSpPr>
        <a:xfrm>
          <a:off x="0" y="0"/>
          <a:ext cx="0" cy="0"/>
          <a:chOff x="0" y="0"/>
          <a:chExt cx="0" cy="0"/>
        </a:xfrm>
      </p:grpSpPr>
      <p:sp>
        <p:nvSpPr>
          <p:cNvPr id="1377" name="Google Shape;1377;g368e3dab612_0_2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5454"/>
              <a:buNone/>
            </a:pPr>
            <a:r>
              <a:rPr lang="pl-PL"/>
              <a:t>Rola nauczycieli akademickich w kształtowaniu świadomości ekologicznej studentów</a:t>
            </a:r>
            <a:endParaRPr/>
          </a:p>
        </p:txBody>
      </p:sp>
      <p:sp>
        <p:nvSpPr>
          <p:cNvPr id="1378" name="Google Shape;1378;g368e3dab612_0_233"/>
          <p:cNvSpPr txBox="1"/>
          <p:nvPr/>
        </p:nvSpPr>
        <p:spPr>
          <a:xfrm>
            <a:off x="934600" y="1913664"/>
            <a:ext cx="3567600" cy="418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800" b="1" i="0" u="none" strike="noStrike" cap="none">
                <a:solidFill>
                  <a:srgbClr val="000000"/>
                </a:solidFill>
                <a:latin typeface="Calibri"/>
                <a:ea typeface="Calibri"/>
                <a:cs typeface="Calibri"/>
                <a:sym typeface="Calibri"/>
              </a:rPr>
              <a:t>Pierwsza misja: Nauczanie – wyposażenie przyszłych liderów</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400" b="0" i="0" u="none" strike="noStrike" cap="none">
                <a:solidFill>
                  <a:srgbClr val="000000"/>
                </a:solidFill>
                <a:latin typeface="Calibri"/>
                <a:ea typeface="Calibri"/>
                <a:cs typeface="Calibri"/>
                <a:sym typeface="Calibri"/>
              </a:rPr>
              <a:t>Uniwersytety muszą zintegrować zrównoważony rozwój ze swoimi programami nauczania. Oznacza to włączenie do kursów podstawowych takich tematów jak zarządzanie środowiskiem, społeczna odpowiedzialność biznesu (CSR) i zrównoważone finanse. To zaangażowanie można realizować poprzez tworzenie kursów pozwalających studentom aktywnie uczestniczyć w wyzwaniach społecznych zgłaszanych przez fundacje, stowarzyszenia i organizacje wspierające. Angażując się w projekty z różnych dziedzin, studenci nie tylko rozwijają krytyczne umiejętności humanistyczne, ale także wnoszą znaczący wkład w społeczeństwo. </a:t>
            </a:r>
            <a:endParaRPr sz="1400" b="0" i="0" u="none" strike="noStrike" cap="none">
              <a:solidFill>
                <a:srgbClr val="000000"/>
              </a:solidFill>
              <a:latin typeface="Calibri"/>
              <a:ea typeface="Calibri"/>
              <a:cs typeface="Calibri"/>
              <a:sym typeface="Calibri"/>
            </a:endParaRPr>
          </a:p>
        </p:txBody>
      </p:sp>
      <p:sp>
        <p:nvSpPr>
          <p:cNvPr id="1379" name="Google Shape;1379;g368e3dab612_0_233"/>
          <p:cNvSpPr txBox="1"/>
          <p:nvPr/>
        </p:nvSpPr>
        <p:spPr>
          <a:xfrm>
            <a:off x="4586213" y="1959289"/>
            <a:ext cx="3567600" cy="4463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1" i="0" u="none" strike="noStrike" cap="none">
                <a:solidFill>
                  <a:srgbClr val="000000"/>
                </a:solidFill>
                <a:latin typeface="Calibri"/>
                <a:ea typeface="Calibri"/>
                <a:cs typeface="Calibri"/>
                <a:sym typeface="Calibri"/>
              </a:rPr>
              <a:t>Druga misja: Badania – rozwój wiedzy na temat zrównoważonego rozwoju </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Dobre nauczanie opiera się na najbardziej aktualnych i istotnych badaniach. Poszczególne wydziały coraz częściej dostrzegają pilną potrzebę prowadzenia badań ukierunkowanych na zrównoważony rozwój. Jednym z takich działań jest projekt Social Innovation in Energy Transitions (SONNET). Inicjatywa ta zagłębia się w różne innowacje społeczne w sektorze energetycznym, badając, w jaki sposób mogą one przezwyciężyć przeszkody, takie jak ograniczone zaangażowanie obywateli i powolne wdrażanie nowych technologii – kluczowe elementy postępów w zrównoważonej transformacji energetycznej w całej Europie.</a:t>
            </a:r>
            <a:endParaRPr sz="1400" b="0" i="0" u="none" strike="noStrike" cap="none">
              <a:solidFill>
                <a:srgbClr val="000000"/>
              </a:solidFill>
              <a:latin typeface="Calibri"/>
              <a:ea typeface="Calibri"/>
              <a:cs typeface="Calibri"/>
              <a:sym typeface="Calibri"/>
            </a:endParaRPr>
          </a:p>
        </p:txBody>
      </p:sp>
      <p:sp>
        <p:nvSpPr>
          <p:cNvPr id="1380" name="Google Shape;1380;g368e3dab612_0_233"/>
          <p:cNvSpPr txBox="1"/>
          <p:nvPr/>
        </p:nvSpPr>
        <p:spPr>
          <a:xfrm>
            <a:off x="8266575" y="1953915"/>
            <a:ext cx="3332100" cy="241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900" b="1" i="0" u="none" strike="noStrike" cap="none">
                <a:solidFill>
                  <a:srgbClr val="000000"/>
                </a:solidFill>
                <a:latin typeface="Calibri"/>
                <a:ea typeface="Calibri"/>
                <a:cs typeface="Calibri"/>
                <a:sym typeface="Calibri"/>
              </a:rPr>
              <a:t>Trzecia misja: Wpływ społeczny </a:t>
            </a:r>
            <a:endParaRPr sz="19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pl-PL" sz="1400" b="0" i="0" u="none" strike="noStrike" cap="none">
                <a:solidFill>
                  <a:srgbClr val="000000"/>
                </a:solidFill>
                <a:latin typeface="Calibri"/>
                <a:ea typeface="Calibri"/>
                <a:cs typeface="Calibri"/>
                <a:sym typeface="Calibri"/>
              </a:rPr>
            </a:br>
            <a:r>
              <a:rPr lang="pl-PL" sz="1400" b="0" i="0" u="none" strike="noStrike" cap="none">
                <a:solidFill>
                  <a:srgbClr val="000000"/>
                </a:solidFill>
                <a:latin typeface="Calibri"/>
                <a:ea typeface="Calibri"/>
                <a:cs typeface="Calibri"/>
                <a:sym typeface="Calibri"/>
              </a:rPr>
              <a:t>Wykraczanie poza środowisko akademickie. Trzecią misją szkół biznesu jest wywieranie wpływu na społeczeństwo poza środowiskiem akademickim. Obejmuje to współpracę z szerszą społecznością w celu promowania zrównoważonych praktyk oraz podnoszenia świadomości na temat zrównoważonego rozwoju i zmiany klimatu.</a:t>
            </a:r>
            <a:endParaRPr sz="1400" b="0" i="0" u="none" strike="noStrike" cap="none">
              <a:solidFill>
                <a:srgbClr val="000000"/>
              </a:solidFill>
              <a:latin typeface="Calibri"/>
              <a:ea typeface="Calibri"/>
              <a:cs typeface="Calibri"/>
              <a:sym typeface="Calibri"/>
            </a:endParaRPr>
          </a:p>
        </p:txBody>
      </p:sp>
      <p:sp>
        <p:nvSpPr>
          <p:cNvPr id="1381" name="Google Shape;1381;g368e3dab612_0_233"/>
          <p:cNvSpPr txBox="1"/>
          <p:nvPr/>
        </p:nvSpPr>
        <p:spPr>
          <a:xfrm>
            <a:off x="8778450" y="62160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https://ziemianieatakuja.pl/</a:t>
            </a:r>
            <a:endParaRPr sz="1400" b="0" i="0" u="none" strike="noStrike" cap="none">
              <a:solidFill>
                <a:srgbClr val="000000"/>
              </a:solidFill>
              <a:latin typeface="Calibri"/>
              <a:ea typeface="Calibri"/>
              <a:cs typeface="Calibri"/>
              <a:sym typeface="Calibri"/>
            </a:endParaRPr>
          </a:p>
        </p:txBody>
      </p:sp>
      <p:cxnSp>
        <p:nvCxnSpPr>
          <p:cNvPr id="1382" name="Google Shape;1382;g368e3dab612_0_233">
            <a:extLst>
              <a:ext uri="{C183D7F6-B498-43B3-948B-1728B52AA6E4}">
                <adec:decorative xmlns:adec="http://schemas.microsoft.com/office/drawing/2017/decorative" val="1"/>
              </a:ext>
            </a:extLst>
          </p:cNvPr>
          <p:cNvCxnSpPr/>
          <p:nvPr/>
        </p:nvCxnSpPr>
        <p:spPr>
          <a:xfrm>
            <a:off x="1052575" y="2691850"/>
            <a:ext cx="3199200" cy="0"/>
          </a:xfrm>
          <a:prstGeom prst="straightConnector1">
            <a:avLst/>
          </a:prstGeom>
          <a:noFill/>
          <a:ln w="28575" cap="flat" cmpd="sng">
            <a:solidFill>
              <a:srgbClr val="A6D3FF"/>
            </a:solidFill>
            <a:prstDash val="solid"/>
            <a:round/>
            <a:headEnd type="none" w="sm" len="sm"/>
            <a:tailEnd type="none" w="sm" len="sm"/>
          </a:ln>
        </p:spPr>
      </p:cxnSp>
      <p:cxnSp>
        <p:nvCxnSpPr>
          <p:cNvPr id="1383" name="Google Shape;1383;g368e3dab612_0_233">
            <a:extLst>
              <a:ext uri="{C183D7F6-B498-43B3-948B-1728B52AA6E4}">
                <adec:decorative xmlns:adec="http://schemas.microsoft.com/office/drawing/2017/decorative" val="1"/>
              </a:ext>
            </a:extLst>
          </p:cNvPr>
          <p:cNvCxnSpPr/>
          <p:nvPr/>
        </p:nvCxnSpPr>
        <p:spPr>
          <a:xfrm>
            <a:off x="4683675" y="2968500"/>
            <a:ext cx="3199200" cy="0"/>
          </a:xfrm>
          <a:prstGeom prst="straightConnector1">
            <a:avLst/>
          </a:prstGeom>
          <a:noFill/>
          <a:ln w="28575" cap="flat" cmpd="sng">
            <a:solidFill>
              <a:srgbClr val="A6D3FF"/>
            </a:solidFill>
            <a:prstDash val="solid"/>
            <a:round/>
            <a:headEnd type="none" w="sm" len="sm"/>
            <a:tailEnd type="none" w="sm" len="sm"/>
          </a:ln>
        </p:spPr>
      </p:cxnSp>
      <p:cxnSp>
        <p:nvCxnSpPr>
          <p:cNvPr id="1384" name="Google Shape;1384;g368e3dab612_0_233">
            <a:extLst>
              <a:ext uri="{C183D7F6-B498-43B3-948B-1728B52AA6E4}">
                <adec:decorative xmlns:adec="http://schemas.microsoft.com/office/drawing/2017/decorative" val="1"/>
              </a:ext>
            </a:extLst>
          </p:cNvPr>
          <p:cNvCxnSpPr/>
          <p:nvPr/>
        </p:nvCxnSpPr>
        <p:spPr>
          <a:xfrm>
            <a:off x="8366550" y="2433166"/>
            <a:ext cx="3199200" cy="0"/>
          </a:xfrm>
          <a:prstGeom prst="straightConnector1">
            <a:avLst/>
          </a:prstGeom>
          <a:noFill/>
          <a:ln w="28575" cap="flat" cmpd="sng">
            <a:solidFill>
              <a:srgbClr val="A6D3FF"/>
            </a:solidFill>
            <a:prstDash val="solid"/>
            <a:round/>
            <a:headEnd type="none" w="sm" len="sm"/>
            <a:tailEnd type="none" w="sm" len="sm"/>
          </a:ln>
        </p:spPr>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g368e3dab612_0_240"/>
          <p:cNvSpPr txBox="1">
            <a:spLocks noGrp="1"/>
          </p:cNvSpPr>
          <p:nvPr>
            <p:ph type="title"/>
          </p:nvPr>
        </p:nvSpPr>
        <p:spPr>
          <a:xfrm>
            <a:off x="838200" y="30155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Pułapki ekoedukacji i dobre praktyki budowania narracji i treści edukacyjnych</a:t>
            </a:r>
            <a:endParaRPr/>
          </a:p>
        </p:txBody>
      </p:sp>
      <p:sp>
        <p:nvSpPr>
          <p:cNvPr id="1391" name="Google Shape;1391;g368e3dab612_0_24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grpSp>
        <p:nvGrpSpPr>
          <p:cNvPr id="1392" name="Google Shape;1392;g368e3dab612_0_240">
            <a:extLst>
              <a:ext uri="{C183D7F6-B498-43B3-948B-1728B52AA6E4}">
                <adec:decorative xmlns:adec="http://schemas.microsoft.com/office/drawing/2017/decorative" val="1"/>
              </a:ext>
            </a:extLst>
          </p:cNvPr>
          <p:cNvGrpSpPr/>
          <p:nvPr/>
        </p:nvGrpSpPr>
        <p:grpSpPr>
          <a:xfrm>
            <a:off x="7885122" y="4401275"/>
            <a:ext cx="3078062" cy="1082799"/>
            <a:chOff x="6227813" y="0"/>
            <a:chExt cx="5964081" cy="2098042"/>
          </a:xfrm>
        </p:grpSpPr>
        <p:sp>
          <p:nvSpPr>
            <p:cNvPr id="1393" name="Google Shape;1393;g368e3dab612_0_24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394" name="Google Shape;1394;g368e3dab612_0_240"/>
            <p:cNvGrpSpPr/>
            <p:nvPr/>
          </p:nvGrpSpPr>
          <p:grpSpPr>
            <a:xfrm>
              <a:off x="6227813" y="299542"/>
              <a:ext cx="5675781" cy="1798500"/>
              <a:chOff x="1469644" y="187882"/>
              <a:chExt cx="5675781" cy="1798500"/>
            </a:xfrm>
          </p:grpSpPr>
          <p:sp>
            <p:nvSpPr>
              <p:cNvPr id="1395" name="Google Shape;1395;g368e3dab612_0_24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96" name="Google Shape;1396;g368e3dab612_0_24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397" name="Google Shape;1397;g368e3dab612_0_24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398" name="Google Shape;1398;g368e3dab612_0_24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399" name="Google Shape;1399;g368e3dab612_0_24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g368e3dab612_0_3084"/>
          <p:cNvSpPr txBox="1">
            <a:spLocks noGrp="1"/>
          </p:cNvSpPr>
          <p:nvPr>
            <p:ph type="title"/>
          </p:nvPr>
        </p:nvSpPr>
        <p:spPr>
          <a:xfrm>
            <a:off x="761685" y="779676"/>
            <a:ext cx="109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pl-PL" sz="2000"/>
              <a:t>Raport Specjalny Barometru Zaufania Edelmana 2023: Zaufanie a zmiany klimatu</a:t>
            </a:r>
            <a:endParaRPr sz="2000"/>
          </a:p>
          <a:p>
            <a:pPr marL="0" lvl="0" indent="0" algn="l" rtl="0">
              <a:lnSpc>
                <a:spcPct val="90000"/>
              </a:lnSpc>
              <a:spcBef>
                <a:spcPts val="0"/>
              </a:spcBef>
              <a:spcAft>
                <a:spcPts val="0"/>
              </a:spcAft>
              <a:buClr>
                <a:schemeClr val="dk1"/>
              </a:buClr>
              <a:buSzPts val="1100"/>
              <a:buFont typeface="Arial"/>
              <a:buNone/>
            </a:pPr>
            <a:r>
              <a:rPr lang="pl-PL" sz="2700" b="1"/>
              <a:t>Optymizm otwiera drogę do działania</a:t>
            </a:r>
            <a:endParaRPr sz="2700" b="1"/>
          </a:p>
          <a:p>
            <a:pPr marL="0" lvl="0" indent="0" algn="l" rtl="0">
              <a:lnSpc>
                <a:spcPct val="90000"/>
              </a:lnSpc>
              <a:spcBef>
                <a:spcPts val="0"/>
              </a:spcBef>
              <a:spcAft>
                <a:spcPts val="0"/>
              </a:spcAft>
              <a:buClr>
                <a:schemeClr val="dk1"/>
              </a:buClr>
              <a:buSzPts val="1100"/>
              <a:buFont typeface="Arial"/>
              <a:buNone/>
            </a:pPr>
            <a:endParaRPr sz="2000"/>
          </a:p>
          <a:p>
            <a:pPr marL="0" lvl="0" indent="0" algn="l" rtl="0">
              <a:lnSpc>
                <a:spcPct val="90000"/>
              </a:lnSpc>
              <a:spcBef>
                <a:spcPts val="0"/>
              </a:spcBef>
              <a:spcAft>
                <a:spcPts val="0"/>
              </a:spcAft>
              <a:buClr>
                <a:schemeClr val="dk1"/>
              </a:buClr>
              <a:buSzPts val="1100"/>
              <a:buFont typeface="Arial"/>
              <a:buNone/>
            </a:pPr>
            <a:endParaRPr sz="2000"/>
          </a:p>
          <a:p>
            <a:pPr marL="0" lvl="0" indent="0" algn="l" rtl="0">
              <a:lnSpc>
                <a:spcPct val="90000"/>
              </a:lnSpc>
              <a:spcBef>
                <a:spcPts val="0"/>
              </a:spcBef>
              <a:spcAft>
                <a:spcPts val="0"/>
              </a:spcAft>
              <a:buClr>
                <a:schemeClr val="dk1"/>
              </a:buClr>
              <a:buSzPts val="1100"/>
              <a:buFont typeface="Arial"/>
              <a:buNone/>
            </a:pPr>
            <a:endParaRPr sz="2000"/>
          </a:p>
        </p:txBody>
      </p:sp>
      <p:sp>
        <p:nvSpPr>
          <p:cNvPr id="1406" name="Google Shape;1406;g368e3dab612_0_3084"/>
          <p:cNvSpPr txBox="1"/>
          <p:nvPr/>
        </p:nvSpPr>
        <p:spPr>
          <a:xfrm>
            <a:off x="900713" y="4158174"/>
            <a:ext cx="4698900" cy="2131500"/>
          </a:xfrm>
          <a:prstGeom prst="rect">
            <a:avLst/>
          </a:prstGeom>
          <a:solidFill>
            <a:srgbClr val="A6D3FF"/>
          </a:solidFill>
          <a:ln>
            <a:noFill/>
          </a:ln>
        </p:spPr>
        <p:txBody>
          <a:bodyPr spcFirstLastPara="1" wrap="square" lIns="105500" tIns="105500" rIns="105500" bIns="105500" anchor="t" anchorCtr="0">
            <a:spAutoFit/>
          </a:bodyPr>
          <a:lstStyle/>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3</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Udostępniaj wiedzę naukowców i ekspertów </a:t>
            </a:r>
            <a:br>
              <a:rPr lang="pl-PL" sz="1729" b="1" i="0" u="none" strike="noStrike" cap="none">
                <a:solidFill>
                  <a:schemeClr val="dk1"/>
                </a:solidFill>
                <a:latin typeface="Calibri"/>
                <a:ea typeface="Calibri"/>
                <a:cs typeface="Calibri"/>
                <a:sym typeface="Calibri"/>
              </a:rPr>
            </a:br>
            <a:r>
              <a:rPr lang="pl-PL" sz="1729" b="1" i="0" u="none" strike="noStrike" cap="none">
                <a:solidFill>
                  <a:schemeClr val="dk1"/>
                </a:solidFill>
                <a:latin typeface="Calibri"/>
                <a:ea typeface="Calibri"/>
                <a:cs typeface="Calibri"/>
                <a:sym typeface="Calibri"/>
              </a:rPr>
              <a:t>to najwięksi influencerzy w dziedzinie klimatu.</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br>
              <a:rPr lang="pl-PL" sz="1729" b="0" i="0" u="none" strike="noStrike" cap="none">
                <a:solidFill>
                  <a:schemeClr val="dk1"/>
                </a:solidFill>
                <a:latin typeface="Calibri"/>
                <a:ea typeface="Calibri"/>
                <a:cs typeface="Calibri"/>
                <a:sym typeface="Calibri"/>
              </a:rPr>
            </a:br>
            <a:r>
              <a:rPr lang="pl-PL" sz="1729" b="0" i="0" u="none" strike="noStrike" cap="none">
                <a:solidFill>
                  <a:schemeClr val="dk1"/>
                </a:solidFill>
                <a:latin typeface="Calibri"/>
                <a:ea typeface="Calibri"/>
                <a:cs typeface="Calibri"/>
                <a:sym typeface="Calibri"/>
              </a:rPr>
              <a:t>Dostarczaj rzetelnych informacji naukowych i udostępniaj je</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za pośrednictwem wiarygodnych</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opinii ekspertów.</a:t>
            </a:r>
            <a:endParaRPr sz="1615" b="0" i="0" u="none" strike="noStrike" cap="none">
              <a:solidFill>
                <a:srgbClr val="000000"/>
              </a:solidFill>
              <a:latin typeface="Arial"/>
              <a:ea typeface="Arial"/>
              <a:cs typeface="Arial"/>
              <a:sym typeface="Arial"/>
            </a:endParaRPr>
          </a:p>
        </p:txBody>
      </p:sp>
      <p:sp>
        <p:nvSpPr>
          <p:cNvPr id="1407" name="Google Shape;1407;g368e3dab612_0_3084"/>
          <p:cNvSpPr txBox="1"/>
          <p:nvPr/>
        </p:nvSpPr>
        <p:spPr>
          <a:xfrm>
            <a:off x="5783018" y="4158166"/>
            <a:ext cx="4914300" cy="2131500"/>
          </a:xfrm>
          <a:prstGeom prst="rect">
            <a:avLst/>
          </a:prstGeom>
          <a:solidFill>
            <a:srgbClr val="A6D3FF"/>
          </a:solidFill>
          <a:ln>
            <a:noFill/>
          </a:ln>
        </p:spPr>
        <p:txBody>
          <a:bodyPr spcFirstLastPara="1" wrap="square" lIns="105500" tIns="105500" rIns="105500" bIns="105500" anchor="t" anchorCtr="0">
            <a:spAutoFit/>
          </a:bodyPr>
          <a:lstStyle/>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4</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Spersonalizuj politykę</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Ludzie chcą przyjaznego dla klimatu stylu życia, ale potrzebują wsparcia instytucjonalnego. Pokaż, jak</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rozwiązania klimatyczne mogą poprawić</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ich życie, a nie je sprawić że będzie droższe.</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p:txBody>
      </p:sp>
      <p:sp>
        <p:nvSpPr>
          <p:cNvPr id="1408" name="Google Shape;1408;g368e3dab612_0_3084"/>
          <p:cNvSpPr txBox="1"/>
          <p:nvPr/>
        </p:nvSpPr>
        <p:spPr>
          <a:xfrm>
            <a:off x="5741582" y="1791125"/>
            <a:ext cx="4914300" cy="2131500"/>
          </a:xfrm>
          <a:prstGeom prst="rect">
            <a:avLst/>
          </a:prstGeom>
          <a:solidFill>
            <a:srgbClr val="A6D3FF"/>
          </a:solidFill>
          <a:ln>
            <a:noFill/>
          </a:ln>
        </p:spPr>
        <p:txBody>
          <a:bodyPr spcFirstLastPara="1" wrap="square" lIns="105500" tIns="105500" rIns="105500" bIns="105500" anchor="t" anchorCtr="0">
            <a:spAutoFit/>
          </a:bodyPr>
          <a:lstStyle/>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2</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Popieraj rozwiązania</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Zaufanie spada we wszystkich instytucjach, krajach </a:t>
            </a:r>
            <a:br>
              <a:rPr lang="pl-PL" sz="1729" b="0" i="0" u="none" strike="noStrike" cap="none">
                <a:solidFill>
                  <a:schemeClr val="dk1"/>
                </a:solidFill>
                <a:latin typeface="Calibri"/>
                <a:ea typeface="Calibri"/>
                <a:cs typeface="Calibri"/>
                <a:sym typeface="Calibri"/>
              </a:rPr>
            </a:br>
            <a:r>
              <a:rPr lang="pl-PL" sz="1729" b="0" i="0" u="none" strike="noStrike" cap="none">
                <a:solidFill>
                  <a:schemeClr val="dk1"/>
                </a:solidFill>
                <a:latin typeface="Calibri"/>
                <a:ea typeface="Calibri"/>
                <a:cs typeface="Calibri"/>
                <a:sym typeface="Calibri"/>
              </a:rPr>
              <a:t>i środowiskach. Aby je budować, wdrażaj </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praktyczne rozwiązania i informuj o postępach.</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p:txBody>
      </p:sp>
      <p:sp>
        <p:nvSpPr>
          <p:cNvPr id="1409" name="Google Shape;1409;g368e3dab612_0_3084"/>
          <p:cNvSpPr txBox="1"/>
          <p:nvPr/>
        </p:nvSpPr>
        <p:spPr>
          <a:xfrm>
            <a:off x="900713" y="1791125"/>
            <a:ext cx="4698900" cy="2131500"/>
          </a:xfrm>
          <a:prstGeom prst="rect">
            <a:avLst/>
          </a:prstGeom>
          <a:solidFill>
            <a:srgbClr val="A6D3FF"/>
          </a:solidFill>
          <a:ln>
            <a:noFill/>
          </a:ln>
        </p:spPr>
        <p:txBody>
          <a:bodyPr spcFirstLastPara="1" wrap="square" lIns="105500" tIns="105500" rIns="105500" bIns="105500" anchor="t" anchorCtr="0">
            <a:spAutoFit/>
          </a:bodyPr>
          <a:lstStyle/>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1</a:t>
            </a:r>
            <a:endParaRPr sz="1729" b="1"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1" i="0" u="none" strike="noStrike" cap="none">
                <a:solidFill>
                  <a:schemeClr val="dk1"/>
                </a:solidFill>
                <a:latin typeface="Calibri"/>
                <a:ea typeface="Calibri"/>
                <a:cs typeface="Calibri"/>
                <a:sym typeface="Calibri"/>
              </a:rPr>
              <a:t>Inwestuj w optymizm</a:t>
            </a:r>
            <a:br>
              <a:rPr lang="pl-PL" sz="1729" b="0" i="0" u="none" strike="noStrike" cap="none">
                <a:solidFill>
                  <a:schemeClr val="dk1"/>
                </a:solidFill>
                <a:latin typeface="Calibri"/>
                <a:ea typeface="Calibri"/>
                <a:cs typeface="Calibri"/>
                <a:sym typeface="Calibri"/>
              </a:rPr>
            </a:b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29"/>
              <a:buFont typeface="Arial"/>
              <a:buNone/>
            </a:pPr>
            <a:r>
              <a:rPr lang="pl-PL" sz="1729" b="0" i="0" u="none" strike="noStrike" cap="none">
                <a:solidFill>
                  <a:schemeClr val="dk1"/>
                </a:solidFill>
                <a:latin typeface="Calibri"/>
                <a:ea typeface="Calibri"/>
                <a:cs typeface="Calibri"/>
                <a:sym typeface="Calibri"/>
              </a:rPr>
              <a:t>Chociaż strach od dawna jest głównym czynnikiem motywującym w kwestiach klimatu, sam w sobie nie zapewnia największego poparcia. Optymizm napędza działania na rzecz klimatu.</a:t>
            </a:r>
            <a:endParaRPr sz="1729"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730"/>
              <a:buFont typeface="Arial"/>
              <a:buNone/>
            </a:pPr>
            <a:endParaRPr sz="1729"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368e3dab612_0_2347"/>
          <p:cNvSpPr txBox="1">
            <a:spLocks noGrp="1"/>
          </p:cNvSpPr>
          <p:nvPr>
            <p:ph type="title" idx="4294967295"/>
          </p:nvPr>
        </p:nvSpPr>
        <p:spPr>
          <a:xfrm>
            <a:off x="758600" y="562300"/>
            <a:ext cx="9861900" cy="8004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3600" b="0" i="0" u="none" strike="noStrike" kern="0" cap="none" spc="0" normalizeH="0" baseline="0" noProof="0" dirty="0">
                <a:ln>
                  <a:noFill/>
                </a:ln>
                <a:solidFill>
                  <a:srgbClr val="050505"/>
                </a:solidFill>
                <a:effectLst/>
                <a:uLnTx/>
                <a:uFillTx/>
                <a:latin typeface="Calibri"/>
                <a:ea typeface="Calibri"/>
                <a:cs typeface="Calibri"/>
                <a:sym typeface="Calibri"/>
              </a:rPr>
              <a:t>3 wymiary zrównoważonego rozwoju</a:t>
            </a:r>
          </a:p>
        </p:txBody>
      </p:sp>
      <p:sp>
        <p:nvSpPr>
          <p:cNvPr id="317" name="Google Shape;317;g368e3dab612_0_2347"/>
          <p:cNvSpPr txBox="1"/>
          <p:nvPr/>
        </p:nvSpPr>
        <p:spPr>
          <a:xfrm>
            <a:off x="828025" y="1650800"/>
            <a:ext cx="5839200" cy="2466900"/>
          </a:xfrm>
          <a:prstGeom prst="rect">
            <a:avLst/>
          </a:prstGeom>
          <a:noFill/>
          <a:ln>
            <a:noFill/>
          </a:ln>
        </p:spPr>
        <p:txBody>
          <a:bodyPr spcFirstLastPara="1" wrap="square" lIns="121900" tIns="121900" rIns="121900" bIns="121900" anchor="t" anchorCtr="0">
            <a:spAutoFit/>
          </a:bodyPr>
          <a:lstStyle/>
          <a:p>
            <a:pPr marL="0" marR="0" lvl="0" indent="0" algn="l" rtl="0">
              <a:lnSpc>
                <a:spcPct val="130000"/>
              </a:lnSpc>
              <a:spcBef>
                <a:spcPts val="3200"/>
              </a:spcBef>
              <a:spcAft>
                <a:spcPts val="0"/>
              </a:spcAft>
              <a:buClr>
                <a:srgbClr val="000000"/>
              </a:buClr>
              <a:buSzPts val="1900"/>
              <a:buFont typeface="Arial"/>
              <a:buNone/>
            </a:pPr>
            <a:r>
              <a:rPr lang="pl-PL" sz="2400" b="0" i="0" u="none" strike="noStrike" cap="none">
                <a:solidFill>
                  <a:srgbClr val="050505"/>
                </a:solidFill>
                <a:highlight>
                  <a:srgbClr val="FFFFFF"/>
                </a:highlight>
                <a:latin typeface="Calibri"/>
                <a:ea typeface="Calibri"/>
                <a:cs typeface="Calibri"/>
                <a:sym typeface="Calibri"/>
              </a:rPr>
              <a:t>Potrzeba zintegrowanych działań w obszarze </a:t>
            </a:r>
            <a:endParaRPr sz="2400" b="0" i="0" u="none" strike="noStrike" cap="none">
              <a:solidFill>
                <a:srgbClr val="050505"/>
              </a:solidFill>
              <a:highlight>
                <a:srgbClr val="FFFFFF"/>
              </a:highlight>
              <a:latin typeface="Calibri"/>
              <a:ea typeface="Calibri"/>
              <a:cs typeface="Calibri"/>
              <a:sym typeface="Calibri"/>
            </a:endParaRPr>
          </a:p>
          <a:p>
            <a:pPr marL="609600" marR="0" lvl="0" indent="-457200" algn="l" rtl="0">
              <a:lnSpc>
                <a:spcPct val="130000"/>
              </a:lnSpc>
              <a:spcBef>
                <a:spcPts val="3200"/>
              </a:spcBef>
              <a:spcAft>
                <a:spcPts val="0"/>
              </a:spcAft>
              <a:buClr>
                <a:srgbClr val="050505"/>
              </a:buClr>
              <a:buSzPts val="2400"/>
              <a:buFont typeface="Calibri"/>
              <a:buChar char="●"/>
            </a:pPr>
            <a:r>
              <a:rPr lang="pl-PL" sz="2400" b="0" i="0" u="none" strike="noStrike" cap="none">
                <a:solidFill>
                  <a:srgbClr val="050505"/>
                </a:solidFill>
                <a:highlight>
                  <a:srgbClr val="FFFFFF"/>
                </a:highlight>
                <a:latin typeface="Calibri"/>
                <a:ea typeface="Calibri"/>
                <a:cs typeface="Calibri"/>
                <a:sym typeface="Calibri"/>
              </a:rPr>
              <a:t>gospodarczym,</a:t>
            </a:r>
            <a:endParaRPr sz="2400" b="0" i="0" u="none" strike="noStrike" cap="none">
              <a:solidFill>
                <a:srgbClr val="050505"/>
              </a:solidFill>
              <a:highlight>
                <a:srgbClr val="FFFFFF"/>
              </a:highlight>
              <a:latin typeface="Calibri"/>
              <a:ea typeface="Calibri"/>
              <a:cs typeface="Calibri"/>
              <a:sym typeface="Calibri"/>
            </a:endParaRPr>
          </a:p>
          <a:p>
            <a:pPr marL="609600" marR="0" lvl="0" indent="-457200" algn="l" rtl="0">
              <a:lnSpc>
                <a:spcPct val="130000"/>
              </a:lnSpc>
              <a:spcBef>
                <a:spcPts val="0"/>
              </a:spcBef>
              <a:spcAft>
                <a:spcPts val="0"/>
              </a:spcAft>
              <a:buClr>
                <a:srgbClr val="050505"/>
              </a:buClr>
              <a:buSzPts val="2400"/>
              <a:buFont typeface="Calibri"/>
              <a:buChar char="●"/>
            </a:pPr>
            <a:r>
              <a:rPr lang="pl-PL" sz="2400" b="0" i="0" u="none" strike="noStrike" cap="none">
                <a:solidFill>
                  <a:srgbClr val="050505"/>
                </a:solidFill>
                <a:highlight>
                  <a:srgbClr val="FFFFFF"/>
                </a:highlight>
                <a:latin typeface="Calibri"/>
                <a:ea typeface="Calibri"/>
                <a:cs typeface="Calibri"/>
                <a:sym typeface="Calibri"/>
              </a:rPr>
              <a:t>społecznym, </a:t>
            </a:r>
            <a:endParaRPr sz="2400" b="0" i="0" u="none" strike="noStrike" cap="none">
              <a:solidFill>
                <a:srgbClr val="050505"/>
              </a:solidFill>
              <a:highlight>
                <a:srgbClr val="FFFFFF"/>
              </a:highlight>
              <a:latin typeface="Calibri"/>
              <a:ea typeface="Calibri"/>
              <a:cs typeface="Calibri"/>
              <a:sym typeface="Calibri"/>
            </a:endParaRPr>
          </a:p>
          <a:p>
            <a:pPr marL="609600" marR="0" lvl="0" indent="-457200" algn="l" rtl="0">
              <a:lnSpc>
                <a:spcPct val="130000"/>
              </a:lnSpc>
              <a:spcBef>
                <a:spcPts val="0"/>
              </a:spcBef>
              <a:spcAft>
                <a:spcPts val="0"/>
              </a:spcAft>
              <a:buClr>
                <a:srgbClr val="050505"/>
              </a:buClr>
              <a:buSzPts val="2400"/>
              <a:buFont typeface="Calibri"/>
              <a:buChar char="●"/>
            </a:pPr>
            <a:r>
              <a:rPr lang="pl-PL" sz="2400" b="0" i="0" u="none" strike="noStrike" cap="none">
                <a:solidFill>
                  <a:srgbClr val="050505"/>
                </a:solidFill>
                <a:highlight>
                  <a:srgbClr val="FFFFFF"/>
                </a:highlight>
                <a:latin typeface="Calibri"/>
                <a:ea typeface="Calibri"/>
                <a:cs typeface="Calibri"/>
                <a:sym typeface="Calibri"/>
              </a:rPr>
              <a:t>środowiskowym.</a:t>
            </a:r>
            <a:endParaRPr sz="2400" b="0" i="0" u="none" strike="noStrike" cap="none">
              <a:solidFill>
                <a:srgbClr val="050505"/>
              </a:solidFill>
              <a:highlight>
                <a:srgbClr val="FFFFFF"/>
              </a:highlight>
              <a:latin typeface="Calibri"/>
              <a:ea typeface="Calibri"/>
              <a:cs typeface="Calibri"/>
              <a:sym typeface="Calibri"/>
            </a:endParaRPr>
          </a:p>
        </p:txBody>
      </p:sp>
      <p:sp>
        <p:nvSpPr>
          <p:cNvPr id="318" name="Google Shape;318;g368e3dab612_0_2347">
            <a:extLst>
              <a:ext uri="{C183D7F6-B498-43B3-948B-1728B52AA6E4}">
                <adec:decorative xmlns:adec="http://schemas.microsoft.com/office/drawing/2017/decorative" val="1"/>
              </a:ext>
            </a:extLst>
          </p:cNvPr>
          <p:cNvSpPr/>
          <p:nvPr/>
        </p:nvSpPr>
        <p:spPr>
          <a:xfrm>
            <a:off x="7134533" y="1269100"/>
            <a:ext cx="3321300" cy="3397500"/>
          </a:xfrm>
          <a:prstGeom prst="ellipse">
            <a:avLst/>
          </a:prstGeom>
          <a:solidFill>
            <a:srgbClr val="A6D3FF"/>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Raleway SemiBold"/>
              <a:ea typeface="Raleway SemiBold"/>
              <a:cs typeface="Raleway SemiBold"/>
              <a:sym typeface="Raleway SemiBold"/>
            </a:endParaRPr>
          </a:p>
        </p:txBody>
      </p:sp>
      <p:sp>
        <p:nvSpPr>
          <p:cNvPr id="319" name="Google Shape;319;g368e3dab612_0_2347">
            <a:extLst>
              <a:ext uri="{C183D7F6-B498-43B3-948B-1728B52AA6E4}">
                <adec:decorative xmlns:adec="http://schemas.microsoft.com/office/drawing/2017/decorative" val="1"/>
              </a:ext>
            </a:extLst>
          </p:cNvPr>
          <p:cNvSpPr/>
          <p:nvPr/>
        </p:nvSpPr>
        <p:spPr>
          <a:xfrm>
            <a:off x="6006267" y="2934248"/>
            <a:ext cx="3321300" cy="3397500"/>
          </a:xfrm>
          <a:prstGeom prst="ellipse">
            <a:avLst/>
          </a:prstGeom>
          <a:solidFill>
            <a:srgbClr val="0052AF">
              <a:alpha val="50980"/>
            </a:srgbClr>
          </a:solid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Raleway SemiBold"/>
              <a:ea typeface="Raleway SemiBold"/>
              <a:cs typeface="Raleway SemiBold"/>
              <a:sym typeface="Raleway SemiBold"/>
            </a:endParaRPr>
          </a:p>
        </p:txBody>
      </p:sp>
      <p:sp>
        <p:nvSpPr>
          <p:cNvPr id="320" name="Google Shape;320;g368e3dab612_0_2347">
            <a:extLst>
              <a:ext uri="{C183D7F6-B498-43B3-948B-1728B52AA6E4}">
                <adec:decorative xmlns:adec="http://schemas.microsoft.com/office/drawing/2017/decorative" val="1"/>
              </a:ext>
            </a:extLst>
          </p:cNvPr>
          <p:cNvSpPr/>
          <p:nvPr/>
        </p:nvSpPr>
        <p:spPr>
          <a:xfrm>
            <a:off x="8251651" y="2934248"/>
            <a:ext cx="3321300" cy="3397500"/>
          </a:xfrm>
          <a:prstGeom prst="ellipse">
            <a:avLst/>
          </a:prstGeom>
          <a:solidFill>
            <a:srgbClr val="C5521C">
              <a:alpha val="45490"/>
            </a:srgbClr>
          </a:solid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Raleway SemiBold"/>
              <a:ea typeface="Raleway SemiBold"/>
              <a:cs typeface="Raleway SemiBold"/>
              <a:sym typeface="Raleway SemiBold"/>
            </a:endParaRPr>
          </a:p>
        </p:txBody>
      </p:sp>
      <p:pic>
        <p:nvPicPr>
          <p:cNvPr id="321" name="Google Shape;321;g368e3dab612_0_2347" descr="Ikonka ludzie połączeni rękoma"/>
          <p:cNvPicPr preferRelativeResize="0"/>
          <p:nvPr/>
        </p:nvPicPr>
        <p:blipFill rotWithShape="1">
          <a:blip r:embed="rId3">
            <a:alphaModFix/>
          </a:blip>
          <a:srcRect/>
          <a:stretch/>
        </p:blipFill>
        <p:spPr>
          <a:xfrm>
            <a:off x="6323792" y="3900367"/>
            <a:ext cx="1432454" cy="1465304"/>
          </a:xfrm>
          <a:prstGeom prst="rect">
            <a:avLst/>
          </a:prstGeom>
          <a:noFill/>
          <a:ln>
            <a:noFill/>
          </a:ln>
        </p:spPr>
      </p:pic>
      <p:pic>
        <p:nvPicPr>
          <p:cNvPr id="322" name="Google Shape;322;g368e3dab612_0_2347" descr="Ikonka znak dolara"/>
          <p:cNvPicPr preferRelativeResize="0"/>
          <p:nvPr/>
        </p:nvPicPr>
        <p:blipFill rotWithShape="1">
          <a:blip r:embed="rId4">
            <a:alphaModFix/>
          </a:blip>
          <a:srcRect l="51969" b="50086"/>
          <a:stretch/>
        </p:blipFill>
        <p:spPr>
          <a:xfrm>
            <a:off x="9998456" y="4045946"/>
            <a:ext cx="1104576" cy="1174155"/>
          </a:xfrm>
          <a:prstGeom prst="rect">
            <a:avLst/>
          </a:prstGeom>
          <a:noFill/>
          <a:ln>
            <a:noFill/>
          </a:ln>
        </p:spPr>
      </p:pic>
      <p:pic>
        <p:nvPicPr>
          <p:cNvPr id="323" name="Google Shape;323;g368e3dab612_0_2347" descr="Ikonka krajobraz naturalny - jezioro, las, niebo"/>
          <p:cNvPicPr preferRelativeResize="0"/>
          <p:nvPr/>
        </p:nvPicPr>
        <p:blipFill rotWithShape="1">
          <a:blip r:embed="rId5">
            <a:alphaModFix/>
          </a:blip>
          <a:srcRect l="51477" b="49795"/>
          <a:stretch/>
        </p:blipFill>
        <p:spPr>
          <a:xfrm>
            <a:off x="8285456" y="2061844"/>
            <a:ext cx="966479" cy="1022839"/>
          </a:xfrm>
          <a:prstGeom prst="rect">
            <a:avLst/>
          </a:prstGeom>
          <a:noFill/>
          <a:ln>
            <a:noFill/>
          </a:ln>
        </p:spPr>
      </p:pic>
      <p:sp>
        <p:nvSpPr>
          <p:cNvPr id="324" name="Google Shape;324;g368e3dab612_0_2347"/>
          <p:cNvSpPr txBox="1"/>
          <p:nvPr/>
        </p:nvSpPr>
        <p:spPr>
          <a:xfrm>
            <a:off x="6487347" y="5255736"/>
            <a:ext cx="23907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1" i="0" u="none" strike="noStrike" cap="none">
                <a:solidFill>
                  <a:schemeClr val="lt1"/>
                </a:solidFill>
                <a:latin typeface="Calibri"/>
                <a:ea typeface="Calibri"/>
                <a:cs typeface="Calibri"/>
                <a:sym typeface="Calibri"/>
              </a:rPr>
              <a:t>SPOŁECZEŃSTWO</a:t>
            </a:r>
            <a:endParaRPr sz="1600" b="1" i="0" u="none" strike="noStrike" cap="none">
              <a:solidFill>
                <a:schemeClr val="lt1"/>
              </a:solidFill>
              <a:latin typeface="Calibri"/>
              <a:ea typeface="Calibri"/>
              <a:cs typeface="Calibri"/>
              <a:sym typeface="Calibri"/>
            </a:endParaRPr>
          </a:p>
        </p:txBody>
      </p:sp>
      <p:sp>
        <p:nvSpPr>
          <p:cNvPr id="325" name="Google Shape;325;g368e3dab612_0_2347"/>
          <p:cNvSpPr txBox="1"/>
          <p:nvPr/>
        </p:nvSpPr>
        <p:spPr>
          <a:xfrm>
            <a:off x="8671534" y="5278451"/>
            <a:ext cx="2390700" cy="4926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pl-PL" sz="1600" b="1" i="0" u="none" strike="noStrike" cap="none">
                <a:solidFill>
                  <a:schemeClr val="lt1"/>
                </a:solidFill>
                <a:latin typeface="Calibri"/>
                <a:ea typeface="Calibri"/>
                <a:cs typeface="Calibri"/>
                <a:sym typeface="Calibri"/>
              </a:rPr>
              <a:t>GOSPODARKA</a:t>
            </a:r>
            <a:endParaRPr sz="1600" b="1" i="0" u="none" strike="noStrike" cap="none">
              <a:solidFill>
                <a:schemeClr val="lt1"/>
              </a:solidFill>
              <a:latin typeface="Calibri"/>
              <a:ea typeface="Calibri"/>
              <a:cs typeface="Calibri"/>
              <a:sym typeface="Calibri"/>
            </a:endParaRPr>
          </a:p>
        </p:txBody>
      </p:sp>
      <p:sp>
        <p:nvSpPr>
          <p:cNvPr id="326" name="Google Shape;326;g368e3dab612_0_2347"/>
          <p:cNvSpPr txBox="1"/>
          <p:nvPr/>
        </p:nvSpPr>
        <p:spPr>
          <a:xfrm>
            <a:off x="7570299" y="1615670"/>
            <a:ext cx="2390700" cy="492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pl-PL" sz="1600" b="1" i="0" u="none" strike="noStrike" cap="none">
                <a:solidFill>
                  <a:schemeClr val="lt1"/>
                </a:solidFill>
                <a:latin typeface="Calibri"/>
                <a:ea typeface="Calibri"/>
                <a:cs typeface="Calibri"/>
                <a:sym typeface="Calibri"/>
              </a:rPr>
              <a:t>ŚRODOWISKO</a:t>
            </a:r>
            <a:endParaRPr sz="1800" b="1" i="0" u="none" strike="noStrike" cap="none">
              <a:solidFill>
                <a:schemeClr val="lt1"/>
              </a:solidFill>
              <a:latin typeface="Calibri"/>
              <a:ea typeface="Calibri"/>
              <a:cs typeface="Calibri"/>
              <a:sym typeface="Calibri"/>
            </a:endParaRPr>
          </a:p>
        </p:txBody>
      </p:sp>
      <p:pic>
        <p:nvPicPr>
          <p:cNvPr id="327" name="Google Shape;327;g368e3dab612_0_2347">
            <a:extLst>
              <a:ext uri="{C183D7F6-B498-43B3-948B-1728B52AA6E4}">
                <adec:decorative xmlns:adec="http://schemas.microsoft.com/office/drawing/2017/decorative" val="1"/>
              </a:ext>
            </a:extLst>
          </p:cNvPr>
          <p:cNvPicPr preferRelativeResize="0"/>
          <p:nvPr/>
        </p:nvPicPr>
        <p:blipFill rotWithShape="1">
          <a:blip r:embed="rId6">
            <a:alphaModFix/>
          </a:blip>
          <a:srcRect l="48919" t="49563"/>
          <a:stretch/>
        </p:blipFill>
        <p:spPr>
          <a:xfrm>
            <a:off x="8484402" y="3835532"/>
            <a:ext cx="672084" cy="6788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pic>
        <p:nvPicPr>
          <p:cNvPr id="1415" name="Google Shape;1415;g368e3dab612_0_3159" descr="Diagram przedstawia siłę oddziaływania różnych eko-komunikatów na odbiorców, podzielonych na cztery kategorie: eko utopie (82%), eko profity (66%), eko praktyki (61%) oraz eko doznania (48%). Każda kategoria zawiera przykładowe komunikaty z procentowym wskazaniem ich skuteczności, a tło w odcieniach czerwieni i różu podkreśla intensywność przekazu."/>
          <p:cNvPicPr preferRelativeResize="0"/>
          <p:nvPr/>
        </p:nvPicPr>
        <p:blipFill rotWithShape="1">
          <a:blip r:embed="rId3">
            <a:alphaModFix/>
          </a:blip>
          <a:srcRect/>
          <a:stretch/>
        </p:blipFill>
        <p:spPr>
          <a:xfrm>
            <a:off x="4623126" y="403875"/>
            <a:ext cx="7642150" cy="5977225"/>
          </a:xfrm>
          <a:prstGeom prst="rect">
            <a:avLst/>
          </a:prstGeom>
          <a:noFill/>
          <a:ln>
            <a:noFill/>
          </a:ln>
        </p:spPr>
      </p:pic>
      <p:sp>
        <p:nvSpPr>
          <p:cNvPr id="1416" name="Google Shape;1416;g368e3dab612_0_3159"/>
          <p:cNvSpPr txBox="1">
            <a:spLocks noGrp="1"/>
          </p:cNvSpPr>
          <p:nvPr>
            <p:ph type="title"/>
          </p:nvPr>
        </p:nvSpPr>
        <p:spPr>
          <a:xfrm>
            <a:off x="548325" y="7274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000"/>
              <a:buNone/>
            </a:pPr>
            <a:r>
              <a:rPr lang="pl-PL" sz="4200"/>
              <a:t>Jakie komunikaty </a:t>
            </a:r>
            <a:endParaRPr sz="4200"/>
          </a:p>
          <a:p>
            <a:pPr marL="0" lvl="0" indent="0" algn="l" rtl="0">
              <a:lnSpc>
                <a:spcPct val="90000"/>
              </a:lnSpc>
              <a:spcBef>
                <a:spcPts val="0"/>
              </a:spcBef>
              <a:spcAft>
                <a:spcPts val="0"/>
              </a:spcAft>
              <a:buSzPts val="2000"/>
              <a:buNone/>
            </a:pPr>
            <a:r>
              <a:rPr lang="pl-PL" sz="4200"/>
              <a:t>są skuteczne?</a:t>
            </a:r>
            <a:endParaRPr sz="420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g368e3dab612_0_1922"/>
          <p:cNvSpPr txBox="1"/>
          <p:nvPr/>
        </p:nvSpPr>
        <p:spPr>
          <a:xfrm>
            <a:off x="888099" y="1793188"/>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Narracja płonącej platformy - straszymy</a:t>
            </a:r>
            <a:endParaRPr sz="3200" b="0" i="0" u="none" strike="noStrike" cap="none">
              <a:solidFill>
                <a:srgbClr val="292727"/>
              </a:solidFill>
              <a:latin typeface="Calibri"/>
              <a:ea typeface="Calibri"/>
              <a:cs typeface="Calibri"/>
              <a:sym typeface="Calibri"/>
            </a:endParaRPr>
          </a:p>
        </p:txBody>
      </p:sp>
      <p:sp>
        <p:nvSpPr>
          <p:cNvPr id="1422" name="Google Shape;1422;g368e3dab612_0_1922"/>
          <p:cNvSpPr txBox="1"/>
          <p:nvPr/>
        </p:nvSpPr>
        <p:spPr>
          <a:xfrm>
            <a:off x="888107" y="2494496"/>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15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Ludzie kontra natura</a:t>
            </a:r>
            <a:endParaRPr sz="3200" b="0" i="0" u="none" strike="noStrike" cap="none">
              <a:solidFill>
                <a:srgbClr val="292727"/>
              </a:solidFill>
              <a:latin typeface="Calibri"/>
              <a:ea typeface="Calibri"/>
              <a:cs typeface="Calibri"/>
              <a:sym typeface="Calibri"/>
            </a:endParaRPr>
          </a:p>
          <a:p>
            <a:pPr marL="609600" marR="0" lvl="0" indent="-508000" algn="l" rtl="0">
              <a:lnSpc>
                <a:spcPct val="115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Ratujemy planetę (?!)</a:t>
            </a:r>
            <a:endParaRPr sz="3200" b="0" i="0" u="none" strike="noStrike" cap="none">
              <a:solidFill>
                <a:srgbClr val="292727"/>
              </a:solidFill>
              <a:latin typeface="Calibri"/>
              <a:ea typeface="Calibri"/>
              <a:cs typeface="Calibri"/>
              <a:sym typeface="Calibri"/>
            </a:endParaRPr>
          </a:p>
        </p:txBody>
      </p:sp>
      <p:sp>
        <p:nvSpPr>
          <p:cNvPr id="1423" name="Google Shape;1423;g368e3dab612_0_1922"/>
          <p:cNvSpPr txBox="1"/>
          <p:nvPr/>
        </p:nvSpPr>
        <p:spPr>
          <a:xfrm>
            <a:off x="892065" y="3663392"/>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Osobista, indywidualna odpowiedzialność</a:t>
            </a:r>
            <a:endParaRPr sz="3200" b="0" i="0" u="none" strike="noStrike" cap="none">
              <a:solidFill>
                <a:srgbClr val="292727"/>
              </a:solidFill>
              <a:latin typeface="Calibri"/>
              <a:ea typeface="Calibri"/>
              <a:cs typeface="Calibri"/>
              <a:sym typeface="Calibri"/>
            </a:endParaRPr>
          </a:p>
          <a:p>
            <a:pPr marL="60960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p:txBody>
      </p:sp>
      <p:sp>
        <p:nvSpPr>
          <p:cNvPr id="1424" name="Google Shape;1424;g368e3dab612_0_1922">
            <a:extLst>
              <a:ext uri="{C183D7F6-B498-43B3-948B-1728B52AA6E4}">
                <adec:decorative xmlns:adec="http://schemas.microsoft.com/office/drawing/2017/decorative" val="1"/>
              </a:ext>
            </a:extLst>
          </p:cNvPr>
          <p:cNvSpPr txBox="1"/>
          <p:nvPr/>
        </p:nvSpPr>
        <p:spPr>
          <a:xfrm>
            <a:off x="813558" y="4832288"/>
            <a:ext cx="8873100" cy="369300"/>
          </a:xfrm>
          <a:prstGeom prst="rect">
            <a:avLst/>
          </a:prstGeom>
          <a:noFill/>
          <a:ln>
            <a:noFill/>
          </a:ln>
        </p:spPr>
        <p:txBody>
          <a:bodyPr spcFirstLastPara="1" wrap="square" lIns="91425" tIns="45700" rIns="91425" bIns="45700" anchor="t" anchorCtr="0">
            <a:noAutofit/>
          </a:bodyPr>
          <a:lstStyle/>
          <a:p>
            <a:pPr marL="60960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p:txBody>
      </p:sp>
      <p:sp>
        <p:nvSpPr>
          <p:cNvPr id="1425" name="Google Shape;1425;g368e3dab612_0_1922"/>
          <p:cNvSpPr txBox="1">
            <a:spLocks noGrp="1"/>
          </p:cNvSpPr>
          <p:nvPr>
            <p:ph type="title" idx="4294967295"/>
          </p:nvPr>
        </p:nvSpPr>
        <p:spPr>
          <a:xfrm flipH="1">
            <a:off x="840533" y="721255"/>
            <a:ext cx="8421600" cy="70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Pułapki komunikacyjne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g38ace48c45c_0_215"/>
          <p:cNvSpPr txBox="1"/>
          <p:nvPr/>
        </p:nvSpPr>
        <p:spPr>
          <a:xfrm>
            <a:off x="784625" y="1793188"/>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Make it about people</a:t>
            </a:r>
            <a:endParaRPr sz="3200" b="0" i="0" u="none" strike="noStrike" cap="none">
              <a:solidFill>
                <a:srgbClr val="292727"/>
              </a:solidFill>
              <a:latin typeface="Calibri"/>
              <a:ea typeface="Calibri"/>
              <a:cs typeface="Calibri"/>
              <a:sym typeface="Calibri"/>
            </a:endParaRPr>
          </a:p>
        </p:txBody>
      </p:sp>
      <p:sp>
        <p:nvSpPr>
          <p:cNvPr id="1431" name="Google Shape;1431;g38ace48c45c_0_215"/>
          <p:cNvSpPr txBox="1"/>
          <p:nvPr/>
        </p:nvSpPr>
        <p:spPr>
          <a:xfrm>
            <a:off x="791858" y="2583621"/>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Zrewiduj obraz człowieka </a:t>
            </a:r>
            <a:endParaRPr sz="3200" b="0" i="0" u="none" strike="noStrike" cap="none">
              <a:solidFill>
                <a:srgbClr val="292727"/>
              </a:solidFill>
              <a:latin typeface="Calibri"/>
              <a:ea typeface="Calibri"/>
              <a:cs typeface="Calibri"/>
              <a:sym typeface="Calibri"/>
            </a:endParaRPr>
          </a:p>
        </p:txBody>
      </p:sp>
      <p:sp>
        <p:nvSpPr>
          <p:cNvPr id="1432" name="Google Shape;1432;g38ace48c45c_0_215"/>
          <p:cNvSpPr txBox="1"/>
          <p:nvPr/>
        </p:nvSpPr>
        <p:spPr>
          <a:xfrm>
            <a:off x="788591" y="3332088"/>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Doceniaj współpracę, wspólne wartości</a:t>
            </a:r>
            <a:endParaRPr sz="3200" b="0" i="0" u="none" strike="noStrike" cap="none">
              <a:solidFill>
                <a:srgbClr val="292727"/>
              </a:solidFill>
              <a:latin typeface="Calibri"/>
              <a:ea typeface="Calibri"/>
              <a:cs typeface="Calibri"/>
              <a:sym typeface="Calibri"/>
            </a:endParaRPr>
          </a:p>
          <a:p>
            <a:pPr marL="60960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p:txBody>
      </p:sp>
      <p:sp>
        <p:nvSpPr>
          <p:cNvPr id="1433" name="Google Shape;1433;g38ace48c45c_0_215"/>
          <p:cNvSpPr txBox="1"/>
          <p:nvPr/>
        </p:nvSpPr>
        <p:spPr>
          <a:xfrm>
            <a:off x="806325" y="4080555"/>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Eksperymentuj (prowokuj)</a:t>
            </a:r>
            <a:endParaRPr sz="3200" b="0" i="0" u="none" strike="noStrike" cap="none">
              <a:solidFill>
                <a:srgbClr val="292727"/>
              </a:solidFill>
              <a:latin typeface="Calibri"/>
              <a:ea typeface="Calibri"/>
              <a:cs typeface="Calibri"/>
              <a:sym typeface="Calibri"/>
            </a:endParaRPr>
          </a:p>
        </p:txBody>
      </p:sp>
      <p:sp>
        <p:nvSpPr>
          <p:cNvPr id="1434" name="Google Shape;1434;g38ace48c45c_0_215"/>
          <p:cNvSpPr txBox="1"/>
          <p:nvPr/>
        </p:nvSpPr>
        <p:spPr>
          <a:xfrm>
            <a:off x="813558" y="4832288"/>
            <a:ext cx="8873100" cy="369300"/>
          </a:xfrm>
          <a:prstGeom prst="rect">
            <a:avLst/>
          </a:prstGeom>
          <a:noFill/>
          <a:ln>
            <a:noFill/>
          </a:ln>
        </p:spPr>
        <p:txBody>
          <a:bodyPr spcFirstLastPara="1" wrap="square" lIns="91425" tIns="45700" rIns="91425" bIns="45700" anchor="t" anchorCtr="0">
            <a:noAutofit/>
          </a:bodyPr>
          <a:lstStyle/>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Nie szydź, oczerniaj - zasypuj przepaści</a:t>
            </a:r>
            <a:endParaRPr sz="3200" b="0" i="0" u="none" strike="noStrike" cap="none">
              <a:solidFill>
                <a:srgbClr val="292727"/>
              </a:solidFill>
              <a:latin typeface="Calibri"/>
              <a:ea typeface="Calibri"/>
              <a:cs typeface="Calibri"/>
              <a:sym typeface="Calibri"/>
            </a:endParaRPr>
          </a:p>
          <a:p>
            <a:pPr marL="60960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292727"/>
              </a:solidFill>
              <a:latin typeface="Calibri"/>
              <a:ea typeface="Calibri"/>
              <a:cs typeface="Calibri"/>
              <a:sym typeface="Calibri"/>
            </a:endParaRPr>
          </a:p>
          <a:p>
            <a:pPr marL="609600" marR="0" lvl="0" indent="-508000" algn="l" rtl="0">
              <a:lnSpc>
                <a:spcPct val="100000"/>
              </a:lnSpc>
              <a:spcBef>
                <a:spcPts val="0"/>
              </a:spcBef>
              <a:spcAft>
                <a:spcPts val="0"/>
              </a:spcAft>
              <a:buClr>
                <a:srgbClr val="292727"/>
              </a:buClr>
              <a:buSzPts val="3200"/>
              <a:buFont typeface="Calibri"/>
              <a:buChar char="➔"/>
            </a:pPr>
            <a:r>
              <a:rPr lang="pl-PL" sz="3200" b="0" i="0" u="none" strike="noStrike" cap="none">
                <a:solidFill>
                  <a:srgbClr val="292727"/>
                </a:solidFill>
                <a:latin typeface="Calibri"/>
                <a:ea typeface="Calibri"/>
                <a:cs typeface="Calibri"/>
                <a:sym typeface="Calibri"/>
              </a:rPr>
              <a:t>Doceniaj to co dobre - bądź wdzięczny</a:t>
            </a:r>
            <a:endParaRPr sz="3200" b="0" i="0" u="none" strike="noStrike" cap="none">
              <a:solidFill>
                <a:srgbClr val="292727"/>
              </a:solidFill>
              <a:latin typeface="Calibri"/>
              <a:ea typeface="Calibri"/>
              <a:cs typeface="Calibri"/>
              <a:sym typeface="Calibri"/>
            </a:endParaRPr>
          </a:p>
        </p:txBody>
      </p:sp>
      <p:sp>
        <p:nvSpPr>
          <p:cNvPr id="1435" name="Google Shape;1435;g38ace48c45c_0_215"/>
          <p:cNvSpPr txBox="1">
            <a:spLocks noGrp="1"/>
          </p:cNvSpPr>
          <p:nvPr>
            <p:ph type="title" idx="4294967295"/>
          </p:nvPr>
        </p:nvSpPr>
        <p:spPr>
          <a:xfrm flipH="1">
            <a:off x="840533" y="721255"/>
            <a:ext cx="8421600" cy="70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pl-PL" sz="4200" b="0" i="0" u="none" strike="noStrike" kern="0" cap="none" spc="0" normalizeH="0" baseline="0" noProof="0" dirty="0">
                <a:ln>
                  <a:noFill/>
                </a:ln>
                <a:solidFill>
                  <a:srgbClr val="050505"/>
                </a:solidFill>
                <a:effectLst/>
                <a:uLnTx/>
                <a:uFillTx/>
                <a:latin typeface="Calibri"/>
                <a:ea typeface="Calibri"/>
                <a:cs typeface="Calibri"/>
                <a:sym typeface="Calibri"/>
              </a:rPr>
              <a:t>Dobre praktyki komunikacyjne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Shape 1440"/>
        <p:cNvGrpSpPr/>
        <p:nvPr/>
      </p:nvGrpSpPr>
      <p:grpSpPr>
        <a:xfrm>
          <a:off x="0" y="0"/>
          <a:ext cx="0" cy="0"/>
          <a:chOff x="0" y="0"/>
          <a:chExt cx="0" cy="0"/>
        </a:xfrm>
      </p:grpSpPr>
      <p:sp>
        <p:nvSpPr>
          <p:cNvPr id="1441" name="Google Shape;1441;g368e3dab612_0_22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a:t>Dyskusja moderowana w parach, trójkach</a:t>
            </a:r>
            <a:endParaRPr/>
          </a:p>
        </p:txBody>
      </p:sp>
      <p:sp>
        <p:nvSpPr>
          <p:cNvPr id="1442" name="Google Shape;1442;g368e3dab612_0_226"/>
          <p:cNvSpPr txBox="1">
            <a:spLocks noGrp="1"/>
          </p:cNvSpPr>
          <p:nvPr>
            <p:ph type="body" idx="1"/>
          </p:nvPr>
        </p:nvSpPr>
        <p:spPr>
          <a:xfrm>
            <a:off x="839800" y="2114885"/>
            <a:ext cx="4492800" cy="3811500"/>
          </a:xfrm>
          <a:prstGeom prst="rect">
            <a:avLst/>
          </a:prstGeom>
          <a:noFill/>
          <a:ln>
            <a:noFill/>
          </a:ln>
        </p:spPr>
        <p:txBody>
          <a:bodyPr spcFirstLastPara="1" wrap="square" lIns="91425" tIns="45700" rIns="91425" bIns="45700" anchor="t" anchorCtr="0">
            <a:noAutofit/>
          </a:bodyPr>
          <a:lstStyle/>
          <a:p>
            <a:pPr marL="457200" lvl="0" indent="-323850" algn="l" rtl="0">
              <a:lnSpc>
                <a:spcPct val="150000"/>
              </a:lnSpc>
              <a:spcBef>
                <a:spcPts val="0"/>
              </a:spcBef>
              <a:spcAft>
                <a:spcPts val="0"/>
              </a:spcAft>
              <a:buSzPts val="1500"/>
              <a:buFont typeface="Calibri"/>
              <a:buChar char="●"/>
            </a:pPr>
            <a:r>
              <a:rPr lang="pl-PL" sz="1500"/>
              <a:t>Jakie kompetencje związane z ESG powinni mieć nasi absolwenci – niezależnie od kierunku studiów?</a:t>
            </a:r>
            <a:endParaRPr sz="1500"/>
          </a:p>
          <a:p>
            <a:pPr marL="457200" lvl="0" indent="-323850" algn="l" rtl="0">
              <a:lnSpc>
                <a:spcPct val="150000"/>
              </a:lnSpc>
              <a:spcBef>
                <a:spcPts val="0"/>
              </a:spcBef>
              <a:spcAft>
                <a:spcPts val="0"/>
              </a:spcAft>
              <a:buSzPts val="1500"/>
              <a:buFont typeface="Calibri"/>
              <a:buChar char="●"/>
            </a:pPr>
            <a:r>
              <a:rPr lang="pl-PL" sz="1500"/>
              <a:t>Gdzie w programach kształcenia moglibyśmy wzmocnić ten temat?</a:t>
            </a:r>
            <a:endParaRPr sz="1500"/>
          </a:p>
          <a:p>
            <a:pPr marL="457200" lvl="0" indent="-323850" algn="l" rtl="0">
              <a:lnSpc>
                <a:spcPct val="150000"/>
              </a:lnSpc>
              <a:spcBef>
                <a:spcPts val="0"/>
              </a:spcBef>
              <a:spcAft>
                <a:spcPts val="0"/>
              </a:spcAft>
              <a:buSzPts val="1500"/>
              <a:buFont typeface="Calibri"/>
              <a:buChar char="●"/>
            </a:pPr>
            <a:r>
              <a:rPr lang="pl-PL" sz="1500"/>
              <a:t>Na koniec – wspólne zebranie 5–7 pomysłów na systemowe wzmocnienie zielonych kompetencji na SGGW, które mogą być przekazane zespołowi ds. strategii dydaktycznej lub rozwoju kadr.</a:t>
            </a:r>
            <a:endParaRPr sz="1500"/>
          </a:p>
          <a:p>
            <a:pPr marL="0" lvl="0" indent="0" algn="l" rtl="0">
              <a:lnSpc>
                <a:spcPct val="90000"/>
              </a:lnSpc>
              <a:spcBef>
                <a:spcPts val="1000"/>
              </a:spcBef>
              <a:spcAft>
                <a:spcPts val="0"/>
              </a:spcAft>
              <a:buSzPts val="1600"/>
              <a:buNone/>
            </a:pPr>
            <a:endParaRPr sz="2000"/>
          </a:p>
        </p:txBody>
      </p:sp>
      <p:sp>
        <p:nvSpPr>
          <p:cNvPr id="1443" name="Google Shape;1443;g368e3dab612_0_226">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444" name="Google Shape;1444;g368e3dab612_0_226">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1445" name="Google Shape;1445;g368e3dab612_0_226">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g368e3dab612_0_2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Materiały źródłowe: </a:t>
            </a:r>
            <a:endParaRPr dirty="0"/>
          </a:p>
        </p:txBody>
      </p:sp>
      <p:sp>
        <p:nvSpPr>
          <p:cNvPr id="1452" name="Google Shape;1452;g368e3dab612_0_2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112500"/>
              <a:buNone/>
            </a:pPr>
            <a:r>
              <a:rPr lang="pl-PL" sz="1600" u="sng" dirty="0">
                <a:solidFill>
                  <a:schemeClr val="hlink"/>
                </a:solidFill>
                <a:hlinkClick r:id="rId3"/>
              </a:rPr>
              <a:t>Raport-Edukacja-Klimatyczna-w-Polsce.pdf</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4"/>
              </a:rPr>
              <a:t>https://www.gridw.pl/pl/baza-wiedzy</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5"/>
              </a:rPr>
              <a:t>https://naukaoklimacie.pl/</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6"/>
              </a:rPr>
              <a:t>https://globalcarbonatlas.org/budgets/carbon-budget/</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7"/>
              </a:rPr>
              <a:t>https://www.resourcepanel.org/sites/default/files/documents/document/media/gro24_full_report_1mar_final_for_web.pdf</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8"/>
              </a:rPr>
              <a:t>https://ziemianieatakuja.pl/</a:t>
            </a:r>
            <a:r>
              <a:rPr lang="pl-PL" sz="1600" dirty="0"/>
              <a:t> </a:t>
            </a:r>
            <a:endParaRPr sz="1600" dirty="0"/>
          </a:p>
          <a:p>
            <a:pPr marL="0" lvl="0" indent="0" algn="l" rtl="0">
              <a:lnSpc>
                <a:spcPct val="90000"/>
              </a:lnSpc>
              <a:spcBef>
                <a:spcPts val="1000"/>
              </a:spcBef>
              <a:spcAft>
                <a:spcPts val="0"/>
              </a:spcAft>
              <a:buSzPct val="112500"/>
              <a:buNone/>
            </a:pPr>
            <a:r>
              <a:rPr lang="pl-PL" sz="1600" u="sng" dirty="0">
                <a:solidFill>
                  <a:schemeClr val="hlink"/>
                </a:solidFill>
                <a:hlinkClick r:id="rId9"/>
              </a:rPr>
              <a:t>https://www.eua.eu/tags/sustainable-development-goals</a:t>
            </a:r>
            <a:r>
              <a:rPr lang="pl-PL" sz="1600" dirty="0"/>
              <a:t> </a:t>
            </a:r>
            <a:endParaRPr sz="1600" dirty="0"/>
          </a:p>
          <a:p>
            <a:pPr marL="0" marR="0" lvl="0" indent="0" algn="l" rtl="0">
              <a:lnSpc>
                <a:spcPct val="90000"/>
              </a:lnSpc>
              <a:spcBef>
                <a:spcPts val="1000"/>
              </a:spcBef>
              <a:spcAft>
                <a:spcPts val="0"/>
              </a:spcAft>
              <a:buSzPct val="112500"/>
              <a:buNone/>
            </a:pPr>
            <a:r>
              <a:rPr lang="pl-PL" sz="1600" u="sng" dirty="0">
                <a:solidFill>
                  <a:schemeClr val="hlink"/>
                </a:solidFill>
                <a:hlinkClick r:id="rId10"/>
              </a:rPr>
              <a:t>https://www.eua.eu/events/eua-events/making-sustainability-reporting-a-strategic-asset-for-universities.html</a:t>
            </a:r>
            <a:r>
              <a:rPr lang="pl-PL" sz="1600" u="sng" dirty="0">
                <a:solidFill>
                  <a:schemeClr val="hlink"/>
                </a:solidFill>
              </a:rPr>
              <a:t> </a:t>
            </a:r>
            <a:endParaRPr sz="1600" u="sng" dirty="0">
              <a:solidFill>
                <a:schemeClr val="hlink"/>
              </a:solidFill>
            </a:endParaRPr>
          </a:p>
          <a:p>
            <a:pPr marL="0" marR="0" lvl="0" indent="0" algn="l" rtl="0">
              <a:lnSpc>
                <a:spcPct val="90000"/>
              </a:lnSpc>
              <a:spcBef>
                <a:spcPts val="1000"/>
              </a:spcBef>
              <a:spcAft>
                <a:spcPts val="0"/>
              </a:spcAft>
              <a:buSzPct val="112500"/>
              <a:buNone/>
            </a:pPr>
            <a:r>
              <a:rPr lang="pl-PL" sz="1600" u="sng" dirty="0">
                <a:solidFill>
                  <a:schemeClr val="hlink"/>
                </a:solidFill>
              </a:rPr>
              <a:t>https://www.edelman.com/sites/g/files/aatuss191/files/2023-03/2023%20Edelman%20Trust%20Barometer%20Global%20Report%20FINAL.pdf </a:t>
            </a:r>
            <a:endParaRPr sz="1600" u="sng" dirty="0">
              <a:solidFill>
                <a:schemeClr val="hlink"/>
              </a:solidFill>
            </a:endParaRPr>
          </a:p>
          <a:p>
            <a:pPr marL="0" marR="0" lvl="0" indent="0" algn="l" rtl="0">
              <a:lnSpc>
                <a:spcPct val="90000"/>
              </a:lnSpc>
              <a:spcBef>
                <a:spcPts val="1000"/>
              </a:spcBef>
              <a:spcAft>
                <a:spcPts val="0"/>
              </a:spcAft>
              <a:buSzPct val="112500"/>
              <a:buNone/>
            </a:pPr>
            <a:r>
              <a:rPr lang="pl-PL" sz="1600" u="sng" dirty="0">
                <a:solidFill>
                  <a:schemeClr val="hlink"/>
                </a:solidFill>
                <a:hlinkClick r:id="rId11"/>
              </a:rPr>
              <a:t>https://www.gov.pl/web/uzp/kryteria-srodowiskowe-gpp</a:t>
            </a:r>
            <a:r>
              <a:rPr lang="pl-PL" sz="1600" u="sng" dirty="0">
                <a:solidFill>
                  <a:schemeClr val="hlink"/>
                </a:solidFill>
              </a:rPr>
              <a:t> </a:t>
            </a:r>
            <a:endParaRPr sz="1600" u="sng" dirty="0">
              <a:solidFill>
                <a:schemeClr val="hlink"/>
              </a:solidFill>
            </a:endParaRPr>
          </a:p>
          <a:p>
            <a:pPr marL="0" marR="0" lvl="0" indent="0" algn="l" rtl="0">
              <a:lnSpc>
                <a:spcPct val="90000"/>
              </a:lnSpc>
              <a:spcBef>
                <a:spcPts val="1000"/>
              </a:spcBef>
              <a:spcAft>
                <a:spcPts val="0"/>
              </a:spcAft>
              <a:buSzPct val="112500"/>
              <a:buNone/>
            </a:pPr>
            <a:r>
              <a:rPr lang="pl-PL" sz="1600" u="sng" dirty="0">
                <a:solidFill>
                  <a:schemeClr val="hlink"/>
                </a:solidFill>
                <a:hlinkClick r:id="rId12"/>
              </a:rPr>
              <a:t>https://www.un.org/en/actnow</a:t>
            </a:r>
            <a:endParaRPr sz="1600" u="sng" dirty="0">
              <a:solidFill>
                <a:schemeClr val="hlink"/>
              </a:solidFill>
            </a:endParaRPr>
          </a:p>
          <a:p>
            <a:pPr marL="0" marR="0" lvl="0" indent="0" algn="l" rtl="0">
              <a:lnSpc>
                <a:spcPct val="90000"/>
              </a:lnSpc>
              <a:spcBef>
                <a:spcPts val="1000"/>
              </a:spcBef>
              <a:spcAft>
                <a:spcPts val="0"/>
              </a:spcAft>
              <a:buClr>
                <a:srgbClr val="000000"/>
              </a:buClr>
              <a:buSzPct val="112500"/>
              <a:buFont typeface="Arial"/>
              <a:buNone/>
            </a:pPr>
            <a:br>
              <a:rPr lang="pl-PL" sz="1600" u="sng" dirty="0">
                <a:solidFill>
                  <a:schemeClr val="hlink"/>
                </a:solidFill>
              </a:rPr>
            </a:br>
            <a:r>
              <a:rPr lang="pl-PL" sz="1600" u="sng" dirty="0">
                <a:solidFill>
                  <a:schemeClr val="hlink"/>
                </a:solidFill>
                <a:hlinkClick r:id="rId13"/>
              </a:rPr>
              <a:t>https://reports.weforum.org/docs/WEF_Future_of_Jobs_Report_2025.pdf</a:t>
            </a:r>
            <a:r>
              <a:rPr lang="pl-PL" sz="1600" u="sng" dirty="0">
                <a:solidFill>
                  <a:schemeClr val="hlink"/>
                </a:solidFill>
              </a:rPr>
              <a:t> </a:t>
            </a:r>
            <a:endParaRPr sz="1600" u="sng" dirty="0">
              <a:solidFill>
                <a:schemeClr val="hlink"/>
              </a:solidFill>
            </a:endParaRPr>
          </a:p>
          <a:p>
            <a:pPr marL="0" marR="0" lvl="0" indent="0" algn="l" rtl="0">
              <a:lnSpc>
                <a:spcPct val="90000"/>
              </a:lnSpc>
              <a:spcBef>
                <a:spcPts val="1000"/>
              </a:spcBef>
              <a:spcAft>
                <a:spcPts val="0"/>
              </a:spcAft>
              <a:buClr>
                <a:srgbClr val="000000"/>
              </a:buClr>
              <a:buSzPct val="112500"/>
              <a:buFont typeface="Arial"/>
              <a:buNone/>
            </a:pPr>
            <a:r>
              <a:rPr lang="pl-PL" sz="1600" u="sng" dirty="0">
                <a:solidFill>
                  <a:schemeClr val="hlink"/>
                </a:solidFill>
                <a:hlinkClick r:id="rId14"/>
              </a:rPr>
              <a:t>https://www.efrag.org/</a:t>
            </a:r>
            <a:endParaRPr sz="1600" dirty="0"/>
          </a:p>
          <a:p>
            <a:pPr marL="0" marR="0" lvl="0" indent="0" algn="l" rtl="0">
              <a:lnSpc>
                <a:spcPct val="90000"/>
              </a:lnSpc>
              <a:spcBef>
                <a:spcPts val="1000"/>
              </a:spcBef>
              <a:spcAft>
                <a:spcPts val="0"/>
              </a:spcAft>
              <a:buClr>
                <a:srgbClr val="000000"/>
              </a:buClr>
              <a:buSzPct val="112500"/>
              <a:buFont typeface="Arial"/>
              <a:buNone/>
            </a:pPr>
            <a:r>
              <a:rPr lang="pl-PL" sz="1600" u="sng" dirty="0">
                <a:solidFill>
                  <a:schemeClr val="hlink"/>
                </a:solidFill>
                <a:hlinkClick r:id="rId15"/>
              </a:rPr>
              <a:t>https://joint-research-centre.ec.europa.eu/greencomp-european-sustainability-competence-framework_en</a:t>
            </a:r>
            <a:r>
              <a:rPr lang="pl-PL" sz="1600" dirty="0"/>
              <a:t> </a:t>
            </a:r>
            <a:endParaRPr sz="1600" dirty="0"/>
          </a:p>
          <a:p>
            <a:pPr marL="0" lvl="0" indent="0" algn="l" rtl="0">
              <a:lnSpc>
                <a:spcPct val="90000"/>
              </a:lnSpc>
              <a:spcBef>
                <a:spcPts val="1000"/>
              </a:spcBef>
              <a:spcAft>
                <a:spcPts val="0"/>
              </a:spcAft>
              <a:buSzPct val="112500"/>
              <a:buNone/>
            </a:pPr>
            <a:endParaRPr sz="16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pic>
        <p:nvPicPr>
          <p:cNvPr id="1457" name="Google Shape;1457;p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1875" y="5905037"/>
            <a:ext cx="11888250" cy="792000"/>
          </a:xfrm>
          <a:prstGeom prst="rect">
            <a:avLst/>
          </a:prstGeom>
          <a:noFill/>
          <a:ln>
            <a:noFill/>
          </a:ln>
        </p:spPr>
      </p:pic>
      <p:pic>
        <p:nvPicPr>
          <p:cNvPr id="1458" name="Google Shape;1458;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53896" y="2898648"/>
            <a:ext cx="314325" cy="314325"/>
          </a:xfrm>
          <a:prstGeom prst="rect">
            <a:avLst/>
          </a:prstGeom>
          <a:noFill/>
          <a:ln>
            <a:noFill/>
          </a:ln>
        </p:spPr>
      </p:pic>
      <p:pic>
        <p:nvPicPr>
          <p:cNvPr id="1459" name="Google Shape;1459;p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768221" y="2893983"/>
            <a:ext cx="314325" cy="314325"/>
          </a:xfrm>
          <a:prstGeom prst="rect">
            <a:avLst/>
          </a:prstGeom>
          <a:noFill/>
          <a:ln>
            <a:noFill/>
          </a:ln>
        </p:spPr>
      </p:pic>
      <p:sp>
        <p:nvSpPr>
          <p:cNvPr id="1460" name="Google Shape;1460;p2"/>
          <p:cNvSpPr>
            <a:spLocks noGrp="1"/>
          </p:cNvSpPr>
          <p:nvPr>
            <p:ph type="title" idx="4294967295"/>
          </p:nvPr>
        </p:nvSpPr>
        <p:spPr>
          <a:xfrm>
            <a:off x="1427542" y="2335320"/>
            <a:ext cx="8444246" cy="553998"/>
          </a:xfrm>
          <a:prstGeom prst="rect">
            <a:avLst/>
          </a:prstGeom>
          <a:solidFill>
            <a:srgbClr val="FFFFFF"/>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Dziękuję!</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Agata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Miryn</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-Sienkiewicz</a:t>
            </a:r>
          </a:p>
          <a:p>
            <a:pPr marL="0" marR="0" lvl="0" indent="0" algn="l" defTabSz="914400" rtl="0" eaLnBrk="1" fontAlgn="auto" latinLnBrk="0" hangingPunct="1">
              <a:lnSpc>
                <a:spcPct val="100000"/>
              </a:lnSpc>
              <a:spcBef>
                <a:spcPts val="0"/>
              </a:spcBef>
              <a:spcAft>
                <a:spcPts val="0"/>
              </a:spcAft>
              <a:buClr>
                <a:schemeClr val="dk1"/>
              </a:buClr>
              <a:buSzPts val="1800"/>
              <a:buFont typeface="Calibri"/>
              <a:buNone/>
              <a:tabLst/>
              <a:defRPr/>
            </a:pPr>
            <a:endParaRPr kumimoji="0" lang="pl-PL" sz="1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1461" name="Google Shape;1461;p2"/>
          <p:cNvSpPr/>
          <p:nvPr/>
        </p:nvSpPr>
        <p:spPr>
          <a:xfrm>
            <a:off x="1427542" y="3036585"/>
            <a:ext cx="10102446" cy="78483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100"/>
              <a:buFont typeface="Calibri"/>
              <a:buNone/>
            </a:pPr>
            <a:r>
              <a:rPr lang="pl-PL" sz="1100" b="0" i="0" u="none" strike="noStrike" cap="none">
                <a:solidFill>
                  <a:schemeClr val="dk1"/>
                </a:solidFill>
                <a:latin typeface="Calibri"/>
                <a:ea typeface="Calibri"/>
                <a:cs typeface="Calibri"/>
                <a:sym typeface="Calibri"/>
              </a:rPr>
              <a:t>                   </a:t>
            </a:r>
            <a:r>
              <a:rPr lang="pl-PL" sz="1200" b="0" i="0" u="none" strike="noStrike" cap="none">
                <a:solidFill>
                  <a:schemeClr val="dk1"/>
                </a:solidFill>
                <a:latin typeface="Calibri"/>
                <a:ea typeface="Calibri"/>
                <a:cs typeface="Calibri"/>
                <a:sym typeface="Calibri"/>
              </a:rPr>
              <a:t>CC BY 4.0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a:solidFill>
                  <a:schemeClr val="dk1"/>
                </a:solidFill>
                <a:latin typeface="Calibri"/>
                <a:ea typeface="Calibri"/>
                <a:cs typeface="Calibri"/>
                <a:sym typeface="Calibri"/>
              </a:rPr>
              <a:t>Materiał jest udostępniony na licencji Creative Commons Uznanie autorstwa CC BY 4.0</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https://creativecommons.org/licenses/by/4.0/deed.pl</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a:solidFill>
                  <a:schemeClr val="dk1"/>
                </a:solidFill>
                <a:latin typeface="Calibri"/>
                <a:ea typeface="Calibri"/>
                <a:cs typeface="Calibri"/>
                <a:sym typeface="Calibri"/>
              </a:rPr>
              <a:t>Materiał opracowany w związku z realizacją projektu „Zrównoważony Kampus SGGW - kształcenie na rzecz branż kluczowych ” nr FERS.01.05-IP.08-0067/23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368e3dab612_0_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Wyzwania środowiskowe - kryzysy planetarne</a:t>
            </a:r>
            <a:endParaRPr/>
          </a:p>
        </p:txBody>
      </p:sp>
      <p:sp>
        <p:nvSpPr>
          <p:cNvPr id="334" name="Google Shape;334;g368e3dab612_0_48"/>
          <p:cNvSpPr txBox="1"/>
          <p:nvPr/>
        </p:nvSpPr>
        <p:spPr>
          <a:xfrm>
            <a:off x="838200" y="2881575"/>
            <a:ext cx="3233100" cy="1662300"/>
          </a:xfrm>
          <a:prstGeom prst="rect">
            <a:avLst/>
          </a:prstGeom>
          <a:solidFill>
            <a:srgbClr val="C5521C"/>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pl-PL" sz="2300" b="0" i="0" u="none" strike="noStrike" cap="none">
                <a:solidFill>
                  <a:schemeClr val="lt1"/>
                </a:solidFill>
                <a:latin typeface="Calibri"/>
                <a:ea typeface="Calibri"/>
                <a:cs typeface="Calibri"/>
                <a:sym typeface="Calibri"/>
              </a:rPr>
              <a:t>KRYZYS KLIMATYCZNY</a:t>
            </a: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p:txBody>
      </p:sp>
      <p:sp>
        <p:nvSpPr>
          <p:cNvPr id="335" name="Google Shape;335;g368e3dab612_0_48"/>
          <p:cNvSpPr txBox="1"/>
          <p:nvPr/>
        </p:nvSpPr>
        <p:spPr>
          <a:xfrm>
            <a:off x="4374675" y="2881575"/>
            <a:ext cx="3233100" cy="1662300"/>
          </a:xfrm>
          <a:prstGeom prst="rect">
            <a:avLst/>
          </a:prstGeom>
          <a:solidFill>
            <a:srgbClr val="C5521C"/>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pl-PL" sz="2300" b="0" i="0" u="none" strike="noStrike" cap="none">
                <a:solidFill>
                  <a:schemeClr val="lt1"/>
                </a:solidFill>
                <a:latin typeface="Calibri"/>
                <a:ea typeface="Calibri"/>
                <a:cs typeface="Calibri"/>
                <a:sym typeface="Calibri"/>
              </a:rPr>
              <a:t>KRYZYS ZANIECZYSZCZENIA</a:t>
            </a: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p:txBody>
      </p:sp>
      <p:sp>
        <p:nvSpPr>
          <p:cNvPr id="336" name="Google Shape;336;g368e3dab612_0_48"/>
          <p:cNvSpPr txBox="1"/>
          <p:nvPr/>
        </p:nvSpPr>
        <p:spPr>
          <a:xfrm>
            <a:off x="7911150" y="2881575"/>
            <a:ext cx="3233100" cy="1662300"/>
          </a:xfrm>
          <a:prstGeom prst="rect">
            <a:avLst/>
          </a:prstGeom>
          <a:solidFill>
            <a:srgbClr val="C5521C"/>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r>
              <a:rPr lang="pl-PL" sz="2300" b="0" i="0" u="none" strike="noStrike" cap="none">
                <a:solidFill>
                  <a:schemeClr val="lt1"/>
                </a:solidFill>
                <a:latin typeface="Calibri"/>
                <a:ea typeface="Calibri"/>
                <a:cs typeface="Calibri"/>
                <a:sym typeface="Calibri"/>
              </a:rPr>
              <a:t>KRYZYS BIORÓŻNORODNOŚCI</a:t>
            </a:r>
            <a:endParaRPr sz="23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900"/>
              <a:buFont typeface="Arial"/>
              <a:buNone/>
            </a:pPr>
            <a:endParaRPr sz="23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368e3dab612_0_328"/>
          <p:cNvSpPr txBox="1">
            <a:spLocks noGrp="1"/>
          </p:cNvSpPr>
          <p:nvPr>
            <p:ph type="title"/>
          </p:nvPr>
        </p:nvSpPr>
        <p:spPr>
          <a:xfrm>
            <a:off x="838200" y="3593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Kryzys klimatyczny - geneza</a:t>
            </a:r>
            <a:endParaRPr/>
          </a:p>
        </p:txBody>
      </p:sp>
      <p:sp>
        <p:nvSpPr>
          <p:cNvPr id="343" name="Google Shape;343;g368e3dab612_0_328"/>
          <p:cNvSpPr txBox="1">
            <a:spLocks noGrp="1"/>
          </p:cNvSpPr>
          <p:nvPr>
            <p:ph type="body" idx="1"/>
          </p:nvPr>
        </p:nvSpPr>
        <p:spPr>
          <a:xfrm>
            <a:off x="838200" y="1825625"/>
            <a:ext cx="3525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a:t>Wzrost stężenia dwutlenku węgla </a:t>
            </a:r>
            <a:br>
              <a:rPr lang="pl-PL"/>
            </a:br>
            <a:r>
              <a:rPr lang="pl-PL"/>
              <a:t>w atmosferze </a:t>
            </a:r>
            <a:endParaRPr/>
          </a:p>
          <a:p>
            <a:pPr marL="0" lvl="0" indent="0" algn="l" rtl="0">
              <a:lnSpc>
                <a:spcPct val="90000"/>
              </a:lnSpc>
              <a:spcBef>
                <a:spcPts val="1000"/>
              </a:spcBef>
              <a:spcAft>
                <a:spcPts val="0"/>
              </a:spcAft>
              <a:buSzPts val="1800"/>
              <a:buNone/>
            </a:pPr>
            <a:endParaRPr/>
          </a:p>
        </p:txBody>
      </p:sp>
      <p:pic>
        <p:nvPicPr>
          <p:cNvPr id="344" name="Google Shape;344;g368e3dab612_0_328" descr="Wykres liniowy przedstawiający poziom dwutlenku węgla w atmosferze na przestrzeni ostatnich 800 000 lat, łączący dane z rdzeni lodowych i nowoczesnych pomiarów instrumentalnych. Kolor pomarańczowy oznacza dane historyczne, a czerwony współczesne, z wyraźnym wzrostem stężenia CO2 po roku 1958, przekraczającym historyczne maksimum."/>
          <p:cNvPicPr preferRelativeResize="0"/>
          <p:nvPr/>
        </p:nvPicPr>
        <p:blipFill rotWithShape="1">
          <a:blip r:embed="rId3">
            <a:alphaModFix/>
          </a:blip>
          <a:srcRect/>
          <a:stretch/>
        </p:blipFill>
        <p:spPr>
          <a:xfrm>
            <a:off x="4587230" y="1825625"/>
            <a:ext cx="6961920" cy="4351200"/>
          </a:xfrm>
          <a:prstGeom prst="rect">
            <a:avLst/>
          </a:prstGeom>
          <a:noFill/>
          <a:ln>
            <a:noFill/>
          </a:ln>
        </p:spPr>
      </p:pic>
      <p:sp>
        <p:nvSpPr>
          <p:cNvPr id="345" name="Google Shape;345;g368e3dab612_0_328"/>
          <p:cNvSpPr txBox="1"/>
          <p:nvPr/>
        </p:nvSpPr>
        <p:spPr>
          <a:xfrm>
            <a:off x="6096000" y="6358975"/>
            <a:ext cx="463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https://science.nasa.gov/climate-change/evidence/</a:t>
            </a:r>
            <a:endParaRPr sz="1400" b="0" i="0" u="none" strike="noStrike" cap="none">
              <a:solidFill>
                <a:srgbClr val="000000"/>
              </a:solidFill>
              <a:latin typeface="Calibri"/>
              <a:ea typeface="Calibri"/>
              <a:cs typeface="Calibri"/>
              <a:sym typeface="Calibri"/>
            </a:endParaRPr>
          </a:p>
        </p:txBody>
      </p:sp>
      <p:sp>
        <p:nvSpPr>
          <p:cNvPr id="346" name="Google Shape;346;g368e3dab612_0_328"/>
          <p:cNvSpPr txBox="1"/>
          <p:nvPr/>
        </p:nvSpPr>
        <p:spPr>
          <a:xfrm>
            <a:off x="5666132" y="2557800"/>
            <a:ext cx="1609500" cy="461700"/>
          </a:xfrm>
          <a:prstGeom prst="rect">
            <a:avLst/>
          </a:prstGeom>
          <a:solidFill>
            <a:srgbClr val="01010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pl-PL" sz="900" b="0" i="0" u="none" strike="noStrike" cap="none">
                <a:solidFill>
                  <a:schemeClr val="lt1"/>
                </a:solidFill>
                <a:latin typeface="Calibri"/>
                <a:ea typeface="Calibri"/>
                <a:cs typeface="Calibri"/>
                <a:sym typeface="Calibri"/>
              </a:rPr>
              <a:t>Dane z rdzeni lodowych</a:t>
            </a:r>
            <a:br>
              <a:rPr lang="pl-PL" sz="900" b="0" i="0" u="none" strike="noStrike" cap="none">
                <a:solidFill>
                  <a:schemeClr val="lt1"/>
                </a:solidFill>
                <a:latin typeface="Calibri"/>
                <a:ea typeface="Calibri"/>
                <a:cs typeface="Calibri"/>
                <a:sym typeface="Calibri"/>
              </a:rPr>
            </a:br>
            <a:r>
              <a:rPr lang="pl-PL" sz="900" b="0" i="0" u="none" strike="noStrike" cap="none">
                <a:solidFill>
                  <a:schemeClr val="lt1"/>
                </a:solidFill>
                <a:latin typeface="Calibri"/>
                <a:ea typeface="Calibri"/>
                <a:cs typeface="Calibri"/>
                <a:sym typeface="Calibri"/>
              </a:rPr>
              <a:t>Współczesne dane pomiarowe</a:t>
            </a:r>
            <a:endParaRPr sz="9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2" name="Google Shape;352;g368e3dab612_0_2745"/>
          <p:cNvSpPr txBox="1"/>
          <p:nvPr/>
        </p:nvSpPr>
        <p:spPr>
          <a:xfrm>
            <a:off x="813746" y="1644990"/>
            <a:ext cx="4195800" cy="4413000"/>
          </a:xfrm>
          <a:prstGeom prst="rect">
            <a:avLst/>
          </a:prstGeom>
          <a:noFill/>
          <a:ln>
            <a:noFill/>
          </a:ln>
        </p:spPr>
        <p:txBody>
          <a:bodyPr spcFirstLastPara="1" wrap="square" lIns="91425" tIns="91425" rIns="91425" bIns="91425" anchor="t" anchorCtr="0">
            <a:spAutoFit/>
          </a:bodyPr>
          <a:lstStyle/>
          <a:p>
            <a:pPr marL="0" marR="0" lvl="0" indent="0" algn="l" rtl="0">
              <a:lnSpc>
                <a:spcPct val="165000"/>
              </a:lnSpc>
              <a:spcBef>
                <a:spcPts val="1200"/>
              </a:spcBef>
              <a:spcAft>
                <a:spcPts val="0"/>
              </a:spcAft>
              <a:buClr>
                <a:srgbClr val="000000"/>
              </a:buClr>
              <a:buSzPts val="1800"/>
              <a:buFont typeface="Arial"/>
              <a:buNone/>
            </a:pPr>
            <a:r>
              <a:rPr lang="pl-PL" sz="1800" b="1" i="0" u="none" strike="noStrike" cap="none">
                <a:solidFill>
                  <a:schemeClr val="dk1"/>
                </a:solidFill>
                <a:highlight>
                  <a:schemeClr val="lt1"/>
                </a:highlight>
                <a:latin typeface="Calibri"/>
                <a:ea typeface="Calibri"/>
                <a:cs typeface="Calibri"/>
                <a:sym typeface="Calibri"/>
              </a:rPr>
              <a:t>Globalna temperatura rośnie</a:t>
            </a:r>
            <a:endParaRPr sz="1800" b="1"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pl-PL" sz="1800" b="0" i="0" u="none" strike="noStrike" cap="none">
                <a:solidFill>
                  <a:schemeClr val="dk1"/>
                </a:solidFill>
                <a:highlight>
                  <a:schemeClr val="lt1"/>
                </a:highlight>
                <a:latin typeface="Calibri"/>
                <a:ea typeface="Calibri"/>
                <a:cs typeface="Calibri"/>
                <a:sym typeface="Calibri"/>
              </a:rPr>
              <a:t>Średnia temperatura powierzchni planety wzrosła o około 1 stopień Celsjusza od końca XIX wieku, a zmiana ta była spowodowana głównie zwiększoną emisją dwutlenku węgla do atmosfery i inną działalnością człowieka. Większość ocieplenia miała miejsce w ciągu ostatnich 40 lat, a siedem ostatnich lat było najcieplejszymi. Lata 2016 i 2020 są najcieplejszymi latami w historii pomiarów.</a:t>
            </a:r>
            <a:endParaRPr sz="18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65000"/>
              </a:lnSpc>
              <a:spcBef>
                <a:spcPts val="1200"/>
              </a:spcBef>
              <a:spcAft>
                <a:spcPts val="1200"/>
              </a:spcAft>
              <a:buClr>
                <a:srgbClr val="000000"/>
              </a:buClr>
              <a:buSzPts val="1800"/>
              <a:buFont typeface="Arial"/>
              <a:buNone/>
            </a:pPr>
            <a:endParaRPr sz="1800" b="1" i="0" u="none" strike="noStrike" cap="none">
              <a:solidFill>
                <a:schemeClr val="dk1"/>
              </a:solidFill>
              <a:highlight>
                <a:schemeClr val="lt1"/>
              </a:highlight>
              <a:latin typeface="Calibri"/>
              <a:ea typeface="Calibri"/>
              <a:cs typeface="Calibri"/>
              <a:sym typeface="Calibri"/>
            </a:endParaRPr>
          </a:p>
        </p:txBody>
      </p:sp>
      <p:sp>
        <p:nvSpPr>
          <p:cNvPr id="353" name="Google Shape;353;g368e3dab612_0_2745"/>
          <p:cNvSpPr txBox="1"/>
          <p:nvPr/>
        </p:nvSpPr>
        <p:spPr>
          <a:xfrm>
            <a:off x="4907450" y="570250"/>
            <a:ext cx="7003500" cy="84351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15000"/>
              </a:lnSpc>
              <a:spcBef>
                <a:spcPts val="120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Pokrywy lodowe się kurczą - </a:t>
            </a:r>
            <a:r>
              <a:rPr lang="pl-PL" sz="1600" b="0" i="0" u="none" strike="noStrike" cap="none">
                <a:solidFill>
                  <a:schemeClr val="dk1"/>
                </a:solidFill>
                <a:highlight>
                  <a:schemeClr val="lt1"/>
                </a:highlight>
                <a:latin typeface="Calibri"/>
                <a:ea typeface="Calibri"/>
                <a:cs typeface="Calibri"/>
                <a:sym typeface="Calibri"/>
              </a:rPr>
              <a:t>Pokrywy lodowe Grenlandii i Antarktydy zmniejszyły swoją masę. </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Lodowce się cofają - </a:t>
            </a:r>
            <a:r>
              <a:rPr lang="pl-PL" sz="1600" b="0" i="0" u="none" strike="noStrike" cap="none">
                <a:solidFill>
                  <a:schemeClr val="dk1"/>
                </a:solidFill>
                <a:highlight>
                  <a:schemeClr val="lt1"/>
                </a:highlight>
                <a:latin typeface="Calibri"/>
                <a:ea typeface="Calibri"/>
                <a:cs typeface="Calibri"/>
                <a:sym typeface="Calibri"/>
              </a:rPr>
              <a:t>Lodowce cofają się niemal wszędzie na świecie – w tym w Alpach, Himalajach, Andach, Górach Skalistych, na Alasce i w Afryce.</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Poziom morza rośnie - </a:t>
            </a:r>
            <a:r>
              <a:rPr lang="pl-PL" sz="1600" b="0" i="0" u="none" strike="noStrike" cap="none">
                <a:solidFill>
                  <a:schemeClr val="dk1"/>
                </a:solidFill>
                <a:highlight>
                  <a:schemeClr val="lt1"/>
                </a:highlight>
                <a:latin typeface="Calibri"/>
                <a:ea typeface="Calibri"/>
                <a:cs typeface="Calibri"/>
                <a:sym typeface="Calibri"/>
              </a:rPr>
              <a:t>Globalny poziom morza wzrósł o </a:t>
            </a:r>
            <a:r>
              <a:rPr lang="pl-PL" sz="1600" b="1" i="0" u="none" strike="noStrike" cap="none">
                <a:solidFill>
                  <a:schemeClr val="dk1"/>
                </a:solidFill>
                <a:highlight>
                  <a:schemeClr val="lt1"/>
                </a:highlight>
                <a:latin typeface="Calibri"/>
                <a:ea typeface="Calibri"/>
                <a:cs typeface="Calibri"/>
                <a:sym typeface="Calibri"/>
              </a:rPr>
              <a:t>około 20 centymetrów w ciągu ostatniego stulecia</a:t>
            </a:r>
            <a:r>
              <a:rPr lang="pl-PL" sz="1600" b="0" i="0" u="none" strike="noStrike" cap="none">
                <a:solidFill>
                  <a:schemeClr val="dk1"/>
                </a:solidFill>
                <a:highlight>
                  <a:schemeClr val="lt1"/>
                </a:highlight>
                <a:latin typeface="Calibri"/>
                <a:ea typeface="Calibri"/>
                <a:cs typeface="Calibri"/>
                <a:sym typeface="Calibri"/>
              </a:rPr>
              <a:t>. Tempo wzrostu w ciągu ostatnich dwóch dekad jest jednak prawie dwukrotnie wyższe niż w ubiegłym stuleciu </a:t>
            </a:r>
            <a:br>
              <a:rPr lang="pl-PL" sz="1600" b="0" i="0" u="none" strike="noStrike" cap="none">
                <a:solidFill>
                  <a:schemeClr val="dk1"/>
                </a:solidFill>
                <a:highlight>
                  <a:schemeClr val="lt1"/>
                </a:highlight>
                <a:latin typeface="Calibri"/>
                <a:ea typeface="Calibri"/>
                <a:cs typeface="Calibri"/>
                <a:sym typeface="Calibri"/>
              </a:rPr>
            </a:br>
            <a:r>
              <a:rPr lang="pl-PL" sz="1600" b="0" i="0" u="none" strike="noStrike" cap="none">
                <a:solidFill>
                  <a:schemeClr val="dk1"/>
                </a:solidFill>
                <a:highlight>
                  <a:schemeClr val="lt1"/>
                </a:highlight>
                <a:latin typeface="Calibri"/>
                <a:ea typeface="Calibri"/>
                <a:cs typeface="Calibri"/>
                <a:sym typeface="Calibri"/>
              </a:rPr>
              <a:t>i nieznacznie przyspiesza z każdym rokiem.</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Oceany się ocieplają - </a:t>
            </a:r>
            <a:r>
              <a:rPr lang="pl-PL" sz="1600" b="0" i="0" u="none" strike="noStrike" cap="none">
                <a:solidFill>
                  <a:schemeClr val="dk1"/>
                </a:solidFill>
                <a:highlight>
                  <a:schemeClr val="lt1"/>
                </a:highlight>
                <a:latin typeface="Calibri"/>
                <a:ea typeface="Calibri"/>
                <a:cs typeface="Calibri"/>
                <a:sym typeface="Calibri"/>
              </a:rPr>
              <a:t>Oceany pochłonęły znaczną część tego zwiększonego ciepła, a górne 100 metrów (około 328 stóp) oceanu odnotowało ocieplenie o 0,67 stopnia Fahrenheita (0,33 stopnia Celsjusza) od 1969 roku. Ziemia magazynuje 90% dodatkowej energii w oceanie.</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Zakwaszenie oceanów rośnie - </a:t>
            </a:r>
            <a:r>
              <a:rPr lang="pl-PL" sz="1600" b="0" i="0" u="none" strike="noStrike" cap="none">
                <a:solidFill>
                  <a:schemeClr val="dk1"/>
                </a:solidFill>
                <a:highlight>
                  <a:schemeClr val="lt1"/>
                </a:highlight>
                <a:latin typeface="Calibri"/>
                <a:ea typeface="Calibri"/>
                <a:cs typeface="Calibri"/>
                <a:sym typeface="Calibri"/>
              </a:rPr>
              <a:t>Od początku rewolucji przemysłowej kwasowość wód powierzchniowych oceanów wzrosła o około 30%. W ostatnich dekadach oceany pochłonęły od 20% do 30% całkowitej antropogenicznej emisji dwutlenku węgla.</a:t>
            </a:r>
            <a:endParaRPr sz="1600" b="0" i="0" u="none" strike="noStrike" cap="none">
              <a:solidFill>
                <a:schemeClr val="dk1"/>
              </a:solidFill>
              <a:highlight>
                <a:schemeClr val="lt1"/>
              </a:highlight>
              <a:latin typeface="Calibri"/>
              <a:ea typeface="Calibri"/>
              <a:cs typeface="Calibri"/>
              <a:sym typeface="Calibri"/>
            </a:endParaRPr>
          </a:p>
          <a:p>
            <a:pPr marL="457200" marR="0" lvl="0" indent="-330200" algn="l" rtl="0">
              <a:lnSpc>
                <a:spcPct val="115000"/>
              </a:lnSpc>
              <a:spcBef>
                <a:spcPts val="0"/>
              </a:spcBef>
              <a:spcAft>
                <a:spcPts val="0"/>
              </a:spcAft>
              <a:buClr>
                <a:schemeClr val="dk1"/>
              </a:buClr>
              <a:buSzPts val="1600"/>
              <a:buFont typeface="Calibri"/>
              <a:buChar char="●"/>
            </a:pPr>
            <a:r>
              <a:rPr lang="pl-PL" sz="1600" b="1" i="0" u="none" strike="noStrike" cap="none">
                <a:solidFill>
                  <a:schemeClr val="dk1"/>
                </a:solidFill>
                <a:highlight>
                  <a:schemeClr val="lt1"/>
                </a:highlight>
                <a:latin typeface="Calibri"/>
                <a:ea typeface="Calibri"/>
                <a:cs typeface="Calibri"/>
                <a:sym typeface="Calibri"/>
              </a:rPr>
              <a:t>Coraz częściej występują zjawiska ekstremalne - </a:t>
            </a:r>
            <a:r>
              <a:rPr lang="pl-PL" sz="1600" b="0" i="0" u="none" strike="noStrike" cap="none">
                <a:solidFill>
                  <a:schemeClr val="dk1"/>
                </a:solidFill>
                <a:highlight>
                  <a:schemeClr val="lt1"/>
                </a:highlight>
                <a:latin typeface="Calibri"/>
                <a:ea typeface="Calibri"/>
                <a:cs typeface="Calibri"/>
                <a:sym typeface="Calibri"/>
              </a:rPr>
              <a:t>Od 1950 roku w Stanach Zjednoczonych rośnie liczba rekordowo wysokich temperatur, a jednocześnie maleje liczba rekordowo niskich. W USA obserwuje się również wzrost liczby intensywnych opadów deszczu.</a:t>
            </a:r>
            <a:endParaRPr sz="16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600"/>
              <a:buFont typeface="Arial"/>
              <a:buNone/>
            </a:pPr>
            <a:endParaRPr sz="16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600"/>
              <a:buFont typeface="Arial"/>
              <a:buNone/>
            </a:pPr>
            <a:endParaRPr sz="1600" b="1"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endParaRPr sz="1600" b="0"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1100"/>
              <a:buFont typeface="Arial"/>
              <a:buNone/>
            </a:pPr>
            <a:endParaRPr sz="1600" b="1" i="0" u="none" strike="noStrike" cap="none">
              <a:solidFill>
                <a:schemeClr val="dk1"/>
              </a:solidFill>
              <a:highlight>
                <a:schemeClr val="lt1"/>
              </a:highlight>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600"/>
              <a:buFont typeface="Arial"/>
              <a:buNone/>
            </a:pPr>
            <a:endParaRPr sz="1600" b="0" i="0" u="none" strike="noStrike" cap="none">
              <a:solidFill>
                <a:schemeClr val="dk1"/>
              </a:solidFill>
              <a:highlight>
                <a:schemeClr val="lt1"/>
              </a:highlight>
              <a:latin typeface="Calibri"/>
              <a:ea typeface="Calibri"/>
              <a:cs typeface="Calibri"/>
              <a:sym typeface="Calibri"/>
            </a:endParaRPr>
          </a:p>
        </p:txBody>
      </p:sp>
      <p:sp>
        <p:nvSpPr>
          <p:cNvPr id="354" name="Google Shape;354;g368e3dab612_0_2745">
            <a:extLst>
              <a:ext uri="{C183D7F6-B498-43B3-948B-1728B52AA6E4}">
                <adec:decorative xmlns:adec="http://schemas.microsoft.com/office/drawing/2017/decorative" val="1"/>
              </a:ext>
            </a:extLst>
          </p:cNvPr>
          <p:cNvSpPr txBox="1"/>
          <p:nvPr/>
        </p:nvSpPr>
        <p:spPr>
          <a:xfrm>
            <a:off x="9227575" y="0"/>
            <a:ext cx="562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65000"/>
              </a:lnSpc>
              <a:spcBef>
                <a:spcPts val="1200"/>
              </a:spcBef>
              <a:spcAft>
                <a:spcPts val="1200"/>
              </a:spcAft>
              <a:buClr>
                <a:srgbClr val="000000"/>
              </a:buClr>
              <a:buSzPts val="1600"/>
              <a:buFont typeface="Arial"/>
              <a:buNone/>
            </a:pPr>
            <a:endParaRPr sz="1600" b="1" i="0" u="none" strike="noStrike" cap="none">
              <a:solidFill>
                <a:schemeClr val="dk1"/>
              </a:solidFill>
              <a:highlight>
                <a:schemeClr val="lt1"/>
              </a:highlight>
              <a:latin typeface="Calibri"/>
              <a:ea typeface="Calibri"/>
              <a:cs typeface="Calibri"/>
              <a:sym typeface="Calibri"/>
            </a:endParaRPr>
          </a:p>
        </p:txBody>
      </p:sp>
      <p:sp>
        <p:nvSpPr>
          <p:cNvPr id="355" name="Google Shape;355;g368e3dab612_0_2745">
            <a:extLst>
              <a:ext uri="{C183D7F6-B498-43B3-948B-1728B52AA6E4}">
                <adec:decorative xmlns:adec="http://schemas.microsoft.com/office/drawing/2017/decorative" val="1"/>
              </a:ext>
            </a:extLst>
          </p:cNvPr>
          <p:cNvSpPr txBox="1"/>
          <p:nvPr/>
        </p:nvSpPr>
        <p:spPr>
          <a:xfrm>
            <a:off x="9848775" y="104712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400"/>
              <a:buFont typeface="Arial"/>
              <a:buNone/>
            </a:pPr>
            <a:endParaRPr sz="1400" b="1" i="0" u="none" strike="noStrike" cap="none">
              <a:solidFill>
                <a:schemeClr val="dk1"/>
              </a:solidFill>
              <a:highlight>
                <a:schemeClr val="lt1"/>
              </a:highlight>
              <a:latin typeface="Calibri"/>
              <a:ea typeface="Calibri"/>
              <a:cs typeface="Calibri"/>
              <a:sym typeface="Calibri"/>
            </a:endParaRPr>
          </a:p>
        </p:txBody>
      </p:sp>
      <p:sp>
        <p:nvSpPr>
          <p:cNvPr id="356" name="Google Shape;356;g368e3dab612_0_2745"/>
          <p:cNvSpPr txBox="1"/>
          <p:nvPr/>
        </p:nvSpPr>
        <p:spPr>
          <a:xfrm>
            <a:off x="777575" y="6193625"/>
            <a:ext cx="5064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https://science.nasa.gov/climate-change/evidence/#footnote_5</a:t>
            </a:r>
            <a:endParaRPr sz="1200" b="0" i="0" u="none" strike="noStrike" cap="none">
              <a:solidFill>
                <a:srgbClr val="000000"/>
              </a:solidFill>
              <a:latin typeface="Calibri"/>
              <a:ea typeface="Calibri"/>
              <a:cs typeface="Calibri"/>
              <a:sym typeface="Calibri"/>
            </a:endParaRPr>
          </a:p>
        </p:txBody>
      </p:sp>
      <p:sp>
        <p:nvSpPr>
          <p:cNvPr id="357" name="Google Shape;357;g368e3dab612_0_2745"/>
          <p:cNvSpPr txBox="1">
            <a:spLocks noGrp="1"/>
          </p:cNvSpPr>
          <p:nvPr>
            <p:ph type="title"/>
          </p:nvPr>
        </p:nvSpPr>
        <p:spPr>
          <a:xfrm>
            <a:off x="838200" y="365125"/>
            <a:ext cx="2435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Efekty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g368e3dab612_0_1679" descr="Wykres liniowy przedstawiający globalne emisje CO₂ ze spalania paliw kopalnych i cementu na osobę w latach 1960-2022 dla wybranych krajów i regionów. Kolorowe linie reprezentują USA (żółty), Rosję (zielony), Japonię (brązowy), Chiny (niebieski), UE27 (pomarańczowy), świat (szary) oraz Indie (fioletowy), pokazując różne trendy emisji, z wyraźnym spadkiem w Rosji po 1990 roku i rosnącą emisją w Indiach."/>
          <p:cNvPicPr preferRelativeResize="0"/>
          <p:nvPr/>
        </p:nvPicPr>
        <p:blipFill rotWithShape="1">
          <a:blip r:embed="rId3">
            <a:alphaModFix/>
          </a:blip>
          <a:srcRect t="9690"/>
          <a:stretch/>
        </p:blipFill>
        <p:spPr>
          <a:xfrm>
            <a:off x="5894875" y="2799950"/>
            <a:ext cx="6272525" cy="3186451"/>
          </a:xfrm>
          <a:prstGeom prst="rect">
            <a:avLst/>
          </a:prstGeom>
          <a:noFill/>
          <a:ln>
            <a:noFill/>
          </a:ln>
        </p:spPr>
      </p:pic>
      <p:sp>
        <p:nvSpPr>
          <p:cNvPr id="364" name="Google Shape;364;g368e3dab612_0_16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Co wpływa na te zwiększone emisje?</a:t>
            </a:r>
            <a:endParaRPr/>
          </a:p>
        </p:txBody>
      </p:sp>
      <p:pic>
        <p:nvPicPr>
          <p:cNvPr id="365" name="Google Shape;365;g368e3dab612_0_1679" descr="Wykres liniowy przedstawiający globalne emisje CO₂ ze spalania paliw kopalnych i cementu według krajów od 1960 do prognozy na 2023 rok. Linie kolorowe oznaczają Chiny (pomarańczowa, szybki wzrost do 11,9 GtCO₂), USA (żółta, stabilizacja około 4,9 GtCO₂), Indie (fioletowa, wzrost do 3,1 GtCO₂), UE27 (niebieska, spadek do 2,6 GtCO₂) oraz pozostałe kraje (czarna, najwyższe emisje 14,0 GtCO₂), z zaznaczonymi procentowymi zmianami i trendami."/>
          <p:cNvPicPr preferRelativeResize="0"/>
          <p:nvPr/>
        </p:nvPicPr>
        <p:blipFill rotWithShape="1">
          <a:blip r:embed="rId4">
            <a:alphaModFix/>
          </a:blip>
          <a:srcRect t="8700"/>
          <a:stretch/>
        </p:blipFill>
        <p:spPr>
          <a:xfrm>
            <a:off x="409075" y="3112649"/>
            <a:ext cx="5602199" cy="2873749"/>
          </a:xfrm>
          <a:prstGeom prst="rect">
            <a:avLst/>
          </a:prstGeom>
          <a:noFill/>
          <a:ln>
            <a:noFill/>
          </a:ln>
        </p:spPr>
      </p:pic>
      <p:sp>
        <p:nvSpPr>
          <p:cNvPr id="366" name="Google Shape;366;g368e3dab612_0_1679"/>
          <p:cNvSpPr txBox="1"/>
          <p:nvPr/>
        </p:nvSpPr>
        <p:spPr>
          <a:xfrm>
            <a:off x="1000075" y="2089852"/>
            <a:ext cx="49194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1" i="0" u="none" strike="noStrike" cap="none">
                <a:solidFill>
                  <a:schemeClr val="dk1"/>
                </a:solidFill>
                <a:highlight>
                  <a:schemeClr val="lt1"/>
                </a:highlight>
                <a:latin typeface="Calibri"/>
                <a:ea typeface="Calibri"/>
                <a:cs typeface="Calibri"/>
                <a:sym typeface="Calibri"/>
              </a:rPr>
              <a:t>Globalne emisje CO2 ze spalania paliw kopalnych </a:t>
            </a:r>
            <a:br>
              <a:rPr lang="pl-PL" sz="1700" b="1" i="0" u="none" strike="noStrike" cap="none">
                <a:solidFill>
                  <a:schemeClr val="dk1"/>
                </a:solidFill>
                <a:highlight>
                  <a:schemeClr val="lt1"/>
                </a:highlight>
                <a:latin typeface="Calibri"/>
                <a:ea typeface="Calibri"/>
                <a:cs typeface="Calibri"/>
                <a:sym typeface="Calibri"/>
              </a:rPr>
            </a:br>
            <a:r>
              <a:rPr lang="pl-PL" sz="1700" b="1" i="0" u="none" strike="noStrike" cap="none">
                <a:solidFill>
                  <a:schemeClr val="dk1"/>
                </a:solidFill>
                <a:highlight>
                  <a:schemeClr val="lt1"/>
                </a:highlight>
                <a:latin typeface="Calibri"/>
                <a:ea typeface="Calibri"/>
                <a:cs typeface="Calibri"/>
                <a:sym typeface="Calibri"/>
              </a:rPr>
              <a:t>i cementu, podział na kraje                                         </a:t>
            </a:r>
            <a:endParaRPr sz="1700" b="1" i="0" u="none" strike="noStrike" cap="none">
              <a:solidFill>
                <a:schemeClr val="dk1"/>
              </a:solidFill>
              <a:highlight>
                <a:schemeClr val="lt1"/>
              </a:highlight>
              <a:latin typeface="Calibri"/>
              <a:ea typeface="Calibri"/>
              <a:cs typeface="Calibri"/>
              <a:sym typeface="Calibri"/>
            </a:endParaRPr>
          </a:p>
        </p:txBody>
      </p:sp>
      <p:sp>
        <p:nvSpPr>
          <p:cNvPr id="367" name="Google Shape;367;g368e3dab612_0_1679"/>
          <p:cNvSpPr txBox="1"/>
          <p:nvPr/>
        </p:nvSpPr>
        <p:spPr>
          <a:xfrm>
            <a:off x="6584297" y="2113534"/>
            <a:ext cx="49194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1" i="0" u="none" strike="noStrike" cap="none">
                <a:solidFill>
                  <a:schemeClr val="dk1"/>
                </a:solidFill>
                <a:highlight>
                  <a:schemeClr val="lt1"/>
                </a:highlight>
                <a:latin typeface="Calibri"/>
                <a:ea typeface="Calibri"/>
                <a:cs typeface="Calibri"/>
                <a:sym typeface="Calibri"/>
              </a:rPr>
              <a:t>Globalne emisje CO2 ze spalania paliw kopalnych </a:t>
            </a:r>
            <a:br>
              <a:rPr lang="pl-PL" sz="1700" b="1" i="0" u="none" strike="noStrike" cap="none">
                <a:solidFill>
                  <a:schemeClr val="dk1"/>
                </a:solidFill>
                <a:highlight>
                  <a:schemeClr val="lt1"/>
                </a:highlight>
                <a:latin typeface="Calibri"/>
                <a:ea typeface="Calibri"/>
                <a:cs typeface="Calibri"/>
                <a:sym typeface="Calibri"/>
              </a:rPr>
            </a:br>
            <a:r>
              <a:rPr lang="pl-PL" sz="1700" b="1" i="0" u="none" strike="noStrike" cap="none">
                <a:solidFill>
                  <a:schemeClr val="dk1"/>
                </a:solidFill>
                <a:highlight>
                  <a:schemeClr val="lt1"/>
                </a:highlight>
                <a:latin typeface="Calibri"/>
                <a:ea typeface="Calibri"/>
                <a:cs typeface="Calibri"/>
                <a:sym typeface="Calibri"/>
              </a:rPr>
              <a:t>i cementu, podział na kraje na osobę                                     </a:t>
            </a:r>
            <a:endParaRPr sz="1700" b="1" i="0" u="none" strike="noStrike" cap="none">
              <a:solidFill>
                <a:schemeClr val="dk1"/>
              </a:solidFill>
              <a:highlight>
                <a:schemeClr val="lt1"/>
              </a:highlight>
              <a:latin typeface="Calibri"/>
              <a:ea typeface="Calibri"/>
              <a:cs typeface="Calibri"/>
              <a:sym typeface="Calibri"/>
            </a:endParaRPr>
          </a:p>
        </p:txBody>
      </p:sp>
      <p:sp>
        <p:nvSpPr>
          <p:cNvPr id="368" name="Google Shape;368;g368e3dab612_0_1679"/>
          <p:cNvSpPr txBox="1"/>
          <p:nvPr/>
        </p:nvSpPr>
        <p:spPr>
          <a:xfrm>
            <a:off x="9751125" y="6134075"/>
            <a:ext cx="5064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sng" strike="noStrike" cap="none">
                <a:solidFill>
                  <a:schemeClr val="hlink"/>
                </a:solidFill>
                <a:latin typeface="Calibri"/>
                <a:ea typeface="Calibri"/>
                <a:cs typeface="Calibri"/>
                <a:sym typeface="Calibri"/>
                <a:hlinkClick r:id="rId5"/>
              </a:rPr>
              <a:t>Naukaoklimacie.pl</a:t>
            </a:r>
            <a:r>
              <a:rPr lang="pl-PL" sz="1200" b="0" i="0" u="none" strike="noStrike" cap="none">
                <a:solidFill>
                  <a:srgbClr val="000000"/>
                </a:solidFill>
                <a:latin typeface="Calibri"/>
                <a:ea typeface="Calibri"/>
                <a:cs typeface="Calibri"/>
                <a:sym typeface="Calibri"/>
              </a:rPr>
              <a:t> </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368e3dab612_0_30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Co wpływa na te zwiększone emisje? </a:t>
            </a:r>
            <a:endParaRPr/>
          </a:p>
        </p:txBody>
      </p:sp>
      <p:sp>
        <p:nvSpPr>
          <p:cNvPr id="375" name="Google Shape;375;g368e3dab612_0_304"/>
          <p:cNvSpPr txBox="1">
            <a:spLocks noGrp="1"/>
          </p:cNvSpPr>
          <p:nvPr>
            <p:ph type="body" idx="1"/>
          </p:nvPr>
        </p:nvSpPr>
        <p:spPr>
          <a:xfrm>
            <a:off x="849697" y="1819876"/>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pl-PL"/>
              <a:t>Systemy zaopatrzenia, które w największym stopniu przekładają się na zmiany klimatyczne:</a:t>
            </a:r>
            <a:endParaRPr/>
          </a:p>
          <a:p>
            <a:pPr marL="457200" lvl="0" indent="-342900" algn="l" rtl="0">
              <a:lnSpc>
                <a:spcPct val="90000"/>
              </a:lnSpc>
              <a:spcBef>
                <a:spcPts val="1000"/>
              </a:spcBef>
              <a:spcAft>
                <a:spcPts val="0"/>
              </a:spcAft>
              <a:buSzPts val="1800"/>
              <a:buChar char="•"/>
            </a:pPr>
            <a:r>
              <a:rPr lang="pl-PL" b="1"/>
              <a:t>energia i mobilność łącznie </a:t>
            </a:r>
            <a:r>
              <a:rPr lang="pl-PL" b="1">
                <a:solidFill>
                  <a:srgbClr val="C5521C"/>
                </a:solidFill>
              </a:rPr>
              <a:t>29%,</a:t>
            </a:r>
            <a:endParaRPr b="1">
              <a:solidFill>
                <a:srgbClr val="C5521C"/>
              </a:solidFill>
            </a:endParaRPr>
          </a:p>
          <a:p>
            <a:pPr marL="457200" lvl="0" indent="-342900" algn="l" rtl="0">
              <a:lnSpc>
                <a:spcPct val="90000"/>
              </a:lnSpc>
              <a:spcBef>
                <a:spcPts val="0"/>
              </a:spcBef>
              <a:spcAft>
                <a:spcPts val="0"/>
              </a:spcAft>
              <a:buSzPts val="1800"/>
              <a:buChar char="•"/>
            </a:pPr>
            <a:r>
              <a:rPr lang="pl-PL" b="1"/>
              <a:t>żywność</a:t>
            </a:r>
            <a:r>
              <a:rPr lang="pl-PL" b="1">
                <a:solidFill>
                  <a:srgbClr val="C5521C"/>
                </a:solidFill>
              </a:rPr>
              <a:t> 23%</a:t>
            </a:r>
            <a:r>
              <a:rPr lang="pl-PL" b="1"/>
              <a:t> i</a:t>
            </a:r>
            <a:endParaRPr b="1"/>
          </a:p>
          <a:p>
            <a:pPr marL="457200" lvl="0" indent="-342900" algn="l" rtl="0">
              <a:lnSpc>
                <a:spcPct val="90000"/>
              </a:lnSpc>
              <a:spcBef>
                <a:spcPts val="0"/>
              </a:spcBef>
              <a:spcAft>
                <a:spcPts val="0"/>
              </a:spcAft>
              <a:buSzPts val="1800"/>
              <a:buChar char="•"/>
            </a:pPr>
            <a:r>
              <a:rPr lang="pl-PL" b="1"/>
              <a:t>budownictwo </a:t>
            </a:r>
            <a:r>
              <a:rPr lang="pl-PL" b="1">
                <a:solidFill>
                  <a:srgbClr val="C5521C"/>
                </a:solidFill>
              </a:rPr>
              <a:t>17%.</a:t>
            </a:r>
            <a:endParaRPr b="1">
              <a:solidFill>
                <a:srgbClr val="C5521C"/>
              </a:solidFill>
            </a:endParaRPr>
          </a:p>
          <a:p>
            <a:pPr marL="0" lvl="0" indent="0" algn="l" rtl="0">
              <a:lnSpc>
                <a:spcPct val="90000"/>
              </a:lnSpc>
              <a:spcBef>
                <a:spcPts val="1000"/>
              </a:spcBef>
              <a:spcAft>
                <a:spcPts val="0"/>
              </a:spcAft>
              <a:buClr>
                <a:schemeClr val="dk1"/>
              </a:buClr>
              <a:buSzPts val="1100"/>
              <a:buFont typeface="Arial"/>
              <a:buNone/>
            </a:pPr>
            <a:r>
              <a:rPr lang="pl-PL"/>
              <a:t>Wpływ energii, mobilności i środowiska zabudowanego na klimat jest dziesięciokrotnie większy w regionach o wysokich dochodach niż w regionach o niskich i niższych średnich dochodach.</a:t>
            </a:r>
            <a:endParaRPr/>
          </a:p>
          <a:p>
            <a:pPr marL="0" lvl="0" indent="0" algn="l" rtl="0">
              <a:lnSpc>
                <a:spcPct val="90000"/>
              </a:lnSpc>
              <a:spcBef>
                <a:spcPts val="1000"/>
              </a:spcBef>
              <a:spcAft>
                <a:spcPts val="0"/>
              </a:spcAft>
              <a:buSzPts val="1800"/>
              <a:buNone/>
            </a:pPr>
            <a:endParaRPr/>
          </a:p>
        </p:txBody>
      </p:sp>
      <p:sp>
        <p:nvSpPr>
          <p:cNvPr id="376" name="Google Shape;376;g368e3dab612_0_304"/>
          <p:cNvSpPr txBox="1"/>
          <p:nvPr/>
        </p:nvSpPr>
        <p:spPr>
          <a:xfrm>
            <a:off x="1008250" y="6109300"/>
            <a:ext cx="1140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https://www.resourcepanel.org/sites/default/files/documents/document/media/gro24_full_report_1mar_final_for_web.pdf</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368e3dab612_0_25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Czy prognozy klimatologów się spełniają? (1) </a:t>
            </a:r>
            <a:endParaRPr dirty="0"/>
          </a:p>
        </p:txBody>
      </p:sp>
      <p:pic>
        <p:nvPicPr>
          <p:cNvPr id="383" name="Google Shape;383;g368e3dab612_0_2537" descr="Wykres liniowy przedstawiający prognozę zmian koncentracji CO₂ według Drugiego Raportu IPCC z 1995 roku oraz rzeczywiste obserwacje. Oś pionowa pokazuje stężenie CO₂ w ppm, oś pozioma lata od 1990 do 2025, z czerwoną linią oznaczającą obserwacje i czarnymi punktami oraz pasmami prognozowanych wartości."/>
          <p:cNvPicPr preferRelativeResize="0"/>
          <p:nvPr/>
        </p:nvPicPr>
        <p:blipFill rotWithShape="1">
          <a:blip r:embed="rId3">
            <a:alphaModFix/>
          </a:blip>
          <a:srcRect/>
          <a:stretch/>
        </p:blipFill>
        <p:spPr>
          <a:xfrm>
            <a:off x="3299800" y="1890475"/>
            <a:ext cx="4545500" cy="3840974"/>
          </a:xfrm>
          <a:prstGeom prst="rect">
            <a:avLst/>
          </a:prstGeom>
          <a:noFill/>
          <a:ln>
            <a:noFill/>
          </a:ln>
        </p:spPr>
      </p:pic>
      <p:sp>
        <p:nvSpPr>
          <p:cNvPr id="384" name="Google Shape;384;g368e3dab612_0_2537"/>
          <p:cNvSpPr txBox="1"/>
          <p:nvPr/>
        </p:nvSpPr>
        <p:spPr>
          <a:xfrm>
            <a:off x="3194125" y="6419150"/>
            <a:ext cx="834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https://naukaoklimacie.pl/aktualnosci/donald-trump-o-klimacie-w-onz-komentujemy</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68e3dab612_0_25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Czy prognozy klimatologów się spełniają? (2)</a:t>
            </a:r>
            <a:endParaRPr dirty="0"/>
          </a:p>
        </p:txBody>
      </p:sp>
      <p:pic>
        <p:nvPicPr>
          <p:cNvPr id="391" name="Google Shape;391;g368e3dab612_0_2523" descr="Wykres liniowy przedstawiający prognozę zmian średniej temperatury powierzchni Ziemi z raportu IPCC z 1995 roku oraz rzeczywiste obserwacje. Czerwona linia pokazuje obserwowane anomalie temperatury, które rosną szybciej niż prognozy oznaczone czarnymi liniami przerywanymi, szczególnie po 2010 roku."/>
          <p:cNvPicPr preferRelativeResize="0"/>
          <p:nvPr/>
        </p:nvPicPr>
        <p:blipFill rotWithShape="1">
          <a:blip r:embed="rId3">
            <a:alphaModFix/>
          </a:blip>
          <a:srcRect/>
          <a:stretch/>
        </p:blipFill>
        <p:spPr>
          <a:xfrm>
            <a:off x="794551" y="1760724"/>
            <a:ext cx="4881151" cy="4124624"/>
          </a:xfrm>
          <a:prstGeom prst="rect">
            <a:avLst/>
          </a:prstGeom>
          <a:noFill/>
          <a:ln>
            <a:noFill/>
          </a:ln>
        </p:spPr>
      </p:pic>
      <p:pic>
        <p:nvPicPr>
          <p:cNvPr id="392" name="Google Shape;392;g368e3dab612_0_2523" descr="Wykres liniowy przedstawiający prognozę zmian średniej temperatury powierzchni Ziemi według Trzeciego Raportu IPCC z 2001 roku wraz z rzeczywistymi obserwacjami zaznaczonymi czerwoną linią. Kolorowe pasma i szare cienie ilustrują zakresy niepewności prognoz, a wykres pokazuje rosnący trend anomalii temperatury od lat 90. do 2020 roku."/>
          <p:cNvPicPr preferRelativeResize="0"/>
          <p:nvPr/>
        </p:nvPicPr>
        <p:blipFill rotWithShape="1">
          <a:blip r:embed="rId4">
            <a:alphaModFix/>
          </a:blip>
          <a:srcRect/>
          <a:stretch/>
        </p:blipFill>
        <p:spPr>
          <a:xfrm>
            <a:off x="5675700" y="2022476"/>
            <a:ext cx="6607075" cy="3980174"/>
          </a:xfrm>
          <a:prstGeom prst="rect">
            <a:avLst/>
          </a:prstGeom>
          <a:noFill/>
          <a:ln>
            <a:noFill/>
          </a:ln>
        </p:spPr>
      </p:pic>
      <p:sp>
        <p:nvSpPr>
          <p:cNvPr id="393" name="Google Shape;393;g368e3dab612_0_2523"/>
          <p:cNvSpPr txBox="1"/>
          <p:nvPr/>
        </p:nvSpPr>
        <p:spPr>
          <a:xfrm>
            <a:off x="3194125" y="6419150"/>
            <a:ext cx="834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https://naukaoklimacie.pl/aktualnosci/donald-trump-o-klimacie-w-onz-komentujemy</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68e3dab612_0_0">
            <a:extLst>
              <a:ext uri="{C183D7F6-B498-43B3-948B-1728B52AA6E4}">
                <adec:decorative xmlns:adec="http://schemas.microsoft.com/office/drawing/2017/decorative" val="1"/>
              </a:ext>
            </a:extLst>
          </p:cNvPr>
          <p:cNvSpPr/>
          <p:nvPr/>
        </p:nvSpPr>
        <p:spPr>
          <a:xfrm>
            <a:off x="7587700" y="4795250"/>
            <a:ext cx="4043400" cy="1217100"/>
          </a:xfrm>
          <a:prstGeom prst="rect">
            <a:avLst/>
          </a:prstGeom>
          <a:solidFill>
            <a:srgbClr val="C552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9" name="Google Shape;219;g368e3dab612_0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SzPct val="111111"/>
              <a:buNone/>
            </a:pPr>
            <a:r>
              <a:rPr lang="pl-PL"/>
              <a:t>Integrowanie zasad zrównoważonego rozwoju na uczelni wyższej</a:t>
            </a:r>
            <a:endParaRPr/>
          </a:p>
        </p:txBody>
      </p:sp>
      <p:sp>
        <p:nvSpPr>
          <p:cNvPr id="220" name="Google Shape;220;g368e3dab612_0_0"/>
          <p:cNvSpPr txBox="1">
            <a:spLocks noGrp="1"/>
          </p:cNvSpPr>
          <p:nvPr>
            <p:ph type="subTitle" idx="1"/>
          </p:nvPr>
        </p:nvSpPr>
        <p:spPr>
          <a:xfrm>
            <a:off x="1524000" y="3602038"/>
            <a:ext cx="9144000" cy="1655700"/>
          </a:xfrm>
          <a:prstGeom prst="rect">
            <a:avLst/>
          </a:prstGeom>
          <a:solidFill>
            <a:srgbClr val="A6D3FF"/>
          </a:solid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sz="2800"/>
          </a:p>
          <a:p>
            <a:pPr marL="0" lvl="0" indent="0" algn="ctr" rtl="0">
              <a:lnSpc>
                <a:spcPct val="90000"/>
              </a:lnSpc>
              <a:spcBef>
                <a:spcPts val="1000"/>
              </a:spcBef>
              <a:spcAft>
                <a:spcPts val="0"/>
              </a:spcAft>
              <a:buSzPts val="2400"/>
              <a:buNone/>
            </a:pPr>
            <a:r>
              <a:rPr lang="pl-PL" sz="2800" b="1"/>
              <a:t>Dzień 1 </a:t>
            </a:r>
            <a:endParaRPr sz="2800" b="1"/>
          </a:p>
        </p:txBody>
      </p:sp>
      <p:grpSp>
        <p:nvGrpSpPr>
          <p:cNvPr id="221" name="Google Shape;221;g368e3dab612_0_0">
            <a:extLst>
              <a:ext uri="{C183D7F6-B498-43B3-948B-1728B52AA6E4}">
                <adec:decorative xmlns:adec="http://schemas.microsoft.com/office/drawing/2017/decorative" val="1"/>
              </a:ext>
            </a:extLst>
          </p:cNvPr>
          <p:cNvGrpSpPr/>
          <p:nvPr/>
        </p:nvGrpSpPr>
        <p:grpSpPr>
          <a:xfrm>
            <a:off x="9018672" y="39525"/>
            <a:ext cx="3078062" cy="1082799"/>
            <a:chOff x="6227813" y="0"/>
            <a:chExt cx="5964081" cy="2098042"/>
          </a:xfrm>
        </p:grpSpPr>
        <p:sp>
          <p:nvSpPr>
            <p:cNvPr id="222" name="Google Shape;222;g368e3dab612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223" name="Google Shape;223;g368e3dab612_0_0"/>
            <p:cNvGrpSpPr/>
            <p:nvPr/>
          </p:nvGrpSpPr>
          <p:grpSpPr>
            <a:xfrm>
              <a:off x="6227813" y="299542"/>
              <a:ext cx="5675781" cy="1798500"/>
              <a:chOff x="1469644" y="187882"/>
              <a:chExt cx="5675781" cy="1798500"/>
            </a:xfrm>
          </p:grpSpPr>
          <p:sp>
            <p:nvSpPr>
              <p:cNvPr id="224" name="Google Shape;224;g368e3dab612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25" name="Google Shape;225;g368e3dab612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26" name="Google Shape;226;g368e3dab612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227" name="Google Shape;227;g368e3dab612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228" name="Google Shape;228;g368e3dab612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68e3dab612_0_297"/>
          <p:cNvSpPr txBox="1">
            <a:spLocks noGrp="1"/>
          </p:cNvSpPr>
          <p:nvPr>
            <p:ph type="body" idx="1"/>
          </p:nvPr>
        </p:nvSpPr>
        <p:spPr>
          <a:xfrm>
            <a:off x="1080450" y="1843225"/>
            <a:ext cx="979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800"/>
              <a:buNone/>
            </a:pPr>
            <a:r>
              <a:rPr lang="pl-PL" sz="1800" b="1"/>
              <a:t>Uprawa i zbiór biomasy (uprawy rolne i leśnictwo) </a:t>
            </a:r>
            <a:r>
              <a:rPr lang="pl-PL" sz="1800"/>
              <a:t>przyczyniły się w </a:t>
            </a:r>
            <a:r>
              <a:rPr lang="pl-PL" sz="1800" b="1"/>
              <a:t>ponad 90% do całkowitej utraty bioróżnorodności i stresu wodnego </a:t>
            </a:r>
            <a:r>
              <a:rPr lang="pl-PL" sz="1800"/>
              <a:t>na świecie. </a:t>
            </a:r>
            <a:br>
              <a:rPr lang="pl-PL" sz="1800"/>
            </a:br>
            <a:br>
              <a:rPr lang="pl-PL" sz="1800"/>
            </a:br>
            <a:r>
              <a:rPr lang="pl-PL" sz="1800"/>
              <a:t>Stosunkowo niewiele sektorów przemysłu – sektory związane z żywnością (rolnictwo, handel detaliczny i usługi gastronomiczne), przemysł drzewny (leśnictwo, budownictwo) oraz coraz częściej przemysł biochemiczny – odpowiada za większość utraty bioróżnorodności i powinny być głównym celem polityki.</a:t>
            </a:r>
            <a:endParaRPr sz="1800"/>
          </a:p>
          <a:p>
            <a:pPr marL="0" lvl="0" indent="0" algn="l" rtl="0">
              <a:lnSpc>
                <a:spcPct val="100000"/>
              </a:lnSpc>
              <a:spcBef>
                <a:spcPts val="1000"/>
              </a:spcBef>
              <a:spcAft>
                <a:spcPts val="0"/>
              </a:spcAft>
              <a:buSzPts val="1800"/>
              <a:buNone/>
            </a:pPr>
            <a:r>
              <a:rPr lang="pl-PL" sz="1800"/>
              <a:t>Wynika to z pięciu najważniejszych czynników:</a:t>
            </a:r>
            <a:endParaRPr sz="1800"/>
          </a:p>
          <a:p>
            <a:pPr marL="457200" lvl="0" indent="-342900" algn="l" rtl="0">
              <a:lnSpc>
                <a:spcPct val="100000"/>
              </a:lnSpc>
              <a:spcBef>
                <a:spcPts val="1000"/>
              </a:spcBef>
              <a:spcAft>
                <a:spcPts val="0"/>
              </a:spcAft>
              <a:buSzPts val="1800"/>
              <a:buChar char="•"/>
            </a:pPr>
            <a:r>
              <a:rPr lang="pl-PL" sz="1800"/>
              <a:t>przekształceń środowiska lądowego i morskiego, </a:t>
            </a:r>
            <a:endParaRPr sz="1800"/>
          </a:p>
          <a:p>
            <a:pPr marL="457200" lvl="0" indent="-342900" algn="l" rtl="0">
              <a:lnSpc>
                <a:spcPct val="100000"/>
              </a:lnSpc>
              <a:spcBef>
                <a:spcPts val="0"/>
              </a:spcBef>
              <a:spcAft>
                <a:spcPts val="0"/>
              </a:spcAft>
              <a:buSzPts val="1800"/>
              <a:buChar char="•"/>
            </a:pPr>
            <a:r>
              <a:rPr lang="pl-PL" sz="1800"/>
              <a:t>eksploatacji zasobów naturalnych, </a:t>
            </a:r>
            <a:endParaRPr sz="1800"/>
          </a:p>
          <a:p>
            <a:pPr marL="457200" lvl="0" indent="-342900" algn="l" rtl="0">
              <a:lnSpc>
                <a:spcPct val="100000"/>
              </a:lnSpc>
              <a:spcBef>
                <a:spcPts val="0"/>
              </a:spcBef>
              <a:spcAft>
                <a:spcPts val="0"/>
              </a:spcAft>
              <a:buSzPts val="1800"/>
              <a:buChar char="•"/>
            </a:pPr>
            <a:r>
              <a:rPr lang="pl-PL" sz="1800"/>
              <a:t>zmian klimatu, </a:t>
            </a:r>
            <a:endParaRPr sz="1800"/>
          </a:p>
          <a:p>
            <a:pPr marL="457200" lvl="0" indent="-342900" algn="l" rtl="0">
              <a:lnSpc>
                <a:spcPct val="100000"/>
              </a:lnSpc>
              <a:spcBef>
                <a:spcPts val="0"/>
              </a:spcBef>
              <a:spcAft>
                <a:spcPts val="0"/>
              </a:spcAft>
              <a:buSzPts val="1800"/>
              <a:buChar char="•"/>
            </a:pPr>
            <a:r>
              <a:rPr lang="pl-PL" sz="1800"/>
              <a:t>rozpowszechnienia się </a:t>
            </a:r>
            <a:r>
              <a:rPr lang="pl-PL" sz="1800">
                <a:solidFill>
                  <a:schemeClr val="hlink"/>
                </a:solidFill>
                <a:uFill>
                  <a:noFill/>
                </a:uFill>
                <a:hlinkClick r:id="rId3"/>
              </a:rPr>
              <a:t>gatunków inwazyjnych</a:t>
            </a:r>
            <a:r>
              <a:rPr lang="pl-PL" sz="1800"/>
              <a:t> </a:t>
            </a:r>
            <a:endParaRPr sz="1800"/>
          </a:p>
          <a:p>
            <a:pPr marL="457200" lvl="0" indent="-342900" algn="l" rtl="0">
              <a:lnSpc>
                <a:spcPct val="100000"/>
              </a:lnSpc>
              <a:spcBef>
                <a:spcPts val="0"/>
              </a:spcBef>
              <a:spcAft>
                <a:spcPts val="0"/>
              </a:spcAft>
              <a:buSzPts val="1800"/>
              <a:buChar char="•"/>
            </a:pPr>
            <a:r>
              <a:rPr lang="pl-PL" sz="1800"/>
              <a:t>oraz zanieczyszczeń.</a:t>
            </a:r>
            <a:endParaRPr sz="1800"/>
          </a:p>
          <a:p>
            <a:pPr marL="0" lvl="0" indent="0" algn="l" rtl="0">
              <a:lnSpc>
                <a:spcPct val="115000"/>
              </a:lnSpc>
              <a:spcBef>
                <a:spcPts val="1000"/>
              </a:spcBef>
              <a:spcAft>
                <a:spcPts val="0"/>
              </a:spcAft>
              <a:buSzPts val="1800"/>
              <a:buNone/>
            </a:pPr>
            <a:endParaRPr sz="1800"/>
          </a:p>
        </p:txBody>
      </p:sp>
      <p:sp>
        <p:nvSpPr>
          <p:cNvPr id="400" name="Google Shape;400;g368e3dab612_0_297"/>
          <p:cNvSpPr txBox="1">
            <a:spLocks noGrp="1"/>
          </p:cNvSpPr>
          <p:nvPr>
            <p:ph type="title"/>
          </p:nvPr>
        </p:nvSpPr>
        <p:spPr>
          <a:xfrm>
            <a:off x="990600" y="517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Bioróżnorodność - przyczyny kryzysu</a:t>
            </a:r>
            <a:endParaRPr/>
          </a:p>
        </p:txBody>
      </p:sp>
      <p:sp>
        <p:nvSpPr>
          <p:cNvPr id="401" name="Google Shape;401;g368e3dab612_0_297"/>
          <p:cNvSpPr txBox="1"/>
          <p:nvPr/>
        </p:nvSpPr>
        <p:spPr>
          <a:xfrm>
            <a:off x="1167975" y="6232828"/>
            <a:ext cx="1463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https://www.resourcepanel.org/sites/default/files/documents/document/media/gro24_full_report_1mar_final_for_web.pdf</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68e3dab612_0_39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Utrata bioróżnorodności - dlaczego istotna?</a:t>
            </a:r>
            <a:endParaRPr sz="4200"/>
          </a:p>
        </p:txBody>
      </p:sp>
      <p:sp>
        <p:nvSpPr>
          <p:cNvPr id="408" name="Google Shape;408;g368e3dab612_0_392"/>
          <p:cNvSpPr txBox="1">
            <a:spLocks noGrp="1"/>
          </p:cNvSpPr>
          <p:nvPr>
            <p:ph type="body" idx="1"/>
          </p:nvPr>
        </p:nvSpPr>
        <p:spPr>
          <a:xfrm>
            <a:off x="838200" y="1825625"/>
            <a:ext cx="6399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1000"/>
              </a:spcBef>
              <a:spcAft>
                <a:spcPts val="0"/>
              </a:spcAft>
              <a:buSzPts val="1800"/>
              <a:buChar char="•"/>
            </a:pPr>
            <a:r>
              <a:rPr lang="pl-PL" sz="1800"/>
              <a:t>Ginące gatunki mogą zaburzyć całe ekosystemy, wpływając na różne branże gospodarki i społeczności. </a:t>
            </a:r>
            <a:endParaRPr sz="1800"/>
          </a:p>
          <a:p>
            <a:pPr marL="457200" lvl="0" indent="-342900" algn="l" rtl="0">
              <a:lnSpc>
                <a:spcPct val="100000"/>
              </a:lnSpc>
              <a:spcBef>
                <a:spcPts val="0"/>
              </a:spcBef>
              <a:spcAft>
                <a:spcPts val="0"/>
              </a:spcAft>
              <a:buSzPts val="1800"/>
              <a:buChar char="•"/>
            </a:pPr>
            <a:r>
              <a:rPr lang="pl-PL" sz="1800"/>
              <a:t>Pogorszenie stanu natury ma dalekosiężny wpływ na globalny PKB i działalność biznesową. </a:t>
            </a:r>
            <a:endParaRPr sz="1800"/>
          </a:p>
          <a:p>
            <a:pPr marL="457200" lvl="0" indent="-342900" algn="l" rtl="0">
              <a:lnSpc>
                <a:spcPct val="100000"/>
              </a:lnSpc>
              <a:spcBef>
                <a:spcPts val="0"/>
              </a:spcBef>
              <a:spcAft>
                <a:spcPts val="0"/>
              </a:spcAft>
              <a:buSzPts val="1800"/>
              <a:buChar char="•"/>
            </a:pPr>
            <a:r>
              <a:rPr lang="pl-PL" sz="1800"/>
              <a:t>Degradacja środowiska naturalnego może prowadzić do konfliktów, pogłębiać nierówność płci i stanowić zagrożenie dla zdrowia publicznego.</a:t>
            </a:r>
            <a:endParaRPr sz="1800"/>
          </a:p>
        </p:txBody>
      </p:sp>
      <p:sp>
        <p:nvSpPr>
          <p:cNvPr id="409" name="Google Shape;409;g368e3dab612_0_392"/>
          <p:cNvSpPr txBox="1"/>
          <p:nvPr/>
        </p:nvSpPr>
        <p:spPr>
          <a:xfrm>
            <a:off x="838200" y="6096525"/>
            <a:ext cx="10515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https://respect.energy/wp-content/uploads/2025/05/Biodiversity-Raport.pdf</a:t>
            </a:r>
            <a:endParaRPr sz="1400" b="0" i="0" u="none" strike="noStrike" cap="none">
              <a:solidFill>
                <a:srgbClr val="000000"/>
              </a:solidFill>
              <a:latin typeface="Calibri"/>
              <a:ea typeface="Calibri"/>
              <a:cs typeface="Calibri"/>
              <a:sym typeface="Calibri"/>
            </a:endParaRPr>
          </a:p>
        </p:txBody>
      </p:sp>
      <p:pic>
        <p:nvPicPr>
          <p:cNvPr id="410" name="Google Shape;410;g368e3dab612_0_392" descr="Infografika 3 obszary negatywnego wpływu zaniku różnorodności 1. Zdrowie 2. Pokój na świecie 3.Równość płci"/>
          <p:cNvPicPr preferRelativeResize="0"/>
          <p:nvPr/>
        </p:nvPicPr>
        <p:blipFill rotWithShape="1">
          <a:blip r:embed="rId3">
            <a:alphaModFix/>
          </a:blip>
          <a:srcRect/>
          <a:stretch/>
        </p:blipFill>
        <p:spPr>
          <a:xfrm>
            <a:off x="7661600" y="1535400"/>
            <a:ext cx="4115525" cy="51501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68e3dab612_0_3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Zużycie surowców i odpady (1)</a:t>
            </a:r>
            <a:endParaRPr dirty="0"/>
          </a:p>
        </p:txBody>
      </p:sp>
      <p:sp>
        <p:nvSpPr>
          <p:cNvPr id="417" name="Google Shape;417;g368e3dab612_0_318"/>
          <p:cNvSpPr txBox="1">
            <a:spLocks noGrp="1"/>
          </p:cNvSpPr>
          <p:nvPr>
            <p:ph type="body" idx="1"/>
          </p:nvPr>
        </p:nvSpPr>
        <p:spPr>
          <a:xfrm>
            <a:off x="838200" y="1825625"/>
            <a:ext cx="10261500" cy="4351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SzPts val="1800"/>
              <a:buNone/>
            </a:pPr>
            <a:r>
              <a:rPr lang="pl-PL" sz="1800"/>
              <a:t>Rosnący poziom życia wiązał się z gwałtownym wzrostem wydobycia i handlu materiałami, a także wzrostem ilości odpadów i emisji. Oznacza to między innymi wychodzenie ludzi z ubóstwa. </a:t>
            </a:r>
            <a:r>
              <a:rPr lang="pl-PL" sz="1800" b="1"/>
              <a:t>Globalne wydobycie materiałów wzrosło z 30 miliardów ton w 1970 roku do 106,6 miliarda ton w 2024 roku, co stanowi średnioroczny wzrost o 2,3%. W</a:t>
            </a:r>
            <a:r>
              <a:rPr lang="pl-PL" sz="1800"/>
              <a:t> rezultacie średnie globalne zapotrzebowanie na materiały na mieszkańca wzrosło z 8,4 tony w 1970 roku do 13,2 tony w 2024 roku.</a:t>
            </a:r>
            <a:endParaRPr sz="1800"/>
          </a:p>
        </p:txBody>
      </p:sp>
      <p:sp>
        <p:nvSpPr>
          <p:cNvPr id="418" name="Google Shape;418;g368e3dab612_0_318"/>
          <p:cNvSpPr txBox="1"/>
          <p:nvPr/>
        </p:nvSpPr>
        <p:spPr>
          <a:xfrm>
            <a:off x="838200" y="4218350"/>
            <a:ext cx="10194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pl-PL" sz="1800" b="1" i="0" u="none" strike="noStrike" cap="none">
                <a:solidFill>
                  <a:srgbClr val="000000"/>
                </a:solidFill>
                <a:latin typeface="Calibri"/>
                <a:ea typeface="Calibri"/>
                <a:cs typeface="Calibri"/>
                <a:sym typeface="Calibri"/>
              </a:rPr>
              <a:t>Sektor budowlany i mobilność </a:t>
            </a:r>
            <a:r>
              <a:rPr lang="pl-PL" sz="1800" b="0" i="0" u="none" strike="noStrike" cap="none">
                <a:solidFill>
                  <a:srgbClr val="000000"/>
                </a:solidFill>
                <a:latin typeface="Calibri"/>
                <a:ea typeface="Calibri"/>
                <a:cs typeface="Calibri"/>
                <a:sym typeface="Calibri"/>
              </a:rPr>
              <a:t>są głównymi czynnikami wzrostu globalnego popytu na materiały, tuż za nimi plasują się </a:t>
            </a:r>
            <a:r>
              <a:rPr lang="pl-PL" sz="1800" b="1" i="0" u="none" strike="noStrike" cap="none">
                <a:solidFill>
                  <a:srgbClr val="000000"/>
                </a:solidFill>
                <a:latin typeface="Calibri"/>
                <a:ea typeface="Calibri"/>
                <a:cs typeface="Calibri"/>
                <a:sym typeface="Calibri"/>
              </a:rPr>
              <a:t>żywność </a:t>
            </a:r>
            <a:r>
              <a:rPr lang="pl-PL" sz="1800" b="0" i="0" u="none" strike="noStrike" cap="none">
                <a:solidFill>
                  <a:srgbClr val="000000"/>
                </a:solidFill>
                <a:latin typeface="Calibri"/>
                <a:ea typeface="Calibri"/>
                <a:cs typeface="Calibri"/>
                <a:sym typeface="Calibri"/>
              </a:rPr>
              <a:t>i </a:t>
            </a:r>
            <a:r>
              <a:rPr lang="pl-PL" sz="1800" b="1" i="0" u="none" strike="noStrike" cap="none">
                <a:solidFill>
                  <a:srgbClr val="000000"/>
                </a:solidFill>
                <a:latin typeface="Calibri"/>
                <a:ea typeface="Calibri"/>
                <a:cs typeface="Calibri"/>
                <a:sym typeface="Calibri"/>
              </a:rPr>
              <a:t>energia</a:t>
            </a:r>
            <a:r>
              <a:rPr lang="pl-PL" sz="1800" b="0" i="0" u="none" strike="noStrike" cap="none">
                <a:solidFill>
                  <a:srgbClr val="000000"/>
                </a:solidFill>
                <a:latin typeface="Calibri"/>
                <a:ea typeface="Calibri"/>
                <a:cs typeface="Calibri"/>
                <a:sym typeface="Calibri"/>
              </a:rPr>
              <a:t>. Sektory te łącznie odpowiadają</a:t>
            </a:r>
            <a:r>
              <a:rPr lang="pl-PL" sz="1800" b="1" i="0" u="none" strike="noStrike" cap="none">
                <a:solidFill>
                  <a:srgbClr val="000000"/>
                </a:solidFill>
                <a:latin typeface="Calibri"/>
                <a:ea typeface="Calibri"/>
                <a:cs typeface="Calibri"/>
                <a:sym typeface="Calibri"/>
              </a:rPr>
              <a:t> za około 90% globalnego popytu na materiały.</a:t>
            </a:r>
            <a:endParaRPr sz="1800" b="1" i="0" u="none" strike="noStrike" cap="none">
              <a:solidFill>
                <a:srgbClr val="000000"/>
              </a:solidFill>
              <a:latin typeface="Calibri"/>
              <a:ea typeface="Calibri"/>
              <a:cs typeface="Calibri"/>
              <a:sym typeface="Calibri"/>
            </a:endParaRPr>
          </a:p>
        </p:txBody>
      </p:sp>
      <p:sp>
        <p:nvSpPr>
          <p:cNvPr id="419" name="Google Shape;419;g368e3dab612_0_318"/>
          <p:cNvSpPr txBox="1"/>
          <p:nvPr/>
        </p:nvSpPr>
        <p:spPr>
          <a:xfrm>
            <a:off x="1008250" y="6109300"/>
            <a:ext cx="1140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https://www.resourcepanel.org/sites/default/files/documents/document/media/gro24_full_report_1mar_final_for_web.pdf</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424"/>
        <p:cNvGrpSpPr/>
        <p:nvPr/>
      </p:nvGrpSpPr>
      <p:grpSpPr>
        <a:xfrm>
          <a:off x="0" y="0"/>
          <a:ext cx="0" cy="0"/>
          <a:chOff x="0" y="0"/>
          <a:chExt cx="0" cy="0"/>
        </a:xfrm>
      </p:grpSpPr>
      <p:sp>
        <p:nvSpPr>
          <p:cNvPr id="425" name="Google Shape;425;g368e3dab612_0_38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Zużycie surowców - dane</a:t>
            </a:r>
            <a:endParaRPr/>
          </a:p>
        </p:txBody>
      </p:sp>
      <p:sp>
        <p:nvSpPr>
          <p:cNvPr id="426" name="Google Shape;426;g368e3dab612_0_38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92100" lvl="0" indent="-266700" algn="l" rtl="0">
              <a:lnSpc>
                <a:spcPct val="100000"/>
              </a:lnSpc>
              <a:spcBef>
                <a:spcPts val="0"/>
              </a:spcBef>
              <a:spcAft>
                <a:spcPts val="0"/>
              </a:spcAft>
              <a:buSzPts val="1800"/>
              <a:buFont typeface="Lato"/>
              <a:buChar char="●"/>
            </a:pPr>
            <a:r>
              <a:rPr lang="pl-PL" sz="1800"/>
              <a:t>Od 1970 r. wykorzystanie zasobów </a:t>
            </a:r>
            <a:r>
              <a:rPr lang="pl-PL" sz="1800" b="1"/>
              <a:t>potroiło się</a:t>
            </a:r>
            <a:r>
              <a:rPr lang="pl-PL" sz="1800"/>
              <a:t>, w tym nastąpił </a:t>
            </a:r>
            <a:r>
              <a:rPr lang="pl-PL" sz="1800" b="1"/>
              <a:t>pięciokrotny wzrost </a:t>
            </a:r>
            <a:r>
              <a:rPr lang="pl-PL" sz="1800"/>
              <a:t>zużycia surowców niemetalicznych i </a:t>
            </a:r>
            <a:r>
              <a:rPr lang="pl-PL" sz="1800" b="1"/>
              <a:t>45% wzrost</a:t>
            </a:r>
            <a:r>
              <a:rPr lang="pl-PL" sz="1800"/>
              <a:t> zużycia paliw kopalnych.</a:t>
            </a:r>
            <a:endParaRPr sz="1800"/>
          </a:p>
          <a:p>
            <a:pPr marL="292100" lvl="0" indent="0" algn="l" rtl="0">
              <a:lnSpc>
                <a:spcPct val="100000"/>
              </a:lnSpc>
              <a:spcBef>
                <a:spcPts val="0"/>
              </a:spcBef>
              <a:spcAft>
                <a:spcPts val="0"/>
              </a:spcAft>
              <a:buClr>
                <a:schemeClr val="dk1"/>
              </a:buClr>
              <a:buSzPts val="1700"/>
              <a:buFont typeface="Arial"/>
              <a:buNone/>
            </a:pPr>
            <a:endParaRPr sz="1800"/>
          </a:p>
          <a:p>
            <a:pPr marL="292100" lvl="0" indent="-266700" algn="l" rtl="0">
              <a:lnSpc>
                <a:spcPct val="100000"/>
              </a:lnSpc>
              <a:spcBef>
                <a:spcPts val="0"/>
              </a:spcBef>
              <a:spcAft>
                <a:spcPts val="0"/>
              </a:spcAft>
              <a:buSzPts val="1800"/>
              <a:buFont typeface="Lato"/>
              <a:buChar char="●"/>
            </a:pPr>
            <a:r>
              <a:rPr lang="pl-PL" sz="1800"/>
              <a:t>Do 2060 c</a:t>
            </a:r>
            <a:r>
              <a:rPr lang="pl-PL" sz="1800" b="1"/>
              <a:t>ałkowite zużycie surowców</a:t>
            </a:r>
            <a:r>
              <a:rPr lang="pl-PL" sz="1800"/>
              <a:t> może się podwoić osiągając poziom 190 mld ton (obecnie 92 mld), powodując </a:t>
            </a:r>
            <a:r>
              <a:rPr lang="pl-PL" sz="1800" b="1"/>
              <a:t>43% wzrost emisji </a:t>
            </a:r>
            <a:r>
              <a:rPr lang="pl-PL" sz="1800"/>
              <a:t>gazów cieplarnianych.</a:t>
            </a:r>
            <a:endParaRPr sz="1800"/>
          </a:p>
          <a:p>
            <a:pPr marL="292100" lvl="0" indent="0" algn="l" rtl="0">
              <a:lnSpc>
                <a:spcPct val="100000"/>
              </a:lnSpc>
              <a:spcBef>
                <a:spcPts val="0"/>
              </a:spcBef>
              <a:spcAft>
                <a:spcPts val="0"/>
              </a:spcAft>
              <a:buClr>
                <a:schemeClr val="dk1"/>
              </a:buClr>
              <a:buSzPts val="1700"/>
              <a:buFont typeface="Arial"/>
              <a:buNone/>
            </a:pPr>
            <a:endParaRPr sz="1800"/>
          </a:p>
          <a:p>
            <a:pPr marL="292100" lvl="0" indent="-266700" algn="l" rtl="0">
              <a:lnSpc>
                <a:spcPct val="100000"/>
              </a:lnSpc>
              <a:spcBef>
                <a:spcPts val="0"/>
              </a:spcBef>
              <a:spcAft>
                <a:spcPts val="0"/>
              </a:spcAft>
              <a:buSzPts val="1800"/>
              <a:buFont typeface="Lato"/>
              <a:buChar char="●"/>
            </a:pPr>
            <a:r>
              <a:rPr lang="pl-PL" sz="1800"/>
              <a:t>Gospodarka UE zużywa </a:t>
            </a:r>
            <a:r>
              <a:rPr lang="pl-PL" sz="1800" b="1"/>
              <a:t>16 ton surowców na osobę rocznie</a:t>
            </a:r>
            <a:r>
              <a:rPr lang="pl-PL" sz="1800"/>
              <a:t>, z czego 6 ton stanowią odpady, z których połowa trafia na składowiska.</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68e3dab612_0_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sz="4200" dirty="0"/>
              <a:t>Zużycie surowców i odpady </a:t>
            </a:r>
            <a:r>
              <a:rPr lang="pl-PL" sz="4000" dirty="0"/>
              <a:t>(2)</a:t>
            </a:r>
            <a:endParaRPr sz="4200" dirty="0"/>
          </a:p>
        </p:txBody>
      </p:sp>
      <p:pic>
        <p:nvPicPr>
          <p:cNvPr id="433" name="Google Shape;433;g368e3dab612_0_60" descr="Wykres słupkowy przedstawia globalną ekstrakcję czterech głównych kategorii materiałów od 1970 do 2024 roku w milionach ton. Kolory oznaczają biomasę (zielony), paliwa kopalne (szary), rudy metali (pomarańczowy) i minerały niemetaliczne (niebieski), z wyraźnym wzrostem minerałów niemetalicznych i paliw kopalnych po 2000 roku."/>
          <p:cNvPicPr preferRelativeResize="0"/>
          <p:nvPr/>
        </p:nvPicPr>
        <p:blipFill rotWithShape="1">
          <a:blip r:embed="rId3">
            <a:alphaModFix/>
          </a:blip>
          <a:srcRect/>
          <a:stretch/>
        </p:blipFill>
        <p:spPr>
          <a:xfrm>
            <a:off x="1329155" y="1378506"/>
            <a:ext cx="8563699" cy="4730801"/>
          </a:xfrm>
          <a:prstGeom prst="rect">
            <a:avLst/>
          </a:prstGeom>
          <a:noFill/>
          <a:ln>
            <a:noFill/>
          </a:ln>
        </p:spPr>
      </p:pic>
      <p:sp>
        <p:nvSpPr>
          <p:cNvPr id="434" name="Google Shape;434;g368e3dab612_0_60"/>
          <p:cNvSpPr txBox="1"/>
          <p:nvPr/>
        </p:nvSpPr>
        <p:spPr>
          <a:xfrm>
            <a:off x="1008250" y="6109300"/>
            <a:ext cx="1140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https://www.resourcepanel.org/sites/default/files/documents/document/media/gro24_full_report_1mar_final_for_web.pdf</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439"/>
        <p:cNvGrpSpPr/>
        <p:nvPr/>
      </p:nvGrpSpPr>
      <p:grpSpPr>
        <a:xfrm>
          <a:off x="0" y="0"/>
          <a:ext cx="0" cy="0"/>
          <a:chOff x="0" y="0"/>
          <a:chExt cx="0" cy="0"/>
        </a:xfrm>
      </p:grpSpPr>
      <p:sp>
        <p:nvSpPr>
          <p:cNvPr id="440" name="Google Shape;440;g368e3dab612_0_2557"/>
          <p:cNvSpPr txBox="1">
            <a:spLocks noGrp="1"/>
          </p:cNvSpPr>
          <p:nvPr>
            <p:ph type="title"/>
          </p:nvPr>
        </p:nvSpPr>
        <p:spPr>
          <a:xfrm>
            <a:off x="825328" y="365125"/>
            <a:ext cx="10515600" cy="1325700"/>
          </a:xfrm>
          <a:prstGeom prst="rect">
            <a:avLst/>
          </a:prstGeom>
          <a:noFill/>
          <a:ln>
            <a:noFill/>
          </a:ln>
        </p:spPr>
        <p:txBody>
          <a:bodyPr spcFirstLastPara="1" wrap="square" lIns="91425" tIns="45700" rIns="91425" bIns="45700" anchor="ctr" anchorCtr="0">
            <a:normAutofit/>
          </a:bodyPr>
          <a:lstStyle/>
          <a:p>
            <a:pPr lvl="0"/>
            <a:r>
              <a:rPr lang="pl-PL" sz="4200" dirty="0"/>
              <a:t>Zużycie surowców i odpady </a:t>
            </a:r>
            <a:r>
              <a:rPr lang="pl-PL" sz="4000" dirty="0"/>
              <a:t>(3)</a:t>
            </a:r>
            <a:endParaRPr sz="4200" dirty="0"/>
          </a:p>
        </p:txBody>
      </p:sp>
      <p:sp>
        <p:nvSpPr>
          <p:cNvPr id="441" name="Google Shape;441;g368e3dab612_0_255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442" name="Google Shape;442;g368e3dab612_0_2557" descr="Schemat Sankey przedstawiający globalne przepływy materiałów, odpadów i emisji w 2019 roku, wyrażone w miliardach ton. Kolory oznaczają różne kategorie materiałów i procesów, z kluczowymi wartościami dotyczącymi ekstrakcji, konsumpcji, recyklingu, emisji powietrznych oraz odpadów stałych i ciekłych, ukazując bilans wejścia i wyjścia materiałów."/>
          <p:cNvPicPr preferRelativeResize="0"/>
          <p:nvPr/>
        </p:nvPicPr>
        <p:blipFill rotWithShape="1">
          <a:blip r:embed="rId3">
            <a:alphaModFix/>
          </a:blip>
          <a:srcRect/>
          <a:stretch/>
        </p:blipFill>
        <p:spPr>
          <a:xfrm>
            <a:off x="1611100" y="1458917"/>
            <a:ext cx="8273924" cy="5399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g368e3dab612_0_373" descr="Układ okresowy pierwiastków pokazujący niedobory pierwiastków "/>
          <p:cNvPicPr preferRelativeResize="0"/>
          <p:nvPr/>
        </p:nvPicPr>
        <p:blipFill rotWithShape="1">
          <a:blip r:embed="rId3">
            <a:alphaModFix/>
          </a:blip>
          <a:srcRect/>
          <a:stretch/>
        </p:blipFill>
        <p:spPr>
          <a:xfrm>
            <a:off x="4128600" y="353400"/>
            <a:ext cx="8063401" cy="5748325"/>
          </a:xfrm>
          <a:prstGeom prst="rect">
            <a:avLst/>
          </a:prstGeom>
          <a:noFill/>
          <a:ln>
            <a:noFill/>
          </a:ln>
        </p:spPr>
      </p:pic>
      <p:sp>
        <p:nvSpPr>
          <p:cNvPr id="449" name="Google Shape;449;g368e3dab612_0_373"/>
          <p:cNvSpPr txBox="1"/>
          <p:nvPr/>
        </p:nvSpPr>
        <p:spPr>
          <a:xfrm>
            <a:off x="5930096" y="6320707"/>
            <a:ext cx="626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https://www.euchems.eu/euchems-periodic-table/</a:t>
            </a:r>
            <a:endParaRPr sz="1400" b="0" i="0" u="none" strike="noStrike" cap="none">
              <a:solidFill>
                <a:srgbClr val="000000"/>
              </a:solidFill>
              <a:latin typeface="Calibri"/>
              <a:ea typeface="Calibri"/>
              <a:cs typeface="Calibri"/>
              <a:sym typeface="Calibri"/>
            </a:endParaRPr>
          </a:p>
        </p:txBody>
      </p:sp>
      <p:sp>
        <p:nvSpPr>
          <p:cNvPr id="450" name="Google Shape;450;g368e3dab612_0_373"/>
          <p:cNvSpPr txBox="1">
            <a:spLocks noGrp="1"/>
          </p:cNvSpPr>
          <p:nvPr>
            <p:ph type="title"/>
          </p:nvPr>
        </p:nvSpPr>
        <p:spPr>
          <a:xfrm>
            <a:off x="915427" y="1317606"/>
            <a:ext cx="2790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pl-PL" sz="3600"/>
              <a:t>Układ okresowy pierwiastków a ich niedobory</a:t>
            </a:r>
            <a:endParaRPr sz="3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368e3dab612_0_22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000"/>
              <a:t>Intensywność zużycia surowców a liczba ludności</a:t>
            </a:r>
            <a:endParaRPr sz="4000"/>
          </a:p>
        </p:txBody>
      </p:sp>
      <p:sp>
        <p:nvSpPr>
          <p:cNvPr id="457" name="Google Shape;457;g368e3dab612_0_2224"/>
          <p:cNvSpPr txBox="1"/>
          <p:nvPr/>
        </p:nvSpPr>
        <p:spPr>
          <a:xfrm>
            <a:off x="3586571" y="3574486"/>
            <a:ext cx="5277000" cy="2733900"/>
          </a:xfrm>
          <a:prstGeom prst="rect">
            <a:avLst/>
          </a:prstGeom>
          <a:noFill/>
          <a:ln>
            <a:noFill/>
          </a:ln>
        </p:spPr>
        <p:txBody>
          <a:bodyPr spcFirstLastPara="1" wrap="square" lIns="76325" tIns="76325" rIns="76325" bIns="76325" anchor="t" anchorCtr="0">
            <a:spAutoFit/>
          </a:bodyPr>
          <a:lstStyle/>
          <a:p>
            <a:pPr marL="0" marR="0" lvl="0" indent="0" algn="l" rtl="0">
              <a:lnSpc>
                <a:spcPct val="100000"/>
              </a:lnSpc>
              <a:spcBef>
                <a:spcPts val="0"/>
              </a:spcBef>
              <a:spcAft>
                <a:spcPts val="0"/>
              </a:spcAft>
              <a:buClr>
                <a:srgbClr val="000000"/>
              </a:buClr>
              <a:buSzPts val="2115"/>
              <a:buFont typeface="Arial"/>
              <a:buNone/>
            </a:pPr>
            <a:r>
              <a:rPr lang="pl-PL" sz="2314" b="0" i="0" u="none" strike="noStrike" cap="none">
                <a:solidFill>
                  <a:srgbClr val="000000"/>
                </a:solidFill>
                <a:latin typeface="Calibri"/>
                <a:ea typeface="Calibri"/>
                <a:cs typeface="Calibri"/>
                <a:sym typeface="Calibri"/>
              </a:rPr>
              <a:t>Liczba ludności wzrosła   - 14 x</a:t>
            </a:r>
            <a:endParaRPr sz="23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endParaRPr sz="23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r>
              <a:rPr lang="pl-PL" sz="2314" b="0" i="0" u="none" strike="noStrike" cap="none">
                <a:solidFill>
                  <a:srgbClr val="000000"/>
                </a:solidFill>
                <a:latin typeface="Calibri"/>
                <a:ea typeface="Calibri"/>
                <a:cs typeface="Calibri"/>
                <a:sym typeface="Calibri"/>
              </a:rPr>
              <a:t>Konsumpcja energii        </a:t>
            </a:r>
            <a:r>
              <a:rPr lang="pl-PL" sz="2314" b="1" i="0" u="none" strike="noStrike" cap="none">
                <a:solidFill>
                  <a:srgbClr val="000000"/>
                </a:solidFill>
                <a:latin typeface="Calibri"/>
                <a:ea typeface="Calibri"/>
                <a:cs typeface="Calibri"/>
                <a:sym typeface="Calibri"/>
              </a:rPr>
              <a:t> - 115 x</a:t>
            </a:r>
            <a:endParaRPr sz="2314"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br>
              <a:rPr lang="pl-PL" sz="2314" b="0" i="0" u="none" strike="noStrike" cap="none">
                <a:solidFill>
                  <a:srgbClr val="000000"/>
                </a:solidFill>
                <a:latin typeface="Calibri"/>
                <a:ea typeface="Calibri"/>
                <a:cs typeface="Calibri"/>
                <a:sym typeface="Calibri"/>
              </a:rPr>
            </a:br>
            <a:r>
              <a:rPr lang="pl-PL" sz="2314" b="0" i="0" u="none" strike="noStrike" cap="none">
                <a:solidFill>
                  <a:srgbClr val="000000"/>
                </a:solidFill>
                <a:latin typeface="Calibri"/>
                <a:ea typeface="Calibri"/>
                <a:cs typeface="Calibri"/>
                <a:sym typeface="Calibri"/>
              </a:rPr>
              <a:t>Światowa produkcja        </a:t>
            </a:r>
            <a:r>
              <a:rPr lang="pl-PL" sz="2871" b="1" i="0" u="none" strike="noStrike" cap="none">
                <a:solidFill>
                  <a:srgbClr val="000000"/>
                </a:solidFill>
                <a:latin typeface="Calibri"/>
                <a:ea typeface="Calibri"/>
                <a:cs typeface="Calibri"/>
                <a:sym typeface="Calibri"/>
              </a:rPr>
              <a:t>- 240 x</a:t>
            </a:r>
            <a:endParaRPr sz="2871"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endParaRPr sz="23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15"/>
              <a:buFont typeface="Arial"/>
              <a:buNone/>
            </a:pPr>
            <a:endParaRPr sz="2314" b="0" i="0" u="none" strike="noStrike" cap="none">
              <a:solidFill>
                <a:srgbClr val="000000"/>
              </a:solidFill>
              <a:latin typeface="Calibri"/>
              <a:ea typeface="Calibri"/>
              <a:cs typeface="Calibri"/>
              <a:sym typeface="Calibri"/>
            </a:endParaRPr>
          </a:p>
        </p:txBody>
      </p:sp>
      <p:sp>
        <p:nvSpPr>
          <p:cNvPr id="458" name="Google Shape;458;g368e3dab612_0_2224"/>
          <p:cNvSpPr txBox="1"/>
          <p:nvPr/>
        </p:nvSpPr>
        <p:spPr>
          <a:xfrm>
            <a:off x="2608250" y="1904338"/>
            <a:ext cx="1447200" cy="510600"/>
          </a:xfrm>
          <a:prstGeom prst="rect">
            <a:avLst/>
          </a:prstGeom>
          <a:noFill/>
          <a:ln>
            <a:noFill/>
          </a:ln>
        </p:spPr>
        <p:txBody>
          <a:bodyPr spcFirstLastPara="1" wrap="square" lIns="76325" tIns="76325" rIns="76325" bIns="76325" anchor="t" anchorCtr="0">
            <a:spAutoFit/>
          </a:bodyPr>
          <a:lstStyle/>
          <a:p>
            <a:pPr marL="0" marR="0" lvl="0" indent="0" algn="l" rtl="0">
              <a:lnSpc>
                <a:spcPct val="100000"/>
              </a:lnSpc>
              <a:spcBef>
                <a:spcPts val="0"/>
              </a:spcBef>
              <a:spcAft>
                <a:spcPts val="0"/>
              </a:spcAft>
              <a:buClr>
                <a:srgbClr val="000000"/>
              </a:buClr>
              <a:buSzPts val="2115"/>
              <a:buFont typeface="Arial"/>
              <a:buNone/>
            </a:pPr>
            <a:r>
              <a:rPr lang="pl-PL" sz="2314" b="1" i="0" u="none" strike="noStrike" cap="none">
                <a:solidFill>
                  <a:srgbClr val="000000"/>
                </a:solidFill>
                <a:latin typeface="Calibri"/>
                <a:ea typeface="Calibri"/>
                <a:cs typeface="Calibri"/>
                <a:sym typeface="Calibri"/>
              </a:rPr>
              <a:t>1500 rok </a:t>
            </a:r>
            <a:endParaRPr sz="2314" b="1" i="0" u="none" strike="noStrike" cap="none">
              <a:solidFill>
                <a:srgbClr val="000000"/>
              </a:solidFill>
              <a:latin typeface="Calibri"/>
              <a:ea typeface="Calibri"/>
              <a:cs typeface="Calibri"/>
              <a:sym typeface="Calibri"/>
            </a:endParaRPr>
          </a:p>
        </p:txBody>
      </p:sp>
      <p:sp>
        <p:nvSpPr>
          <p:cNvPr id="459" name="Google Shape;459;g368e3dab612_0_2224"/>
          <p:cNvSpPr txBox="1"/>
          <p:nvPr/>
        </p:nvSpPr>
        <p:spPr>
          <a:xfrm>
            <a:off x="6615522" y="1904338"/>
            <a:ext cx="3108600" cy="510600"/>
          </a:xfrm>
          <a:prstGeom prst="rect">
            <a:avLst/>
          </a:prstGeom>
          <a:noFill/>
          <a:ln>
            <a:noFill/>
          </a:ln>
        </p:spPr>
        <p:txBody>
          <a:bodyPr spcFirstLastPara="1" wrap="square" lIns="76325" tIns="76325" rIns="76325" bIns="76325" anchor="t" anchorCtr="0">
            <a:spAutoFit/>
          </a:bodyPr>
          <a:lstStyle/>
          <a:p>
            <a:pPr marL="0" marR="0" lvl="0" indent="0" algn="l" rtl="0">
              <a:lnSpc>
                <a:spcPct val="100000"/>
              </a:lnSpc>
              <a:spcBef>
                <a:spcPts val="0"/>
              </a:spcBef>
              <a:spcAft>
                <a:spcPts val="0"/>
              </a:spcAft>
              <a:buClr>
                <a:srgbClr val="000000"/>
              </a:buClr>
              <a:buSzPts val="2115"/>
              <a:buFont typeface="Arial"/>
              <a:buNone/>
            </a:pPr>
            <a:r>
              <a:rPr lang="pl-PL" sz="2314" b="1" i="0" u="none" strike="noStrike" cap="none">
                <a:solidFill>
                  <a:srgbClr val="000000"/>
                </a:solidFill>
                <a:latin typeface="Calibri"/>
                <a:ea typeface="Calibri"/>
                <a:cs typeface="Calibri"/>
                <a:sym typeface="Calibri"/>
              </a:rPr>
              <a:t>Obecnie</a:t>
            </a:r>
            <a:endParaRPr sz="2314" b="1" i="0" u="none" strike="noStrike" cap="none">
              <a:solidFill>
                <a:srgbClr val="000000"/>
              </a:solidFill>
              <a:latin typeface="Calibri"/>
              <a:ea typeface="Calibri"/>
              <a:cs typeface="Calibri"/>
              <a:sym typeface="Calibri"/>
            </a:endParaRPr>
          </a:p>
        </p:txBody>
      </p:sp>
      <p:cxnSp>
        <p:nvCxnSpPr>
          <p:cNvPr id="460" name="Google Shape;460;g368e3dab612_0_2224">
            <a:extLst>
              <a:ext uri="{C183D7F6-B498-43B3-948B-1728B52AA6E4}">
                <adec:decorative xmlns:adec="http://schemas.microsoft.com/office/drawing/2017/decorative" val="1"/>
              </a:ext>
            </a:extLst>
          </p:cNvPr>
          <p:cNvCxnSpPr/>
          <p:nvPr/>
        </p:nvCxnSpPr>
        <p:spPr>
          <a:xfrm rot="10800000" flipH="1">
            <a:off x="3283871" y="2753793"/>
            <a:ext cx="3753000" cy="31800"/>
          </a:xfrm>
          <a:prstGeom prst="straightConnector1">
            <a:avLst/>
          </a:prstGeom>
          <a:noFill/>
          <a:ln w="31800" cap="flat" cmpd="sng">
            <a:solidFill>
              <a:schemeClr val="accent2"/>
            </a:solidFill>
            <a:prstDash val="solid"/>
            <a:round/>
            <a:headEnd type="none" w="sm" len="sm"/>
            <a:tailEnd type="triangle" w="med" len="med"/>
          </a:ln>
        </p:spPr>
      </p:cxnSp>
      <p:sp>
        <p:nvSpPr>
          <p:cNvPr id="461" name="Google Shape;461;g368e3dab612_0_2224"/>
          <p:cNvSpPr txBox="1"/>
          <p:nvPr/>
        </p:nvSpPr>
        <p:spPr>
          <a:xfrm>
            <a:off x="8863564" y="6151833"/>
            <a:ext cx="8167200" cy="342600"/>
          </a:xfrm>
          <a:prstGeom prst="rect">
            <a:avLst/>
          </a:prstGeom>
          <a:noFill/>
          <a:ln>
            <a:noFill/>
          </a:ln>
        </p:spPr>
        <p:txBody>
          <a:bodyPr spcFirstLastPara="1" wrap="square" lIns="76325" tIns="76325" rIns="76325" bIns="76325" anchor="t" anchorCtr="0">
            <a:spAutoFit/>
          </a:bodyPr>
          <a:lstStyle/>
          <a:p>
            <a:pPr marL="0" marR="0" lvl="0" indent="0" algn="l" rtl="0">
              <a:lnSpc>
                <a:spcPct val="100000"/>
              </a:lnSpc>
              <a:spcBef>
                <a:spcPts val="0"/>
              </a:spcBef>
              <a:spcAft>
                <a:spcPts val="0"/>
              </a:spcAft>
              <a:buClr>
                <a:srgbClr val="000000"/>
              </a:buClr>
              <a:buSzPts val="1224"/>
              <a:buFont typeface="Arial"/>
              <a:buNone/>
            </a:pPr>
            <a:r>
              <a:rPr lang="pl-PL" sz="1224" b="0" i="0" u="none" strike="noStrike" cap="none">
                <a:solidFill>
                  <a:srgbClr val="000000"/>
                </a:solidFill>
                <a:latin typeface="Calibri"/>
                <a:ea typeface="Calibri"/>
                <a:cs typeface="Calibri"/>
                <a:sym typeface="Calibri"/>
              </a:rPr>
              <a:t>Yuval Noah Harari” Sapiens” 2019</a:t>
            </a:r>
            <a:endParaRPr sz="1224" b="0" i="0" u="none" strike="noStrike" cap="non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368e3dab612_0_2846"/>
          <p:cNvSpPr txBox="1">
            <a:spLocks noGrp="1"/>
          </p:cNvSpPr>
          <p:nvPr>
            <p:ph type="title"/>
          </p:nvPr>
        </p:nvSpPr>
        <p:spPr>
          <a:xfrm>
            <a:off x="838200" y="223054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Oczekiwania obywateli </a:t>
            </a:r>
            <a:endParaRPr/>
          </a:p>
        </p:txBody>
      </p:sp>
      <p:grpSp>
        <p:nvGrpSpPr>
          <p:cNvPr id="468" name="Google Shape;468;g368e3dab612_0_2846">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469" name="Google Shape;469;g368e3dab612_0_2846"/>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470" name="Google Shape;470;g368e3dab612_0_2846"/>
            <p:cNvGrpSpPr/>
            <p:nvPr/>
          </p:nvGrpSpPr>
          <p:grpSpPr>
            <a:xfrm>
              <a:off x="6227813" y="299542"/>
              <a:ext cx="5675781" cy="1798500"/>
              <a:chOff x="1469644" y="187882"/>
              <a:chExt cx="5675781" cy="1798500"/>
            </a:xfrm>
          </p:grpSpPr>
          <p:sp>
            <p:nvSpPr>
              <p:cNvPr id="471" name="Google Shape;471;g368e3dab612_0_2846"/>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472" name="Google Shape;472;g368e3dab612_0_2846"/>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473" name="Google Shape;473;g368e3dab612_0_2846"/>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474" name="Google Shape;474;g368e3dab612_0_2846"/>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475" name="Google Shape;475;g368e3dab612_0_2846"/>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68e3dab612_0_165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a:t>Pytanie na forum</a:t>
            </a:r>
            <a:endParaRPr/>
          </a:p>
        </p:txBody>
      </p:sp>
      <p:sp>
        <p:nvSpPr>
          <p:cNvPr id="482" name="Google Shape;482;g368e3dab612_0_1659"/>
          <p:cNvSpPr txBox="1">
            <a:spLocks noGrp="1"/>
          </p:cNvSpPr>
          <p:nvPr>
            <p:ph type="body" idx="1"/>
          </p:nvPr>
        </p:nvSpPr>
        <p:spPr>
          <a:xfrm>
            <a:off x="839803" y="2382875"/>
            <a:ext cx="4979700" cy="381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852"/>
              <a:buNone/>
            </a:pPr>
            <a:r>
              <a:rPr lang="pl-PL" sz="1800"/>
              <a:t>Moja frustracja konsumencka i obywatelska?</a:t>
            </a:r>
            <a:br>
              <a:rPr lang="pl-PL" sz="1800"/>
            </a:br>
            <a:br>
              <a:rPr lang="pl-PL" sz="1800"/>
            </a:br>
            <a:r>
              <a:rPr lang="pl-PL" sz="1800"/>
              <a:t>Co frustruje studentów?</a:t>
            </a:r>
            <a:endParaRPr sz="1800"/>
          </a:p>
        </p:txBody>
      </p:sp>
      <p:sp>
        <p:nvSpPr>
          <p:cNvPr id="483" name="Google Shape;483;g368e3dab612_0_1659">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484" name="Google Shape;484;g368e3dab612_0_1659">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485" name="Google Shape;485;g368e3dab612_0_1659">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68e3dab612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      Agata </a:t>
            </a:r>
            <a:r>
              <a:rPr lang="pl-PL" dirty="0" err="1"/>
              <a:t>Miryn</a:t>
            </a:r>
            <a:r>
              <a:rPr lang="pl-PL" dirty="0"/>
              <a:t>-Sienkiewicz</a:t>
            </a:r>
            <a:endParaRPr dirty="0"/>
          </a:p>
        </p:txBody>
      </p:sp>
      <p:sp>
        <p:nvSpPr>
          <p:cNvPr id="235" name="Google Shape;235;g368e3dab612_0_12"/>
          <p:cNvSpPr txBox="1">
            <a:spLocks noGrp="1"/>
          </p:cNvSpPr>
          <p:nvPr>
            <p:ph type="body" idx="1"/>
          </p:nvPr>
        </p:nvSpPr>
        <p:spPr>
          <a:xfrm>
            <a:off x="838200" y="1690825"/>
            <a:ext cx="10515600" cy="4351200"/>
          </a:xfrm>
          <a:prstGeom prst="rect">
            <a:avLst/>
          </a:prstGeom>
          <a:noFill/>
          <a:ln>
            <a:noFill/>
          </a:ln>
        </p:spPr>
        <p:txBody>
          <a:bodyPr spcFirstLastPara="1" wrap="square" lIns="91425" tIns="45700" rIns="91425" bIns="45700" anchor="t" anchorCtr="0">
            <a:noAutofit/>
          </a:bodyPr>
          <a:lstStyle/>
          <a:p>
            <a:pPr marL="457200" lvl="0" indent="-330200" algn="l" rtl="0">
              <a:lnSpc>
                <a:spcPct val="125000"/>
              </a:lnSpc>
              <a:spcBef>
                <a:spcPts val="1000"/>
              </a:spcBef>
              <a:spcAft>
                <a:spcPts val="0"/>
              </a:spcAft>
              <a:buClr>
                <a:schemeClr val="dk1"/>
              </a:buClr>
              <a:buSzPts val="1600"/>
              <a:buFont typeface="Calibri"/>
              <a:buChar char="•"/>
            </a:pPr>
            <a:r>
              <a:rPr lang="pl-PL" sz="1600"/>
              <a:t>Szkolę i doradzam - pomagam firmom i organizacjom wypracować innowacyjne rozwiązania szczególnie te odpowiedzialnie społecznie i środowiskowo. </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Pracuję w narzędziach z obszaru Creative Problem Solving. Pracuje od 6 lat w metodzie design thinking i uczę przyszłych moderatorów. </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Ukończyłam zamknięty program Ellen MacArthur Foundation From Linear To Circular 2021.</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Współtworzę programy szkoleń m.inn. scenariusz i moderację cyklu warsztatów Circular Scale Up dla przedsiębiorców </a:t>
            </a:r>
            <a:br>
              <a:rPr lang="pl-PL" sz="1600"/>
            </a:br>
            <a:r>
              <a:rPr lang="pl-PL" sz="1600"/>
              <a:t>w Polsce wspierających kompetencje w zakresie wdrażania GOZ w przedsiębiorstwach ze współpracy z instytutem Innowo na zlecenie PARP.</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Zajęcia i wykłady gościnne na uczelniach wyższych w tematyce GOZ, zielonych innowacji, projektowania cyrkularnego m.in..: ASP w Warszawie,  Akademia Leona Koźmińskiego Warszawa, ASP w Krakowie, SWPS.</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Prelekcje i warsztaty na konferencjach m.in..: Gdynia Design Days 2022, Łódź Design Days 2023, Forum Energii Społecznej OPUS</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W 2022 zostałam wyróżniona przez Forbes Woman Polska jako jedna z 10 Liderek Zrównoważonego Rozwoju.</a:t>
            </a:r>
            <a:endParaRPr sz="1600"/>
          </a:p>
          <a:p>
            <a:pPr marL="457200" lvl="0" indent="-330200" algn="l" rtl="0">
              <a:lnSpc>
                <a:spcPct val="125000"/>
              </a:lnSpc>
              <a:spcBef>
                <a:spcPts val="0"/>
              </a:spcBef>
              <a:spcAft>
                <a:spcPts val="0"/>
              </a:spcAft>
              <a:buClr>
                <a:schemeClr val="dk1"/>
              </a:buClr>
              <a:buSzPts val="1600"/>
              <a:buFont typeface="Calibri"/>
              <a:buChar char="•"/>
            </a:pPr>
            <a:r>
              <a:rPr lang="pl-PL" sz="1600"/>
              <a:t>Z wieloletnim doświadczeniem w marketingu agencyjnym (Agencja K2). Pracowałam jako Marketing&amp;Strategy Manager dla start-up'u z obszaru upcyklingu Deko Eko (dekoeko.com).  Z wykształcenia ekonomistka (Szkoła Główna Handlowa).</a:t>
            </a:r>
            <a:endParaRPr sz="1600"/>
          </a:p>
          <a:p>
            <a:pPr marL="0" lvl="0" indent="0" algn="l" rtl="0">
              <a:lnSpc>
                <a:spcPct val="90000"/>
              </a:lnSpc>
              <a:spcBef>
                <a:spcPts val="1000"/>
              </a:spcBef>
              <a:spcAft>
                <a:spcPts val="0"/>
              </a:spcAft>
              <a:buSzPts val="1800"/>
              <a:buNone/>
            </a:pPr>
            <a:endParaRPr sz="1600"/>
          </a:p>
        </p:txBody>
      </p:sp>
      <p:sp>
        <p:nvSpPr>
          <p:cNvPr id="236" name="Google Shape;236;g368e3dab612_0_12">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368e3dab612_0_534"/>
          <p:cNvSpPr txBox="1">
            <a:spLocks noGrp="1"/>
          </p:cNvSpPr>
          <p:nvPr>
            <p:ph type="body" idx="1"/>
          </p:nvPr>
        </p:nvSpPr>
        <p:spPr>
          <a:xfrm>
            <a:off x="786725" y="1619678"/>
            <a:ext cx="10515600" cy="10782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000"/>
              </a:spcBef>
              <a:spcAft>
                <a:spcPts val="0"/>
              </a:spcAft>
              <a:buSzPts val="1530"/>
              <a:buNone/>
            </a:pPr>
            <a:r>
              <a:rPr lang="pl-PL" sz="2146"/>
              <a:t>Raport Edelman Trust Barometer</a:t>
            </a:r>
            <a:br>
              <a:rPr lang="pl-PL" sz="2146"/>
            </a:br>
            <a:r>
              <a:rPr lang="pl-PL" sz="2146"/>
              <a:t>2023 Special Report: Trust and Climate Change</a:t>
            </a:r>
            <a:endParaRPr sz="2146"/>
          </a:p>
          <a:p>
            <a:pPr marL="0" lvl="0" indent="0" algn="l" rtl="0">
              <a:lnSpc>
                <a:spcPct val="95000"/>
              </a:lnSpc>
              <a:spcBef>
                <a:spcPts val="1000"/>
              </a:spcBef>
              <a:spcAft>
                <a:spcPts val="0"/>
              </a:spcAft>
              <a:buSzPts val="1530"/>
              <a:buNone/>
            </a:pPr>
            <a:endParaRPr sz="2146"/>
          </a:p>
        </p:txBody>
      </p:sp>
      <p:sp>
        <p:nvSpPr>
          <p:cNvPr id="492" name="Google Shape;492;g368e3dab612_0_534">
            <a:extLst>
              <a:ext uri="{C183D7F6-B498-43B3-948B-1728B52AA6E4}">
                <adec:decorative xmlns:adec="http://schemas.microsoft.com/office/drawing/2017/decorative" val="1"/>
              </a:ext>
            </a:extLst>
          </p:cNvPr>
          <p:cNvSpPr txBox="1"/>
          <p:nvPr/>
        </p:nvSpPr>
        <p:spPr>
          <a:xfrm>
            <a:off x="1863884" y="4703771"/>
            <a:ext cx="6586800" cy="2865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Lato"/>
              <a:ea typeface="Lato"/>
              <a:cs typeface="Lato"/>
              <a:sym typeface="Lato"/>
            </a:endParaRPr>
          </a:p>
        </p:txBody>
      </p:sp>
      <p:sp>
        <p:nvSpPr>
          <p:cNvPr id="493" name="Google Shape;493;g368e3dab612_0_534"/>
          <p:cNvSpPr txBox="1"/>
          <p:nvPr/>
        </p:nvSpPr>
        <p:spPr>
          <a:xfrm>
            <a:off x="810264" y="4025193"/>
            <a:ext cx="2312400" cy="1246200"/>
          </a:xfrm>
          <a:prstGeom prst="rect">
            <a:avLst/>
          </a:prstGeom>
          <a:solidFill>
            <a:srgbClr val="FFFFFF"/>
          </a:solidFill>
          <a:ln>
            <a:noFill/>
          </a:ln>
        </p:spPr>
        <p:txBody>
          <a:bodyPr spcFirstLastPara="1" wrap="square" lIns="58025" tIns="58025" rIns="58025" bIns="58025" anchor="ctr" anchorCtr="0">
            <a:noAutofit/>
          </a:bodyPr>
          <a:lstStyle/>
          <a:p>
            <a:pPr marL="0" marR="25400" lvl="0" indent="0" algn="l" rtl="0">
              <a:lnSpc>
                <a:spcPct val="115000"/>
              </a:lnSpc>
              <a:spcBef>
                <a:spcPts val="0"/>
              </a:spcBef>
              <a:spcAft>
                <a:spcPts val="0"/>
              </a:spcAft>
              <a:buClr>
                <a:srgbClr val="000000"/>
              </a:buClr>
              <a:buSzPts val="1300"/>
              <a:buFont typeface="Arial"/>
              <a:buNone/>
            </a:pPr>
            <a:r>
              <a:rPr lang="pl-PL" sz="1600" b="0" i="0" u="none" strike="noStrike" cap="none">
                <a:solidFill>
                  <a:srgbClr val="000000"/>
                </a:solidFill>
                <a:latin typeface="Calibri"/>
                <a:ea typeface="Calibri"/>
                <a:cs typeface="Calibri"/>
                <a:sym typeface="Calibri"/>
              </a:rPr>
              <a:t>Wierzę, że </a:t>
            </a:r>
            <a:r>
              <a:rPr lang="pl-PL" sz="1600" b="1" i="0" u="none" strike="noStrike" cap="none">
                <a:solidFill>
                  <a:srgbClr val="000000"/>
                </a:solidFill>
                <a:latin typeface="Calibri"/>
                <a:ea typeface="Calibri"/>
                <a:cs typeface="Calibri"/>
                <a:sym typeface="Calibri"/>
              </a:rPr>
              <a:t>zmiany klimatyczne</a:t>
            </a:r>
            <a:r>
              <a:rPr lang="pl-PL" sz="1600" b="0" i="0" u="none" strike="noStrike" cap="none">
                <a:solidFill>
                  <a:srgbClr val="000000"/>
                </a:solidFill>
                <a:latin typeface="Calibri"/>
                <a:ea typeface="Calibri"/>
                <a:cs typeface="Calibri"/>
                <a:sym typeface="Calibri"/>
              </a:rPr>
              <a:t> stanowią poważne i bezpośrednie </a:t>
            </a:r>
            <a:r>
              <a:rPr lang="pl-PL" sz="1600" b="1" i="0" u="none" strike="noStrike" cap="none">
                <a:solidFill>
                  <a:srgbClr val="000000"/>
                </a:solidFill>
                <a:latin typeface="Calibri"/>
                <a:ea typeface="Calibri"/>
                <a:cs typeface="Calibri"/>
                <a:sym typeface="Calibri"/>
              </a:rPr>
              <a:t>zagrożenie </a:t>
            </a:r>
            <a:r>
              <a:rPr lang="pl-PL" sz="1600" b="0" i="0" u="none" strike="noStrike" cap="none">
                <a:solidFill>
                  <a:srgbClr val="000000"/>
                </a:solidFill>
                <a:latin typeface="Calibri"/>
                <a:ea typeface="Calibri"/>
                <a:cs typeface="Calibri"/>
                <a:sym typeface="Calibri"/>
              </a:rPr>
              <a:t>dla planety</a:t>
            </a:r>
            <a:endParaRPr sz="1600" b="0" i="0" u="none" strike="noStrike" cap="none">
              <a:solidFill>
                <a:srgbClr val="000000"/>
              </a:solidFill>
              <a:latin typeface="Calibri"/>
              <a:ea typeface="Calibri"/>
              <a:cs typeface="Calibri"/>
              <a:sym typeface="Calibri"/>
            </a:endParaRPr>
          </a:p>
        </p:txBody>
      </p:sp>
      <p:sp>
        <p:nvSpPr>
          <p:cNvPr id="494" name="Google Shape;494;g368e3dab612_0_534">
            <a:extLst>
              <a:ext uri="{C183D7F6-B498-43B3-948B-1728B52AA6E4}">
                <adec:decorative xmlns:adec="http://schemas.microsoft.com/office/drawing/2017/decorative" val="1"/>
              </a:ext>
            </a:extLst>
          </p:cNvPr>
          <p:cNvSpPr txBox="1"/>
          <p:nvPr/>
        </p:nvSpPr>
        <p:spPr>
          <a:xfrm>
            <a:off x="3632724" y="6510318"/>
            <a:ext cx="7443300" cy="2403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Lato"/>
              <a:ea typeface="Lato"/>
              <a:cs typeface="Lato"/>
              <a:sym typeface="Lato"/>
            </a:endParaRPr>
          </a:p>
        </p:txBody>
      </p:sp>
      <p:pic>
        <p:nvPicPr>
          <p:cNvPr id="495" name="Google Shape;495;g368e3dab612_0_53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783027" y="718652"/>
            <a:ext cx="2398742" cy="980510"/>
          </a:xfrm>
          <a:prstGeom prst="rect">
            <a:avLst/>
          </a:prstGeom>
          <a:noFill/>
          <a:ln>
            <a:noFill/>
          </a:ln>
        </p:spPr>
      </p:pic>
      <p:sp>
        <p:nvSpPr>
          <p:cNvPr id="496" name="Google Shape;496;g368e3dab612_0_534"/>
          <p:cNvSpPr txBox="1"/>
          <p:nvPr/>
        </p:nvSpPr>
        <p:spPr>
          <a:xfrm>
            <a:off x="3296801" y="4037350"/>
            <a:ext cx="2164500" cy="1213200"/>
          </a:xfrm>
          <a:prstGeom prst="rect">
            <a:avLst/>
          </a:prstGeom>
          <a:noFill/>
          <a:ln>
            <a:noFill/>
          </a:ln>
        </p:spPr>
        <p:txBody>
          <a:bodyPr spcFirstLastPara="1" wrap="square" lIns="58025" tIns="58025" rIns="58025" bIns="58025" anchor="t" anchorCtr="0">
            <a:spAutoFit/>
          </a:bodyPr>
          <a:lstStyle/>
          <a:p>
            <a:pPr marL="0" marR="25400" lvl="0" indent="0" algn="l" rtl="0">
              <a:lnSpc>
                <a:spcPct val="115000"/>
              </a:lnSpc>
              <a:spcBef>
                <a:spcPts val="0"/>
              </a:spcBef>
              <a:spcAft>
                <a:spcPts val="0"/>
              </a:spcAft>
              <a:buClr>
                <a:srgbClr val="000000"/>
              </a:buClr>
              <a:buSzPts val="1300"/>
              <a:buFont typeface="Arial"/>
              <a:buNone/>
            </a:pPr>
            <a:r>
              <a:rPr lang="pl-PL" sz="1600" b="0" i="0" u="none" strike="noStrike" cap="none">
                <a:solidFill>
                  <a:srgbClr val="000000"/>
                </a:solidFill>
                <a:latin typeface="Calibri"/>
                <a:ea typeface="Calibri"/>
                <a:cs typeface="Calibri"/>
                <a:sym typeface="Calibri"/>
              </a:rPr>
              <a:t>Kupuję lub popieram </a:t>
            </a:r>
            <a:r>
              <a:rPr lang="pl-PL" sz="1600" b="1" i="0" u="none" strike="noStrike" cap="none">
                <a:solidFill>
                  <a:srgbClr val="000000"/>
                </a:solidFill>
                <a:latin typeface="Calibri"/>
                <a:ea typeface="Calibri"/>
                <a:cs typeface="Calibri"/>
                <a:sym typeface="Calibri"/>
              </a:rPr>
              <a:t>marki spójne </a:t>
            </a:r>
            <a:r>
              <a:rPr lang="pl-PL" sz="1600" b="0" i="0" u="none" strike="noStrike" cap="none">
                <a:solidFill>
                  <a:srgbClr val="000000"/>
                </a:solidFill>
                <a:latin typeface="Calibri"/>
                <a:ea typeface="Calibri"/>
                <a:cs typeface="Calibri"/>
                <a:sym typeface="Calibri"/>
              </a:rPr>
              <a:t>z moimi przekonaniami </a:t>
            </a:r>
            <a:br>
              <a:rPr lang="pl-PL" sz="1600" b="0" i="0" u="none" strike="noStrike" cap="none">
                <a:solidFill>
                  <a:srgbClr val="000000"/>
                </a:solidFill>
                <a:latin typeface="Calibri"/>
                <a:ea typeface="Calibri"/>
                <a:cs typeface="Calibri"/>
                <a:sym typeface="Calibri"/>
              </a:rPr>
            </a:br>
            <a:r>
              <a:rPr lang="pl-PL" sz="1600" b="0" i="0" u="none" strike="noStrike" cap="none">
                <a:solidFill>
                  <a:srgbClr val="000000"/>
                </a:solidFill>
                <a:latin typeface="Calibri"/>
                <a:ea typeface="Calibri"/>
                <a:cs typeface="Calibri"/>
                <a:sym typeface="Calibri"/>
              </a:rPr>
              <a:t>i </a:t>
            </a:r>
            <a:r>
              <a:rPr lang="pl-PL" sz="1600" b="1" i="0" u="none" strike="noStrike" cap="none">
                <a:solidFill>
                  <a:srgbClr val="000000"/>
                </a:solidFill>
                <a:latin typeface="Calibri"/>
                <a:ea typeface="Calibri"/>
                <a:cs typeface="Calibri"/>
                <a:sym typeface="Calibri"/>
              </a:rPr>
              <a:t>wartościami</a:t>
            </a:r>
            <a:endParaRPr sz="1600" b="1" i="0" u="none" strike="noStrike" cap="none">
              <a:solidFill>
                <a:srgbClr val="000000"/>
              </a:solidFill>
              <a:latin typeface="Calibri"/>
              <a:ea typeface="Calibri"/>
              <a:cs typeface="Calibri"/>
              <a:sym typeface="Calibri"/>
            </a:endParaRPr>
          </a:p>
        </p:txBody>
      </p:sp>
      <p:sp>
        <p:nvSpPr>
          <p:cNvPr id="497" name="Google Shape;497;g368e3dab612_0_534"/>
          <p:cNvSpPr txBox="1"/>
          <p:nvPr/>
        </p:nvSpPr>
        <p:spPr>
          <a:xfrm>
            <a:off x="3248708" y="2527300"/>
            <a:ext cx="2496000" cy="1194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pl-PL" sz="7000" b="1" i="0" u="none" strike="noStrike" cap="none">
                <a:solidFill>
                  <a:srgbClr val="C5521C"/>
                </a:solidFill>
                <a:latin typeface="Calibri"/>
                <a:ea typeface="Calibri"/>
                <a:cs typeface="Calibri"/>
                <a:sym typeface="Calibri"/>
              </a:rPr>
              <a:t>63%</a:t>
            </a:r>
            <a:endParaRPr sz="7000" b="1" i="0" u="none" strike="noStrike" cap="none">
              <a:solidFill>
                <a:srgbClr val="C5521C"/>
              </a:solidFill>
              <a:latin typeface="Calibri"/>
              <a:ea typeface="Calibri"/>
              <a:cs typeface="Calibri"/>
              <a:sym typeface="Calibri"/>
            </a:endParaRPr>
          </a:p>
        </p:txBody>
      </p:sp>
      <p:sp>
        <p:nvSpPr>
          <p:cNvPr id="498" name="Google Shape;498;g368e3dab612_0_534"/>
          <p:cNvSpPr txBox="1"/>
          <p:nvPr/>
        </p:nvSpPr>
        <p:spPr>
          <a:xfrm>
            <a:off x="5744712" y="2559420"/>
            <a:ext cx="2400300" cy="1194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pl-PL" sz="7000" b="1" i="0" u="none" strike="noStrike" cap="none">
                <a:solidFill>
                  <a:srgbClr val="C5521C"/>
                </a:solidFill>
                <a:latin typeface="Calibri"/>
                <a:ea typeface="Calibri"/>
                <a:cs typeface="Calibri"/>
                <a:sym typeface="Calibri"/>
              </a:rPr>
              <a:t>69%</a:t>
            </a:r>
            <a:endParaRPr sz="7000" b="1" i="0" u="none" strike="noStrike" cap="none">
              <a:solidFill>
                <a:srgbClr val="C5521C"/>
              </a:solidFill>
              <a:latin typeface="Calibri"/>
              <a:ea typeface="Calibri"/>
              <a:cs typeface="Calibri"/>
              <a:sym typeface="Calibri"/>
            </a:endParaRPr>
          </a:p>
        </p:txBody>
      </p:sp>
      <p:sp>
        <p:nvSpPr>
          <p:cNvPr id="499" name="Google Shape;499;g368e3dab612_0_534"/>
          <p:cNvSpPr txBox="1"/>
          <p:nvPr/>
        </p:nvSpPr>
        <p:spPr>
          <a:xfrm>
            <a:off x="5756200" y="4004047"/>
            <a:ext cx="2919300" cy="2487600"/>
          </a:xfrm>
          <a:prstGeom prst="rect">
            <a:avLst/>
          </a:prstGeom>
          <a:noFill/>
          <a:ln>
            <a:noFill/>
          </a:ln>
        </p:spPr>
        <p:txBody>
          <a:bodyPr spcFirstLastPara="1" wrap="square" lIns="58025" tIns="58025" rIns="58025" bIns="58025" anchor="t" anchorCtr="0">
            <a:spAutoFit/>
          </a:bodyPr>
          <a:lstStyle/>
          <a:p>
            <a:pPr marL="0" marR="25400" lvl="0" indent="0" algn="l" rtl="0">
              <a:lnSpc>
                <a:spcPct val="100000"/>
              </a:lnSpc>
              <a:spcBef>
                <a:spcPts val="0"/>
              </a:spcBef>
              <a:spcAft>
                <a:spcPts val="0"/>
              </a:spcAft>
              <a:buClr>
                <a:srgbClr val="000000"/>
              </a:buClr>
              <a:buSzPts val="1200"/>
              <a:buFont typeface="Arial"/>
              <a:buNone/>
            </a:pPr>
            <a:r>
              <a:rPr lang="pl-PL" sz="1400" b="0" i="0" u="none" strike="noStrike" cap="none">
                <a:solidFill>
                  <a:srgbClr val="000000"/>
                </a:solidFill>
                <a:latin typeface="Calibri"/>
                <a:ea typeface="Calibri"/>
                <a:cs typeface="Calibri"/>
                <a:sym typeface="Calibri"/>
              </a:rPr>
              <a:t>Wywarcie </a:t>
            </a:r>
            <a:r>
              <a:rPr lang="pl-PL" sz="1400" b="1" i="0" u="none" strike="noStrike" cap="none">
                <a:solidFill>
                  <a:srgbClr val="000000"/>
                </a:solidFill>
                <a:latin typeface="Calibri"/>
                <a:ea typeface="Calibri"/>
                <a:cs typeface="Calibri"/>
                <a:sym typeface="Calibri"/>
              </a:rPr>
              <a:t>wpływu społecznego</a:t>
            </a:r>
            <a:r>
              <a:rPr lang="pl-PL" sz="1400" b="0" i="0" u="none" strike="noStrike" cap="none">
                <a:solidFill>
                  <a:srgbClr val="000000"/>
                </a:solidFill>
                <a:latin typeface="Calibri"/>
                <a:ea typeface="Calibri"/>
                <a:cs typeface="Calibri"/>
                <a:sym typeface="Calibri"/>
              </a:rPr>
              <a:t> jest silnym oczekiwaniem lub kartą przetargową </a:t>
            </a:r>
            <a:r>
              <a:rPr lang="pl-PL" sz="1400" b="1" i="0" u="none" strike="noStrike" cap="none">
                <a:solidFill>
                  <a:srgbClr val="000000"/>
                </a:solidFill>
                <a:latin typeface="Calibri"/>
                <a:ea typeface="Calibri"/>
                <a:cs typeface="Calibri"/>
                <a:sym typeface="Calibri"/>
              </a:rPr>
              <a:t>rozważając pracę</a:t>
            </a:r>
            <a:r>
              <a:rPr lang="pl-PL" sz="1400" b="0" i="0" u="none" strike="noStrike" cap="none">
                <a:solidFill>
                  <a:srgbClr val="000000"/>
                </a:solidFill>
                <a:latin typeface="Calibri"/>
                <a:ea typeface="Calibri"/>
                <a:cs typeface="Calibri"/>
                <a:sym typeface="Calibri"/>
              </a:rPr>
              <a:t>, tzn:</a:t>
            </a:r>
            <a:endParaRPr sz="1400" b="0" i="0" u="none" strike="noStrike" cap="none">
              <a:solidFill>
                <a:srgbClr val="000000"/>
              </a:solidFill>
              <a:latin typeface="Calibri"/>
              <a:ea typeface="Calibri"/>
              <a:cs typeface="Calibri"/>
              <a:sym typeface="Calibri"/>
            </a:endParaRPr>
          </a:p>
          <a:p>
            <a:pPr marL="292100" marR="25400" lvl="0" indent="-2413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Biznes odzwierciedla moje wartości</a:t>
            </a:r>
            <a:endParaRPr sz="1400" b="0" i="0" u="none" strike="noStrike" cap="none">
              <a:solidFill>
                <a:srgbClr val="000000"/>
              </a:solidFill>
              <a:latin typeface="Calibri"/>
              <a:ea typeface="Calibri"/>
              <a:cs typeface="Calibri"/>
              <a:sym typeface="Calibri"/>
            </a:endParaRPr>
          </a:p>
          <a:p>
            <a:pPr marL="292100" marR="25400" lvl="0" indent="-2413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Ma większy cel</a:t>
            </a:r>
            <a:endParaRPr sz="1400" b="0" i="0" u="none" strike="noStrike" cap="none">
              <a:solidFill>
                <a:srgbClr val="000000"/>
              </a:solidFill>
              <a:latin typeface="Calibri"/>
              <a:ea typeface="Calibri"/>
              <a:cs typeface="Calibri"/>
              <a:sym typeface="Calibri"/>
            </a:endParaRPr>
          </a:p>
          <a:p>
            <a:pPr marL="292100" marR="25400" lvl="0" indent="-2413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Znacząca praca, która kształtuje społeczeństwo</a:t>
            </a:r>
            <a:endParaRPr sz="1400" b="0" i="0" u="none" strike="noStrike" cap="none">
              <a:solidFill>
                <a:srgbClr val="000000"/>
              </a:solidFill>
              <a:latin typeface="Calibri"/>
              <a:ea typeface="Calibri"/>
              <a:cs typeface="Calibri"/>
              <a:sym typeface="Calibri"/>
            </a:endParaRPr>
          </a:p>
          <a:p>
            <a:pPr marL="292100" marR="25400" lvl="0" indent="-2413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Możliwości rozwiązywania problemów społecznych</a:t>
            </a:r>
            <a:endParaRPr sz="1400" b="0" i="0" u="none" strike="noStrike" cap="none">
              <a:solidFill>
                <a:srgbClr val="000000"/>
              </a:solidFill>
              <a:latin typeface="Calibri"/>
              <a:ea typeface="Calibri"/>
              <a:cs typeface="Calibri"/>
              <a:sym typeface="Calibri"/>
            </a:endParaRPr>
          </a:p>
          <a:p>
            <a:pPr marL="457200" marR="2540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00" name="Google Shape;500;g368e3dab612_0_534"/>
          <p:cNvSpPr txBox="1"/>
          <p:nvPr/>
        </p:nvSpPr>
        <p:spPr>
          <a:xfrm>
            <a:off x="752225" y="2527300"/>
            <a:ext cx="2496000" cy="1194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pl-PL" sz="7000" b="1" i="0" u="none" strike="noStrike" cap="none">
                <a:solidFill>
                  <a:srgbClr val="C5521C"/>
                </a:solidFill>
                <a:latin typeface="Calibri"/>
                <a:ea typeface="Calibri"/>
                <a:cs typeface="Calibri"/>
                <a:sym typeface="Calibri"/>
              </a:rPr>
              <a:t>93%</a:t>
            </a:r>
            <a:endParaRPr sz="7000" b="1" i="0" u="none" strike="noStrike" cap="none">
              <a:solidFill>
                <a:srgbClr val="C5521C"/>
              </a:solidFill>
              <a:latin typeface="Calibri"/>
              <a:ea typeface="Calibri"/>
              <a:cs typeface="Calibri"/>
              <a:sym typeface="Calibri"/>
            </a:endParaRPr>
          </a:p>
        </p:txBody>
      </p:sp>
      <p:sp>
        <p:nvSpPr>
          <p:cNvPr id="501" name="Google Shape;501;g368e3dab612_0_53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Globalnie</a:t>
            </a:r>
            <a:endParaRPr/>
          </a:p>
        </p:txBody>
      </p:sp>
      <p:sp>
        <p:nvSpPr>
          <p:cNvPr id="502" name="Google Shape;502;g368e3dab612_0_534">
            <a:extLst>
              <a:ext uri="{C183D7F6-B498-43B3-948B-1728B52AA6E4}">
                <adec:decorative xmlns:adec="http://schemas.microsoft.com/office/drawing/2017/decorative" val="1"/>
              </a:ext>
            </a:extLst>
          </p:cNvPr>
          <p:cNvSpPr txBox="1"/>
          <p:nvPr/>
        </p:nvSpPr>
        <p:spPr>
          <a:xfrm>
            <a:off x="461400" y="6303300"/>
            <a:ext cx="6075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p:txBody>
      </p:sp>
      <p:sp>
        <p:nvSpPr>
          <p:cNvPr id="503" name="Google Shape;503;g368e3dab612_0_534"/>
          <p:cNvSpPr txBox="1"/>
          <p:nvPr/>
        </p:nvSpPr>
        <p:spPr>
          <a:xfrm>
            <a:off x="8546565" y="3939527"/>
            <a:ext cx="3000000" cy="1563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pl-PL" sz="1600" b="0" i="0" u="none" strike="noStrike" cap="none">
                <a:solidFill>
                  <a:schemeClr val="dk1"/>
                </a:solidFill>
                <a:latin typeface="Calibri"/>
                <a:ea typeface="Calibri"/>
                <a:cs typeface="Calibri"/>
                <a:sym typeface="Calibri"/>
              </a:rPr>
              <a:t>Istnieje znacząca </a:t>
            </a:r>
            <a:r>
              <a:rPr lang="pl-PL" sz="1600" b="1" i="0" u="none" strike="noStrike" cap="none">
                <a:solidFill>
                  <a:schemeClr val="dk1"/>
                </a:solidFill>
                <a:latin typeface="Calibri"/>
                <a:ea typeface="Calibri"/>
                <a:cs typeface="Calibri"/>
                <a:sym typeface="Calibri"/>
              </a:rPr>
              <a:t>różnica </a:t>
            </a:r>
            <a:r>
              <a:rPr lang="pl-PL" sz="1600" b="0" i="0" u="none" strike="noStrike" cap="none">
                <a:solidFill>
                  <a:schemeClr val="dk1"/>
                </a:solidFill>
                <a:latin typeface="Calibri"/>
                <a:ea typeface="Calibri"/>
                <a:cs typeface="Calibri"/>
                <a:sym typeface="Calibri"/>
              </a:rPr>
              <a:t>między tym, jak przyjazny dla klimatu</a:t>
            </a:r>
            <a:r>
              <a:rPr lang="pl-PL" sz="1600" b="1" i="0" u="none" strike="noStrike" cap="none">
                <a:solidFill>
                  <a:schemeClr val="dk1"/>
                </a:solidFill>
                <a:latin typeface="Calibri"/>
                <a:ea typeface="Calibri"/>
                <a:cs typeface="Calibri"/>
                <a:sym typeface="Calibri"/>
              </a:rPr>
              <a:t> jest ich styl życia</a:t>
            </a:r>
            <a:r>
              <a:rPr lang="pl-PL" sz="1600" b="0" i="0" u="none" strike="noStrike" cap="none">
                <a:solidFill>
                  <a:schemeClr val="dk1"/>
                </a:solidFill>
                <a:latin typeface="Calibri"/>
                <a:ea typeface="Calibri"/>
                <a:cs typeface="Calibri"/>
                <a:sym typeface="Calibri"/>
              </a:rPr>
              <a:t>, a tym, jak bardzo </a:t>
            </a:r>
            <a:r>
              <a:rPr lang="pl-PL" sz="1600" b="1" i="0" u="none" strike="noStrike" cap="none">
                <a:solidFill>
                  <a:schemeClr val="dk1"/>
                </a:solidFill>
                <a:latin typeface="Calibri"/>
                <a:ea typeface="Calibri"/>
                <a:cs typeface="Calibri"/>
                <a:sym typeface="Calibri"/>
              </a:rPr>
              <a:t>chcieliby </a:t>
            </a:r>
            <a:r>
              <a:rPr lang="pl-PL" sz="1600" b="0" i="0" u="none" strike="noStrike" cap="none">
                <a:solidFill>
                  <a:schemeClr val="dk1"/>
                </a:solidFill>
                <a:latin typeface="Calibri"/>
                <a:ea typeface="Calibri"/>
                <a:cs typeface="Calibri"/>
                <a:sym typeface="Calibri"/>
              </a:rPr>
              <a:t>być przyjaźni dla klimatu. </a:t>
            </a:r>
            <a:endParaRPr sz="1600" b="0" i="0" u="none" strike="noStrike" cap="none">
              <a:solidFill>
                <a:schemeClr val="dk1"/>
              </a:solidFill>
              <a:latin typeface="Calibri"/>
              <a:ea typeface="Calibri"/>
              <a:cs typeface="Calibri"/>
              <a:sym typeface="Calibri"/>
            </a:endParaRPr>
          </a:p>
        </p:txBody>
      </p:sp>
      <p:sp>
        <p:nvSpPr>
          <p:cNvPr id="504" name="Google Shape;504;g368e3dab612_0_534"/>
          <p:cNvSpPr txBox="1"/>
          <p:nvPr/>
        </p:nvSpPr>
        <p:spPr>
          <a:xfrm>
            <a:off x="8545512" y="2548785"/>
            <a:ext cx="2400300" cy="1194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pl-PL" sz="7000" b="1" i="0" u="none" strike="noStrike" cap="none">
                <a:solidFill>
                  <a:srgbClr val="C5521C"/>
                </a:solidFill>
                <a:latin typeface="Calibri"/>
                <a:ea typeface="Calibri"/>
                <a:cs typeface="Calibri"/>
                <a:sym typeface="Calibri"/>
              </a:rPr>
              <a:t>67%</a:t>
            </a:r>
            <a:endParaRPr sz="7000" b="1" i="0" u="none" strike="noStrike" cap="none">
              <a:solidFill>
                <a:srgbClr val="C5521C"/>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368e3dab612_0_30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Komu ufamy globalnie</a:t>
            </a:r>
            <a:endParaRPr/>
          </a:p>
        </p:txBody>
      </p:sp>
      <p:pic>
        <p:nvPicPr>
          <p:cNvPr id="511" name="Google Shape;511;g368e3dab612_0_3052" descr="Wykres słupkowy przedstawiający zaufanie do mediów, biznesu, rządu i organizacji pozarządowych w kontekście zmian klimatycznych oraz ogólnie na styczeń 2023. Kolory słupków to czerwony dla mediów i biznesu, zielony dla rządu oraz niebieski dla NGO; biznes zyskał największe zaufanie ogólne (62%), natomiast w kwestii klimatu zaufanie do biznesu spadło o 5 punktów procentowych."/>
          <p:cNvPicPr preferRelativeResize="0"/>
          <p:nvPr/>
        </p:nvPicPr>
        <p:blipFill rotWithShape="1">
          <a:blip r:embed="rId3">
            <a:alphaModFix/>
          </a:blip>
          <a:srcRect/>
          <a:stretch/>
        </p:blipFill>
        <p:spPr>
          <a:xfrm>
            <a:off x="259913" y="2263075"/>
            <a:ext cx="11428626" cy="2936400"/>
          </a:xfrm>
          <a:prstGeom prst="rect">
            <a:avLst/>
          </a:prstGeom>
          <a:noFill/>
          <a:ln>
            <a:noFill/>
          </a:ln>
        </p:spPr>
      </p:pic>
      <p:sp>
        <p:nvSpPr>
          <p:cNvPr id="512" name="Google Shape;512;g368e3dab612_0_3052"/>
          <p:cNvSpPr txBox="1"/>
          <p:nvPr/>
        </p:nvSpPr>
        <p:spPr>
          <a:xfrm>
            <a:off x="1041550" y="6032875"/>
            <a:ext cx="6096000" cy="4986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1000"/>
              </a:spcBef>
              <a:spcAft>
                <a:spcPts val="0"/>
              </a:spcAft>
              <a:buClr>
                <a:srgbClr val="000000"/>
              </a:buClr>
              <a:buSzPts val="2146"/>
              <a:buFont typeface="Arial"/>
              <a:buNone/>
            </a:pPr>
            <a:r>
              <a:rPr lang="pl-PL" sz="2146" b="0" i="0" u="none" strike="noStrike" cap="none">
                <a:solidFill>
                  <a:schemeClr val="dk1"/>
                </a:solidFill>
                <a:latin typeface="Calibri"/>
                <a:ea typeface="Calibri"/>
                <a:cs typeface="Calibri"/>
                <a:sym typeface="Calibri"/>
              </a:rPr>
              <a:t>Raport Edelman Trust Barometer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368e3dab612_0_559">
            <a:extLst>
              <a:ext uri="{C183D7F6-B498-43B3-948B-1728B52AA6E4}">
                <adec:decorative xmlns:adec="http://schemas.microsoft.com/office/drawing/2017/decorative" val="1"/>
              </a:ext>
            </a:extLst>
          </p:cNvPr>
          <p:cNvSpPr/>
          <p:nvPr/>
        </p:nvSpPr>
        <p:spPr>
          <a:xfrm>
            <a:off x="7883425" y="1869575"/>
            <a:ext cx="3821400" cy="2490300"/>
          </a:xfrm>
          <a:prstGeom prst="rect">
            <a:avLst/>
          </a:prstGeom>
          <a:solidFill>
            <a:srgbClr val="316C68"/>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pic>
        <p:nvPicPr>
          <p:cNvPr id="519" name="Google Shape;519;g368e3dab612_0_559" descr="Wykres kołowy i słupkowy przedstawiający procent konsumentów gotowych zapłacić wyższą cenę za produkt zrównoważony, gdzie 43% odpowiada &quot;tak&quot;. Słupki pokazują szczegółowy rozkład gotowości do zapłacenia więcej w różnych przedziałach procentowych, oznaczone kolorami i wartościami liczbowymi."/>
          <p:cNvPicPr preferRelativeResize="0"/>
          <p:nvPr/>
        </p:nvPicPr>
        <p:blipFill rotWithShape="1">
          <a:blip r:embed="rId3">
            <a:alphaModFix/>
          </a:blip>
          <a:srcRect r="42634" b="19210"/>
          <a:stretch/>
        </p:blipFill>
        <p:spPr>
          <a:xfrm>
            <a:off x="3839275" y="2036438"/>
            <a:ext cx="3117850" cy="2573176"/>
          </a:xfrm>
          <a:prstGeom prst="rect">
            <a:avLst/>
          </a:prstGeom>
          <a:noFill/>
          <a:ln>
            <a:noFill/>
          </a:ln>
        </p:spPr>
      </p:pic>
      <p:pic>
        <p:nvPicPr>
          <p:cNvPr id="520" name="Google Shape;520;g368e3dab612_0_559" descr="Wykres słupkowy przedstawiający powody rezygnacji z zakupów u firm, z podziałem na cztery kategorie. Najwyższy odsetek 52% dotyczy firm nieprzestrzegających praw człowieka, a kolejne to negatywny wpływ na środowisko (49%), zatrudnianie pracowników nielegalnie (47%) oraz produkcja wyrobów w miejscach łamiących prawa człowieka (44%)."/>
          <p:cNvPicPr preferRelativeResize="0"/>
          <p:nvPr/>
        </p:nvPicPr>
        <p:blipFill rotWithShape="1">
          <a:blip r:embed="rId4">
            <a:alphaModFix/>
          </a:blip>
          <a:srcRect/>
          <a:stretch/>
        </p:blipFill>
        <p:spPr>
          <a:xfrm>
            <a:off x="1877446" y="5033147"/>
            <a:ext cx="5546370" cy="1291926"/>
          </a:xfrm>
          <a:prstGeom prst="rect">
            <a:avLst/>
          </a:prstGeom>
          <a:noFill/>
          <a:ln>
            <a:noFill/>
          </a:ln>
        </p:spPr>
      </p:pic>
      <p:pic>
        <p:nvPicPr>
          <p:cNvPr id="521" name="Google Shape;521;g368e3dab612_0_559" descr="Tekstowa lista punktów przedstawiająca wyniki ankiety dotyczącej opinii na temat informacji firm o wpływie na środowisko i klimat. Zawiera dane procentowe dotyczące oczekiwań wobec firm, kar finansowych za greenwashing oraz zainteresowania respondentów informacjami o emisji CO2 przy zakupach."/>
          <p:cNvPicPr preferRelativeResize="0"/>
          <p:nvPr/>
        </p:nvPicPr>
        <p:blipFill rotWithShape="1">
          <a:blip r:embed="rId5">
            <a:alphaModFix/>
          </a:blip>
          <a:srcRect/>
          <a:stretch/>
        </p:blipFill>
        <p:spPr>
          <a:xfrm>
            <a:off x="7883425" y="4012818"/>
            <a:ext cx="3821479" cy="2040657"/>
          </a:xfrm>
          <a:prstGeom prst="rect">
            <a:avLst/>
          </a:prstGeom>
          <a:noFill/>
          <a:ln>
            <a:noFill/>
          </a:ln>
        </p:spPr>
      </p:pic>
      <p:pic>
        <p:nvPicPr>
          <p:cNvPr id="522" name="Google Shape;522;g368e3dab612_0_559" descr="Raport Technologia w służbie społeczeńśtwu, Digital Poland 2022"/>
          <p:cNvPicPr preferRelativeResize="0"/>
          <p:nvPr/>
        </p:nvPicPr>
        <p:blipFill rotWithShape="1">
          <a:blip r:embed="rId6">
            <a:alphaModFix/>
          </a:blip>
          <a:srcRect/>
          <a:stretch/>
        </p:blipFill>
        <p:spPr>
          <a:xfrm>
            <a:off x="1071497" y="2036460"/>
            <a:ext cx="2071536" cy="2490179"/>
          </a:xfrm>
          <a:prstGeom prst="rect">
            <a:avLst/>
          </a:prstGeom>
          <a:noFill/>
          <a:ln>
            <a:noFill/>
          </a:ln>
        </p:spPr>
      </p:pic>
      <p:sp>
        <p:nvSpPr>
          <p:cNvPr id="523" name="Google Shape;523;g368e3dab612_0_559"/>
          <p:cNvSpPr txBox="1"/>
          <p:nvPr/>
        </p:nvSpPr>
        <p:spPr>
          <a:xfrm>
            <a:off x="7841246" y="7144350"/>
            <a:ext cx="2444700" cy="2556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Arial"/>
                <a:ea typeface="Arial"/>
                <a:cs typeface="Arial"/>
                <a:sym typeface="Arial"/>
              </a:rPr>
              <a:t>https://digitalpoland.org/publikacje</a:t>
            </a:r>
            <a:endParaRPr sz="900" b="0" i="0" u="none" strike="noStrike" cap="none">
              <a:solidFill>
                <a:srgbClr val="000000"/>
              </a:solidFill>
              <a:latin typeface="Arial"/>
              <a:ea typeface="Arial"/>
              <a:cs typeface="Arial"/>
              <a:sym typeface="Arial"/>
            </a:endParaRPr>
          </a:p>
        </p:txBody>
      </p:sp>
      <p:sp>
        <p:nvSpPr>
          <p:cNvPr id="524" name="Google Shape;524;g368e3dab612_0_559"/>
          <p:cNvSpPr txBox="1"/>
          <p:nvPr/>
        </p:nvSpPr>
        <p:spPr>
          <a:xfrm>
            <a:off x="7958574" y="1995225"/>
            <a:ext cx="3465000" cy="1899300"/>
          </a:xfrm>
          <a:prstGeom prst="rect">
            <a:avLst/>
          </a:prstGeom>
          <a:noFill/>
          <a:ln>
            <a:noFill/>
          </a:ln>
        </p:spPr>
        <p:txBody>
          <a:bodyPr spcFirstLastPara="1" wrap="square" lIns="60875" tIns="60875" rIns="60875" bIns="60875" anchor="t" anchorCtr="0">
            <a:spAutoFit/>
          </a:bodyPr>
          <a:lstStyle/>
          <a:p>
            <a:pPr marL="306463" marR="0" lvl="0" indent="-226516" algn="l" rtl="0">
              <a:lnSpc>
                <a:spcPct val="100000"/>
              </a:lnSpc>
              <a:spcBef>
                <a:spcPts val="0"/>
              </a:spcBef>
              <a:spcAft>
                <a:spcPts val="0"/>
              </a:spcAft>
              <a:buClr>
                <a:srgbClr val="FFFFFF"/>
              </a:buClr>
              <a:buSzPts val="1049"/>
              <a:buFont typeface="Lato"/>
              <a:buChar char="●"/>
            </a:pPr>
            <a:r>
              <a:rPr lang="pl-PL" sz="1049" b="0" i="0" u="none" strike="noStrike" cap="none">
                <a:solidFill>
                  <a:srgbClr val="FFFFFF"/>
                </a:solidFill>
                <a:latin typeface="Calibri"/>
                <a:ea typeface="Calibri"/>
                <a:cs typeface="Calibri"/>
                <a:sym typeface="Calibri"/>
              </a:rPr>
              <a:t>Etyczne i prospołeczne wybory przy podejmowaniu pracy mają dla Polaków i Polek – przynajmniej deklaratywnie – fundamentalne znaczenie. </a:t>
            </a:r>
            <a:r>
              <a:rPr lang="pl-PL" sz="1049" b="1" i="0" u="none" strike="noStrike" cap="none">
                <a:solidFill>
                  <a:srgbClr val="FFFFFF"/>
                </a:solidFill>
                <a:latin typeface="Calibri"/>
                <a:ea typeface="Calibri"/>
                <a:cs typeface="Calibri"/>
                <a:sym typeface="Calibri"/>
              </a:rPr>
              <a:t>60% ankietowanych</a:t>
            </a:r>
            <a:r>
              <a:rPr lang="pl-PL" sz="1049" b="0" i="0" u="none" strike="noStrike" cap="none">
                <a:solidFill>
                  <a:srgbClr val="FFFFFF"/>
                </a:solidFill>
                <a:latin typeface="Calibri"/>
                <a:ea typeface="Calibri"/>
                <a:cs typeface="Calibri"/>
                <a:sym typeface="Calibri"/>
              </a:rPr>
              <a:t> wskazuje, że nie podjęłaby pracy w firmie niezgodnej z bazowymi wymogi ESG.</a:t>
            </a:r>
            <a:br>
              <a:rPr lang="pl-PL" sz="1049" b="0" i="0" u="none" strike="noStrike" cap="none">
                <a:solidFill>
                  <a:srgbClr val="FFFFFF"/>
                </a:solidFill>
                <a:latin typeface="Calibri"/>
                <a:ea typeface="Calibri"/>
                <a:cs typeface="Calibri"/>
                <a:sym typeface="Calibri"/>
              </a:rPr>
            </a:br>
            <a:endParaRPr sz="1049" b="0" i="0" u="none" strike="noStrike" cap="none">
              <a:solidFill>
                <a:srgbClr val="FFFFFF"/>
              </a:solidFill>
              <a:latin typeface="Calibri"/>
              <a:ea typeface="Calibri"/>
              <a:cs typeface="Calibri"/>
              <a:sym typeface="Calibri"/>
            </a:endParaRPr>
          </a:p>
          <a:p>
            <a:pPr marL="306463" marR="0" lvl="0" indent="-226516" algn="l" rtl="0">
              <a:lnSpc>
                <a:spcPct val="100000"/>
              </a:lnSpc>
              <a:spcBef>
                <a:spcPts val="0"/>
              </a:spcBef>
              <a:spcAft>
                <a:spcPts val="0"/>
              </a:spcAft>
              <a:buClr>
                <a:srgbClr val="FFFFFF"/>
              </a:buClr>
              <a:buSzPts val="1049"/>
              <a:buFont typeface="Lato"/>
              <a:buChar char="●"/>
            </a:pPr>
            <a:r>
              <a:rPr lang="pl-PL" sz="1049" b="0" i="0" u="none" strike="noStrike" cap="none">
                <a:solidFill>
                  <a:schemeClr val="lt1"/>
                </a:solidFill>
                <a:latin typeface="Calibri"/>
                <a:ea typeface="Calibri"/>
                <a:cs typeface="Calibri"/>
                <a:sym typeface="Calibri"/>
              </a:rPr>
              <a:t>Aż </a:t>
            </a:r>
            <a:r>
              <a:rPr lang="pl-PL" sz="1049" b="1" i="0" u="none" strike="noStrike" cap="none">
                <a:solidFill>
                  <a:schemeClr val="lt1"/>
                </a:solidFill>
                <a:latin typeface="Calibri"/>
                <a:ea typeface="Calibri"/>
                <a:cs typeface="Calibri"/>
                <a:sym typeface="Calibri"/>
              </a:rPr>
              <a:t>84% Polaków twierdzi, że firmy w obszarze ESG nie robią nic, bardzo mało lub mało</a:t>
            </a:r>
            <a:r>
              <a:rPr lang="pl-PL" sz="1049" b="0" i="0" u="none" strike="noStrike" cap="none">
                <a:solidFill>
                  <a:schemeClr val="lt1"/>
                </a:solidFill>
                <a:latin typeface="Calibri"/>
                <a:ea typeface="Calibri"/>
                <a:cs typeface="Calibri"/>
                <a:sym typeface="Calibri"/>
              </a:rPr>
              <a:t>. 33% nie jest w stanie zaobserwować żadnego wysiłku firm w tym obszarze. Tylko ok. 15% Polaków jest zdania, że firmy robią wystarczająco dużo lub bardzo dużo na rzecz ESG.</a:t>
            </a:r>
            <a:endParaRPr sz="1049" b="0" i="0" u="none" strike="noStrike" cap="none">
              <a:solidFill>
                <a:srgbClr val="FFFFFF"/>
              </a:solidFill>
              <a:latin typeface="Calibri"/>
              <a:ea typeface="Calibri"/>
              <a:cs typeface="Calibri"/>
              <a:sym typeface="Calibri"/>
            </a:endParaRPr>
          </a:p>
        </p:txBody>
      </p:sp>
      <p:sp>
        <p:nvSpPr>
          <p:cNvPr id="525" name="Google Shape;525;g368e3dab612_0_559"/>
          <p:cNvSpPr txBox="1">
            <a:spLocks noGrp="1"/>
          </p:cNvSpPr>
          <p:nvPr>
            <p:ph type="title" idx="4294967295"/>
          </p:nvPr>
        </p:nvSpPr>
        <p:spPr>
          <a:xfrm>
            <a:off x="1071512" y="760090"/>
            <a:ext cx="4389900" cy="646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000000"/>
              </a:buClr>
              <a:buSzPts val="2900"/>
              <a:buFont typeface="Arial"/>
              <a:buNone/>
              <a:tabLst/>
              <a:defRPr/>
            </a:pPr>
            <a:r>
              <a:rPr kumimoji="0" lang="pl-PL" sz="4200" b="0" i="0" u="none" strike="noStrike" kern="0" cap="none" spc="0" normalizeH="0" baseline="0" noProof="0" dirty="0">
                <a:ln>
                  <a:noFill/>
                </a:ln>
                <a:solidFill>
                  <a:schemeClr val="dk1"/>
                </a:solidFill>
                <a:effectLst/>
                <a:uLnTx/>
                <a:uFillTx/>
                <a:latin typeface="Calibri"/>
                <a:ea typeface="Calibri"/>
                <a:cs typeface="Calibri"/>
                <a:sym typeface="Calibri"/>
              </a:rPr>
              <a:t>Lokalnie - Polska</a:t>
            </a:r>
          </a:p>
        </p:txBody>
      </p:sp>
      <p:sp>
        <p:nvSpPr>
          <p:cNvPr id="526" name="Google Shape;526;g368e3dab612_0_559">
            <a:extLst>
              <a:ext uri="{C183D7F6-B498-43B3-948B-1728B52AA6E4}">
                <adec:decorative xmlns:adec="http://schemas.microsoft.com/office/drawing/2017/decorative" val="1"/>
              </a:ext>
            </a:extLst>
          </p:cNvPr>
          <p:cNvSpPr/>
          <p:nvPr/>
        </p:nvSpPr>
        <p:spPr>
          <a:xfrm>
            <a:off x="6683799" y="1208668"/>
            <a:ext cx="424200" cy="1344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368e3dab612_0_17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Świadomość i oczekiwania w Polsce</a:t>
            </a:r>
            <a:endParaRPr sz="4200"/>
          </a:p>
        </p:txBody>
      </p:sp>
      <p:sp>
        <p:nvSpPr>
          <p:cNvPr id="533" name="Google Shape;533;g368e3dab612_0_17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534" name="Google Shape;534;g368e3dab612_0_1753" descr="Diagram kołowy przedstawiający odsetek Polaków uważających, że stan Ziemi jest poważny i wymaga natychmiastowych działań, z danymi na lata 2022 i 2024. W 2024 roku 63% respondentów podziela tę opinię, co oznacza spadek o 6% w porównaniu do 2022 roku, zaznaczone czerwonym kolorem i obwódką."/>
          <p:cNvPicPr preferRelativeResize="0"/>
          <p:nvPr/>
        </p:nvPicPr>
        <p:blipFill rotWithShape="1">
          <a:blip r:embed="rId3">
            <a:alphaModFix/>
          </a:blip>
          <a:srcRect/>
          <a:stretch/>
        </p:blipFill>
        <p:spPr>
          <a:xfrm>
            <a:off x="838200" y="1825625"/>
            <a:ext cx="4994581" cy="4183450"/>
          </a:xfrm>
          <a:prstGeom prst="rect">
            <a:avLst/>
          </a:prstGeom>
          <a:noFill/>
          <a:ln>
            <a:noFill/>
          </a:ln>
        </p:spPr>
      </p:pic>
      <p:sp>
        <p:nvSpPr>
          <p:cNvPr id="535" name="Google Shape;535;g368e3dab612_0_1753"/>
          <p:cNvSpPr txBox="1"/>
          <p:nvPr/>
        </p:nvSpPr>
        <p:spPr>
          <a:xfrm>
            <a:off x="1820475" y="6203675"/>
            <a:ext cx="84564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Wg Raportu Kantar “ Ziemianie atakują” 2025 (największe wyzwania środowiska naturalnego oraz reakcje Polaków  i ich gotowość do ewentualnych zmian stylu życia i konsumpcji. -  https://ziemianieatakuja.pl/</a:t>
            </a:r>
            <a:endParaRPr sz="1400" b="0" i="0" u="none" strike="noStrike" cap="none">
              <a:solidFill>
                <a:srgbClr val="000000"/>
              </a:solidFill>
              <a:latin typeface="Calibri"/>
              <a:ea typeface="Calibri"/>
              <a:cs typeface="Calibri"/>
              <a:sym typeface="Calibri"/>
            </a:endParaRPr>
          </a:p>
        </p:txBody>
      </p:sp>
      <p:pic>
        <p:nvPicPr>
          <p:cNvPr id="536" name="Google Shape;536;g368e3dab612_0_1753" descr="Wykres słupkowy przedstawiający top 5 odpowiedzi na pytanie o priorytet działań w celu uniknięcia katastrofy ekologicznej w latach 2019 i 2024. Kolory słupków (czarny, czerwony, biały) oznaczają różne grupy: władze, biznes i społeczeństwo, z procentowymi zmianami wskazującymi na wzrost lub spadek postrzegania ich roli."/>
          <p:cNvPicPr preferRelativeResize="0"/>
          <p:nvPr/>
        </p:nvPicPr>
        <p:blipFill rotWithShape="1">
          <a:blip r:embed="rId4">
            <a:alphaModFix/>
          </a:blip>
          <a:srcRect/>
          <a:stretch/>
        </p:blipFill>
        <p:spPr>
          <a:xfrm>
            <a:off x="5943725" y="1825625"/>
            <a:ext cx="5690609" cy="42133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368e3dab612_0_31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Postawy wobec zmian klimatu</a:t>
            </a:r>
            <a:endParaRPr sz="4200"/>
          </a:p>
        </p:txBody>
      </p:sp>
      <p:sp>
        <p:nvSpPr>
          <p:cNvPr id="543" name="Google Shape;543;g368e3dab612_0_31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a:t>Segmentacja Polaków wg raportu “Ziemianie atakują” Kantar, 2025</a:t>
            </a:r>
            <a:endParaRPr/>
          </a:p>
        </p:txBody>
      </p:sp>
      <p:pic>
        <p:nvPicPr>
          <p:cNvPr id="544" name="Google Shape;544;g368e3dab612_0_3123" descr="Wykres porównujący procentowy udział pięciu grup emocjonalnych w latach 2022 i 2024, oznaczonych ikonami i kolorami: Niezczekajowie (pomarańczowy), Świadomici (zielony), Niepokojonie (niebieski), Dobrzeżyje (żółty) oraz Bezściemianie (fioletowy). Największy wzrost odnotowano w grupie Dobrzeżyje z 33% do 39%, a spadek w Niezczekajowie z 13% do 5%, co wskazuje na zmianę nastrojów społecznych."/>
          <p:cNvPicPr preferRelativeResize="0"/>
          <p:nvPr/>
        </p:nvPicPr>
        <p:blipFill rotWithShape="1">
          <a:blip r:embed="rId3">
            <a:alphaModFix/>
          </a:blip>
          <a:srcRect/>
          <a:stretch/>
        </p:blipFill>
        <p:spPr>
          <a:xfrm>
            <a:off x="838200" y="2975725"/>
            <a:ext cx="10591800" cy="2851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368e3dab612_0_31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Wiedza o środowisku dalej na 2+</a:t>
            </a:r>
            <a:endParaRPr sz="4200"/>
          </a:p>
        </p:txBody>
      </p:sp>
      <p:pic>
        <p:nvPicPr>
          <p:cNvPr id="551" name="Google Shape;551;g368e3dab612_0_3131" descr="Wykres poziomy porównujący samoocenę wiedzy z wynikami testu, gdzie czarne paski reprezentują samoocenę, a czerwone wyniki testu. Największa rozbieżność występuje przy niskiej samoocenie (2 i 1), gdzie wyniki testu są znacznie wyższe niż samoocena, co wskazuje na niedoszacowanie własnej wiedzy."/>
          <p:cNvPicPr preferRelativeResize="0"/>
          <p:nvPr/>
        </p:nvPicPr>
        <p:blipFill rotWithShape="1">
          <a:blip r:embed="rId3">
            <a:alphaModFix/>
          </a:blip>
          <a:srcRect/>
          <a:stretch/>
        </p:blipFill>
        <p:spPr>
          <a:xfrm>
            <a:off x="838200" y="2072963"/>
            <a:ext cx="7943850" cy="3381375"/>
          </a:xfrm>
          <a:prstGeom prst="rect">
            <a:avLst/>
          </a:prstGeom>
          <a:noFill/>
          <a:ln>
            <a:noFill/>
          </a:ln>
        </p:spPr>
      </p:pic>
      <p:pic>
        <p:nvPicPr>
          <p:cNvPr id="552" name="Google Shape;552;g368e3dab612_0_3131" descr="Diagram przedstawia wyniki testu prawda/fałsz dotyczącego zmian klimatu, pokazując odsetek poprawnych odpowiedzi na dziesięć pytań. Każde pytanie jest oznaczone procentem poprawnych odpowiedzi w czerwonych kółkach, z wynikami rosnącymi od 45% do 79%, co wskazuje na rosnącą świadomość w tematach od wymierania gatunków po wpływ dwutlenku węgla na klimat."/>
          <p:cNvPicPr preferRelativeResize="0"/>
          <p:nvPr/>
        </p:nvPicPr>
        <p:blipFill rotWithShape="1">
          <a:blip r:embed="rId4">
            <a:alphaModFix/>
          </a:blip>
          <a:srcRect/>
          <a:stretch/>
        </p:blipFill>
        <p:spPr>
          <a:xfrm>
            <a:off x="8771088" y="518975"/>
            <a:ext cx="3248025" cy="5657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368e3dab612_0_7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Zielona transformacja</a:t>
            </a:r>
            <a:endParaRPr/>
          </a:p>
        </p:txBody>
      </p:sp>
      <p:sp>
        <p:nvSpPr>
          <p:cNvPr id="559" name="Google Shape;559;g368e3dab612_0_7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Główne drogowskazy</a:t>
            </a:r>
            <a:endParaRPr/>
          </a:p>
        </p:txBody>
      </p:sp>
      <p:sp>
        <p:nvSpPr>
          <p:cNvPr id="560" name="Google Shape;560;g368e3dab612_0_72">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368e3dab612_0_25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Powstanie koncepcji SDG</a:t>
            </a:r>
            <a:endParaRPr/>
          </a:p>
        </p:txBody>
      </p:sp>
      <p:pic>
        <p:nvPicPr>
          <p:cNvPr id="567" name="Google Shape;567;g368e3dab612_0_2566" descr="Logo ONZ"/>
          <p:cNvPicPr preferRelativeResize="0"/>
          <p:nvPr/>
        </p:nvPicPr>
        <p:blipFill rotWithShape="1">
          <a:blip r:embed="rId3">
            <a:alphaModFix/>
          </a:blip>
          <a:srcRect/>
          <a:stretch/>
        </p:blipFill>
        <p:spPr>
          <a:xfrm>
            <a:off x="8578277" y="372287"/>
            <a:ext cx="2775533" cy="1387767"/>
          </a:xfrm>
          <a:prstGeom prst="rect">
            <a:avLst/>
          </a:prstGeom>
          <a:noFill/>
          <a:ln>
            <a:noFill/>
          </a:ln>
        </p:spPr>
      </p:pic>
      <p:sp>
        <p:nvSpPr>
          <p:cNvPr id="568" name="Google Shape;568;g368e3dab612_0_2566"/>
          <p:cNvSpPr txBox="1"/>
          <p:nvPr/>
        </p:nvSpPr>
        <p:spPr>
          <a:xfrm>
            <a:off x="838192" y="2042051"/>
            <a:ext cx="8085300" cy="567000"/>
          </a:xfrm>
          <a:prstGeom prst="rect">
            <a:avLst/>
          </a:prstGeom>
          <a:noFill/>
          <a:ln>
            <a:noFill/>
          </a:ln>
        </p:spPr>
        <p:txBody>
          <a:bodyPr spcFirstLastPara="1" wrap="square" lIns="116050" tIns="116050" rIns="116050" bIns="116050" anchor="ctr" anchorCtr="0">
            <a:spAutoFit/>
          </a:bodyPr>
          <a:lstStyle/>
          <a:p>
            <a:pPr marL="0" marR="0" lvl="0" indent="0" algn="l" rtl="0">
              <a:lnSpc>
                <a:spcPct val="90000"/>
              </a:lnSpc>
              <a:spcBef>
                <a:spcPts val="0"/>
              </a:spcBef>
              <a:spcAft>
                <a:spcPts val="0"/>
              </a:spcAft>
              <a:buClr>
                <a:srgbClr val="000000"/>
              </a:buClr>
              <a:buSzPts val="2400"/>
              <a:buFont typeface="Arial"/>
              <a:buNone/>
            </a:pPr>
            <a:r>
              <a:rPr lang="pl-PL" sz="2400" b="0" i="0" u="none" strike="noStrike" cap="none">
                <a:solidFill>
                  <a:schemeClr val="dk1"/>
                </a:solidFill>
                <a:latin typeface="Calibri"/>
                <a:ea typeface="Calibri"/>
                <a:cs typeface="Calibri"/>
                <a:sym typeface="Calibri"/>
              </a:rPr>
              <a:t>Rok 2000  - wchodzimy w nowy wiek</a:t>
            </a:r>
            <a:endParaRPr sz="2400" b="0" i="0" u="none" strike="noStrike" cap="none">
              <a:solidFill>
                <a:schemeClr val="dk1"/>
              </a:solidFill>
              <a:latin typeface="Calibri"/>
              <a:ea typeface="Calibri"/>
              <a:cs typeface="Calibri"/>
              <a:sym typeface="Calibri"/>
            </a:endParaRPr>
          </a:p>
        </p:txBody>
      </p:sp>
      <p:sp>
        <p:nvSpPr>
          <p:cNvPr id="569" name="Google Shape;569;g368e3dab612_0_2566">
            <a:extLst>
              <a:ext uri="{C183D7F6-B498-43B3-948B-1728B52AA6E4}">
                <adec:decorative xmlns:adec="http://schemas.microsoft.com/office/drawing/2017/decorative" val="1"/>
              </a:ext>
            </a:extLst>
          </p:cNvPr>
          <p:cNvSpPr/>
          <p:nvPr/>
        </p:nvSpPr>
        <p:spPr>
          <a:xfrm rot="10800000">
            <a:off x="8846400" y="4206551"/>
            <a:ext cx="3332400" cy="2452500"/>
          </a:xfrm>
          <a:prstGeom prst="flowChartDelay">
            <a:avLst/>
          </a:prstGeom>
          <a:solidFill>
            <a:srgbClr val="C5521C"/>
          </a:solidFill>
          <a:ln>
            <a:noFill/>
          </a:ln>
        </p:spPr>
        <p:txBody>
          <a:bodyPr spcFirstLastPara="1" wrap="square" lIns="54225" tIns="54225" rIns="54225" bIns="54225" anchor="ctr" anchorCtr="0">
            <a:noAutofit/>
          </a:bodyPr>
          <a:lstStyle/>
          <a:p>
            <a:pPr marL="0" marR="0" lvl="0" indent="0" algn="ctr" rtl="0">
              <a:lnSpc>
                <a:spcPct val="100000"/>
              </a:lnSpc>
              <a:spcBef>
                <a:spcPts val="0"/>
              </a:spcBef>
              <a:spcAft>
                <a:spcPts val="0"/>
              </a:spcAft>
              <a:buClr>
                <a:srgbClr val="000000"/>
              </a:buClr>
              <a:buSzPts val="841"/>
              <a:buFont typeface="Arial"/>
              <a:buNone/>
            </a:pPr>
            <a:endParaRPr sz="841" b="0" i="0" u="none" strike="noStrike" cap="none">
              <a:solidFill>
                <a:schemeClr val="dk2"/>
              </a:solidFill>
              <a:latin typeface="Calibri"/>
              <a:ea typeface="Calibri"/>
              <a:cs typeface="Calibri"/>
              <a:sym typeface="Calibri"/>
            </a:endParaRPr>
          </a:p>
        </p:txBody>
      </p:sp>
      <p:sp>
        <p:nvSpPr>
          <p:cNvPr id="570" name="Google Shape;570;g368e3dab612_0_2566"/>
          <p:cNvSpPr txBox="1"/>
          <p:nvPr/>
        </p:nvSpPr>
        <p:spPr>
          <a:xfrm>
            <a:off x="7716498" y="2609051"/>
            <a:ext cx="4049400" cy="1082100"/>
          </a:xfrm>
          <a:prstGeom prst="rect">
            <a:avLst/>
          </a:prstGeom>
          <a:noFill/>
          <a:ln>
            <a:noFill/>
          </a:ln>
        </p:spPr>
        <p:txBody>
          <a:bodyPr spcFirstLastPara="1" wrap="square" lIns="108450" tIns="108450" rIns="108450" bIns="108450" anchor="t" anchorCtr="0">
            <a:spAutoFit/>
          </a:bodyPr>
          <a:lstStyle/>
          <a:p>
            <a:pPr marL="0" marR="0" lvl="0" indent="0" algn="l" rtl="0">
              <a:lnSpc>
                <a:spcPct val="100000"/>
              </a:lnSpc>
              <a:spcBef>
                <a:spcPts val="0"/>
              </a:spcBef>
              <a:spcAft>
                <a:spcPts val="0"/>
              </a:spcAft>
              <a:buClr>
                <a:srgbClr val="000000"/>
              </a:buClr>
              <a:buSzPts val="2149"/>
              <a:buFont typeface="Arial"/>
              <a:buNone/>
            </a:pPr>
            <a:endParaRPr sz="1962"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49"/>
              <a:buFont typeface="Arial"/>
              <a:buNone/>
            </a:pPr>
            <a:endParaRPr sz="1962"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69"/>
              <a:buFont typeface="Arial"/>
              <a:buNone/>
            </a:pPr>
            <a:r>
              <a:rPr lang="pl-PL" sz="1682" b="0" i="0" u="none" strike="noStrike" cap="none">
                <a:solidFill>
                  <a:schemeClr val="dk2"/>
                </a:solidFill>
                <a:latin typeface="Calibri"/>
                <a:ea typeface="Calibri"/>
                <a:cs typeface="Calibri"/>
                <a:sym typeface="Calibri"/>
              </a:rPr>
              <a:t>Cele spoko działają, potrzebna rewizja!</a:t>
            </a:r>
            <a:endParaRPr sz="1682" b="0" i="0" u="none" strike="noStrike" cap="none">
              <a:solidFill>
                <a:schemeClr val="dk2"/>
              </a:solidFill>
              <a:latin typeface="Calibri"/>
              <a:ea typeface="Calibri"/>
              <a:cs typeface="Calibri"/>
              <a:sym typeface="Calibri"/>
            </a:endParaRPr>
          </a:p>
        </p:txBody>
      </p:sp>
      <p:sp>
        <p:nvSpPr>
          <p:cNvPr id="571" name="Google Shape;571;g368e3dab612_0_2566"/>
          <p:cNvSpPr txBox="1"/>
          <p:nvPr/>
        </p:nvSpPr>
        <p:spPr>
          <a:xfrm>
            <a:off x="935825" y="3741376"/>
            <a:ext cx="4049400" cy="2191200"/>
          </a:xfrm>
          <a:prstGeom prst="rect">
            <a:avLst/>
          </a:prstGeom>
          <a:noFill/>
          <a:ln>
            <a:noFill/>
          </a:ln>
        </p:spPr>
        <p:txBody>
          <a:bodyPr spcFirstLastPara="1" wrap="square" lIns="108450" tIns="108450" rIns="108450" bIns="108450" anchor="t" anchorCtr="0">
            <a:spAutoFit/>
          </a:bodyPr>
          <a:lstStyle/>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8 celów - głównie kwestie społeczne (eliminacja ubóstwa i  głodu, ochrona zdrowia, walka z nierównościami, lepsza dostępna edukacja)</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Ukierunkowane na kraje rozwijające się</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Cele za zamkniętymi drzwiami</a:t>
            </a:r>
            <a:endParaRPr sz="1601" b="0" i="0" u="none" strike="noStrike" cap="none">
              <a:solidFill>
                <a:schemeClr val="dk1"/>
              </a:solidFill>
              <a:latin typeface="Calibri"/>
              <a:ea typeface="Calibri"/>
              <a:cs typeface="Calibri"/>
              <a:sym typeface="Calibri"/>
            </a:endParaRPr>
          </a:p>
          <a:p>
            <a:pPr marL="272956" marR="0" lvl="0" indent="-244118" algn="l" rtl="0">
              <a:lnSpc>
                <a:spcPct val="100000"/>
              </a:lnSpc>
              <a:spcBef>
                <a:spcPts val="0"/>
              </a:spcBef>
              <a:spcAft>
                <a:spcPts val="0"/>
              </a:spcAft>
              <a:buClr>
                <a:schemeClr val="dk1"/>
              </a:buClr>
              <a:buSzPts val="1602"/>
              <a:buFont typeface="Calibri"/>
              <a:buChar char="●"/>
            </a:pPr>
            <a:r>
              <a:rPr lang="pl-PL" sz="1601" b="0" i="0" u="none" strike="noStrike" cap="none">
                <a:solidFill>
                  <a:schemeClr val="dk1"/>
                </a:solidFill>
                <a:latin typeface="Calibri"/>
                <a:ea typeface="Calibri"/>
                <a:cs typeface="Calibri"/>
                <a:sym typeface="Calibri"/>
              </a:rPr>
              <a:t>21 zadań</a:t>
            </a:r>
            <a:br>
              <a:rPr lang="pl-PL" sz="1601" b="0" i="0" u="none" strike="noStrike" cap="none">
                <a:solidFill>
                  <a:schemeClr val="dk1"/>
                </a:solidFill>
                <a:latin typeface="Calibri"/>
                <a:ea typeface="Calibri"/>
                <a:cs typeface="Calibri"/>
                <a:sym typeface="Calibri"/>
              </a:rPr>
            </a:br>
            <a:endParaRPr sz="1601" b="0" i="0" u="none" strike="noStrike" cap="none">
              <a:solidFill>
                <a:schemeClr val="dk1"/>
              </a:solidFill>
              <a:latin typeface="Calibri"/>
              <a:ea typeface="Calibri"/>
              <a:cs typeface="Calibri"/>
              <a:sym typeface="Calibri"/>
            </a:endParaRPr>
          </a:p>
        </p:txBody>
      </p:sp>
      <p:sp>
        <p:nvSpPr>
          <p:cNvPr id="572" name="Google Shape;572;g368e3dab612_0_2566"/>
          <p:cNvSpPr txBox="1"/>
          <p:nvPr/>
        </p:nvSpPr>
        <p:spPr>
          <a:xfrm>
            <a:off x="9172400" y="4554826"/>
            <a:ext cx="2593500" cy="1696800"/>
          </a:xfrm>
          <a:prstGeom prst="rect">
            <a:avLst/>
          </a:prstGeom>
          <a:noFill/>
          <a:ln>
            <a:noFill/>
          </a:ln>
        </p:spPr>
        <p:txBody>
          <a:bodyPr spcFirstLastPara="1" wrap="square" lIns="108450" tIns="108450" rIns="108450" bIns="108450" anchor="t" anchorCtr="0">
            <a:spAutoFit/>
          </a:bodyPr>
          <a:lstStyle/>
          <a:p>
            <a:pPr marL="0" marR="0" lvl="0" indent="0" algn="ctr" rtl="0">
              <a:lnSpc>
                <a:spcPct val="100000"/>
              </a:lnSpc>
              <a:spcBef>
                <a:spcPts val="0"/>
              </a:spcBef>
              <a:spcAft>
                <a:spcPts val="0"/>
              </a:spcAft>
              <a:buClr>
                <a:srgbClr val="000000"/>
              </a:buClr>
              <a:buSzPts val="1215"/>
              <a:buFont typeface="Arial"/>
              <a:buNone/>
            </a:pPr>
            <a:r>
              <a:rPr lang="pl-PL" sz="1600" b="0" i="0" u="none" strike="noStrike" cap="none">
                <a:solidFill>
                  <a:schemeClr val="lt1"/>
                </a:solidFill>
                <a:latin typeface="Calibri"/>
                <a:ea typeface="Calibri"/>
                <a:cs typeface="Calibri"/>
                <a:sym typeface="Calibri"/>
              </a:rPr>
              <a:t>Równolegle Ramowa Konwencja w Sprawie Zmian Klimatu (UNFCCC), Konferencji Klimatycznej </a:t>
            </a:r>
            <a:br>
              <a:rPr lang="pl-PL" sz="1600" b="0" i="0" u="none" strike="noStrike" cap="none">
                <a:solidFill>
                  <a:schemeClr val="lt1"/>
                </a:solidFill>
                <a:latin typeface="Calibri"/>
                <a:ea typeface="Calibri"/>
                <a:cs typeface="Calibri"/>
                <a:sym typeface="Calibri"/>
              </a:rPr>
            </a:br>
            <a:r>
              <a:rPr lang="pl-PL" sz="1600" b="0" i="0" u="none" strike="noStrike" cap="none">
                <a:solidFill>
                  <a:schemeClr val="lt1"/>
                </a:solidFill>
                <a:latin typeface="Calibri"/>
                <a:ea typeface="Calibri"/>
                <a:cs typeface="Calibri"/>
                <a:sym typeface="Calibri"/>
              </a:rPr>
              <a:t>w Paryżu - </a:t>
            </a:r>
            <a:r>
              <a:rPr lang="pl-PL" sz="1600" b="1" i="0" u="none" strike="noStrike" cap="none">
                <a:solidFill>
                  <a:schemeClr val="lt1"/>
                </a:solidFill>
                <a:latin typeface="Calibri"/>
                <a:ea typeface="Calibri"/>
                <a:cs typeface="Calibri"/>
                <a:sym typeface="Calibri"/>
              </a:rPr>
              <a:t>Porozumienie Paryskie </a:t>
            </a:r>
            <a:r>
              <a:rPr lang="pl-PL" sz="1600" b="0" i="0" u="none" strike="noStrike" cap="none">
                <a:solidFill>
                  <a:schemeClr val="lt1"/>
                </a:solidFill>
                <a:latin typeface="Calibri"/>
                <a:ea typeface="Calibri"/>
                <a:cs typeface="Calibri"/>
                <a:sym typeface="Calibri"/>
              </a:rPr>
              <a:t>- 1,5 st utrzymanie.</a:t>
            </a:r>
            <a:endParaRPr sz="1600" b="0" i="0" u="none" strike="noStrike" cap="none">
              <a:solidFill>
                <a:schemeClr val="lt1"/>
              </a:solidFill>
              <a:latin typeface="Calibri"/>
              <a:ea typeface="Calibri"/>
              <a:cs typeface="Calibri"/>
              <a:sym typeface="Calibri"/>
            </a:endParaRPr>
          </a:p>
        </p:txBody>
      </p:sp>
      <p:sp>
        <p:nvSpPr>
          <p:cNvPr id="573" name="Google Shape;573;g368e3dab612_0_2566">
            <a:extLst>
              <a:ext uri="{C183D7F6-B498-43B3-948B-1728B52AA6E4}">
                <adec:decorative xmlns:adec="http://schemas.microsoft.com/office/drawing/2017/decorative" val="1"/>
              </a:ext>
            </a:extLst>
          </p:cNvPr>
          <p:cNvSpPr/>
          <p:nvPr/>
        </p:nvSpPr>
        <p:spPr>
          <a:xfrm>
            <a:off x="5129274" y="2991856"/>
            <a:ext cx="2165400" cy="575400"/>
          </a:xfrm>
          <a:prstGeom prst="rightArrow">
            <a:avLst>
              <a:gd name="adj1" fmla="val 50000"/>
              <a:gd name="adj2" fmla="val 50000"/>
            </a:avLst>
          </a:prstGeom>
          <a:solidFill>
            <a:srgbClr val="A6D3FF"/>
          </a:solidFill>
          <a:ln>
            <a:noFill/>
          </a:ln>
        </p:spPr>
        <p:txBody>
          <a:bodyPr spcFirstLastPara="1" wrap="square" lIns="108450" tIns="108450" rIns="108450" bIns="108450" anchor="ctr" anchorCtr="0">
            <a:noAutofit/>
          </a:bodyPr>
          <a:lstStyle/>
          <a:p>
            <a:pPr marL="0" marR="0" lvl="0" indent="0" algn="ctr" rtl="0">
              <a:lnSpc>
                <a:spcPct val="100000"/>
              </a:lnSpc>
              <a:spcBef>
                <a:spcPts val="0"/>
              </a:spcBef>
              <a:spcAft>
                <a:spcPts val="0"/>
              </a:spcAft>
              <a:buClr>
                <a:srgbClr val="000000"/>
              </a:buClr>
              <a:buSzPts val="1682"/>
              <a:buFont typeface="Arial"/>
              <a:buNone/>
            </a:pPr>
            <a:endParaRPr sz="1682" b="0" i="0" u="none" strike="noStrike" cap="none">
              <a:solidFill>
                <a:srgbClr val="000000"/>
              </a:solidFill>
              <a:latin typeface="Calibri"/>
              <a:ea typeface="Calibri"/>
              <a:cs typeface="Calibri"/>
              <a:sym typeface="Calibri"/>
            </a:endParaRPr>
          </a:p>
        </p:txBody>
      </p:sp>
      <p:sp>
        <p:nvSpPr>
          <p:cNvPr id="574" name="Google Shape;574;g368e3dab612_0_2566"/>
          <p:cNvSpPr txBox="1"/>
          <p:nvPr/>
        </p:nvSpPr>
        <p:spPr>
          <a:xfrm>
            <a:off x="7716508" y="2859879"/>
            <a:ext cx="7806600" cy="549900"/>
          </a:xfrm>
          <a:prstGeom prst="rect">
            <a:avLst/>
          </a:prstGeom>
          <a:noFill/>
          <a:ln>
            <a:noFill/>
          </a:ln>
        </p:spPr>
        <p:txBody>
          <a:bodyPr spcFirstLastPara="1" wrap="square" lIns="108450" tIns="108450" rIns="108450" bIns="108450" anchor="t" anchorCtr="0">
            <a:spAutoFit/>
          </a:bodyPr>
          <a:lstStyle/>
          <a:p>
            <a:pPr marL="0" marR="0" lvl="0" indent="0" algn="l" rtl="0">
              <a:lnSpc>
                <a:spcPct val="100000"/>
              </a:lnSpc>
              <a:spcBef>
                <a:spcPts val="0"/>
              </a:spcBef>
              <a:spcAft>
                <a:spcPts val="0"/>
              </a:spcAft>
              <a:buClr>
                <a:srgbClr val="000000"/>
              </a:buClr>
              <a:buSzPts val="2149"/>
              <a:buFont typeface="Arial"/>
              <a:buNone/>
            </a:pPr>
            <a:r>
              <a:rPr lang="pl-PL" sz="2149" b="1" i="0" u="none" strike="noStrike" cap="none">
                <a:solidFill>
                  <a:schemeClr val="dk1"/>
                </a:solidFill>
                <a:latin typeface="Calibri"/>
                <a:ea typeface="Calibri"/>
                <a:cs typeface="Calibri"/>
                <a:sym typeface="Calibri"/>
              </a:rPr>
              <a:t>Lata 2012-2015</a:t>
            </a:r>
            <a:endParaRPr sz="2149" b="1" i="0" u="none" strike="noStrike" cap="none">
              <a:solidFill>
                <a:schemeClr val="dk1"/>
              </a:solidFill>
              <a:latin typeface="Calibri"/>
              <a:ea typeface="Calibri"/>
              <a:cs typeface="Calibri"/>
              <a:sym typeface="Calibri"/>
            </a:endParaRPr>
          </a:p>
        </p:txBody>
      </p:sp>
      <p:sp>
        <p:nvSpPr>
          <p:cNvPr id="575" name="Google Shape;575;g368e3dab612_0_2566"/>
          <p:cNvSpPr/>
          <p:nvPr/>
        </p:nvSpPr>
        <p:spPr>
          <a:xfrm>
            <a:off x="935825" y="2951801"/>
            <a:ext cx="3771600" cy="655500"/>
          </a:xfrm>
          <a:prstGeom prst="roundRect">
            <a:avLst>
              <a:gd name="adj" fmla="val 0"/>
            </a:avLst>
          </a:prstGeom>
          <a:solidFill>
            <a:srgbClr val="C5521C"/>
          </a:solidFill>
          <a:ln>
            <a:noFill/>
          </a:ln>
        </p:spPr>
        <p:txBody>
          <a:bodyPr spcFirstLastPara="1" wrap="square" lIns="54225" tIns="54225" rIns="54225" bIns="54225" anchor="ctr" anchorCtr="0">
            <a:noAutofit/>
          </a:bodyPr>
          <a:lstStyle/>
          <a:p>
            <a:pPr marL="0" marR="0" lvl="0" indent="0" algn="ctr" rtl="0">
              <a:lnSpc>
                <a:spcPct val="100000"/>
              </a:lnSpc>
              <a:spcBef>
                <a:spcPts val="0"/>
              </a:spcBef>
              <a:spcAft>
                <a:spcPts val="0"/>
              </a:spcAft>
              <a:buClr>
                <a:srgbClr val="000000"/>
              </a:buClr>
              <a:buSzPts val="1215"/>
              <a:buFont typeface="Arial"/>
              <a:buNone/>
            </a:pPr>
            <a:r>
              <a:rPr lang="pl-PL" sz="2088" b="1" i="0" u="none" strike="noStrike" cap="none">
                <a:solidFill>
                  <a:schemeClr val="lt1"/>
                </a:solidFill>
                <a:latin typeface="Calibri"/>
                <a:ea typeface="Calibri"/>
                <a:cs typeface="Calibri"/>
                <a:sym typeface="Calibri"/>
              </a:rPr>
              <a:t>CELE MILENIJNE ONZ</a:t>
            </a:r>
            <a:endParaRPr sz="2088" b="1"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368e3dab612_0_2588"/>
          <p:cNvSpPr txBox="1">
            <a:spLocks noGrp="1"/>
          </p:cNvSpPr>
          <p:nvPr>
            <p:ph type="title"/>
          </p:nvPr>
        </p:nvSpPr>
        <p:spPr>
          <a:xfrm>
            <a:off x="838200" y="747867"/>
            <a:ext cx="10515600" cy="1325700"/>
          </a:xfrm>
          <a:prstGeom prst="rect">
            <a:avLst/>
          </a:prstGeom>
          <a:noFill/>
          <a:ln>
            <a:noFill/>
          </a:ln>
        </p:spPr>
        <p:txBody>
          <a:bodyPr spcFirstLastPara="1" wrap="square" lIns="91425" tIns="45700" rIns="91425" bIns="45700" anchor="ctr" anchorCtr="0">
            <a:noAutofit/>
          </a:bodyPr>
          <a:lstStyle/>
          <a:p>
            <a:pPr lvl="0">
              <a:buSzPts val="1100"/>
            </a:pPr>
            <a:r>
              <a:rPr lang="pl-PL" sz="4000" dirty="0"/>
              <a:t>Cele zrównoważonego rozwoju (1) </a:t>
            </a:r>
            <a:endParaRPr sz="4000" dirty="0"/>
          </a:p>
          <a:p>
            <a:pPr marL="0" lvl="0" indent="0" algn="l" rtl="0">
              <a:lnSpc>
                <a:spcPct val="90000"/>
              </a:lnSpc>
              <a:spcBef>
                <a:spcPts val="0"/>
              </a:spcBef>
              <a:spcAft>
                <a:spcPts val="0"/>
              </a:spcAft>
              <a:buClr>
                <a:schemeClr val="dk1"/>
              </a:buClr>
              <a:buSzPts val="1100"/>
              <a:buFont typeface="Arial"/>
              <a:buNone/>
            </a:pPr>
            <a:r>
              <a:rPr lang="pl-PL" sz="4000" b="1" dirty="0"/>
              <a:t>SDG - </a:t>
            </a:r>
            <a:r>
              <a:rPr lang="pl-PL" sz="4000" b="1" dirty="0" err="1"/>
              <a:t>Sustainable</a:t>
            </a:r>
            <a:r>
              <a:rPr lang="pl-PL" sz="4000" b="1" dirty="0"/>
              <a:t> Development </a:t>
            </a:r>
            <a:r>
              <a:rPr lang="pl-PL" sz="4000" b="1" dirty="0" err="1"/>
              <a:t>Goals</a:t>
            </a:r>
            <a:endParaRPr sz="4000" b="1" dirty="0"/>
          </a:p>
          <a:p>
            <a:pPr marL="0" lvl="0" indent="0" algn="l" rtl="0">
              <a:lnSpc>
                <a:spcPct val="90000"/>
              </a:lnSpc>
              <a:spcBef>
                <a:spcPts val="0"/>
              </a:spcBef>
              <a:spcAft>
                <a:spcPts val="0"/>
              </a:spcAft>
              <a:buSzPts val="1800"/>
              <a:buNone/>
            </a:pPr>
            <a:endParaRPr sz="4000" dirty="0"/>
          </a:p>
        </p:txBody>
      </p:sp>
      <p:sp>
        <p:nvSpPr>
          <p:cNvPr id="582" name="Google Shape;582;g368e3dab612_0_2588"/>
          <p:cNvSpPr txBox="1"/>
          <p:nvPr/>
        </p:nvSpPr>
        <p:spPr>
          <a:xfrm>
            <a:off x="558225" y="1990400"/>
            <a:ext cx="10958100" cy="3379200"/>
          </a:xfrm>
          <a:prstGeom prst="rect">
            <a:avLst/>
          </a:prstGeom>
          <a:noFill/>
          <a:ln>
            <a:noFill/>
          </a:ln>
        </p:spPr>
        <p:txBody>
          <a:bodyPr spcFirstLastPara="1" wrap="square" lIns="116050" tIns="116050" rIns="116050" bIns="116050" anchor="t" anchorCtr="0">
            <a:spAutoFit/>
          </a:bodyPr>
          <a:lstStyle/>
          <a:p>
            <a:pPr marL="584200" marR="0" lvl="0" indent="-406400" algn="l" rtl="0">
              <a:lnSpc>
                <a:spcPct val="115000"/>
              </a:lnSpc>
              <a:spcBef>
                <a:spcPts val="0"/>
              </a:spcBef>
              <a:spcAft>
                <a:spcPts val="0"/>
              </a:spcAft>
              <a:buClr>
                <a:schemeClr val="dk1"/>
              </a:buClr>
              <a:buSzPts val="1800"/>
              <a:buFont typeface="Lato"/>
              <a:buChar char="●"/>
            </a:pPr>
            <a:r>
              <a:rPr lang="pl-PL" sz="1800" b="1" i="0" u="none" strike="noStrike" cap="none">
                <a:solidFill>
                  <a:schemeClr val="dk1"/>
                </a:solidFill>
                <a:latin typeface="Calibri"/>
                <a:ea typeface="Calibri"/>
                <a:cs typeface="Calibri"/>
                <a:sym typeface="Calibri"/>
              </a:rPr>
              <a:t>W sierpniu 2015 </a:t>
            </a:r>
            <a:r>
              <a:rPr lang="pl-PL" sz="1800" b="0" i="0" u="none" strike="noStrike" cap="none">
                <a:solidFill>
                  <a:schemeClr val="dk1"/>
                </a:solidFill>
                <a:latin typeface="Calibri"/>
                <a:ea typeface="Calibri"/>
                <a:cs typeface="Calibri"/>
                <a:sym typeface="Calibri"/>
              </a:rPr>
              <a:t>roku w Nowym Jorku</a:t>
            </a:r>
            <a:r>
              <a:rPr lang="pl-PL" sz="1800" b="1" i="0" u="none" strike="noStrike" cap="none">
                <a:solidFill>
                  <a:schemeClr val="dk1"/>
                </a:solidFill>
                <a:latin typeface="Calibri"/>
                <a:ea typeface="Calibri"/>
                <a:cs typeface="Calibri"/>
                <a:sym typeface="Calibri"/>
              </a:rPr>
              <a:t> 193 państwa członkowskie ONZ</a:t>
            </a:r>
            <a:r>
              <a:rPr lang="pl-PL" sz="1800" b="0" i="0" u="none" strike="noStrike" cap="none">
                <a:solidFill>
                  <a:schemeClr val="dk1"/>
                </a:solidFill>
                <a:latin typeface="Calibri"/>
                <a:ea typeface="Calibri"/>
                <a:cs typeface="Calibri"/>
                <a:sym typeface="Calibri"/>
              </a:rPr>
              <a:t>, osiągnęły kompromis w sprawie dokumentu końcowego nowej agendy </a:t>
            </a:r>
            <a:r>
              <a:rPr lang="pl-PL" sz="1800" b="1" i="0" u="none" strike="noStrike" cap="none">
                <a:solidFill>
                  <a:srgbClr val="EBAB44"/>
                </a:solidFill>
                <a:latin typeface="Calibri"/>
                <a:ea typeface="Calibri"/>
                <a:cs typeface="Calibri"/>
                <a:sym typeface="Calibri"/>
              </a:rPr>
              <a:t>“</a:t>
            </a:r>
            <a:r>
              <a:rPr lang="pl-PL" sz="1800" b="1" i="1" u="none" strike="noStrike" cap="none">
                <a:solidFill>
                  <a:srgbClr val="EBAB44"/>
                </a:solidFill>
                <a:latin typeface="Calibri"/>
                <a:ea typeface="Calibri"/>
                <a:cs typeface="Calibri"/>
                <a:sym typeface="Calibri"/>
              </a:rPr>
              <a:t>Przekształcanie naszego świata: Agenda na Rzecz Zrównoważonego Rozwoju – 2030</a:t>
            </a:r>
            <a:r>
              <a:rPr lang="pl-PL" sz="1800" b="1" i="0" u="none" strike="noStrike" cap="none">
                <a:solidFill>
                  <a:srgbClr val="EBAB44"/>
                </a:solidFill>
                <a:latin typeface="Calibri"/>
                <a:ea typeface="Calibri"/>
                <a:cs typeface="Calibri"/>
                <a:sym typeface="Calibri"/>
              </a:rPr>
              <a:t>”.</a:t>
            </a:r>
            <a:endParaRPr sz="1800" b="1" i="0" u="none" strike="noStrike" cap="none">
              <a:solidFill>
                <a:srgbClr val="EBAB44"/>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To  wyniki bezprecedensowego porozumienia 193 państw członkowskich ONZ dotyczącego priorytetów zrównoważonego rozwoju.</a:t>
            </a:r>
            <a:endParaRPr sz="1800" b="0" i="0" u="none" strike="noStrike" cap="none">
              <a:solidFill>
                <a:schemeClr val="dk1"/>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Cele mają wsparcie społeczeństwa obywatelskiego, biznesu, parlamentarzystów i innych stron na całym świecie. </a:t>
            </a:r>
            <a:endParaRPr sz="1800" b="0" i="0" u="none" strike="noStrike" cap="none">
              <a:solidFill>
                <a:schemeClr val="dk1"/>
              </a:solidFill>
              <a:latin typeface="Calibri"/>
              <a:ea typeface="Calibri"/>
              <a:cs typeface="Calibri"/>
              <a:sym typeface="Calibri"/>
            </a:endParaRPr>
          </a:p>
          <a:p>
            <a:pPr marL="584200" marR="0" lvl="0" indent="-406400" algn="l" rtl="0">
              <a:lnSpc>
                <a:spcPct val="115000"/>
              </a:lnSpc>
              <a:spcBef>
                <a:spcPts val="0"/>
              </a:spcBef>
              <a:spcAft>
                <a:spcPts val="0"/>
              </a:spcAft>
              <a:buClr>
                <a:schemeClr val="dk1"/>
              </a:buClr>
              <a:buSzPts val="1800"/>
              <a:buFont typeface="Calibri"/>
              <a:buChar char="●"/>
            </a:pPr>
            <a:r>
              <a:rPr lang="pl-PL" sz="1800" b="0" i="0" u="none" strike="noStrike" cap="none">
                <a:solidFill>
                  <a:schemeClr val="dk1"/>
                </a:solidFill>
                <a:latin typeface="Calibri"/>
                <a:ea typeface="Calibri"/>
                <a:cs typeface="Calibri"/>
                <a:sym typeface="Calibri"/>
              </a:rPr>
              <a:t>Implementacja i sukces będzie zależał od krajowych strategii,  planów i programów dotyczących zrównoważonego rozwoju. To państwa decydują o ich realizacji. Cele Zrównoważonego Rozwoju są drogowskazem dla państw, które muszą dostosować plany do swoich globalnych zobowiązań.</a:t>
            </a:r>
            <a:endParaRPr sz="1800" b="0" i="0" u="none" strike="noStrike" cap="none">
              <a:solidFill>
                <a:schemeClr val="dk1"/>
              </a:solidFill>
              <a:latin typeface="Calibri"/>
              <a:ea typeface="Calibri"/>
              <a:cs typeface="Calibri"/>
              <a:sym typeface="Calibri"/>
            </a:endParaRPr>
          </a:p>
        </p:txBody>
      </p:sp>
      <p:sp>
        <p:nvSpPr>
          <p:cNvPr id="583" name="Google Shape;583;g368e3dab612_0_2588"/>
          <p:cNvSpPr txBox="1"/>
          <p:nvPr/>
        </p:nvSpPr>
        <p:spPr>
          <a:xfrm>
            <a:off x="838201" y="5559100"/>
            <a:ext cx="102798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pl-PL" sz="1800" b="0" i="0" u="none" strike="noStrike" cap="none">
                <a:solidFill>
                  <a:schemeClr val="dk1"/>
                </a:solidFill>
                <a:highlight>
                  <a:srgbClr val="FCFCFC"/>
                </a:highlight>
                <a:latin typeface="Calibri"/>
                <a:ea typeface="Calibri"/>
                <a:cs typeface="Calibri"/>
                <a:sym typeface="Calibri"/>
              </a:rPr>
              <a:t>Co roku SDG Progress Report,  przygotowywanym przez Sekretarza Generalnego ONZ.</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88"/>
        <p:cNvGrpSpPr/>
        <p:nvPr/>
      </p:nvGrpSpPr>
      <p:grpSpPr>
        <a:xfrm>
          <a:off x="0" y="0"/>
          <a:ext cx="0" cy="0"/>
          <a:chOff x="0" y="0"/>
          <a:chExt cx="0" cy="0"/>
        </a:xfrm>
      </p:grpSpPr>
      <p:sp>
        <p:nvSpPr>
          <p:cNvPr id="589" name="Google Shape;589;g368e3dab612_0_2607"/>
          <p:cNvSpPr txBox="1">
            <a:spLocks noGrp="1"/>
          </p:cNvSpPr>
          <p:nvPr>
            <p:ph type="title"/>
          </p:nvPr>
        </p:nvSpPr>
        <p:spPr>
          <a:xfrm>
            <a:off x="838200" y="724755"/>
            <a:ext cx="10515600" cy="1325700"/>
          </a:xfrm>
          <a:prstGeom prst="rect">
            <a:avLst/>
          </a:prstGeom>
          <a:noFill/>
          <a:ln>
            <a:noFill/>
          </a:ln>
        </p:spPr>
        <p:txBody>
          <a:bodyPr spcFirstLastPara="1" wrap="square" lIns="91425" tIns="45700" rIns="91425" bIns="45700" anchor="ctr" anchorCtr="0">
            <a:normAutofit/>
          </a:bodyPr>
          <a:lstStyle/>
          <a:p>
            <a:pPr lvl="0">
              <a:buSzPct val="45454"/>
            </a:pPr>
            <a:r>
              <a:rPr lang="pl-PL" dirty="0"/>
              <a:t>Cele zrównoważonego rozwoju (2) </a:t>
            </a:r>
            <a:endParaRPr dirty="0"/>
          </a:p>
          <a:p>
            <a:pPr marL="0" lvl="0" indent="0" algn="l" rtl="0">
              <a:lnSpc>
                <a:spcPct val="90000"/>
              </a:lnSpc>
              <a:spcBef>
                <a:spcPts val="0"/>
              </a:spcBef>
              <a:spcAft>
                <a:spcPts val="0"/>
              </a:spcAft>
              <a:buSzPct val="45454"/>
              <a:buNone/>
            </a:pPr>
            <a:r>
              <a:rPr lang="pl-PL" b="1" dirty="0"/>
              <a:t>SDG - </a:t>
            </a:r>
            <a:r>
              <a:rPr lang="pl-PL" b="1" dirty="0" err="1"/>
              <a:t>Sustainable</a:t>
            </a:r>
            <a:r>
              <a:rPr lang="pl-PL" b="1" dirty="0"/>
              <a:t> Development </a:t>
            </a:r>
            <a:r>
              <a:rPr lang="pl-PL" b="1" dirty="0" err="1"/>
              <a:t>Goals</a:t>
            </a:r>
            <a:endParaRPr b="1" dirty="0"/>
          </a:p>
          <a:p>
            <a:pPr marL="0" lvl="0" indent="0" algn="l" rtl="0">
              <a:lnSpc>
                <a:spcPct val="90000"/>
              </a:lnSpc>
              <a:spcBef>
                <a:spcPts val="0"/>
              </a:spcBef>
              <a:spcAft>
                <a:spcPts val="0"/>
              </a:spcAft>
              <a:buSzPct val="45454"/>
              <a:buNone/>
            </a:pPr>
            <a:endParaRPr dirty="0"/>
          </a:p>
        </p:txBody>
      </p:sp>
      <p:sp>
        <p:nvSpPr>
          <p:cNvPr id="590" name="Google Shape;590;g368e3dab612_0_2607"/>
          <p:cNvSpPr/>
          <p:nvPr/>
        </p:nvSpPr>
        <p:spPr>
          <a:xfrm>
            <a:off x="513608" y="3495948"/>
            <a:ext cx="2199300" cy="971700"/>
          </a:xfrm>
          <a:prstGeom prst="roundRect">
            <a:avLst>
              <a:gd name="adj" fmla="val 44459"/>
            </a:avLst>
          </a:prstGeom>
          <a:solidFill>
            <a:srgbClr val="0052AF"/>
          </a:solidFill>
          <a:ln w="9525" cap="flat"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700" b="1" i="0" u="none" strike="noStrike" cap="none">
                <a:solidFill>
                  <a:schemeClr val="lt1"/>
                </a:solidFill>
                <a:latin typeface="Open Sans"/>
                <a:ea typeface="Open Sans"/>
                <a:cs typeface="Open Sans"/>
                <a:sym typeface="Open Sans"/>
              </a:rPr>
              <a:t>193 państwa</a:t>
            </a:r>
            <a:endParaRPr sz="2000" b="1" i="0" u="none" strike="noStrike" cap="none">
              <a:solidFill>
                <a:schemeClr val="lt1"/>
              </a:solidFill>
              <a:latin typeface="Open Sans"/>
              <a:ea typeface="Open Sans"/>
              <a:cs typeface="Open Sans"/>
              <a:sym typeface="Open Sans"/>
            </a:endParaRPr>
          </a:p>
        </p:txBody>
      </p:sp>
      <p:sp>
        <p:nvSpPr>
          <p:cNvPr id="591" name="Google Shape;591;g368e3dab612_0_2607"/>
          <p:cNvSpPr txBox="1"/>
          <p:nvPr/>
        </p:nvSpPr>
        <p:spPr>
          <a:xfrm>
            <a:off x="10013228" y="2536182"/>
            <a:ext cx="1658400" cy="4896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600" b="1" i="0" u="none" strike="noStrike" cap="none">
                <a:solidFill>
                  <a:schemeClr val="lt1"/>
                </a:solidFill>
                <a:latin typeface="Calibri"/>
                <a:ea typeface="Calibri"/>
                <a:cs typeface="Calibri"/>
                <a:sym typeface="Calibri"/>
              </a:rPr>
              <a:t>Ludzie</a:t>
            </a:r>
            <a:endParaRPr sz="1600" b="1" i="0" u="none" strike="noStrike" cap="none">
              <a:solidFill>
                <a:schemeClr val="lt1"/>
              </a:solidFill>
              <a:latin typeface="Calibri"/>
              <a:ea typeface="Calibri"/>
              <a:cs typeface="Calibri"/>
              <a:sym typeface="Calibri"/>
            </a:endParaRPr>
          </a:p>
        </p:txBody>
      </p:sp>
      <p:sp>
        <p:nvSpPr>
          <p:cNvPr id="592" name="Google Shape;592;g368e3dab612_0_2607"/>
          <p:cNvSpPr txBox="1"/>
          <p:nvPr/>
        </p:nvSpPr>
        <p:spPr>
          <a:xfrm>
            <a:off x="10013228" y="3078841"/>
            <a:ext cx="1658400" cy="4896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600" b="1" i="0" u="none" strike="noStrike" cap="none">
                <a:solidFill>
                  <a:schemeClr val="lt1"/>
                </a:solidFill>
                <a:latin typeface="Calibri"/>
                <a:ea typeface="Calibri"/>
                <a:cs typeface="Calibri"/>
                <a:sym typeface="Calibri"/>
              </a:rPr>
              <a:t>Planeta</a:t>
            </a:r>
            <a:endParaRPr sz="1600" b="1" i="0" u="none" strike="noStrike" cap="none">
              <a:solidFill>
                <a:schemeClr val="lt1"/>
              </a:solidFill>
              <a:latin typeface="Calibri"/>
              <a:ea typeface="Calibri"/>
              <a:cs typeface="Calibri"/>
              <a:sym typeface="Calibri"/>
            </a:endParaRPr>
          </a:p>
        </p:txBody>
      </p:sp>
      <p:sp>
        <p:nvSpPr>
          <p:cNvPr id="593" name="Google Shape;593;g368e3dab612_0_2607"/>
          <p:cNvSpPr txBox="1"/>
          <p:nvPr/>
        </p:nvSpPr>
        <p:spPr>
          <a:xfrm>
            <a:off x="10013408" y="3598331"/>
            <a:ext cx="1658400" cy="5007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600" b="1" i="0" u="none" strike="noStrike" cap="none">
                <a:solidFill>
                  <a:schemeClr val="lt1"/>
                </a:solidFill>
                <a:latin typeface="Calibri"/>
                <a:ea typeface="Calibri"/>
                <a:cs typeface="Calibri"/>
                <a:sym typeface="Calibri"/>
              </a:rPr>
              <a:t>Dobrobyt</a:t>
            </a:r>
            <a:endParaRPr sz="1600" b="1" i="0" u="none" strike="noStrike" cap="none">
              <a:solidFill>
                <a:schemeClr val="lt1"/>
              </a:solidFill>
              <a:latin typeface="Calibri"/>
              <a:ea typeface="Calibri"/>
              <a:cs typeface="Calibri"/>
              <a:sym typeface="Calibri"/>
            </a:endParaRPr>
          </a:p>
        </p:txBody>
      </p:sp>
      <p:sp>
        <p:nvSpPr>
          <p:cNvPr id="594" name="Google Shape;594;g368e3dab612_0_2607"/>
          <p:cNvSpPr txBox="1"/>
          <p:nvPr/>
        </p:nvSpPr>
        <p:spPr>
          <a:xfrm>
            <a:off x="10020010" y="4129149"/>
            <a:ext cx="1658400" cy="4896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600" b="1" i="0" u="none" strike="noStrike" cap="none">
                <a:solidFill>
                  <a:schemeClr val="lt1"/>
                </a:solidFill>
                <a:latin typeface="Calibri"/>
                <a:ea typeface="Calibri"/>
                <a:cs typeface="Calibri"/>
                <a:sym typeface="Calibri"/>
              </a:rPr>
              <a:t>Pokój</a:t>
            </a:r>
            <a:endParaRPr sz="1600" b="1" i="0" u="none" strike="noStrike" cap="none">
              <a:solidFill>
                <a:schemeClr val="lt1"/>
              </a:solidFill>
              <a:latin typeface="Calibri"/>
              <a:ea typeface="Calibri"/>
              <a:cs typeface="Calibri"/>
              <a:sym typeface="Calibri"/>
            </a:endParaRPr>
          </a:p>
        </p:txBody>
      </p:sp>
      <p:sp>
        <p:nvSpPr>
          <p:cNvPr id="595" name="Google Shape;595;g368e3dab612_0_2607"/>
          <p:cNvSpPr txBox="1"/>
          <p:nvPr/>
        </p:nvSpPr>
        <p:spPr>
          <a:xfrm>
            <a:off x="10020010" y="4662330"/>
            <a:ext cx="1658400" cy="489600"/>
          </a:xfrm>
          <a:prstGeom prst="rect">
            <a:avLst/>
          </a:prstGeom>
          <a:solidFill>
            <a:srgbClr val="C5521C"/>
          </a:solidFill>
          <a:ln>
            <a:noFill/>
          </a:ln>
        </p:spPr>
        <p:txBody>
          <a:bodyPr spcFirstLastPara="1" wrap="square" lIns="116050" tIns="116050" rIns="116050" bIns="11605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pl-PL" sz="1600" b="1" i="0" u="none" strike="noStrike" cap="none">
                <a:solidFill>
                  <a:schemeClr val="lt1"/>
                </a:solidFill>
                <a:latin typeface="Calibri"/>
                <a:ea typeface="Calibri"/>
                <a:cs typeface="Calibri"/>
                <a:sym typeface="Calibri"/>
              </a:rPr>
              <a:t>Partnerstwo</a:t>
            </a:r>
            <a:endParaRPr sz="1600" b="1" i="0" u="none" strike="noStrike" cap="none">
              <a:solidFill>
                <a:schemeClr val="lt1"/>
              </a:solidFill>
              <a:latin typeface="Calibri"/>
              <a:ea typeface="Calibri"/>
              <a:cs typeface="Calibri"/>
              <a:sym typeface="Calibri"/>
            </a:endParaRPr>
          </a:p>
        </p:txBody>
      </p:sp>
      <p:sp>
        <p:nvSpPr>
          <p:cNvPr id="596" name="Google Shape;596;g368e3dab612_0_2607"/>
          <p:cNvSpPr/>
          <p:nvPr/>
        </p:nvSpPr>
        <p:spPr>
          <a:xfrm>
            <a:off x="2777536" y="3495948"/>
            <a:ext cx="2199300" cy="971700"/>
          </a:xfrm>
          <a:prstGeom prst="roundRect">
            <a:avLst>
              <a:gd name="adj" fmla="val 44459"/>
            </a:avLst>
          </a:prstGeom>
          <a:solidFill>
            <a:srgbClr val="0052AF"/>
          </a:solidFill>
          <a:ln w="9525" cap="flat"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700" b="1" i="0" u="none" strike="noStrike" cap="none">
                <a:solidFill>
                  <a:schemeClr val="lt1"/>
                </a:solidFill>
                <a:latin typeface="Open Sans"/>
                <a:ea typeface="Open Sans"/>
                <a:cs typeface="Open Sans"/>
                <a:sym typeface="Open Sans"/>
              </a:rPr>
              <a:t>17 celów</a:t>
            </a:r>
            <a:endParaRPr sz="2000" b="1" i="0" u="none" strike="noStrike" cap="none">
              <a:solidFill>
                <a:schemeClr val="lt1"/>
              </a:solidFill>
              <a:latin typeface="Open Sans"/>
              <a:ea typeface="Open Sans"/>
              <a:cs typeface="Open Sans"/>
              <a:sym typeface="Open Sans"/>
            </a:endParaRPr>
          </a:p>
        </p:txBody>
      </p:sp>
      <p:sp>
        <p:nvSpPr>
          <p:cNvPr id="597" name="Google Shape;597;g368e3dab612_0_2607"/>
          <p:cNvSpPr/>
          <p:nvPr/>
        </p:nvSpPr>
        <p:spPr>
          <a:xfrm>
            <a:off x="5031180" y="3447282"/>
            <a:ext cx="2199300" cy="971700"/>
          </a:xfrm>
          <a:prstGeom prst="roundRect">
            <a:avLst>
              <a:gd name="adj" fmla="val 44459"/>
            </a:avLst>
          </a:prstGeom>
          <a:solidFill>
            <a:srgbClr val="0052AF"/>
          </a:solidFill>
          <a:ln w="9525" cap="flat"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700" b="1" i="0" u="none" strike="noStrike" cap="none">
                <a:solidFill>
                  <a:schemeClr val="lt1"/>
                </a:solidFill>
                <a:latin typeface="Open Sans"/>
                <a:ea typeface="Open Sans"/>
                <a:cs typeface="Open Sans"/>
                <a:sym typeface="Open Sans"/>
              </a:rPr>
              <a:t>169 zadań</a:t>
            </a:r>
            <a:endParaRPr sz="2000" b="1" i="0" u="none" strike="noStrike" cap="none">
              <a:solidFill>
                <a:schemeClr val="lt1"/>
              </a:solidFill>
              <a:latin typeface="Open Sans"/>
              <a:ea typeface="Open Sans"/>
              <a:cs typeface="Open Sans"/>
              <a:sym typeface="Open Sans"/>
            </a:endParaRPr>
          </a:p>
        </p:txBody>
      </p:sp>
      <p:sp>
        <p:nvSpPr>
          <p:cNvPr id="598" name="Google Shape;598;g368e3dab612_0_2607"/>
          <p:cNvSpPr/>
          <p:nvPr/>
        </p:nvSpPr>
        <p:spPr>
          <a:xfrm>
            <a:off x="7289966" y="3447282"/>
            <a:ext cx="2199300" cy="971700"/>
          </a:xfrm>
          <a:prstGeom prst="roundRect">
            <a:avLst>
              <a:gd name="adj" fmla="val 44459"/>
            </a:avLst>
          </a:prstGeom>
          <a:solidFill>
            <a:srgbClr val="0052AF"/>
          </a:solidFill>
          <a:ln w="9525" cap="flat"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700" b="1" i="0" u="none" strike="noStrike" cap="none">
                <a:solidFill>
                  <a:schemeClr val="lt1"/>
                </a:solidFill>
                <a:latin typeface="Open Sans"/>
                <a:ea typeface="Open Sans"/>
                <a:cs typeface="Open Sans"/>
                <a:sym typeface="Open Sans"/>
              </a:rPr>
              <a:t>5 obszarów</a:t>
            </a:r>
            <a:endParaRPr sz="2000" b="1" i="0" u="none" strike="noStrike" cap="none">
              <a:solidFill>
                <a:schemeClr val="lt1"/>
              </a:solidFill>
              <a:latin typeface="Open Sans"/>
              <a:ea typeface="Open Sans"/>
              <a:cs typeface="Open Sans"/>
              <a:sym typeface="Open Sans"/>
            </a:endParaRPr>
          </a:p>
        </p:txBody>
      </p:sp>
      <p:sp>
        <p:nvSpPr>
          <p:cNvPr id="599" name="Google Shape;599;g368e3dab612_0_2607"/>
          <p:cNvSpPr txBox="1"/>
          <p:nvPr/>
        </p:nvSpPr>
        <p:spPr>
          <a:xfrm>
            <a:off x="9449009" y="2892315"/>
            <a:ext cx="728700" cy="18411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11200"/>
              <a:buFont typeface="Arial"/>
              <a:buNone/>
            </a:pPr>
            <a:r>
              <a:rPr lang="pl-PL" sz="11200" b="0" i="0" u="none" strike="noStrike" cap="none">
                <a:solidFill>
                  <a:srgbClr val="595959"/>
                </a:solidFill>
                <a:latin typeface="Lato"/>
                <a:ea typeface="Lato"/>
                <a:cs typeface="Lato"/>
                <a:sym typeface="Lato"/>
              </a:rPr>
              <a:t>{</a:t>
            </a:r>
            <a:endParaRPr sz="11200" b="0" i="0" u="none" strike="noStrike" cap="none">
              <a:solidFill>
                <a:srgbClr val="595959"/>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368e3dab612_0_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AGENDA - Dzień 1</a:t>
            </a:r>
            <a:endParaRPr/>
          </a:p>
        </p:txBody>
      </p:sp>
      <p:sp>
        <p:nvSpPr>
          <p:cNvPr id="243" name="Google Shape;243;g368e3dab612_0_18"/>
          <p:cNvSpPr txBox="1">
            <a:spLocks noGrp="1"/>
          </p:cNvSpPr>
          <p:nvPr>
            <p:ph type="body" idx="1"/>
          </p:nvPr>
        </p:nvSpPr>
        <p:spPr>
          <a:xfrm>
            <a:off x="838200" y="1421850"/>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pl-PL" sz="1800"/>
              <a:t>9-11 - Rozpoczęcie i przywitanie uczestników</a:t>
            </a:r>
            <a:endParaRPr sz="1800"/>
          </a:p>
          <a:p>
            <a:pPr marL="457200" lvl="0" indent="-342900" algn="l" rtl="0">
              <a:lnSpc>
                <a:spcPct val="115000"/>
              </a:lnSpc>
              <a:spcBef>
                <a:spcPts val="1000"/>
              </a:spcBef>
              <a:spcAft>
                <a:spcPts val="0"/>
              </a:spcAft>
              <a:buSzPts val="1800"/>
              <a:buFont typeface="Calibri"/>
              <a:buChar char="•"/>
            </a:pPr>
            <a:r>
              <a:rPr lang="pl-PL" sz="1800"/>
              <a:t>Obecne wyzwania środowiskowe cele i zasady zrównoważonego rozwoju</a:t>
            </a:r>
            <a:endParaRPr sz="1800"/>
          </a:p>
          <a:p>
            <a:pPr marL="457200" lvl="0" indent="-342900" algn="l" rtl="0">
              <a:lnSpc>
                <a:spcPct val="115000"/>
              </a:lnSpc>
              <a:spcBef>
                <a:spcPts val="0"/>
              </a:spcBef>
              <a:spcAft>
                <a:spcPts val="0"/>
              </a:spcAft>
              <a:buSzPts val="1800"/>
              <a:buFont typeface="Calibri"/>
              <a:buChar char="•"/>
            </a:pPr>
            <a:r>
              <a:rPr lang="pl-PL" sz="1800"/>
              <a:t>Zielona transformacja - główne drogowskazy</a:t>
            </a:r>
            <a:endParaRPr sz="1800"/>
          </a:p>
          <a:p>
            <a:pPr marL="457200" lvl="0" indent="-342900" algn="l" rtl="0">
              <a:lnSpc>
                <a:spcPct val="115000"/>
              </a:lnSpc>
              <a:spcBef>
                <a:spcPts val="0"/>
              </a:spcBef>
              <a:spcAft>
                <a:spcPts val="0"/>
              </a:spcAft>
              <a:buSzPts val="1800"/>
              <a:buFont typeface="Calibri"/>
              <a:buChar char="•"/>
            </a:pPr>
            <a:r>
              <a:rPr lang="pl-PL" sz="1800"/>
              <a:t>GOZ - nowy model rozwoju</a:t>
            </a:r>
            <a:endParaRPr sz="1800"/>
          </a:p>
          <a:p>
            <a:pPr marL="0" lvl="0" indent="0" algn="l" rtl="0">
              <a:lnSpc>
                <a:spcPct val="115000"/>
              </a:lnSpc>
              <a:spcBef>
                <a:spcPts val="0"/>
              </a:spcBef>
              <a:spcAft>
                <a:spcPts val="0"/>
              </a:spcAft>
              <a:buSzPts val="1800"/>
              <a:buNone/>
            </a:pPr>
            <a:r>
              <a:rPr lang="pl-PL" sz="1800">
                <a:solidFill>
                  <a:srgbClr val="C5521C"/>
                </a:solidFill>
              </a:rPr>
              <a:t>10:55 - 11:15 Przerwa </a:t>
            </a:r>
            <a:endParaRPr sz="1800">
              <a:solidFill>
                <a:srgbClr val="C5521C"/>
              </a:solidFill>
            </a:endParaRPr>
          </a:p>
          <a:p>
            <a:pPr marL="0" lvl="0" indent="0" algn="l" rtl="0">
              <a:lnSpc>
                <a:spcPct val="115000"/>
              </a:lnSpc>
              <a:spcBef>
                <a:spcPts val="1000"/>
              </a:spcBef>
              <a:spcAft>
                <a:spcPts val="0"/>
              </a:spcAft>
              <a:buSzPts val="1800"/>
              <a:buNone/>
            </a:pPr>
            <a:r>
              <a:rPr lang="pl-PL" sz="1800"/>
              <a:t>11:15- 13:15 - </a:t>
            </a:r>
            <a:r>
              <a:rPr lang="pl-PL" sz="1800" b="1"/>
              <a:t>Krajowe i unijne regulacje wpływające na uczelnie:</a:t>
            </a:r>
            <a:endParaRPr sz="1800"/>
          </a:p>
          <a:p>
            <a:pPr marL="457200" lvl="0" indent="-342900" algn="l" rtl="0">
              <a:lnSpc>
                <a:spcPct val="115000"/>
              </a:lnSpc>
              <a:spcBef>
                <a:spcPts val="0"/>
              </a:spcBef>
              <a:spcAft>
                <a:spcPts val="0"/>
              </a:spcAft>
              <a:buSzPts val="1800"/>
              <a:buChar char="•"/>
            </a:pPr>
            <a:r>
              <a:rPr lang="pl-PL" sz="1800"/>
              <a:t>UA Sustainability Framework – rola uczelni w transformacji społecznej i klimatycznej</a:t>
            </a:r>
            <a:endParaRPr sz="1800"/>
          </a:p>
          <a:p>
            <a:pPr marL="457200" lvl="0" indent="-342900" algn="l" rtl="0">
              <a:lnSpc>
                <a:spcPct val="115000"/>
              </a:lnSpc>
              <a:spcBef>
                <a:spcPts val="0"/>
              </a:spcBef>
              <a:spcAft>
                <a:spcPts val="0"/>
              </a:spcAft>
              <a:buSzPts val="1800"/>
              <a:buFont typeface="Calibri"/>
              <a:buChar char="•"/>
            </a:pPr>
            <a:r>
              <a:rPr lang="pl-PL" sz="1800"/>
              <a:t>Korzyści i wyzwania z wdrażania praktyk zrównoważonego rozwoju na poziomie instytucji</a:t>
            </a:r>
            <a:endParaRPr sz="1800"/>
          </a:p>
          <a:p>
            <a:pPr marL="457200" lvl="0" indent="-342900" algn="l" rtl="0">
              <a:lnSpc>
                <a:spcPct val="115000"/>
              </a:lnSpc>
              <a:spcBef>
                <a:spcPts val="0"/>
              </a:spcBef>
              <a:spcAft>
                <a:spcPts val="0"/>
              </a:spcAft>
              <a:buSzPts val="1800"/>
              <a:buChar char="•"/>
            </a:pPr>
            <a:r>
              <a:rPr lang="pl-PL" sz="1800"/>
              <a:t>Zadanie: Diagnoza potencjału uczelni w kontekście zrównoważonego rozwoju.</a:t>
            </a:r>
            <a:endParaRPr sz="1800"/>
          </a:p>
          <a:p>
            <a:pPr marL="0" lvl="0" indent="0" algn="l" rtl="0">
              <a:lnSpc>
                <a:spcPct val="115000"/>
              </a:lnSpc>
              <a:spcBef>
                <a:spcPts val="0"/>
              </a:spcBef>
              <a:spcAft>
                <a:spcPts val="0"/>
              </a:spcAft>
              <a:buSzPts val="1800"/>
              <a:buNone/>
            </a:pPr>
            <a:r>
              <a:rPr lang="pl-PL" sz="1800">
                <a:solidFill>
                  <a:srgbClr val="C5521C"/>
                </a:solidFill>
              </a:rPr>
              <a:t>13:00-13:40 Przerwa</a:t>
            </a:r>
            <a:br>
              <a:rPr lang="pl-PL" sz="1800">
                <a:solidFill>
                  <a:srgbClr val="C5521C"/>
                </a:solidFill>
              </a:rPr>
            </a:br>
            <a:br>
              <a:rPr lang="pl-PL" sz="1800"/>
            </a:br>
            <a:r>
              <a:rPr lang="pl-PL" sz="1800"/>
              <a:t>13:40 - 15:30 - </a:t>
            </a:r>
            <a:r>
              <a:rPr lang="pl-PL" sz="1800" b="1"/>
              <a:t>Włączanie tematyki zrównoważonego rozwoju do procesu dydaktycznego.</a:t>
            </a:r>
            <a:endParaRPr sz="1800" b="1"/>
          </a:p>
          <a:p>
            <a:pPr marL="457200" lvl="0" indent="-342900" algn="l" rtl="0">
              <a:lnSpc>
                <a:spcPct val="115000"/>
              </a:lnSpc>
              <a:spcBef>
                <a:spcPts val="0"/>
              </a:spcBef>
              <a:spcAft>
                <a:spcPts val="0"/>
              </a:spcAft>
              <a:buSzPts val="1800"/>
              <a:buChar char="•"/>
            </a:pPr>
            <a:r>
              <a:rPr lang="pl-PL" sz="1800"/>
              <a:t>Zielone kompetencje przyszłości – rola uczelni w ich kształtowaniu</a:t>
            </a:r>
            <a:br>
              <a:rPr lang="pl-PL" sz="1800"/>
            </a:br>
            <a:r>
              <a:rPr lang="pl-PL" sz="1800"/>
              <a:t>Edukacja o zielonej transformacji w kontekście polityki edukacyjnej i programowej</a:t>
            </a:r>
            <a:endParaRPr sz="1800"/>
          </a:p>
          <a:p>
            <a:pPr marL="457200" lvl="0" indent="-342900" algn="l" rtl="0">
              <a:lnSpc>
                <a:spcPct val="115000"/>
              </a:lnSpc>
              <a:spcBef>
                <a:spcPts val="0"/>
              </a:spcBef>
              <a:spcAft>
                <a:spcPts val="0"/>
              </a:spcAft>
              <a:buSzPts val="1800"/>
              <a:buChar char="•"/>
            </a:pPr>
            <a:r>
              <a:rPr lang="pl-PL" sz="1800"/>
              <a:t>Dyskusja moderowana w parach / trójkach </a:t>
            </a:r>
            <a:endParaRPr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g368e3dab612_0_634" descr="Infografika z celami zrównoważonego rozowju ONZ, 17 celów każdy zaznaczony kolorowym kafelkiem z ikonką"/>
          <p:cNvPicPr preferRelativeResize="0"/>
          <p:nvPr/>
        </p:nvPicPr>
        <p:blipFill rotWithShape="1">
          <a:blip r:embed="rId3">
            <a:alphaModFix/>
          </a:blip>
          <a:srcRect/>
          <a:stretch/>
        </p:blipFill>
        <p:spPr>
          <a:xfrm>
            <a:off x="1387949" y="768823"/>
            <a:ext cx="9679151" cy="5633175"/>
          </a:xfrm>
          <a:prstGeom prst="rect">
            <a:avLst/>
          </a:prstGeom>
          <a:noFill/>
          <a:ln>
            <a:noFill/>
          </a:ln>
        </p:spPr>
      </p:pic>
      <p:sp>
        <p:nvSpPr>
          <p:cNvPr id="605" name="Google Shape;605;g368e3dab612_0_634">
            <a:extLst>
              <a:ext uri="{C183D7F6-B498-43B3-948B-1728B52AA6E4}">
                <adec:decorative xmlns:adec="http://schemas.microsoft.com/office/drawing/2017/decorative" val="1"/>
              </a:ext>
            </a:extLst>
          </p:cNvPr>
          <p:cNvSpPr/>
          <p:nvPr/>
        </p:nvSpPr>
        <p:spPr>
          <a:xfrm>
            <a:off x="11067100" y="5791033"/>
            <a:ext cx="1023900" cy="927600"/>
          </a:xfrm>
          <a:prstGeom prst="rect">
            <a:avLst/>
          </a:prstGeom>
          <a:solidFill>
            <a:srgbClr val="FFFFFF">
              <a:alpha val="75294"/>
            </a:srgbClr>
          </a:solidFill>
          <a:ln w="9525" cap="flat" cmpd="sng">
            <a:solidFill>
              <a:srgbClr val="FFFFFF"/>
            </a:solidFill>
            <a:prstDash val="solid"/>
            <a:round/>
            <a:headEnd type="none" w="sm" len="sm"/>
            <a:tailEnd type="none" w="sm" len="sm"/>
          </a:ln>
        </p:spPr>
        <p:txBody>
          <a:bodyPr spcFirstLastPara="1" wrap="square" lIns="116050" tIns="116050" rIns="116050" bIns="1160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 name="Tytuł 1">
            <a:extLst>
              <a:ext uri="{FF2B5EF4-FFF2-40B4-BE49-F238E27FC236}">
                <a16:creationId xmlns:a16="http://schemas.microsoft.com/office/drawing/2014/main" id="{E8B673D0-30CE-761E-A821-24FC6EFE275F}"/>
              </a:ext>
            </a:extLst>
          </p:cNvPr>
          <p:cNvSpPr>
            <a:spLocks noGrp="1"/>
          </p:cNvSpPr>
          <p:nvPr>
            <p:ph type="title" idx="4294967295"/>
          </p:nvPr>
        </p:nvSpPr>
        <p:spPr>
          <a:xfrm>
            <a:off x="753979" y="-1325563"/>
            <a:ext cx="10515600" cy="1325563"/>
          </a:xfrm>
        </p:spPr>
        <p:txBody>
          <a:bodyPr/>
          <a:lstStyle/>
          <a:p>
            <a:r>
              <a:rPr lang="pl-PL" dirty="0"/>
              <a:t>Cele zrównoważonego rozwoju (3)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68e3dab612_0_26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Wybrane zadania dla celów (1)</a:t>
            </a:r>
            <a:endParaRPr dirty="0"/>
          </a:p>
        </p:txBody>
      </p:sp>
      <p:sp>
        <p:nvSpPr>
          <p:cNvPr id="612" name="Google Shape;612;g368e3dab612_0_264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1800"/>
              <a:buNone/>
            </a:pPr>
            <a:r>
              <a:rPr lang="pl-PL" sz="1800" b="1" dirty="0">
                <a:highlight>
                  <a:schemeClr val="lt1"/>
                </a:highlight>
              </a:rPr>
              <a:t>Zadania (zamieszczone w Agendzie na Rzecz Zrównoważonego Rozwoju 2030)</a:t>
            </a:r>
            <a:endParaRPr sz="1800" b="1" dirty="0">
              <a:highlight>
                <a:schemeClr val="lt1"/>
              </a:highlight>
            </a:endParaRPr>
          </a:p>
          <a:p>
            <a:pPr marL="0" marR="0" lvl="0" indent="0" algn="l" rtl="0">
              <a:lnSpc>
                <a:spcPct val="115000"/>
              </a:lnSpc>
              <a:spcBef>
                <a:spcPts val="0"/>
              </a:spcBef>
              <a:spcAft>
                <a:spcPts val="0"/>
              </a:spcAft>
              <a:buSzPts val="1800"/>
              <a:buNone/>
            </a:pPr>
            <a:r>
              <a:rPr lang="pl-PL" sz="1800" dirty="0">
                <a:highlight>
                  <a:schemeClr val="lt1"/>
                </a:highlight>
              </a:rPr>
              <a:t>4.1 Do 2030 roku zapewnić, by wszystkie dziewczynki i chłopcy ukończyli darmową, równą i wysokiej jakości edukację podstawową i średnią, prowadzącą do istotnych i efektywnych rezultatów w uczeniu się.</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4.3 Do 2030 roku zapewnić </a:t>
            </a:r>
            <a:r>
              <a:rPr lang="pl-PL" sz="1800" b="1" dirty="0">
                <a:highlight>
                  <a:schemeClr val="lt1"/>
                </a:highlight>
              </a:rPr>
              <a:t>równy dostęp dla kobiet i mężczyzn</a:t>
            </a:r>
            <a:r>
              <a:rPr lang="pl-PL" sz="1800" dirty="0">
                <a:highlight>
                  <a:schemeClr val="lt1"/>
                </a:highlight>
              </a:rPr>
              <a:t> do przystępnej jakości edukacji technicznej, zawodowej i szkolnictwa wyższego.</a:t>
            </a:r>
            <a:br>
              <a:rPr lang="pl-PL" sz="1800" dirty="0">
                <a:highlight>
                  <a:schemeClr val="lt1"/>
                </a:highlight>
              </a:rPr>
            </a:br>
            <a:r>
              <a:rPr lang="pl-PL" sz="1800" dirty="0">
                <a:highlight>
                  <a:schemeClr val="lt1"/>
                </a:highlight>
              </a:rPr>
              <a:t>4.4 Do 2030 roku znacznie </a:t>
            </a:r>
            <a:r>
              <a:rPr lang="pl-PL" sz="1800" b="1" dirty="0">
                <a:highlight>
                  <a:schemeClr val="lt1"/>
                </a:highlight>
              </a:rPr>
              <a:t>zwiększyć liczbę młodzieży i dorosłych posiadających kompetencje techniczne, zawodowe </a:t>
            </a:r>
            <a:r>
              <a:rPr lang="pl-PL" sz="1800" dirty="0">
                <a:highlight>
                  <a:schemeClr val="lt1"/>
                </a:highlight>
              </a:rPr>
              <a:t>i inne umiejętności niezbędne do zatrudnienia, godnej pracy i przedsiębiorczości.</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4.5 Do 2030 roku wyeliminować wszelkie dysproporcje w edukacji i zapewnić</a:t>
            </a:r>
            <a:r>
              <a:rPr lang="pl-PL" sz="1800" b="1" dirty="0">
                <a:highlight>
                  <a:schemeClr val="lt1"/>
                </a:highlight>
              </a:rPr>
              <a:t> równość dostępu dla osób w trudnej sytuacji (np. osoby z niepełnosprawnościami, mniejszości, obszary wiejskie</a:t>
            </a:r>
            <a:r>
              <a:rPr lang="pl-PL" sz="1800" dirty="0">
                <a:highlight>
                  <a:schemeClr val="lt1"/>
                </a:highlight>
              </a:rPr>
              <a:t>).</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4.7 Do 2030 roku zapewnić, by wszyscy uczniowie zdobyli w</a:t>
            </a:r>
            <a:r>
              <a:rPr lang="pl-PL" sz="1800" b="1" dirty="0">
                <a:highlight>
                  <a:schemeClr val="lt1"/>
                </a:highlight>
              </a:rPr>
              <a:t>iedzę i umiejętności niezbędne do wspierania zrównoważonego rozwoju,</a:t>
            </a:r>
            <a:r>
              <a:rPr lang="pl-PL" sz="1800" dirty="0">
                <a:highlight>
                  <a:schemeClr val="lt1"/>
                </a:highlight>
              </a:rPr>
              <a:t> w tym przez edukację na rzecz zrównoważonego stylu życia, obywatelstwa globalnego, praw człowieka, kultury pokoju i różnorodności kulturowej.</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r>
              <a:rPr lang="pl-PL" sz="1800" dirty="0">
                <a:highlight>
                  <a:schemeClr val="lt1"/>
                </a:highlight>
              </a:rPr>
              <a:t>4.c Do 2030 roku znacznie </a:t>
            </a:r>
            <a:r>
              <a:rPr lang="pl-PL" sz="1800" b="1" dirty="0">
                <a:highlight>
                  <a:schemeClr val="lt1"/>
                </a:highlight>
              </a:rPr>
              <a:t>zwiększyć liczbę nauczycieli wykwalifikowanych</a:t>
            </a:r>
            <a:r>
              <a:rPr lang="pl-PL" sz="1800" dirty="0">
                <a:highlight>
                  <a:schemeClr val="lt1"/>
                </a:highlight>
              </a:rPr>
              <a:t>, w tym poprzez </a:t>
            </a:r>
            <a:r>
              <a:rPr lang="pl-PL" sz="1800" b="1" dirty="0">
                <a:highlight>
                  <a:schemeClr val="lt1"/>
                </a:highlight>
              </a:rPr>
              <a:t>międzynarodową współpracę w szkoleniu </a:t>
            </a:r>
            <a:r>
              <a:rPr lang="pl-PL" sz="1800" dirty="0">
                <a:highlight>
                  <a:schemeClr val="lt1"/>
                </a:highlight>
              </a:rPr>
              <a:t>nauczycieli.</a:t>
            </a:r>
            <a:endParaRPr sz="1800" dirty="0">
              <a:highlight>
                <a:schemeClr val="lt1"/>
              </a:highlight>
            </a:endParaRPr>
          </a:p>
          <a:p>
            <a:pPr marL="0" marR="0" lvl="0" indent="0" algn="l" rtl="0">
              <a:lnSpc>
                <a:spcPct val="115000"/>
              </a:lnSpc>
              <a:spcBef>
                <a:spcPts val="0"/>
              </a:spcBef>
              <a:spcAft>
                <a:spcPts val="0"/>
              </a:spcAft>
              <a:buClr>
                <a:srgbClr val="000000"/>
              </a:buClr>
              <a:buSzPts val="1800"/>
              <a:buFont typeface="Arial"/>
              <a:buNone/>
            </a:pPr>
            <a:endParaRPr sz="1800" b="1" dirty="0">
              <a:highlight>
                <a:schemeClr val="lt1"/>
              </a:highlight>
            </a:endParaRPr>
          </a:p>
        </p:txBody>
      </p:sp>
      <p:pic>
        <p:nvPicPr>
          <p:cNvPr id="613" name="Google Shape;613;g368e3dab612_0_2646" descr="Infografika z celami zrównoważonego rozowju ONZ, 17 celów każdy zaznaczony kolorowym kafelkiem z ikonką"/>
          <p:cNvPicPr preferRelativeResize="0"/>
          <p:nvPr/>
        </p:nvPicPr>
        <p:blipFill rotWithShape="1">
          <a:blip r:embed="rId3">
            <a:alphaModFix/>
          </a:blip>
          <a:srcRect l="50154" t="19864" r="33774" b="53001"/>
          <a:stretch/>
        </p:blipFill>
        <p:spPr>
          <a:xfrm>
            <a:off x="10002951" y="405777"/>
            <a:ext cx="1555550" cy="15285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368e3dab612_0_26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Wybrane zadania dla celów (2)</a:t>
            </a:r>
            <a:endParaRPr dirty="0"/>
          </a:p>
        </p:txBody>
      </p:sp>
      <p:sp>
        <p:nvSpPr>
          <p:cNvPr id="620" name="Google Shape;620;g368e3dab612_0_26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800"/>
              <a:buNone/>
            </a:pPr>
            <a:r>
              <a:rPr lang="pl-PL" sz="1500" b="1">
                <a:highlight>
                  <a:schemeClr val="lt1"/>
                </a:highlight>
              </a:rPr>
              <a:t>Wybrane zadania (zamieszczone w Agendzie na Rzecz Zrównoważonego Rozwoju 2030)</a:t>
            </a:r>
            <a:endParaRPr sz="1500" b="1">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8.1</a:t>
            </a:r>
            <a:r>
              <a:rPr lang="pl-PL" sz="1500">
                <a:highlight>
                  <a:schemeClr val="lt1"/>
                </a:highlight>
              </a:rPr>
              <a:t>  </a:t>
            </a:r>
            <a:r>
              <a:rPr lang="pl-PL" sz="1500" b="1">
                <a:highlight>
                  <a:schemeClr val="lt1"/>
                </a:highlight>
              </a:rPr>
              <a:t>12.1  </a:t>
            </a:r>
            <a:r>
              <a:rPr lang="pl-PL" sz="1500">
                <a:highlight>
                  <a:schemeClr val="lt1"/>
                </a:highlight>
              </a:rPr>
              <a:t>Wdrożyć dziesięcioletnie programy dotyczące zrównoważonej konsumpcji i produkcji dla wszystkich krajów, przy czym kraje rozwinięte powinny tym działaniom przewodzić, z uwzględnieniem stopnia rozwoju i możliwości krajów rozwijających się.</a:t>
            </a:r>
            <a:endParaRPr sz="1500">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12.2  </a:t>
            </a:r>
            <a:r>
              <a:rPr lang="pl-PL" sz="1500">
                <a:highlight>
                  <a:schemeClr val="lt1"/>
                </a:highlight>
              </a:rPr>
              <a:t>Do 2030 roku zapewnić</a:t>
            </a:r>
            <a:r>
              <a:rPr lang="pl-PL" sz="1500" b="1">
                <a:highlight>
                  <a:schemeClr val="lt1"/>
                </a:highlight>
              </a:rPr>
              <a:t> zrównoważone zarządzanie i efektywne zużycie zasobów naturalnych.</a:t>
            </a:r>
            <a:endParaRPr sz="1500" b="1">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12.3  </a:t>
            </a:r>
            <a:r>
              <a:rPr lang="pl-PL" sz="1500">
                <a:highlight>
                  <a:schemeClr val="lt1"/>
                </a:highlight>
              </a:rPr>
              <a:t>Do 2030 roku</a:t>
            </a:r>
            <a:r>
              <a:rPr lang="pl-PL" sz="1500" b="1">
                <a:highlight>
                  <a:schemeClr val="lt1"/>
                </a:highlight>
              </a:rPr>
              <a:t> zmniejszyć o połowę globalną ilość marnowanej żywności per capita w sprzedaży detalicznej i konsumpc</a:t>
            </a:r>
            <a:r>
              <a:rPr lang="pl-PL" sz="1500">
                <a:highlight>
                  <a:schemeClr val="lt1"/>
                </a:highlight>
              </a:rPr>
              <a:t>ji, zmniejszyć straty żywnościowe w procesie produkcji i dystrybucji, w tym straty powstałe podczas zbiorów.</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12.5  </a:t>
            </a:r>
            <a:r>
              <a:rPr lang="pl-PL" sz="1500">
                <a:highlight>
                  <a:schemeClr val="lt1"/>
                </a:highlight>
              </a:rPr>
              <a:t>Do 2030 roku istotnie</a:t>
            </a:r>
            <a:r>
              <a:rPr lang="pl-PL" sz="1500" b="1">
                <a:highlight>
                  <a:schemeClr val="lt1"/>
                </a:highlight>
              </a:rPr>
              <a:t> obniżyć poziom generowania odpadów poprzez prewencję, redukcję, recykling i ponowne użycie.</a:t>
            </a:r>
            <a:endParaRPr sz="1500" b="1">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12.6</a:t>
            </a:r>
            <a:r>
              <a:rPr lang="pl-PL" sz="1500">
                <a:highlight>
                  <a:schemeClr val="lt1"/>
                </a:highlight>
              </a:rPr>
              <a:t>  Zachęcać przedsiębiorstwa, w szczególności</a:t>
            </a:r>
            <a:r>
              <a:rPr lang="pl-PL" sz="1500" b="1">
                <a:highlight>
                  <a:schemeClr val="lt1"/>
                </a:highlight>
              </a:rPr>
              <a:t> te duże i międzynarodowe, do wdrażania praktyk w zakresie zrównoważonego rozwoju</a:t>
            </a:r>
            <a:r>
              <a:rPr lang="pl-PL" sz="1500">
                <a:highlight>
                  <a:schemeClr val="lt1"/>
                </a:highlight>
              </a:rPr>
              <a:t> i uwzględniania informacji na ten temat w swoich cyklicznych raportach.</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12.7  </a:t>
            </a:r>
            <a:r>
              <a:rPr lang="pl-PL" sz="1500">
                <a:highlight>
                  <a:schemeClr val="lt1"/>
                </a:highlight>
              </a:rPr>
              <a:t>Promować praktyki w zakresie zrównoważonych zamówień publicznych, zgodne z polityką i priorytetami krajowymi.</a:t>
            </a:r>
            <a:endParaRPr sz="1500">
              <a:highlight>
                <a:schemeClr val="lt1"/>
              </a:highlight>
            </a:endParaRPr>
          </a:p>
          <a:p>
            <a:pPr marL="0" lvl="0" indent="0" algn="just" rtl="0">
              <a:lnSpc>
                <a:spcPct val="115000"/>
              </a:lnSpc>
              <a:spcBef>
                <a:spcPts val="600"/>
              </a:spcBef>
              <a:spcAft>
                <a:spcPts val="0"/>
              </a:spcAft>
              <a:buSzPts val="1800"/>
              <a:buNone/>
            </a:pPr>
            <a:r>
              <a:rPr lang="pl-PL" sz="1500" b="1">
                <a:highlight>
                  <a:schemeClr val="lt1"/>
                </a:highlight>
              </a:rPr>
              <a:t>12.8</a:t>
            </a:r>
            <a:r>
              <a:rPr lang="pl-PL" sz="1500">
                <a:highlight>
                  <a:schemeClr val="lt1"/>
                </a:highlight>
              </a:rPr>
              <a:t>  Do 2030 roku zapewnić dostęp do istotnych informacji i podnieść świadomość wszystkich ludzi na całym świecie w zakresie zrównoważonego rozwoju i stylu życia w zgodzie z naturą.</a:t>
            </a:r>
            <a:endParaRPr sz="1500">
              <a:highlight>
                <a:schemeClr val="lt1"/>
              </a:highlight>
            </a:endParaRPr>
          </a:p>
          <a:p>
            <a:pPr marL="0" lvl="0" indent="0" algn="just" rtl="0">
              <a:lnSpc>
                <a:spcPct val="115000"/>
              </a:lnSpc>
              <a:spcBef>
                <a:spcPts val="600"/>
              </a:spcBef>
              <a:spcAft>
                <a:spcPts val="0"/>
              </a:spcAft>
              <a:buClr>
                <a:schemeClr val="dk1"/>
              </a:buClr>
              <a:buSzPts val="900"/>
              <a:buFont typeface="Arial"/>
              <a:buNone/>
            </a:pPr>
            <a:r>
              <a:rPr lang="pl-PL" sz="1500" b="1">
                <a:highlight>
                  <a:schemeClr val="lt1"/>
                </a:highlight>
              </a:rPr>
              <a:t>12.A  </a:t>
            </a:r>
            <a:r>
              <a:rPr lang="pl-PL" sz="1500">
                <a:highlight>
                  <a:schemeClr val="lt1"/>
                </a:highlight>
              </a:rPr>
              <a:t>Wspierać </a:t>
            </a:r>
            <a:r>
              <a:rPr lang="pl-PL" sz="1500" b="1">
                <a:highlight>
                  <a:schemeClr val="lt1"/>
                </a:highlight>
              </a:rPr>
              <a:t>kraje rozwijające się we wzmacnianiu ich zdolności naukowych i technologicznych dążących do utworzenia bardziej zrównoważonych wzorców konsumpcyjnych i produkcyjnych.</a:t>
            </a:r>
            <a:endParaRPr sz="1500" b="1">
              <a:highlight>
                <a:schemeClr val="lt1"/>
              </a:highlight>
            </a:endParaRPr>
          </a:p>
          <a:p>
            <a:pPr marL="0" lvl="0" indent="0" algn="just" rtl="0">
              <a:lnSpc>
                <a:spcPct val="115000"/>
              </a:lnSpc>
              <a:spcBef>
                <a:spcPts val="600"/>
              </a:spcBef>
              <a:spcAft>
                <a:spcPts val="0"/>
              </a:spcAft>
              <a:buSzPts val="1800"/>
              <a:buNone/>
            </a:pPr>
            <a:endParaRPr sz="1200">
              <a:highlight>
                <a:schemeClr val="lt1"/>
              </a:highlight>
            </a:endParaRPr>
          </a:p>
          <a:p>
            <a:pPr marL="0" lvl="0" indent="0" algn="just" rtl="0">
              <a:lnSpc>
                <a:spcPct val="115000"/>
              </a:lnSpc>
              <a:spcBef>
                <a:spcPts val="600"/>
              </a:spcBef>
              <a:spcAft>
                <a:spcPts val="0"/>
              </a:spcAft>
              <a:buSzPts val="1800"/>
              <a:buNone/>
            </a:pPr>
            <a:endParaRPr sz="1200" b="1">
              <a:highlight>
                <a:schemeClr val="lt1"/>
              </a:highlight>
            </a:endParaRPr>
          </a:p>
          <a:p>
            <a:pPr marL="0" lvl="0" indent="0" algn="l" rtl="0">
              <a:lnSpc>
                <a:spcPct val="90000"/>
              </a:lnSpc>
              <a:spcBef>
                <a:spcPts val="1000"/>
              </a:spcBef>
              <a:spcAft>
                <a:spcPts val="0"/>
              </a:spcAft>
              <a:buSzPts val="1800"/>
              <a:buNone/>
            </a:pPr>
            <a:endParaRPr sz="1200"/>
          </a:p>
        </p:txBody>
      </p:sp>
      <p:pic>
        <p:nvPicPr>
          <p:cNvPr id="621" name="Google Shape;621;g368e3dab612_0_265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741201" y="422933"/>
            <a:ext cx="1612590" cy="16125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368e3dab612_0_266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pl-PL" sz="1800" b="1">
                <a:highlight>
                  <a:schemeClr val="lt1"/>
                </a:highlight>
              </a:rPr>
              <a:t>Nad realizacją czuwa Ministerstwo Rozwoju i Technologii</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r>
              <a:rPr lang="pl-PL" sz="1800" b="1">
                <a:highlight>
                  <a:schemeClr val="lt1"/>
                </a:highlight>
              </a:rPr>
              <a:t>Dane na bieżąco zbiera i raportuje GUS:</a:t>
            </a:r>
            <a:endParaRPr sz="1800" b="1">
              <a:highlight>
                <a:schemeClr val="lt1"/>
              </a:highlight>
            </a:endParaRPr>
          </a:p>
          <a:p>
            <a:pPr marL="0" lvl="0" indent="0" algn="l" rtl="0">
              <a:lnSpc>
                <a:spcPct val="90000"/>
              </a:lnSpc>
              <a:spcBef>
                <a:spcPts val="1000"/>
              </a:spcBef>
              <a:spcAft>
                <a:spcPts val="0"/>
              </a:spcAft>
              <a:buSzPts val="1800"/>
              <a:buNone/>
            </a:pPr>
            <a:endParaRPr sz="1800" b="1">
              <a:highlight>
                <a:schemeClr val="lt1"/>
              </a:highlight>
            </a:endParaRPr>
          </a:p>
          <a:p>
            <a:pPr marL="0" lvl="0" indent="0" algn="l" rtl="0">
              <a:lnSpc>
                <a:spcPct val="90000"/>
              </a:lnSpc>
              <a:spcBef>
                <a:spcPts val="1000"/>
              </a:spcBef>
              <a:spcAft>
                <a:spcPts val="0"/>
              </a:spcAft>
              <a:buSzPts val="1800"/>
              <a:buNone/>
            </a:pPr>
            <a:r>
              <a:rPr lang="pl-PL" sz="1800" b="1">
                <a:highlight>
                  <a:schemeClr val="lt1"/>
                </a:highlight>
              </a:rPr>
              <a:t>Wiedza, edukacja i inicjatywy:</a:t>
            </a:r>
            <a:endParaRPr sz="1800" b="1">
              <a:highlight>
                <a:schemeClr val="lt1"/>
              </a:highlight>
            </a:endParaRPr>
          </a:p>
          <a:p>
            <a:pPr marL="0" lvl="0" indent="0" algn="l" rtl="0">
              <a:lnSpc>
                <a:spcPct val="90000"/>
              </a:lnSpc>
              <a:spcBef>
                <a:spcPts val="1000"/>
              </a:spcBef>
              <a:spcAft>
                <a:spcPts val="0"/>
              </a:spcAft>
              <a:buSzPts val="1800"/>
              <a:buNone/>
            </a:pPr>
            <a:r>
              <a:rPr lang="pl-PL" sz="1800" u="sng">
                <a:solidFill>
                  <a:schemeClr val="hlink"/>
                </a:solidFill>
                <a:highlight>
                  <a:schemeClr val="lt1"/>
                </a:highlight>
                <a:hlinkClick r:id="rId3"/>
              </a:rPr>
              <a:t>https://kampania17celow.pl/</a:t>
            </a:r>
            <a:r>
              <a:rPr lang="pl-PL" sz="1800">
                <a:highlight>
                  <a:schemeClr val="lt1"/>
                </a:highlight>
              </a:rPr>
              <a:t> </a:t>
            </a:r>
            <a:endParaRPr sz="1800">
              <a:highlight>
                <a:schemeClr val="lt1"/>
              </a:highlight>
            </a:endParaRPr>
          </a:p>
        </p:txBody>
      </p:sp>
      <p:sp>
        <p:nvSpPr>
          <p:cNvPr id="628" name="Google Shape;628;g368e3dab612_0_26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SDG w Polsce (Cele Zrównoważonego Rozwoju)</a:t>
            </a:r>
            <a:endParaRPr sz="4200"/>
          </a:p>
        </p:txBody>
      </p:sp>
      <p:pic>
        <p:nvPicPr>
          <p:cNvPr id="629" name="Google Shape;629;g368e3dab612_0_2661" descr="Strona główna https://sdg.gov.pl/&#10;"/>
          <p:cNvPicPr preferRelativeResize="0"/>
          <p:nvPr/>
        </p:nvPicPr>
        <p:blipFill rotWithShape="1">
          <a:blip r:embed="rId4">
            <a:alphaModFix/>
          </a:blip>
          <a:srcRect/>
          <a:stretch/>
        </p:blipFill>
        <p:spPr>
          <a:xfrm>
            <a:off x="6749600" y="1728238"/>
            <a:ext cx="4899051" cy="4545976"/>
          </a:xfrm>
          <a:prstGeom prst="rect">
            <a:avLst/>
          </a:prstGeom>
          <a:noFill/>
          <a:ln>
            <a:noFill/>
          </a:ln>
        </p:spPr>
      </p:pic>
      <p:pic>
        <p:nvPicPr>
          <p:cNvPr id="630" name="Google Shape;630;g368e3dab612_0_2661" descr="Logo Ministerstwa Rozwoju i Technologii"/>
          <p:cNvPicPr preferRelativeResize="0"/>
          <p:nvPr/>
        </p:nvPicPr>
        <p:blipFill rotWithShape="1">
          <a:blip r:embed="rId5">
            <a:alphaModFix/>
          </a:blip>
          <a:srcRect/>
          <a:stretch/>
        </p:blipFill>
        <p:spPr>
          <a:xfrm>
            <a:off x="1450360" y="3005770"/>
            <a:ext cx="3182217" cy="1030533"/>
          </a:xfrm>
          <a:prstGeom prst="rect">
            <a:avLst/>
          </a:prstGeom>
          <a:noFill/>
          <a:ln>
            <a:noFill/>
          </a:ln>
        </p:spPr>
      </p:pic>
      <p:sp>
        <p:nvSpPr>
          <p:cNvPr id="631" name="Google Shape;631;g368e3dab612_0_2661"/>
          <p:cNvSpPr txBox="1"/>
          <p:nvPr/>
        </p:nvSpPr>
        <p:spPr>
          <a:xfrm>
            <a:off x="838202" y="4661104"/>
            <a:ext cx="40002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rgbClr val="000000"/>
                </a:solidFill>
                <a:latin typeface="Calibri"/>
                <a:ea typeface="Calibri"/>
                <a:cs typeface="Calibri"/>
                <a:sym typeface="Calibri"/>
              </a:rPr>
              <a:t>https://sdg.gov.pl/</a:t>
            </a:r>
            <a:endParaRPr sz="1800" b="0" i="0" u="none" strike="noStrike" cap="none">
              <a:solidFill>
                <a:srgbClr val="000000"/>
              </a:solidFill>
              <a:latin typeface="Calibri"/>
              <a:ea typeface="Calibri"/>
              <a:cs typeface="Calibri"/>
              <a:sym typeface="Calibri"/>
            </a:endParaRPr>
          </a:p>
        </p:txBody>
      </p:sp>
      <p:sp>
        <p:nvSpPr>
          <p:cNvPr id="632" name="Google Shape;632;g368e3dab612_0_2661"/>
          <p:cNvSpPr txBox="1"/>
          <p:nvPr/>
        </p:nvSpPr>
        <p:spPr>
          <a:xfrm>
            <a:off x="838202" y="2253812"/>
            <a:ext cx="7056000" cy="5115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rgbClr val="000000"/>
                </a:solidFill>
                <a:latin typeface="Calibri"/>
                <a:ea typeface="Calibri"/>
                <a:cs typeface="Calibri"/>
                <a:sym typeface="Calibri"/>
              </a:rPr>
              <a:t>https://www.gov.pl/web/rozwoj-technologia/agenda-2030</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3690549fdb0_0_3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a:t>Zadanie</a:t>
            </a:r>
            <a:endParaRPr/>
          </a:p>
        </p:txBody>
      </p:sp>
      <p:sp>
        <p:nvSpPr>
          <p:cNvPr id="639" name="Google Shape;639;g3690549fdb0_0_36"/>
          <p:cNvSpPr txBox="1">
            <a:spLocks noGrp="1"/>
          </p:cNvSpPr>
          <p:nvPr>
            <p:ph type="body" idx="1"/>
          </p:nvPr>
        </p:nvSpPr>
        <p:spPr>
          <a:xfrm>
            <a:off x="839803" y="2057400"/>
            <a:ext cx="4780500" cy="381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600"/>
              <a:buNone/>
            </a:pPr>
            <a:r>
              <a:rPr lang="pl-PL" sz="1852"/>
              <a:t>Praca z celami SDG i wskaźnikami dla Polski:</a:t>
            </a:r>
            <a:endParaRPr sz="1852"/>
          </a:p>
          <a:p>
            <a:pPr marL="457200" lvl="0" indent="-346202" algn="l" rtl="0">
              <a:lnSpc>
                <a:spcPct val="115000"/>
              </a:lnSpc>
              <a:spcBef>
                <a:spcPts val="1000"/>
              </a:spcBef>
              <a:spcAft>
                <a:spcPts val="0"/>
              </a:spcAft>
              <a:buSzPts val="1852"/>
              <a:buFont typeface="Calibri"/>
              <a:buAutoNum type="arabicPeriod"/>
            </a:pPr>
            <a:r>
              <a:rPr lang="pl-PL" sz="1852"/>
              <a:t>Wejdź na stronę: </a:t>
            </a:r>
            <a:r>
              <a:rPr lang="pl-PL" sz="1852" u="sng">
                <a:solidFill>
                  <a:schemeClr val="hlink"/>
                </a:solidFill>
                <a:hlinkClick r:id="rId3"/>
              </a:rPr>
              <a:t>https://sdg.gov.pl/</a:t>
            </a:r>
            <a:r>
              <a:rPr lang="pl-PL" sz="1852"/>
              <a:t> </a:t>
            </a:r>
            <a:endParaRPr sz="1852"/>
          </a:p>
          <a:p>
            <a:pPr marL="457200" lvl="0" indent="-346202" algn="l" rtl="0">
              <a:lnSpc>
                <a:spcPct val="115000"/>
              </a:lnSpc>
              <a:spcBef>
                <a:spcPts val="0"/>
              </a:spcBef>
              <a:spcAft>
                <a:spcPts val="0"/>
              </a:spcAft>
              <a:buSzPts val="1852"/>
              <a:buFont typeface="Calibri"/>
              <a:buAutoNum type="arabicPeriod"/>
            </a:pPr>
            <a:r>
              <a:rPr lang="pl-PL" sz="1852"/>
              <a:t>Znajdź 1 wskaźnik dla celów SDG realizowanych w Polsce, który wskazuje pozytywny kierunek zmian oraz 1 negatywny.</a:t>
            </a:r>
            <a:br>
              <a:rPr lang="pl-PL" sz="1852"/>
            </a:br>
            <a:endParaRPr sz="1852"/>
          </a:p>
          <a:p>
            <a:pPr marL="0" lvl="0" indent="0" algn="l" rtl="0">
              <a:lnSpc>
                <a:spcPct val="115000"/>
              </a:lnSpc>
              <a:spcBef>
                <a:spcPts val="1000"/>
              </a:spcBef>
              <a:spcAft>
                <a:spcPts val="0"/>
              </a:spcAft>
              <a:buSzPts val="1600"/>
              <a:buNone/>
            </a:pPr>
            <a:endParaRPr sz="1852"/>
          </a:p>
        </p:txBody>
      </p:sp>
      <p:sp>
        <p:nvSpPr>
          <p:cNvPr id="640" name="Google Shape;640;g3690549fdb0_0_36">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641" name="Google Shape;641;g3690549fdb0_0_36">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642" name="Google Shape;642;g3690549fdb0_0_36">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368e3dab612_0_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Porozumienie paryskie (1)</a:t>
            </a:r>
            <a:endParaRPr dirty="0"/>
          </a:p>
        </p:txBody>
      </p:sp>
      <p:sp>
        <p:nvSpPr>
          <p:cNvPr id="649" name="Google Shape;649;g368e3dab612_0_8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800"/>
              <a:buFont typeface="Arial"/>
              <a:buNone/>
            </a:pPr>
            <a:r>
              <a:rPr lang="pl-PL" sz="1800" b="1"/>
              <a:t>COP</a:t>
            </a:r>
            <a:r>
              <a:rPr lang="pl-PL" sz="1800"/>
              <a:t> to skrót od </a:t>
            </a:r>
            <a:r>
              <a:rPr lang="pl-PL" sz="1800" b="1"/>
              <a:t>Conference of the Parties</a:t>
            </a:r>
            <a:r>
              <a:rPr lang="pl-PL" sz="1800"/>
              <a:t> – </a:t>
            </a:r>
            <a:r>
              <a:rPr lang="pl-PL" sz="1800" b="1"/>
              <a:t>Konferencja Stron Ramowej konwencji Narodów Zjednoczonych w sprawie zmian klimatu (UNFCCC)</a:t>
            </a:r>
            <a:r>
              <a:rPr lang="pl-PL" sz="1800"/>
              <a:t>. To najwyższy organ decyzyjny Konwencji: wszystkie państwa-Strony spotykają się, by oceniać wdrażanie postanowień i podejmować decyzje (tzw. decyzje COP).</a:t>
            </a:r>
            <a:endParaRPr sz="1800"/>
          </a:p>
          <a:p>
            <a:pPr marL="0" lvl="0" indent="0" algn="l" rtl="0">
              <a:lnSpc>
                <a:spcPct val="115000"/>
              </a:lnSpc>
              <a:spcBef>
                <a:spcPts val="1000"/>
              </a:spcBef>
              <a:spcAft>
                <a:spcPts val="0"/>
              </a:spcAft>
              <a:buClr>
                <a:schemeClr val="dk1"/>
              </a:buClr>
              <a:buSzPts val="1800"/>
              <a:buFont typeface="Arial"/>
              <a:buNone/>
            </a:pPr>
            <a:br>
              <a:rPr lang="pl-PL" sz="1800" b="1"/>
            </a:br>
            <a:r>
              <a:rPr lang="pl-PL" sz="1800" b="1"/>
              <a:t>Od kiedy?</a:t>
            </a:r>
            <a:br>
              <a:rPr lang="pl-PL" sz="1800" b="1"/>
            </a:br>
            <a:r>
              <a:rPr lang="pl-PL" sz="1800"/>
              <a:t>Pierwszy szczyt </a:t>
            </a:r>
            <a:r>
              <a:rPr lang="pl-PL" sz="1800" b="1"/>
              <a:t>COP1</a:t>
            </a:r>
            <a:r>
              <a:rPr lang="pl-PL" sz="1800"/>
              <a:t> odbył się </a:t>
            </a:r>
            <a:r>
              <a:rPr lang="pl-PL" sz="1800" b="1"/>
              <a:t>28 marca – 7 kwietnia 1995 r. w Berlinie</a:t>
            </a:r>
            <a:r>
              <a:rPr lang="pl-PL" sz="1800"/>
              <a:t>. Od tego czasu COP odbywa się co roku (z wyjątkami organizacyjnymi w czasie pandemii).</a:t>
            </a:r>
            <a:endParaRPr sz="1800"/>
          </a:p>
          <a:p>
            <a:pPr marL="0" lvl="0" indent="0" algn="l" rtl="0">
              <a:lnSpc>
                <a:spcPct val="115000"/>
              </a:lnSpc>
              <a:spcBef>
                <a:spcPts val="1000"/>
              </a:spcBef>
              <a:spcAft>
                <a:spcPts val="0"/>
              </a:spcAft>
              <a:buClr>
                <a:schemeClr val="dk1"/>
              </a:buClr>
              <a:buSzPts val="1100"/>
              <a:buFont typeface="Arial"/>
              <a:buNone/>
            </a:pPr>
            <a:br>
              <a:rPr lang="pl-PL" sz="1800" b="1"/>
            </a:br>
            <a:r>
              <a:rPr lang="pl-PL" sz="1800" b="1"/>
              <a:t>Jak działa?</a:t>
            </a:r>
            <a:r>
              <a:rPr lang="pl-PL" sz="1800"/>
              <a:t> </a:t>
            </a:r>
            <a:br>
              <a:rPr lang="pl-PL" sz="1800"/>
            </a:br>
            <a:r>
              <a:rPr lang="pl-PL" sz="1800"/>
              <a:t>Każde państwo składa co </a:t>
            </a:r>
            <a:r>
              <a:rPr lang="pl-PL" sz="1800" b="1"/>
              <a:t>5 lat</a:t>
            </a:r>
            <a:r>
              <a:rPr lang="pl-PL" sz="1800"/>
              <a:t> własny </a:t>
            </a:r>
            <a:r>
              <a:rPr lang="pl-PL" sz="1800" b="1"/>
              <a:t>plan klimatyczny </a:t>
            </a:r>
            <a:r>
              <a:rPr lang="pl-PL" sz="1800"/>
              <a:t>(NDC -  nationally determined contributions ) i z każdą rundą zwiększa ambicję („ratchet”). Postęp ocenia globalny przegląd (Global Stocktake) co 5 lat. Pierwszy zakończono na COP28 (2023, Dubaj).</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368e3dab612_0_2715">
            <a:extLst>
              <a:ext uri="{C183D7F6-B498-43B3-948B-1728B52AA6E4}">
                <adec:decorative xmlns:adec="http://schemas.microsoft.com/office/drawing/2017/decorative" val="1"/>
              </a:ext>
            </a:extLst>
          </p:cNvPr>
          <p:cNvSpPr/>
          <p:nvPr/>
        </p:nvSpPr>
        <p:spPr>
          <a:xfrm>
            <a:off x="1631050" y="5166700"/>
            <a:ext cx="2975100" cy="1246800"/>
          </a:xfrm>
          <a:prstGeom prst="rect">
            <a:avLst/>
          </a:prstGeom>
          <a:solidFill>
            <a:srgbClr val="0052AF"/>
          </a:solidFill>
          <a:ln w="11025" cap="flat" cmpd="sng">
            <a:solidFill>
              <a:schemeClr val="dk2"/>
            </a:solidFill>
            <a:prstDash val="solid"/>
            <a:round/>
            <a:headEnd type="none" w="sm" len="sm"/>
            <a:tailEnd type="none" w="sm" len="sm"/>
          </a:ln>
        </p:spPr>
        <p:txBody>
          <a:bodyPr spcFirstLastPara="1" wrap="square" lIns="105875" tIns="105875" rIns="105875" bIns="105875" anchor="ctr" anchorCtr="0">
            <a:noAutofit/>
          </a:bodyPr>
          <a:lstStyle/>
          <a:p>
            <a:pPr marL="0" marR="0" lvl="0" indent="0" algn="ctr" rtl="0">
              <a:lnSpc>
                <a:spcPct val="100000"/>
              </a:lnSpc>
              <a:spcBef>
                <a:spcPts val="0"/>
              </a:spcBef>
              <a:spcAft>
                <a:spcPts val="0"/>
              </a:spcAft>
              <a:buClr>
                <a:srgbClr val="000000"/>
              </a:buClr>
              <a:buSzPts val="1621"/>
              <a:buFont typeface="Arial"/>
              <a:buNone/>
            </a:pPr>
            <a:endParaRPr sz="1620" b="0" i="0" u="none" strike="noStrike" cap="none">
              <a:solidFill>
                <a:srgbClr val="000000"/>
              </a:solidFill>
              <a:latin typeface="Calibri"/>
              <a:ea typeface="Calibri"/>
              <a:cs typeface="Calibri"/>
              <a:sym typeface="Calibri"/>
            </a:endParaRPr>
          </a:p>
        </p:txBody>
      </p:sp>
      <p:sp>
        <p:nvSpPr>
          <p:cNvPr id="656" name="Google Shape;656;g368e3dab612_0_2715"/>
          <p:cNvSpPr txBox="1">
            <a:spLocks noGrp="1"/>
          </p:cNvSpPr>
          <p:nvPr>
            <p:ph type="title"/>
          </p:nvPr>
        </p:nvSpPr>
        <p:spPr>
          <a:xfrm>
            <a:off x="838200" y="365125"/>
            <a:ext cx="7033800" cy="1325700"/>
          </a:xfrm>
          <a:prstGeom prst="rect">
            <a:avLst/>
          </a:prstGeom>
          <a:noFill/>
          <a:ln>
            <a:noFill/>
          </a:ln>
        </p:spPr>
        <p:txBody>
          <a:bodyPr spcFirstLastPara="1" wrap="square" lIns="91425" tIns="45700" rIns="91425" bIns="45700" anchor="ctr" anchorCtr="0">
            <a:normAutofit/>
          </a:bodyPr>
          <a:lstStyle/>
          <a:p>
            <a:pPr lvl="0"/>
            <a:r>
              <a:rPr lang="pl-PL" dirty="0"/>
              <a:t>Porozumienie paryskie (2)</a:t>
            </a:r>
            <a:endParaRPr dirty="0"/>
          </a:p>
        </p:txBody>
      </p:sp>
      <p:sp>
        <p:nvSpPr>
          <p:cNvPr id="657" name="Google Shape;657;g368e3dab612_0_2715"/>
          <p:cNvSpPr txBox="1">
            <a:spLocks noGrp="1"/>
          </p:cNvSpPr>
          <p:nvPr>
            <p:ph type="body" idx="1"/>
          </p:nvPr>
        </p:nvSpPr>
        <p:spPr>
          <a:xfrm>
            <a:off x="838200" y="1778282"/>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Clr>
                <a:schemeClr val="dk1"/>
              </a:buClr>
              <a:buSzPts val="1100"/>
              <a:buFont typeface="Arial"/>
              <a:buNone/>
            </a:pPr>
            <a:r>
              <a:rPr lang="pl-PL" sz="1800" b="1"/>
              <a:t>Porozumienie paryskie </a:t>
            </a:r>
            <a:r>
              <a:rPr lang="pl-PL" sz="1800"/>
              <a:t>to prawnie wiążący traktat międzynarodowy dotyczący zmian klimatu. Zostało ono przyjęte przez 195 stron podczas </a:t>
            </a:r>
            <a:r>
              <a:rPr lang="pl-PL" sz="1800" b="1"/>
              <a:t>Konferencji Narodów Zjednoczonych w sprawie Zmian Klimatu (COP21) </a:t>
            </a:r>
            <a:br>
              <a:rPr lang="pl-PL" sz="1800" b="1"/>
            </a:br>
            <a:r>
              <a:rPr lang="pl-PL" sz="1800"/>
              <a:t>w Paryżu we Francji, </a:t>
            </a:r>
            <a:r>
              <a:rPr lang="pl-PL" sz="1800" b="1"/>
              <a:t>12 grudnia 2015 </a:t>
            </a:r>
            <a:r>
              <a:rPr lang="pl-PL" sz="1800"/>
              <a:t>r. Weszło w życie 4 listopada 2016 r.</a:t>
            </a:r>
            <a:endParaRPr sz="1800"/>
          </a:p>
          <a:p>
            <a:pPr marL="0" lvl="0" indent="0" algn="l" rtl="0">
              <a:lnSpc>
                <a:spcPct val="115000"/>
              </a:lnSpc>
              <a:spcBef>
                <a:spcPts val="1000"/>
              </a:spcBef>
              <a:spcAft>
                <a:spcPts val="0"/>
              </a:spcAft>
              <a:buClr>
                <a:schemeClr val="dk1"/>
              </a:buClr>
              <a:buSzPts val="1100"/>
              <a:buFont typeface="Arial"/>
              <a:buNone/>
            </a:pPr>
            <a:r>
              <a:rPr lang="pl-PL" sz="1800"/>
              <a:t>Jego nadrzędnym celem jest utrzymanie</a:t>
            </a:r>
            <a:r>
              <a:rPr lang="pl-PL" sz="1800" b="1"/>
              <a:t> „wzrostu średniej temperatury globalnej znacznie poniżej 2°C powyżej poziomu sprzed epoki przemysłowej”</a:t>
            </a:r>
            <a:r>
              <a:rPr lang="pl-PL" sz="1800"/>
              <a:t> oraz </a:t>
            </a:r>
            <a:r>
              <a:rPr lang="pl-PL" sz="1800" b="1"/>
              <a:t>podjęcie działań „w celu ograniczenia wzrostu temperatury do 1,5°C powyżej poziomu sprzed epoki przemysłowej”.</a:t>
            </a:r>
            <a:endParaRPr sz="1800" b="1"/>
          </a:p>
          <a:p>
            <a:pPr marL="0" lvl="0" indent="0" algn="l" rtl="0">
              <a:lnSpc>
                <a:spcPct val="115000"/>
              </a:lnSpc>
              <a:spcBef>
                <a:spcPts val="1000"/>
              </a:spcBef>
              <a:spcAft>
                <a:spcPts val="0"/>
              </a:spcAft>
              <a:buClr>
                <a:schemeClr val="dk1"/>
              </a:buClr>
              <a:buSzPts val="1100"/>
              <a:buFont typeface="Arial"/>
              <a:buNone/>
            </a:pPr>
            <a:r>
              <a:rPr lang="pl-PL" sz="1800"/>
              <a:t>Porozumienie paryskie jest przełomowe w wielostronnym procesie dotyczącym zmian klimatu, ponieważ po raz pierwszy wiążące porozumienie jednoczy wszystkie państwa w walce ze zmianami klimatu i adaptacji do ich skutków.</a:t>
            </a:r>
            <a:endParaRPr sz="1800"/>
          </a:p>
          <a:p>
            <a:pPr marL="0" lvl="0" indent="0" algn="l" rtl="0">
              <a:lnSpc>
                <a:spcPct val="90000"/>
              </a:lnSpc>
              <a:spcBef>
                <a:spcPts val="1000"/>
              </a:spcBef>
              <a:spcAft>
                <a:spcPts val="0"/>
              </a:spcAft>
              <a:buSzPts val="1800"/>
              <a:buNone/>
            </a:pPr>
            <a:endParaRPr sz="1800"/>
          </a:p>
        </p:txBody>
      </p:sp>
      <p:pic>
        <p:nvPicPr>
          <p:cNvPr id="658" name="Google Shape;658;g368e3dab612_0_27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846616" y="5458572"/>
            <a:ext cx="2493575" cy="585675"/>
          </a:xfrm>
          <a:prstGeom prst="rect">
            <a:avLst/>
          </a:prstGeom>
          <a:noFill/>
          <a:ln>
            <a:noFill/>
          </a:ln>
        </p:spPr>
      </p:pic>
      <p:sp>
        <p:nvSpPr>
          <p:cNvPr id="659" name="Google Shape;659;g368e3dab612_0_2715"/>
          <p:cNvSpPr txBox="1"/>
          <p:nvPr/>
        </p:nvSpPr>
        <p:spPr>
          <a:xfrm>
            <a:off x="4606200" y="5166700"/>
            <a:ext cx="5905800" cy="12468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300" b="1" i="0" u="none" strike="noStrike" cap="none">
                <a:solidFill>
                  <a:schemeClr val="dk1"/>
                </a:solidFill>
                <a:latin typeface="Calibri"/>
                <a:ea typeface="Calibri"/>
                <a:cs typeface="Calibri"/>
                <a:sym typeface="Calibri"/>
              </a:rPr>
              <a:t>Wspólny cel: </a:t>
            </a:r>
            <a:r>
              <a:rPr lang="pl-PL" sz="2300" b="0" i="0" u="none" strike="noStrike" cap="none">
                <a:solidFill>
                  <a:schemeClr val="dk1"/>
                </a:solidFill>
                <a:latin typeface="Calibri"/>
                <a:ea typeface="Calibri"/>
                <a:cs typeface="Calibri"/>
                <a:sym typeface="Calibri"/>
              </a:rPr>
              <a:t>ograniczenie wzrostu temperatury do </a:t>
            </a:r>
            <a:r>
              <a:rPr lang="pl-PL" sz="2300" b="1" i="0" u="none" strike="noStrike" cap="none">
                <a:solidFill>
                  <a:schemeClr val="dk1"/>
                </a:solidFill>
                <a:latin typeface="Calibri"/>
                <a:ea typeface="Calibri"/>
                <a:cs typeface="Calibri"/>
                <a:sym typeface="Calibri"/>
              </a:rPr>
              <a:t>1,5 st. C</a:t>
            </a:r>
            <a:r>
              <a:rPr lang="pl-PL" sz="2300" b="0" i="0" u="none" strike="noStrike" cap="none">
                <a:solidFill>
                  <a:schemeClr val="dk1"/>
                </a:solidFill>
                <a:latin typeface="Calibri"/>
                <a:ea typeface="Calibri"/>
                <a:cs typeface="Calibri"/>
                <a:sym typeface="Calibri"/>
              </a:rPr>
              <a:t> sprzed epoki przemysłowej.</a:t>
            </a:r>
            <a:endParaRPr sz="2300" b="0"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39299af8227_0_0"/>
          <p:cNvSpPr txBox="1">
            <a:spLocks noGrp="1"/>
          </p:cNvSpPr>
          <p:nvPr>
            <p:ph type="body" idx="1"/>
          </p:nvPr>
        </p:nvSpPr>
        <p:spPr>
          <a:xfrm>
            <a:off x="838200" y="1825625"/>
            <a:ext cx="10515600" cy="2878722"/>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pl-PL" dirty="0"/>
              <a:t>1,8 biliona zainwestowane w czystą energię w 2023 i 2,1 bilion USD w 2024</a:t>
            </a:r>
            <a:endParaRPr dirty="0"/>
          </a:p>
          <a:p>
            <a:pPr marL="457200" lvl="0" indent="-342900" algn="l" rtl="0">
              <a:spcBef>
                <a:spcPts val="0"/>
              </a:spcBef>
              <a:spcAft>
                <a:spcPts val="0"/>
              </a:spcAft>
              <a:buSzPts val="1800"/>
              <a:buChar char="●"/>
            </a:pPr>
            <a:r>
              <a:rPr lang="pl-PL" dirty="0"/>
              <a:t>Udział % samochodów EV na największych rynkach w 2-24 roku - 20-30%</a:t>
            </a:r>
            <a:endParaRPr dirty="0"/>
          </a:p>
          <a:p>
            <a:pPr marL="457200" lvl="0" indent="-342900" algn="l" rtl="0">
              <a:spcBef>
                <a:spcPts val="0"/>
              </a:spcBef>
              <a:spcAft>
                <a:spcPts val="0"/>
              </a:spcAft>
              <a:buSzPts val="1800"/>
              <a:buChar char="●"/>
            </a:pPr>
            <a:r>
              <a:rPr lang="pl-PL" dirty="0"/>
              <a:t>Od Porozumienia Paryskiego koszt:</a:t>
            </a:r>
            <a:endParaRPr dirty="0"/>
          </a:p>
          <a:p>
            <a:pPr marL="914400" lvl="1" indent="-342900" algn="l" rtl="0">
              <a:spcBef>
                <a:spcPts val="0"/>
              </a:spcBef>
              <a:spcAft>
                <a:spcPts val="0"/>
              </a:spcAft>
              <a:buSzPts val="1800"/>
              <a:buChar char="○"/>
            </a:pPr>
            <a:r>
              <a:rPr lang="pl-PL" dirty="0"/>
              <a:t>energii odnawialnej spadł o 80-90%</a:t>
            </a:r>
            <a:endParaRPr dirty="0"/>
          </a:p>
          <a:p>
            <a:pPr marL="914400" lvl="1" indent="-342900" algn="l" rtl="0">
              <a:spcBef>
                <a:spcPts val="0"/>
              </a:spcBef>
              <a:spcAft>
                <a:spcPts val="0"/>
              </a:spcAft>
              <a:buSzPts val="1800"/>
              <a:buChar char="○"/>
            </a:pPr>
            <a:r>
              <a:rPr lang="pl-PL" dirty="0"/>
              <a:t>koszt baterii elektrycznej o 90%</a:t>
            </a:r>
            <a:endParaRPr dirty="0"/>
          </a:p>
        </p:txBody>
      </p:sp>
      <p:sp>
        <p:nvSpPr>
          <p:cNvPr id="666" name="Google Shape;666;g39299af8227_0_0"/>
          <p:cNvSpPr txBox="1">
            <a:spLocks noGrp="1"/>
          </p:cNvSpPr>
          <p:nvPr>
            <p:ph type="title"/>
          </p:nvPr>
        </p:nvSpPr>
        <p:spPr>
          <a:xfrm>
            <a:off x="838200" y="365125"/>
            <a:ext cx="10749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Porozumienie paryskie - 10 lat później</a:t>
            </a:r>
            <a:endParaRPr dirty="0"/>
          </a:p>
        </p:txBody>
      </p:sp>
      <p:sp>
        <p:nvSpPr>
          <p:cNvPr id="3" name="pole tekstowe 2">
            <a:extLst>
              <a:ext uri="{FF2B5EF4-FFF2-40B4-BE49-F238E27FC236}">
                <a16:creationId xmlns:a16="http://schemas.microsoft.com/office/drawing/2014/main" id="{D06DA273-C2C1-3170-54DF-5FAC8998F6BC}"/>
              </a:ext>
            </a:extLst>
          </p:cNvPr>
          <p:cNvSpPr txBox="1"/>
          <p:nvPr/>
        </p:nvSpPr>
        <p:spPr>
          <a:xfrm>
            <a:off x="1278355" y="5502079"/>
            <a:ext cx="6093994" cy="738664"/>
          </a:xfrm>
          <a:prstGeom prst="rect">
            <a:avLst/>
          </a:prstGeom>
          <a:noFill/>
        </p:spPr>
        <p:txBody>
          <a:bodyPr wrap="square">
            <a:spAutoFit/>
          </a:bodyPr>
          <a:lstStyle/>
          <a:p>
            <a:pPr marL="0" lvl="0" indent="0" algn="l" rtl="0">
              <a:spcBef>
                <a:spcPts val="1000"/>
              </a:spcBef>
              <a:spcAft>
                <a:spcPts val="0"/>
              </a:spcAft>
              <a:buNone/>
            </a:pPr>
            <a:r>
              <a:rPr lang="pl-PL" sz="1400" u="sng" dirty="0">
                <a:solidFill>
                  <a:schemeClr val="hlink"/>
                </a:solidFill>
                <a:hlinkClick r:id="rId3"/>
              </a:rPr>
              <a:t>https://www.globaloptimism.com/</a:t>
            </a:r>
            <a:r>
              <a:rPr lang="pl-PL" sz="1400" dirty="0"/>
              <a:t>  </a:t>
            </a:r>
            <a:r>
              <a:rPr lang="pl-PL" sz="1400" u="sng" dirty="0">
                <a:solidFill>
                  <a:schemeClr val="hlink"/>
                </a:solidFill>
              </a:rPr>
              <a:t>https://www.outrageandoptimism.org/episodes/paris-10-years-on-has-it-changed-the-world?hsLang=en</a:t>
            </a:r>
            <a:r>
              <a:rPr lang="pl-PL" sz="1400"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38ace48c45c_0_18"/>
          <p:cNvSpPr txBox="1">
            <a:spLocks noGrp="1"/>
          </p:cNvSpPr>
          <p:nvPr>
            <p:ph type="title"/>
          </p:nvPr>
        </p:nvSpPr>
        <p:spPr>
          <a:xfrm>
            <a:off x="838200" y="2191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Odpowiedź Unii Europejskiej</a:t>
            </a:r>
            <a:endParaRPr/>
          </a:p>
        </p:txBody>
      </p:sp>
      <p:grpSp>
        <p:nvGrpSpPr>
          <p:cNvPr id="673" name="Google Shape;673;g38ace48c45c_0_18">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674" name="Google Shape;674;g38ace48c45c_0_1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675" name="Google Shape;675;g38ace48c45c_0_18"/>
            <p:cNvGrpSpPr/>
            <p:nvPr/>
          </p:nvGrpSpPr>
          <p:grpSpPr>
            <a:xfrm>
              <a:off x="6227813" y="299542"/>
              <a:ext cx="5675781" cy="1798500"/>
              <a:chOff x="1469644" y="187882"/>
              <a:chExt cx="5675781" cy="1798500"/>
            </a:xfrm>
          </p:grpSpPr>
          <p:sp>
            <p:nvSpPr>
              <p:cNvPr id="676" name="Google Shape;676;g38ace48c45c_0_1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677" name="Google Shape;677;g38ace48c45c_0_1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678" name="Google Shape;678;g38ace48c45c_0_1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679" name="Google Shape;679;g38ace48c45c_0_1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680" name="Google Shape;680;g38ace48c45c_0_1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368e3dab612_0_789"/>
          <p:cNvSpPr txBox="1">
            <a:spLocks noGrp="1"/>
          </p:cNvSpPr>
          <p:nvPr>
            <p:ph type="title" idx="4294967295"/>
          </p:nvPr>
        </p:nvSpPr>
        <p:spPr>
          <a:xfrm>
            <a:off x="1122767" y="1180417"/>
            <a:ext cx="9153000" cy="860700"/>
          </a:xfrm>
          <a:prstGeom prst="rect">
            <a:avLst/>
          </a:prstGeom>
          <a:noFill/>
          <a:ln>
            <a:noFill/>
            <a:prstDash/>
          </a:ln>
          <a:effectLst/>
        </p:spPr>
        <p:txBody>
          <a:bodyPr rot="0" spcFirstLastPara="1" vertOverflow="overflow" horzOverflow="overflow" vert="horz" wrap="square" lIns="87050" tIns="87050" rIns="87050" bIns="8705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pl-PL" sz="4400" b="1" i="0" u="none" strike="noStrike" kern="0" cap="none" spc="0" normalizeH="0" baseline="0" noProof="0" dirty="0">
                <a:ln>
                  <a:noFill/>
                </a:ln>
                <a:solidFill>
                  <a:schemeClr val="dk1"/>
                </a:solidFill>
                <a:effectLst/>
                <a:uLnTx/>
                <a:uFillTx/>
                <a:latin typeface="Calibri"/>
                <a:ea typeface="Calibri"/>
                <a:cs typeface="Calibri"/>
                <a:sym typeface="Calibri"/>
              </a:rPr>
              <a:t>EUROPEJSKI ZIELONY ŁAD</a:t>
            </a:r>
          </a:p>
        </p:txBody>
      </p:sp>
      <p:sp>
        <p:nvSpPr>
          <p:cNvPr id="686" name="Google Shape;686;g368e3dab612_0_789"/>
          <p:cNvSpPr txBox="1"/>
          <p:nvPr/>
        </p:nvSpPr>
        <p:spPr>
          <a:xfrm>
            <a:off x="1173567" y="2770733"/>
            <a:ext cx="6535800" cy="2041200"/>
          </a:xfrm>
          <a:prstGeom prst="rect">
            <a:avLst/>
          </a:prstGeom>
          <a:noFill/>
          <a:ln>
            <a:noFill/>
          </a:ln>
        </p:spPr>
        <p:txBody>
          <a:bodyPr spcFirstLastPara="1" wrap="square" lIns="58025" tIns="58025" rIns="58025" bIns="580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pl-PL" sz="2500" b="0" i="0" u="none" strike="noStrike" cap="none">
                <a:solidFill>
                  <a:schemeClr val="dk1"/>
                </a:solidFill>
                <a:latin typeface="Calibri"/>
                <a:ea typeface="Calibri"/>
                <a:cs typeface="Calibri"/>
                <a:sym typeface="Calibri"/>
              </a:rPr>
              <a:t>Nowe wyzwania wymagają nowego podejścia.</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pl-PL" sz="2500" b="0" i="0" u="none" strike="noStrike" cap="none">
                <a:solidFill>
                  <a:schemeClr val="dk1"/>
                </a:solidFill>
                <a:latin typeface="Calibri"/>
                <a:ea typeface="Calibri"/>
                <a:cs typeface="Calibri"/>
                <a:sym typeface="Calibri"/>
              </a:rPr>
              <a:t>Nowa wizja rozwoju. Nowe wartości i polityki sektorowe.</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pl-PL" sz="2500" b="0" i="0" u="none" strike="noStrike" cap="none">
                <a:solidFill>
                  <a:schemeClr val="dk1"/>
                </a:solidFill>
                <a:latin typeface="Calibri"/>
                <a:ea typeface="Calibri"/>
                <a:cs typeface="Calibri"/>
                <a:sym typeface="Calibri"/>
              </a:rPr>
              <a:t>Nawiązanie do New Deal z lat ‘30 XX wieku.</a:t>
            </a:r>
            <a:endParaRPr sz="2500" b="0" i="0" u="none" strike="noStrike" cap="none">
              <a:solidFill>
                <a:schemeClr val="dk1"/>
              </a:solidFill>
              <a:latin typeface="Calibri"/>
              <a:ea typeface="Calibri"/>
              <a:cs typeface="Calibri"/>
              <a:sym typeface="Calibri"/>
            </a:endParaRPr>
          </a:p>
        </p:txBody>
      </p:sp>
      <p:sp>
        <p:nvSpPr>
          <p:cNvPr id="687" name="Google Shape;687;g368e3dab612_0_789"/>
          <p:cNvSpPr/>
          <p:nvPr/>
        </p:nvSpPr>
        <p:spPr>
          <a:xfrm>
            <a:off x="8180225" y="1180425"/>
            <a:ext cx="3004500" cy="1323600"/>
          </a:xfrm>
          <a:prstGeom prst="roundRect">
            <a:avLst>
              <a:gd name="adj" fmla="val 0"/>
            </a:avLst>
          </a:prstGeom>
          <a:solidFill>
            <a:srgbClr val="0052AF"/>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900" b="1" i="0" u="none" strike="noStrike" cap="none">
                <a:solidFill>
                  <a:schemeClr val="lt1"/>
                </a:solidFill>
                <a:latin typeface="Calibri"/>
                <a:ea typeface="Calibri"/>
                <a:cs typeface="Calibri"/>
                <a:sym typeface="Calibri"/>
              </a:rPr>
              <a:t>Konkurencyjna </a:t>
            </a:r>
            <a:br>
              <a:rPr lang="pl-PL" sz="1900" b="1" i="0" u="none" strike="noStrike" cap="none">
                <a:solidFill>
                  <a:schemeClr val="lt1"/>
                </a:solidFill>
                <a:latin typeface="Calibri"/>
                <a:ea typeface="Calibri"/>
                <a:cs typeface="Calibri"/>
                <a:sym typeface="Calibri"/>
              </a:rPr>
            </a:br>
            <a:r>
              <a:rPr lang="pl-PL" sz="1900" b="1" i="0" u="none" strike="noStrike" cap="none">
                <a:solidFill>
                  <a:schemeClr val="lt1"/>
                </a:solidFill>
                <a:latin typeface="Calibri"/>
                <a:ea typeface="Calibri"/>
                <a:cs typeface="Calibri"/>
                <a:sym typeface="Calibri"/>
              </a:rPr>
              <a:t>i innowacyjna gospodarka unijna</a:t>
            </a:r>
            <a:endParaRPr sz="2200" b="1" i="0" u="none" strike="noStrike" cap="none">
              <a:solidFill>
                <a:schemeClr val="lt1"/>
              </a:solidFill>
              <a:latin typeface="Calibri"/>
              <a:ea typeface="Calibri"/>
              <a:cs typeface="Calibri"/>
              <a:sym typeface="Calibri"/>
            </a:endParaRPr>
          </a:p>
        </p:txBody>
      </p:sp>
      <p:sp>
        <p:nvSpPr>
          <p:cNvPr id="688" name="Google Shape;688;g368e3dab612_0_789"/>
          <p:cNvSpPr/>
          <p:nvPr/>
        </p:nvSpPr>
        <p:spPr>
          <a:xfrm>
            <a:off x="8179883" y="2689700"/>
            <a:ext cx="3004500" cy="1165500"/>
          </a:xfrm>
          <a:prstGeom prst="roundRect">
            <a:avLst>
              <a:gd name="adj" fmla="val 0"/>
            </a:avLst>
          </a:prstGeom>
          <a:solidFill>
            <a:schemeClr val="accent1"/>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900" b="1" i="0" u="none" strike="noStrike" cap="none">
                <a:solidFill>
                  <a:schemeClr val="lt1"/>
                </a:solidFill>
                <a:latin typeface="Calibri"/>
                <a:ea typeface="Calibri"/>
                <a:cs typeface="Calibri"/>
                <a:sym typeface="Calibri"/>
              </a:rPr>
              <a:t>Neutralna klimatycznie = odporna na kryzysy</a:t>
            </a:r>
            <a:endParaRPr sz="2200" b="1" i="0" u="none" strike="noStrike" cap="none">
              <a:solidFill>
                <a:schemeClr val="lt1"/>
              </a:solidFill>
              <a:latin typeface="Calibri"/>
              <a:ea typeface="Calibri"/>
              <a:cs typeface="Calibri"/>
              <a:sym typeface="Calibri"/>
            </a:endParaRPr>
          </a:p>
        </p:txBody>
      </p:sp>
      <p:sp>
        <p:nvSpPr>
          <p:cNvPr id="689" name="Google Shape;689;g368e3dab612_0_789"/>
          <p:cNvSpPr/>
          <p:nvPr/>
        </p:nvSpPr>
        <p:spPr>
          <a:xfrm>
            <a:off x="8179883" y="4005534"/>
            <a:ext cx="3004500" cy="1165500"/>
          </a:xfrm>
          <a:prstGeom prst="roundRect">
            <a:avLst>
              <a:gd name="adj" fmla="val 0"/>
            </a:avLst>
          </a:prstGeom>
          <a:solidFill>
            <a:srgbClr val="C5521C"/>
          </a:solidFill>
          <a:ln w="9525" cap="flat" cmpd="sng">
            <a:solidFill>
              <a:srgbClr val="C5521C"/>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900" b="1" i="0" u="none" strike="noStrike" cap="none">
                <a:solidFill>
                  <a:schemeClr val="lt1"/>
                </a:solidFill>
                <a:latin typeface="Calibri"/>
                <a:ea typeface="Calibri"/>
                <a:cs typeface="Calibri"/>
                <a:sym typeface="Calibri"/>
              </a:rPr>
              <a:t>Nowe miejsca pracy</a:t>
            </a:r>
            <a:endParaRPr sz="2200" b="1"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68e3dab612_0_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AGENDA - Dzień 2</a:t>
            </a:r>
            <a:endParaRPr/>
          </a:p>
        </p:txBody>
      </p:sp>
      <p:sp>
        <p:nvSpPr>
          <p:cNvPr id="250" name="Google Shape;250;g368e3dab612_0_24"/>
          <p:cNvSpPr txBox="1">
            <a:spLocks noGrp="1"/>
          </p:cNvSpPr>
          <p:nvPr>
            <p:ph type="body" idx="1"/>
          </p:nvPr>
        </p:nvSpPr>
        <p:spPr>
          <a:xfrm>
            <a:off x="838200" y="1825625"/>
            <a:ext cx="9780300" cy="4351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1200"/>
              </a:spcBef>
              <a:spcAft>
                <a:spcPts val="0"/>
              </a:spcAft>
              <a:buClr>
                <a:schemeClr val="dk1"/>
              </a:buClr>
              <a:buSzPts val="935"/>
              <a:buFont typeface="Arial"/>
              <a:buNone/>
            </a:pPr>
            <a:r>
              <a:rPr lang="pl-PL" sz="1800"/>
              <a:t>Cel: Wypracowanie zrównoważonych inicjatyw angażujących społeczność uczelni z wykorzystaniem </a:t>
            </a:r>
            <a:r>
              <a:rPr lang="pl-PL" sz="1800" b="1"/>
              <a:t>metody Design Thinking.</a:t>
            </a:r>
            <a:endParaRPr sz="1800" b="1"/>
          </a:p>
          <a:p>
            <a:pPr marL="0" lvl="0" indent="0" algn="l" rtl="0">
              <a:lnSpc>
                <a:spcPct val="105000"/>
              </a:lnSpc>
              <a:spcBef>
                <a:spcPts val="1200"/>
              </a:spcBef>
              <a:spcAft>
                <a:spcPts val="0"/>
              </a:spcAft>
              <a:buClr>
                <a:schemeClr val="dk1"/>
              </a:buClr>
              <a:buSzPts val="935"/>
              <a:buFont typeface="Arial"/>
              <a:buNone/>
            </a:pPr>
            <a:r>
              <a:rPr lang="pl-PL" sz="1800"/>
              <a:t>9:00–10:45 – Wprowadzenie, podział na grupy, Empatyzacja – poznanie potrzeb i barier użytkowników</a:t>
            </a:r>
            <a:br>
              <a:rPr lang="pl-PL" sz="1800"/>
            </a:br>
            <a:br>
              <a:rPr lang="pl-PL" sz="1800"/>
            </a:br>
            <a:r>
              <a:rPr lang="pl-PL" sz="1800"/>
              <a:t> </a:t>
            </a:r>
            <a:r>
              <a:rPr lang="pl-PL" sz="1800">
                <a:solidFill>
                  <a:srgbClr val="C5521C"/>
                </a:solidFill>
              </a:rPr>
              <a:t>10:45–11:00 – Przerwa</a:t>
            </a:r>
            <a:br>
              <a:rPr lang="pl-PL" sz="1800"/>
            </a:br>
            <a:br>
              <a:rPr lang="pl-PL" sz="1800"/>
            </a:br>
            <a:r>
              <a:rPr lang="pl-PL" sz="1800"/>
              <a:t> 11:15–13:15 – Definiowanie wyzwań i Generowanie pomysłów – burza mózgów, wybór koncepcji</a:t>
            </a:r>
            <a:br>
              <a:rPr lang="pl-PL" sz="1800"/>
            </a:br>
            <a:br>
              <a:rPr lang="pl-PL" sz="1800"/>
            </a:br>
            <a:r>
              <a:rPr lang="pl-PL" sz="1800">
                <a:solidFill>
                  <a:srgbClr val="C5521C"/>
                </a:solidFill>
              </a:rPr>
              <a:t> 13:15–13:30 – Przerwa</a:t>
            </a:r>
            <a:br>
              <a:rPr lang="pl-PL" sz="1800"/>
            </a:br>
            <a:br>
              <a:rPr lang="pl-PL" sz="1800"/>
            </a:br>
            <a:r>
              <a:rPr lang="pl-PL" sz="1800"/>
              <a:t> 13:30–15:30 – Prototypowanie i prezentacja rozwiązań, feedback, wybór najlepszych pomysłów.</a:t>
            </a:r>
            <a:br>
              <a:rPr lang="pl-PL" sz="1800"/>
            </a:br>
            <a:br>
              <a:rPr lang="pl-PL" sz="1800"/>
            </a:br>
            <a:r>
              <a:rPr lang="pl-PL" sz="1800"/>
              <a:t> Podsumowanie, refleksja, test ex-post i ankieta ewaluacyjna</a:t>
            </a:r>
            <a:endParaRPr sz="1800"/>
          </a:p>
          <a:p>
            <a:pPr marL="0" lvl="0" indent="0" algn="l" rtl="0">
              <a:lnSpc>
                <a:spcPct val="80000"/>
              </a:lnSpc>
              <a:spcBef>
                <a:spcPts val="1200"/>
              </a:spcBef>
              <a:spcAft>
                <a:spcPts val="0"/>
              </a:spcAft>
              <a:buSzPts val="1530"/>
              <a:buNone/>
            </a:pPr>
            <a:endParaRPr sz="3245"/>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368e3dab612_0_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sz="4200" dirty="0"/>
              <a:t>Zielony Ład – założenia </a:t>
            </a:r>
            <a:r>
              <a:rPr lang="pl-PL" sz="4000" dirty="0"/>
              <a:t>(1)</a:t>
            </a:r>
            <a:endParaRPr sz="4200" dirty="0"/>
          </a:p>
        </p:txBody>
      </p:sp>
      <p:sp>
        <p:nvSpPr>
          <p:cNvPr id="696" name="Google Shape;696;g368e3dab612_0_90"/>
          <p:cNvSpPr txBox="1">
            <a:spLocks noGrp="1"/>
          </p:cNvSpPr>
          <p:nvPr>
            <p:ph type="body" idx="1"/>
          </p:nvPr>
        </p:nvSpPr>
        <p:spPr>
          <a:xfrm>
            <a:off x="865500" y="1526150"/>
            <a:ext cx="75489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900"/>
              <a:buFont typeface="Arial"/>
              <a:buNone/>
            </a:pPr>
            <a:r>
              <a:rPr lang="pl-PL" sz="1800" b="1" dirty="0">
                <a:solidFill>
                  <a:schemeClr val="hlink"/>
                </a:solidFill>
                <a:highlight>
                  <a:schemeClr val="lt1"/>
                </a:highlight>
                <a:uFill>
                  <a:noFill/>
                </a:uFill>
                <a:hlinkClick r:id="rId3"/>
              </a:rPr>
              <a:t>Europejski Zielony Ład</a:t>
            </a:r>
            <a:r>
              <a:rPr lang="pl-PL" sz="1800" b="1" dirty="0">
                <a:highlight>
                  <a:schemeClr val="lt1"/>
                </a:highlight>
              </a:rPr>
              <a:t> to ambitna strategia Unii Europejskiej, będąca odpowiedzią na problemy wynikające ze zmian klimatycznych i degradacji środowiska naturalnego. </a:t>
            </a:r>
            <a:br>
              <a:rPr lang="pl-PL" sz="1800" dirty="0">
                <a:highlight>
                  <a:schemeClr val="lt1"/>
                </a:highlight>
              </a:rPr>
            </a:br>
            <a:endParaRPr sz="1800" dirty="0">
              <a:highlight>
                <a:schemeClr val="lt1"/>
              </a:highlight>
            </a:endParaRPr>
          </a:p>
          <a:p>
            <a:pPr marL="0" lvl="0" indent="0" algn="l" rtl="0">
              <a:lnSpc>
                <a:spcPct val="100000"/>
              </a:lnSpc>
              <a:spcBef>
                <a:spcPts val="0"/>
              </a:spcBef>
              <a:spcAft>
                <a:spcPts val="0"/>
              </a:spcAft>
              <a:buClr>
                <a:schemeClr val="dk1"/>
              </a:buClr>
              <a:buSzPts val="700"/>
              <a:buFont typeface="Arial"/>
              <a:buNone/>
            </a:pPr>
            <a:r>
              <a:rPr lang="pl-PL" sz="1800" dirty="0"/>
              <a:t>To nowa strategia UE zmierzająca do przekształcenia Europy w </a:t>
            </a:r>
            <a:r>
              <a:rPr lang="pl-PL" sz="1800" b="1" dirty="0"/>
              <a:t>kontynent neutralny dla klimatu (pionier zmian).</a:t>
            </a:r>
            <a:endParaRPr sz="1800" b="1" dirty="0"/>
          </a:p>
          <a:p>
            <a:pPr marL="0" lvl="0" indent="0" algn="l" rtl="0">
              <a:lnSpc>
                <a:spcPct val="100000"/>
              </a:lnSpc>
              <a:spcBef>
                <a:spcPts val="0"/>
              </a:spcBef>
              <a:spcAft>
                <a:spcPts val="0"/>
              </a:spcAft>
              <a:buClr>
                <a:schemeClr val="dk1"/>
              </a:buClr>
              <a:buSzPts val="900"/>
              <a:buFont typeface="Arial"/>
              <a:buNone/>
            </a:pPr>
            <a:endParaRPr sz="1800" dirty="0">
              <a:highlight>
                <a:schemeClr val="lt1"/>
              </a:highlight>
            </a:endParaRPr>
          </a:p>
          <a:p>
            <a:pPr marL="0" lvl="0" indent="0" algn="l" rtl="0">
              <a:lnSpc>
                <a:spcPct val="100000"/>
              </a:lnSpc>
              <a:spcBef>
                <a:spcPts val="0"/>
              </a:spcBef>
              <a:spcAft>
                <a:spcPts val="0"/>
              </a:spcAft>
              <a:buClr>
                <a:schemeClr val="dk1"/>
              </a:buClr>
              <a:buSzPts val="900"/>
              <a:buFont typeface="Arial"/>
              <a:buNone/>
            </a:pPr>
            <a:r>
              <a:rPr lang="pl-PL" sz="1800" b="1" dirty="0">
                <a:highlight>
                  <a:schemeClr val="lt1"/>
                </a:highlight>
              </a:rPr>
              <a:t>Strategia ta zakłada szereg działań, mających przynieść korzyści obywatelom Europy i przyszłym pokoleniom. </a:t>
            </a:r>
            <a:br>
              <a:rPr lang="pl-PL" sz="1800" b="1" dirty="0">
                <a:highlight>
                  <a:schemeClr val="lt1"/>
                </a:highlight>
              </a:rPr>
            </a:br>
            <a:endParaRPr sz="1800" b="1" dirty="0">
              <a:highlight>
                <a:schemeClr val="lt1"/>
              </a:highlight>
            </a:endParaRPr>
          </a:p>
          <a:p>
            <a:pPr marL="0" lvl="0" indent="0" algn="l" rtl="0">
              <a:lnSpc>
                <a:spcPct val="100000"/>
              </a:lnSpc>
              <a:spcBef>
                <a:spcPts val="0"/>
              </a:spcBef>
              <a:spcAft>
                <a:spcPts val="0"/>
              </a:spcAft>
              <a:buClr>
                <a:schemeClr val="dk1"/>
              </a:buClr>
              <a:buSzPts val="900"/>
              <a:buFont typeface="Arial"/>
              <a:buNone/>
            </a:pPr>
            <a:r>
              <a:rPr lang="pl-PL" sz="1800" dirty="0">
                <a:highlight>
                  <a:schemeClr val="lt1"/>
                </a:highlight>
              </a:rPr>
              <a:t>Zakłada zmiany polityk oraz inicjatyw UE w celu wspierania ograniczenia emisji gazów cieplarnianych, w szczególności w zakresie polityki klimatycznej, środowiskowej, energetycznej, transportowej, przemysłowej, rolnej oraz w dziedzinie zrównoważonego finansowania.</a:t>
            </a:r>
            <a:endParaRPr sz="1800" dirty="0"/>
          </a:p>
          <a:p>
            <a:pPr marL="0" lvl="0" indent="0" algn="l" rtl="0">
              <a:lnSpc>
                <a:spcPct val="90000"/>
              </a:lnSpc>
              <a:spcBef>
                <a:spcPts val="1000"/>
              </a:spcBef>
              <a:spcAft>
                <a:spcPts val="0"/>
              </a:spcAft>
              <a:buSzPts val="1800"/>
              <a:buNone/>
            </a:pPr>
            <a:endParaRPr sz="1800" dirty="0"/>
          </a:p>
        </p:txBody>
      </p:sp>
      <p:pic>
        <p:nvPicPr>
          <p:cNvPr id="697" name="Google Shape;697;g368e3dab612_0_90">
            <a:extLst>
              <a:ext uri="{C183D7F6-B498-43B3-948B-1728B52AA6E4}">
                <adec:decorative xmlns:adec="http://schemas.microsoft.com/office/drawing/2017/decorative" val="1"/>
              </a:ext>
            </a:extLst>
          </p:cNvPr>
          <p:cNvPicPr preferRelativeResize="0"/>
          <p:nvPr/>
        </p:nvPicPr>
        <p:blipFill rotWithShape="1">
          <a:blip r:embed="rId4">
            <a:alphaModFix/>
          </a:blip>
          <a:srcRect l="47742"/>
          <a:stretch/>
        </p:blipFill>
        <p:spPr>
          <a:xfrm>
            <a:off x="8414400" y="3525375"/>
            <a:ext cx="3703951" cy="2048197"/>
          </a:xfrm>
          <a:prstGeom prst="rect">
            <a:avLst/>
          </a:prstGeom>
          <a:noFill/>
          <a:ln>
            <a:noFill/>
          </a:ln>
        </p:spPr>
      </p:pic>
      <p:pic>
        <p:nvPicPr>
          <p:cNvPr id="698" name="Google Shape;698;g368e3dab612_0_90">
            <a:extLst>
              <a:ext uri="{C183D7F6-B498-43B3-948B-1728B52AA6E4}">
                <adec:decorative xmlns:adec="http://schemas.microsoft.com/office/drawing/2017/decorative" val="1"/>
              </a:ext>
            </a:extLst>
          </p:cNvPr>
          <p:cNvPicPr preferRelativeResize="0"/>
          <p:nvPr/>
        </p:nvPicPr>
        <p:blipFill rotWithShape="1">
          <a:blip r:embed="rId5">
            <a:alphaModFix/>
          </a:blip>
          <a:srcRect l="822"/>
          <a:stretch/>
        </p:blipFill>
        <p:spPr>
          <a:xfrm>
            <a:off x="907975" y="5588625"/>
            <a:ext cx="5789324" cy="1136450"/>
          </a:xfrm>
          <a:prstGeom prst="rect">
            <a:avLst/>
          </a:prstGeom>
          <a:noFill/>
          <a:ln>
            <a:noFill/>
          </a:ln>
        </p:spPr>
      </p:pic>
      <p:pic>
        <p:nvPicPr>
          <p:cNvPr id="699" name="Google Shape;699;g368e3dab612_0_90">
            <a:extLst>
              <a:ext uri="{C183D7F6-B498-43B3-948B-1728B52AA6E4}">
                <adec:decorative xmlns:adec="http://schemas.microsoft.com/office/drawing/2017/decorative" val="1"/>
              </a:ext>
            </a:extLst>
          </p:cNvPr>
          <p:cNvPicPr preferRelativeResize="0"/>
          <p:nvPr/>
        </p:nvPicPr>
        <p:blipFill rotWithShape="1">
          <a:blip r:embed="rId4">
            <a:alphaModFix/>
          </a:blip>
          <a:srcRect r="51385"/>
          <a:stretch/>
        </p:blipFill>
        <p:spPr>
          <a:xfrm>
            <a:off x="8200500" y="1323700"/>
            <a:ext cx="3703951" cy="2201675"/>
          </a:xfrm>
          <a:prstGeom prst="rect">
            <a:avLst/>
          </a:prstGeom>
          <a:noFill/>
          <a:ln>
            <a:noFill/>
          </a:ln>
        </p:spPr>
      </p:pic>
      <p:sp>
        <p:nvSpPr>
          <p:cNvPr id="700" name="Google Shape;700;g368e3dab612_0_90"/>
          <p:cNvSpPr txBox="1"/>
          <p:nvPr/>
        </p:nvSpPr>
        <p:spPr>
          <a:xfrm>
            <a:off x="8714750" y="5999525"/>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dk1"/>
                </a:solidFill>
                <a:latin typeface="Calibri"/>
                <a:ea typeface="Calibri"/>
                <a:cs typeface="Calibri"/>
                <a:sym typeface="Calibri"/>
              </a:rPr>
              <a:t>https://przemyslprzyszlosci.gov.pl/uploads/2021/11/Przewodnik.pdf</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368e3dab612_0_26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sz="4200" dirty="0"/>
              <a:t>Zielony Ład – założenia </a:t>
            </a:r>
            <a:r>
              <a:rPr lang="pl-PL" sz="4000" dirty="0"/>
              <a:t>(2)</a:t>
            </a:r>
            <a:endParaRPr sz="4200" dirty="0"/>
          </a:p>
        </p:txBody>
      </p:sp>
      <p:pic>
        <p:nvPicPr>
          <p:cNvPr id="707" name="Google Shape;707;g368e3dab612_0_2687" descr="8 fundamentów Europejskiego Zielonego Ładu: Ambitne cele klimatyczne, Czysta i tania energia, Efektywny energetycznie sektor budowalny, GOZ, Eliminowanie zanieczyszczeń, Zrównoważony transport, Ochrona bioróżnorodności, Zrównoważone rolnictwo"/>
          <p:cNvPicPr preferRelativeResize="0"/>
          <p:nvPr/>
        </p:nvPicPr>
        <p:blipFill rotWithShape="1">
          <a:blip r:embed="rId3">
            <a:alphaModFix/>
          </a:blip>
          <a:srcRect/>
          <a:stretch/>
        </p:blipFill>
        <p:spPr>
          <a:xfrm>
            <a:off x="6595924" y="804800"/>
            <a:ext cx="4623475" cy="5665375"/>
          </a:xfrm>
          <a:prstGeom prst="rect">
            <a:avLst/>
          </a:prstGeom>
          <a:noFill/>
          <a:ln>
            <a:noFill/>
          </a:ln>
        </p:spPr>
      </p:pic>
      <p:pic>
        <p:nvPicPr>
          <p:cNvPr id="708" name="Google Shape;708;g368e3dab612_0_2687" descr="Infografika przedstawia działania na rzecz redukcji emisji gazów cieplarnianych w sektorach energii, budynków, przemysłu i mobilności. Zawiera dane: ponad 75% emisji pochodzi z energii, budynki odpowiadają za 40% zużycia energii, 12% materiałów przemysłowych pochodzi z recyklingu, a transport generuje 25% emisji, ilustrowane ikonami i wykresami kolorystycznymi."/>
          <p:cNvPicPr preferRelativeResize="0"/>
          <p:nvPr/>
        </p:nvPicPr>
        <p:blipFill rotWithShape="1">
          <a:blip r:embed="rId4">
            <a:alphaModFix/>
          </a:blip>
          <a:srcRect t="4780" r="4932"/>
          <a:stretch/>
        </p:blipFill>
        <p:spPr>
          <a:xfrm>
            <a:off x="881493" y="1845792"/>
            <a:ext cx="4300382" cy="416838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368e3dab612_0_27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Zielony Ład - akty prawne </a:t>
            </a:r>
            <a:endParaRPr sz="4200"/>
          </a:p>
        </p:txBody>
      </p:sp>
      <p:sp>
        <p:nvSpPr>
          <p:cNvPr id="715" name="Google Shape;715;g368e3dab612_0_2701"/>
          <p:cNvSpPr/>
          <p:nvPr/>
        </p:nvSpPr>
        <p:spPr>
          <a:xfrm>
            <a:off x="1045948" y="1879894"/>
            <a:ext cx="3266400" cy="2004600"/>
          </a:xfrm>
          <a:prstGeom prst="roundRect">
            <a:avLst>
              <a:gd name="adj" fmla="val 0"/>
            </a:avLst>
          </a:prstGeom>
          <a:solidFill>
            <a:srgbClr val="6BB1E2"/>
          </a:solidFill>
          <a:ln w="9525" cap="flat" cmpd="sng">
            <a:solidFill>
              <a:srgbClr val="6BB1E2"/>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tx1"/>
                </a:solidFill>
                <a:latin typeface="Calibri"/>
                <a:ea typeface="Calibri"/>
                <a:cs typeface="Calibri"/>
                <a:sym typeface="Calibri"/>
              </a:rPr>
              <a:t>Europejskie Prawo o Klimacie</a:t>
            </a:r>
            <a:endParaRPr sz="1800" b="1" i="0" u="none" strike="noStrike" cap="none">
              <a:solidFill>
                <a:schemeClr val="tx1"/>
              </a:solidFill>
              <a:latin typeface="Calibri"/>
              <a:ea typeface="Calibri"/>
              <a:cs typeface="Calibri"/>
              <a:sym typeface="Calibri"/>
            </a:endParaRPr>
          </a:p>
        </p:txBody>
      </p:sp>
      <p:sp>
        <p:nvSpPr>
          <p:cNvPr id="716" name="Google Shape;716;g368e3dab612_0_2701"/>
          <p:cNvSpPr/>
          <p:nvPr/>
        </p:nvSpPr>
        <p:spPr>
          <a:xfrm>
            <a:off x="4566666" y="1879894"/>
            <a:ext cx="3266400" cy="2004600"/>
          </a:xfrm>
          <a:prstGeom prst="roundRect">
            <a:avLst>
              <a:gd name="adj" fmla="val 0"/>
            </a:avLst>
          </a:prstGeom>
          <a:solidFill>
            <a:srgbClr val="0052AF"/>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lt1"/>
                </a:solidFill>
                <a:latin typeface="Calibri"/>
                <a:ea typeface="Calibri"/>
                <a:cs typeface="Calibri"/>
                <a:sym typeface="Calibri"/>
              </a:rPr>
              <a:t>Strategia w zakresie przygotowania się do zmian klimatu</a:t>
            </a:r>
            <a:endParaRPr sz="1800" b="1" i="0" u="none" strike="noStrike" cap="none">
              <a:solidFill>
                <a:schemeClr val="lt1"/>
              </a:solidFill>
              <a:latin typeface="Calibri"/>
              <a:ea typeface="Calibri"/>
              <a:cs typeface="Calibri"/>
              <a:sym typeface="Calibri"/>
            </a:endParaRPr>
          </a:p>
        </p:txBody>
      </p:sp>
      <p:sp>
        <p:nvSpPr>
          <p:cNvPr id="717" name="Google Shape;717;g368e3dab612_0_2701"/>
          <p:cNvSpPr/>
          <p:nvPr/>
        </p:nvSpPr>
        <p:spPr>
          <a:xfrm>
            <a:off x="8072108" y="1879900"/>
            <a:ext cx="3266400" cy="2004600"/>
          </a:xfrm>
          <a:prstGeom prst="roundRect">
            <a:avLst>
              <a:gd name="adj" fmla="val 13"/>
            </a:avLst>
          </a:prstGeom>
          <a:solidFill>
            <a:srgbClr val="C5521C"/>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lt1"/>
                </a:solidFill>
                <a:latin typeface="Calibri"/>
                <a:ea typeface="Calibri"/>
                <a:cs typeface="Calibri"/>
                <a:sym typeface="Calibri"/>
              </a:rPr>
              <a:t>Strategia dot. zrównoważonego finansowania</a:t>
            </a:r>
            <a:endParaRPr sz="1800" b="1" i="0" u="none" strike="noStrike" cap="none">
              <a:solidFill>
                <a:schemeClr val="lt1"/>
              </a:solidFill>
              <a:latin typeface="Calibri"/>
              <a:ea typeface="Calibri"/>
              <a:cs typeface="Calibri"/>
              <a:sym typeface="Calibri"/>
            </a:endParaRPr>
          </a:p>
        </p:txBody>
      </p:sp>
      <p:sp>
        <p:nvSpPr>
          <p:cNvPr id="718" name="Google Shape;718;g368e3dab612_0_2701"/>
          <p:cNvSpPr/>
          <p:nvPr/>
        </p:nvSpPr>
        <p:spPr>
          <a:xfrm>
            <a:off x="8087412" y="4097763"/>
            <a:ext cx="3266400" cy="2004600"/>
          </a:xfrm>
          <a:prstGeom prst="roundRect">
            <a:avLst>
              <a:gd name="adj" fmla="val 0"/>
            </a:avLst>
          </a:prstGeom>
          <a:solidFill>
            <a:srgbClr val="6BB1E2"/>
          </a:solidFill>
          <a:ln w="9525" cap="flat" cmpd="sng">
            <a:solidFill>
              <a:srgbClr val="6BB1E2"/>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tx1"/>
                </a:solidFill>
                <a:latin typeface="Calibri"/>
                <a:ea typeface="Calibri"/>
                <a:cs typeface="Calibri"/>
                <a:sym typeface="Calibri"/>
              </a:rPr>
              <a:t>Unijna strategia na rzecz bioróżnorodności 2030</a:t>
            </a:r>
            <a:endParaRPr sz="1800" b="1" i="0" u="none" strike="noStrike" cap="none">
              <a:solidFill>
                <a:schemeClr val="tx1"/>
              </a:solidFill>
              <a:latin typeface="Calibri"/>
              <a:ea typeface="Calibri"/>
              <a:cs typeface="Calibri"/>
              <a:sym typeface="Calibri"/>
            </a:endParaRPr>
          </a:p>
        </p:txBody>
      </p:sp>
      <p:sp>
        <p:nvSpPr>
          <p:cNvPr id="719" name="Google Shape;719;g368e3dab612_0_2701"/>
          <p:cNvSpPr/>
          <p:nvPr/>
        </p:nvSpPr>
        <p:spPr>
          <a:xfrm>
            <a:off x="1045950" y="4073576"/>
            <a:ext cx="3266400" cy="2004600"/>
          </a:xfrm>
          <a:prstGeom prst="roundRect">
            <a:avLst>
              <a:gd name="adj" fmla="val 0"/>
            </a:avLst>
          </a:prstGeom>
          <a:solidFill>
            <a:srgbClr val="0052AF"/>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lt1"/>
                </a:solidFill>
                <a:latin typeface="Calibri"/>
                <a:ea typeface="Calibri"/>
                <a:cs typeface="Calibri"/>
                <a:sym typeface="Calibri"/>
              </a:rPr>
              <a:t>Europejska strategia przemysłowa</a:t>
            </a:r>
            <a:endParaRPr sz="1800" b="1" i="0" u="none" strike="noStrike" cap="none">
              <a:solidFill>
                <a:schemeClr val="lt1"/>
              </a:solidFill>
              <a:latin typeface="Calibri"/>
              <a:ea typeface="Calibri"/>
              <a:cs typeface="Calibri"/>
              <a:sym typeface="Calibri"/>
            </a:endParaRPr>
          </a:p>
        </p:txBody>
      </p:sp>
      <p:sp>
        <p:nvSpPr>
          <p:cNvPr id="720" name="Google Shape;720;g368e3dab612_0_2701"/>
          <p:cNvSpPr/>
          <p:nvPr/>
        </p:nvSpPr>
        <p:spPr>
          <a:xfrm>
            <a:off x="4566675" y="4073572"/>
            <a:ext cx="3266400" cy="2004600"/>
          </a:xfrm>
          <a:prstGeom prst="roundRect">
            <a:avLst>
              <a:gd name="adj" fmla="val 0"/>
            </a:avLst>
          </a:prstGeom>
          <a:solidFill>
            <a:srgbClr val="C5521C"/>
          </a:solidFill>
          <a:ln>
            <a:noFill/>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pl-PL" sz="1800" b="1" i="0" u="none" strike="noStrike" cap="none">
                <a:solidFill>
                  <a:schemeClr val="lt1"/>
                </a:solidFill>
                <a:latin typeface="Calibri"/>
                <a:ea typeface="Calibri"/>
                <a:cs typeface="Calibri"/>
                <a:sym typeface="Calibri"/>
              </a:rPr>
              <a:t>Plan działania dotyczący gospodarki o obiegu zamkniętym</a:t>
            </a:r>
            <a:endParaRPr sz="1800" b="1" i="0" u="none" strike="noStrike" cap="none">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368e3dab612_0_13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a:t>PRZERWA 15 minut</a:t>
            </a:r>
            <a:endParaRPr dirty="0"/>
          </a:p>
        </p:txBody>
      </p:sp>
      <p:sp>
        <p:nvSpPr>
          <p:cNvPr id="727" name="Google Shape;727;g368e3dab612_0_13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grpSp>
        <p:nvGrpSpPr>
          <p:cNvPr id="728" name="Google Shape;728;g368e3dab612_0_132">
            <a:extLst>
              <a:ext uri="{C183D7F6-B498-43B3-948B-1728B52AA6E4}">
                <adec:decorative xmlns:adec="http://schemas.microsoft.com/office/drawing/2017/decorative" val="1"/>
              </a:ext>
            </a:extLst>
          </p:cNvPr>
          <p:cNvGrpSpPr/>
          <p:nvPr/>
        </p:nvGrpSpPr>
        <p:grpSpPr>
          <a:xfrm>
            <a:off x="8232247" y="4033875"/>
            <a:ext cx="3078062" cy="1082799"/>
            <a:chOff x="6227813" y="0"/>
            <a:chExt cx="5964081" cy="2098042"/>
          </a:xfrm>
        </p:grpSpPr>
        <p:sp>
          <p:nvSpPr>
            <p:cNvPr id="729" name="Google Shape;729;g368e3dab612_0_132"/>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30" name="Google Shape;730;g368e3dab612_0_132"/>
            <p:cNvGrpSpPr/>
            <p:nvPr/>
          </p:nvGrpSpPr>
          <p:grpSpPr>
            <a:xfrm>
              <a:off x="6227813" y="299542"/>
              <a:ext cx="5675781" cy="1798500"/>
              <a:chOff x="1469644" y="187882"/>
              <a:chExt cx="5675781" cy="1798500"/>
            </a:xfrm>
          </p:grpSpPr>
          <p:sp>
            <p:nvSpPr>
              <p:cNvPr id="731" name="Google Shape;731;g368e3dab612_0_132"/>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32" name="Google Shape;732;g368e3dab612_0_132"/>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33" name="Google Shape;733;g368e3dab612_0_132"/>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34" name="Google Shape;734;g368e3dab612_0_132"/>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35" name="Google Shape;735;g368e3dab612_0_132"/>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38ace48c45c_0_5"/>
          <p:cNvSpPr txBox="1">
            <a:spLocks noGrp="1"/>
          </p:cNvSpPr>
          <p:nvPr>
            <p:ph type="title"/>
          </p:nvPr>
        </p:nvSpPr>
        <p:spPr>
          <a:xfrm>
            <a:off x="838200" y="260581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dirty="0"/>
              <a:t>Odpowiedź biznesu- ESG</a:t>
            </a:r>
            <a:endParaRPr dirty="0"/>
          </a:p>
        </p:txBody>
      </p:sp>
      <p:grpSp>
        <p:nvGrpSpPr>
          <p:cNvPr id="742" name="Google Shape;742;g38ace48c45c_0_5">
            <a:extLst>
              <a:ext uri="{C183D7F6-B498-43B3-948B-1728B52AA6E4}">
                <adec:decorative xmlns:adec="http://schemas.microsoft.com/office/drawing/2017/decorative" val="1"/>
              </a:ext>
            </a:extLst>
          </p:cNvPr>
          <p:cNvGrpSpPr/>
          <p:nvPr/>
        </p:nvGrpSpPr>
        <p:grpSpPr>
          <a:xfrm>
            <a:off x="7760872" y="3717719"/>
            <a:ext cx="3078062" cy="1082799"/>
            <a:chOff x="6227813" y="0"/>
            <a:chExt cx="5964081" cy="2098042"/>
          </a:xfrm>
        </p:grpSpPr>
        <p:sp>
          <p:nvSpPr>
            <p:cNvPr id="743" name="Google Shape;743;g38ace48c45c_0_5"/>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44" name="Google Shape;744;g38ace48c45c_0_5"/>
            <p:cNvGrpSpPr/>
            <p:nvPr/>
          </p:nvGrpSpPr>
          <p:grpSpPr>
            <a:xfrm>
              <a:off x="6227813" y="299542"/>
              <a:ext cx="5675781" cy="1798500"/>
              <a:chOff x="1469644" y="187882"/>
              <a:chExt cx="5675781" cy="1798500"/>
            </a:xfrm>
          </p:grpSpPr>
          <p:sp>
            <p:nvSpPr>
              <p:cNvPr id="745" name="Google Shape;745;g38ace48c45c_0_5"/>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46" name="Google Shape;746;g38ace48c45c_0_5"/>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47" name="Google Shape;747;g38ace48c45c_0_5"/>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48" name="Google Shape;748;g38ace48c45c_0_5"/>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49" name="Google Shape;749;g38ace48c45c_0_5"/>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368e3dab612_0_1003">
            <a:extLst>
              <a:ext uri="{C183D7F6-B498-43B3-948B-1728B52AA6E4}">
                <adec:decorative xmlns:adec="http://schemas.microsoft.com/office/drawing/2017/decorative" val="1"/>
              </a:ext>
            </a:extLst>
          </p:cNvPr>
          <p:cNvSpPr/>
          <p:nvPr/>
        </p:nvSpPr>
        <p:spPr>
          <a:xfrm rot="-3762175">
            <a:off x="5916700" y="1332051"/>
            <a:ext cx="1186644" cy="2413542"/>
          </a:xfrm>
          <a:prstGeom prst="downArrow">
            <a:avLst>
              <a:gd name="adj1" fmla="val 50000"/>
              <a:gd name="adj2" fmla="val 50000"/>
            </a:avLst>
          </a:prstGeom>
          <a:solidFill>
            <a:srgbClr val="A6D3FF"/>
          </a:solidFill>
          <a:ln w="9525" cap="flat" cmpd="sng">
            <a:solidFill>
              <a:schemeClr val="lt1"/>
            </a:solidFill>
            <a:prstDash val="solid"/>
            <a:round/>
            <a:headEnd type="none" w="sm" len="sm"/>
            <a:tailEnd type="none" w="sm" len="sm"/>
          </a:ln>
        </p:spPr>
        <p:txBody>
          <a:bodyPr spcFirstLastPara="1" wrap="square" lIns="58025" tIns="58025" rIns="58025" bIns="5802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755" name="Google Shape;755;g368e3dab612_0_1003"/>
          <p:cNvSpPr txBox="1"/>
          <p:nvPr/>
        </p:nvSpPr>
        <p:spPr>
          <a:xfrm>
            <a:off x="1150488" y="767689"/>
            <a:ext cx="4484100" cy="7695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3800"/>
              <a:buFont typeface="Arial"/>
              <a:buNone/>
            </a:pPr>
            <a:r>
              <a:rPr lang="pl-PL" sz="5000" b="1" i="0" u="none" strike="noStrike" cap="none">
                <a:solidFill>
                  <a:srgbClr val="C5521C"/>
                </a:solidFill>
                <a:latin typeface="Calibri"/>
                <a:ea typeface="Calibri"/>
                <a:cs typeface="Calibri"/>
                <a:sym typeface="Calibri"/>
              </a:rPr>
              <a:t>CSR</a:t>
            </a:r>
            <a:endParaRPr sz="2100" b="0" i="0" u="none" strike="noStrike" cap="none">
              <a:solidFill>
                <a:srgbClr val="C5521C"/>
              </a:solidFill>
              <a:latin typeface="Calibri"/>
              <a:ea typeface="Calibri"/>
              <a:cs typeface="Calibri"/>
              <a:sym typeface="Calibri"/>
            </a:endParaRPr>
          </a:p>
        </p:txBody>
      </p:sp>
      <p:sp>
        <p:nvSpPr>
          <p:cNvPr id="756" name="Google Shape;756;g368e3dab612_0_1003"/>
          <p:cNvSpPr txBox="1"/>
          <p:nvPr/>
        </p:nvSpPr>
        <p:spPr>
          <a:xfrm>
            <a:off x="6640820" y="2679286"/>
            <a:ext cx="4484100" cy="769500"/>
          </a:xfrm>
          <a:prstGeom prst="rect">
            <a:avLst/>
          </a:prstGeom>
          <a:noFill/>
          <a:ln>
            <a:noFill/>
          </a:ln>
        </p:spPr>
        <p:txBody>
          <a:bodyPr spcFirstLastPara="1" wrap="square" lIns="0" tIns="0" rIns="0" bIns="0" anchor="t" anchorCtr="0">
            <a:spAutoFit/>
          </a:bodyPr>
          <a:lstStyle/>
          <a:p>
            <a:pPr marL="0" marR="0" lvl="0" indent="0" algn="r" rtl="0">
              <a:lnSpc>
                <a:spcPct val="110000"/>
              </a:lnSpc>
              <a:spcBef>
                <a:spcPts val="0"/>
              </a:spcBef>
              <a:spcAft>
                <a:spcPts val="0"/>
              </a:spcAft>
              <a:buClr>
                <a:srgbClr val="000000"/>
              </a:buClr>
              <a:buSzPts val="3800"/>
              <a:buFont typeface="Arial"/>
              <a:buNone/>
            </a:pPr>
            <a:r>
              <a:rPr lang="pl-PL" sz="5000" b="1" i="0" u="none" strike="noStrike" cap="none">
                <a:solidFill>
                  <a:srgbClr val="C5521C"/>
                </a:solidFill>
                <a:latin typeface="Calibri"/>
                <a:ea typeface="Calibri"/>
                <a:cs typeface="Calibri"/>
                <a:sym typeface="Calibri"/>
              </a:rPr>
              <a:t>ESG</a:t>
            </a:r>
            <a:endParaRPr sz="2100" b="0" i="0" u="none" strike="noStrike" cap="none">
              <a:solidFill>
                <a:srgbClr val="C5521C"/>
              </a:solidFill>
              <a:latin typeface="Calibri"/>
              <a:ea typeface="Calibri"/>
              <a:cs typeface="Calibri"/>
              <a:sym typeface="Calibri"/>
            </a:endParaRPr>
          </a:p>
        </p:txBody>
      </p:sp>
      <p:sp>
        <p:nvSpPr>
          <p:cNvPr id="757" name="Google Shape;757;g368e3dab612_0_1003"/>
          <p:cNvSpPr txBox="1"/>
          <p:nvPr/>
        </p:nvSpPr>
        <p:spPr>
          <a:xfrm>
            <a:off x="1150488" y="1575316"/>
            <a:ext cx="3969000" cy="3226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500"/>
              <a:buFont typeface="Arial"/>
              <a:buNone/>
            </a:pPr>
            <a:r>
              <a:rPr lang="pl-PL" sz="1600" b="1" i="0" u="none" strike="noStrike" cap="none">
                <a:solidFill>
                  <a:schemeClr val="dk1"/>
                </a:solidFill>
                <a:latin typeface="Calibri"/>
                <a:ea typeface="Calibri"/>
                <a:cs typeface="Calibri"/>
                <a:sym typeface="Calibri"/>
              </a:rPr>
              <a:t>Corporate Social Responsibility</a:t>
            </a:r>
            <a:br>
              <a:rPr lang="pl-PL" sz="1600" b="0" i="0" u="none" strike="noStrike" cap="none">
                <a:solidFill>
                  <a:schemeClr val="dk1"/>
                </a:solidFill>
                <a:latin typeface="Calibri"/>
                <a:ea typeface="Calibri"/>
                <a:cs typeface="Calibri"/>
                <a:sym typeface="Calibri"/>
              </a:rPr>
            </a:br>
            <a:br>
              <a:rPr lang="pl-PL" sz="1600" b="0" i="0" u="none" strike="noStrike" cap="none">
                <a:solidFill>
                  <a:schemeClr val="dk1"/>
                </a:solidFill>
                <a:latin typeface="Calibri"/>
                <a:ea typeface="Calibri"/>
                <a:cs typeface="Calibri"/>
                <a:sym typeface="Calibri"/>
              </a:rPr>
            </a:br>
            <a:r>
              <a:rPr lang="pl-PL" sz="1600" b="0" i="0" u="none" strike="noStrike" cap="none">
                <a:solidFill>
                  <a:schemeClr val="dk1"/>
                </a:solidFill>
                <a:latin typeface="Calibri"/>
                <a:ea typeface="Calibri"/>
                <a:cs typeface="Calibri"/>
                <a:sym typeface="Calibri"/>
              </a:rPr>
              <a:t>Społeczna odpowiedzialność biznesu.</a:t>
            </a:r>
            <a:br>
              <a:rPr lang="pl-PL" sz="1600" b="0" i="0" u="none" strike="noStrike" cap="none">
                <a:solidFill>
                  <a:schemeClr val="dk1"/>
                </a:solidFill>
                <a:latin typeface="Calibri"/>
                <a:ea typeface="Calibri"/>
                <a:cs typeface="Calibri"/>
                <a:sym typeface="Calibri"/>
              </a:rPr>
            </a:br>
            <a:r>
              <a:rPr lang="pl-PL" sz="1600" b="0" i="0" u="none" strike="noStrike" cap="none">
                <a:solidFill>
                  <a:schemeClr val="dk1"/>
                </a:solidFill>
                <a:latin typeface="Calibri"/>
                <a:ea typeface="Calibri"/>
                <a:cs typeface="Calibri"/>
                <a:sym typeface="Calibri"/>
              </a:rPr>
              <a:t>(od lat ‘50 XX wieku -ekonomista Bowen)</a:t>
            </a:r>
            <a:br>
              <a:rPr lang="pl-PL" sz="1600" b="0" i="0" u="none" strike="noStrike" cap="none">
                <a:solidFill>
                  <a:schemeClr val="dk1"/>
                </a:solidFill>
                <a:latin typeface="Calibri"/>
                <a:ea typeface="Calibri"/>
                <a:cs typeface="Calibri"/>
                <a:sym typeface="Calibri"/>
              </a:rPr>
            </a:br>
            <a:r>
              <a:rPr lang="pl-PL" sz="1600" b="0" i="0" u="none" strike="noStrike" cap="none">
                <a:solidFill>
                  <a:schemeClr val="dk1"/>
                </a:solidFill>
                <a:latin typeface="Calibri"/>
                <a:ea typeface="Calibri"/>
                <a:cs typeface="Calibri"/>
                <a:sym typeface="Calibri"/>
              </a:rPr>
              <a:t>Wyzwania tego podejścia:</a:t>
            </a:r>
            <a:endParaRPr sz="16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wybiórcze i ograniczone oddziaływanie</a:t>
            </a:r>
            <a:endParaRPr sz="16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często dodatkowe inicjatywy nie powiązane z istotą biznesu</a:t>
            </a:r>
            <a:endParaRPr sz="16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bez trwałych rozwiązań</a:t>
            </a:r>
            <a:endParaRPr sz="16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po stronie kosztów</a:t>
            </a:r>
            <a:endParaRPr sz="1700" b="0" i="0" u="none" strike="noStrike" cap="none">
              <a:solidFill>
                <a:schemeClr val="dk1"/>
              </a:solidFill>
              <a:latin typeface="Calibri"/>
              <a:ea typeface="Calibri"/>
              <a:cs typeface="Calibri"/>
              <a:sym typeface="Calibri"/>
            </a:endParaRPr>
          </a:p>
          <a:p>
            <a:pPr marL="457200" marR="0" lvl="0" indent="-330200" algn="l" rtl="0">
              <a:lnSpc>
                <a:spcPct val="110000"/>
              </a:lnSpc>
              <a:spcBef>
                <a:spcPts val="0"/>
              </a:spcBef>
              <a:spcAft>
                <a:spcPts val="0"/>
              </a:spcAft>
              <a:buClr>
                <a:schemeClr val="dk1"/>
              </a:buClr>
              <a:buSzPts val="1600"/>
              <a:buFont typeface="Calibri"/>
              <a:buChar char="●"/>
            </a:pPr>
            <a:r>
              <a:rPr lang="pl-PL" sz="1600" b="0" i="0" u="none" strike="noStrike" cap="none">
                <a:solidFill>
                  <a:schemeClr val="dk1"/>
                </a:solidFill>
                <a:latin typeface="Calibri"/>
                <a:ea typeface="Calibri"/>
                <a:cs typeface="Calibri"/>
                <a:sym typeface="Calibri"/>
              </a:rPr>
              <a:t>skłonność do greenwashingu.</a:t>
            </a:r>
            <a:endParaRPr sz="16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1500"/>
              <a:buFont typeface="Arial"/>
              <a:buNone/>
            </a:pPr>
            <a:endParaRPr sz="1600" b="0" i="0" u="none" strike="noStrike" cap="none">
              <a:solidFill>
                <a:schemeClr val="dk1"/>
              </a:solidFill>
              <a:latin typeface="Calibri"/>
              <a:ea typeface="Calibri"/>
              <a:cs typeface="Calibri"/>
              <a:sym typeface="Calibri"/>
            </a:endParaRPr>
          </a:p>
        </p:txBody>
      </p:sp>
      <p:sp>
        <p:nvSpPr>
          <p:cNvPr id="758" name="Google Shape;758;g368e3dab612_0_1003"/>
          <p:cNvSpPr txBox="1"/>
          <p:nvPr/>
        </p:nvSpPr>
        <p:spPr>
          <a:xfrm>
            <a:off x="7358404" y="3581875"/>
            <a:ext cx="4038900" cy="3024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1500"/>
              <a:buFont typeface="Arial"/>
              <a:buNone/>
            </a:pPr>
            <a:r>
              <a:rPr lang="pl-PL" sz="1500" b="1" i="0" u="none" strike="noStrike" cap="none">
                <a:solidFill>
                  <a:schemeClr val="dk1"/>
                </a:solidFill>
                <a:latin typeface="Calibri"/>
                <a:ea typeface="Calibri"/>
                <a:cs typeface="Calibri"/>
                <a:sym typeface="Calibri"/>
              </a:rPr>
              <a:t>Environment, Social, Governance</a:t>
            </a:r>
            <a:br>
              <a:rPr lang="pl-PL" sz="1500" b="1" i="0" u="none" strike="noStrike" cap="none">
                <a:solidFill>
                  <a:schemeClr val="dk1"/>
                </a:solidFill>
                <a:latin typeface="Calibri"/>
                <a:ea typeface="Calibri"/>
                <a:cs typeface="Calibri"/>
                <a:sym typeface="Calibri"/>
              </a:rPr>
            </a:br>
            <a:br>
              <a:rPr lang="pl-PL" sz="1500" b="0" i="0" u="none" strike="noStrike" cap="none">
                <a:solidFill>
                  <a:schemeClr val="dk1"/>
                </a:solidFill>
                <a:latin typeface="Calibri"/>
                <a:ea typeface="Calibri"/>
                <a:cs typeface="Calibri"/>
                <a:sym typeface="Calibri"/>
              </a:rPr>
            </a:br>
            <a:r>
              <a:rPr lang="pl-PL" sz="1500" b="0" i="0" u="none" strike="noStrike" cap="none">
                <a:solidFill>
                  <a:schemeClr val="dk1"/>
                </a:solidFill>
                <a:latin typeface="Calibri"/>
                <a:ea typeface="Calibri"/>
                <a:cs typeface="Calibri"/>
                <a:sym typeface="Calibri"/>
              </a:rPr>
              <a:t>Raportowanie wpływu firmy w obszarze środowiskowych, społecznych i ładu zarządczego.</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nowa rzeczywistość biznesowa</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część codziennego funkcjonowania i narzędzie planowania strategicznego (ocena ryzyk)</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dostęp do finansowania</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budowanie atrakcyjności biznesowej dla klientów i partnerów biznesowych, inwestorów</a:t>
            </a:r>
            <a:endParaRPr sz="1500" b="0" i="0" u="none" strike="noStrike" cap="none">
              <a:solidFill>
                <a:schemeClr val="dk1"/>
              </a:solidFill>
              <a:latin typeface="Calibri"/>
              <a:ea typeface="Calibri"/>
              <a:cs typeface="Calibri"/>
              <a:sym typeface="Calibri"/>
            </a:endParaRPr>
          </a:p>
          <a:p>
            <a:pPr marL="457200" marR="0" lvl="0" indent="-323850" algn="l" rtl="0">
              <a:lnSpc>
                <a:spcPct val="110000"/>
              </a:lnSpc>
              <a:spcBef>
                <a:spcPts val="0"/>
              </a:spcBef>
              <a:spcAft>
                <a:spcPts val="0"/>
              </a:spcAft>
              <a:buClr>
                <a:schemeClr val="dk1"/>
              </a:buClr>
              <a:buSzPts val="1500"/>
              <a:buFont typeface="Calibri"/>
              <a:buChar char="●"/>
            </a:pPr>
            <a:r>
              <a:rPr lang="pl-PL" sz="1500" b="0" i="0" u="none" strike="noStrike" cap="none">
                <a:solidFill>
                  <a:schemeClr val="dk1"/>
                </a:solidFill>
                <a:latin typeface="Calibri"/>
                <a:ea typeface="Calibri"/>
                <a:cs typeface="Calibri"/>
                <a:sym typeface="Calibri"/>
              </a:rPr>
              <a:t>wyeliminowanie greenwashingu.</a:t>
            </a:r>
            <a:endParaRPr sz="1500" b="0" i="0" u="none" strike="noStrike" cap="none">
              <a:solidFill>
                <a:schemeClr val="dk1"/>
              </a:solidFill>
              <a:latin typeface="Calibri"/>
              <a:ea typeface="Calibri"/>
              <a:cs typeface="Calibri"/>
              <a:sym typeface="Calibri"/>
            </a:endParaRPr>
          </a:p>
        </p:txBody>
      </p:sp>
      <p:cxnSp>
        <p:nvCxnSpPr>
          <p:cNvPr id="759" name="Google Shape;759;g368e3dab612_0_1003">
            <a:extLst>
              <a:ext uri="{C183D7F6-B498-43B3-948B-1728B52AA6E4}">
                <adec:decorative xmlns:adec="http://schemas.microsoft.com/office/drawing/2017/decorative" val="1"/>
              </a:ext>
            </a:extLst>
          </p:cNvPr>
          <p:cNvCxnSpPr/>
          <p:nvPr/>
        </p:nvCxnSpPr>
        <p:spPr>
          <a:xfrm rot="10800000" flipH="1">
            <a:off x="1193775" y="1487112"/>
            <a:ext cx="3363000" cy="17100"/>
          </a:xfrm>
          <a:prstGeom prst="straightConnector1">
            <a:avLst/>
          </a:prstGeom>
          <a:noFill/>
          <a:ln w="28575" cap="flat" cmpd="sng">
            <a:solidFill>
              <a:srgbClr val="A6D3FF"/>
            </a:solidFill>
            <a:prstDash val="solid"/>
            <a:round/>
            <a:headEnd type="none" w="sm" len="sm"/>
            <a:tailEnd type="none" w="sm" len="sm"/>
          </a:ln>
        </p:spPr>
      </p:cxnSp>
      <p:cxnSp>
        <p:nvCxnSpPr>
          <p:cNvPr id="760" name="Google Shape;760;g368e3dab612_0_1003">
            <a:extLst>
              <a:ext uri="{C183D7F6-B498-43B3-948B-1728B52AA6E4}">
                <adec:decorative xmlns:adec="http://schemas.microsoft.com/office/drawing/2017/decorative" val="1"/>
              </a:ext>
            </a:extLst>
          </p:cNvPr>
          <p:cNvCxnSpPr/>
          <p:nvPr/>
        </p:nvCxnSpPr>
        <p:spPr>
          <a:xfrm>
            <a:off x="7275729" y="3452155"/>
            <a:ext cx="3869100" cy="22800"/>
          </a:xfrm>
          <a:prstGeom prst="straightConnector1">
            <a:avLst/>
          </a:prstGeom>
          <a:noFill/>
          <a:ln w="28575" cap="flat" cmpd="sng">
            <a:solidFill>
              <a:srgbClr val="A6D3FF"/>
            </a:solidFill>
            <a:prstDash val="solid"/>
            <a:round/>
            <a:headEnd type="none" w="sm" len="sm"/>
            <a:tailEnd type="none" w="sm" len="sm"/>
          </a:ln>
        </p:spPr>
      </p:cxnSp>
      <p:sp>
        <p:nvSpPr>
          <p:cNvPr id="2" name="Tytuł 1">
            <a:extLst>
              <a:ext uri="{FF2B5EF4-FFF2-40B4-BE49-F238E27FC236}">
                <a16:creationId xmlns:a16="http://schemas.microsoft.com/office/drawing/2014/main" id="{0A53629A-8B00-BE32-56D9-0033E4F68D4E}"/>
              </a:ext>
            </a:extLst>
          </p:cNvPr>
          <p:cNvSpPr>
            <a:spLocks noGrp="1"/>
          </p:cNvSpPr>
          <p:nvPr>
            <p:ph type="title" idx="4294967295"/>
          </p:nvPr>
        </p:nvSpPr>
        <p:spPr>
          <a:xfrm>
            <a:off x="838200" y="-1111806"/>
            <a:ext cx="10515600" cy="1325563"/>
          </a:xfrm>
        </p:spPr>
        <p:txBody>
          <a:bodyPr/>
          <a:lstStyle/>
          <a:p>
            <a:r>
              <a:rPr lang="pl-PL" dirty="0"/>
              <a:t>CSR-ESG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368e3dab612_0_27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ESG - definicja</a:t>
            </a:r>
            <a:endParaRPr/>
          </a:p>
        </p:txBody>
      </p:sp>
      <p:sp>
        <p:nvSpPr>
          <p:cNvPr id="767" name="Google Shape;767;g368e3dab612_0_2735"/>
          <p:cNvSpPr txBox="1"/>
          <p:nvPr/>
        </p:nvSpPr>
        <p:spPr>
          <a:xfrm>
            <a:off x="938278" y="1508123"/>
            <a:ext cx="10091400" cy="6155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700"/>
              <a:buFont typeface="Arial"/>
              <a:buNone/>
            </a:pPr>
            <a:r>
              <a:rPr lang="pl-PL" sz="1800" b="0" i="0" u="none" strike="noStrike" cap="none">
                <a:solidFill>
                  <a:schemeClr val="dk1"/>
                </a:solidFill>
                <a:latin typeface="Calibri"/>
                <a:ea typeface="Calibri"/>
                <a:cs typeface="Calibri"/>
                <a:sym typeface="Calibri"/>
              </a:rPr>
              <a:t>ESG to </a:t>
            </a:r>
            <a:r>
              <a:rPr lang="pl-PL" sz="1800" b="1" i="0" u="none" strike="noStrike" cap="none">
                <a:solidFill>
                  <a:schemeClr val="dk1"/>
                </a:solidFill>
                <a:latin typeface="Calibri"/>
                <a:ea typeface="Calibri"/>
                <a:cs typeface="Calibri"/>
                <a:sym typeface="Calibri"/>
              </a:rPr>
              <a:t>nowy paradygmat zarządzania </a:t>
            </a:r>
            <a:r>
              <a:rPr lang="pl-PL" sz="1800" b="0" i="0" u="none" strike="noStrike" cap="none">
                <a:solidFill>
                  <a:schemeClr val="dk1"/>
                </a:solidFill>
                <a:latin typeface="Calibri"/>
                <a:ea typeface="Calibri"/>
                <a:cs typeface="Calibri"/>
                <a:sym typeface="Calibri"/>
              </a:rPr>
              <a:t>zbudowany na trzech filarach i tym samym trzech grupach czynników: </a:t>
            </a:r>
            <a:r>
              <a:rPr lang="pl-PL" sz="1800" b="1" i="0" u="none" strike="noStrike" cap="none">
                <a:solidFill>
                  <a:schemeClr val="dk1"/>
                </a:solidFill>
                <a:latin typeface="Calibri"/>
                <a:ea typeface="Calibri"/>
                <a:cs typeface="Calibri"/>
                <a:sym typeface="Calibri"/>
              </a:rPr>
              <a:t>Environmental, Social and Governance </a:t>
            </a:r>
            <a:r>
              <a:rPr lang="pl-PL" sz="1800" b="0" i="0" u="none" strike="noStrike" cap="none">
                <a:solidFill>
                  <a:schemeClr val="dk1"/>
                </a:solidFill>
                <a:latin typeface="Calibri"/>
                <a:ea typeface="Calibri"/>
                <a:cs typeface="Calibri"/>
                <a:sym typeface="Calibri"/>
              </a:rPr>
              <a:t>(czyli czynniku środowiskowym, społecznym i zakresu zarządzania/ładu korporacyjnego).</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1200"/>
              </a:spcBef>
              <a:spcAft>
                <a:spcPts val="0"/>
              </a:spcAft>
              <a:buClr>
                <a:schemeClr val="dk1"/>
              </a:buClr>
              <a:buSzPts val="1800"/>
              <a:buFont typeface="Arial"/>
              <a:buChar char="●"/>
            </a:pPr>
            <a:r>
              <a:rPr lang="pl-PL" sz="1800" b="1" i="0" u="none" strike="noStrike" cap="none">
                <a:solidFill>
                  <a:schemeClr val="dk1"/>
                </a:solidFill>
                <a:latin typeface="Calibri"/>
                <a:ea typeface="Calibri"/>
                <a:cs typeface="Calibri"/>
                <a:sym typeface="Calibri"/>
              </a:rPr>
              <a:t>ESG = trzy obszary zarządzania:</a:t>
            </a:r>
            <a:r>
              <a:rPr lang="pl-PL" sz="1800" b="0" i="0" u="none" strike="noStrike" cap="none">
                <a:solidFill>
                  <a:schemeClr val="dk1"/>
                </a:solidFill>
                <a:latin typeface="Calibri"/>
                <a:ea typeface="Calibri"/>
                <a:cs typeface="Calibri"/>
                <a:sym typeface="Calibri"/>
              </a:rPr>
              <a:t> środowisko (E), społeczeństwo (S) i ład korporacyjny (G).</a:t>
            </a: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Arial"/>
              <a:buChar char="●"/>
            </a:pPr>
            <a:r>
              <a:rPr lang="pl-PL" sz="1800" b="0" i="0" u="none" strike="noStrike" cap="none">
                <a:solidFill>
                  <a:schemeClr val="dk1"/>
                </a:solidFill>
                <a:latin typeface="Calibri"/>
                <a:ea typeface="Calibri"/>
                <a:cs typeface="Calibri"/>
                <a:sym typeface="Calibri"/>
              </a:rPr>
              <a:t>To </a:t>
            </a:r>
            <a:r>
              <a:rPr lang="pl-PL" sz="1800" b="1" i="0" u="none" strike="noStrike" cap="none">
                <a:solidFill>
                  <a:schemeClr val="dk1"/>
                </a:solidFill>
                <a:latin typeface="Calibri"/>
                <a:ea typeface="Calibri"/>
                <a:cs typeface="Calibri"/>
                <a:sym typeface="Calibri"/>
              </a:rPr>
              <a:t>narzędzie dla rynku</a:t>
            </a:r>
            <a:r>
              <a:rPr lang="pl-PL" sz="1800" b="0" i="0" u="none" strike="noStrike" cap="none">
                <a:solidFill>
                  <a:schemeClr val="dk1"/>
                </a:solidFill>
                <a:latin typeface="Calibri"/>
                <a:ea typeface="Calibri"/>
                <a:cs typeface="Calibri"/>
                <a:sym typeface="Calibri"/>
              </a:rPr>
              <a:t> – inwestorów, klientów i partnerów – a nie dla urzędników.</a:t>
            </a: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Arial"/>
              <a:buChar char="●"/>
            </a:pPr>
            <a:r>
              <a:rPr lang="pl-PL" sz="1800" b="1" i="0" u="none" strike="noStrike" cap="none">
                <a:solidFill>
                  <a:schemeClr val="dk1"/>
                </a:solidFill>
                <a:latin typeface="Calibri"/>
                <a:ea typeface="Calibri"/>
                <a:cs typeface="Calibri"/>
                <a:sym typeface="Calibri"/>
              </a:rPr>
              <a:t>Nie tylko raporty:</a:t>
            </a:r>
            <a:r>
              <a:rPr lang="pl-PL" sz="1800" b="0" i="0" u="none" strike="noStrike" cap="none">
                <a:solidFill>
                  <a:schemeClr val="dk1"/>
                </a:solidFill>
                <a:latin typeface="Calibri"/>
                <a:ea typeface="Calibri"/>
                <a:cs typeface="Calibri"/>
                <a:sym typeface="Calibri"/>
              </a:rPr>
              <a:t> ESG to praktyka zarządcza i sposób budowania wartości w świecie ograniczonych zasobów, wymogów równości i przejrzystości.</a:t>
            </a:r>
            <a:endParaRPr sz="1800" b="0" i="0" u="none" strike="noStrike" cap="none">
              <a:solidFill>
                <a:schemeClr val="dk1"/>
              </a:solidFill>
              <a:latin typeface="Calibri"/>
              <a:ea typeface="Calibri"/>
              <a:cs typeface="Calibri"/>
              <a:sym typeface="Calibri"/>
            </a:endParaRPr>
          </a:p>
          <a:p>
            <a:pPr marL="457200" marR="0" lvl="0" indent="-342900" algn="l" rtl="0">
              <a:lnSpc>
                <a:spcPct val="115000"/>
              </a:lnSpc>
              <a:spcBef>
                <a:spcPts val="0"/>
              </a:spcBef>
              <a:spcAft>
                <a:spcPts val="0"/>
              </a:spcAft>
              <a:buClr>
                <a:schemeClr val="dk1"/>
              </a:buClr>
              <a:buSzPts val="1800"/>
              <a:buFont typeface="Arial"/>
              <a:buChar char="●"/>
            </a:pPr>
            <a:r>
              <a:rPr lang="pl-PL" sz="1800" b="1" i="0" u="none" strike="noStrike" cap="none">
                <a:solidFill>
                  <a:schemeClr val="dk1"/>
                </a:solidFill>
                <a:latin typeface="Calibri"/>
                <a:ea typeface="Calibri"/>
                <a:cs typeface="Calibri"/>
                <a:sym typeface="Calibri"/>
              </a:rPr>
              <a:t>To nie filantropia ani rezygnacja z zysku.</a:t>
            </a:r>
            <a:r>
              <a:rPr lang="pl-PL" sz="1800" b="0" i="0" u="none" strike="noStrike" cap="none">
                <a:solidFill>
                  <a:schemeClr val="dk1"/>
                </a:solidFill>
                <a:latin typeface="Calibri"/>
                <a:ea typeface="Calibri"/>
                <a:cs typeface="Calibri"/>
                <a:sym typeface="Calibri"/>
              </a:rPr>
              <a:t> Chodzi o przewagę konkurencyjną dzięki uwzględnieniu interesów różnych stron i ich wpływu na firmę.</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pl-PL" sz="1800" b="0" i="0" u="none" strike="noStrike" cap="none">
                <a:solidFill>
                  <a:schemeClr val="dk1"/>
                </a:solidFill>
                <a:latin typeface="Calibri"/>
                <a:ea typeface="Calibri"/>
                <a:cs typeface="Calibri"/>
                <a:sym typeface="Calibri"/>
              </a:rPr>
              <a:t>Dobrze wdrożone ESG ułatwia </a:t>
            </a:r>
            <a:r>
              <a:rPr lang="pl-PL" sz="1800" b="1" i="0" u="none" strike="noStrike" cap="none">
                <a:solidFill>
                  <a:schemeClr val="dk1"/>
                </a:solidFill>
                <a:latin typeface="Calibri"/>
                <a:ea typeface="Calibri"/>
                <a:cs typeface="Calibri"/>
                <a:sym typeface="Calibri"/>
              </a:rPr>
              <a:t>pozyskanie finansowania</a:t>
            </a:r>
            <a:r>
              <a:rPr lang="pl-PL" sz="1800" b="0" i="0" u="none" strike="noStrike" cap="none">
                <a:solidFill>
                  <a:schemeClr val="dk1"/>
                </a:solidFill>
                <a:latin typeface="Calibri"/>
                <a:ea typeface="Calibri"/>
                <a:cs typeface="Calibri"/>
                <a:sym typeface="Calibri"/>
              </a:rPr>
              <a:t>, porządkuje </a:t>
            </a:r>
            <a:r>
              <a:rPr lang="pl-PL" sz="1800" b="1" i="0" u="none" strike="noStrike" cap="none">
                <a:solidFill>
                  <a:schemeClr val="dk1"/>
                </a:solidFill>
                <a:latin typeface="Calibri"/>
                <a:ea typeface="Calibri"/>
                <a:cs typeface="Calibri"/>
                <a:sym typeface="Calibri"/>
              </a:rPr>
              <a:t>łańcuch dostaw</a:t>
            </a:r>
            <a:r>
              <a:rPr lang="pl-PL" sz="1800" b="0" i="0" u="none" strike="noStrike" cap="none">
                <a:solidFill>
                  <a:schemeClr val="dk1"/>
                </a:solidFill>
                <a:latin typeface="Calibri"/>
                <a:ea typeface="Calibri"/>
                <a:cs typeface="Calibri"/>
                <a:sym typeface="Calibri"/>
              </a:rPr>
              <a:t>, ogranicza </a:t>
            </a:r>
            <a:r>
              <a:rPr lang="pl-PL" sz="1800" b="1" i="0" u="none" strike="noStrike" cap="none">
                <a:solidFill>
                  <a:schemeClr val="dk1"/>
                </a:solidFill>
                <a:latin typeface="Calibri"/>
                <a:ea typeface="Calibri"/>
                <a:cs typeface="Calibri"/>
                <a:sym typeface="Calibri"/>
              </a:rPr>
              <a:t>marnotrawstwo</a:t>
            </a:r>
            <a:r>
              <a:rPr lang="pl-PL" sz="1800" b="0" i="0" u="none" strike="noStrike" cap="none">
                <a:solidFill>
                  <a:schemeClr val="dk1"/>
                </a:solidFill>
                <a:latin typeface="Calibri"/>
                <a:ea typeface="Calibri"/>
                <a:cs typeface="Calibri"/>
                <a:sym typeface="Calibri"/>
              </a:rPr>
              <a:t> i podnosi </a:t>
            </a:r>
            <a:r>
              <a:rPr lang="pl-PL" sz="1800" b="1" i="0" u="none" strike="noStrike" cap="none">
                <a:solidFill>
                  <a:schemeClr val="dk1"/>
                </a:solidFill>
                <a:latin typeface="Calibri"/>
                <a:ea typeface="Calibri"/>
                <a:cs typeface="Calibri"/>
                <a:sym typeface="Calibri"/>
              </a:rPr>
              <a:t>satysfakcję klientów</a:t>
            </a:r>
            <a:r>
              <a:rPr lang="pl-PL" sz="1800" b="0" i="0" u="none" strike="noStrike" cap="none">
                <a:solidFill>
                  <a:schemeClr val="dk1"/>
                </a:solidFill>
                <a:latin typeface="Calibri"/>
                <a:ea typeface="Calibri"/>
                <a:cs typeface="Calibri"/>
                <a:sym typeface="Calibri"/>
              </a:rPr>
              <a:t>.</a:t>
            </a:r>
            <a:br>
              <a:rPr lang="pl-PL" sz="1800" b="0" i="0" u="none" strike="noStrike" cap="none">
                <a:solidFill>
                  <a:schemeClr val="dk1"/>
                </a:solidFill>
                <a:latin typeface="Calibri"/>
                <a:ea typeface="Calibri"/>
                <a:cs typeface="Calibri"/>
                <a:sym typeface="Calibri"/>
              </a:rPr>
            </a:b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7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368e3dab612_0_1012">
            <a:extLst>
              <a:ext uri="{C183D7F6-B498-43B3-948B-1728B52AA6E4}">
                <adec:decorative xmlns:adec="http://schemas.microsoft.com/office/drawing/2017/decorative" val="1"/>
              </a:ext>
            </a:extLst>
          </p:cNvPr>
          <p:cNvSpPr/>
          <p:nvPr/>
        </p:nvSpPr>
        <p:spPr>
          <a:xfrm>
            <a:off x="8368100" y="2004201"/>
            <a:ext cx="3515962" cy="4595030"/>
          </a:xfrm>
          <a:custGeom>
            <a:avLst/>
            <a:gdLst/>
            <a:ahLst/>
            <a:cxnLst/>
            <a:rect l="l" t="t" r="r" b="b"/>
            <a:pathLst>
              <a:path w="4274726" h="2167467" extrusionOk="0">
                <a:moveTo>
                  <a:pt x="19080" y="0"/>
                </a:moveTo>
                <a:lnTo>
                  <a:pt x="4255646" y="0"/>
                </a:lnTo>
                <a:cubicBezTo>
                  <a:pt x="4266183" y="0"/>
                  <a:pt x="4274726" y="8542"/>
                  <a:pt x="4274726" y="19080"/>
                </a:cubicBezTo>
                <a:lnTo>
                  <a:pt x="4274726" y="2148387"/>
                </a:lnTo>
                <a:cubicBezTo>
                  <a:pt x="4274726" y="2158924"/>
                  <a:pt x="4266183" y="2167467"/>
                  <a:pt x="4255646" y="2167467"/>
                </a:cubicBezTo>
                <a:lnTo>
                  <a:pt x="19080" y="2167467"/>
                </a:lnTo>
                <a:cubicBezTo>
                  <a:pt x="8542" y="2167467"/>
                  <a:pt x="0" y="2158924"/>
                  <a:pt x="0" y="2148387"/>
                </a:cubicBezTo>
                <a:lnTo>
                  <a:pt x="0" y="19080"/>
                </a:lnTo>
                <a:cubicBezTo>
                  <a:pt x="0" y="8542"/>
                  <a:pt x="8542" y="0"/>
                  <a:pt x="19080" y="0"/>
                </a:cubicBezTo>
                <a:close/>
              </a:path>
            </a:pathLst>
          </a:custGeom>
          <a:solidFill>
            <a:srgbClr val="000000">
              <a:alpha val="0"/>
            </a:srgbClr>
          </a:solidFill>
          <a:ln w="9525" cap="rnd"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3" name="Google Shape;773;g368e3dab612_0_1012">
            <a:extLst>
              <a:ext uri="{C183D7F6-B498-43B3-948B-1728B52AA6E4}">
                <adec:decorative xmlns:adec="http://schemas.microsoft.com/office/drawing/2017/decorative" val="1"/>
              </a:ext>
            </a:extLst>
          </p:cNvPr>
          <p:cNvSpPr/>
          <p:nvPr/>
        </p:nvSpPr>
        <p:spPr>
          <a:xfrm>
            <a:off x="4403175" y="2004201"/>
            <a:ext cx="3601457" cy="4595030"/>
          </a:xfrm>
          <a:custGeom>
            <a:avLst/>
            <a:gdLst/>
            <a:ahLst/>
            <a:cxnLst/>
            <a:rect l="l" t="t" r="r" b="b"/>
            <a:pathLst>
              <a:path w="4274726" h="2167467" extrusionOk="0">
                <a:moveTo>
                  <a:pt x="19080" y="0"/>
                </a:moveTo>
                <a:lnTo>
                  <a:pt x="4255646" y="0"/>
                </a:lnTo>
                <a:cubicBezTo>
                  <a:pt x="4266183" y="0"/>
                  <a:pt x="4274726" y="8542"/>
                  <a:pt x="4274726" y="19080"/>
                </a:cubicBezTo>
                <a:lnTo>
                  <a:pt x="4274726" y="2148387"/>
                </a:lnTo>
                <a:cubicBezTo>
                  <a:pt x="4274726" y="2158924"/>
                  <a:pt x="4266183" y="2167467"/>
                  <a:pt x="4255646" y="2167467"/>
                </a:cubicBezTo>
                <a:lnTo>
                  <a:pt x="19080" y="2167467"/>
                </a:lnTo>
                <a:cubicBezTo>
                  <a:pt x="8542" y="2167467"/>
                  <a:pt x="0" y="2158924"/>
                  <a:pt x="0" y="2148387"/>
                </a:cubicBezTo>
                <a:lnTo>
                  <a:pt x="0" y="19080"/>
                </a:lnTo>
                <a:cubicBezTo>
                  <a:pt x="0" y="8542"/>
                  <a:pt x="8542" y="0"/>
                  <a:pt x="19080" y="0"/>
                </a:cubicBezTo>
                <a:close/>
              </a:path>
            </a:pathLst>
          </a:custGeom>
          <a:solidFill>
            <a:srgbClr val="000000">
              <a:alpha val="0"/>
            </a:srgbClr>
          </a:solidFill>
          <a:ln w="9525" cap="rnd"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4" name="Google Shape;774;g368e3dab612_0_1012">
            <a:extLst>
              <a:ext uri="{C183D7F6-B498-43B3-948B-1728B52AA6E4}">
                <adec:decorative xmlns:adec="http://schemas.microsoft.com/office/drawing/2017/decorative" val="1"/>
              </a:ext>
            </a:extLst>
          </p:cNvPr>
          <p:cNvSpPr/>
          <p:nvPr/>
        </p:nvSpPr>
        <p:spPr>
          <a:xfrm>
            <a:off x="438250" y="1995601"/>
            <a:ext cx="3622830" cy="4595030"/>
          </a:xfrm>
          <a:custGeom>
            <a:avLst/>
            <a:gdLst/>
            <a:ahLst/>
            <a:cxnLst/>
            <a:rect l="l" t="t" r="r" b="b"/>
            <a:pathLst>
              <a:path w="4274726" h="2167467" extrusionOk="0">
                <a:moveTo>
                  <a:pt x="19080" y="0"/>
                </a:moveTo>
                <a:lnTo>
                  <a:pt x="4255646" y="0"/>
                </a:lnTo>
                <a:cubicBezTo>
                  <a:pt x="4266183" y="0"/>
                  <a:pt x="4274726" y="8542"/>
                  <a:pt x="4274726" y="19080"/>
                </a:cubicBezTo>
                <a:lnTo>
                  <a:pt x="4274726" y="2148387"/>
                </a:lnTo>
                <a:cubicBezTo>
                  <a:pt x="4274726" y="2158924"/>
                  <a:pt x="4266183" y="2167467"/>
                  <a:pt x="4255646" y="2167467"/>
                </a:cubicBezTo>
                <a:lnTo>
                  <a:pt x="19080" y="2167467"/>
                </a:lnTo>
                <a:cubicBezTo>
                  <a:pt x="8542" y="2167467"/>
                  <a:pt x="0" y="2158924"/>
                  <a:pt x="0" y="2148387"/>
                </a:cubicBezTo>
                <a:lnTo>
                  <a:pt x="0" y="19080"/>
                </a:lnTo>
                <a:cubicBezTo>
                  <a:pt x="0" y="8542"/>
                  <a:pt x="8542" y="0"/>
                  <a:pt x="19080" y="0"/>
                </a:cubicBezTo>
                <a:close/>
              </a:path>
            </a:pathLst>
          </a:custGeom>
          <a:solidFill>
            <a:srgbClr val="000000">
              <a:alpha val="0"/>
            </a:srgbClr>
          </a:solidFill>
          <a:ln w="9525" cap="rnd" cmpd="sng">
            <a:solidFill>
              <a:srgbClr val="0052AF"/>
            </a:solidFill>
            <a:prstDash val="solid"/>
            <a:round/>
            <a:headEnd type="none" w="sm" len="sm"/>
            <a:tailEnd type="none" w="sm" len="sm"/>
          </a:ln>
        </p:spPr>
        <p:txBody>
          <a:bodyPr spcFirstLastPara="1" wrap="square" lIns="58025" tIns="58025" rIns="58025" bIns="580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5" name="Google Shape;775;g368e3dab612_0_1012"/>
          <p:cNvSpPr txBox="1"/>
          <p:nvPr/>
        </p:nvSpPr>
        <p:spPr>
          <a:xfrm>
            <a:off x="545876" y="2323782"/>
            <a:ext cx="3513300" cy="4266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ZAKRES</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Adaptacja do zmian klimatu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Łagodzenie zmian klimatu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Wydajność energetyczna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Zanieczyszczenia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Emisje CO2, ślad węglowy produktu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Wpływ na zasoby wodne i morskie</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Wpływ na bioróżnorodność</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Wykorzystanie zasobów i GOZ, odpady i plastik</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Opakowania i odpady</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Korzystanie z zasobów naturalnych, źródła pozyskania</a:t>
            </a:r>
            <a:endParaRPr sz="1100" b="0" i="0" u="none" strike="noStrike" cap="none">
              <a:solidFill>
                <a:schemeClr val="dk1"/>
              </a:solidFill>
              <a:latin typeface="Calibri"/>
              <a:ea typeface="Calibri"/>
              <a:cs typeface="Calibri"/>
              <a:sym typeface="Calibri"/>
            </a:endParaRPr>
          </a:p>
          <a:p>
            <a:pPr marL="292100" marR="0" lvl="0" indent="0" algn="l" rtl="0">
              <a:lnSpc>
                <a:spcPct val="110000"/>
              </a:lnSpc>
              <a:spcBef>
                <a:spcPts val="0"/>
              </a:spcBef>
              <a:spcAft>
                <a:spcPts val="0"/>
              </a:spcAft>
              <a:buClr>
                <a:srgbClr val="000000"/>
              </a:buClr>
              <a:buSzPts val="9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PRZYKŁADOWE MIERNIKI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Poziom emisji CO2</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Zużycie energii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Zaangażowanie w transformację energetyczną </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Zużycie wody</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Emisja zanieczyszczeń, ilość toksycznych emisji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Gospodarowanie odpadami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Wykorzystanie zasobów naturalnych</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Poziomy recyklingu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Ślad węglowy produktu</a:t>
            </a:r>
            <a:endParaRPr sz="11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776" name="Google Shape;776;g368e3dab612_0_1012"/>
          <p:cNvSpPr txBox="1"/>
          <p:nvPr/>
        </p:nvSpPr>
        <p:spPr>
          <a:xfrm>
            <a:off x="4616222" y="2408340"/>
            <a:ext cx="3213600" cy="40806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ZAKRES</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Warunki pracy i bezpieczeństwo pracy</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Równe traktowanie, przeciwdziałanie dyskryminacji </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Stosunki między pracownikami a kadrą</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Prawa człowieka i praca dzieci (również w łańcuchu dostaw)</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Wpływ produktu na konsumenta - zdrowie i bezpieczeństwo klientów</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Relacje z otoczeniem społecznym, lokalne społeczności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Inwestycje społeczne, udział w życiu publicznym</a:t>
            </a:r>
            <a:endParaRPr sz="1100" b="0" i="0" u="none" strike="noStrike" cap="none">
              <a:solidFill>
                <a:schemeClr val="dk1"/>
              </a:solidFill>
              <a:latin typeface="Calibri"/>
              <a:ea typeface="Calibri"/>
              <a:cs typeface="Calibri"/>
              <a:sym typeface="Calibri"/>
            </a:endParaRPr>
          </a:p>
          <a:p>
            <a:pPr marL="292100" marR="0" lvl="0" indent="0" algn="l" rtl="0">
              <a:lnSpc>
                <a:spcPct val="110000"/>
              </a:lnSpc>
              <a:spcBef>
                <a:spcPts val="0"/>
              </a:spcBef>
              <a:spcAft>
                <a:spcPts val="0"/>
              </a:spcAft>
              <a:buClr>
                <a:srgbClr val="000000"/>
              </a:buClr>
              <a:buSzPts val="9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PRZYKŁADOWE MIERNIKI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Wskaźnik absencji i rotacji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Pracownicy na część etatu i samozatrudnieni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Wynagradzani poniżej minimum</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godzin szkoleniowych na pracownika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Dysproporcja w zarobkach kobiety/mężczyźni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Liczba odnotowanych przypadków dyskryminacji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Kanały kontaktu i procedury obsługi zastrzeże</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Ilość skarg konsumenckich</a:t>
            </a:r>
            <a:endParaRPr sz="1100" b="0" i="0" u="none" strike="noStrike" cap="none">
              <a:solidFill>
                <a:schemeClr val="dk1"/>
              </a:solidFill>
              <a:latin typeface="Calibri"/>
              <a:ea typeface="Calibri"/>
              <a:cs typeface="Calibri"/>
              <a:sym typeface="Calibri"/>
            </a:endParaRPr>
          </a:p>
          <a:p>
            <a:pPr marL="292100" marR="0" lvl="0" indent="0" algn="l" rtl="0">
              <a:lnSpc>
                <a:spcPct val="110000"/>
              </a:lnSpc>
              <a:spcBef>
                <a:spcPts val="0"/>
              </a:spcBef>
              <a:spcAft>
                <a:spcPts val="0"/>
              </a:spcAft>
              <a:buClr>
                <a:srgbClr val="000000"/>
              </a:buClr>
              <a:buSzPts val="900"/>
              <a:buFont typeface="Arial"/>
              <a:buNone/>
            </a:pPr>
            <a:endParaRPr sz="1100" b="0" i="0" u="none" strike="noStrike" cap="none">
              <a:solidFill>
                <a:schemeClr val="dk1"/>
              </a:solidFill>
              <a:latin typeface="Calibri"/>
              <a:ea typeface="Calibri"/>
              <a:cs typeface="Calibri"/>
              <a:sym typeface="Calibri"/>
            </a:endParaRPr>
          </a:p>
        </p:txBody>
      </p:sp>
      <p:sp>
        <p:nvSpPr>
          <p:cNvPr id="777" name="Google Shape;777;g368e3dab612_0_1012"/>
          <p:cNvSpPr txBox="1"/>
          <p:nvPr/>
        </p:nvSpPr>
        <p:spPr>
          <a:xfrm>
            <a:off x="8493261" y="2412376"/>
            <a:ext cx="3213600" cy="33354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ZAKRES</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Zarządzanie, podział obowiązków, procedury i polityki wewnętrzne</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Różnorodność zarządu</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Wynagrodzenia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Dialog między zarządem i inwestorami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Kodeks etyki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Przejrzystość księgowa</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Zapobieganie korupcji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Ochrona prywatności i bezpieczeństwo danych</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Mechanizm zgłaszania naruszeń</a:t>
            </a:r>
            <a:endParaRPr sz="1100" b="0" i="0" u="none" strike="noStrike" cap="none">
              <a:solidFill>
                <a:schemeClr val="dk1"/>
              </a:solidFill>
              <a:latin typeface="Calibri"/>
              <a:ea typeface="Calibri"/>
              <a:cs typeface="Calibri"/>
              <a:sym typeface="Calibri"/>
            </a:endParaRPr>
          </a:p>
          <a:p>
            <a:pPr marL="292100" marR="0" lvl="0" indent="0" algn="l" rtl="0">
              <a:lnSpc>
                <a:spcPct val="110000"/>
              </a:lnSpc>
              <a:spcBef>
                <a:spcPts val="0"/>
              </a:spcBef>
              <a:spcAft>
                <a:spcPts val="0"/>
              </a:spcAft>
              <a:buClr>
                <a:srgbClr val="000000"/>
              </a:buClr>
              <a:buSzPts val="9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rgbClr val="000000"/>
              </a:buClr>
              <a:buSzPts val="900"/>
              <a:buFont typeface="Arial"/>
              <a:buNone/>
            </a:pPr>
            <a:r>
              <a:rPr lang="pl-PL" sz="1100" b="0" i="0" u="none" strike="noStrike" cap="none">
                <a:solidFill>
                  <a:schemeClr val="dk1"/>
                </a:solidFill>
                <a:latin typeface="Calibri"/>
                <a:ea typeface="Calibri"/>
                <a:cs typeface="Calibri"/>
                <a:sym typeface="Calibri"/>
              </a:rPr>
              <a:t>PRZYKŁADOWE MIERNIKI</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Zgłaszanie zachowań niezgodnych z prawem</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Stanowiska zagrożenie korupcją i kary w tym obszarze</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Średni czas opłacania faktur</a:t>
            </a:r>
            <a:endParaRPr sz="1100" b="0" i="0" u="none" strike="noStrike" cap="none">
              <a:solidFill>
                <a:schemeClr val="dk1"/>
              </a:solidFill>
              <a:latin typeface="Calibri"/>
              <a:ea typeface="Calibri"/>
              <a:cs typeface="Calibri"/>
              <a:sym typeface="Calibri"/>
            </a:endParaRPr>
          </a:p>
          <a:p>
            <a:pPr marL="292100" marR="0" lvl="0" indent="-222250" algn="l" rtl="0">
              <a:lnSpc>
                <a:spcPct val="110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Kryteria wyboru dostawców</a:t>
            </a:r>
            <a:endParaRPr sz="1100" b="0" i="0" u="none" strike="noStrike" cap="none">
              <a:solidFill>
                <a:schemeClr val="dk1"/>
              </a:solidFill>
              <a:latin typeface="Calibri"/>
              <a:ea typeface="Calibri"/>
              <a:cs typeface="Calibri"/>
              <a:sym typeface="Calibri"/>
            </a:endParaRPr>
          </a:p>
        </p:txBody>
      </p:sp>
      <p:sp>
        <p:nvSpPr>
          <p:cNvPr id="778" name="Google Shape;778;g368e3dab612_0_1012"/>
          <p:cNvSpPr txBox="1">
            <a:spLocks noGrp="1"/>
          </p:cNvSpPr>
          <p:nvPr>
            <p:ph type="title" idx="4294967295"/>
          </p:nvPr>
        </p:nvSpPr>
        <p:spPr>
          <a:xfrm>
            <a:off x="4339350" y="187025"/>
            <a:ext cx="497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sz="4200"/>
              <a:t>3 OBSZARY ESG </a:t>
            </a:r>
            <a:endParaRPr sz="4200"/>
          </a:p>
        </p:txBody>
      </p:sp>
      <p:sp>
        <p:nvSpPr>
          <p:cNvPr id="779" name="Google Shape;779;g368e3dab612_0_1012"/>
          <p:cNvSpPr/>
          <p:nvPr/>
        </p:nvSpPr>
        <p:spPr>
          <a:xfrm>
            <a:off x="722400" y="1670925"/>
            <a:ext cx="2845500" cy="5865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pl-PL" sz="1400" b="1" i="0" u="none" strike="noStrike" cap="none">
                <a:solidFill>
                  <a:schemeClr val="dk1"/>
                </a:solidFill>
                <a:latin typeface="Calibri"/>
                <a:ea typeface="Calibri"/>
                <a:cs typeface="Calibri"/>
                <a:sym typeface="Calibri"/>
              </a:rPr>
              <a:t>ENVIRONMENTAL</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l-PL" sz="1400" b="1" i="0" u="none" strike="noStrike" cap="none">
                <a:solidFill>
                  <a:schemeClr val="dk1"/>
                </a:solidFill>
                <a:latin typeface="Calibri"/>
                <a:ea typeface="Calibri"/>
                <a:cs typeface="Calibri"/>
                <a:sym typeface="Calibri"/>
              </a:rPr>
              <a:t>ŚRODOWISKOWY</a:t>
            </a:r>
            <a:endParaRPr sz="1400" b="0" i="0" u="none" strike="noStrike" cap="none">
              <a:solidFill>
                <a:srgbClr val="000000"/>
              </a:solidFill>
              <a:latin typeface="Calibri"/>
              <a:ea typeface="Calibri"/>
              <a:cs typeface="Calibri"/>
              <a:sym typeface="Calibri"/>
            </a:endParaRPr>
          </a:p>
        </p:txBody>
      </p:sp>
      <p:sp>
        <p:nvSpPr>
          <p:cNvPr id="780" name="Google Shape;780;g368e3dab612_0_1012"/>
          <p:cNvSpPr/>
          <p:nvPr/>
        </p:nvSpPr>
        <p:spPr>
          <a:xfrm>
            <a:off x="4791838" y="1643025"/>
            <a:ext cx="2845500" cy="5865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pl-PL" sz="1400" b="1" i="0" u="none" strike="noStrike" cap="none">
                <a:solidFill>
                  <a:schemeClr val="dk1"/>
                </a:solidFill>
                <a:latin typeface="Calibri"/>
                <a:ea typeface="Calibri"/>
                <a:cs typeface="Calibri"/>
                <a:sym typeface="Calibri"/>
              </a:rPr>
              <a:t>SOCIAL</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l-PL" sz="1400" b="1" i="0" u="none" strike="noStrike" cap="none">
                <a:solidFill>
                  <a:schemeClr val="dk1"/>
                </a:solidFill>
                <a:latin typeface="Calibri"/>
                <a:ea typeface="Calibri"/>
                <a:cs typeface="Calibri"/>
                <a:sym typeface="Calibri"/>
              </a:rPr>
              <a:t>SPOŁECZNY</a:t>
            </a:r>
            <a:endParaRPr sz="1400" b="1" i="0" u="none" strike="noStrike" cap="none">
              <a:solidFill>
                <a:schemeClr val="dk1"/>
              </a:solidFill>
              <a:latin typeface="Calibri"/>
              <a:ea typeface="Calibri"/>
              <a:cs typeface="Calibri"/>
              <a:sym typeface="Calibri"/>
            </a:endParaRPr>
          </a:p>
        </p:txBody>
      </p:sp>
      <p:sp>
        <p:nvSpPr>
          <p:cNvPr id="781" name="Google Shape;781;g368e3dab612_0_1012"/>
          <p:cNvSpPr/>
          <p:nvPr/>
        </p:nvSpPr>
        <p:spPr>
          <a:xfrm>
            <a:off x="8677300" y="1643025"/>
            <a:ext cx="2845500" cy="586500"/>
          </a:xfrm>
          <a:prstGeom prst="rect">
            <a:avLst/>
          </a:prstGeom>
          <a:solidFill>
            <a:srgbClr val="A6D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pl-PL" sz="1400" b="1" i="0" u="none" strike="noStrike" cap="none">
                <a:solidFill>
                  <a:schemeClr val="dk1"/>
                </a:solidFill>
                <a:latin typeface="Calibri"/>
                <a:ea typeface="Calibri"/>
                <a:cs typeface="Calibri"/>
                <a:sym typeface="Calibri"/>
              </a:rPr>
              <a:t>GOVERNANCE</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pl-PL" sz="1400" b="1" i="0" u="none" strike="noStrike" cap="none">
                <a:solidFill>
                  <a:schemeClr val="dk1"/>
                </a:solidFill>
                <a:latin typeface="Calibri"/>
                <a:ea typeface="Calibri"/>
                <a:cs typeface="Calibri"/>
                <a:sym typeface="Calibri"/>
              </a:rPr>
              <a:t>ŁADU KORPORACYJNEGO</a:t>
            </a:r>
            <a:endParaRPr sz="1400" b="1" i="0" u="none" strike="noStrike" cap="non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38ace48c45c_0_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Dyrektywa CSRD wdraża ESG w UE</a:t>
            </a:r>
            <a:endParaRPr sz="4200"/>
          </a:p>
        </p:txBody>
      </p:sp>
      <p:sp>
        <p:nvSpPr>
          <p:cNvPr id="788" name="Google Shape;788;g38ace48c45c_0_36"/>
          <p:cNvSpPr txBox="1">
            <a:spLocks noGrp="1"/>
          </p:cNvSpPr>
          <p:nvPr>
            <p:ph type="body" idx="1"/>
          </p:nvPr>
        </p:nvSpPr>
        <p:spPr>
          <a:xfrm>
            <a:off x="838200" y="1706511"/>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900"/>
              <a:buFont typeface="Arial"/>
              <a:buNone/>
            </a:pPr>
            <a:r>
              <a:rPr lang="pl-PL" sz="1800" b="1">
                <a:highlight>
                  <a:schemeClr val="lt1"/>
                </a:highlight>
              </a:rPr>
              <a:t>Od 2024 r. wszedł w życie obowiązek raportowania ESG - DYREKTYWA CSRD - Corporate Sustainability Reporting Directive. </a:t>
            </a:r>
            <a:r>
              <a:rPr lang="pl-PL" sz="1800">
                <a:highlight>
                  <a:schemeClr val="lt1"/>
                </a:highlight>
              </a:rPr>
              <a:t>Początkowo będzie dotyczył największych firm, jednak z upływem czasu jego zakres będzie stopniowo poszerzany, obejmując coraz większą liczbę przedsiębiorstw, </a:t>
            </a:r>
            <a:r>
              <a:rPr lang="pl-PL" sz="1800" b="1">
                <a:highlight>
                  <a:schemeClr val="lt1"/>
                </a:highlight>
              </a:rPr>
              <a:t>wraz z ich całymi łańcuchami dostaw.</a:t>
            </a:r>
            <a:endParaRPr sz="1800" b="1"/>
          </a:p>
          <a:p>
            <a:pPr marL="0" lvl="0" indent="0" algn="l" rtl="0">
              <a:lnSpc>
                <a:spcPct val="90000"/>
              </a:lnSpc>
              <a:spcBef>
                <a:spcPts val="1000"/>
              </a:spcBef>
              <a:spcAft>
                <a:spcPts val="0"/>
              </a:spcAft>
              <a:buSzPts val="1800"/>
              <a:buNone/>
            </a:pPr>
            <a:r>
              <a:rPr lang="pl-PL" sz="1800"/>
              <a:t>Wprowadza ujednolicone, obowiązkowe standardy raportowania w obszarach zrównoważonego rozwoju  -</a:t>
            </a:r>
            <a:r>
              <a:rPr lang="pl-PL" sz="1800" b="1"/>
              <a:t> ESRS - European Sustainability Reporting Standards.</a:t>
            </a:r>
            <a:endParaRPr sz="1800" b="1"/>
          </a:p>
        </p:txBody>
      </p:sp>
      <p:graphicFrame>
        <p:nvGraphicFramePr>
          <p:cNvPr id="789" name="Google Shape;789;g38ace48c45c_0_36"/>
          <p:cNvGraphicFramePr/>
          <p:nvPr>
            <p:extLst>
              <p:ext uri="{D42A27DB-BD31-4B8C-83A1-F6EECF244321}">
                <p14:modId xmlns:p14="http://schemas.microsoft.com/office/powerpoint/2010/main" val="3104831407"/>
              </p:ext>
            </p:extLst>
          </p:nvPr>
        </p:nvGraphicFramePr>
        <p:xfrm>
          <a:off x="1262500" y="3447735"/>
          <a:ext cx="9852725" cy="3168475"/>
        </p:xfrm>
        <a:graphic>
          <a:graphicData uri="http://schemas.openxmlformats.org/drawingml/2006/table">
            <a:tbl>
              <a:tblPr firstRow="1">
                <a:noFill/>
                <a:tableStyleId>{77C7A64D-07E2-49F1-B7B2-5EDBA41009DA}</a:tableStyleId>
              </a:tblPr>
              <a:tblGrid>
                <a:gridCol w="3486425">
                  <a:extLst>
                    <a:ext uri="{9D8B030D-6E8A-4147-A177-3AD203B41FA5}">
                      <a16:colId xmlns:a16="http://schemas.microsoft.com/office/drawing/2014/main" val="20000"/>
                    </a:ext>
                  </a:extLst>
                </a:gridCol>
                <a:gridCol w="3552400">
                  <a:extLst>
                    <a:ext uri="{9D8B030D-6E8A-4147-A177-3AD203B41FA5}">
                      <a16:colId xmlns:a16="http://schemas.microsoft.com/office/drawing/2014/main" val="20001"/>
                    </a:ext>
                  </a:extLst>
                </a:gridCol>
                <a:gridCol w="2813900">
                  <a:extLst>
                    <a:ext uri="{9D8B030D-6E8A-4147-A177-3AD203B41FA5}">
                      <a16:colId xmlns:a16="http://schemas.microsoft.com/office/drawing/2014/main" val="20002"/>
                    </a:ext>
                  </a:extLst>
                </a:gridCol>
              </a:tblGrid>
              <a:tr h="892275">
                <a:tc>
                  <a:txBody>
                    <a:bodyPr/>
                    <a:lstStyle/>
                    <a:p>
                      <a:pPr marL="0" marR="0" lvl="0" indent="0" algn="ctr" rtl="0">
                        <a:lnSpc>
                          <a:spcPct val="140016"/>
                        </a:lnSpc>
                        <a:spcBef>
                          <a:spcPts val="0"/>
                        </a:spcBef>
                        <a:spcAft>
                          <a:spcPts val="0"/>
                        </a:spcAft>
                        <a:buClr>
                          <a:srgbClr val="002073"/>
                        </a:buClr>
                        <a:buSzPts val="1000"/>
                        <a:buFont typeface="Open Sans"/>
                        <a:buNone/>
                      </a:pPr>
                      <a:r>
                        <a:rPr lang="pl-PL" sz="1300" b="1" u="none" strike="noStrike" cap="none" dirty="0">
                          <a:solidFill>
                            <a:schemeClr val="dk1"/>
                          </a:solidFill>
                          <a:latin typeface="Calibri"/>
                          <a:ea typeface="Calibri"/>
                          <a:cs typeface="Calibri"/>
                          <a:sym typeface="Calibri"/>
                        </a:rPr>
                        <a:t>ŚRODOWISKO</a:t>
                      </a:r>
                      <a:endParaRPr sz="1300" b="1" u="none" strike="noStrike" cap="none" dirty="0">
                        <a:solidFill>
                          <a:schemeClr val="dk1"/>
                        </a:solidFill>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6D3FF"/>
                    </a:solidFill>
                  </a:tcPr>
                </a:tc>
                <a:tc>
                  <a:txBody>
                    <a:bodyPr/>
                    <a:lstStyle/>
                    <a:p>
                      <a:pPr marL="0" marR="0" lvl="0" indent="0" algn="ctr" rtl="0">
                        <a:lnSpc>
                          <a:spcPct val="140017"/>
                        </a:lnSpc>
                        <a:spcBef>
                          <a:spcPts val="0"/>
                        </a:spcBef>
                        <a:spcAft>
                          <a:spcPts val="0"/>
                        </a:spcAft>
                        <a:buClr>
                          <a:srgbClr val="002073"/>
                        </a:buClr>
                        <a:buSzPts val="1000"/>
                        <a:buFont typeface="Open Sans"/>
                        <a:buNone/>
                      </a:pPr>
                      <a:r>
                        <a:rPr lang="pl-PL" sz="1300" b="1" u="none" strike="noStrike" cap="none" dirty="0">
                          <a:solidFill>
                            <a:schemeClr val="dk1"/>
                          </a:solidFill>
                          <a:latin typeface="Calibri"/>
                          <a:ea typeface="Calibri"/>
                          <a:cs typeface="Calibri"/>
                          <a:sym typeface="Calibri"/>
                        </a:rPr>
                        <a:t>SPOŁECZEŃSTWO</a:t>
                      </a:r>
                      <a:endParaRPr sz="1300" b="1" u="none" strike="noStrike" cap="none" dirty="0">
                        <a:solidFill>
                          <a:schemeClr val="dk1"/>
                        </a:solidFill>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6D3FF"/>
                    </a:solidFill>
                  </a:tcPr>
                </a:tc>
                <a:tc>
                  <a:txBody>
                    <a:bodyPr/>
                    <a:lstStyle/>
                    <a:p>
                      <a:pPr marL="0" marR="0" lvl="0" indent="0" algn="ctr" rtl="0">
                        <a:lnSpc>
                          <a:spcPct val="140016"/>
                        </a:lnSpc>
                        <a:spcBef>
                          <a:spcPts val="0"/>
                        </a:spcBef>
                        <a:spcAft>
                          <a:spcPts val="0"/>
                        </a:spcAft>
                        <a:buClr>
                          <a:srgbClr val="002073"/>
                        </a:buClr>
                        <a:buSzPts val="1000"/>
                        <a:buFont typeface="Open Sans"/>
                        <a:buNone/>
                      </a:pPr>
                      <a:r>
                        <a:rPr lang="pl-PL" sz="1300" b="1" u="none" strike="noStrike" cap="none" dirty="0">
                          <a:solidFill>
                            <a:schemeClr val="dk1"/>
                          </a:solidFill>
                          <a:latin typeface="Calibri"/>
                          <a:ea typeface="Calibri"/>
                          <a:cs typeface="Calibri"/>
                          <a:sym typeface="Calibri"/>
                        </a:rPr>
                        <a:t>ŁAD KORPORACYJNY</a:t>
                      </a:r>
                      <a:endParaRPr sz="1300" b="1" u="none" strike="noStrike" cap="none" dirty="0">
                        <a:solidFill>
                          <a:schemeClr val="dk1"/>
                        </a:solidFill>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A6D3FF"/>
                    </a:solidFill>
                  </a:tcPr>
                </a:tc>
                <a:extLst>
                  <a:ext uri="{0D108BD9-81ED-4DB2-BD59-A6C34878D82A}">
                    <a16:rowId xmlns:a16="http://schemas.microsoft.com/office/drawing/2014/main" val="10000"/>
                  </a:ext>
                </a:extLst>
              </a:tr>
              <a:tr h="2276200">
                <a:tc>
                  <a:txBody>
                    <a:bodyPr/>
                    <a:lstStyle/>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E1 </a:t>
                      </a:r>
                      <a:r>
                        <a:rPr lang="pl-PL" sz="1300" u="none" strike="noStrike" cap="none">
                          <a:solidFill>
                            <a:srgbClr val="000000"/>
                          </a:solidFill>
                          <a:latin typeface="Calibri"/>
                          <a:ea typeface="Calibri"/>
                          <a:cs typeface="Calibri"/>
                          <a:sym typeface="Calibri"/>
                        </a:rPr>
                        <a:t>- zmiana klimatu</a:t>
                      </a:r>
                      <a:endParaRPr sz="1300" u="none" strike="noStrike" cap="none">
                        <a:latin typeface="Calibri"/>
                        <a:ea typeface="Calibri"/>
                        <a:cs typeface="Calibri"/>
                        <a:sym typeface="Calibri"/>
                      </a:endParaRPr>
                    </a:p>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E2 </a:t>
                      </a:r>
                      <a:r>
                        <a:rPr lang="pl-PL" sz="1300" u="none" strike="noStrike" cap="none">
                          <a:solidFill>
                            <a:srgbClr val="000000"/>
                          </a:solidFill>
                          <a:latin typeface="Calibri"/>
                          <a:ea typeface="Calibri"/>
                          <a:cs typeface="Calibri"/>
                          <a:sym typeface="Calibri"/>
                        </a:rPr>
                        <a:t>- </a:t>
                      </a:r>
                      <a:r>
                        <a:rPr lang="pl-PL" sz="1300" u="none" strike="noStrike" cap="none">
                          <a:latin typeface="Calibri"/>
                          <a:ea typeface="Calibri"/>
                          <a:cs typeface="Calibri"/>
                          <a:sym typeface="Calibri"/>
                        </a:rPr>
                        <a:t>zanieczyszczenie</a:t>
                      </a:r>
                      <a:endParaRPr sz="1300" u="none" strike="noStrike" cap="none">
                        <a:latin typeface="Calibri"/>
                        <a:ea typeface="Calibri"/>
                        <a:cs typeface="Calibri"/>
                        <a:sym typeface="Calibri"/>
                      </a:endParaRPr>
                    </a:p>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E3 </a:t>
                      </a:r>
                      <a:r>
                        <a:rPr lang="pl-PL" sz="1300" u="none" strike="noStrike" cap="none">
                          <a:solidFill>
                            <a:srgbClr val="000000"/>
                          </a:solidFill>
                          <a:latin typeface="Calibri"/>
                          <a:ea typeface="Calibri"/>
                          <a:cs typeface="Calibri"/>
                          <a:sym typeface="Calibri"/>
                        </a:rPr>
                        <a:t>- zasoby wodne i morskie</a:t>
                      </a:r>
                      <a:endParaRPr sz="1300" u="none" strike="noStrike" cap="none">
                        <a:latin typeface="Calibri"/>
                        <a:ea typeface="Calibri"/>
                        <a:cs typeface="Calibri"/>
                        <a:sym typeface="Calibri"/>
                      </a:endParaRPr>
                    </a:p>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E4 </a:t>
                      </a:r>
                      <a:r>
                        <a:rPr lang="pl-PL" sz="1300" u="none" strike="noStrike" cap="none">
                          <a:solidFill>
                            <a:srgbClr val="000000"/>
                          </a:solidFill>
                          <a:latin typeface="Calibri"/>
                          <a:ea typeface="Calibri"/>
                          <a:cs typeface="Calibri"/>
                          <a:sym typeface="Calibri"/>
                        </a:rPr>
                        <a:t>- bioróżnorodność i ekosystemy</a:t>
                      </a:r>
                      <a:endParaRPr sz="1300" u="none" strike="noStrike" cap="none">
                        <a:latin typeface="Calibri"/>
                        <a:ea typeface="Calibri"/>
                        <a:cs typeface="Calibri"/>
                        <a:sym typeface="Calibri"/>
                      </a:endParaRPr>
                    </a:p>
                    <a:p>
                      <a:pPr marL="0" marR="0" lvl="0" indent="0" algn="l" rtl="0">
                        <a:lnSpc>
                          <a:spcPct val="140021"/>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E5 </a:t>
                      </a:r>
                      <a:r>
                        <a:rPr lang="pl-PL" sz="1300" u="none" strike="noStrike" cap="none">
                          <a:solidFill>
                            <a:srgbClr val="000000"/>
                          </a:solidFill>
                          <a:latin typeface="Calibri"/>
                          <a:ea typeface="Calibri"/>
                          <a:cs typeface="Calibri"/>
                          <a:sym typeface="Calibri"/>
                        </a:rPr>
                        <a:t>- wykorzystywanie zasobów </a:t>
                      </a:r>
                      <a:br>
                        <a:rPr lang="pl-PL" sz="1300" u="none" strike="noStrike" cap="none">
                          <a:solidFill>
                            <a:srgbClr val="000000"/>
                          </a:solidFill>
                          <a:latin typeface="Calibri"/>
                          <a:ea typeface="Calibri"/>
                          <a:cs typeface="Calibri"/>
                          <a:sym typeface="Calibri"/>
                        </a:rPr>
                      </a:br>
                      <a:r>
                        <a:rPr lang="pl-PL" sz="1300" u="none" strike="noStrike" cap="none">
                          <a:solidFill>
                            <a:srgbClr val="000000"/>
                          </a:solidFill>
                          <a:latin typeface="Calibri"/>
                          <a:ea typeface="Calibri"/>
                          <a:cs typeface="Calibri"/>
                          <a:sym typeface="Calibri"/>
                        </a:rPr>
                        <a:t>i GOZ </a:t>
                      </a:r>
                      <a:endParaRPr sz="1100" u="none" strike="noStrike" cap="none">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l" rtl="0">
                        <a:lnSpc>
                          <a:spcPct val="154684"/>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S1</a:t>
                      </a:r>
                      <a:r>
                        <a:rPr lang="pl-PL" sz="1300" u="none" strike="noStrike" cap="none">
                          <a:solidFill>
                            <a:srgbClr val="000000"/>
                          </a:solidFill>
                          <a:latin typeface="Calibri"/>
                          <a:ea typeface="Calibri"/>
                          <a:cs typeface="Calibri"/>
                          <a:sym typeface="Calibri"/>
                        </a:rPr>
                        <a:t> - zatrudnienie</a:t>
                      </a:r>
                      <a:endParaRPr sz="1300" u="none" strike="noStrike" cap="none">
                        <a:latin typeface="Calibri"/>
                        <a:ea typeface="Calibri"/>
                        <a:cs typeface="Calibri"/>
                        <a:sym typeface="Calibri"/>
                      </a:endParaRPr>
                    </a:p>
                    <a:p>
                      <a:pPr marL="0" marR="0" lvl="0" indent="0" algn="l" rtl="0">
                        <a:lnSpc>
                          <a:spcPct val="154684"/>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S2 </a:t>
                      </a:r>
                      <a:r>
                        <a:rPr lang="pl-PL" sz="1300" u="none" strike="noStrike" cap="none">
                          <a:solidFill>
                            <a:srgbClr val="000000"/>
                          </a:solidFill>
                          <a:latin typeface="Calibri"/>
                          <a:ea typeface="Calibri"/>
                          <a:cs typeface="Calibri"/>
                          <a:sym typeface="Calibri"/>
                        </a:rPr>
                        <a:t>- pracownicy w łańcuchu wartości</a:t>
                      </a:r>
                      <a:endParaRPr sz="1300" u="none" strike="noStrike" cap="none">
                        <a:latin typeface="Calibri"/>
                        <a:ea typeface="Calibri"/>
                        <a:cs typeface="Calibri"/>
                        <a:sym typeface="Calibri"/>
                      </a:endParaRPr>
                    </a:p>
                    <a:p>
                      <a:pPr marL="0" marR="0" lvl="0" indent="0" algn="l" rtl="0">
                        <a:lnSpc>
                          <a:spcPct val="154684"/>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S3 </a:t>
                      </a:r>
                      <a:r>
                        <a:rPr lang="pl-PL" sz="1300" u="none" strike="noStrike" cap="none">
                          <a:solidFill>
                            <a:srgbClr val="000000"/>
                          </a:solidFill>
                          <a:latin typeface="Calibri"/>
                          <a:ea typeface="Calibri"/>
                          <a:cs typeface="Calibri"/>
                          <a:sym typeface="Calibri"/>
                        </a:rPr>
                        <a:t>- otoczenie społeczne</a:t>
                      </a:r>
                      <a:endParaRPr sz="1300" u="none" strike="noStrike" cap="none">
                        <a:latin typeface="Calibri"/>
                        <a:ea typeface="Calibri"/>
                        <a:cs typeface="Calibri"/>
                        <a:sym typeface="Calibri"/>
                      </a:endParaRPr>
                    </a:p>
                    <a:p>
                      <a:pPr marL="0" marR="0" lvl="0" indent="0" algn="l" rtl="0">
                        <a:lnSpc>
                          <a:spcPct val="154684"/>
                        </a:lnSpc>
                        <a:spcBef>
                          <a:spcPts val="0"/>
                        </a:spcBef>
                        <a:spcAft>
                          <a:spcPts val="0"/>
                        </a:spcAft>
                        <a:buClr>
                          <a:srgbClr val="6BB1E2"/>
                        </a:buClr>
                        <a:buSzPts val="1000"/>
                        <a:buFont typeface="Open Sans"/>
                        <a:buNone/>
                      </a:pPr>
                      <a:r>
                        <a:rPr lang="pl-PL" sz="1300" u="none" strike="noStrike" cap="none">
                          <a:solidFill>
                            <a:srgbClr val="6BB1E2"/>
                          </a:solidFill>
                          <a:latin typeface="Calibri"/>
                          <a:ea typeface="Calibri"/>
                          <a:cs typeface="Calibri"/>
                          <a:sym typeface="Calibri"/>
                        </a:rPr>
                        <a:t>ESRS S4 </a:t>
                      </a:r>
                      <a:r>
                        <a:rPr lang="pl-PL" sz="1300" u="none" strike="noStrike" cap="none">
                          <a:solidFill>
                            <a:srgbClr val="000000"/>
                          </a:solidFill>
                          <a:latin typeface="Calibri"/>
                          <a:ea typeface="Calibri"/>
                          <a:cs typeface="Calibri"/>
                          <a:sym typeface="Calibri"/>
                        </a:rPr>
                        <a:t>- konsumenci i użytkownicy końcowi</a:t>
                      </a:r>
                      <a:endParaRPr sz="1300" u="none" strike="noStrike" cap="none">
                        <a:solidFill>
                          <a:srgbClr val="000000"/>
                        </a:solidFill>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lnSpc>
                          <a:spcPct val="140013"/>
                        </a:lnSpc>
                        <a:spcBef>
                          <a:spcPts val="0"/>
                        </a:spcBef>
                        <a:spcAft>
                          <a:spcPts val="0"/>
                        </a:spcAft>
                        <a:buClr>
                          <a:srgbClr val="6BB1E2"/>
                        </a:buClr>
                        <a:buSzPts val="1000"/>
                        <a:buFont typeface="Open Sans"/>
                        <a:buNone/>
                      </a:pPr>
                      <a:r>
                        <a:rPr lang="pl-PL" sz="1300" u="none" strike="noStrike" cap="none" dirty="0">
                          <a:solidFill>
                            <a:srgbClr val="6BB1E2"/>
                          </a:solidFill>
                          <a:latin typeface="Calibri"/>
                          <a:ea typeface="Calibri"/>
                          <a:cs typeface="Calibri"/>
                          <a:sym typeface="Calibri"/>
                        </a:rPr>
                        <a:t>ESRS G1</a:t>
                      </a:r>
                      <a:r>
                        <a:rPr lang="pl-PL" sz="1300" u="none" strike="noStrike" cap="none" dirty="0">
                          <a:solidFill>
                            <a:srgbClr val="000000"/>
                          </a:solidFill>
                          <a:latin typeface="Calibri"/>
                          <a:ea typeface="Calibri"/>
                          <a:cs typeface="Calibri"/>
                          <a:sym typeface="Calibri"/>
                        </a:rPr>
                        <a:t> - </a:t>
                      </a:r>
                      <a:r>
                        <a:rPr lang="pl-PL" sz="1300" u="none" strike="noStrike" cap="none" dirty="0">
                          <a:solidFill>
                            <a:srgbClr val="231F20"/>
                          </a:solidFill>
                          <a:latin typeface="Calibri"/>
                          <a:ea typeface="Calibri"/>
                          <a:cs typeface="Calibri"/>
                          <a:sym typeface="Calibri"/>
                        </a:rPr>
                        <a:t>praktyki biznesowe</a:t>
                      </a:r>
                      <a:endParaRPr sz="1300" u="none" strike="noStrike" cap="none" dirty="0">
                        <a:latin typeface="Calibri"/>
                        <a:ea typeface="Calibri"/>
                        <a:cs typeface="Calibri"/>
                        <a:sym typeface="Calibri"/>
                      </a:endParaRPr>
                    </a:p>
                  </a:txBody>
                  <a:tcPr marL="113000" marR="113000" marT="113000" marB="113000" anchor="ctr">
                    <a:lnL w="38100" cap="flat" cmpd="sng">
                      <a:solidFill>
                        <a:srgbClr val="FFFFFF"/>
                      </a:solidFill>
                      <a:prstDash val="solid"/>
                      <a:round/>
                      <a:headEnd type="none" w="sm" len="sm"/>
                      <a:tailEnd type="none" w="sm" len="sm"/>
                    </a:lnL>
                    <a:lnR w="381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790" name="Google Shape;790;g38ace48c45c_0_36">
            <a:extLst>
              <a:ext uri="{C183D7F6-B498-43B3-948B-1728B52AA6E4}">
                <adec:decorative xmlns:adec="http://schemas.microsoft.com/office/drawing/2017/decorative" val="1"/>
              </a:ext>
            </a:extLst>
          </p:cNvPr>
          <p:cNvSpPr txBox="1"/>
          <p:nvPr/>
        </p:nvSpPr>
        <p:spPr>
          <a:xfrm>
            <a:off x="-431150" y="241450"/>
            <a:ext cx="879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40021"/>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368e3dab612_0_23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Czy tylko Unia?</a:t>
            </a:r>
            <a:endParaRPr/>
          </a:p>
        </p:txBody>
      </p:sp>
      <p:sp>
        <p:nvSpPr>
          <p:cNvPr id="797" name="Google Shape;797;g368e3dab612_0_2318"/>
          <p:cNvSpPr txBox="1">
            <a:spLocks noGrp="1"/>
          </p:cNvSpPr>
          <p:nvPr>
            <p:ph type="body" idx="1"/>
          </p:nvPr>
        </p:nvSpPr>
        <p:spPr>
          <a:xfrm>
            <a:off x="838200" y="1825625"/>
            <a:ext cx="61587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050"/>
              <a:buNone/>
            </a:pPr>
            <a:r>
              <a:rPr lang="pl-PL" sz="1800">
                <a:highlight>
                  <a:schemeClr val="lt1"/>
                </a:highlight>
              </a:rPr>
              <a:t>W cieniu europejskich i amerykańskich debat, </a:t>
            </a:r>
            <a:r>
              <a:rPr lang="pl-PL" sz="1800" b="1">
                <a:highlight>
                  <a:schemeClr val="lt1"/>
                </a:highlight>
              </a:rPr>
              <a:t>Chiny </a:t>
            </a:r>
            <a:r>
              <a:rPr lang="pl-PL" sz="1800">
                <a:highlight>
                  <a:schemeClr val="lt1"/>
                </a:highlight>
              </a:rPr>
              <a:t>budują właśnie jeden z najbardziej ambitnych i kompleksowych systemów raportowania ESG na świecie. Przemyślany, spójny</a:t>
            </a:r>
            <a:br>
              <a:rPr lang="pl-PL" sz="1800">
                <a:highlight>
                  <a:schemeClr val="lt1"/>
                </a:highlight>
              </a:rPr>
            </a:br>
            <a:r>
              <a:rPr lang="pl-PL" sz="1800">
                <a:highlight>
                  <a:schemeClr val="lt1"/>
                </a:highlight>
              </a:rPr>
              <a:t> i z wyraźnym horyzontem na 2030 rok.</a:t>
            </a:r>
            <a:br>
              <a:rPr lang="pl-PL" sz="1800">
                <a:highlight>
                  <a:schemeClr val="lt1"/>
                </a:highlight>
              </a:rPr>
            </a:br>
            <a:br>
              <a:rPr lang="pl-PL" sz="1800">
                <a:highlight>
                  <a:schemeClr val="lt1"/>
                </a:highlight>
              </a:rPr>
            </a:br>
            <a:r>
              <a:rPr lang="pl-PL" sz="1800" b="1">
                <a:highlight>
                  <a:schemeClr val="lt1"/>
                </a:highlight>
              </a:rPr>
              <a:t>CCSRS – Chiński Standard Raportowania Zrównoważonego Rozwoju</a:t>
            </a:r>
            <a:endParaRPr sz="1800" b="1">
              <a:highlight>
                <a:schemeClr val="lt1"/>
              </a:highlight>
            </a:endParaRPr>
          </a:p>
          <a:p>
            <a:pPr marL="0" lvl="0" indent="0" algn="l" rtl="0">
              <a:lnSpc>
                <a:spcPct val="115000"/>
              </a:lnSpc>
              <a:spcBef>
                <a:spcPts val="0"/>
              </a:spcBef>
              <a:spcAft>
                <a:spcPts val="0"/>
              </a:spcAft>
              <a:buSzPts val="1050"/>
              <a:buNone/>
            </a:pPr>
            <a:r>
              <a:rPr lang="pl-PL" sz="1800">
                <a:highlight>
                  <a:schemeClr val="lt1"/>
                </a:highlight>
              </a:rPr>
              <a:t>• Analogiczny do na IFRS S1/S2 i ESRS</a:t>
            </a:r>
            <a:endParaRPr sz="1800">
              <a:highlight>
                <a:schemeClr val="lt1"/>
              </a:highlight>
            </a:endParaRPr>
          </a:p>
          <a:p>
            <a:pPr marL="0" lvl="0" indent="0" algn="l" rtl="0">
              <a:lnSpc>
                <a:spcPct val="115000"/>
              </a:lnSpc>
              <a:spcBef>
                <a:spcPts val="0"/>
              </a:spcBef>
              <a:spcAft>
                <a:spcPts val="0"/>
              </a:spcAft>
              <a:buSzPts val="1050"/>
              <a:buNone/>
            </a:pPr>
            <a:r>
              <a:rPr lang="pl-PL" sz="1800">
                <a:highlight>
                  <a:schemeClr val="lt1"/>
                </a:highlight>
              </a:rPr>
              <a:t>• Ujawnienia krótko-, średnio- i długoterminowe</a:t>
            </a:r>
            <a:endParaRPr sz="1800">
              <a:highlight>
                <a:schemeClr val="lt1"/>
              </a:highlight>
            </a:endParaRPr>
          </a:p>
          <a:p>
            <a:pPr marL="0" lvl="0" indent="0" algn="l" rtl="0">
              <a:lnSpc>
                <a:spcPct val="115000"/>
              </a:lnSpc>
              <a:spcBef>
                <a:spcPts val="0"/>
              </a:spcBef>
              <a:spcAft>
                <a:spcPts val="0"/>
              </a:spcAft>
              <a:buSzPts val="1050"/>
              <a:buNone/>
            </a:pPr>
            <a:endParaRPr sz="1800">
              <a:highlight>
                <a:schemeClr val="lt1"/>
              </a:highlight>
            </a:endParaRPr>
          </a:p>
          <a:p>
            <a:pPr marL="0" lvl="0" indent="0" algn="l" rtl="0">
              <a:lnSpc>
                <a:spcPct val="115000"/>
              </a:lnSpc>
              <a:spcBef>
                <a:spcPts val="0"/>
              </a:spcBef>
              <a:spcAft>
                <a:spcPts val="0"/>
              </a:spcAft>
              <a:buSzPts val="1050"/>
              <a:buNone/>
            </a:pPr>
            <a:r>
              <a:rPr lang="pl-PL" sz="1800">
                <a:highlight>
                  <a:schemeClr val="lt1"/>
                </a:highlight>
              </a:rPr>
              <a:t>Wytyczne giełdowe (Shanghai, Shenzhen)</a:t>
            </a:r>
            <a:endParaRPr sz="1800">
              <a:highlight>
                <a:schemeClr val="lt1"/>
              </a:highlight>
            </a:endParaRPr>
          </a:p>
          <a:p>
            <a:pPr marL="0" lvl="0" indent="0" algn="l" rtl="0">
              <a:lnSpc>
                <a:spcPct val="115000"/>
              </a:lnSpc>
              <a:spcBef>
                <a:spcPts val="0"/>
              </a:spcBef>
              <a:spcAft>
                <a:spcPts val="0"/>
              </a:spcAft>
              <a:buClr>
                <a:schemeClr val="dk1"/>
              </a:buClr>
              <a:buSzPts val="1050"/>
              <a:buFont typeface="Arial"/>
              <a:buNone/>
            </a:pPr>
            <a:r>
              <a:rPr lang="pl-PL" sz="1800">
                <a:highlight>
                  <a:schemeClr val="lt1"/>
                </a:highlight>
              </a:rPr>
              <a:t>• Obowiązkowe od 2026 r. dla dużych i dual-listed firm</a:t>
            </a:r>
            <a:endParaRPr sz="1800">
              <a:highlight>
                <a:schemeClr val="lt1"/>
              </a:highlight>
            </a:endParaRPr>
          </a:p>
        </p:txBody>
      </p:sp>
      <p:sp>
        <p:nvSpPr>
          <p:cNvPr id="798" name="Google Shape;798;g368e3dab612_0_2318"/>
          <p:cNvSpPr txBox="1"/>
          <p:nvPr/>
        </p:nvSpPr>
        <p:spPr>
          <a:xfrm>
            <a:off x="7469625" y="2690250"/>
            <a:ext cx="3981900" cy="1569900"/>
          </a:xfrm>
          <a:prstGeom prst="rect">
            <a:avLst/>
          </a:prstGeom>
          <a:noFill/>
          <a:ln>
            <a:noFill/>
          </a:ln>
        </p:spPr>
        <p:txBody>
          <a:bodyPr spcFirstLastPara="1" wrap="square" lIns="91425" tIns="91425" rIns="91425" bIns="91425" anchor="t" anchorCtr="0">
            <a:spAutoFit/>
          </a:bodyPr>
          <a:lstStyle/>
          <a:p>
            <a:pPr marL="457200" marR="0" lvl="0" indent="-419100" algn="l" rtl="0">
              <a:lnSpc>
                <a:spcPct val="100000"/>
              </a:lnSpc>
              <a:spcBef>
                <a:spcPts val="0"/>
              </a:spcBef>
              <a:spcAft>
                <a:spcPts val="0"/>
              </a:spcAft>
              <a:buClr>
                <a:schemeClr val="dk1"/>
              </a:buClr>
              <a:buSzPts val="3000"/>
              <a:buFont typeface="Calibri"/>
              <a:buChar char="+"/>
            </a:pPr>
            <a:r>
              <a:rPr lang="pl-PL" sz="3000" b="0" i="0" u="none" strike="noStrike" cap="none">
                <a:solidFill>
                  <a:schemeClr val="dk1"/>
                </a:solidFill>
                <a:latin typeface="Calibri"/>
                <a:ea typeface="Calibri"/>
                <a:cs typeface="Calibri"/>
                <a:sym typeface="Calibri"/>
              </a:rPr>
              <a:t>California</a:t>
            </a:r>
            <a:endParaRPr sz="3000" b="0" i="0" u="none" strike="noStrike" cap="none">
              <a:solidFill>
                <a:schemeClr val="dk1"/>
              </a:solidFill>
              <a:latin typeface="Calibri"/>
              <a:ea typeface="Calibri"/>
              <a:cs typeface="Calibri"/>
              <a:sym typeface="Calibri"/>
            </a:endParaRPr>
          </a:p>
          <a:p>
            <a:pPr marL="457200" marR="0" lvl="0" indent="-419100" algn="l" rtl="0">
              <a:lnSpc>
                <a:spcPct val="100000"/>
              </a:lnSpc>
              <a:spcBef>
                <a:spcPts val="0"/>
              </a:spcBef>
              <a:spcAft>
                <a:spcPts val="0"/>
              </a:spcAft>
              <a:buClr>
                <a:schemeClr val="dk1"/>
              </a:buClr>
              <a:buSzPts val="3000"/>
              <a:buFont typeface="Calibri"/>
              <a:buChar char="+"/>
            </a:pPr>
            <a:r>
              <a:rPr lang="pl-PL" sz="3000" b="0" i="0" u="none" strike="noStrike" cap="none">
                <a:solidFill>
                  <a:schemeClr val="dk1"/>
                </a:solidFill>
                <a:latin typeface="Calibri"/>
                <a:ea typeface="Calibri"/>
                <a:cs typeface="Calibri"/>
                <a:sym typeface="Calibri"/>
              </a:rPr>
              <a:t>Japonia</a:t>
            </a:r>
            <a:endParaRPr sz="3000" b="0" i="0" u="none" strike="noStrike" cap="none">
              <a:solidFill>
                <a:schemeClr val="dk1"/>
              </a:solidFill>
              <a:latin typeface="Calibri"/>
              <a:ea typeface="Calibri"/>
              <a:cs typeface="Calibri"/>
              <a:sym typeface="Calibri"/>
            </a:endParaRPr>
          </a:p>
          <a:p>
            <a:pPr marL="457200" marR="0" lvl="0" indent="-419100" algn="l" rtl="0">
              <a:lnSpc>
                <a:spcPct val="100000"/>
              </a:lnSpc>
              <a:spcBef>
                <a:spcPts val="0"/>
              </a:spcBef>
              <a:spcAft>
                <a:spcPts val="0"/>
              </a:spcAft>
              <a:buClr>
                <a:schemeClr val="dk1"/>
              </a:buClr>
              <a:buSzPts val="3000"/>
              <a:buFont typeface="Calibri"/>
              <a:buChar char="+"/>
            </a:pPr>
            <a:r>
              <a:rPr lang="pl-PL" sz="3000" b="0" i="0" u="none" strike="noStrike" cap="none">
                <a:solidFill>
                  <a:schemeClr val="dk1"/>
                </a:solidFill>
                <a:latin typeface="Calibri"/>
                <a:ea typeface="Calibri"/>
                <a:cs typeface="Calibri"/>
                <a:sym typeface="Calibri"/>
              </a:rPr>
              <a:t>Globalne korporacje</a:t>
            </a:r>
            <a:endParaRPr sz="30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690549fdb0_0_255"/>
          <p:cNvSpPr txBox="1">
            <a:spLocks noGrp="1"/>
          </p:cNvSpPr>
          <p:nvPr>
            <p:ph type="title"/>
          </p:nvPr>
        </p:nvSpPr>
        <p:spPr>
          <a:xfrm>
            <a:off x="2372550" y="27409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RUNDA ZAPOZNAWCZA</a:t>
            </a:r>
            <a:endParaRPr/>
          </a:p>
        </p:txBody>
      </p:sp>
      <p:grpSp>
        <p:nvGrpSpPr>
          <p:cNvPr id="257" name="Google Shape;257;g3690549fdb0_0_255">
            <a:extLst>
              <a:ext uri="{C183D7F6-B498-43B3-948B-1728B52AA6E4}">
                <adec:decorative xmlns:adec="http://schemas.microsoft.com/office/drawing/2017/decorative" val="1"/>
              </a:ext>
            </a:extLst>
          </p:cNvPr>
          <p:cNvGrpSpPr/>
          <p:nvPr/>
        </p:nvGrpSpPr>
        <p:grpSpPr>
          <a:xfrm>
            <a:off x="7993347" y="3978000"/>
            <a:ext cx="3078062" cy="1082799"/>
            <a:chOff x="6227813" y="0"/>
            <a:chExt cx="5964081" cy="2098042"/>
          </a:xfrm>
        </p:grpSpPr>
        <p:sp>
          <p:nvSpPr>
            <p:cNvPr id="258" name="Google Shape;258;g3690549fdb0_0_255"/>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259" name="Google Shape;259;g3690549fdb0_0_255"/>
            <p:cNvGrpSpPr/>
            <p:nvPr/>
          </p:nvGrpSpPr>
          <p:grpSpPr>
            <a:xfrm>
              <a:off x="6227813" y="299542"/>
              <a:ext cx="5675781" cy="1798500"/>
              <a:chOff x="1469644" y="187882"/>
              <a:chExt cx="5675781" cy="1798500"/>
            </a:xfrm>
          </p:grpSpPr>
          <p:sp>
            <p:nvSpPr>
              <p:cNvPr id="260" name="Google Shape;260;g3690549fdb0_0_255"/>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61" name="Google Shape;261;g3690549fdb0_0_255"/>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62" name="Google Shape;262;g3690549fdb0_0_255"/>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263" name="Google Shape;263;g3690549fdb0_0_255"/>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264" name="Google Shape;264;g3690549fdb0_0_255"/>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265" name="Google Shape;265;g3690549fdb0_0_255"/>
          <p:cNvSpPr txBox="1"/>
          <p:nvPr/>
        </p:nvSpPr>
        <p:spPr>
          <a:xfrm>
            <a:off x="2475375" y="3773924"/>
            <a:ext cx="3895800" cy="6156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pl-PL" sz="2800" b="0" i="0" u="none" strike="noStrike" cap="none">
                <a:solidFill>
                  <a:schemeClr val="accent3"/>
                </a:solidFill>
                <a:latin typeface="Calibri"/>
                <a:ea typeface="Calibri"/>
                <a:cs typeface="Calibri"/>
                <a:sym typeface="Calibri"/>
              </a:rPr>
              <a:t>Miro</a:t>
            </a:r>
            <a:endParaRPr sz="2800" b="0" i="0" u="none" strike="noStrike" cap="none">
              <a:solidFill>
                <a:schemeClr val="accent3"/>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368e3dab612_0_1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Ślad węglowy</a:t>
            </a:r>
            <a:endParaRPr/>
          </a:p>
        </p:txBody>
      </p:sp>
      <p:sp>
        <p:nvSpPr>
          <p:cNvPr id="805" name="Google Shape;805;g368e3dab612_0_102">
            <a:extLst>
              <a:ext uri="{C183D7F6-B498-43B3-948B-1728B52AA6E4}">
                <adec:decorative xmlns:adec="http://schemas.microsoft.com/office/drawing/2017/decorative" val="1"/>
              </a:ext>
            </a:extLst>
          </p:cNvPr>
          <p:cNvSpPr txBox="1"/>
          <p:nvPr/>
        </p:nvSpPr>
        <p:spPr>
          <a:xfrm>
            <a:off x="427281" y="534701"/>
            <a:ext cx="4171500" cy="83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FF0066"/>
              </a:solidFill>
              <a:latin typeface="Lato"/>
              <a:ea typeface="Lato"/>
              <a:cs typeface="Lato"/>
              <a:sym typeface="Lato"/>
            </a:endParaRPr>
          </a:p>
        </p:txBody>
      </p:sp>
      <p:sp>
        <p:nvSpPr>
          <p:cNvPr id="806" name="Google Shape;806;g368e3dab612_0_102"/>
          <p:cNvSpPr txBox="1"/>
          <p:nvPr/>
        </p:nvSpPr>
        <p:spPr>
          <a:xfrm>
            <a:off x="796728" y="1646465"/>
            <a:ext cx="9103500" cy="1187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rgbClr val="000000"/>
              </a:buClr>
              <a:buSzPts val="2067"/>
              <a:buFont typeface="Arial"/>
              <a:buNone/>
            </a:pPr>
            <a:r>
              <a:rPr lang="pl-PL" sz="2067" b="0" i="0" u="none" strike="noStrike" cap="none">
                <a:solidFill>
                  <a:srgbClr val="000000"/>
                </a:solidFill>
                <a:highlight>
                  <a:srgbClr val="FFFFFF"/>
                </a:highlight>
                <a:latin typeface="Calibri"/>
                <a:ea typeface="Calibri"/>
                <a:cs typeface="Calibri"/>
                <a:sym typeface="Calibri"/>
              </a:rPr>
              <a:t>To miara całkowitej emisji gazów cieplarnianych (GHG; ang. Greenhouse Gas Protocol), wyrażona w ekwiwalencie dwutlenku węgla (CO2e), związana z działalnością organizacji, produktem, wydarzeniem lub osobą. Obejmuje emisje bezpośrednie i pośrednie. Wyliczanie tego wskaźnika normuje protokół GHG (Greenhouse Gases Protocol).</a:t>
            </a:r>
            <a:endParaRPr sz="17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25"/>
              <a:buFont typeface="Arial"/>
              <a:buNone/>
            </a:pPr>
            <a:r>
              <a:rPr lang="pl-PL" sz="1425" b="0" i="0" u="none" strike="noStrike" cap="none">
                <a:solidFill>
                  <a:srgbClr val="000000"/>
                </a:solidFill>
                <a:highlight>
                  <a:srgbClr val="FFFFFF"/>
                </a:highlight>
                <a:latin typeface="Calibri"/>
                <a:ea typeface="Calibri"/>
                <a:cs typeface="Calibri"/>
                <a:sym typeface="Calibri"/>
              </a:rPr>
              <a:t>				</a:t>
            </a:r>
            <a:endParaRPr sz="1425"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25"/>
              <a:buFont typeface="Arial"/>
              <a:buNone/>
            </a:pPr>
            <a:endParaRPr sz="1425" b="0" i="0" u="none" strike="noStrike" cap="none">
              <a:solidFill>
                <a:srgbClr val="000000"/>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25"/>
              <a:buFont typeface="Arial"/>
              <a:buNone/>
            </a:pPr>
            <a:endParaRPr sz="1425"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425"/>
              <a:buFont typeface="Arial"/>
              <a:buNone/>
            </a:pPr>
            <a:r>
              <a:rPr lang="pl-PL" sz="1425" b="0" i="0" u="none" strike="noStrike" cap="none">
                <a:solidFill>
                  <a:srgbClr val="000000"/>
                </a:solidFill>
                <a:highlight>
                  <a:srgbClr val="FFFFFF"/>
                </a:highlight>
                <a:latin typeface="Calibri"/>
                <a:ea typeface="Calibri"/>
                <a:cs typeface="Calibri"/>
                <a:sym typeface="Calibri"/>
              </a:rPr>
              <a:t>					</a:t>
            </a:r>
            <a:endParaRPr sz="1425" b="0" i="0" u="none" strike="noStrike" cap="none">
              <a:solidFill>
                <a:srgbClr val="000000"/>
              </a:solidFill>
              <a:highlight>
                <a:srgbClr val="FFFFFF"/>
              </a:highlight>
              <a:latin typeface="Calibri"/>
              <a:ea typeface="Calibri"/>
              <a:cs typeface="Calibri"/>
              <a:sym typeface="Calibri"/>
            </a:endParaRPr>
          </a:p>
          <a:p>
            <a:pPr marL="237059" marR="0" lvl="0" indent="-237059" algn="l" rtl="0">
              <a:lnSpc>
                <a:spcPct val="100000"/>
              </a:lnSpc>
              <a:spcBef>
                <a:spcPts val="1067"/>
              </a:spcBef>
              <a:spcAft>
                <a:spcPts val="0"/>
              </a:spcAft>
              <a:buClr>
                <a:srgbClr val="000000"/>
              </a:buClr>
              <a:buSzPts val="1425"/>
              <a:buFont typeface="Arial"/>
              <a:buNone/>
            </a:pPr>
            <a:r>
              <a:rPr lang="pl-PL" sz="1425" b="0" i="0" u="none" strike="noStrike" cap="none">
                <a:solidFill>
                  <a:srgbClr val="000000"/>
                </a:solidFill>
                <a:highlight>
                  <a:srgbClr val="FFFFFF"/>
                </a:highlight>
                <a:latin typeface="Calibri"/>
                <a:ea typeface="Calibri"/>
                <a:cs typeface="Calibri"/>
                <a:sym typeface="Calibri"/>
              </a:rPr>
              <a:t>				</a:t>
            </a:r>
            <a:endParaRPr sz="1425" b="0" i="0" u="none" strike="noStrike" cap="none">
              <a:solidFill>
                <a:srgbClr val="000000"/>
              </a:solidFill>
              <a:highlight>
                <a:srgbClr val="FFFFFF"/>
              </a:highlight>
              <a:latin typeface="Calibri"/>
              <a:ea typeface="Calibri"/>
              <a:cs typeface="Calibri"/>
              <a:sym typeface="Calibri"/>
            </a:endParaRPr>
          </a:p>
          <a:p>
            <a:pPr marL="237059" marR="0" lvl="0" indent="-237059" algn="l" rtl="0">
              <a:lnSpc>
                <a:spcPct val="100000"/>
              </a:lnSpc>
              <a:spcBef>
                <a:spcPts val="1067"/>
              </a:spcBef>
              <a:spcAft>
                <a:spcPts val="0"/>
              </a:spcAft>
              <a:buClr>
                <a:srgbClr val="000000"/>
              </a:buClr>
              <a:buSzPts val="1425"/>
              <a:buFont typeface="Arial"/>
              <a:buNone/>
            </a:pPr>
            <a:r>
              <a:rPr lang="pl-PL" sz="1425" b="0" i="0" u="none" strike="noStrike" cap="none">
                <a:solidFill>
                  <a:srgbClr val="000000"/>
                </a:solidFill>
                <a:highlight>
                  <a:srgbClr val="FFFFFF"/>
                </a:highlight>
                <a:latin typeface="Calibri"/>
                <a:ea typeface="Calibri"/>
                <a:cs typeface="Calibri"/>
                <a:sym typeface="Calibri"/>
              </a:rPr>
              <a:t>			</a:t>
            </a:r>
            <a:endParaRPr sz="1425" b="0" i="0" u="none" strike="noStrike" cap="none">
              <a:solidFill>
                <a:srgbClr val="000000"/>
              </a:solidFill>
              <a:highlight>
                <a:srgbClr val="FFFFFF"/>
              </a:highlight>
              <a:latin typeface="Calibri"/>
              <a:ea typeface="Calibri"/>
              <a:cs typeface="Calibri"/>
              <a:sym typeface="Calibri"/>
            </a:endParaRPr>
          </a:p>
          <a:p>
            <a:pPr marL="237059" marR="0" lvl="0" indent="-237059" algn="l" rtl="0">
              <a:lnSpc>
                <a:spcPct val="100000"/>
              </a:lnSpc>
              <a:spcBef>
                <a:spcPts val="1067"/>
              </a:spcBef>
              <a:spcAft>
                <a:spcPts val="0"/>
              </a:spcAft>
              <a:buClr>
                <a:srgbClr val="000000"/>
              </a:buClr>
              <a:buSzPts val="1425"/>
              <a:buFont typeface="Arial"/>
              <a:buNone/>
            </a:pPr>
            <a:r>
              <a:rPr lang="pl-PL" sz="1425" b="0" i="0" u="none" strike="noStrike" cap="none">
                <a:solidFill>
                  <a:srgbClr val="000000"/>
                </a:solidFill>
                <a:latin typeface="Calibri"/>
                <a:ea typeface="Calibri"/>
                <a:cs typeface="Calibri"/>
                <a:sym typeface="Calibri"/>
              </a:rPr>
              <a:t>		</a:t>
            </a:r>
            <a:endParaRPr sz="1425" b="0" i="0" u="none" strike="noStrike" cap="none">
              <a:solidFill>
                <a:srgbClr val="000000"/>
              </a:solidFill>
              <a:latin typeface="Calibri"/>
              <a:ea typeface="Calibri"/>
              <a:cs typeface="Calibri"/>
              <a:sym typeface="Calibri"/>
            </a:endParaRPr>
          </a:p>
          <a:p>
            <a:pPr marL="237059" marR="0" lvl="0" indent="-237059" algn="l" rtl="0">
              <a:lnSpc>
                <a:spcPct val="100000"/>
              </a:lnSpc>
              <a:spcBef>
                <a:spcPts val="1067"/>
              </a:spcBef>
              <a:spcAft>
                <a:spcPts val="0"/>
              </a:spcAft>
              <a:buClr>
                <a:srgbClr val="000000"/>
              </a:buClr>
              <a:buSzPts val="1425"/>
              <a:buFont typeface="Arial"/>
              <a:buNone/>
            </a:pPr>
            <a:endParaRPr sz="1425" b="0" i="0" u="none" strike="noStrike" cap="none">
              <a:solidFill>
                <a:srgbClr val="0D0D0D"/>
              </a:solidFill>
              <a:highlight>
                <a:srgbClr val="FFFFFF"/>
              </a:highlight>
              <a:latin typeface="Calibri"/>
              <a:ea typeface="Calibri"/>
              <a:cs typeface="Calibri"/>
              <a:sym typeface="Calibri"/>
            </a:endParaRPr>
          </a:p>
        </p:txBody>
      </p:sp>
      <p:pic>
        <p:nvPicPr>
          <p:cNvPr id="807" name="Google Shape;807;g368e3dab612_0_102" descr="Napis Co2 w środku i zielone stopy dookoła"/>
          <p:cNvPicPr preferRelativeResize="0"/>
          <p:nvPr/>
        </p:nvPicPr>
        <p:blipFill rotWithShape="1">
          <a:blip r:embed="rId3">
            <a:alphaModFix/>
          </a:blip>
          <a:srcRect/>
          <a:stretch/>
        </p:blipFill>
        <p:spPr>
          <a:xfrm>
            <a:off x="9859068" y="1802574"/>
            <a:ext cx="1295451" cy="1187100"/>
          </a:xfrm>
          <a:prstGeom prst="rect">
            <a:avLst/>
          </a:prstGeom>
          <a:noFill/>
          <a:ln>
            <a:noFill/>
          </a:ln>
        </p:spPr>
      </p:pic>
      <p:pic>
        <p:nvPicPr>
          <p:cNvPr id="808" name="Google Shape;808;g368e3dab612_0_102" descr="Okładka dokumenty Protokół GHG 1"/>
          <p:cNvPicPr preferRelativeResize="0"/>
          <p:nvPr/>
        </p:nvPicPr>
        <p:blipFill rotWithShape="1">
          <a:blip r:embed="rId4">
            <a:alphaModFix/>
          </a:blip>
          <a:srcRect/>
          <a:stretch/>
        </p:blipFill>
        <p:spPr>
          <a:xfrm>
            <a:off x="2685600" y="3763748"/>
            <a:ext cx="1815380" cy="2580094"/>
          </a:xfrm>
          <a:prstGeom prst="rect">
            <a:avLst/>
          </a:prstGeom>
          <a:noFill/>
          <a:ln w="10900" cap="flat" cmpd="sng">
            <a:solidFill>
              <a:srgbClr val="000000"/>
            </a:solidFill>
            <a:prstDash val="solid"/>
            <a:round/>
            <a:headEnd type="none" w="sm" len="sm"/>
            <a:tailEnd type="none" w="sm" len="sm"/>
          </a:ln>
        </p:spPr>
      </p:pic>
      <p:pic>
        <p:nvPicPr>
          <p:cNvPr id="809" name="Google Shape;809;g368e3dab612_0_102" descr="Okładka dokumenty Protokół GHG 2"/>
          <p:cNvPicPr preferRelativeResize="0"/>
          <p:nvPr/>
        </p:nvPicPr>
        <p:blipFill rotWithShape="1">
          <a:blip r:embed="rId5">
            <a:alphaModFix/>
          </a:blip>
          <a:srcRect/>
          <a:stretch/>
        </p:blipFill>
        <p:spPr>
          <a:xfrm>
            <a:off x="4985068" y="3758249"/>
            <a:ext cx="1915305" cy="2594750"/>
          </a:xfrm>
          <a:prstGeom prst="rect">
            <a:avLst/>
          </a:prstGeom>
          <a:noFill/>
          <a:ln w="10900" cap="flat" cmpd="sng">
            <a:solidFill>
              <a:srgbClr val="000000"/>
            </a:solidFill>
            <a:prstDash val="solid"/>
            <a:round/>
            <a:headEnd type="none" w="sm" len="sm"/>
            <a:tailEnd type="none" w="sm" len="sm"/>
          </a:ln>
        </p:spPr>
      </p:pic>
      <p:pic>
        <p:nvPicPr>
          <p:cNvPr id="810" name="Google Shape;810;g368e3dab612_0_102" descr="Okładka dokumenty Protokół GHG 3"/>
          <p:cNvPicPr preferRelativeResize="0"/>
          <p:nvPr/>
        </p:nvPicPr>
        <p:blipFill rotWithShape="1">
          <a:blip r:embed="rId6">
            <a:alphaModFix/>
          </a:blip>
          <a:srcRect/>
          <a:stretch/>
        </p:blipFill>
        <p:spPr>
          <a:xfrm>
            <a:off x="7345326" y="3763748"/>
            <a:ext cx="1915299" cy="2580112"/>
          </a:xfrm>
          <a:prstGeom prst="rect">
            <a:avLst/>
          </a:prstGeom>
          <a:noFill/>
          <a:ln w="10900" cap="flat" cmpd="sng">
            <a:solidFill>
              <a:srgbClr val="000000"/>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368e3dab612_0_923"/>
          <p:cNvSpPr txBox="1">
            <a:spLocks noGrp="1"/>
          </p:cNvSpPr>
          <p:nvPr>
            <p:ph type="title"/>
          </p:nvPr>
        </p:nvSpPr>
        <p:spPr>
          <a:xfrm>
            <a:off x="1043281" y="570120"/>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Ślad węglowy wg GHG Protocol - 3 zakresy</a:t>
            </a:r>
            <a:endParaRPr/>
          </a:p>
        </p:txBody>
      </p:sp>
      <p:sp>
        <p:nvSpPr>
          <p:cNvPr id="816" name="Google Shape;816;g368e3dab612_0_92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817" name="Google Shape;817;g368e3dab612_0_923" descr="Infografika obrazująca 3 zakresu liczenia śladu węglowego "/>
          <p:cNvPicPr preferRelativeResize="0"/>
          <p:nvPr/>
        </p:nvPicPr>
        <p:blipFill rotWithShape="1">
          <a:blip r:embed="rId3">
            <a:alphaModFix/>
          </a:blip>
          <a:srcRect/>
          <a:stretch/>
        </p:blipFill>
        <p:spPr>
          <a:xfrm>
            <a:off x="635425" y="1552437"/>
            <a:ext cx="10647675" cy="4606356"/>
          </a:xfrm>
          <a:prstGeom prst="rect">
            <a:avLst/>
          </a:prstGeom>
          <a:noFill/>
          <a:ln>
            <a:noFill/>
          </a:ln>
        </p:spPr>
      </p:pic>
      <p:sp>
        <p:nvSpPr>
          <p:cNvPr id="818" name="Google Shape;818;g368e3dab612_0_923"/>
          <p:cNvSpPr txBox="1"/>
          <p:nvPr/>
        </p:nvSpPr>
        <p:spPr>
          <a:xfrm>
            <a:off x="8324025" y="6377600"/>
            <a:ext cx="790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https://climateandstrategy.com/</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38ace48c45c_0_69"/>
          <p:cNvSpPr txBox="1">
            <a:spLocks noGrp="1"/>
          </p:cNvSpPr>
          <p:nvPr>
            <p:ph type="title"/>
          </p:nvPr>
        </p:nvSpPr>
        <p:spPr>
          <a:xfrm>
            <a:off x="886200"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Zakres 1 (Scope 1) - Emisje bezpośrednie</a:t>
            </a:r>
            <a:endParaRPr/>
          </a:p>
        </p:txBody>
      </p:sp>
      <p:sp>
        <p:nvSpPr>
          <p:cNvPr id="825" name="Google Shape;825;g38ace48c45c_0_69"/>
          <p:cNvSpPr txBox="1">
            <a:spLocks noGrp="1"/>
          </p:cNvSpPr>
          <p:nvPr>
            <p:ph type="body" idx="1"/>
          </p:nvPr>
        </p:nvSpPr>
        <p:spPr>
          <a:xfrm>
            <a:off x="886200" y="1536633"/>
            <a:ext cx="11360700" cy="4555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800"/>
              <a:buNone/>
            </a:pPr>
            <a:r>
              <a:rPr lang="pl-PL" sz="2400">
                <a:solidFill>
                  <a:srgbClr val="000000"/>
                </a:solidFill>
              </a:rPr>
              <a:t>Ślad węglowy z emisji bezpośrednich:</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ogrzewanie firmy, kotłownia, nagrzewnice, agregaty,</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chłodzenie firmy, klimatyzacje, lady chłodnicze, </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środki transportu wykorzystywane w firmie,</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pojazdy techniczne wykorzystywane w firmie np. wózki widłowe,</a:t>
            </a:r>
            <a:endParaRPr sz="2400">
              <a:solidFill>
                <a:srgbClr val="000000"/>
              </a:solidFill>
            </a:endParaRPr>
          </a:p>
          <a:p>
            <a:pPr marL="228596" lvl="0" indent="-228596" algn="l" rtl="0">
              <a:lnSpc>
                <a:spcPct val="150000"/>
              </a:lnSpc>
              <a:spcBef>
                <a:spcPts val="1000"/>
              </a:spcBef>
              <a:spcAft>
                <a:spcPts val="0"/>
              </a:spcAft>
              <a:buClr>
                <a:srgbClr val="003399"/>
              </a:buClr>
              <a:buSzPts val="2400"/>
              <a:buFont typeface="Calibri"/>
              <a:buChar char="•"/>
            </a:pPr>
            <a:r>
              <a:rPr lang="pl-PL" sz="2400">
                <a:solidFill>
                  <a:srgbClr val="000000"/>
                </a:solidFill>
              </a:rPr>
              <a:t>inne urządzenia spalinowe np. kosiarki.</a:t>
            </a: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228596" lvl="0" indent="-110064" algn="l" rtl="0">
              <a:lnSpc>
                <a:spcPct val="150000"/>
              </a:lnSpc>
              <a:spcBef>
                <a:spcPts val="1000"/>
              </a:spcBef>
              <a:spcAft>
                <a:spcPts val="0"/>
              </a:spcAft>
              <a:buSzPts val="2800"/>
              <a:buNone/>
            </a:pPr>
            <a:endParaRPr sz="2400">
              <a:solidFill>
                <a:srgbClr val="000000"/>
              </a:solidFill>
            </a:endParaRPr>
          </a:p>
          <a:p>
            <a:pPr marL="0" lvl="0" indent="0" algn="l" rtl="0">
              <a:lnSpc>
                <a:spcPct val="90000"/>
              </a:lnSpc>
              <a:spcBef>
                <a:spcPts val="1000"/>
              </a:spcBef>
              <a:spcAft>
                <a:spcPts val="0"/>
              </a:spcAft>
              <a:buSzPts val="2800"/>
              <a:buNone/>
            </a:pPr>
            <a:endParaRPr sz="2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38ace48c45c_0_75"/>
          <p:cNvSpPr txBox="1">
            <a:spLocks noGrp="1"/>
          </p:cNvSpPr>
          <p:nvPr>
            <p:ph type="title"/>
          </p:nvPr>
        </p:nvSpPr>
        <p:spPr>
          <a:xfrm>
            <a:off x="932694"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Zakres 2 (Scope 2) - Emisje pośrednie</a:t>
            </a:r>
            <a:endParaRPr/>
          </a:p>
        </p:txBody>
      </p:sp>
      <p:sp>
        <p:nvSpPr>
          <p:cNvPr id="832" name="Google Shape;832;g38ace48c45c_0_75"/>
          <p:cNvSpPr txBox="1">
            <a:spLocks noGrp="1"/>
          </p:cNvSpPr>
          <p:nvPr>
            <p:ph type="body" idx="1"/>
          </p:nvPr>
        </p:nvSpPr>
        <p:spPr>
          <a:xfrm>
            <a:off x="932694" y="1536633"/>
            <a:ext cx="11360700" cy="4555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400"/>
              <a:buFont typeface="Arial"/>
              <a:buNone/>
            </a:pPr>
            <a:r>
              <a:rPr lang="pl-PL" sz="2400"/>
              <a:t>Ślad węglowy z emisji pośrednich:</a:t>
            </a:r>
            <a:endParaRPr sz="2400"/>
          </a:p>
          <a:p>
            <a:pPr marL="228596" lvl="0" indent="-228596" algn="l" rtl="0">
              <a:lnSpc>
                <a:spcPct val="150000"/>
              </a:lnSpc>
              <a:spcBef>
                <a:spcPts val="1000"/>
              </a:spcBef>
              <a:spcAft>
                <a:spcPts val="0"/>
              </a:spcAft>
              <a:buClr>
                <a:schemeClr val="dk1"/>
              </a:buClr>
              <a:buSzPts val="2400"/>
              <a:buFont typeface="Calibri"/>
              <a:buChar char="•"/>
            </a:pPr>
            <a:r>
              <a:rPr lang="pl-PL" sz="2400"/>
              <a:t>emisja związana z wykorzystanym prądem,</a:t>
            </a:r>
            <a:endParaRPr sz="2400"/>
          </a:p>
          <a:p>
            <a:pPr marL="228596" lvl="0" indent="-228596" algn="l" rtl="0">
              <a:lnSpc>
                <a:spcPct val="150000"/>
              </a:lnSpc>
              <a:spcBef>
                <a:spcPts val="1000"/>
              </a:spcBef>
              <a:spcAft>
                <a:spcPts val="0"/>
              </a:spcAft>
              <a:buClr>
                <a:schemeClr val="dk1"/>
              </a:buClr>
              <a:buSzPts val="2400"/>
              <a:buFont typeface="Calibri"/>
              <a:buChar char="•"/>
            </a:pPr>
            <a:r>
              <a:rPr lang="pl-PL" sz="2400"/>
              <a:t>emisja związana z wykorzystanym ciepłem systemowym,</a:t>
            </a:r>
            <a:endParaRPr sz="2400"/>
          </a:p>
          <a:p>
            <a:pPr marL="228596" lvl="0" indent="-228596" algn="l" rtl="0">
              <a:lnSpc>
                <a:spcPct val="150000"/>
              </a:lnSpc>
              <a:spcBef>
                <a:spcPts val="1000"/>
              </a:spcBef>
              <a:spcAft>
                <a:spcPts val="0"/>
              </a:spcAft>
              <a:buClr>
                <a:schemeClr val="dk1"/>
              </a:buClr>
              <a:buSzPts val="2400"/>
              <a:buFont typeface="Calibri"/>
              <a:buChar char="•"/>
            </a:pPr>
            <a:r>
              <a:rPr lang="pl-PL" sz="2400"/>
              <a:t>emisja związana z wykorzystanym parą, chłodem itp., </a:t>
            </a:r>
            <a:endParaRPr sz="2400"/>
          </a:p>
          <a:p>
            <a:pPr marL="228596" lvl="0" indent="-228596" algn="l" rtl="0">
              <a:lnSpc>
                <a:spcPct val="150000"/>
              </a:lnSpc>
              <a:spcBef>
                <a:spcPts val="1000"/>
              </a:spcBef>
              <a:spcAft>
                <a:spcPts val="0"/>
              </a:spcAft>
              <a:buClr>
                <a:schemeClr val="dk1"/>
              </a:buClr>
              <a:buSzPts val="2400"/>
              <a:buFont typeface="Calibri"/>
              <a:buChar char="•"/>
            </a:pPr>
            <a:r>
              <a:rPr lang="pl-PL" sz="2400"/>
              <a:t>produkowanym poza miejscem naszej działalności.</a:t>
            </a:r>
            <a:endParaRPr sz="2400"/>
          </a:p>
          <a:p>
            <a:pPr marL="228596" lvl="0" indent="-110064" algn="l" rtl="0">
              <a:lnSpc>
                <a:spcPct val="150000"/>
              </a:lnSpc>
              <a:spcBef>
                <a:spcPts val="1000"/>
              </a:spcBef>
              <a:spcAft>
                <a:spcPts val="0"/>
              </a:spcAft>
              <a:buClr>
                <a:schemeClr val="dk1"/>
              </a:buClr>
              <a:buSzPts val="1400"/>
              <a:buFont typeface="Arial"/>
              <a:buNone/>
            </a:pPr>
            <a:endParaRPr sz="2400"/>
          </a:p>
          <a:p>
            <a:pPr marL="228596" lvl="0" indent="-110064" algn="l" rtl="0">
              <a:lnSpc>
                <a:spcPct val="150000"/>
              </a:lnSpc>
              <a:spcBef>
                <a:spcPts val="1000"/>
              </a:spcBef>
              <a:spcAft>
                <a:spcPts val="0"/>
              </a:spcAft>
              <a:buClr>
                <a:schemeClr val="dk1"/>
              </a:buClr>
              <a:buSzPts val="1400"/>
              <a:buFont typeface="Arial"/>
              <a:buNone/>
            </a:pPr>
            <a:endParaRPr sz="2400"/>
          </a:p>
          <a:p>
            <a:pPr marL="228596" lvl="0" indent="-110064" algn="l" rtl="0">
              <a:lnSpc>
                <a:spcPct val="150000"/>
              </a:lnSpc>
              <a:spcBef>
                <a:spcPts val="1000"/>
              </a:spcBef>
              <a:spcAft>
                <a:spcPts val="0"/>
              </a:spcAft>
              <a:buClr>
                <a:schemeClr val="dk1"/>
              </a:buClr>
              <a:buSzPts val="1400"/>
              <a:buFont typeface="Arial"/>
              <a:buNone/>
            </a:pPr>
            <a:endParaRPr sz="2400"/>
          </a:p>
          <a:p>
            <a:pPr marL="0" lvl="0" indent="0" algn="l" rtl="0">
              <a:lnSpc>
                <a:spcPct val="90000"/>
              </a:lnSpc>
              <a:spcBef>
                <a:spcPts val="1000"/>
              </a:spcBef>
              <a:spcAft>
                <a:spcPts val="0"/>
              </a:spcAft>
              <a:buSzPts val="2800"/>
              <a:buNone/>
            </a:pPr>
            <a:endParaRPr sz="24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38ace48c45c_0_81"/>
          <p:cNvSpPr txBox="1">
            <a:spLocks noGrp="1"/>
          </p:cNvSpPr>
          <p:nvPr>
            <p:ph type="title"/>
          </p:nvPr>
        </p:nvSpPr>
        <p:spPr>
          <a:xfrm>
            <a:off x="909447"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Zakres 3 (Scope 3) - Upstream</a:t>
            </a:r>
            <a:endParaRPr/>
          </a:p>
        </p:txBody>
      </p:sp>
      <p:sp>
        <p:nvSpPr>
          <p:cNvPr id="839" name="Google Shape;839;g38ace48c45c_0_81"/>
          <p:cNvSpPr txBox="1">
            <a:spLocks noGrp="1"/>
          </p:cNvSpPr>
          <p:nvPr>
            <p:ph type="body" idx="1"/>
          </p:nvPr>
        </p:nvSpPr>
        <p:spPr>
          <a:xfrm>
            <a:off x="909447" y="1536633"/>
            <a:ext cx="11360700" cy="4555200"/>
          </a:xfrm>
          <a:prstGeom prst="rect">
            <a:avLst/>
          </a:prstGeom>
          <a:noFill/>
          <a:ln>
            <a:noFill/>
          </a:ln>
        </p:spPr>
        <p:txBody>
          <a:bodyPr spcFirstLastPara="1" wrap="square" lIns="91425" tIns="45700" rIns="91425" bIns="45700" anchor="t" anchorCtr="0">
            <a:noAutofit/>
          </a:bodyPr>
          <a:lstStyle/>
          <a:p>
            <a:pPr marL="457188" marR="0" lvl="0" indent="-457188" algn="l" rtl="0">
              <a:lnSpc>
                <a:spcPct val="150000"/>
              </a:lnSpc>
              <a:spcBef>
                <a:spcPts val="0"/>
              </a:spcBef>
              <a:spcAft>
                <a:spcPts val="0"/>
              </a:spcAft>
              <a:buClr>
                <a:schemeClr val="dk1"/>
              </a:buClr>
              <a:buSzPts val="2400"/>
              <a:buFont typeface="Calibri"/>
              <a:buAutoNum type="arabicPeriod"/>
            </a:pPr>
            <a:r>
              <a:rPr lang="pl-PL" sz="2400"/>
              <a:t>Zakupione surowce i usługi.</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Dobra kapitałowe.</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Emisje związane z energią i paliwami nieujęte w zakresie 1 i 2.</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Upstream – transport i dystrybucja.</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Odpady powstałe w wyniku działalności.</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Podróże służbowe.</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Dojazdy pracowników do pracy.Q</a:t>
            </a:r>
            <a:endParaRPr sz="2400"/>
          </a:p>
          <a:p>
            <a:pPr marL="457188" marR="0" lvl="0" indent="-457188" algn="l" rtl="0">
              <a:lnSpc>
                <a:spcPct val="150000"/>
              </a:lnSpc>
              <a:spcBef>
                <a:spcPts val="0"/>
              </a:spcBef>
              <a:spcAft>
                <a:spcPts val="0"/>
              </a:spcAft>
              <a:buClr>
                <a:schemeClr val="dk1"/>
              </a:buClr>
              <a:buSzPts val="2400"/>
              <a:buFont typeface="Calibri"/>
              <a:buAutoNum type="arabicPeriod"/>
            </a:pPr>
            <a:r>
              <a:rPr lang="pl-PL" sz="2400"/>
              <a:t>Upstream – wynajęte aktywa.</a:t>
            </a:r>
            <a:endParaRPr sz="2400"/>
          </a:p>
          <a:p>
            <a:pPr marL="0" marR="0" lvl="0" indent="0" algn="l" rtl="0">
              <a:lnSpc>
                <a:spcPct val="150000"/>
              </a:lnSpc>
              <a:spcBef>
                <a:spcPts val="0"/>
              </a:spcBef>
              <a:spcAft>
                <a:spcPts val="0"/>
              </a:spcAft>
              <a:buSzPts val="2800"/>
              <a:buNone/>
            </a:pPr>
            <a:endParaRPr sz="24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38ace48c45c_0_87"/>
          <p:cNvSpPr txBox="1">
            <a:spLocks noGrp="1"/>
          </p:cNvSpPr>
          <p:nvPr>
            <p:ph type="title"/>
          </p:nvPr>
        </p:nvSpPr>
        <p:spPr>
          <a:xfrm>
            <a:off x="862952" y="593367"/>
            <a:ext cx="113607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pl-PL"/>
              <a:t>Zakres 3 (Scope 3) - Downstream</a:t>
            </a:r>
            <a:endParaRPr/>
          </a:p>
        </p:txBody>
      </p:sp>
      <p:sp>
        <p:nvSpPr>
          <p:cNvPr id="846" name="Google Shape;846;g38ace48c45c_0_87"/>
          <p:cNvSpPr txBox="1">
            <a:spLocks noGrp="1"/>
          </p:cNvSpPr>
          <p:nvPr>
            <p:ph type="body" idx="1"/>
          </p:nvPr>
        </p:nvSpPr>
        <p:spPr>
          <a:xfrm>
            <a:off x="862952" y="1536633"/>
            <a:ext cx="11360700" cy="4555200"/>
          </a:xfrm>
          <a:prstGeom prst="rect">
            <a:avLst/>
          </a:prstGeom>
          <a:noFill/>
          <a:ln>
            <a:noFill/>
          </a:ln>
        </p:spPr>
        <p:txBody>
          <a:bodyPr spcFirstLastPara="1" wrap="square" lIns="91425" tIns="45700" rIns="91425" bIns="45700" anchor="t" anchorCtr="0">
            <a:noAutofit/>
          </a:bodyPr>
          <a:lstStyle/>
          <a:p>
            <a:pPr marL="457188" lvl="0" indent="-457188" algn="l" rtl="0">
              <a:lnSpc>
                <a:spcPct val="115000"/>
              </a:lnSpc>
              <a:spcBef>
                <a:spcPts val="0"/>
              </a:spcBef>
              <a:spcAft>
                <a:spcPts val="0"/>
              </a:spcAft>
              <a:buClr>
                <a:schemeClr val="dk1"/>
              </a:buClr>
              <a:buSzPts val="2400"/>
              <a:buFont typeface="Calibri"/>
              <a:buAutoNum type="arabicPeriod"/>
            </a:pPr>
            <a:r>
              <a:rPr lang="pl-PL" sz="2400"/>
              <a:t>Downstream – transport i dystrybucja.</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Przetwarzanie sprzedanych produktów (przetwarzanie produktów pośrednich sprzedawanych w roku sprawozdawczym do klientów (np. wytwórców).</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Użytkowanie sprzedanych produktów.</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Postępowanie ze sprzedanymi produktami po zakończeniu ich użytkowania</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Downstream – wynajęte aktywa.</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Franczyzy.</a:t>
            </a:r>
            <a:endParaRPr sz="2400"/>
          </a:p>
          <a:p>
            <a:pPr marL="457188" lvl="0" indent="-457188" algn="l" rtl="0">
              <a:lnSpc>
                <a:spcPct val="115000"/>
              </a:lnSpc>
              <a:spcBef>
                <a:spcPts val="1000"/>
              </a:spcBef>
              <a:spcAft>
                <a:spcPts val="0"/>
              </a:spcAft>
              <a:buClr>
                <a:schemeClr val="dk1"/>
              </a:buClr>
              <a:buSzPts val="2400"/>
              <a:buFont typeface="Calibri"/>
              <a:buAutoNum type="arabicPeriod"/>
            </a:pPr>
            <a:r>
              <a:rPr lang="pl-PL" sz="2400"/>
              <a:t>Inwestycje (działalność inwestycyjna w roku sprawozdawczym, nieobjęte </a:t>
            </a:r>
            <a:br>
              <a:rPr lang="pl-PL" sz="2400"/>
            </a:br>
            <a:r>
              <a:rPr lang="pl-PL" sz="2400"/>
              <a:t>zakresem 1 lub 2).</a:t>
            </a:r>
            <a:endParaRPr sz="2400"/>
          </a:p>
          <a:p>
            <a:pPr marL="0" lvl="0" indent="0" algn="l" rtl="0">
              <a:lnSpc>
                <a:spcPct val="115000"/>
              </a:lnSpc>
              <a:spcBef>
                <a:spcPts val="1000"/>
              </a:spcBef>
              <a:spcAft>
                <a:spcPts val="0"/>
              </a:spcAft>
              <a:buSzPts val="2800"/>
              <a:buNone/>
            </a:pPr>
            <a:endParaRPr sz="2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3690549fdb0_0_5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3200"/>
              <a:buNone/>
            </a:pPr>
            <a:r>
              <a:rPr lang="pl-PL" dirty="0"/>
              <a:t>Zadanie 2</a:t>
            </a:r>
            <a:endParaRPr dirty="0"/>
          </a:p>
        </p:txBody>
      </p:sp>
      <p:sp>
        <p:nvSpPr>
          <p:cNvPr id="853" name="Google Shape;853;g3690549fdb0_0_56"/>
          <p:cNvSpPr txBox="1">
            <a:spLocks noGrp="1"/>
          </p:cNvSpPr>
          <p:nvPr>
            <p:ph type="body" idx="1"/>
          </p:nvPr>
        </p:nvSpPr>
        <p:spPr>
          <a:xfrm>
            <a:off x="839803" y="2057400"/>
            <a:ext cx="4780500" cy="381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600"/>
              <a:buNone/>
            </a:pPr>
            <a:r>
              <a:rPr lang="pl-PL" sz="3000" dirty="0"/>
              <a:t>Ślad węglowy uczelni </a:t>
            </a:r>
            <a:endParaRPr sz="3000" dirty="0"/>
          </a:p>
          <a:p>
            <a:pPr marL="457200" lvl="0" indent="-342900" algn="l" rtl="0">
              <a:lnSpc>
                <a:spcPct val="115000"/>
              </a:lnSpc>
              <a:spcBef>
                <a:spcPts val="1000"/>
              </a:spcBef>
              <a:spcAft>
                <a:spcPts val="0"/>
              </a:spcAft>
              <a:buSzPts val="1800"/>
              <a:buFont typeface="Calibri"/>
              <a:buAutoNum type="arabicPeriod"/>
            </a:pPr>
            <a:r>
              <a:rPr lang="pl-PL" sz="1800" dirty="0"/>
              <a:t>Wejdź na link z czatu do tablicy MIRO.</a:t>
            </a:r>
            <a:endParaRPr sz="1800" dirty="0"/>
          </a:p>
          <a:p>
            <a:pPr marL="457200" lvl="0" indent="-342900" algn="l" rtl="0">
              <a:lnSpc>
                <a:spcPct val="115000"/>
              </a:lnSpc>
              <a:spcBef>
                <a:spcPts val="0"/>
              </a:spcBef>
              <a:spcAft>
                <a:spcPts val="0"/>
              </a:spcAft>
              <a:buSzPts val="1800"/>
              <a:buFont typeface="Calibri"/>
              <a:buAutoNum type="arabicPeriod"/>
            </a:pPr>
            <a:r>
              <a:rPr lang="pl-PL" sz="1800" dirty="0"/>
              <a:t>Przyporządkujcie w podgrupach  pozycje wg 3 zakresów śladu węglowego.</a:t>
            </a:r>
            <a:endParaRPr sz="1800" dirty="0"/>
          </a:p>
          <a:p>
            <a:pPr marL="457200" lvl="0" indent="-342900" algn="l" rtl="0">
              <a:lnSpc>
                <a:spcPct val="115000"/>
              </a:lnSpc>
              <a:spcBef>
                <a:spcPts val="0"/>
              </a:spcBef>
              <a:spcAft>
                <a:spcPts val="0"/>
              </a:spcAft>
              <a:buSzPts val="1800"/>
              <a:buFont typeface="Calibri"/>
              <a:buAutoNum type="arabicPeriod"/>
            </a:pPr>
            <a:r>
              <a:rPr lang="pl-PL" sz="1800" dirty="0"/>
              <a:t>Pomysły na redukcję śladu węglowego uczelni.</a:t>
            </a:r>
            <a:endParaRPr sz="1800" dirty="0"/>
          </a:p>
          <a:p>
            <a:pPr marL="0" lvl="0" indent="0" algn="l" rtl="0">
              <a:lnSpc>
                <a:spcPct val="115000"/>
              </a:lnSpc>
              <a:spcBef>
                <a:spcPts val="1000"/>
              </a:spcBef>
              <a:spcAft>
                <a:spcPts val="0"/>
              </a:spcAft>
              <a:buSzPts val="1600"/>
              <a:buNone/>
            </a:pPr>
            <a:endParaRPr sz="1800" dirty="0"/>
          </a:p>
        </p:txBody>
      </p:sp>
      <p:sp>
        <p:nvSpPr>
          <p:cNvPr id="854" name="Google Shape;854;g3690549fdb0_0_56">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855" name="Google Shape;855;g3690549fdb0_0_56">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
        <p:nvSpPr>
          <p:cNvPr id="856" name="Google Shape;856;g3690549fdb0_0_56">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40"/>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40"/>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3cee6041d67_0_4"/>
          <p:cNvSpPr txBox="1"/>
          <p:nvPr/>
        </p:nvSpPr>
        <p:spPr>
          <a:xfrm>
            <a:off x="481605" y="1613938"/>
            <a:ext cx="7980900" cy="3632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Emisje z laboratoriów (np. spalanie gazów w palnikach)</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Praca zdalna i zużycie energii przez pracowników w domu</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Zakup materiałów biurowych (papier, tusze)</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Spalanie gazu ziemnego w kotłowni uczelni</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Zużycie energii elektrycznej w budynkach uczelni</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Ciepło systemowe dostarczane przez miejską sieć</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a:p>
            <a:pPr marL="457200" lvl="0" indent="-330200" algn="l" rtl="0">
              <a:spcBef>
                <a:spcPts val="0"/>
              </a:spcBef>
              <a:spcAft>
                <a:spcPts val="0"/>
              </a:spcAft>
              <a:buSzPts val="1600"/>
              <a:buFont typeface="Calibri"/>
              <a:buAutoNum type="arabicPeriod"/>
            </a:pPr>
            <a:r>
              <a:rPr lang="pl-PL" sz="1600" dirty="0">
                <a:latin typeface="Calibri"/>
                <a:ea typeface="Calibri"/>
                <a:cs typeface="Calibri"/>
                <a:sym typeface="Calibri"/>
              </a:rPr>
              <a:t>Zakupy komputerów i sprzętu elektronicznego</a:t>
            </a:r>
            <a:endParaRPr sz="1600" dirty="0">
              <a:latin typeface="Calibri"/>
              <a:ea typeface="Calibri"/>
              <a:cs typeface="Calibri"/>
              <a:sym typeface="Calibri"/>
            </a:endParaRPr>
          </a:p>
          <a:p>
            <a:pPr marL="1257300" lvl="0" indent="-342900" algn="l" rtl="0">
              <a:spcBef>
                <a:spcPts val="0"/>
              </a:spcBef>
              <a:spcAft>
                <a:spcPts val="0"/>
              </a:spcAft>
              <a:buFont typeface="+mj-lt"/>
              <a:buAutoNum type="arabicPeriod"/>
            </a:pPr>
            <a:endParaRPr sz="1600" dirty="0">
              <a:latin typeface="Calibri"/>
              <a:ea typeface="Calibri"/>
              <a:cs typeface="Calibri"/>
              <a:sym typeface="Calibri"/>
            </a:endParaRPr>
          </a:p>
        </p:txBody>
      </p:sp>
      <p:sp>
        <p:nvSpPr>
          <p:cNvPr id="863" name="Google Shape;863;g3cee6041d67_0_4"/>
          <p:cNvSpPr txBox="1"/>
          <p:nvPr/>
        </p:nvSpPr>
        <p:spPr>
          <a:xfrm>
            <a:off x="6384950" y="1521850"/>
            <a:ext cx="51597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PL" sz="1600">
                <a:solidFill>
                  <a:schemeClr val="dk1"/>
                </a:solidFill>
                <a:latin typeface="Calibri"/>
                <a:ea typeface="Calibri"/>
                <a:cs typeface="Calibri"/>
                <a:sym typeface="Calibri"/>
              </a:rPr>
              <a:t>8. Dojazdy pracowników komunikacją miejską</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9. Pojazdy uczelni (np. samochód służbowy dziekana)</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10. Zakupy usług cateringowych na konferencje</a:t>
            </a:r>
            <a:endParaRPr sz="1600">
              <a:solidFill>
                <a:schemeClr val="dk1"/>
              </a:solidFill>
              <a:latin typeface="Calibri"/>
              <a:ea typeface="Calibri"/>
              <a:cs typeface="Calibri"/>
              <a:sym typeface="Calibri"/>
            </a:endParaRPr>
          </a:p>
          <a:p>
            <a:pPr marL="0" lvl="0" indent="0" algn="l" rtl="0">
              <a:spcBef>
                <a:spcPts val="0"/>
              </a:spcBef>
              <a:spcAft>
                <a:spcPts val="0"/>
              </a:spcAft>
              <a:buNone/>
            </a:pPr>
            <a:br>
              <a:rPr lang="pl-PL" sz="1600">
                <a:solidFill>
                  <a:schemeClr val="dk1"/>
                </a:solidFill>
                <a:latin typeface="Calibri"/>
                <a:ea typeface="Calibri"/>
                <a:cs typeface="Calibri"/>
                <a:sym typeface="Calibri"/>
              </a:rPr>
            </a:br>
            <a:r>
              <a:rPr lang="pl-PL" sz="1600">
                <a:solidFill>
                  <a:schemeClr val="dk1"/>
                </a:solidFill>
                <a:latin typeface="Calibri"/>
                <a:ea typeface="Calibri"/>
                <a:cs typeface="Calibri"/>
                <a:sym typeface="Calibri"/>
              </a:rPr>
              <a:t>11. Produkcja materiałów promocyjnych (np. ulotki, roll-upy)</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12. Podróże służbowe pracowników samolotami</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13. Utrzymanie serwerowni (energia + chłodzenie)</a:t>
            </a:r>
            <a:endParaRPr sz="1600">
              <a:solidFill>
                <a:schemeClr val="dk1"/>
              </a:solidFill>
              <a:latin typeface="Calibri"/>
              <a:ea typeface="Calibri"/>
              <a:cs typeface="Calibri"/>
              <a:sym typeface="Calibri"/>
            </a:endParaRPr>
          </a:p>
          <a:p>
            <a:pPr marL="45720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pl-PL" sz="1600">
                <a:solidFill>
                  <a:schemeClr val="dk1"/>
                </a:solidFill>
                <a:latin typeface="Calibri"/>
                <a:ea typeface="Calibri"/>
                <a:cs typeface="Calibri"/>
                <a:sym typeface="Calibri"/>
              </a:rPr>
              <a:t>14. Utylizacja odpadów komunalnych z kampusu</a:t>
            </a:r>
            <a:endParaRPr sz="1600">
              <a:latin typeface="Calibri"/>
              <a:ea typeface="Calibri"/>
              <a:cs typeface="Calibri"/>
              <a:sym typeface="Calibri"/>
            </a:endParaRPr>
          </a:p>
        </p:txBody>
      </p:sp>
      <p:sp>
        <p:nvSpPr>
          <p:cNvPr id="2" name="Tytuł 1">
            <a:extLst>
              <a:ext uri="{FF2B5EF4-FFF2-40B4-BE49-F238E27FC236}">
                <a16:creationId xmlns:a16="http://schemas.microsoft.com/office/drawing/2014/main" id="{919BA3CA-F79A-974F-1E59-D22D4EC6CAA6}"/>
              </a:ext>
            </a:extLst>
          </p:cNvPr>
          <p:cNvSpPr>
            <a:spLocks noGrp="1"/>
          </p:cNvSpPr>
          <p:nvPr>
            <p:ph type="title"/>
          </p:nvPr>
        </p:nvSpPr>
        <p:spPr>
          <a:xfrm>
            <a:off x="839788" y="-1600200"/>
            <a:ext cx="3932237" cy="1600200"/>
          </a:xfrm>
        </p:spPr>
        <p:txBody>
          <a:bodyPr spcFirstLastPara="1" wrap="square" lIns="91425" tIns="45700" rIns="91425" bIns="45700" anchor="b" anchorCtr="0">
            <a:normAutofit/>
          </a:bodyPr>
          <a:lstStyle/>
          <a:p>
            <a:r>
              <a:rPr lang="pl-PL" dirty="0"/>
              <a:t>Do zadania</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368e3dab612_0_10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dirty="0"/>
              <a:t>Gospodarka obiegu zamkniętego</a:t>
            </a:r>
            <a:endParaRPr dirty="0"/>
          </a:p>
        </p:txBody>
      </p:sp>
      <p:sp>
        <p:nvSpPr>
          <p:cNvPr id="870" name="Google Shape;870;g368e3dab612_0_10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Nowy model rozwoju</a:t>
            </a:r>
            <a:endParaRPr/>
          </a:p>
        </p:txBody>
      </p:sp>
      <p:sp>
        <p:nvSpPr>
          <p:cNvPr id="871" name="Google Shape;871;g368e3dab612_0_108">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368e3dab612_0_1140">
            <a:extLst>
              <a:ext uri="{C183D7F6-B498-43B3-948B-1728B52AA6E4}">
                <adec:decorative xmlns:adec="http://schemas.microsoft.com/office/drawing/2017/decorative" val="1"/>
              </a:ext>
            </a:extLst>
          </p:cNvPr>
          <p:cNvSpPr/>
          <p:nvPr/>
        </p:nvSpPr>
        <p:spPr>
          <a:xfrm rot="-5400000">
            <a:off x="7559833" y="2911621"/>
            <a:ext cx="2083500" cy="1284000"/>
          </a:xfrm>
          <a:prstGeom prst="rightArrow">
            <a:avLst>
              <a:gd name="adj1" fmla="val 50000"/>
              <a:gd name="adj2" fmla="val 50000"/>
            </a:avLst>
          </a:prstGeom>
          <a:solidFill>
            <a:srgbClr val="A6D3FF"/>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7" name="Google Shape;877;g368e3dab612_0_1140">
            <a:extLst>
              <a:ext uri="{C183D7F6-B498-43B3-948B-1728B52AA6E4}">
                <adec:decorative xmlns:adec="http://schemas.microsoft.com/office/drawing/2017/decorative" val="1"/>
              </a:ext>
            </a:extLst>
          </p:cNvPr>
          <p:cNvSpPr/>
          <p:nvPr/>
        </p:nvSpPr>
        <p:spPr>
          <a:xfrm rot="-5400000">
            <a:off x="4431759" y="2911621"/>
            <a:ext cx="2083500" cy="1284000"/>
          </a:xfrm>
          <a:prstGeom prst="rightArrow">
            <a:avLst>
              <a:gd name="adj1" fmla="val 50000"/>
              <a:gd name="adj2" fmla="val 50000"/>
            </a:avLst>
          </a:prstGeom>
          <a:solidFill>
            <a:srgbClr val="A6D3FF"/>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8" name="Google Shape;878;g368e3dab612_0_1140">
            <a:extLst>
              <a:ext uri="{C183D7F6-B498-43B3-948B-1728B52AA6E4}">
                <adec:decorative xmlns:adec="http://schemas.microsoft.com/office/drawing/2017/decorative" val="1"/>
              </a:ext>
            </a:extLst>
          </p:cNvPr>
          <p:cNvSpPr/>
          <p:nvPr/>
        </p:nvSpPr>
        <p:spPr>
          <a:xfrm rot="-5400000">
            <a:off x="1529739" y="2892877"/>
            <a:ext cx="2083500" cy="1284000"/>
          </a:xfrm>
          <a:prstGeom prst="rightArrow">
            <a:avLst>
              <a:gd name="adj1" fmla="val 50000"/>
              <a:gd name="adj2" fmla="val 50000"/>
            </a:avLst>
          </a:prstGeom>
          <a:solidFill>
            <a:srgbClr val="A6D3FF"/>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879" name="Google Shape;879;g368e3dab612_0_1140">
            <a:extLst>
              <a:ext uri="{C183D7F6-B498-43B3-948B-1728B52AA6E4}">
                <adec:decorative xmlns:adec="http://schemas.microsoft.com/office/drawing/2017/decorative" val="1"/>
              </a:ext>
            </a:extLst>
          </p:cNvPr>
          <p:cNvCxnSpPr/>
          <p:nvPr/>
        </p:nvCxnSpPr>
        <p:spPr>
          <a:xfrm>
            <a:off x="1368275" y="3800050"/>
            <a:ext cx="8562300" cy="900"/>
          </a:xfrm>
          <a:prstGeom prst="straightConnector1">
            <a:avLst/>
          </a:prstGeom>
          <a:noFill/>
          <a:ln w="38100" cap="flat" cmpd="sng">
            <a:solidFill>
              <a:schemeClr val="dk1"/>
            </a:solidFill>
            <a:prstDash val="solid"/>
            <a:round/>
            <a:headEnd type="none" w="sm" len="sm"/>
            <a:tailEnd type="triangle" w="med" len="med"/>
          </a:ln>
        </p:spPr>
      </p:cxnSp>
      <p:sp>
        <p:nvSpPr>
          <p:cNvPr id="880" name="Google Shape;880;g368e3dab612_0_1140"/>
          <p:cNvSpPr txBox="1"/>
          <p:nvPr/>
        </p:nvSpPr>
        <p:spPr>
          <a:xfrm>
            <a:off x="1048939" y="3224441"/>
            <a:ext cx="9561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500" b="0" i="0" u="none" strike="noStrike" cap="none">
                <a:solidFill>
                  <a:srgbClr val="000000"/>
                </a:solidFill>
                <a:latin typeface="Calibri"/>
                <a:ea typeface="Calibri"/>
                <a:cs typeface="Calibri"/>
                <a:sym typeface="Calibri"/>
              </a:rPr>
              <a:t>WEŹ</a:t>
            </a:r>
            <a:endParaRPr sz="1600" b="0" i="0" u="none" strike="noStrike" cap="none">
              <a:solidFill>
                <a:srgbClr val="000000"/>
              </a:solidFill>
              <a:latin typeface="Calibri"/>
              <a:ea typeface="Calibri"/>
              <a:cs typeface="Calibri"/>
              <a:sym typeface="Calibri"/>
            </a:endParaRPr>
          </a:p>
        </p:txBody>
      </p:sp>
      <p:sp>
        <p:nvSpPr>
          <p:cNvPr id="881" name="Google Shape;881;g368e3dab612_0_1140"/>
          <p:cNvSpPr txBox="1"/>
          <p:nvPr/>
        </p:nvSpPr>
        <p:spPr>
          <a:xfrm>
            <a:off x="4396589" y="3266867"/>
            <a:ext cx="20112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500" b="0" i="0" u="none" strike="noStrike" cap="none">
                <a:solidFill>
                  <a:srgbClr val="000000"/>
                </a:solidFill>
                <a:latin typeface="Calibri"/>
                <a:ea typeface="Calibri"/>
                <a:cs typeface="Calibri"/>
                <a:sym typeface="Calibri"/>
              </a:rPr>
              <a:t>WYTWÓRZ</a:t>
            </a:r>
            <a:endParaRPr sz="1900" b="0" i="0" u="none" strike="noStrike" cap="none">
              <a:solidFill>
                <a:srgbClr val="000000"/>
              </a:solidFill>
              <a:latin typeface="Calibri"/>
              <a:ea typeface="Calibri"/>
              <a:cs typeface="Calibri"/>
              <a:sym typeface="Calibri"/>
            </a:endParaRPr>
          </a:p>
        </p:txBody>
      </p:sp>
      <p:sp>
        <p:nvSpPr>
          <p:cNvPr id="882" name="Google Shape;882;g368e3dab612_0_1140"/>
          <p:cNvSpPr txBox="1"/>
          <p:nvPr/>
        </p:nvSpPr>
        <p:spPr>
          <a:xfrm>
            <a:off x="9216468" y="3198561"/>
            <a:ext cx="19170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500" b="0" i="0" u="none" strike="noStrike" cap="none">
                <a:solidFill>
                  <a:srgbClr val="000000"/>
                </a:solidFill>
                <a:latin typeface="Calibri"/>
                <a:ea typeface="Calibri"/>
                <a:cs typeface="Calibri"/>
                <a:sym typeface="Calibri"/>
              </a:rPr>
              <a:t>WYRZUĆ</a:t>
            </a:r>
            <a:endParaRPr sz="1600" b="0" i="0" u="none" strike="noStrike" cap="none">
              <a:solidFill>
                <a:srgbClr val="000000"/>
              </a:solidFill>
              <a:latin typeface="Calibri"/>
              <a:ea typeface="Calibri"/>
              <a:cs typeface="Calibri"/>
              <a:sym typeface="Calibri"/>
            </a:endParaRPr>
          </a:p>
        </p:txBody>
      </p:sp>
      <p:sp>
        <p:nvSpPr>
          <p:cNvPr id="883" name="Google Shape;883;g368e3dab612_0_1140"/>
          <p:cNvSpPr txBox="1"/>
          <p:nvPr/>
        </p:nvSpPr>
        <p:spPr>
          <a:xfrm>
            <a:off x="1392480" y="4838014"/>
            <a:ext cx="2257200" cy="12006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Ograniczoność</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zasobów i surowców</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naturalnych, nieodnawialnych</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sp>
        <p:nvSpPr>
          <p:cNvPr id="884" name="Google Shape;884;g368e3dab612_0_1140"/>
          <p:cNvSpPr txBox="1"/>
          <p:nvPr/>
        </p:nvSpPr>
        <p:spPr>
          <a:xfrm>
            <a:off x="4505326" y="4867882"/>
            <a:ext cx="2513700" cy="12006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Nadmierna konsumpcja</a:t>
            </a:r>
            <a:br>
              <a:rPr lang="pl-PL" sz="1600" b="0" i="0" u="none" strike="noStrike" cap="none">
                <a:solidFill>
                  <a:srgbClr val="000000"/>
                </a:solidFill>
                <a:latin typeface="Calibri"/>
                <a:ea typeface="Calibri"/>
                <a:cs typeface="Calibri"/>
                <a:sym typeface="Calibri"/>
              </a:rPr>
            </a:br>
            <a:r>
              <a:rPr lang="pl-PL" sz="1600" b="0" i="0" u="none" strike="noStrike" cap="none">
                <a:solidFill>
                  <a:srgbClr val="000000"/>
                </a:solidFill>
                <a:latin typeface="Calibri"/>
                <a:ea typeface="Calibri"/>
                <a:cs typeface="Calibri"/>
                <a:sym typeface="Calibri"/>
              </a:rPr>
              <a:t>i marnotrawstwo</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sp>
        <p:nvSpPr>
          <p:cNvPr id="885" name="Google Shape;885;g368e3dab612_0_1140"/>
          <p:cNvSpPr txBox="1"/>
          <p:nvPr/>
        </p:nvSpPr>
        <p:spPr>
          <a:xfrm>
            <a:off x="8162926" y="4913055"/>
            <a:ext cx="3586500" cy="17544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Problem z gospodarką odpadami</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Zbyt duże koszty</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Zanieczyszczenia środowiska</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sp>
        <p:nvSpPr>
          <p:cNvPr id="886" name="Google Shape;886;g368e3dab612_0_1140">
            <a:extLst>
              <a:ext uri="{C183D7F6-B498-43B3-948B-1728B52AA6E4}">
                <adec:decorative xmlns:adec="http://schemas.microsoft.com/office/drawing/2017/decorative" val="1"/>
              </a:ext>
            </a:extLst>
          </p:cNvPr>
          <p:cNvSpPr/>
          <p:nvPr/>
        </p:nvSpPr>
        <p:spPr>
          <a:xfrm>
            <a:off x="669702" y="4976505"/>
            <a:ext cx="657600" cy="485400"/>
          </a:xfrm>
          <a:prstGeom prst="triangle">
            <a:avLst>
              <a:gd name="adj"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7" name="Google Shape;887;g368e3dab612_0_1140"/>
          <p:cNvSpPr txBox="1"/>
          <p:nvPr/>
        </p:nvSpPr>
        <p:spPr>
          <a:xfrm>
            <a:off x="826145" y="5057776"/>
            <a:ext cx="2679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100" b="0" i="0" u="none" strike="noStrike" cap="none">
                <a:solidFill>
                  <a:srgbClr val="000000"/>
                </a:solidFill>
                <a:latin typeface="Lato"/>
                <a:ea typeface="Lato"/>
                <a:cs typeface="Lato"/>
                <a:sym typeface="Lato"/>
              </a:rPr>
              <a:t>!</a:t>
            </a:r>
            <a:endParaRPr sz="1200" b="0" i="0" u="none" strike="noStrike" cap="none">
              <a:solidFill>
                <a:srgbClr val="000000"/>
              </a:solidFill>
              <a:latin typeface="Arial"/>
              <a:ea typeface="Arial"/>
              <a:cs typeface="Arial"/>
              <a:sym typeface="Arial"/>
            </a:endParaRPr>
          </a:p>
        </p:txBody>
      </p:sp>
      <p:sp>
        <p:nvSpPr>
          <p:cNvPr id="888" name="Google Shape;888;g368e3dab612_0_1140">
            <a:extLst>
              <a:ext uri="{C183D7F6-B498-43B3-948B-1728B52AA6E4}">
                <adec:decorative xmlns:adec="http://schemas.microsoft.com/office/drawing/2017/decorative" val="1"/>
              </a:ext>
            </a:extLst>
          </p:cNvPr>
          <p:cNvSpPr/>
          <p:nvPr/>
        </p:nvSpPr>
        <p:spPr>
          <a:xfrm>
            <a:off x="3762833" y="4976505"/>
            <a:ext cx="657600" cy="485400"/>
          </a:xfrm>
          <a:prstGeom prst="triangle">
            <a:avLst>
              <a:gd name="adj"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9" name="Google Shape;889;g368e3dab612_0_1140"/>
          <p:cNvSpPr txBox="1"/>
          <p:nvPr/>
        </p:nvSpPr>
        <p:spPr>
          <a:xfrm>
            <a:off x="3942185" y="5057776"/>
            <a:ext cx="2679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300" b="0" i="0" u="none" strike="noStrike" cap="none">
                <a:solidFill>
                  <a:srgbClr val="000000"/>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cxnSp>
        <p:nvCxnSpPr>
          <p:cNvPr id="890" name="Google Shape;890;g368e3dab612_0_1140">
            <a:extLst>
              <a:ext uri="{C183D7F6-B498-43B3-948B-1728B52AA6E4}">
                <adec:decorative xmlns:adec="http://schemas.microsoft.com/office/drawing/2017/decorative" val="1"/>
              </a:ext>
            </a:extLst>
          </p:cNvPr>
          <p:cNvCxnSpPr/>
          <p:nvPr/>
        </p:nvCxnSpPr>
        <p:spPr>
          <a:xfrm>
            <a:off x="3548962" y="2733675"/>
            <a:ext cx="0" cy="3286200"/>
          </a:xfrm>
          <a:prstGeom prst="straightConnector1">
            <a:avLst/>
          </a:prstGeom>
          <a:noFill/>
          <a:ln w="9525" cap="flat" cmpd="sng">
            <a:solidFill>
              <a:srgbClr val="17D4C8"/>
            </a:solidFill>
            <a:prstDash val="dash"/>
            <a:round/>
            <a:headEnd type="none" w="sm" len="sm"/>
            <a:tailEnd type="none" w="sm" len="sm"/>
          </a:ln>
        </p:spPr>
      </p:cxnSp>
      <p:cxnSp>
        <p:nvCxnSpPr>
          <p:cNvPr id="891" name="Google Shape;891;g368e3dab612_0_1140">
            <a:extLst>
              <a:ext uri="{C183D7F6-B498-43B3-948B-1728B52AA6E4}">
                <adec:decorative xmlns:adec="http://schemas.microsoft.com/office/drawing/2017/decorative" val="1"/>
              </a:ext>
            </a:extLst>
          </p:cNvPr>
          <p:cNvCxnSpPr/>
          <p:nvPr/>
        </p:nvCxnSpPr>
        <p:spPr>
          <a:xfrm>
            <a:off x="7320788" y="2733668"/>
            <a:ext cx="0" cy="3286200"/>
          </a:xfrm>
          <a:prstGeom prst="straightConnector1">
            <a:avLst/>
          </a:prstGeom>
          <a:noFill/>
          <a:ln w="9525" cap="flat" cmpd="sng">
            <a:solidFill>
              <a:srgbClr val="17D4C8"/>
            </a:solidFill>
            <a:prstDash val="dash"/>
            <a:round/>
            <a:headEnd type="none" w="sm" len="sm"/>
            <a:tailEnd type="none" w="sm" len="sm"/>
          </a:ln>
        </p:spPr>
      </p:cxnSp>
      <p:sp>
        <p:nvSpPr>
          <p:cNvPr id="892" name="Google Shape;892;g368e3dab612_0_1140"/>
          <p:cNvSpPr txBox="1"/>
          <p:nvPr/>
        </p:nvSpPr>
        <p:spPr>
          <a:xfrm>
            <a:off x="2242645" y="1986288"/>
            <a:ext cx="6576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CO2</a:t>
            </a:r>
            <a:endParaRPr sz="1600" b="0" i="0" u="none" strike="noStrike" cap="none">
              <a:solidFill>
                <a:srgbClr val="000000"/>
              </a:solidFill>
              <a:latin typeface="Calibri"/>
              <a:ea typeface="Calibri"/>
              <a:cs typeface="Calibri"/>
              <a:sym typeface="Calibri"/>
            </a:endParaRPr>
          </a:p>
        </p:txBody>
      </p:sp>
      <p:sp>
        <p:nvSpPr>
          <p:cNvPr id="893" name="Google Shape;893;g368e3dab612_0_1140"/>
          <p:cNvSpPr txBox="1"/>
          <p:nvPr/>
        </p:nvSpPr>
        <p:spPr>
          <a:xfrm>
            <a:off x="5079158" y="1966142"/>
            <a:ext cx="6576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CO2</a:t>
            </a:r>
            <a:endParaRPr sz="1600" b="0" i="0" u="none" strike="noStrike" cap="none">
              <a:solidFill>
                <a:srgbClr val="000000"/>
              </a:solidFill>
              <a:latin typeface="Calibri"/>
              <a:ea typeface="Calibri"/>
              <a:cs typeface="Calibri"/>
              <a:sym typeface="Calibri"/>
            </a:endParaRPr>
          </a:p>
        </p:txBody>
      </p:sp>
      <p:sp>
        <p:nvSpPr>
          <p:cNvPr id="894" name="Google Shape;894;g368e3dab612_0_1140"/>
          <p:cNvSpPr txBox="1"/>
          <p:nvPr/>
        </p:nvSpPr>
        <p:spPr>
          <a:xfrm>
            <a:off x="8272739" y="1899713"/>
            <a:ext cx="6576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0" i="0" u="none" strike="noStrike" cap="none">
                <a:solidFill>
                  <a:srgbClr val="000000"/>
                </a:solidFill>
                <a:latin typeface="Calibri"/>
                <a:ea typeface="Calibri"/>
                <a:cs typeface="Calibri"/>
                <a:sym typeface="Calibri"/>
              </a:rPr>
              <a:t>CO2</a:t>
            </a:r>
            <a:endParaRPr sz="1600" b="0" i="0" u="none" strike="noStrike" cap="none">
              <a:solidFill>
                <a:srgbClr val="000000"/>
              </a:solidFill>
              <a:latin typeface="Calibri"/>
              <a:ea typeface="Calibri"/>
              <a:cs typeface="Calibri"/>
              <a:sym typeface="Calibri"/>
            </a:endParaRPr>
          </a:p>
        </p:txBody>
      </p:sp>
      <p:sp>
        <p:nvSpPr>
          <p:cNvPr id="895" name="Google Shape;895;g368e3dab612_0_1140">
            <a:extLst>
              <a:ext uri="{C183D7F6-B498-43B3-948B-1728B52AA6E4}">
                <adec:decorative xmlns:adec="http://schemas.microsoft.com/office/drawing/2017/decorative" val="1"/>
              </a:ext>
            </a:extLst>
          </p:cNvPr>
          <p:cNvSpPr/>
          <p:nvPr/>
        </p:nvSpPr>
        <p:spPr>
          <a:xfrm>
            <a:off x="2900245" y="1076924"/>
            <a:ext cx="6096000" cy="5232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896" name="Google Shape;896;g368e3dab612_0_1140"/>
          <p:cNvSpPr txBox="1">
            <a:spLocks noGrp="1"/>
          </p:cNvSpPr>
          <p:nvPr>
            <p:ph type="title" idx="4294967295"/>
          </p:nvPr>
        </p:nvSpPr>
        <p:spPr>
          <a:xfrm>
            <a:off x="4292774" y="557875"/>
            <a:ext cx="5587200" cy="369300"/>
          </a:xfrm>
          <a:prstGeom prst="rect">
            <a:avLst/>
          </a:prstGeom>
          <a:noFill/>
          <a:ln>
            <a:noFill/>
            <a:prstDash/>
          </a:ln>
          <a:effectLst/>
        </p:spPr>
        <p:txBody>
          <a:bodyPr rot="0" spcFirstLastPara="1" vertOverflow="overflow" horzOverflow="overflow" vert="horz" wrap="square" lIns="87050" tIns="43500" rIns="87050" bIns="435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3300" b="1" i="0" u="none" strike="noStrike" kern="0" cap="none" spc="0" normalizeH="0" baseline="0" noProof="0" dirty="0">
                <a:ln>
                  <a:noFill/>
                </a:ln>
                <a:solidFill>
                  <a:schemeClr val="dk1"/>
                </a:solidFill>
                <a:effectLst/>
                <a:uLnTx/>
                <a:uFillTx/>
                <a:latin typeface="Calibri"/>
                <a:ea typeface="Calibri"/>
                <a:cs typeface="Calibri"/>
                <a:sym typeface="Calibri"/>
              </a:rPr>
              <a:t>MODEL LINIOWY</a:t>
            </a:r>
          </a:p>
        </p:txBody>
      </p:sp>
      <p:sp>
        <p:nvSpPr>
          <p:cNvPr id="897" name="Google Shape;897;g368e3dab612_0_1140"/>
          <p:cNvSpPr txBox="1"/>
          <p:nvPr/>
        </p:nvSpPr>
        <p:spPr>
          <a:xfrm>
            <a:off x="3762134" y="6068266"/>
            <a:ext cx="4000200" cy="450000"/>
          </a:xfrm>
          <a:prstGeom prst="rect">
            <a:avLst/>
          </a:prstGeom>
          <a:noFill/>
          <a:ln>
            <a:noFill/>
          </a:ln>
        </p:spPr>
        <p:txBody>
          <a:bodyPr spcFirstLastPara="1" wrap="square" lIns="116050" tIns="116050" rIns="116050" bIns="11605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400" b="0" i="0" u="none" strike="noStrike" cap="none">
                <a:solidFill>
                  <a:srgbClr val="000000"/>
                </a:solidFill>
                <a:latin typeface="Calibri"/>
                <a:ea typeface="Calibri"/>
                <a:cs typeface="Calibri"/>
                <a:sym typeface="Calibri"/>
              </a:rPr>
              <a:t>Polecam: </a:t>
            </a:r>
            <a:r>
              <a:rPr lang="pl-PL" sz="1400" b="0" i="0" u="sng" strike="noStrike" cap="none">
                <a:solidFill>
                  <a:schemeClr val="hlink"/>
                </a:solidFill>
                <a:latin typeface="Calibri"/>
                <a:ea typeface="Calibri"/>
                <a:cs typeface="Calibri"/>
                <a:sym typeface="Calibri"/>
                <a:hlinkClick r:id="rId3"/>
              </a:rPr>
              <a:t>https://www.storyofstuff.org/</a:t>
            </a:r>
            <a:r>
              <a:rPr lang="pl-PL"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Calibri"/>
              <a:ea typeface="Calibri"/>
              <a:cs typeface="Calibri"/>
              <a:sym typeface="Calibri"/>
            </a:endParaRPr>
          </a:p>
        </p:txBody>
      </p:sp>
      <p:sp>
        <p:nvSpPr>
          <p:cNvPr id="898" name="Google Shape;898;g368e3dab612_0_1140">
            <a:extLst>
              <a:ext uri="{C183D7F6-B498-43B3-948B-1728B52AA6E4}">
                <adec:decorative xmlns:adec="http://schemas.microsoft.com/office/drawing/2017/decorative" val="1"/>
              </a:ext>
            </a:extLst>
          </p:cNvPr>
          <p:cNvSpPr/>
          <p:nvPr/>
        </p:nvSpPr>
        <p:spPr>
          <a:xfrm>
            <a:off x="7413104" y="4947850"/>
            <a:ext cx="657600" cy="485400"/>
          </a:xfrm>
          <a:prstGeom prst="triangle">
            <a:avLst>
              <a:gd name="adj"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99" name="Google Shape;899;g368e3dab612_0_1140"/>
          <p:cNvSpPr txBox="1"/>
          <p:nvPr/>
        </p:nvSpPr>
        <p:spPr>
          <a:xfrm>
            <a:off x="7592455" y="5029120"/>
            <a:ext cx="267900" cy="4617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pl-PL" sz="2300" b="0" i="0" u="none" strike="noStrike" cap="none">
                <a:solidFill>
                  <a:srgbClr val="000000"/>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68e3dab612_0_2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Kwestie organizacyjne</a:t>
            </a:r>
            <a:endParaRPr/>
          </a:p>
        </p:txBody>
      </p:sp>
      <p:sp>
        <p:nvSpPr>
          <p:cNvPr id="272" name="Google Shape;272;g368e3dab612_0_27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92100" lvl="0" indent="-266700" algn="l" rtl="0">
              <a:lnSpc>
                <a:spcPct val="100000"/>
              </a:lnSpc>
              <a:spcBef>
                <a:spcPts val="0"/>
              </a:spcBef>
              <a:spcAft>
                <a:spcPts val="0"/>
              </a:spcAft>
              <a:buSzPts val="1800"/>
              <a:buFont typeface="Calibri"/>
              <a:buChar char="●"/>
            </a:pPr>
            <a:r>
              <a:rPr lang="pl-PL" sz="1800"/>
              <a:t>Prezentacja z elementami interaktywnej pracy</a:t>
            </a:r>
            <a:br>
              <a:rPr lang="pl-PL" sz="1800"/>
            </a:br>
            <a:endParaRPr sz="1800"/>
          </a:p>
          <a:p>
            <a:pPr marL="292100" lvl="0" indent="-266700" algn="l" rtl="0">
              <a:lnSpc>
                <a:spcPct val="100000"/>
              </a:lnSpc>
              <a:spcBef>
                <a:spcPts val="0"/>
              </a:spcBef>
              <a:spcAft>
                <a:spcPts val="0"/>
              </a:spcAft>
              <a:buSzPts val="1800"/>
              <a:buFont typeface="Calibri"/>
              <a:buChar char="●"/>
            </a:pPr>
            <a:r>
              <a:rPr lang="pl-PL" sz="1800"/>
              <a:t>Pracować będziemy z  podgrupach </a:t>
            </a:r>
            <a:endParaRPr sz="1800"/>
          </a:p>
          <a:p>
            <a:pPr marL="292100" lvl="0" indent="0" algn="l" rtl="0">
              <a:lnSpc>
                <a:spcPct val="100000"/>
              </a:lnSpc>
              <a:spcBef>
                <a:spcPts val="0"/>
              </a:spcBef>
              <a:spcAft>
                <a:spcPts val="0"/>
              </a:spcAft>
              <a:buClr>
                <a:schemeClr val="dk1"/>
              </a:buClr>
              <a:buSzPts val="1800"/>
              <a:buFont typeface="Arial"/>
              <a:buNone/>
            </a:pPr>
            <a:endParaRPr sz="1800"/>
          </a:p>
          <a:p>
            <a:pPr marL="292100" lvl="0" indent="-266700" algn="l" rtl="0">
              <a:lnSpc>
                <a:spcPct val="100000"/>
              </a:lnSpc>
              <a:spcBef>
                <a:spcPts val="0"/>
              </a:spcBef>
              <a:spcAft>
                <a:spcPts val="0"/>
              </a:spcAft>
              <a:buSzPts val="1800"/>
              <a:buFont typeface="Calibri"/>
              <a:buChar char="●"/>
            </a:pPr>
            <a:r>
              <a:rPr lang="pl-PL" sz="1800"/>
              <a:t>Będziemy pracować na Miro - ale bez stresu - czat do Państwa dyspozycji</a:t>
            </a:r>
            <a:br>
              <a:rPr lang="pl-PL" sz="1800"/>
            </a:br>
            <a:endParaRPr sz="1800"/>
          </a:p>
          <a:p>
            <a:pPr marL="292100" lvl="0" indent="-266700" algn="l" rtl="0">
              <a:lnSpc>
                <a:spcPct val="100000"/>
              </a:lnSpc>
              <a:spcBef>
                <a:spcPts val="0"/>
              </a:spcBef>
              <a:spcAft>
                <a:spcPts val="0"/>
              </a:spcAft>
              <a:buSzPts val="1800"/>
              <a:buFont typeface="Calibri"/>
              <a:buChar char="●"/>
            </a:pPr>
            <a:r>
              <a:rPr lang="pl-PL" sz="1800"/>
              <a:t>Włączona kamera jest zawsze mile widziana</a:t>
            </a:r>
            <a:endParaRPr sz="1800"/>
          </a:p>
          <a:p>
            <a:pPr marL="0" lvl="0" indent="0" algn="l" rtl="0">
              <a:lnSpc>
                <a:spcPct val="100000"/>
              </a:lnSpc>
              <a:spcBef>
                <a:spcPts val="0"/>
              </a:spcBef>
              <a:spcAft>
                <a:spcPts val="0"/>
              </a:spcAft>
              <a:buSzPts val="1800"/>
              <a:buNone/>
            </a:pPr>
            <a:endParaRPr sz="1800"/>
          </a:p>
          <a:p>
            <a:pPr marL="0" lvl="0" indent="0" algn="l" rtl="0">
              <a:lnSpc>
                <a:spcPct val="100000"/>
              </a:lnSpc>
              <a:spcBef>
                <a:spcPts val="0"/>
              </a:spcBef>
              <a:spcAft>
                <a:spcPts val="0"/>
              </a:spcAft>
              <a:buSzPts val="1800"/>
              <a:buNone/>
            </a:pPr>
            <a:endParaRPr sz="1800"/>
          </a:p>
          <a:p>
            <a:pPr marL="0" lvl="0" indent="0" algn="l" rtl="0">
              <a:lnSpc>
                <a:spcPct val="100000"/>
              </a:lnSpc>
              <a:spcBef>
                <a:spcPts val="0"/>
              </a:spcBef>
              <a:spcAft>
                <a:spcPts val="0"/>
              </a:spcAft>
              <a:buSzPts val="1800"/>
              <a:buNone/>
            </a:pPr>
            <a:endParaRPr sz="1800"/>
          </a:p>
          <a:p>
            <a:pPr marL="0" lvl="0" indent="0" algn="l" rtl="0">
              <a:lnSpc>
                <a:spcPct val="100000"/>
              </a:lnSpc>
              <a:spcBef>
                <a:spcPts val="0"/>
              </a:spcBef>
              <a:spcAft>
                <a:spcPts val="0"/>
              </a:spcAft>
              <a:buSzPts val="1800"/>
              <a:buNone/>
            </a:pPr>
            <a:r>
              <a:rPr lang="pl-PL" sz="2300" b="1"/>
              <a:t>CZAS NA PRE TEST  - 5 minut </a:t>
            </a:r>
            <a:endParaRPr sz="2300" b="1"/>
          </a:p>
          <a:p>
            <a:pPr marL="0" lvl="0" indent="0" algn="l" rtl="0">
              <a:lnSpc>
                <a:spcPct val="100000"/>
              </a:lnSpc>
              <a:spcBef>
                <a:spcPts val="0"/>
              </a:spcBef>
              <a:spcAft>
                <a:spcPts val="0"/>
              </a:spcAft>
              <a:buClr>
                <a:schemeClr val="dk1"/>
              </a:buClr>
              <a:buSzPts val="1800"/>
              <a:buFont typeface="Arial"/>
              <a:buNone/>
            </a:pPr>
            <a:endParaRPr sz="1800"/>
          </a:p>
          <a:p>
            <a:pPr marL="0" lvl="0" indent="0" algn="l" rtl="0">
              <a:lnSpc>
                <a:spcPct val="100000"/>
              </a:lnSpc>
              <a:spcBef>
                <a:spcPts val="0"/>
              </a:spcBef>
              <a:spcAft>
                <a:spcPts val="0"/>
              </a:spcAft>
              <a:buClr>
                <a:schemeClr val="dk1"/>
              </a:buClr>
              <a:buSzPts val="1800"/>
              <a:buFont typeface="Arial"/>
              <a:buNone/>
            </a:pPr>
            <a:endParaRPr sz="1800"/>
          </a:p>
          <a:p>
            <a:pPr marL="0" lvl="0" indent="0" algn="l" rtl="0">
              <a:lnSpc>
                <a:spcPct val="100000"/>
              </a:lnSpc>
              <a:spcBef>
                <a:spcPts val="0"/>
              </a:spcBef>
              <a:spcAft>
                <a:spcPts val="0"/>
              </a:spcAft>
              <a:buClr>
                <a:schemeClr val="dk1"/>
              </a:buClr>
              <a:buSzPts val="2800"/>
              <a:buFont typeface="Arial"/>
              <a:buNone/>
            </a:pPr>
            <a:endParaRPr sz="1800"/>
          </a:p>
          <a:p>
            <a:pPr marL="0" lvl="0" indent="0" algn="l" rtl="0">
              <a:lnSpc>
                <a:spcPct val="90000"/>
              </a:lnSpc>
              <a:spcBef>
                <a:spcPts val="1000"/>
              </a:spcBef>
              <a:spcAft>
                <a:spcPts val="0"/>
              </a:spcAft>
              <a:buSzPts val="1800"/>
              <a:buNone/>
            </a:pPr>
            <a:endParaRPr sz="1800"/>
          </a:p>
        </p:txBody>
      </p:sp>
      <p:sp>
        <p:nvSpPr>
          <p:cNvPr id="273" name="Google Shape;273;g368e3dab612_0_278">
            <a:extLst>
              <a:ext uri="{C183D7F6-B498-43B3-948B-1728B52AA6E4}">
                <adec:decorative xmlns:adec="http://schemas.microsoft.com/office/drawing/2017/decorative" val="1"/>
              </a:ext>
            </a:extLst>
          </p:cNvPr>
          <p:cNvSpPr txBox="1">
            <a:spLocks noGrp="1"/>
          </p:cNvSpPr>
          <p:nvPr>
            <p:ph type="subTitle" idx="4294967295"/>
          </p:nvPr>
        </p:nvSpPr>
        <p:spPr>
          <a:xfrm>
            <a:off x="9711975" y="5515099"/>
            <a:ext cx="983700" cy="983400"/>
          </a:xfrm>
          <a:prstGeom prst="rect">
            <a:avLst/>
          </a:prstGeom>
          <a:solidFill>
            <a:srgbClr val="A6D3FF"/>
          </a:solidFill>
          <a:ln>
            <a:noFill/>
          </a:ln>
        </p:spPr>
        <p:txBody>
          <a:bodyPr spcFirstLastPara="1" wrap="square" lIns="131750" tIns="131750" rIns="131750" bIns="131750" anchor="t" anchorCtr="0">
            <a:normAutofit lnSpcReduction="10000"/>
          </a:bodyPr>
          <a:lstStyle/>
          <a:p>
            <a:pPr marL="0" marR="0" lvl="0" indent="0" algn="l" rtl="0">
              <a:lnSpc>
                <a:spcPct val="90000"/>
              </a:lnSpc>
              <a:spcBef>
                <a:spcPts val="1441"/>
              </a:spcBef>
              <a:spcAft>
                <a:spcPts val="0"/>
              </a:spcAft>
              <a:buClr>
                <a:schemeClr val="dk1"/>
              </a:buClr>
              <a:buSzPct val="56339"/>
              <a:buFont typeface="Arial"/>
              <a:buNone/>
            </a:pPr>
            <a:endParaRPr sz="4034" b="1" i="0" u="none" strike="noStrike" cap="none">
              <a:solidFill>
                <a:schemeClr val="dk1"/>
              </a:solidFill>
              <a:latin typeface="Calibri"/>
              <a:ea typeface="Calibri"/>
              <a:cs typeface="Calibri"/>
              <a:sym typeface="Calibri"/>
            </a:endParaRPr>
          </a:p>
          <a:p>
            <a:pPr marL="0" marR="0" lvl="0" indent="0" algn="l" rtl="0">
              <a:lnSpc>
                <a:spcPct val="90000"/>
              </a:lnSpc>
              <a:spcBef>
                <a:spcPts val="1441"/>
              </a:spcBef>
              <a:spcAft>
                <a:spcPts val="0"/>
              </a:spcAft>
              <a:buClr>
                <a:schemeClr val="dk1"/>
              </a:buClr>
              <a:buSzPct val="56339"/>
              <a:buFont typeface="Arial"/>
              <a:buNone/>
            </a:pPr>
            <a:endParaRPr sz="4034" b="1" i="0" u="none" strike="noStrike" cap="none">
              <a:solidFill>
                <a:schemeClr val="dk1"/>
              </a:solidFill>
              <a:latin typeface="Calibri"/>
              <a:ea typeface="Calibri"/>
              <a:cs typeface="Calibri"/>
              <a:sym typeface="Calibri"/>
            </a:endParaRPr>
          </a:p>
        </p:txBody>
      </p:sp>
      <p:sp>
        <p:nvSpPr>
          <p:cNvPr id="274" name="Google Shape;274;g368e3dab612_0_278">
            <a:extLst>
              <a:ext uri="{C183D7F6-B498-43B3-948B-1728B52AA6E4}">
                <adec:decorative xmlns:adec="http://schemas.microsoft.com/office/drawing/2017/decorative" val="1"/>
              </a:ext>
            </a:extLst>
          </p:cNvPr>
          <p:cNvSpPr txBox="1">
            <a:spLocks noGrp="1"/>
          </p:cNvSpPr>
          <p:nvPr>
            <p:ph type="subTitle" idx="4294967295"/>
          </p:nvPr>
        </p:nvSpPr>
        <p:spPr>
          <a:xfrm>
            <a:off x="10162762" y="5007424"/>
            <a:ext cx="983700" cy="983400"/>
          </a:xfrm>
          <a:prstGeom prst="rect">
            <a:avLst/>
          </a:prstGeom>
          <a:solidFill>
            <a:srgbClr val="0052AF"/>
          </a:solidFill>
          <a:ln>
            <a:noFill/>
          </a:ln>
        </p:spPr>
        <p:txBody>
          <a:bodyPr spcFirstLastPara="1" wrap="square" lIns="131750" tIns="131750" rIns="131750" bIns="131750" anchor="t" anchorCtr="0">
            <a:normAutofit lnSpcReduction="10000"/>
          </a:bodyPr>
          <a:lstStyle/>
          <a:p>
            <a:pPr marL="0" marR="0" lvl="0" indent="0" algn="l" rtl="0">
              <a:lnSpc>
                <a:spcPct val="90000"/>
              </a:lnSpc>
              <a:spcBef>
                <a:spcPts val="1441"/>
              </a:spcBef>
              <a:spcAft>
                <a:spcPts val="0"/>
              </a:spcAft>
              <a:buClr>
                <a:schemeClr val="dk1"/>
              </a:buClr>
              <a:buSzPct val="56339"/>
              <a:buFont typeface="Arial"/>
              <a:buNone/>
            </a:pPr>
            <a:endParaRPr sz="4034" b="0" i="0" u="none" strike="noStrike" cap="none">
              <a:solidFill>
                <a:schemeClr val="dk1"/>
              </a:solidFill>
              <a:latin typeface="Calibri"/>
              <a:ea typeface="Calibri"/>
              <a:cs typeface="Calibri"/>
              <a:sym typeface="Calibri"/>
            </a:endParaRPr>
          </a:p>
          <a:p>
            <a:pPr marL="0" marR="0" lvl="0" indent="0" algn="l" rtl="0">
              <a:lnSpc>
                <a:spcPct val="90000"/>
              </a:lnSpc>
              <a:spcBef>
                <a:spcPts val="1441"/>
              </a:spcBef>
              <a:spcAft>
                <a:spcPts val="0"/>
              </a:spcAft>
              <a:buClr>
                <a:schemeClr val="dk1"/>
              </a:buClr>
              <a:buSzPct val="56339"/>
              <a:buFont typeface="Arial"/>
              <a:buNone/>
            </a:pPr>
            <a:endParaRPr sz="4034" b="1" i="0" u="none" strike="noStrike" cap="none">
              <a:solidFill>
                <a:schemeClr val="dk1"/>
              </a:solidFill>
              <a:latin typeface="Calibri"/>
              <a:ea typeface="Calibri"/>
              <a:cs typeface="Calibri"/>
              <a:sym typeface="Calibri"/>
            </a:endParaRPr>
          </a:p>
        </p:txBody>
      </p:sp>
      <p:sp>
        <p:nvSpPr>
          <p:cNvPr id="275" name="Google Shape;275;g368e3dab612_0_278">
            <a:extLst>
              <a:ext uri="{C183D7F6-B498-43B3-948B-1728B52AA6E4}">
                <adec:decorative xmlns:adec="http://schemas.microsoft.com/office/drawing/2017/decorative" val="1"/>
              </a:ext>
            </a:extLst>
          </p:cNvPr>
          <p:cNvSpPr txBox="1">
            <a:spLocks noGrp="1"/>
          </p:cNvSpPr>
          <p:nvPr>
            <p:ph type="subTitle" idx="4294967295"/>
          </p:nvPr>
        </p:nvSpPr>
        <p:spPr>
          <a:xfrm>
            <a:off x="10695550" y="4448373"/>
            <a:ext cx="983700" cy="983400"/>
          </a:xfrm>
          <a:prstGeom prst="rect">
            <a:avLst/>
          </a:prstGeom>
          <a:solidFill>
            <a:srgbClr val="C5521C"/>
          </a:solidFill>
          <a:ln>
            <a:noFill/>
          </a:ln>
        </p:spPr>
        <p:txBody>
          <a:bodyPr spcFirstLastPara="1" wrap="square" lIns="131750" tIns="131750" rIns="131750" bIns="131750" anchor="t" anchorCtr="0">
            <a:normAutofit lnSpcReduction="10000"/>
          </a:bodyPr>
          <a:lstStyle/>
          <a:p>
            <a:pPr marL="0" marR="0" lvl="0" indent="0" algn="l" rtl="0">
              <a:lnSpc>
                <a:spcPct val="90000"/>
              </a:lnSpc>
              <a:spcBef>
                <a:spcPts val="1441"/>
              </a:spcBef>
              <a:spcAft>
                <a:spcPts val="0"/>
              </a:spcAft>
              <a:buClr>
                <a:schemeClr val="dk1"/>
              </a:buClr>
              <a:buSzPct val="56339"/>
              <a:buFont typeface="Arial"/>
              <a:buNone/>
            </a:pPr>
            <a:endParaRPr sz="4034" b="0" i="0" u="none" strike="noStrike" cap="none">
              <a:solidFill>
                <a:schemeClr val="dk1"/>
              </a:solidFill>
              <a:latin typeface="Calibri"/>
              <a:ea typeface="Calibri"/>
              <a:cs typeface="Calibri"/>
              <a:sym typeface="Calibri"/>
            </a:endParaRPr>
          </a:p>
          <a:p>
            <a:pPr marL="0" marR="0" lvl="0" indent="0" algn="l" rtl="0">
              <a:lnSpc>
                <a:spcPct val="90000"/>
              </a:lnSpc>
              <a:spcBef>
                <a:spcPts val="1441"/>
              </a:spcBef>
              <a:spcAft>
                <a:spcPts val="0"/>
              </a:spcAft>
              <a:buClr>
                <a:schemeClr val="dk1"/>
              </a:buClr>
              <a:buSzPct val="56339"/>
              <a:buFont typeface="Arial"/>
              <a:buNone/>
            </a:pPr>
            <a:endParaRPr sz="4034" b="1"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36caa55de28_0_235"/>
          <p:cNvSpPr txBox="1"/>
          <p:nvPr/>
        </p:nvSpPr>
        <p:spPr>
          <a:xfrm>
            <a:off x="737467" y="976751"/>
            <a:ext cx="10800000" cy="923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br>
              <a:rPr lang="pl-PL" sz="2000" b="0" i="0" u="none" strike="noStrike" cap="none">
                <a:solidFill>
                  <a:schemeClr val="lt1"/>
                </a:solidFill>
                <a:latin typeface="Lato Light"/>
                <a:ea typeface="Lato Light"/>
                <a:cs typeface="Lato Light"/>
                <a:sym typeface="Lato Light"/>
              </a:rPr>
            </a:br>
            <a:r>
              <a:rPr lang="pl-PL" sz="2000" b="1" i="0" u="none" strike="noStrike" cap="none">
                <a:solidFill>
                  <a:schemeClr val="lt1"/>
                </a:solidFill>
                <a:latin typeface="Lato"/>
                <a:ea typeface="Lato"/>
                <a:cs typeface="Lato"/>
                <a:sym typeface="Lato"/>
              </a:rPr>
              <a:t>375 000 000</a:t>
            </a:r>
            <a:r>
              <a:rPr lang="pl-PL" sz="2000" b="0" i="0" u="none" strike="noStrike" cap="none">
                <a:solidFill>
                  <a:schemeClr val="lt1"/>
                </a:solidFill>
                <a:latin typeface="Lato Light"/>
                <a:ea typeface="Lato Light"/>
                <a:cs typeface="Lato Light"/>
                <a:sym typeface="Lato Light"/>
              </a:rPr>
              <a:t> ton odpadów opakowań plastikowych</a:t>
            </a:r>
            <a:endParaRPr sz="1500" b="0" i="0" u="none" strike="noStrike" cap="none">
              <a:solidFill>
                <a:schemeClr val="lt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Lato Light"/>
              <a:ea typeface="Lato Light"/>
              <a:cs typeface="Lato Light"/>
              <a:sym typeface="Lato Light"/>
            </a:endParaRPr>
          </a:p>
        </p:txBody>
      </p:sp>
      <p:sp>
        <p:nvSpPr>
          <p:cNvPr id="905" name="Google Shape;905;g36caa55de28_0_235"/>
          <p:cNvSpPr txBox="1"/>
          <p:nvPr/>
        </p:nvSpPr>
        <p:spPr>
          <a:xfrm>
            <a:off x="756887" y="2347744"/>
            <a:ext cx="15120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15 %</a:t>
            </a:r>
            <a:br>
              <a:rPr lang="pl-PL" sz="15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Recykling</a:t>
            </a:r>
            <a:endParaRPr sz="1500" b="0" i="0" u="none" strike="noStrike" cap="none">
              <a:solidFill>
                <a:srgbClr val="000000"/>
              </a:solidFill>
              <a:latin typeface="Arial"/>
              <a:ea typeface="Arial"/>
              <a:cs typeface="Arial"/>
              <a:sym typeface="Arial"/>
            </a:endParaRPr>
          </a:p>
        </p:txBody>
      </p:sp>
      <p:sp>
        <p:nvSpPr>
          <p:cNvPr id="906" name="Google Shape;906;g36caa55de28_0_235"/>
          <p:cNvSpPr txBox="1"/>
          <p:nvPr/>
        </p:nvSpPr>
        <p:spPr>
          <a:xfrm>
            <a:off x="4909867" y="2364500"/>
            <a:ext cx="17316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18%</a:t>
            </a:r>
            <a:br>
              <a:rPr lang="pl-PL" sz="19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Spalarnie śmieci</a:t>
            </a:r>
            <a:endParaRPr sz="1900" b="0" i="0" u="none" strike="noStrike" cap="none">
              <a:solidFill>
                <a:schemeClr val="lt1"/>
              </a:solidFill>
              <a:latin typeface="Lato Light"/>
              <a:ea typeface="Lato Light"/>
              <a:cs typeface="Lato Light"/>
              <a:sym typeface="Lato Light"/>
            </a:endParaRPr>
          </a:p>
        </p:txBody>
      </p:sp>
      <p:sp>
        <p:nvSpPr>
          <p:cNvPr id="907" name="Google Shape;907;g36caa55de28_0_235"/>
          <p:cNvSpPr txBox="1"/>
          <p:nvPr/>
        </p:nvSpPr>
        <p:spPr>
          <a:xfrm>
            <a:off x="2304233" y="2360767"/>
            <a:ext cx="25665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21 %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pl-PL" sz="1500" b="0" i="0" u="none" strike="noStrike" cap="none">
                <a:solidFill>
                  <a:schemeClr val="lt1"/>
                </a:solidFill>
                <a:latin typeface="Lato Light"/>
                <a:ea typeface="Lato Light"/>
                <a:cs typeface="Lato Light"/>
                <a:sym typeface="Lato Light"/>
              </a:rPr>
              <a:t>Wyciek do środowiska</a:t>
            </a:r>
            <a:endParaRPr sz="1500" b="0" i="0" u="none" strike="noStrike" cap="none">
              <a:solidFill>
                <a:srgbClr val="000000"/>
              </a:solidFill>
              <a:latin typeface="Arial"/>
              <a:ea typeface="Arial"/>
              <a:cs typeface="Arial"/>
              <a:sym typeface="Arial"/>
            </a:endParaRPr>
          </a:p>
        </p:txBody>
      </p:sp>
      <p:sp>
        <p:nvSpPr>
          <p:cNvPr id="908" name="Google Shape;908;g36caa55de28_0_235"/>
          <p:cNvSpPr txBox="1"/>
          <p:nvPr/>
        </p:nvSpPr>
        <p:spPr>
          <a:xfrm>
            <a:off x="6707033" y="2364500"/>
            <a:ext cx="48240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46 %</a:t>
            </a:r>
            <a:br>
              <a:rPr lang="pl-PL" sz="19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Składowiska odpadów</a:t>
            </a:r>
            <a:endParaRPr sz="1500" b="0" i="0" u="none" strike="noStrike" cap="none">
              <a:solidFill>
                <a:srgbClr val="000000"/>
              </a:solidFill>
              <a:latin typeface="Arial"/>
              <a:ea typeface="Arial"/>
              <a:cs typeface="Arial"/>
              <a:sym typeface="Arial"/>
            </a:endParaRPr>
          </a:p>
        </p:txBody>
      </p:sp>
      <p:cxnSp>
        <p:nvCxnSpPr>
          <p:cNvPr id="909" name="Google Shape;909;g36caa55de28_0_235">
            <a:extLst>
              <a:ext uri="{C183D7F6-B498-43B3-948B-1728B52AA6E4}">
                <adec:decorative xmlns:adec="http://schemas.microsoft.com/office/drawing/2017/decorative" val="1"/>
              </a:ext>
            </a:extLst>
          </p:cNvPr>
          <p:cNvCxnSpPr>
            <a:stCxn id="904" idx="2"/>
            <a:endCxn id="905" idx="0"/>
          </p:cNvCxnSpPr>
          <p:nvPr/>
        </p:nvCxnSpPr>
        <p:spPr>
          <a:xfrm rot="5400000">
            <a:off x="3601567" y="-188149"/>
            <a:ext cx="447300" cy="4624500"/>
          </a:xfrm>
          <a:prstGeom prst="bentConnector3">
            <a:avLst>
              <a:gd name="adj1" fmla="val 49999"/>
            </a:avLst>
          </a:prstGeom>
          <a:noFill/>
          <a:ln w="12700" cap="flat" cmpd="sng">
            <a:solidFill>
              <a:srgbClr val="595959"/>
            </a:solidFill>
            <a:prstDash val="solid"/>
            <a:miter lim="800000"/>
            <a:headEnd type="none" w="sm" len="sm"/>
            <a:tailEnd type="triangle" w="med" len="med"/>
          </a:ln>
        </p:spPr>
      </p:cxnSp>
      <p:cxnSp>
        <p:nvCxnSpPr>
          <p:cNvPr id="910" name="Google Shape;910;g36caa55de28_0_235">
            <a:extLst>
              <a:ext uri="{C183D7F6-B498-43B3-948B-1728B52AA6E4}">
                <adec:decorative xmlns:adec="http://schemas.microsoft.com/office/drawing/2017/decorative" val="1"/>
              </a:ext>
            </a:extLst>
          </p:cNvPr>
          <p:cNvCxnSpPr>
            <a:endCxn id="907" idx="0"/>
          </p:cNvCxnSpPr>
          <p:nvPr/>
        </p:nvCxnSpPr>
        <p:spPr>
          <a:xfrm>
            <a:off x="3587483" y="2130367"/>
            <a:ext cx="0" cy="230400"/>
          </a:xfrm>
          <a:prstGeom prst="straightConnector1">
            <a:avLst/>
          </a:prstGeom>
          <a:noFill/>
          <a:ln w="12700" cap="flat" cmpd="sng">
            <a:solidFill>
              <a:srgbClr val="737373"/>
            </a:solidFill>
            <a:prstDash val="solid"/>
            <a:miter lim="800000"/>
            <a:headEnd type="none" w="sm" len="sm"/>
            <a:tailEnd type="triangle" w="med" len="med"/>
          </a:ln>
        </p:spPr>
      </p:cxnSp>
      <p:cxnSp>
        <p:nvCxnSpPr>
          <p:cNvPr id="911" name="Google Shape;911;g36caa55de28_0_235">
            <a:extLst>
              <a:ext uri="{C183D7F6-B498-43B3-948B-1728B52AA6E4}">
                <adec:decorative xmlns:adec="http://schemas.microsoft.com/office/drawing/2017/decorative" val="1"/>
              </a:ext>
            </a:extLst>
          </p:cNvPr>
          <p:cNvCxnSpPr>
            <a:stCxn id="904" idx="2"/>
            <a:endCxn id="906" idx="0"/>
          </p:cNvCxnSpPr>
          <p:nvPr/>
        </p:nvCxnSpPr>
        <p:spPr>
          <a:xfrm rot="5400000">
            <a:off x="5724517" y="1951601"/>
            <a:ext cx="464100" cy="361800"/>
          </a:xfrm>
          <a:prstGeom prst="bentConnector3">
            <a:avLst>
              <a:gd name="adj1" fmla="val 49994"/>
            </a:avLst>
          </a:prstGeom>
          <a:noFill/>
          <a:ln w="12700" cap="flat" cmpd="sng">
            <a:solidFill>
              <a:srgbClr val="737373"/>
            </a:solidFill>
            <a:prstDash val="solid"/>
            <a:miter lim="800000"/>
            <a:headEnd type="none" w="sm" len="sm"/>
            <a:tailEnd type="triangle" w="med" len="med"/>
          </a:ln>
        </p:spPr>
      </p:cxnSp>
      <p:cxnSp>
        <p:nvCxnSpPr>
          <p:cNvPr id="912" name="Google Shape;912;g36caa55de28_0_235">
            <a:extLst>
              <a:ext uri="{C183D7F6-B498-43B3-948B-1728B52AA6E4}">
                <adec:decorative xmlns:adec="http://schemas.microsoft.com/office/drawing/2017/decorative" val="1"/>
              </a:ext>
            </a:extLst>
          </p:cNvPr>
          <p:cNvCxnSpPr>
            <a:stCxn id="904" idx="2"/>
            <a:endCxn id="908" idx="0"/>
          </p:cNvCxnSpPr>
          <p:nvPr/>
        </p:nvCxnSpPr>
        <p:spPr>
          <a:xfrm rot="-5400000" flipH="1">
            <a:off x="7396267" y="641651"/>
            <a:ext cx="464100" cy="2981700"/>
          </a:xfrm>
          <a:prstGeom prst="bentConnector3">
            <a:avLst>
              <a:gd name="adj1" fmla="val 49994"/>
            </a:avLst>
          </a:prstGeom>
          <a:noFill/>
          <a:ln w="12700" cap="flat" cmpd="sng">
            <a:solidFill>
              <a:srgbClr val="595959"/>
            </a:solidFill>
            <a:prstDash val="solid"/>
            <a:miter lim="800000"/>
            <a:headEnd type="none" w="sm" len="sm"/>
            <a:tailEnd type="triangle" w="med" len="med"/>
          </a:ln>
        </p:spPr>
      </p:cxnSp>
      <p:sp>
        <p:nvSpPr>
          <p:cNvPr id="913" name="Google Shape;913;g36caa55de28_0_235"/>
          <p:cNvSpPr txBox="1"/>
          <p:nvPr/>
        </p:nvSpPr>
        <p:spPr>
          <a:xfrm>
            <a:off x="1512872" y="5760325"/>
            <a:ext cx="3888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0" i="0" u="none" strike="noStrike" cap="none">
                <a:solidFill>
                  <a:schemeClr val="dk1"/>
                </a:solidFill>
                <a:latin typeface="Lato Light"/>
                <a:ea typeface="Lato Light"/>
                <a:cs typeface="Lato Light"/>
                <a:sym typeface="Lato Light"/>
              </a:rPr>
              <a:t>Straty w procesie sortowania</a:t>
            </a:r>
            <a:endParaRPr sz="1500" b="0" i="0" u="none" strike="noStrike" cap="none">
              <a:solidFill>
                <a:srgbClr val="000000"/>
              </a:solidFill>
              <a:latin typeface="Arial"/>
              <a:ea typeface="Arial"/>
              <a:cs typeface="Arial"/>
              <a:sym typeface="Arial"/>
            </a:endParaRPr>
          </a:p>
        </p:txBody>
      </p:sp>
      <p:sp>
        <p:nvSpPr>
          <p:cNvPr id="914" name="Google Shape;914;g36caa55de28_0_235"/>
          <p:cNvSpPr txBox="1"/>
          <p:nvPr/>
        </p:nvSpPr>
        <p:spPr>
          <a:xfrm>
            <a:off x="1450449" y="5322325"/>
            <a:ext cx="5531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0" i="0" u="none" strike="noStrike" cap="none">
                <a:solidFill>
                  <a:schemeClr val="dk1"/>
                </a:solidFill>
                <a:latin typeface="Lato Light"/>
                <a:ea typeface="Lato Light"/>
                <a:cs typeface="Lato Light"/>
                <a:sym typeface="Lato Light"/>
              </a:rPr>
              <a:t>Downcycling – niższa jakość</a:t>
            </a:r>
            <a:endParaRPr sz="1500" b="0" i="0" u="none" strike="noStrike" cap="none">
              <a:solidFill>
                <a:srgbClr val="000000"/>
              </a:solidFill>
              <a:latin typeface="Arial"/>
              <a:ea typeface="Arial"/>
              <a:cs typeface="Arial"/>
              <a:sym typeface="Arial"/>
            </a:endParaRPr>
          </a:p>
        </p:txBody>
      </p:sp>
      <p:sp>
        <p:nvSpPr>
          <p:cNvPr id="915" name="Google Shape;915;g36caa55de28_0_235"/>
          <p:cNvSpPr txBox="1"/>
          <p:nvPr/>
        </p:nvSpPr>
        <p:spPr>
          <a:xfrm>
            <a:off x="3433872" y="4686434"/>
            <a:ext cx="37773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64A1"/>
                </a:solidFill>
                <a:latin typeface="Lato"/>
                <a:ea typeface="Lato"/>
                <a:cs typeface="Lato"/>
                <a:sym typeface="Lato"/>
              </a:rPr>
              <a:t>Pełny właściwy recykling</a:t>
            </a:r>
            <a:endParaRPr sz="1500" b="1" i="0" u="none" strike="noStrike" cap="none">
              <a:solidFill>
                <a:srgbClr val="0064A1"/>
              </a:solidFill>
              <a:latin typeface="Arial"/>
              <a:ea typeface="Arial"/>
              <a:cs typeface="Arial"/>
              <a:sym typeface="Arial"/>
            </a:endParaRPr>
          </a:p>
        </p:txBody>
      </p:sp>
      <p:cxnSp>
        <p:nvCxnSpPr>
          <p:cNvPr id="916" name="Google Shape;916;g36caa55de28_0_235">
            <a:extLst>
              <a:ext uri="{C183D7F6-B498-43B3-948B-1728B52AA6E4}">
                <adec:decorative xmlns:adec="http://schemas.microsoft.com/office/drawing/2017/decorative" val="1"/>
              </a:ext>
            </a:extLst>
          </p:cNvPr>
          <p:cNvCxnSpPr>
            <a:stCxn id="917" idx="2"/>
            <a:endCxn id="913" idx="1"/>
          </p:cNvCxnSpPr>
          <p:nvPr/>
        </p:nvCxnSpPr>
        <p:spPr>
          <a:xfrm rot="-5400000" flipH="1">
            <a:off x="581655" y="5013800"/>
            <a:ext cx="1195500" cy="666900"/>
          </a:xfrm>
          <a:prstGeom prst="bentConnector2">
            <a:avLst/>
          </a:prstGeom>
          <a:noFill/>
          <a:ln w="12700" cap="flat" cmpd="sng">
            <a:solidFill>
              <a:srgbClr val="595959"/>
            </a:solidFill>
            <a:prstDash val="solid"/>
            <a:miter lim="800000"/>
            <a:headEnd type="none" w="sm" len="sm"/>
            <a:tailEnd type="triangle" w="med" len="med"/>
          </a:ln>
        </p:spPr>
      </p:cxnSp>
      <p:cxnSp>
        <p:nvCxnSpPr>
          <p:cNvPr id="918" name="Google Shape;918;g36caa55de28_0_235">
            <a:extLst>
              <a:ext uri="{C183D7F6-B498-43B3-948B-1728B52AA6E4}">
                <adec:decorative xmlns:adec="http://schemas.microsoft.com/office/drawing/2017/decorative" val="1"/>
              </a:ext>
            </a:extLst>
          </p:cNvPr>
          <p:cNvCxnSpPr/>
          <p:nvPr/>
        </p:nvCxnSpPr>
        <p:spPr>
          <a:xfrm rot="-5400000" flipH="1">
            <a:off x="673501" y="4475865"/>
            <a:ext cx="1209900" cy="547200"/>
          </a:xfrm>
          <a:prstGeom prst="bentConnector3">
            <a:avLst>
              <a:gd name="adj1" fmla="val 79404"/>
            </a:avLst>
          </a:prstGeom>
          <a:noFill/>
          <a:ln w="12700" cap="flat" cmpd="sng">
            <a:solidFill>
              <a:srgbClr val="595959"/>
            </a:solidFill>
            <a:prstDash val="solid"/>
            <a:miter lim="800000"/>
            <a:headEnd type="none" w="sm" len="sm"/>
            <a:tailEnd type="triangle" w="med" len="med"/>
          </a:ln>
        </p:spPr>
      </p:cxnSp>
      <p:cxnSp>
        <p:nvCxnSpPr>
          <p:cNvPr id="919" name="Google Shape;919;g36caa55de28_0_235">
            <a:extLst>
              <a:ext uri="{C183D7F6-B498-43B3-948B-1728B52AA6E4}">
                <adec:decorative xmlns:adec="http://schemas.microsoft.com/office/drawing/2017/decorative" val="1"/>
              </a:ext>
            </a:extLst>
          </p:cNvPr>
          <p:cNvCxnSpPr>
            <a:stCxn id="920" idx="2"/>
          </p:cNvCxnSpPr>
          <p:nvPr/>
        </p:nvCxnSpPr>
        <p:spPr>
          <a:xfrm rot="-5400000" flipH="1">
            <a:off x="2376862" y="4245000"/>
            <a:ext cx="192000" cy="1201200"/>
          </a:xfrm>
          <a:prstGeom prst="bentConnector2">
            <a:avLst/>
          </a:prstGeom>
          <a:noFill/>
          <a:ln w="12700" cap="flat" cmpd="sng">
            <a:solidFill>
              <a:srgbClr val="595959"/>
            </a:solidFill>
            <a:prstDash val="solid"/>
            <a:miter lim="800000"/>
            <a:headEnd type="none" w="sm" len="sm"/>
            <a:tailEnd type="triangle" w="med" len="med"/>
          </a:ln>
        </p:spPr>
      </p:cxnSp>
      <p:cxnSp>
        <p:nvCxnSpPr>
          <p:cNvPr id="921" name="Google Shape;921;g36caa55de28_0_235">
            <a:extLst>
              <a:ext uri="{C183D7F6-B498-43B3-948B-1728B52AA6E4}">
                <adec:decorative xmlns:adec="http://schemas.microsoft.com/office/drawing/2017/decorative" val="1"/>
              </a:ext>
            </a:extLst>
          </p:cNvPr>
          <p:cNvCxnSpPr>
            <a:stCxn id="905" idx="2"/>
            <a:endCxn id="917" idx="0"/>
          </p:cNvCxnSpPr>
          <p:nvPr/>
        </p:nvCxnSpPr>
        <p:spPr>
          <a:xfrm rot="5400000">
            <a:off x="1005737" y="3286294"/>
            <a:ext cx="347400" cy="666900"/>
          </a:xfrm>
          <a:prstGeom prst="bentConnector3">
            <a:avLst>
              <a:gd name="adj1" fmla="val 50008"/>
            </a:avLst>
          </a:prstGeom>
          <a:noFill/>
          <a:ln w="12700" cap="flat" cmpd="sng">
            <a:solidFill>
              <a:srgbClr val="595959"/>
            </a:solidFill>
            <a:prstDash val="solid"/>
            <a:miter lim="800000"/>
            <a:headEnd type="none" w="sm" len="sm"/>
            <a:tailEnd type="triangle" w="med" len="med"/>
          </a:ln>
        </p:spPr>
      </p:cxnSp>
      <p:cxnSp>
        <p:nvCxnSpPr>
          <p:cNvPr id="922" name="Google Shape;922;g36caa55de28_0_235">
            <a:extLst>
              <a:ext uri="{C183D7F6-B498-43B3-948B-1728B52AA6E4}">
                <adec:decorative xmlns:adec="http://schemas.microsoft.com/office/drawing/2017/decorative" val="1"/>
              </a:ext>
            </a:extLst>
          </p:cNvPr>
          <p:cNvCxnSpPr/>
          <p:nvPr/>
        </p:nvCxnSpPr>
        <p:spPr>
          <a:xfrm flipH="1">
            <a:off x="1309600" y="3667000"/>
            <a:ext cx="26700" cy="133500"/>
          </a:xfrm>
          <a:prstGeom prst="straightConnector1">
            <a:avLst/>
          </a:prstGeom>
          <a:noFill/>
          <a:ln w="12700" cap="flat" cmpd="sng">
            <a:solidFill>
              <a:srgbClr val="595959"/>
            </a:solidFill>
            <a:prstDash val="solid"/>
            <a:miter lim="800000"/>
            <a:headEnd type="none" w="sm" len="sm"/>
            <a:tailEnd type="triangle" w="med" len="med"/>
          </a:ln>
        </p:spPr>
      </p:cxnSp>
      <p:cxnSp>
        <p:nvCxnSpPr>
          <p:cNvPr id="923" name="Google Shape;923;g36caa55de28_0_235">
            <a:extLst>
              <a:ext uri="{C183D7F6-B498-43B3-948B-1728B52AA6E4}">
                <adec:decorative xmlns:adec="http://schemas.microsoft.com/office/drawing/2017/decorative" val="1"/>
              </a:ext>
            </a:extLst>
          </p:cNvPr>
          <p:cNvCxnSpPr/>
          <p:nvPr/>
        </p:nvCxnSpPr>
        <p:spPr>
          <a:xfrm>
            <a:off x="1505805" y="3613753"/>
            <a:ext cx="596100" cy="179700"/>
          </a:xfrm>
          <a:prstGeom prst="bentConnector2">
            <a:avLst/>
          </a:prstGeom>
          <a:noFill/>
          <a:ln w="12700" cap="flat" cmpd="sng">
            <a:solidFill>
              <a:srgbClr val="595959"/>
            </a:solidFill>
            <a:prstDash val="solid"/>
            <a:miter lim="800000"/>
            <a:headEnd type="none" w="sm" len="sm"/>
            <a:tailEnd type="triangle" w="med" len="med"/>
          </a:ln>
        </p:spPr>
      </p:cxnSp>
      <p:cxnSp>
        <p:nvCxnSpPr>
          <p:cNvPr id="924" name="Google Shape;924;g36caa55de28_0_235">
            <a:extLst>
              <a:ext uri="{C183D7F6-B498-43B3-948B-1728B52AA6E4}">
                <adec:decorative xmlns:adec="http://schemas.microsoft.com/office/drawing/2017/decorative" val="1"/>
              </a:ext>
            </a:extLst>
          </p:cNvPr>
          <p:cNvCxnSpPr/>
          <p:nvPr/>
        </p:nvCxnSpPr>
        <p:spPr>
          <a:xfrm>
            <a:off x="2304244" y="2358909"/>
            <a:ext cx="0" cy="1109700"/>
          </a:xfrm>
          <a:prstGeom prst="straightConnector1">
            <a:avLst/>
          </a:prstGeom>
          <a:noFill/>
          <a:ln w="38100" cap="flat" cmpd="sng">
            <a:solidFill>
              <a:schemeClr val="lt1"/>
            </a:solidFill>
            <a:prstDash val="solid"/>
            <a:miter lim="800000"/>
            <a:headEnd type="none" w="sm" len="sm"/>
            <a:tailEnd type="none" w="sm" len="sm"/>
          </a:ln>
        </p:spPr>
      </p:cxnSp>
      <p:cxnSp>
        <p:nvCxnSpPr>
          <p:cNvPr id="925" name="Google Shape;925;g36caa55de28_0_235">
            <a:extLst>
              <a:ext uri="{C183D7F6-B498-43B3-948B-1728B52AA6E4}">
                <adec:decorative xmlns:adec="http://schemas.microsoft.com/office/drawing/2017/decorative" val="1"/>
              </a:ext>
            </a:extLst>
          </p:cNvPr>
          <p:cNvCxnSpPr/>
          <p:nvPr/>
        </p:nvCxnSpPr>
        <p:spPr>
          <a:xfrm>
            <a:off x="1137837" y="3805961"/>
            <a:ext cx="0" cy="1109700"/>
          </a:xfrm>
          <a:prstGeom prst="straightConnector1">
            <a:avLst/>
          </a:prstGeom>
          <a:noFill/>
          <a:ln w="38100" cap="flat" cmpd="sng">
            <a:solidFill>
              <a:schemeClr val="lt1"/>
            </a:solidFill>
            <a:prstDash val="solid"/>
            <a:miter lim="800000"/>
            <a:headEnd type="none" w="sm" len="sm"/>
            <a:tailEnd type="none" w="sm" len="sm"/>
          </a:ln>
        </p:spPr>
      </p:cxnSp>
      <p:cxnSp>
        <p:nvCxnSpPr>
          <p:cNvPr id="926" name="Google Shape;926;g36caa55de28_0_235">
            <a:extLst>
              <a:ext uri="{C183D7F6-B498-43B3-948B-1728B52AA6E4}">
                <adec:decorative xmlns:adec="http://schemas.microsoft.com/office/drawing/2017/decorative" val="1"/>
              </a:ext>
            </a:extLst>
          </p:cNvPr>
          <p:cNvCxnSpPr/>
          <p:nvPr/>
        </p:nvCxnSpPr>
        <p:spPr>
          <a:xfrm>
            <a:off x="1899091" y="3794811"/>
            <a:ext cx="0" cy="1109700"/>
          </a:xfrm>
          <a:prstGeom prst="straightConnector1">
            <a:avLst/>
          </a:prstGeom>
          <a:noFill/>
          <a:ln w="38100" cap="flat" cmpd="sng">
            <a:solidFill>
              <a:schemeClr val="lt1"/>
            </a:solidFill>
            <a:prstDash val="solid"/>
            <a:miter lim="800000"/>
            <a:headEnd type="none" w="sm" len="sm"/>
            <a:tailEnd type="none" w="sm" len="sm"/>
          </a:ln>
        </p:spPr>
      </p:cxnSp>
      <p:sp>
        <p:nvSpPr>
          <p:cNvPr id="917" name="Google Shape;917;g36caa55de28_0_235">
            <a:extLst>
              <a:ext uri="{C183D7F6-B498-43B3-948B-1728B52AA6E4}">
                <adec:decorative xmlns:adec="http://schemas.microsoft.com/office/drawing/2017/decorative" val="1"/>
              </a:ext>
            </a:extLst>
          </p:cNvPr>
          <p:cNvSpPr/>
          <p:nvPr/>
        </p:nvSpPr>
        <p:spPr>
          <a:xfrm>
            <a:off x="740205" y="3793400"/>
            <a:ext cx="211500" cy="9561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400" b="0" i="0" u="none" strike="noStrike" cap="none">
              <a:solidFill>
                <a:schemeClr val="lt1"/>
              </a:solidFill>
              <a:latin typeface="Lato Light"/>
              <a:ea typeface="Lato Light"/>
              <a:cs typeface="Lato Light"/>
              <a:sym typeface="Lato Light"/>
            </a:endParaRPr>
          </a:p>
        </p:txBody>
      </p:sp>
      <p:sp>
        <p:nvSpPr>
          <p:cNvPr id="927" name="Google Shape;927;g36caa55de28_0_235">
            <a:extLst>
              <a:ext uri="{C183D7F6-B498-43B3-948B-1728B52AA6E4}">
                <adec:decorative xmlns:adec="http://schemas.microsoft.com/office/drawing/2017/decorative" val="1"/>
              </a:ext>
            </a:extLst>
          </p:cNvPr>
          <p:cNvSpPr/>
          <p:nvPr/>
        </p:nvSpPr>
        <p:spPr>
          <a:xfrm>
            <a:off x="999731" y="3790267"/>
            <a:ext cx="436500" cy="9591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28" name="Google Shape;928;g36caa55de28_0_235"/>
          <p:cNvSpPr txBox="1"/>
          <p:nvPr/>
        </p:nvSpPr>
        <p:spPr>
          <a:xfrm>
            <a:off x="664317" y="4130077"/>
            <a:ext cx="39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900" b="0" i="0" u="none" strike="noStrike" cap="none">
                <a:solidFill>
                  <a:schemeClr val="lt1"/>
                </a:solidFill>
                <a:latin typeface="Lato Light"/>
                <a:ea typeface="Lato Light"/>
                <a:cs typeface="Lato Light"/>
                <a:sym typeface="Lato Light"/>
              </a:rPr>
              <a:t>1%</a:t>
            </a:r>
            <a:endParaRPr sz="1200" b="0" i="0" u="none" strike="noStrike" cap="none">
              <a:solidFill>
                <a:srgbClr val="000000"/>
              </a:solidFill>
              <a:latin typeface="Arial"/>
              <a:ea typeface="Arial"/>
              <a:cs typeface="Arial"/>
              <a:sym typeface="Arial"/>
            </a:endParaRPr>
          </a:p>
        </p:txBody>
      </p:sp>
      <p:sp>
        <p:nvSpPr>
          <p:cNvPr id="929" name="Google Shape;929;g36caa55de28_0_235"/>
          <p:cNvSpPr txBox="1"/>
          <p:nvPr/>
        </p:nvSpPr>
        <p:spPr>
          <a:xfrm>
            <a:off x="1069600" y="4154508"/>
            <a:ext cx="436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lt1"/>
                </a:solidFill>
                <a:latin typeface="Lato Light"/>
                <a:ea typeface="Lato Light"/>
                <a:cs typeface="Lato Light"/>
                <a:sym typeface="Lato Light"/>
              </a:rPr>
              <a:t>6%</a:t>
            </a:r>
            <a:endParaRPr sz="1500" b="0" i="0" u="none" strike="noStrike" cap="none">
              <a:solidFill>
                <a:srgbClr val="000000"/>
              </a:solidFill>
              <a:latin typeface="Arial"/>
              <a:ea typeface="Arial"/>
              <a:cs typeface="Arial"/>
              <a:sym typeface="Arial"/>
            </a:endParaRPr>
          </a:p>
        </p:txBody>
      </p:sp>
      <p:sp>
        <p:nvSpPr>
          <p:cNvPr id="920" name="Google Shape;920;g36caa55de28_0_235">
            <a:extLst>
              <a:ext uri="{C183D7F6-B498-43B3-948B-1728B52AA6E4}">
                <adec:decorative xmlns:adec="http://schemas.microsoft.com/office/drawing/2017/decorative" val="1"/>
              </a:ext>
            </a:extLst>
          </p:cNvPr>
          <p:cNvSpPr/>
          <p:nvPr/>
        </p:nvSpPr>
        <p:spPr>
          <a:xfrm>
            <a:off x="1505812" y="3797700"/>
            <a:ext cx="732900" cy="9519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930" name="Google Shape;930;g36caa55de28_0_235"/>
          <p:cNvSpPr txBox="1"/>
          <p:nvPr/>
        </p:nvSpPr>
        <p:spPr>
          <a:xfrm>
            <a:off x="1709156" y="4154508"/>
            <a:ext cx="39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lt1"/>
                </a:solidFill>
                <a:latin typeface="Lato Light"/>
                <a:ea typeface="Lato Light"/>
                <a:cs typeface="Lato Light"/>
                <a:sym typeface="Lato Light"/>
              </a:rPr>
              <a:t>8%</a:t>
            </a:r>
            <a:endParaRPr sz="1500" b="0" i="0" u="none" strike="noStrike" cap="none">
              <a:solidFill>
                <a:srgbClr val="000000"/>
              </a:solidFill>
              <a:latin typeface="Arial"/>
              <a:ea typeface="Arial"/>
              <a:cs typeface="Arial"/>
              <a:sym typeface="Arial"/>
            </a:endParaRPr>
          </a:p>
        </p:txBody>
      </p:sp>
      <p:sp>
        <p:nvSpPr>
          <p:cNvPr id="931" name="Google Shape;931;g36caa55de28_0_235"/>
          <p:cNvSpPr txBox="1"/>
          <p:nvPr/>
        </p:nvSpPr>
        <p:spPr>
          <a:xfrm>
            <a:off x="7827533" y="6129533"/>
            <a:ext cx="39999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Open Sans"/>
                <a:ea typeface="Open Sans"/>
                <a:cs typeface="Open Sans"/>
                <a:sym typeface="Open Sans"/>
              </a:rPr>
              <a:t>Rok 2022</a:t>
            </a:r>
            <a:endParaRPr sz="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Open Sans"/>
                <a:ea typeface="Open Sans"/>
                <a:cs typeface="Open Sans"/>
                <a:sym typeface="Open Sans"/>
              </a:rPr>
              <a:t>https://www.dw.com/en/why-most-plastic-cant-be-recycled/a-64978847</a:t>
            </a:r>
            <a:endParaRPr sz="800" b="0" i="0" u="none" strike="noStrike" cap="none">
              <a:solidFill>
                <a:srgbClr val="000000"/>
              </a:solidFill>
              <a:latin typeface="Open Sans"/>
              <a:ea typeface="Open Sans"/>
              <a:cs typeface="Open Sans"/>
              <a:sym typeface="Open Sans"/>
            </a:endParaRPr>
          </a:p>
        </p:txBody>
      </p:sp>
      <p:sp>
        <p:nvSpPr>
          <p:cNvPr id="2" name="Tytuł 1">
            <a:extLst>
              <a:ext uri="{FF2B5EF4-FFF2-40B4-BE49-F238E27FC236}">
                <a16:creationId xmlns:a16="http://schemas.microsoft.com/office/drawing/2014/main" id="{D175E695-8277-BAC6-FA89-D97603516CB2}"/>
              </a:ext>
            </a:extLst>
          </p:cNvPr>
          <p:cNvSpPr>
            <a:spLocks noGrp="1"/>
          </p:cNvSpPr>
          <p:nvPr>
            <p:ph type="title"/>
          </p:nvPr>
        </p:nvSpPr>
        <p:spPr>
          <a:xfrm>
            <a:off x="304800" y="-762000"/>
            <a:ext cx="5486400" cy="762000"/>
          </a:xfrm>
        </p:spPr>
        <p:txBody>
          <a:bodyPr spcFirstLastPara="1" wrap="square" lIns="60975" tIns="30475" rIns="60975" bIns="30475" anchor="b" anchorCtr="0">
            <a:normAutofit/>
          </a:bodyPr>
          <a:lstStyle/>
          <a:p>
            <a:r>
              <a:rPr lang="pl-PL" dirty="0"/>
              <a:t>Opakowania plastikowe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cxnSp>
        <p:nvCxnSpPr>
          <p:cNvPr id="936" name="Google Shape;936;g368e3dab612_0_1167">
            <a:extLst>
              <a:ext uri="{C183D7F6-B498-43B3-948B-1728B52AA6E4}">
                <adec:decorative xmlns:adec="http://schemas.microsoft.com/office/drawing/2017/decorative" val="1"/>
              </a:ext>
            </a:extLst>
          </p:cNvPr>
          <p:cNvCxnSpPr/>
          <p:nvPr/>
        </p:nvCxnSpPr>
        <p:spPr>
          <a:xfrm>
            <a:off x="1366888" y="3506772"/>
            <a:ext cx="3337200" cy="0"/>
          </a:xfrm>
          <a:prstGeom prst="straightConnector1">
            <a:avLst/>
          </a:prstGeom>
          <a:noFill/>
          <a:ln w="76200" cap="flat" cmpd="sng">
            <a:solidFill>
              <a:srgbClr val="C5521C"/>
            </a:solidFill>
            <a:prstDash val="solid"/>
            <a:round/>
            <a:headEnd type="none" w="sm" len="sm"/>
            <a:tailEnd type="triangle" w="med" len="med"/>
          </a:ln>
        </p:spPr>
      </p:cxnSp>
      <p:sp>
        <p:nvSpPr>
          <p:cNvPr id="937" name="Google Shape;937;g368e3dab612_0_1167">
            <a:extLst>
              <a:ext uri="{C183D7F6-B498-43B3-948B-1728B52AA6E4}">
                <adec:decorative xmlns:adec="http://schemas.microsoft.com/office/drawing/2017/decorative" val="1"/>
              </a:ext>
            </a:extLst>
          </p:cNvPr>
          <p:cNvSpPr/>
          <p:nvPr/>
        </p:nvSpPr>
        <p:spPr>
          <a:xfrm>
            <a:off x="6777875" y="1657525"/>
            <a:ext cx="3465000" cy="3183300"/>
          </a:xfrm>
          <a:prstGeom prst="ellipse">
            <a:avLst/>
          </a:prstGeom>
          <a:solidFill>
            <a:schemeClr val="lt1"/>
          </a:solidFill>
          <a:ln w="76200" cap="flat" cmpd="sng">
            <a:solidFill>
              <a:srgbClr val="C5521C"/>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8" name="Google Shape;938;g368e3dab612_0_1167">
            <a:extLst>
              <a:ext uri="{C183D7F6-B498-43B3-948B-1728B52AA6E4}">
                <adec:decorative xmlns:adec="http://schemas.microsoft.com/office/drawing/2017/decorative" val="1"/>
              </a:ext>
            </a:extLst>
          </p:cNvPr>
          <p:cNvSpPr/>
          <p:nvPr/>
        </p:nvSpPr>
        <p:spPr>
          <a:xfrm>
            <a:off x="6777873" y="2696980"/>
            <a:ext cx="366600" cy="218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939" name="Google Shape;939;g368e3dab612_0_1167">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9525" cap="flat" cmpd="sng">
            <a:solidFill>
              <a:srgbClr val="BBB6B6"/>
            </a:solidFill>
            <a:prstDash val="solid"/>
            <a:round/>
            <a:headEnd type="none" w="sm" len="sm"/>
            <a:tailEnd type="none" w="sm" len="sm"/>
          </a:ln>
        </p:spPr>
      </p:cxnSp>
      <p:sp>
        <p:nvSpPr>
          <p:cNvPr id="940" name="Google Shape;940;g368e3dab612_0_1167">
            <a:extLst>
              <a:ext uri="{C183D7F6-B498-43B3-948B-1728B52AA6E4}">
                <adec:decorative xmlns:adec="http://schemas.microsoft.com/office/drawing/2017/decorative" val="1"/>
              </a:ext>
            </a:extLst>
          </p:cNvPr>
          <p:cNvSpPr/>
          <p:nvPr/>
        </p:nvSpPr>
        <p:spPr>
          <a:xfrm rot="-8855108">
            <a:off x="6732151" y="2181431"/>
            <a:ext cx="631849" cy="754131"/>
          </a:xfrm>
          <a:prstGeom prst="triangle">
            <a:avLst>
              <a:gd name="adj" fmla="val 50000"/>
            </a:avLst>
          </a:prstGeom>
          <a:solidFill>
            <a:srgbClr val="C5521C"/>
          </a:solidFill>
          <a:ln w="9525" cap="flat" cmpd="sng">
            <a:solidFill>
              <a:srgbClr val="C5521C"/>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Tytuł 1">
            <a:extLst>
              <a:ext uri="{FF2B5EF4-FFF2-40B4-BE49-F238E27FC236}">
                <a16:creationId xmlns:a16="http://schemas.microsoft.com/office/drawing/2014/main" id="{97696CDB-ACB6-5C1D-ACE9-0D6BE78055C5}"/>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Cykl obiegu zamkniętego (1)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368e3dab612_0_1175">
            <a:extLst>
              <a:ext uri="{C183D7F6-B498-43B3-948B-1728B52AA6E4}">
                <adec:decorative xmlns:adec="http://schemas.microsoft.com/office/drawing/2017/decorative" val="1"/>
              </a:ext>
            </a:extLst>
          </p:cNvPr>
          <p:cNvSpPr/>
          <p:nvPr/>
        </p:nvSpPr>
        <p:spPr>
          <a:xfrm>
            <a:off x="6777876" y="1311900"/>
            <a:ext cx="3247500" cy="3183300"/>
          </a:xfrm>
          <a:prstGeom prst="ellipse">
            <a:avLst/>
          </a:prstGeom>
          <a:solidFill>
            <a:schemeClr val="lt1"/>
          </a:solidFill>
          <a:ln w="76200" cap="flat" cmpd="sng">
            <a:solidFill>
              <a:srgbClr val="C5521C"/>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46" name="Google Shape;946;g368e3dab612_0_1175" descr="Kula ziemska — Afryka i Europa"/>
          <p:cNvPicPr preferRelativeResize="0"/>
          <p:nvPr/>
        </p:nvPicPr>
        <p:blipFill rotWithShape="1">
          <a:blip r:embed="rId3">
            <a:alphaModFix/>
          </a:blip>
          <a:srcRect/>
          <a:stretch/>
        </p:blipFill>
        <p:spPr>
          <a:xfrm>
            <a:off x="6920568" y="1523724"/>
            <a:ext cx="2795270" cy="2795270"/>
          </a:xfrm>
          <a:prstGeom prst="rect">
            <a:avLst/>
          </a:prstGeom>
          <a:noFill/>
          <a:ln>
            <a:noFill/>
          </a:ln>
        </p:spPr>
      </p:pic>
      <p:sp>
        <p:nvSpPr>
          <p:cNvPr id="947" name="Google Shape;947;g368e3dab612_0_1175">
            <a:extLst>
              <a:ext uri="{C183D7F6-B498-43B3-948B-1728B52AA6E4}">
                <adec:decorative xmlns:adec="http://schemas.microsoft.com/office/drawing/2017/decorative" val="1"/>
              </a:ext>
            </a:extLst>
          </p:cNvPr>
          <p:cNvSpPr/>
          <p:nvPr/>
        </p:nvSpPr>
        <p:spPr>
          <a:xfrm>
            <a:off x="6777873" y="2351344"/>
            <a:ext cx="366600" cy="218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8" name="Google Shape;948;g368e3dab612_0_1175">
            <a:extLst>
              <a:ext uri="{C183D7F6-B498-43B3-948B-1728B52AA6E4}">
                <adec:decorative xmlns:adec="http://schemas.microsoft.com/office/drawing/2017/decorative" val="1"/>
              </a:ext>
            </a:extLst>
          </p:cNvPr>
          <p:cNvSpPr/>
          <p:nvPr/>
        </p:nvSpPr>
        <p:spPr>
          <a:xfrm rot="-8855108">
            <a:off x="6699995" y="1781885"/>
            <a:ext cx="631849" cy="754131"/>
          </a:xfrm>
          <a:prstGeom prst="triangle">
            <a:avLst>
              <a:gd name="adj" fmla="val 50000"/>
            </a:avLst>
          </a:prstGeom>
          <a:solidFill>
            <a:srgbClr val="C5521C"/>
          </a:solidFill>
          <a:ln>
            <a:noFill/>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9" name="Google Shape;949;g368e3dab612_0_1175">
            <a:extLst>
              <a:ext uri="{C183D7F6-B498-43B3-948B-1728B52AA6E4}">
                <adec:decorative xmlns:adec="http://schemas.microsoft.com/office/drawing/2017/decorative" val="1"/>
              </a:ext>
            </a:extLst>
          </p:cNvPr>
          <p:cNvSpPr/>
          <p:nvPr/>
        </p:nvSpPr>
        <p:spPr>
          <a:xfrm>
            <a:off x="6777873" y="2420471"/>
            <a:ext cx="366600" cy="218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87050" tIns="43500" rIns="87050" bIns="43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0" name="Google Shape;950;g368e3dab612_0_1175"/>
          <p:cNvSpPr/>
          <p:nvPr/>
        </p:nvSpPr>
        <p:spPr>
          <a:xfrm>
            <a:off x="6649653" y="5614750"/>
            <a:ext cx="4900800" cy="3075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800" b="0" i="0" u="none" strike="noStrike" cap="none">
                <a:solidFill>
                  <a:schemeClr val="dk1"/>
                </a:solidFill>
                <a:latin typeface="Calibri"/>
                <a:ea typeface="Calibri"/>
                <a:cs typeface="Calibri"/>
                <a:sym typeface="Calibri"/>
              </a:rPr>
              <a:t>WSZYSTKIE SYSTEMY NATURALNE SĄ ZAMKNIĘTE</a:t>
            </a:r>
            <a:endParaRPr sz="1800" b="0" i="0" u="none" strike="noStrike" cap="none">
              <a:solidFill>
                <a:schemeClr val="dk1"/>
              </a:solidFill>
              <a:latin typeface="Calibri"/>
              <a:ea typeface="Calibri"/>
              <a:cs typeface="Calibri"/>
              <a:sym typeface="Calibri"/>
            </a:endParaRPr>
          </a:p>
        </p:txBody>
      </p:sp>
      <p:cxnSp>
        <p:nvCxnSpPr>
          <p:cNvPr id="951" name="Google Shape;951;g368e3dab612_0_1175">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9525" cap="flat" cmpd="sng">
            <a:solidFill>
              <a:srgbClr val="BBB6B6"/>
            </a:solidFill>
            <a:prstDash val="solid"/>
            <a:round/>
            <a:headEnd type="none" w="sm" len="sm"/>
            <a:tailEnd type="none" w="sm" len="sm"/>
          </a:ln>
        </p:spPr>
      </p:cxnSp>
      <p:cxnSp>
        <p:nvCxnSpPr>
          <p:cNvPr id="952" name="Google Shape;952;g368e3dab612_0_1175">
            <a:extLst>
              <a:ext uri="{C183D7F6-B498-43B3-948B-1728B52AA6E4}">
                <adec:decorative xmlns:adec="http://schemas.microsoft.com/office/drawing/2017/decorative" val="1"/>
              </a:ext>
            </a:extLst>
          </p:cNvPr>
          <p:cNvCxnSpPr/>
          <p:nvPr/>
        </p:nvCxnSpPr>
        <p:spPr>
          <a:xfrm>
            <a:off x="1366888" y="3506772"/>
            <a:ext cx="3337200" cy="0"/>
          </a:xfrm>
          <a:prstGeom prst="straightConnector1">
            <a:avLst/>
          </a:prstGeom>
          <a:noFill/>
          <a:ln w="76200" cap="flat" cmpd="sng">
            <a:solidFill>
              <a:srgbClr val="C5521C"/>
            </a:solidFill>
            <a:prstDash val="solid"/>
            <a:round/>
            <a:headEnd type="none" w="sm" len="sm"/>
            <a:tailEnd type="triangle" w="med" len="med"/>
          </a:ln>
        </p:spPr>
      </p:cxnSp>
      <p:sp>
        <p:nvSpPr>
          <p:cNvPr id="2" name="Tytuł 1">
            <a:extLst>
              <a:ext uri="{FF2B5EF4-FFF2-40B4-BE49-F238E27FC236}">
                <a16:creationId xmlns:a16="http://schemas.microsoft.com/office/drawing/2014/main" id="{B18A6320-D12D-6713-8DA1-84CC4E5C983B}"/>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Cykl obiegu zamkniętego (2)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cxnSp>
        <p:nvCxnSpPr>
          <p:cNvPr id="957" name="Google Shape;957;g368e3dab612_0_1186">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9525" cap="flat" cmpd="sng">
            <a:solidFill>
              <a:srgbClr val="BBB6B6"/>
            </a:solidFill>
            <a:prstDash val="solid"/>
            <a:round/>
            <a:headEnd type="none" w="sm" len="sm"/>
            <a:tailEnd type="none" w="sm" len="sm"/>
          </a:ln>
        </p:spPr>
      </p:cxnSp>
      <p:cxnSp>
        <p:nvCxnSpPr>
          <p:cNvPr id="958" name="Google Shape;958;g368e3dab612_0_1186">
            <a:extLst>
              <a:ext uri="{C183D7F6-B498-43B3-948B-1728B52AA6E4}">
                <adec:decorative xmlns:adec="http://schemas.microsoft.com/office/drawing/2017/decorative" val="1"/>
              </a:ext>
            </a:extLst>
          </p:cNvPr>
          <p:cNvCxnSpPr/>
          <p:nvPr/>
        </p:nvCxnSpPr>
        <p:spPr>
          <a:xfrm>
            <a:off x="1366888" y="3506772"/>
            <a:ext cx="3337200" cy="0"/>
          </a:xfrm>
          <a:prstGeom prst="straightConnector1">
            <a:avLst/>
          </a:prstGeom>
          <a:noFill/>
          <a:ln w="76200" cap="flat" cmpd="sng">
            <a:solidFill>
              <a:srgbClr val="C5521C"/>
            </a:solidFill>
            <a:prstDash val="solid"/>
            <a:round/>
            <a:headEnd type="none" w="sm" len="sm"/>
            <a:tailEnd type="triangle" w="med" len="med"/>
          </a:ln>
        </p:spPr>
      </p:cxnSp>
      <p:pic>
        <p:nvPicPr>
          <p:cNvPr id="959" name="Google Shape;959;g368e3dab612_0_1186" descr="Diagram kołowy przedstawia cykl życia produktu podzielony na trzy główne etapy: produkcja, użytkowanie i odzysk. Każdy etap zawiera szczegółowe procesy oznaczone różnymi kolorami, takie jak projektowanie, zaopatrzenie, dystrybucja, naprawa, współdzielenie, przetwarzanie, recykling i logistyka zwrotna, podkreślając kompleksowość zarządzania produktem."/>
          <p:cNvPicPr preferRelativeResize="0"/>
          <p:nvPr/>
        </p:nvPicPr>
        <p:blipFill rotWithShape="1">
          <a:blip r:embed="rId3">
            <a:alphaModFix/>
          </a:blip>
          <a:srcRect/>
          <a:stretch/>
        </p:blipFill>
        <p:spPr>
          <a:xfrm>
            <a:off x="6071027" y="1223832"/>
            <a:ext cx="4316553" cy="4736966"/>
          </a:xfrm>
          <a:prstGeom prst="rect">
            <a:avLst/>
          </a:prstGeom>
          <a:noFill/>
          <a:ln>
            <a:noFill/>
          </a:ln>
        </p:spPr>
      </p:pic>
      <p:sp>
        <p:nvSpPr>
          <p:cNvPr id="2" name="Tytuł 1">
            <a:extLst>
              <a:ext uri="{FF2B5EF4-FFF2-40B4-BE49-F238E27FC236}">
                <a16:creationId xmlns:a16="http://schemas.microsoft.com/office/drawing/2014/main" id="{81A6F5B7-19B8-78C8-CDC0-3FF280438B67}"/>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Cykl obiegu zamkniętego (3)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3"/>
        <p:cNvGrpSpPr/>
        <p:nvPr/>
      </p:nvGrpSpPr>
      <p:grpSpPr>
        <a:xfrm>
          <a:off x="0" y="0"/>
          <a:ext cx="0" cy="0"/>
          <a:chOff x="0" y="0"/>
          <a:chExt cx="0" cy="0"/>
        </a:xfrm>
      </p:grpSpPr>
      <p:sp>
        <p:nvSpPr>
          <p:cNvPr id="964" name="Google Shape;964;g368e3dab612_0_1192"/>
          <p:cNvSpPr txBox="1"/>
          <p:nvPr/>
        </p:nvSpPr>
        <p:spPr>
          <a:xfrm>
            <a:off x="1214988" y="1559984"/>
            <a:ext cx="9762000" cy="40266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1900"/>
              <a:buFont typeface="Arial"/>
              <a:buNone/>
            </a:pPr>
            <a:r>
              <a:rPr lang="pl-PL" sz="2400" b="0" i="0" u="none" strike="noStrike" cap="none">
                <a:solidFill>
                  <a:schemeClr val="dk1"/>
                </a:solidFill>
                <a:latin typeface="Calibri"/>
                <a:ea typeface="Calibri"/>
                <a:cs typeface="Calibri"/>
                <a:sym typeface="Calibri"/>
              </a:rPr>
              <a:t>Gospodarka o Obiegu Zamkniętym (GOZ) lub inaczej gospodarka cyrkularna (Circular Economy) to model produkcji i konsumpcji, który dąży do jak najdłuższego utrzymania zasobów, materiałów i surowców w gospodarce, wydłużając ich cykl życia i dążąc do wyeliminowania powstawania odpadów. </a:t>
            </a:r>
            <a:endParaRPr sz="2400" b="0" i="0" u="none" strike="noStrike" cap="none">
              <a:solidFill>
                <a:schemeClr val="dk1"/>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19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1900"/>
              <a:buFont typeface="Arial"/>
              <a:buNone/>
            </a:pPr>
            <a:r>
              <a:rPr lang="pl-PL" sz="2400" b="0" i="0" u="none" strike="noStrike" cap="none">
                <a:solidFill>
                  <a:schemeClr val="dk1"/>
                </a:solidFill>
                <a:latin typeface="Calibri"/>
                <a:ea typeface="Calibri"/>
                <a:cs typeface="Calibri"/>
                <a:sym typeface="Calibri"/>
              </a:rPr>
              <a:t> Jej celem jest zmniejszenie emisji gazów cieplarnianych i poziomu wykorzystania energii. Tworzy ona zamknięte pętle procesów, w których powstające odpady traktowane są jako surowce w kolejnych fazach produkcji. Korzystanie z zasobów naturalnych odbywa się w taki sposób aby regenerować naturalne ekosystemy.</a:t>
            </a:r>
            <a:endParaRPr sz="2400" b="0" i="0" u="none" strike="noStrike" cap="none">
              <a:solidFill>
                <a:schemeClr val="dk1"/>
              </a:solidFill>
              <a:latin typeface="Calibri"/>
              <a:ea typeface="Calibri"/>
              <a:cs typeface="Calibri"/>
              <a:sym typeface="Calibri"/>
            </a:endParaRPr>
          </a:p>
        </p:txBody>
      </p:sp>
      <p:sp>
        <p:nvSpPr>
          <p:cNvPr id="965" name="Google Shape;965;g368e3dab612_0_1192"/>
          <p:cNvSpPr txBox="1">
            <a:spLocks noGrp="1"/>
          </p:cNvSpPr>
          <p:nvPr>
            <p:ph type="title" idx="4294967295"/>
          </p:nvPr>
        </p:nvSpPr>
        <p:spPr>
          <a:xfrm>
            <a:off x="4292774" y="557875"/>
            <a:ext cx="5587200" cy="369300"/>
          </a:xfrm>
          <a:prstGeom prst="rect">
            <a:avLst/>
          </a:prstGeom>
          <a:noFill/>
          <a:ln>
            <a:noFill/>
            <a:prstDash/>
          </a:ln>
          <a:effectLst/>
        </p:spPr>
        <p:txBody>
          <a:bodyPr rot="0" spcFirstLastPara="1" vertOverflow="overflow" horzOverflow="overflow" vert="horz" wrap="square" lIns="87050" tIns="43500" rIns="87050" bIns="435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3300" b="1" i="0" u="none" strike="noStrike" kern="0" cap="none" spc="0" normalizeH="0" baseline="0" noProof="0" dirty="0">
                <a:ln>
                  <a:noFill/>
                </a:ln>
                <a:solidFill>
                  <a:schemeClr val="dk1"/>
                </a:solidFill>
                <a:effectLst/>
                <a:uLnTx/>
                <a:uFillTx/>
                <a:latin typeface="Calibri"/>
                <a:ea typeface="Calibri"/>
                <a:cs typeface="Calibri"/>
                <a:sym typeface="Calibri"/>
              </a:rPr>
              <a:t>DEFINICJA GOZ</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g368e3dab612_0_1196">
            <a:extLst>
              <a:ext uri="{C183D7F6-B498-43B3-948B-1728B52AA6E4}">
                <adec:decorative xmlns:adec="http://schemas.microsoft.com/office/drawing/2017/decorative" val="1"/>
              </a:ext>
            </a:extLst>
          </p:cNvPr>
          <p:cNvSpPr/>
          <p:nvPr/>
        </p:nvSpPr>
        <p:spPr>
          <a:xfrm>
            <a:off x="1404750" y="2265225"/>
            <a:ext cx="1009500" cy="985500"/>
          </a:xfrm>
          <a:prstGeom prst="ellipse">
            <a:avLst/>
          </a:prstGeom>
          <a:noFill/>
          <a:ln w="38100" cap="flat" cmpd="sng">
            <a:solidFill>
              <a:srgbClr val="A6D3FF"/>
            </a:solidFill>
            <a:prstDash val="solid"/>
            <a:round/>
            <a:headEnd type="none" w="sm" len="sm"/>
            <a:tailEnd type="none" w="sm" len="sm"/>
          </a:ln>
        </p:spPr>
        <p:txBody>
          <a:bodyPr spcFirstLastPara="1" wrap="square" lIns="87050" tIns="87050" rIns="87050" bIns="870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g368e3dab612_0_1196"/>
          <p:cNvSpPr txBox="1"/>
          <p:nvPr/>
        </p:nvSpPr>
        <p:spPr>
          <a:xfrm>
            <a:off x="2579565" y="2276775"/>
            <a:ext cx="8665500" cy="514500"/>
          </a:xfrm>
          <a:prstGeom prst="rect">
            <a:avLst/>
          </a:prstGeom>
          <a:noFill/>
          <a:ln>
            <a:noFill/>
          </a:ln>
        </p:spPr>
        <p:txBody>
          <a:bodyPr spcFirstLastPara="1" wrap="square" lIns="87050" tIns="43500" rIns="87050" bIns="43500" anchor="t" anchorCtr="0">
            <a:noAutofit/>
          </a:bodyPr>
          <a:lstStyle/>
          <a:p>
            <a:pPr marL="431800" marR="0" lvl="1" indent="0" algn="l" rtl="0">
              <a:lnSpc>
                <a:spcPct val="200000"/>
              </a:lnSpc>
              <a:spcBef>
                <a:spcPts val="0"/>
              </a:spcBef>
              <a:spcAft>
                <a:spcPts val="0"/>
              </a:spcAft>
              <a:buClr>
                <a:srgbClr val="000000"/>
              </a:buClr>
              <a:buSzPts val="1900"/>
              <a:buFont typeface="Arial"/>
              <a:buNone/>
            </a:pPr>
            <a:r>
              <a:rPr lang="pl-PL" sz="2600" b="1" i="0" u="none" strike="noStrike" cap="none">
                <a:solidFill>
                  <a:schemeClr val="dk1"/>
                </a:solidFill>
                <a:latin typeface="Calibri"/>
                <a:ea typeface="Calibri"/>
                <a:cs typeface="Calibri"/>
                <a:sym typeface="Calibri"/>
              </a:rPr>
              <a:t>Eliminacja </a:t>
            </a:r>
            <a:r>
              <a:rPr lang="pl-PL" sz="2600" b="0" i="0" u="none" strike="noStrike" cap="none">
                <a:solidFill>
                  <a:schemeClr val="dk1"/>
                </a:solidFill>
                <a:latin typeface="Calibri"/>
                <a:ea typeface="Calibri"/>
                <a:cs typeface="Calibri"/>
                <a:sym typeface="Calibri"/>
              </a:rPr>
              <a:t>odpadów i zanieczyszczeń</a:t>
            </a:r>
            <a:br>
              <a:rPr lang="pl-PL" sz="2600" b="0" i="0" u="none" strike="noStrike" cap="none">
                <a:solidFill>
                  <a:schemeClr val="dk1"/>
                </a:solidFill>
                <a:latin typeface="Calibri"/>
                <a:ea typeface="Calibri"/>
                <a:cs typeface="Calibri"/>
                <a:sym typeface="Calibri"/>
              </a:rPr>
            </a:br>
            <a:endParaRPr sz="2600" b="0" i="0" u="none" strike="noStrike" cap="none">
              <a:solidFill>
                <a:schemeClr val="dk1"/>
              </a:solidFill>
              <a:latin typeface="Calibri"/>
              <a:ea typeface="Calibri"/>
              <a:cs typeface="Calibri"/>
              <a:sym typeface="Calibri"/>
            </a:endParaRPr>
          </a:p>
          <a:p>
            <a:pPr marL="0" marR="0" lvl="1" indent="0" algn="l" rtl="0">
              <a:lnSpc>
                <a:spcPct val="200000"/>
              </a:lnSpc>
              <a:spcBef>
                <a:spcPts val="500"/>
              </a:spcBef>
              <a:spcAft>
                <a:spcPts val="0"/>
              </a:spcAft>
              <a:buClr>
                <a:srgbClr val="000000"/>
              </a:buClr>
              <a:buSzPts val="1900"/>
              <a:buFont typeface="Arial"/>
              <a:buNone/>
            </a:pPr>
            <a:br>
              <a:rPr lang="pl-PL" sz="2600" b="0" i="0" u="none" strike="noStrike" cap="none">
                <a:solidFill>
                  <a:schemeClr val="dk1"/>
                </a:solidFill>
                <a:latin typeface="Calibri"/>
                <a:ea typeface="Calibri"/>
                <a:cs typeface="Calibri"/>
                <a:sym typeface="Calibri"/>
              </a:rPr>
            </a:br>
            <a:br>
              <a:rPr lang="pl-PL" sz="2600" b="0" i="0" u="none" strike="noStrike" cap="none">
                <a:solidFill>
                  <a:schemeClr val="dk1"/>
                </a:solidFill>
                <a:latin typeface="Calibri"/>
                <a:ea typeface="Calibri"/>
                <a:cs typeface="Calibri"/>
                <a:sym typeface="Calibri"/>
              </a:rPr>
            </a:br>
            <a:endParaRPr sz="2600" b="0" i="0" u="none" strike="noStrike" cap="none">
              <a:solidFill>
                <a:schemeClr val="dk1"/>
              </a:solidFill>
              <a:latin typeface="Calibri"/>
              <a:ea typeface="Calibri"/>
              <a:cs typeface="Calibri"/>
              <a:sym typeface="Calibri"/>
            </a:endParaRPr>
          </a:p>
          <a:p>
            <a:pPr marL="431800" marR="0" lvl="1" indent="0" algn="l" rtl="0">
              <a:lnSpc>
                <a:spcPct val="200000"/>
              </a:lnSpc>
              <a:spcBef>
                <a:spcPts val="500"/>
              </a:spcBef>
              <a:spcAft>
                <a:spcPts val="0"/>
              </a:spcAft>
              <a:buClr>
                <a:srgbClr val="000000"/>
              </a:buClr>
              <a:buSzPts val="1900"/>
              <a:buFont typeface="Arial"/>
              <a:buNone/>
            </a:pPr>
            <a:endParaRPr sz="2100" b="0" i="0" u="none" strike="noStrike" cap="none">
              <a:solidFill>
                <a:schemeClr val="dk1"/>
              </a:solidFill>
              <a:latin typeface="Calibri"/>
              <a:ea typeface="Calibri"/>
              <a:cs typeface="Calibri"/>
              <a:sym typeface="Calibri"/>
            </a:endParaRPr>
          </a:p>
        </p:txBody>
      </p:sp>
      <p:pic>
        <p:nvPicPr>
          <p:cNvPr id="972" name="Google Shape;972;g368e3dab612_0_1196" descr="Śmieci"/>
          <p:cNvPicPr preferRelativeResize="0"/>
          <p:nvPr/>
        </p:nvPicPr>
        <p:blipFill rotWithShape="1">
          <a:blip r:embed="rId3">
            <a:alphaModFix/>
          </a:blip>
          <a:srcRect/>
          <a:stretch/>
        </p:blipFill>
        <p:spPr>
          <a:xfrm>
            <a:off x="1668876" y="2521153"/>
            <a:ext cx="478765" cy="478765"/>
          </a:xfrm>
          <a:prstGeom prst="rect">
            <a:avLst/>
          </a:prstGeom>
          <a:noFill/>
          <a:ln>
            <a:noFill/>
          </a:ln>
        </p:spPr>
      </p:pic>
      <p:pic>
        <p:nvPicPr>
          <p:cNvPr id="973" name="Google Shape;973;g368e3dab612_0_1196" descr="Nieskończoność"/>
          <p:cNvPicPr preferRelativeResize="0"/>
          <p:nvPr/>
        </p:nvPicPr>
        <p:blipFill rotWithShape="1">
          <a:blip r:embed="rId4">
            <a:alphaModFix/>
          </a:blip>
          <a:srcRect/>
          <a:stretch/>
        </p:blipFill>
        <p:spPr>
          <a:xfrm>
            <a:off x="1634668" y="3777856"/>
            <a:ext cx="549649" cy="549649"/>
          </a:xfrm>
          <a:prstGeom prst="rect">
            <a:avLst/>
          </a:prstGeom>
          <a:noFill/>
          <a:ln w="9525" cap="flat" cmpd="sng">
            <a:solidFill>
              <a:schemeClr val="lt1"/>
            </a:solidFill>
            <a:prstDash val="solid"/>
            <a:round/>
            <a:headEnd type="none" w="sm" len="sm"/>
            <a:tailEnd type="none" w="sm" len="sm"/>
          </a:ln>
        </p:spPr>
      </p:pic>
      <p:pic>
        <p:nvPicPr>
          <p:cNvPr id="974" name="Google Shape;974;g368e3dab612_0_1196" descr="Trwałość"/>
          <p:cNvPicPr preferRelativeResize="0"/>
          <p:nvPr/>
        </p:nvPicPr>
        <p:blipFill rotWithShape="1">
          <a:blip r:embed="rId5">
            <a:alphaModFix/>
          </a:blip>
          <a:srcRect/>
          <a:stretch/>
        </p:blipFill>
        <p:spPr>
          <a:xfrm>
            <a:off x="1657536" y="5096547"/>
            <a:ext cx="501439" cy="501439"/>
          </a:xfrm>
          <a:prstGeom prst="rect">
            <a:avLst/>
          </a:prstGeom>
          <a:noFill/>
          <a:ln>
            <a:noFill/>
          </a:ln>
        </p:spPr>
      </p:pic>
      <p:sp>
        <p:nvSpPr>
          <p:cNvPr id="975" name="Google Shape;975;g368e3dab612_0_1196"/>
          <p:cNvSpPr txBox="1">
            <a:spLocks noGrp="1"/>
          </p:cNvSpPr>
          <p:nvPr>
            <p:ph type="title" idx="4294967295"/>
          </p:nvPr>
        </p:nvSpPr>
        <p:spPr>
          <a:xfrm>
            <a:off x="504250" y="737206"/>
            <a:ext cx="11250300" cy="608700"/>
          </a:xfrm>
          <a:prstGeom prst="rect">
            <a:avLst/>
          </a:prstGeom>
          <a:noFill/>
          <a:ln>
            <a:noFill/>
            <a:prstDash/>
          </a:ln>
          <a:effectLst/>
        </p:spPr>
        <p:txBody>
          <a:bodyPr rot="0" spcFirstLastPara="1" vertOverflow="overflow" horzOverflow="overflow" vert="horz" wrap="square" lIns="87050" tIns="43500" rIns="87050" bIns="435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3900" b="0" i="0" u="none" strike="noStrike" kern="0" cap="none" spc="0" normalizeH="0" baseline="0" noProof="0" dirty="0">
                <a:ln>
                  <a:noFill/>
                </a:ln>
                <a:solidFill>
                  <a:schemeClr val="dk1"/>
                </a:solidFill>
                <a:effectLst/>
                <a:uLnTx/>
                <a:uFillTx/>
                <a:latin typeface="Calibri"/>
                <a:ea typeface="Calibri"/>
                <a:cs typeface="Calibri"/>
                <a:sym typeface="Calibri"/>
              </a:rPr>
              <a:t>3 ZAŁOŻENIA GOSPODARKI OBIEGU ZAMKNIĘTEGO</a:t>
            </a:r>
          </a:p>
        </p:txBody>
      </p:sp>
      <p:cxnSp>
        <p:nvCxnSpPr>
          <p:cNvPr id="976" name="Google Shape;976;g368e3dab612_0_1196">
            <a:extLst>
              <a:ext uri="{C183D7F6-B498-43B3-948B-1728B52AA6E4}">
                <adec:decorative xmlns:adec="http://schemas.microsoft.com/office/drawing/2017/decorative" val="1"/>
              </a:ext>
            </a:extLst>
          </p:cNvPr>
          <p:cNvCxnSpPr/>
          <p:nvPr/>
        </p:nvCxnSpPr>
        <p:spPr>
          <a:xfrm>
            <a:off x="1640376" y="2758626"/>
            <a:ext cx="630600" cy="146700"/>
          </a:xfrm>
          <a:prstGeom prst="straightConnector1">
            <a:avLst/>
          </a:prstGeom>
          <a:noFill/>
          <a:ln w="38100" cap="flat" cmpd="sng">
            <a:solidFill>
              <a:srgbClr val="444444"/>
            </a:solidFill>
            <a:prstDash val="solid"/>
            <a:round/>
            <a:headEnd type="none" w="sm" len="sm"/>
            <a:tailEnd type="none" w="sm" len="sm"/>
          </a:ln>
        </p:spPr>
      </p:cxnSp>
      <p:sp>
        <p:nvSpPr>
          <p:cNvPr id="977" name="Google Shape;977;g368e3dab612_0_1196"/>
          <p:cNvSpPr txBox="1"/>
          <p:nvPr/>
        </p:nvSpPr>
        <p:spPr>
          <a:xfrm>
            <a:off x="2933009" y="3707256"/>
            <a:ext cx="8665500" cy="914400"/>
          </a:xfrm>
          <a:prstGeom prst="rect">
            <a:avLst/>
          </a:prstGeom>
          <a:noFill/>
          <a:ln>
            <a:noFill/>
          </a:ln>
        </p:spPr>
        <p:txBody>
          <a:bodyPr spcFirstLastPara="1" wrap="square" lIns="87050" tIns="43500" rIns="87050" bIns="43500" anchor="t" anchorCtr="0">
            <a:noAutofit/>
          </a:bodyPr>
          <a:lstStyle/>
          <a:p>
            <a:pPr marL="0" marR="0" lvl="1" indent="0" algn="l" rtl="0">
              <a:lnSpc>
                <a:spcPct val="200000"/>
              </a:lnSpc>
              <a:spcBef>
                <a:spcPts val="500"/>
              </a:spcBef>
              <a:spcAft>
                <a:spcPts val="0"/>
              </a:spcAft>
              <a:buClr>
                <a:srgbClr val="000000"/>
              </a:buClr>
              <a:buSzPts val="1900"/>
              <a:buFont typeface="Arial"/>
              <a:buNone/>
            </a:pPr>
            <a:r>
              <a:rPr lang="pl-PL" sz="2600" b="1" i="0" u="none" strike="noStrike" cap="none">
                <a:solidFill>
                  <a:schemeClr val="dk1"/>
                </a:solidFill>
                <a:latin typeface="Calibri"/>
                <a:ea typeface="Calibri"/>
                <a:cs typeface="Calibri"/>
                <a:sym typeface="Calibri"/>
              </a:rPr>
              <a:t>Cyrkulacja </a:t>
            </a:r>
            <a:r>
              <a:rPr lang="pl-PL" sz="2600" b="0" i="0" u="none" strike="noStrike" cap="none">
                <a:solidFill>
                  <a:schemeClr val="dk1"/>
                </a:solidFill>
                <a:latin typeface="Calibri"/>
                <a:ea typeface="Calibri"/>
                <a:cs typeface="Calibri"/>
                <a:sym typeface="Calibri"/>
              </a:rPr>
              <a:t>produkty i surowce jak najdłużej w użyciu</a:t>
            </a:r>
            <a:endParaRPr sz="2600" b="0" i="0" u="none" strike="noStrike" cap="none">
              <a:solidFill>
                <a:schemeClr val="dk1"/>
              </a:solidFill>
              <a:latin typeface="Calibri"/>
              <a:ea typeface="Calibri"/>
              <a:cs typeface="Calibri"/>
              <a:sym typeface="Calibri"/>
            </a:endParaRPr>
          </a:p>
          <a:p>
            <a:pPr marL="0" marR="0" lvl="1" indent="0" algn="l" rtl="0">
              <a:lnSpc>
                <a:spcPct val="200000"/>
              </a:lnSpc>
              <a:spcBef>
                <a:spcPts val="500"/>
              </a:spcBef>
              <a:spcAft>
                <a:spcPts val="0"/>
              </a:spcAft>
              <a:buClr>
                <a:srgbClr val="000000"/>
              </a:buClr>
              <a:buSzPts val="1900"/>
              <a:buFont typeface="Arial"/>
              <a:buNone/>
            </a:pPr>
            <a:endParaRPr sz="2100" b="0" i="0" u="none" strike="noStrike" cap="none">
              <a:solidFill>
                <a:schemeClr val="dk1"/>
              </a:solidFill>
              <a:latin typeface="Calibri"/>
              <a:ea typeface="Calibri"/>
              <a:cs typeface="Calibri"/>
              <a:sym typeface="Calibri"/>
            </a:endParaRPr>
          </a:p>
        </p:txBody>
      </p:sp>
      <p:sp>
        <p:nvSpPr>
          <p:cNvPr id="978" name="Google Shape;978;g368e3dab612_0_1196"/>
          <p:cNvSpPr txBox="1"/>
          <p:nvPr/>
        </p:nvSpPr>
        <p:spPr>
          <a:xfrm>
            <a:off x="2487525" y="5099824"/>
            <a:ext cx="8868600" cy="690600"/>
          </a:xfrm>
          <a:prstGeom prst="rect">
            <a:avLst/>
          </a:prstGeom>
          <a:noFill/>
          <a:ln>
            <a:noFill/>
          </a:ln>
        </p:spPr>
        <p:txBody>
          <a:bodyPr spcFirstLastPara="1" wrap="square" lIns="87050" tIns="87050" rIns="87050" bIns="87050" anchor="t" anchorCtr="0">
            <a:noAutofit/>
          </a:bodyPr>
          <a:lstStyle/>
          <a:p>
            <a:pPr marL="431800" marR="0" lvl="1" indent="0" algn="l" rtl="0">
              <a:lnSpc>
                <a:spcPct val="200000"/>
              </a:lnSpc>
              <a:spcBef>
                <a:spcPts val="500"/>
              </a:spcBef>
              <a:spcAft>
                <a:spcPts val="0"/>
              </a:spcAft>
              <a:buClr>
                <a:srgbClr val="000000"/>
              </a:buClr>
              <a:buSzPts val="1900"/>
              <a:buFont typeface="Arial"/>
              <a:buNone/>
            </a:pPr>
            <a:r>
              <a:rPr lang="pl-PL" sz="2600" b="1" i="0" u="none" strike="noStrike" cap="none">
                <a:solidFill>
                  <a:schemeClr val="dk1"/>
                </a:solidFill>
                <a:latin typeface="Calibri"/>
                <a:ea typeface="Calibri"/>
                <a:cs typeface="Calibri"/>
                <a:sym typeface="Calibri"/>
              </a:rPr>
              <a:t>Regeneracja </a:t>
            </a:r>
            <a:r>
              <a:rPr lang="pl-PL" sz="2600" b="0" i="0" u="none" strike="noStrike" cap="none">
                <a:solidFill>
                  <a:schemeClr val="dk1"/>
                </a:solidFill>
                <a:latin typeface="Calibri"/>
                <a:ea typeface="Calibri"/>
                <a:cs typeface="Calibri"/>
                <a:sym typeface="Calibri"/>
              </a:rPr>
              <a:t>i ochrona naturalnych zasobów i ekosystemów</a:t>
            </a:r>
            <a:endParaRPr sz="2100" b="0" i="0" u="none" strike="noStrike" cap="none">
              <a:solidFill>
                <a:schemeClr val="dk1"/>
              </a:solidFill>
              <a:latin typeface="Calibri"/>
              <a:ea typeface="Calibri"/>
              <a:cs typeface="Calibri"/>
              <a:sym typeface="Calibri"/>
            </a:endParaRPr>
          </a:p>
        </p:txBody>
      </p:sp>
      <p:sp>
        <p:nvSpPr>
          <p:cNvPr id="979" name="Google Shape;979;g368e3dab612_0_1196">
            <a:extLst>
              <a:ext uri="{C183D7F6-B498-43B3-948B-1728B52AA6E4}">
                <adec:decorative xmlns:adec="http://schemas.microsoft.com/office/drawing/2017/decorative" val="1"/>
              </a:ext>
            </a:extLst>
          </p:cNvPr>
          <p:cNvSpPr/>
          <p:nvPr/>
        </p:nvSpPr>
        <p:spPr>
          <a:xfrm>
            <a:off x="1404750" y="3575606"/>
            <a:ext cx="1009500" cy="985500"/>
          </a:xfrm>
          <a:prstGeom prst="ellipse">
            <a:avLst/>
          </a:prstGeom>
          <a:noFill/>
          <a:ln w="38100" cap="flat" cmpd="sng">
            <a:solidFill>
              <a:srgbClr val="A6D3FF"/>
            </a:solidFill>
            <a:prstDash val="solid"/>
            <a:round/>
            <a:headEnd type="none" w="sm" len="sm"/>
            <a:tailEnd type="none" w="sm" len="sm"/>
          </a:ln>
        </p:spPr>
        <p:txBody>
          <a:bodyPr spcFirstLastPara="1" wrap="square" lIns="87050" tIns="87050" rIns="87050" bIns="870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g368e3dab612_0_1196">
            <a:extLst>
              <a:ext uri="{C183D7F6-B498-43B3-948B-1728B52AA6E4}">
                <adec:decorative xmlns:adec="http://schemas.microsoft.com/office/drawing/2017/decorative" val="1"/>
              </a:ext>
            </a:extLst>
          </p:cNvPr>
          <p:cNvSpPr/>
          <p:nvPr/>
        </p:nvSpPr>
        <p:spPr>
          <a:xfrm>
            <a:off x="1450925" y="4898172"/>
            <a:ext cx="1009500" cy="985500"/>
          </a:xfrm>
          <a:prstGeom prst="ellipse">
            <a:avLst/>
          </a:prstGeom>
          <a:noFill/>
          <a:ln w="38100" cap="flat" cmpd="sng">
            <a:solidFill>
              <a:srgbClr val="A6D3FF"/>
            </a:solidFill>
            <a:prstDash val="solid"/>
            <a:round/>
            <a:headEnd type="none" w="sm" len="sm"/>
            <a:tailEnd type="none" w="sm" len="sm"/>
          </a:ln>
        </p:spPr>
        <p:txBody>
          <a:bodyPr spcFirstLastPara="1" wrap="square" lIns="87050" tIns="87050" rIns="87050" bIns="870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368e3dab612_0_1312"/>
          <p:cNvSpPr txBox="1">
            <a:spLocks noGrp="1"/>
          </p:cNvSpPr>
          <p:nvPr>
            <p:ph type="title" idx="4294967295"/>
          </p:nvPr>
        </p:nvSpPr>
        <p:spPr>
          <a:xfrm>
            <a:off x="1318733" y="4615687"/>
            <a:ext cx="3956400" cy="3000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000000"/>
              </a:buClr>
              <a:buSzPts val="2000"/>
              <a:buFont typeface="Arial"/>
              <a:buNone/>
              <a:tabLst/>
              <a:defRPr/>
            </a:pPr>
            <a:r>
              <a:rPr kumimoji="0" lang="pl-PL" sz="1800" b="0" i="0" u="none" strike="noStrike" kern="0" cap="none" spc="0" normalizeH="0" baseline="0" noProof="0" dirty="0">
                <a:ln>
                  <a:noFill/>
                </a:ln>
                <a:solidFill>
                  <a:srgbClr val="343F4E"/>
                </a:solidFill>
                <a:effectLst/>
                <a:uLnTx/>
                <a:uFillTx/>
                <a:latin typeface="Calibri"/>
                <a:ea typeface="Calibri"/>
                <a:cs typeface="Calibri"/>
                <a:sym typeface="Calibri"/>
              </a:rPr>
              <a:t>Hierarchia postępowania z odpadami przyjęta w 2017 roku przez Komisję Europejską.</a:t>
            </a:r>
          </a:p>
          <a:p>
            <a:pPr marL="0" marR="0" lvl="0" indent="0" algn="l" defTabSz="914400" rtl="0" eaLnBrk="1" fontAlgn="auto" latinLnBrk="0" hangingPunct="1">
              <a:lnSpc>
                <a:spcPct val="115000"/>
              </a:lnSpc>
              <a:spcBef>
                <a:spcPts val="0"/>
              </a:spcBef>
              <a:spcAft>
                <a:spcPts val="0"/>
              </a:spcAft>
              <a:buClr>
                <a:srgbClr val="000000"/>
              </a:buClr>
              <a:buSzPts val="2000"/>
              <a:buFont typeface="Arial"/>
              <a:buNone/>
              <a:tabLst/>
              <a:defRPr/>
            </a:pPr>
            <a:endParaRPr kumimoji="0" lang="pl-PL" sz="1800" b="0" i="0" u="none" strike="noStrike" kern="0" cap="none" spc="0" normalizeH="0" baseline="0" noProof="0" dirty="0">
              <a:ln>
                <a:noFill/>
              </a:ln>
              <a:solidFill>
                <a:srgbClr val="343F4E"/>
              </a:solidFill>
              <a:effectLst/>
              <a:uLnTx/>
              <a:uFillTx/>
              <a:latin typeface="Calibri"/>
              <a:ea typeface="Calibri"/>
              <a:cs typeface="Calibri"/>
              <a:sym typeface="Calibri"/>
            </a:endParaRPr>
          </a:p>
        </p:txBody>
      </p:sp>
      <p:pic>
        <p:nvPicPr>
          <p:cNvPr id="986" name="Google Shape;986;g368e3dab612_0_1312" descr="Hierarchia postępowania z odpadami, od góry: Zapobieganie, Ponowne wykorzystanie, Recykling, Inny odzysk, likwidacja"/>
          <p:cNvPicPr preferRelativeResize="0"/>
          <p:nvPr/>
        </p:nvPicPr>
        <p:blipFill rotWithShape="1">
          <a:blip r:embed="rId3">
            <a:alphaModFix/>
          </a:blip>
          <a:srcRect/>
          <a:stretch/>
        </p:blipFill>
        <p:spPr>
          <a:xfrm>
            <a:off x="3000000" y="581309"/>
            <a:ext cx="5957843" cy="5132601"/>
          </a:xfrm>
          <a:prstGeom prst="rect">
            <a:avLst/>
          </a:prstGeom>
          <a:noFill/>
          <a:ln>
            <a:noFill/>
          </a:ln>
        </p:spPr>
      </p:pic>
      <p:cxnSp>
        <p:nvCxnSpPr>
          <p:cNvPr id="987" name="Google Shape;987;g368e3dab612_0_1312">
            <a:extLst>
              <a:ext uri="{C183D7F6-B498-43B3-948B-1728B52AA6E4}">
                <adec:decorative xmlns:adec="http://schemas.microsoft.com/office/drawing/2017/decorative" val="1"/>
              </a:ext>
            </a:extLst>
          </p:cNvPr>
          <p:cNvCxnSpPr/>
          <p:nvPr/>
        </p:nvCxnSpPr>
        <p:spPr>
          <a:xfrm rot="10800000">
            <a:off x="10885266" y="823475"/>
            <a:ext cx="0" cy="3017100"/>
          </a:xfrm>
          <a:prstGeom prst="straightConnector1">
            <a:avLst/>
          </a:prstGeom>
          <a:noFill/>
          <a:ln w="114300" cap="flat" cmpd="sng">
            <a:solidFill>
              <a:srgbClr val="C5521C"/>
            </a:solidFill>
            <a:prstDash val="solid"/>
            <a:round/>
            <a:headEnd type="none" w="sm" len="sm"/>
            <a:tailEnd type="none" w="sm" len="sm"/>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3cee6041d67_0_10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pl-PL"/>
              <a:t>Drabina Moermana</a:t>
            </a:r>
            <a:endParaRPr/>
          </a:p>
        </p:txBody>
      </p:sp>
      <p:sp>
        <p:nvSpPr>
          <p:cNvPr id="994" name="Google Shape;994;g3cee6041d67_0_10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pl-PL" sz="2700"/>
              <a:t>Food for the Circular Economy</a:t>
            </a:r>
            <a:br>
              <a:rPr lang="pl-PL" sz="2700"/>
            </a:br>
            <a:r>
              <a:rPr lang="pl-PL" sz="2700"/>
              <a:t>(Policy brief)</a:t>
            </a:r>
            <a:endParaRPr sz="2700"/>
          </a:p>
          <a:p>
            <a:pPr marL="0" lvl="0" indent="0" algn="l" rtl="0">
              <a:lnSpc>
                <a:spcPct val="115000"/>
              </a:lnSpc>
              <a:spcBef>
                <a:spcPts val="1200"/>
              </a:spcBef>
              <a:spcAft>
                <a:spcPts val="0"/>
              </a:spcAft>
              <a:buClr>
                <a:schemeClr val="dk1"/>
              </a:buClr>
              <a:buSzPts val="1100"/>
              <a:buFont typeface="Arial"/>
              <a:buNone/>
            </a:pPr>
            <a:r>
              <a:rPr lang="pl-PL" sz="1000" b="1">
                <a:latin typeface="Arial"/>
                <a:ea typeface="Arial"/>
                <a:cs typeface="Arial"/>
                <a:sym typeface="Arial"/>
              </a:rPr>
              <a:t>„Odpady to surowce – pytanie brzmi: jak wysokiej wartości?”</a:t>
            </a:r>
            <a:br>
              <a:rPr lang="pl-PL" sz="1000" b="1">
                <a:latin typeface="Arial"/>
                <a:ea typeface="Arial"/>
                <a:cs typeface="Arial"/>
                <a:sym typeface="Arial"/>
              </a:rPr>
            </a:br>
            <a:r>
              <a:rPr lang="pl-PL" sz="1000">
                <a:latin typeface="Arial"/>
                <a:ea typeface="Arial"/>
                <a:cs typeface="Arial"/>
                <a:sym typeface="Arial"/>
              </a:rPr>
              <a:t> → podkreśla ideę podnoszenia wartości strumieni resztkowych i odejścia </a:t>
            </a:r>
            <a:br>
              <a:rPr lang="pl-PL" sz="1000">
                <a:latin typeface="Arial"/>
                <a:ea typeface="Arial"/>
                <a:cs typeface="Arial"/>
                <a:sym typeface="Arial"/>
              </a:rPr>
            </a:br>
            <a:r>
              <a:rPr lang="pl-PL" sz="1000">
                <a:latin typeface="Arial"/>
                <a:ea typeface="Arial"/>
                <a:cs typeface="Arial"/>
                <a:sym typeface="Arial"/>
              </a:rPr>
              <a:t>od najniższych zastosowań.</a:t>
            </a:r>
            <a:endParaRPr sz="10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000" b="1">
                <a:latin typeface="Arial"/>
                <a:ea typeface="Arial"/>
                <a:cs typeface="Arial"/>
                <a:sym typeface="Arial"/>
              </a:rPr>
              <a:t>„Fermentacja to nie szczyt gospodarki obiegu zamkniętego”</a:t>
            </a:r>
            <a:br>
              <a:rPr lang="pl-PL" sz="1000" b="1">
                <a:latin typeface="Arial"/>
                <a:ea typeface="Arial"/>
                <a:cs typeface="Arial"/>
                <a:sym typeface="Arial"/>
              </a:rPr>
            </a:br>
            <a:r>
              <a:rPr lang="pl-PL" sz="1000">
                <a:latin typeface="Arial"/>
                <a:ea typeface="Arial"/>
                <a:cs typeface="Arial"/>
                <a:sym typeface="Arial"/>
              </a:rPr>
              <a:t> → oddaje kluczowy konflikt: energia i spalanie vs. wyższe szczeble </a:t>
            </a:r>
            <a:br>
              <a:rPr lang="pl-PL" sz="1000">
                <a:latin typeface="Arial"/>
                <a:ea typeface="Arial"/>
                <a:cs typeface="Arial"/>
                <a:sym typeface="Arial"/>
              </a:rPr>
            </a:br>
            <a:r>
              <a:rPr lang="pl-PL" sz="1000">
                <a:latin typeface="Arial"/>
                <a:ea typeface="Arial"/>
                <a:cs typeface="Arial"/>
                <a:sym typeface="Arial"/>
              </a:rPr>
              <a:t>Piramidy Wartości / Drabiny Moermana.</a:t>
            </a:r>
            <a:endParaRPr sz="1000">
              <a:latin typeface="Arial"/>
              <a:ea typeface="Arial"/>
              <a:cs typeface="Arial"/>
              <a:sym typeface="Arial"/>
            </a:endParaRPr>
          </a:p>
          <a:p>
            <a:pPr marL="0" lvl="0" indent="0" algn="l" rtl="0">
              <a:spcBef>
                <a:spcPts val="1200"/>
              </a:spcBef>
              <a:spcAft>
                <a:spcPts val="0"/>
              </a:spcAft>
              <a:buNone/>
            </a:pPr>
            <a:endParaRPr sz="2700"/>
          </a:p>
        </p:txBody>
      </p:sp>
      <p:pic>
        <p:nvPicPr>
          <p:cNvPr id="995" name="Google Shape;995;g3cee6041d67_0_101" descr="Diagram przedstawia piramidę wartości i drabinę Moermana, ilustrując narzędzia do wysokowartościowego ponownego wykorzystania zasobów. Piramida pokazuje wzrost wartości od energii do zdrowia i stylu życia, a drabina wskazuje kolejne etapy przetwarzania od spalania odpadów do zapobiegania stratom żywności, z kolorami od pomarańczowego do zielonego."/>
          <p:cNvPicPr preferRelativeResize="0"/>
          <p:nvPr/>
        </p:nvPicPr>
        <p:blipFill>
          <a:blip r:embed="rId3">
            <a:alphaModFix/>
          </a:blip>
          <a:stretch>
            <a:fillRect/>
          </a:stretch>
        </p:blipFill>
        <p:spPr>
          <a:xfrm>
            <a:off x="5398775" y="1481750"/>
            <a:ext cx="7105650" cy="5753100"/>
          </a:xfrm>
          <a:prstGeom prst="rect">
            <a:avLst/>
          </a:prstGeom>
          <a:noFill/>
          <a:ln>
            <a:noFill/>
          </a:ln>
        </p:spPr>
      </p:pic>
      <p:sp>
        <p:nvSpPr>
          <p:cNvPr id="996" name="Google Shape;996;g3cee6041d67_0_101"/>
          <p:cNvSpPr txBox="1"/>
          <p:nvPr/>
        </p:nvSpPr>
        <p:spPr>
          <a:xfrm>
            <a:off x="1132425" y="5375375"/>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PL"/>
              <a:t>© PBL Netherlands Environmental Assessment Agency</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Shape 1000"/>
        <p:cNvGrpSpPr/>
        <p:nvPr/>
      </p:nvGrpSpPr>
      <p:grpSpPr>
        <a:xfrm>
          <a:off x="0" y="0"/>
          <a:ext cx="0" cy="0"/>
          <a:chOff x="0" y="0"/>
          <a:chExt cx="0" cy="0"/>
        </a:xfrm>
      </p:grpSpPr>
      <p:sp>
        <p:nvSpPr>
          <p:cNvPr id="1001" name="Google Shape;1001;g368e3dab612_0_1419"/>
          <p:cNvSpPr txBox="1">
            <a:spLocks noGrp="1"/>
          </p:cNvSpPr>
          <p:nvPr>
            <p:ph type="title"/>
          </p:nvPr>
        </p:nvSpPr>
        <p:spPr>
          <a:xfrm>
            <a:off x="1138984" y="589492"/>
            <a:ext cx="5486400" cy="762000"/>
          </a:xfrm>
          <a:prstGeom prst="rect">
            <a:avLst/>
          </a:prstGeom>
          <a:noFill/>
          <a:ln>
            <a:noFill/>
          </a:ln>
        </p:spPr>
        <p:txBody>
          <a:bodyPr spcFirstLastPara="1" wrap="square" lIns="0" tIns="0" rIns="0" bIns="0" anchor="t" anchorCtr="0">
            <a:normAutofit fontScale="90000"/>
          </a:bodyPr>
          <a:lstStyle/>
          <a:p>
            <a:pPr marL="0" lvl="0" indent="0" algn="l" rtl="0">
              <a:lnSpc>
                <a:spcPct val="200000"/>
              </a:lnSpc>
              <a:spcBef>
                <a:spcPts val="0"/>
              </a:spcBef>
              <a:spcAft>
                <a:spcPts val="0"/>
              </a:spcAft>
              <a:buSzPts val="1800"/>
              <a:buNone/>
            </a:pPr>
            <a:r>
              <a:rPr lang="pl-PL" sz="4200"/>
              <a:t>ZASADA 6 R </a:t>
            </a:r>
            <a:endParaRPr sz="4200"/>
          </a:p>
        </p:txBody>
      </p:sp>
      <p:sp>
        <p:nvSpPr>
          <p:cNvPr id="1002" name="Google Shape;1002;g368e3dab612_0_1419"/>
          <p:cNvSpPr txBox="1">
            <a:spLocks noGrp="1"/>
          </p:cNvSpPr>
          <p:nvPr>
            <p:ph type="body" idx="1"/>
          </p:nvPr>
        </p:nvSpPr>
        <p:spPr>
          <a:xfrm>
            <a:off x="4112549" y="1684603"/>
            <a:ext cx="7313700" cy="3017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700"/>
              <a:buFont typeface="Arial"/>
              <a:buNone/>
            </a:pPr>
            <a:r>
              <a:rPr lang="pl-PL" sz="1400">
                <a:highlight>
                  <a:srgbClr val="FFFFFF"/>
                </a:highlight>
              </a:rPr>
              <a:t>Odmawiaj, czyli nie kupuj tego, co przyczynia się do zwiększania ilości odpadów </a:t>
            </a:r>
            <a:br>
              <a:rPr lang="pl-PL" sz="1400">
                <a:highlight>
                  <a:srgbClr val="FFFFFF"/>
                </a:highlight>
              </a:rPr>
            </a:br>
            <a:r>
              <a:rPr lang="pl-PL" sz="1400">
                <a:highlight>
                  <a:srgbClr val="FFFFFF"/>
                </a:highlight>
              </a:rPr>
              <a:t>w twoim domu, np. warzyw czy owoców pakowanych w plastik czy też tanich t-shirtów. </a:t>
            </a:r>
            <a:br>
              <a:rPr lang="pl-PL" sz="1400">
                <a:highlight>
                  <a:srgbClr val="FFFFFF"/>
                </a:highlight>
              </a:rPr>
            </a:br>
            <a:br>
              <a:rPr lang="pl-PL" sz="1400">
                <a:highlight>
                  <a:srgbClr val="FFFFFF"/>
                </a:highlight>
              </a:rPr>
            </a:br>
            <a:r>
              <a:rPr lang="pl-PL" sz="1400">
                <a:highlight>
                  <a:srgbClr val="FFFFFF"/>
                </a:highlight>
              </a:rPr>
              <a:t>Redukuj, ogranicz ilość używanych rzeczy, zastanów się czy na pewno każda z nich jest ci niezbędna. Postaraj się wprowadzić ducha minimalizmu i kupować tylko to, co jest ci naprawdę potrzebne.</a:t>
            </a:r>
            <a:br>
              <a:rPr lang="pl-PL" sz="1400">
                <a:highlight>
                  <a:srgbClr val="FFFFFF"/>
                </a:highlight>
              </a:rPr>
            </a:br>
            <a:br>
              <a:rPr lang="pl-PL" sz="1400">
                <a:highlight>
                  <a:srgbClr val="FFFFFF"/>
                </a:highlight>
              </a:rPr>
            </a:br>
            <a:r>
              <a:rPr lang="pl-PL" sz="1400">
                <a:highlight>
                  <a:srgbClr val="FFFFFF"/>
                </a:highlight>
              </a:rPr>
              <a:t>Używaj ponownie, wymieniaj się i przekazuj niepotrzebne rzeczy komuś, kto może ich potrzebować, zastanów się, czy nie mogą pełnić innej funkcji. Szukając czegoś nowego zastanów się, czy nie lepiej zdecydować się na rzecz z drugiej ręki.</a:t>
            </a:r>
            <a:endParaRPr sz="1400">
              <a:highlight>
                <a:srgbClr val="FFFFFF"/>
              </a:highlight>
            </a:endParaRPr>
          </a:p>
          <a:p>
            <a:pPr marL="0" lvl="0" indent="0" algn="l" rtl="0">
              <a:lnSpc>
                <a:spcPct val="115000"/>
              </a:lnSpc>
              <a:spcBef>
                <a:spcPts val="800"/>
              </a:spcBef>
              <a:spcAft>
                <a:spcPts val="0"/>
              </a:spcAft>
              <a:buClr>
                <a:schemeClr val="dk1"/>
              </a:buClr>
              <a:buSzPts val="700"/>
              <a:buFont typeface="Arial"/>
              <a:buNone/>
            </a:pPr>
            <a:r>
              <a:rPr lang="pl-PL" sz="1400">
                <a:highlight>
                  <a:srgbClr val="FFFFFF"/>
                </a:highlight>
              </a:rPr>
              <a:t>Naprawiaj, nie wyrzucaj od razu lekko uszkodzonej rzeczy, być może uda się ją naprawić i posłuży ci przez kolejne lata. Z poziomy firmy przetwórz, odzyskaj cenne elementy części. </a:t>
            </a:r>
            <a:br>
              <a:rPr lang="pl-PL" sz="1400">
                <a:highlight>
                  <a:srgbClr val="FFFFFF"/>
                </a:highlight>
              </a:rPr>
            </a:br>
            <a:br>
              <a:rPr lang="pl-PL" sz="1400">
                <a:highlight>
                  <a:srgbClr val="FFFFFF"/>
                </a:highlight>
              </a:rPr>
            </a:br>
            <a:endParaRPr sz="1400">
              <a:highlight>
                <a:srgbClr val="FFFFFF"/>
              </a:highlight>
            </a:endParaRPr>
          </a:p>
          <a:p>
            <a:pPr marL="0" lvl="0" indent="0" algn="l" rtl="0">
              <a:lnSpc>
                <a:spcPct val="115000"/>
              </a:lnSpc>
              <a:spcBef>
                <a:spcPts val="800"/>
              </a:spcBef>
              <a:spcAft>
                <a:spcPts val="0"/>
              </a:spcAft>
              <a:buClr>
                <a:schemeClr val="dk1"/>
              </a:buClr>
              <a:buSzPts val="700"/>
              <a:buFont typeface="Arial"/>
              <a:buNone/>
            </a:pPr>
            <a:r>
              <a:rPr lang="pl-PL" sz="1400">
                <a:highlight>
                  <a:srgbClr val="FFFFFF"/>
                </a:highlight>
              </a:rPr>
              <a:t>Segreguj odpady i przyczyniaj się do przetwarzania surowców wtórnych np. szklanych butelek.</a:t>
            </a:r>
            <a:endParaRPr sz="1400">
              <a:highlight>
                <a:srgbClr val="FFFFFF"/>
              </a:highlight>
            </a:endParaRPr>
          </a:p>
          <a:p>
            <a:pPr marL="0" lvl="0" indent="0" algn="l" rtl="0">
              <a:lnSpc>
                <a:spcPct val="115000"/>
              </a:lnSpc>
              <a:spcBef>
                <a:spcPts val="800"/>
              </a:spcBef>
              <a:spcAft>
                <a:spcPts val="0"/>
              </a:spcAft>
              <a:buClr>
                <a:schemeClr val="dk1"/>
              </a:buClr>
              <a:buSzPts val="700"/>
              <a:buFont typeface="Arial"/>
              <a:buNone/>
            </a:pPr>
            <a:br>
              <a:rPr lang="pl-PL" sz="1400">
                <a:highlight>
                  <a:srgbClr val="FFFFFF"/>
                </a:highlight>
              </a:rPr>
            </a:br>
            <a:r>
              <a:rPr lang="pl-PL" sz="1400">
                <a:highlight>
                  <a:srgbClr val="FFFFFF"/>
                </a:highlight>
              </a:rPr>
              <a:t>Kompostuj, nie marnuj jedzenia, a resztki, których nie uda ci się wykorzystać w inny sposób, staraj się kompostować.</a:t>
            </a:r>
            <a:endParaRPr sz="1400">
              <a:highlight>
                <a:srgbClr val="FFFFFF"/>
              </a:highlight>
            </a:endParaRPr>
          </a:p>
          <a:p>
            <a:pPr marL="0" lvl="0" indent="0" algn="l" rtl="0">
              <a:lnSpc>
                <a:spcPct val="115000"/>
              </a:lnSpc>
              <a:spcBef>
                <a:spcPts val="1102"/>
              </a:spcBef>
              <a:spcAft>
                <a:spcPts val="0"/>
              </a:spcAft>
              <a:buSzPts val="1800"/>
              <a:buNone/>
            </a:pPr>
            <a:endParaRPr sz="1400"/>
          </a:p>
        </p:txBody>
      </p:sp>
      <p:sp>
        <p:nvSpPr>
          <p:cNvPr id="1003" name="Google Shape;1003;g368e3dab612_0_1419"/>
          <p:cNvSpPr txBox="1"/>
          <p:nvPr/>
        </p:nvSpPr>
        <p:spPr>
          <a:xfrm>
            <a:off x="741528" y="1638167"/>
            <a:ext cx="2933100" cy="4973400"/>
          </a:xfrm>
          <a:prstGeom prst="rect">
            <a:avLst/>
          </a:prstGeom>
          <a:noFill/>
          <a:ln>
            <a:noFill/>
          </a:ln>
        </p:spPr>
        <p:txBody>
          <a:bodyPr spcFirstLastPara="1" wrap="square" lIns="58025" tIns="29000" rIns="58025" bIns="29000" anchor="t" anchorCtr="0">
            <a:noAutofit/>
          </a:bodyPr>
          <a:lstStyle/>
          <a:p>
            <a:pPr marL="0" marR="0" lvl="0" indent="0" algn="r" rtl="0">
              <a:lnSpc>
                <a:spcPct val="130000"/>
              </a:lnSpc>
              <a:spcBef>
                <a:spcPts val="0"/>
              </a:spcBef>
              <a:spcAft>
                <a:spcPts val="0"/>
              </a:spcAft>
              <a:buClr>
                <a:srgbClr val="000000"/>
              </a:buClr>
              <a:buSzPts val="1900"/>
              <a:buFont typeface="Arial"/>
              <a:buNone/>
            </a:pPr>
            <a:r>
              <a:rPr lang="pl-PL" sz="2000" b="1" i="0" u="none" strike="noStrike" cap="none">
                <a:solidFill>
                  <a:srgbClr val="C5521C"/>
                </a:solidFill>
                <a:latin typeface="Calibri"/>
                <a:ea typeface="Calibri"/>
                <a:cs typeface="Calibri"/>
                <a:sym typeface="Calibri"/>
              </a:rPr>
              <a:t>RETHINK/</a:t>
            </a:r>
            <a:r>
              <a:rPr lang="pl-PL" sz="1900" b="1" i="0" u="none" strike="noStrike" cap="none">
                <a:solidFill>
                  <a:srgbClr val="C5521C"/>
                </a:solidFill>
                <a:latin typeface="Calibri"/>
                <a:ea typeface="Calibri"/>
                <a:cs typeface="Calibri"/>
                <a:sym typeface="Calibri"/>
              </a:rPr>
              <a:t>REFUSE</a:t>
            </a: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r>
              <a:rPr lang="pl-PL" sz="1900" b="1" i="0" u="none" strike="noStrike" cap="none">
                <a:solidFill>
                  <a:srgbClr val="C5521C"/>
                </a:solidFill>
                <a:latin typeface="Calibri"/>
                <a:ea typeface="Calibri"/>
                <a:cs typeface="Calibri"/>
                <a:sym typeface="Calibri"/>
              </a:rPr>
              <a:t>REDUCE</a:t>
            </a: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br>
              <a:rPr lang="pl-PL" sz="1900" b="1" i="0" u="none" strike="noStrike" cap="none">
                <a:solidFill>
                  <a:srgbClr val="C5521C"/>
                </a:solidFill>
                <a:latin typeface="Calibri"/>
                <a:ea typeface="Calibri"/>
                <a:cs typeface="Calibri"/>
                <a:sym typeface="Calibri"/>
              </a:rPr>
            </a:br>
            <a:r>
              <a:rPr lang="pl-PL" sz="1900" b="1" i="0" u="none" strike="noStrike" cap="none">
                <a:solidFill>
                  <a:srgbClr val="C5521C"/>
                </a:solidFill>
                <a:latin typeface="Calibri"/>
                <a:ea typeface="Calibri"/>
                <a:cs typeface="Calibri"/>
                <a:sym typeface="Calibri"/>
              </a:rPr>
              <a:t>REUSE</a:t>
            </a:r>
            <a:br>
              <a:rPr lang="pl-PL" sz="1900" b="1" i="0" u="none" strike="noStrike" cap="none">
                <a:solidFill>
                  <a:srgbClr val="C5521C"/>
                </a:solidFill>
                <a:latin typeface="Calibri"/>
                <a:ea typeface="Calibri"/>
                <a:cs typeface="Calibri"/>
                <a:sym typeface="Calibri"/>
              </a:rPr>
            </a:b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r>
              <a:rPr lang="pl-PL" sz="1900" b="1" i="0" u="none" strike="noStrike" cap="none">
                <a:solidFill>
                  <a:srgbClr val="C5521C"/>
                </a:solidFill>
                <a:latin typeface="Calibri"/>
                <a:ea typeface="Calibri"/>
                <a:cs typeface="Calibri"/>
                <a:sym typeface="Calibri"/>
              </a:rPr>
              <a:t>REPAIR</a:t>
            </a:r>
            <a:br>
              <a:rPr lang="pl-PL" sz="1900" b="1" i="0" u="none" strike="noStrike" cap="none">
                <a:solidFill>
                  <a:srgbClr val="C5521C"/>
                </a:solidFill>
                <a:latin typeface="Calibri"/>
                <a:ea typeface="Calibri"/>
                <a:cs typeface="Calibri"/>
                <a:sym typeface="Calibri"/>
              </a:rPr>
            </a:br>
            <a:r>
              <a:rPr lang="pl-PL" sz="1900" b="1" i="0" u="none" strike="noStrike" cap="none">
                <a:solidFill>
                  <a:srgbClr val="C5521C"/>
                </a:solidFill>
                <a:latin typeface="Calibri"/>
                <a:ea typeface="Calibri"/>
                <a:cs typeface="Calibri"/>
                <a:sym typeface="Calibri"/>
              </a:rPr>
              <a:t>REMANUFACTURE</a:t>
            </a:r>
            <a:br>
              <a:rPr lang="pl-PL" sz="1900" b="1" i="0" u="none" strike="noStrike" cap="none">
                <a:solidFill>
                  <a:srgbClr val="C5521C"/>
                </a:solidFill>
                <a:latin typeface="Calibri"/>
                <a:ea typeface="Calibri"/>
                <a:cs typeface="Calibri"/>
                <a:sym typeface="Calibri"/>
              </a:rPr>
            </a:br>
            <a:br>
              <a:rPr lang="pl-PL" sz="1900" b="1" i="0" u="none" strike="noStrike" cap="none">
                <a:solidFill>
                  <a:srgbClr val="C5521C"/>
                </a:solidFill>
                <a:latin typeface="Calibri"/>
                <a:ea typeface="Calibri"/>
                <a:cs typeface="Calibri"/>
                <a:sym typeface="Calibri"/>
              </a:rPr>
            </a:br>
            <a:r>
              <a:rPr lang="pl-PL" sz="1900" b="1" i="0" u="none" strike="noStrike" cap="none">
                <a:solidFill>
                  <a:srgbClr val="C5521C"/>
                </a:solidFill>
                <a:latin typeface="Calibri"/>
                <a:ea typeface="Calibri"/>
                <a:cs typeface="Calibri"/>
                <a:sym typeface="Calibri"/>
              </a:rPr>
              <a:t>RECYCLE</a:t>
            </a:r>
            <a:endParaRPr sz="19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br>
              <a:rPr lang="pl-PL" sz="1900" b="1" i="0" u="none" strike="noStrike" cap="none">
                <a:solidFill>
                  <a:srgbClr val="C5521C"/>
                </a:solidFill>
                <a:latin typeface="Calibri"/>
                <a:ea typeface="Calibri"/>
                <a:cs typeface="Calibri"/>
                <a:sym typeface="Calibri"/>
              </a:rPr>
            </a:br>
            <a:r>
              <a:rPr lang="pl-PL" sz="2000" b="1" i="0" u="none" strike="noStrike" cap="none">
                <a:solidFill>
                  <a:srgbClr val="C5521C"/>
                </a:solidFill>
                <a:latin typeface="Calibri"/>
                <a:ea typeface="Calibri"/>
                <a:cs typeface="Calibri"/>
                <a:sym typeface="Calibri"/>
              </a:rPr>
              <a:t>ROT</a:t>
            </a:r>
            <a:endParaRPr sz="2000" b="1" i="0" u="none" strike="noStrike" cap="none">
              <a:solidFill>
                <a:srgbClr val="C5521C"/>
              </a:solidFill>
              <a:latin typeface="Calibri"/>
              <a:ea typeface="Calibri"/>
              <a:cs typeface="Calibri"/>
              <a:sym typeface="Calibri"/>
            </a:endParaRPr>
          </a:p>
          <a:p>
            <a:pPr marL="0" marR="0" lvl="0" indent="0" algn="r" rtl="0">
              <a:lnSpc>
                <a:spcPct val="130000"/>
              </a:lnSpc>
              <a:spcBef>
                <a:spcPts val="0"/>
              </a:spcBef>
              <a:spcAft>
                <a:spcPts val="0"/>
              </a:spcAft>
              <a:buClr>
                <a:srgbClr val="000000"/>
              </a:buClr>
              <a:buSzPts val="1900"/>
              <a:buFont typeface="Arial"/>
              <a:buNone/>
            </a:pPr>
            <a:endParaRPr sz="2000" b="1" i="0" u="none" strike="noStrike" cap="none">
              <a:solidFill>
                <a:srgbClr val="C5521C"/>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3cee6041d67_0_20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6R PARP</a:t>
            </a:r>
            <a:endParaRPr/>
          </a:p>
        </p:txBody>
      </p:sp>
      <p:sp>
        <p:nvSpPr>
          <p:cNvPr id="1010" name="Google Shape;1010;g3cee6041d67_0_20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pl-PL"/>
              <a:t>• odmów (refuse);</a:t>
            </a:r>
            <a:endParaRPr/>
          </a:p>
          <a:p>
            <a:pPr marL="0" lvl="0" indent="0" algn="l" rtl="0">
              <a:lnSpc>
                <a:spcPct val="90000"/>
              </a:lnSpc>
              <a:spcBef>
                <a:spcPts val="1000"/>
              </a:spcBef>
              <a:spcAft>
                <a:spcPts val="0"/>
              </a:spcAft>
              <a:buClr>
                <a:schemeClr val="dk1"/>
              </a:buClr>
              <a:buSzPts val="1100"/>
              <a:buFont typeface="Arial"/>
              <a:buNone/>
            </a:pPr>
            <a:r>
              <a:rPr lang="pl-PL"/>
              <a:t>• ogranicz (reduce);</a:t>
            </a:r>
            <a:endParaRPr/>
          </a:p>
          <a:p>
            <a:pPr marL="0" lvl="0" indent="0" algn="l" rtl="0">
              <a:lnSpc>
                <a:spcPct val="90000"/>
              </a:lnSpc>
              <a:spcBef>
                <a:spcPts val="1000"/>
              </a:spcBef>
              <a:spcAft>
                <a:spcPts val="0"/>
              </a:spcAft>
              <a:buClr>
                <a:schemeClr val="dk1"/>
              </a:buClr>
              <a:buSzPts val="1100"/>
              <a:buFont typeface="Arial"/>
              <a:buNone/>
            </a:pPr>
            <a:r>
              <a:rPr lang="pl-PL"/>
              <a:t>• używaj ponownie (reuse);</a:t>
            </a:r>
            <a:endParaRPr/>
          </a:p>
          <a:p>
            <a:pPr marL="0" lvl="0" indent="0" algn="l" rtl="0">
              <a:lnSpc>
                <a:spcPct val="90000"/>
              </a:lnSpc>
              <a:spcBef>
                <a:spcPts val="1000"/>
              </a:spcBef>
              <a:spcAft>
                <a:spcPts val="0"/>
              </a:spcAft>
              <a:buClr>
                <a:schemeClr val="dk1"/>
              </a:buClr>
              <a:buSzPts val="1100"/>
              <a:buFont typeface="Arial"/>
              <a:buNone/>
            </a:pPr>
            <a:r>
              <a:rPr lang="pl-PL"/>
              <a:t>• naprawiaj (recover);</a:t>
            </a:r>
            <a:endParaRPr/>
          </a:p>
          <a:p>
            <a:pPr marL="0" lvl="0" indent="0" algn="l" rtl="0">
              <a:lnSpc>
                <a:spcPct val="90000"/>
              </a:lnSpc>
              <a:spcBef>
                <a:spcPts val="1000"/>
              </a:spcBef>
              <a:spcAft>
                <a:spcPts val="0"/>
              </a:spcAft>
              <a:buClr>
                <a:schemeClr val="dk1"/>
              </a:buClr>
              <a:buSzPts val="1100"/>
              <a:buFont typeface="Arial"/>
              <a:buNone/>
            </a:pPr>
            <a:r>
              <a:rPr lang="pl-PL"/>
              <a:t>• oddaj do recyklingu (recycle);</a:t>
            </a:r>
            <a:endParaRPr/>
          </a:p>
          <a:p>
            <a:pPr marL="0" lvl="0" indent="0" algn="l" rtl="0">
              <a:lnSpc>
                <a:spcPct val="90000"/>
              </a:lnSpc>
              <a:spcBef>
                <a:spcPts val="1000"/>
              </a:spcBef>
              <a:spcAft>
                <a:spcPts val="0"/>
              </a:spcAft>
              <a:buClr>
                <a:schemeClr val="dk1"/>
              </a:buClr>
              <a:buSzPts val="1100"/>
              <a:buFont typeface="Arial"/>
              <a:buNone/>
            </a:pPr>
            <a:r>
              <a:rPr lang="pl-PL"/>
              <a:t>• zastanów się, co możesz zrobić lepiej (rethink).</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68e3dab612_0_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Obecne wyzwania środowiskowe</a:t>
            </a:r>
            <a:endParaRPr/>
          </a:p>
        </p:txBody>
      </p:sp>
      <p:sp>
        <p:nvSpPr>
          <p:cNvPr id="282" name="Google Shape;282;g368e3dab612_0_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Cele i zasady zrównoważonego rozwoju</a:t>
            </a:r>
            <a:endParaRPr/>
          </a:p>
        </p:txBody>
      </p:sp>
      <p:sp>
        <p:nvSpPr>
          <p:cNvPr id="283" name="Google Shape;283;g368e3dab612_0_30">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3cee6041d67_0_2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ODMÓW </a:t>
            </a:r>
            <a:endParaRPr/>
          </a:p>
        </p:txBody>
      </p:sp>
      <p:sp>
        <p:nvSpPr>
          <p:cNvPr id="1017" name="Google Shape;1017;g3cee6041d67_0_206"/>
          <p:cNvSpPr txBox="1">
            <a:spLocks noGrp="1"/>
          </p:cNvSpPr>
          <p:nvPr>
            <p:ph type="body" idx="1"/>
          </p:nvPr>
        </p:nvSpPr>
        <p:spPr>
          <a:xfrm>
            <a:off x="838200" y="1825625"/>
            <a:ext cx="101190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SzPct val="92783"/>
              <a:buNone/>
            </a:pPr>
            <a:r>
              <a:rPr lang="pl-PL" sz="3527" b="1"/>
              <a:t>Zasada „odmów (refuse)” polega na rezygnacji z użycia materiałów, substancji lub produktów, które nie nadają się do ponownego użycia, naprawiania lub recyklingu lub które charakteryzują się negatywnym oddziaływaniem na środowisko lub na życie i zdrowie ludzi.</a:t>
            </a:r>
            <a:endParaRPr sz="3527" b="1"/>
          </a:p>
          <a:p>
            <a:pPr marL="0" lvl="0" indent="0" algn="l" rtl="0">
              <a:lnSpc>
                <a:spcPct val="115000"/>
              </a:lnSpc>
              <a:spcBef>
                <a:spcPts val="1000"/>
              </a:spcBef>
              <a:spcAft>
                <a:spcPts val="0"/>
              </a:spcAft>
              <a:buSzPct val="116883"/>
              <a:buNone/>
            </a:pPr>
            <a:endParaRPr/>
          </a:p>
          <a:p>
            <a:pPr marL="0" lvl="0" indent="0" algn="l" rtl="0">
              <a:lnSpc>
                <a:spcPct val="115000"/>
              </a:lnSpc>
              <a:spcBef>
                <a:spcPts val="1000"/>
              </a:spcBef>
              <a:spcAft>
                <a:spcPts val="0"/>
              </a:spcAft>
              <a:buSzPct val="116883"/>
              <a:buNone/>
            </a:pPr>
            <a:r>
              <a:rPr lang="pl-PL"/>
              <a:t>Stosowanie zasady „odmów (refuse)” </a:t>
            </a:r>
            <a:r>
              <a:rPr lang="pl-PL" u="sng"/>
              <a:t>powinno być potwierdzone całkowitym (100%) wyeliminowaniem materiałów, substancji lub produktów, które nie nadają się do ponownego użycia, naprawiania lub recyklingu lub mających negatywne oddziaływanie na życie i zdrowie ludzi oraz na środowisko</a:t>
            </a:r>
            <a:r>
              <a:rPr lang="pl-PL"/>
              <a:t>. Należy wykazać te materiały, substancje lub produkty, które zostały wyeliminowane w wyniku realizacji projektu w stosunku do dotychczasowej produkcji lub w stosunku do tradycyjnych metod jej prowadzenia (w przypadku, gdy wnioskodawca nie prowadził do tej pory produkcji).</a:t>
            </a:r>
            <a:endParaRPr/>
          </a:p>
          <a:p>
            <a:pPr marL="0" lvl="0" indent="0" algn="l" rtl="0">
              <a:lnSpc>
                <a:spcPct val="115000"/>
              </a:lnSpc>
              <a:spcBef>
                <a:spcPts val="1000"/>
              </a:spcBef>
              <a:spcAft>
                <a:spcPts val="0"/>
              </a:spcAft>
              <a:buSzPct val="116883"/>
              <a:buNone/>
            </a:pPr>
            <a:r>
              <a:rPr lang="pl-PL"/>
              <a:t>Stosowanie zasady „odmów (refuse)” może być też potwierdzone prowadzeniem badań dotyczących rezygnacji z użycia materiałów, substancji lub produktów, które nie nadają się do ponownego użycia, naprawiania lub recyklingu lub które charakteryzują się negatywnym oddziaływaniem na środowisko lub na życie i zdrowie ludzi, i poparte np. wskaźnikiem dotyczącym liczby badań lub liczby produktów/procesów objętych tymi badaniami.</a:t>
            </a:r>
            <a:endParaRPr/>
          </a:p>
          <a:p>
            <a:pPr marL="0" lvl="0" indent="0" algn="l" rtl="0">
              <a:lnSpc>
                <a:spcPct val="115000"/>
              </a:lnSpc>
              <a:spcBef>
                <a:spcPts val="1000"/>
              </a:spcBef>
              <a:spcAft>
                <a:spcPts val="0"/>
              </a:spcAft>
              <a:buSzPct val="116883"/>
              <a:buNone/>
            </a:pPr>
            <a:endParaRPr/>
          </a:p>
          <a:p>
            <a:pPr marL="0" lvl="0" indent="0" algn="l" rtl="0">
              <a:lnSpc>
                <a:spcPct val="115000"/>
              </a:lnSpc>
              <a:spcBef>
                <a:spcPts val="1000"/>
              </a:spcBef>
              <a:spcAft>
                <a:spcPts val="0"/>
              </a:spcAft>
              <a:buSzPct val="116883"/>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3cee6041d67_0_2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OGRANICZ</a:t>
            </a:r>
            <a:endParaRPr/>
          </a:p>
        </p:txBody>
      </p:sp>
      <p:sp>
        <p:nvSpPr>
          <p:cNvPr id="1024" name="Google Shape;1024;g3cee6041d67_0_212"/>
          <p:cNvSpPr txBox="1">
            <a:spLocks noGrp="1"/>
          </p:cNvSpPr>
          <p:nvPr>
            <p:ph type="body" idx="1"/>
          </p:nvPr>
        </p:nvSpPr>
        <p:spPr>
          <a:xfrm>
            <a:off x="838200" y="1825625"/>
            <a:ext cx="102333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Clr>
                <a:schemeClr val="dk1"/>
              </a:buClr>
              <a:buSzPct val="34769"/>
              <a:buFont typeface="Arial"/>
              <a:buNone/>
            </a:pPr>
            <a:r>
              <a:rPr lang="pl-PL" sz="3163" b="1"/>
              <a:t>Zasada „ogranicz (reduce)” polega na zmniejszeniu zużycia zasobów odnawialnych i nieodnawialnych, materiałów, substancji lub produktów poprzez zastosowanie odpowiednich działań technologicznych, logistycznych lub ekonomicznych. Ograniczenie powinno prowadzić do realnego zmniejszenia zużywanych zasobów odnawialnych (np. woda, gleba), nieodnawialnych (np. surowce mineralne: energetyczne, metaliczne,chemiczne, skalne oraz organiczne) lub materiałów, substancji lub produktów w trakcie lub w wyniku realizacji projektu w stosunku do dotychczasowej działalności lub w stosunku do tradycyjnych metod jej prowadzenia.</a:t>
            </a:r>
            <a:endParaRPr sz="2981" b="1"/>
          </a:p>
          <a:p>
            <a:pPr marL="0" lvl="0" indent="0" algn="l" rtl="0">
              <a:lnSpc>
                <a:spcPct val="115000"/>
              </a:lnSpc>
              <a:spcBef>
                <a:spcPts val="1000"/>
              </a:spcBef>
              <a:spcAft>
                <a:spcPts val="0"/>
              </a:spcAft>
              <a:buClr>
                <a:schemeClr val="dk1"/>
              </a:buClr>
              <a:buSzPct val="42013"/>
              <a:buFont typeface="Arial"/>
              <a:buNone/>
            </a:pPr>
            <a:r>
              <a:rPr lang="pl-PL" sz="2618"/>
              <a:t>Zasada „ogranicz (reduce)” może mieć zastosowanie również w usługach IT, np. poprzez stosowanie rozwiązań pozwalających na zredukowanie zużytej energii elektrycznej przez sprzęt komputerowy np. zmianę algorytmów w taki sposób, żeby zużywały mniej prądu. </a:t>
            </a:r>
            <a:endParaRPr sz="2618"/>
          </a:p>
          <a:p>
            <a:pPr marL="0" lvl="0" indent="0" algn="l" rtl="0">
              <a:lnSpc>
                <a:spcPct val="115000"/>
              </a:lnSpc>
              <a:spcBef>
                <a:spcPts val="1000"/>
              </a:spcBef>
              <a:spcAft>
                <a:spcPts val="0"/>
              </a:spcAft>
              <a:buClr>
                <a:schemeClr val="dk1"/>
              </a:buClr>
              <a:buSzPct val="42013"/>
              <a:buFont typeface="Arial"/>
              <a:buNone/>
            </a:pPr>
            <a:r>
              <a:rPr lang="pl-PL" sz="2618"/>
              <a:t>Stosowanie zasady „reduce (ogranicz)”</a:t>
            </a:r>
            <a:r>
              <a:rPr lang="pl-PL" sz="2618" u="sng"/>
              <a:t> powinno być potwierdzone wskazaniem konkretnych zasobów, materiałów, substancji lub produktów, których wykorzystanie w wyniku realizacji projektu zostało zminimalizowane i jednocześnie nie spowodowało znacznego wzrostu wykorzystania innych zasobów, materiałów, substancji lub produktów</a:t>
            </a:r>
            <a:r>
              <a:rPr lang="pl-PL" sz="2618"/>
              <a:t> w trakcie lub w wyniku realizacji projektu w stosunku do dotychczasowej działalności lub w stosunku do tradycyjnych metod jej prowadzenia (w przypadku gdy wnioskodawca nie prowadził do tej pory działalności).</a:t>
            </a:r>
            <a:endParaRPr sz="2618"/>
          </a:p>
          <a:p>
            <a:pPr marL="0" lvl="0" indent="0" algn="l" rtl="0">
              <a:lnSpc>
                <a:spcPct val="115000"/>
              </a:lnSpc>
              <a:spcBef>
                <a:spcPts val="1000"/>
              </a:spcBef>
              <a:spcAft>
                <a:spcPts val="0"/>
              </a:spcAft>
              <a:buClr>
                <a:schemeClr val="dk1"/>
              </a:buClr>
              <a:buSzPct val="42013"/>
              <a:buFont typeface="Arial"/>
              <a:buNone/>
            </a:pPr>
            <a:r>
              <a:rPr lang="pl-PL" sz="2618"/>
              <a:t>Stosowanie zasady „ogranicz (reduce)” może być też potwierdzone prowadzeniem badań dotyczących zmniejszenia zużycia zasobów, materiałów, substancji lub produktów poprzez zastosowanie odpowiednich działań technologicznych, logistycznych lub ekonomicznych i poparte wskaźnikiem dotyczącym np. liczby badań lub liczby produktów/procesów objętych tymi badaniami.</a:t>
            </a:r>
            <a:endParaRPr sz="2618"/>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g3cee6041d67_0_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UŻYJ PONOWNIE</a:t>
            </a:r>
            <a:endParaRPr/>
          </a:p>
        </p:txBody>
      </p:sp>
      <p:sp>
        <p:nvSpPr>
          <p:cNvPr id="1031" name="Google Shape;1031;g3cee6041d67_0_218"/>
          <p:cNvSpPr txBox="1">
            <a:spLocks noGrp="1"/>
          </p:cNvSpPr>
          <p:nvPr>
            <p:ph type="body" idx="1"/>
          </p:nvPr>
        </p:nvSpPr>
        <p:spPr>
          <a:xfrm>
            <a:off x="838200" y="1825625"/>
            <a:ext cx="10281900" cy="43512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000"/>
              </a:spcBef>
              <a:spcAft>
                <a:spcPts val="0"/>
              </a:spcAft>
              <a:buSzPct val="114673"/>
              <a:buNone/>
            </a:pPr>
            <a:r>
              <a:rPr lang="pl-PL" b="1"/>
              <a:t>Zasada „używaj ponownie (reuse)” polega na ponownym wykorzystaniu materiałów, surowców lub produktów, które zamiast stać się odpadem w jednym procesie produkcyjnym lub usługowym stają się surowcem dla innego. Zasada ta może też prowadzić do wykorzystania materiałów, surowców lub produktów do nowych funkcji, jeśli w obecnej postaci nie znajdują już zastosowania. </a:t>
            </a:r>
            <a:br>
              <a:rPr lang="pl-PL"/>
            </a:br>
            <a:br>
              <a:rPr lang="pl-PL"/>
            </a:br>
            <a:r>
              <a:rPr lang="pl-PL" sz="2242"/>
              <a:t>Stosowanie zasady „używaj ponownie (reuse)” powinno być </a:t>
            </a:r>
            <a:r>
              <a:rPr lang="pl-PL" sz="2242" u="sng"/>
              <a:t>potwierdzone wskazaniem konkretnych materiałów, substancji lub produktów, które w trakcie lub w wyniku realizacji projektu zostaną ponownie skierowane do wykorzystania lub którym zostanie nadana nowa, mająca znaczenie w danej lub innej działalności funkcja</a:t>
            </a:r>
            <a:r>
              <a:rPr lang="pl-PL" sz="2242"/>
              <a:t>. Zmiana powinna zostać wykazana w odniesieniu do dotychczasowej działalności lub mieć odniesienie do tradycyjnych metod jej prowadzenia (w przypadku, gdy wnioskodawca nie prowadził do tej pory działalności). </a:t>
            </a:r>
            <a:endParaRPr sz="2242"/>
          </a:p>
          <a:p>
            <a:pPr marL="0" lvl="0" indent="0" algn="l" rtl="0">
              <a:lnSpc>
                <a:spcPct val="115000"/>
              </a:lnSpc>
              <a:spcBef>
                <a:spcPts val="1000"/>
              </a:spcBef>
              <a:spcAft>
                <a:spcPts val="0"/>
              </a:spcAft>
              <a:buClr>
                <a:schemeClr val="dk1"/>
              </a:buClr>
              <a:buSzPct val="49053"/>
              <a:buFont typeface="Arial"/>
              <a:buNone/>
            </a:pPr>
            <a:r>
              <a:rPr lang="pl-PL" sz="2242"/>
              <a:t>Stosowanie zasady „używaj ponownie (reuse)” może być też potwierdzone prowadzeniem badań dotyczących zaawansowanych technologii regeneracji produktów lub tworzeniem systemów promujących ponowne użycie i poparte wskaźnikiem dotyczącym np. liczby badań lub produktów/procesów objętych tymi badaniami.</a:t>
            </a:r>
            <a:endParaRPr sz="2242"/>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3cee6041d67_0_2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NAPRAW</a:t>
            </a:r>
            <a:endParaRPr/>
          </a:p>
        </p:txBody>
      </p:sp>
      <p:sp>
        <p:nvSpPr>
          <p:cNvPr id="1038" name="Google Shape;1038;g3cee6041d67_0_2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SzPct val="135338"/>
              <a:buNone/>
            </a:pPr>
            <a:r>
              <a:rPr lang="pl-PL" b="1"/>
              <a:t>Zasada „naprawiaj (recover)” polega na wprowadzeniu w ramach projektu takich rozwiązań technologicznych, logistycznych i marketingowych, które zapewniają dostępność części zamiennych, instrukcji obsługi i napraw, informacji technicznych lub innych narzędzi, sprzętu lub oprogramowania pozwalających na naprawę i ponowne użycie produktów bez szkody dla ich jakości i bezpieczeństwa. </a:t>
            </a:r>
            <a:endParaRPr b="1"/>
          </a:p>
          <a:p>
            <a:pPr marL="0" lvl="0" indent="0" algn="l" rtl="0">
              <a:lnSpc>
                <a:spcPct val="115000"/>
              </a:lnSpc>
              <a:spcBef>
                <a:spcPts val="1000"/>
              </a:spcBef>
              <a:spcAft>
                <a:spcPts val="0"/>
              </a:spcAft>
              <a:buSzPct val="135338"/>
              <a:buNone/>
            </a:pPr>
            <a:r>
              <a:rPr lang="pl-PL"/>
              <a:t>Stosowanie zasady „naprawiaj (recover)” polega też na wydłużaniu cyklu życia produktu poprzez umożliwienie jego naprawy, odświeżenia czy poprawy estetyki lub na tworzeniu kompleksowych systemów promujących naprawę produktów np. poprzez wprowadzanie standardów technologicznych, oferowanie części zmiennych, prac naprawczych lub tworzenie produktu w sposób umożliwiający jego naprawę. Stosowanie zasady „naprawiaj(recover)” powinno być </a:t>
            </a:r>
            <a:r>
              <a:rPr lang="pl-PL" u="sng"/>
              <a:t>potwierdzone wskazaniem konkretnych produktów lub ich elementów, dla których w trakcie lub w wyniku realizacji projektu zostanie wprowadzona możliwość ich naprawy, odświeżenia, odnowienia lub ulepszenia.</a:t>
            </a:r>
            <a:r>
              <a:rPr lang="pl-PL"/>
              <a:t> Zmiana może dotyczyć także sprzętu i maszyn (np. zakup urządzeń regenerowanych/naprawianych zapewniających odpowiednią jakość i bezpieczeństwo użytkowania). </a:t>
            </a:r>
            <a:endParaRPr/>
          </a:p>
          <a:p>
            <a:pPr marL="0" lvl="0" indent="0" algn="l" rtl="0">
              <a:lnSpc>
                <a:spcPct val="115000"/>
              </a:lnSpc>
              <a:spcBef>
                <a:spcPts val="1000"/>
              </a:spcBef>
              <a:spcAft>
                <a:spcPts val="0"/>
              </a:spcAft>
              <a:buClr>
                <a:schemeClr val="dk1"/>
              </a:buClr>
              <a:buSzPct val="39285"/>
              <a:buFont typeface="Arial"/>
              <a:buNone/>
            </a:pPr>
            <a:r>
              <a:rPr lang="pl-PL"/>
              <a:t>Stosowanie zasady „naprawiaj (recover)” może być też potwierdzone prowadzeniem badań i wdrażaniem innowacji dotyczących zaawansowanych technologii regeneracji produktów lub tworzeniem systemów promujących naprawienia i regeneracje produktów. </a:t>
            </a:r>
            <a:endParaRPr/>
          </a:p>
          <a:p>
            <a:pPr marL="0" lvl="0" indent="0" algn="l" rtl="0">
              <a:lnSpc>
                <a:spcPct val="115000"/>
              </a:lnSpc>
              <a:spcBef>
                <a:spcPts val="1000"/>
              </a:spcBef>
              <a:spcAft>
                <a:spcPts val="0"/>
              </a:spcAft>
              <a:buSzPct val="135338"/>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3cee6041d67_0_2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ODDAJ DO RECYKLINGU</a:t>
            </a:r>
            <a:endParaRPr/>
          </a:p>
        </p:txBody>
      </p:sp>
      <p:sp>
        <p:nvSpPr>
          <p:cNvPr id="1045" name="Google Shape;1045;g3cee6041d67_0_2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pl-PL" sz="1500" b="1"/>
              <a:t>Zasada „oddaj do recyklingu (recycle)” dotyczy sytuacji, w której produktu, materiału lub substancji nie można użyć ponownie lub naprawić/zregenerować, a powstałe w wyniku takiej sytuacji odpady nie mogą zostać ponownie użyte ani nie mogą utracić statusu odpadu bez dodatkowego przetworzenia. Odpady takie, zgodnie z tą zasadą, należy skierować do przetworzenia celem ponownego wykorzystania w pierwotnym celu lub przekształcić w nowe materiały i produkty. Za zgodny z zasadą należy również uznać recykling organiczny polegający na obróbce tlenowej (w tym kompostowaniu) lub obróbce beztlenowej odpadów ulegających</a:t>
            </a:r>
            <a:r>
              <a:rPr lang="pl-PL" sz="1500"/>
              <a:t> rozkładowi biologicznemu w kontrolowanych warunkach przy wykorzystaniu mikroorganizmów, w wyniku której powstaje materia organiczna lub np. metan, oraz odzysk materiałów.</a:t>
            </a:r>
            <a:endParaRPr sz="1500"/>
          </a:p>
          <a:p>
            <a:pPr marL="0" lvl="0" indent="0" algn="l" rtl="0">
              <a:lnSpc>
                <a:spcPct val="115000"/>
              </a:lnSpc>
              <a:spcBef>
                <a:spcPts val="1200"/>
              </a:spcBef>
              <a:spcAft>
                <a:spcPts val="0"/>
              </a:spcAft>
              <a:buClr>
                <a:schemeClr val="dk1"/>
              </a:buClr>
              <a:buSzPts val="1100"/>
              <a:buFont typeface="Arial"/>
              <a:buNone/>
            </a:pPr>
            <a:r>
              <a:rPr lang="pl-PL" sz="1200"/>
              <a:t>Stosowanie zasady „oddaj do recyklingu (recycle)” powinno być </a:t>
            </a:r>
            <a:r>
              <a:rPr lang="pl-PL" sz="1200" u="sng"/>
              <a:t>potwierdzone wskazaniem konkretnych materiałów, substancji lub produktów, które w trakcie lub w wyniku realizacji projektu zostały skierowane do recyklingu, a co do których niemożliwe było zastosowanie zasad „używaj ponownie (reuse)” lub „naprawiaj (recover)”. </a:t>
            </a:r>
            <a:r>
              <a:rPr lang="pl-PL" sz="1200"/>
              <a:t>Zmiana powinna zostać wykazana w odniesieniu do dotychczasowej działalności podmiotu lub mieć odniesienie do tradycyjnych metod prowadzenia danej działalności (w przypadku, gdy wnioskodawca nie prowadził wcześniej działalności). Zmiana może dotyczyć także sprzętu i maszyn.</a:t>
            </a:r>
            <a:endParaRPr sz="1200"/>
          </a:p>
          <a:p>
            <a:pPr marL="0" lvl="0" indent="0" algn="l" rtl="0">
              <a:lnSpc>
                <a:spcPct val="115000"/>
              </a:lnSpc>
              <a:spcBef>
                <a:spcPts val="1200"/>
              </a:spcBef>
              <a:spcAft>
                <a:spcPts val="0"/>
              </a:spcAft>
              <a:buClr>
                <a:schemeClr val="dk1"/>
              </a:buClr>
              <a:buSzPts val="1100"/>
              <a:buFont typeface="Arial"/>
              <a:buNone/>
            </a:pPr>
            <a:r>
              <a:rPr lang="pl-PL" sz="1200"/>
              <a:t>Ponadto, za zgodne z tą zasadą uznane zostanie wykorzystanie w działalności materiałów, substancji lub produktów, które pochodzą z recyklingu, w tym po utracie statusu odpadów. Należy wykazać — w postaci mierzalnego wskaźnika — ilość materiałów, substancji lub produktów skierowanych do recyklingu lub pochodzących z recyklingu, które zostały wykorzystane w działalności wnioskodawcy w trakcie lub w wyniku realizacji projektu.</a:t>
            </a:r>
            <a:endParaRPr sz="1200"/>
          </a:p>
          <a:p>
            <a:pPr marL="0" lvl="0" indent="0" algn="l" rtl="0">
              <a:lnSpc>
                <a:spcPct val="115000"/>
              </a:lnSpc>
              <a:spcBef>
                <a:spcPts val="1200"/>
              </a:spcBef>
              <a:spcAft>
                <a:spcPts val="0"/>
              </a:spcAft>
              <a:buClr>
                <a:schemeClr val="dk1"/>
              </a:buClr>
              <a:buSzPts val="1100"/>
              <a:buFont typeface="Arial"/>
              <a:buNone/>
            </a:pPr>
            <a:r>
              <a:rPr lang="pl-PL" sz="1200"/>
              <a:t>Stosowanie zasady „oddaj do recyklingu (recycle)” może być również potwierdzone prowadzeniem badań dotyczących zaawansowanych technologii recyklingu i udokumentowane wskaźnikami, np. liczbą badań lub liczbą produktów/procesów objętych tymi badaniami.</a:t>
            </a:r>
            <a:endParaRPr sz="29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3cee6041d67_0_2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PRZEMYŚL</a:t>
            </a:r>
            <a:endParaRPr/>
          </a:p>
        </p:txBody>
      </p:sp>
      <p:sp>
        <p:nvSpPr>
          <p:cNvPr id="1052" name="Google Shape;1052;g3cee6041d67_0_23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pl-PL" sz="1400" b="1"/>
              <a:t>Zgodnie z zasadą „zastanów się, co możesz zrobić lepiej (rethink)” każdy, kto podejmuje działania powodujące lub mogące powodować powstanie odpadów lub oddziaływanie na środowisko, powinien takie działania zaplanować i zaprojektować przy użyciu takich sposobów produkcji lub form usług oraz surowców i materiałów, aby zapobiegać powstawaniu odpadów lub istotnie je ograniczać, a także ograniczać ich negatywne oddziaływanie na życie i zdrowie ludzi oraz na środowisko</a:t>
            </a:r>
            <a:r>
              <a:rPr lang="pl-PL" sz="1400" b="1" u="sng"/>
              <a:t>. Istotą tej zasady jest planowanie i projektowanie z uwzględnieniem pełnego cyklu życia danego produktu lub usługi. W tym celu niezbędne jest identyfikowanie materiałów, substancji lub produktów będących głównymi źródłami oddziaływania na środowisko lub powstawania odpadów, a następnie podejmowanie działań w celu zapobiegania lub ograniczenia ich wykorzystania.</a:t>
            </a:r>
            <a:endParaRPr sz="1400" b="1" u="sng"/>
          </a:p>
          <a:p>
            <a:pPr marL="0" lvl="0" indent="0" algn="l" rtl="0">
              <a:lnSpc>
                <a:spcPct val="115000"/>
              </a:lnSpc>
              <a:spcBef>
                <a:spcPts val="1200"/>
              </a:spcBef>
              <a:spcAft>
                <a:spcPts val="0"/>
              </a:spcAft>
              <a:buClr>
                <a:schemeClr val="dk1"/>
              </a:buClr>
              <a:buSzPts val="1100"/>
              <a:buFont typeface="Arial"/>
              <a:buNone/>
            </a:pPr>
            <a:r>
              <a:rPr lang="pl-PL" sz="1300"/>
              <a:t>Stosowanie zasady „zastanów się, co możesz zrobić lepiej (rethink)” powinno być </a:t>
            </a:r>
            <a:r>
              <a:rPr lang="pl-PL" sz="1300" u="sng"/>
              <a:t>potwierdzone przeprowadzeniem badań i ocen w zakresie środowiskowej oceny cyklu życia (np. LCA: Life Cycle Assessment), oceną śladu środowiskowego produktu (np. PEF: Product Environmental Footprint), przeprowadzeniem innej certyfikacji środowiskowej (np. ISO 14001, EMAS) lub uzyskaniem oznakowania ekologicznego (np. Ecolabel), a także weryfikacją technologii środowiskowej (np. ETV) </a:t>
            </a:r>
            <a:r>
              <a:rPr lang="pl-PL" sz="1300"/>
              <a:t>dla wyrobu lub usługi będących przedmiotem działalności wynikającej z zaplanowanej realizacji projektu. Za zgodne z tą zasadą zostanie uznane również prowadzenie zakupów w ramach projektu zgodnie z kryteriami zielonych zamówień publicznych (w tym uwzględnienie parametrów związanych ze zużyciem energii na etapie zakupu lub procedury udzielenia zamówienia).</a:t>
            </a:r>
            <a:endParaRPr sz="1300"/>
          </a:p>
          <a:p>
            <a:pPr marL="0" lvl="0" indent="0" algn="l" rtl="0">
              <a:lnSpc>
                <a:spcPct val="115000"/>
              </a:lnSpc>
              <a:spcBef>
                <a:spcPts val="1200"/>
              </a:spcBef>
              <a:spcAft>
                <a:spcPts val="1200"/>
              </a:spcAft>
              <a:buSzPts val="1800"/>
              <a:buNone/>
            </a:pPr>
            <a:r>
              <a:rPr lang="pl-PL" sz="1300"/>
              <a:t>Za stosowanie zasady „zastanów się, co możesz zrobić lepiej (rethink)” </a:t>
            </a:r>
            <a:r>
              <a:rPr lang="pl-PL" sz="1300" b="1"/>
              <a:t>nie</a:t>
            </a:r>
            <a:r>
              <a:rPr lang="pl-PL" sz="1300"/>
              <a:t> będzie uznawane przeprowadzenie oceny oddziaływania na środowisko. Ocena ta ma bowiem za zadanie określić środowiskowe warunki realizacji przedsięwzięcia w zakresie, w jakim wnioskuje o nie inwestor — a nie wprowadzić zmiany projektowe ukierunkowane na minimalizację oddziaływania.</a:t>
            </a:r>
            <a:endParaRPr sz="30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368e3dab612_0_1526"/>
          <p:cNvSpPr txBox="1">
            <a:spLocks noGrp="1"/>
          </p:cNvSpPr>
          <p:nvPr>
            <p:ph type="title"/>
          </p:nvPr>
        </p:nvSpPr>
        <p:spPr>
          <a:xfrm>
            <a:off x="691371" y="397600"/>
            <a:ext cx="10866300" cy="872400"/>
          </a:xfrm>
          <a:prstGeom prst="rect">
            <a:avLst/>
          </a:prstGeom>
          <a:noFill/>
          <a:ln>
            <a:noFill/>
          </a:ln>
        </p:spPr>
        <p:txBody>
          <a:bodyPr spcFirstLastPara="1" wrap="square" lIns="87050" tIns="43500" rIns="87050" bIns="43500" anchor="ctr" anchorCtr="0">
            <a:noAutofit/>
          </a:bodyPr>
          <a:lstStyle/>
          <a:p>
            <a:pPr marL="0" lvl="0" indent="0" algn="l" rtl="0">
              <a:lnSpc>
                <a:spcPct val="90000"/>
              </a:lnSpc>
              <a:spcBef>
                <a:spcPts val="0"/>
              </a:spcBef>
              <a:spcAft>
                <a:spcPts val="0"/>
              </a:spcAft>
              <a:buClr>
                <a:schemeClr val="dk1"/>
              </a:buClr>
              <a:buSzPts val="4200"/>
              <a:buFont typeface="Calibri"/>
              <a:buNone/>
            </a:pPr>
            <a:r>
              <a:rPr lang="pl-PL" sz="2800"/>
              <a:t>DZIAŁANIA W GOSPODARCE OBIEGU ZAMKNIĘTEGO (schemat ReSOLVE)</a:t>
            </a:r>
            <a:endParaRPr sz="2800"/>
          </a:p>
        </p:txBody>
      </p:sp>
      <p:sp>
        <p:nvSpPr>
          <p:cNvPr id="1058" name="Google Shape;1058;g368e3dab612_0_1526"/>
          <p:cNvSpPr txBox="1"/>
          <p:nvPr/>
        </p:nvSpPr>
        <p:spPr>
          <a:xfrm>
            <a:off x="2353822" y="1946988"/>
            <a:ext cx="3644100" cy="12006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Przechodzenie na odnawialne źródła energii </a:t>
            </a:r>
            <a:br>
              <a:rPr lang="pl-PL" sz="1300" b="0" i="0" u="none" strike="noStrike" cap="none">
                <a:solidFill>
                  <a:schemeClr val="dk2"/>
                </a:solidFill>
                <a:latin typeface="Calibri"/>
                <a:ea typeface="Calibri"/>
                <a:cs typeface="Calibri"/>
                <a:sym typeface="Calibri"/>
              </a:rPr>
            </a:br>
            <a:r>
              <a:rPr lang="pl-PL" sz="1300" b="0" i="0" u="none" strike="noStrike" cap="none">
                <a:solidFill>
                  <a:schemeClr val="dk2"/>
                </a:solidFill>
                <a:latin typeface="Calibri"/>
                <a:ea typeface="Calibri"/>
                <a:cs typeface="Calibri"/>
                <a:sym typeface="Calibri"/>
              </a:rPr>
              <a:t>i materiały </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Przywracanie równowagi ekosystemów</a:t>
            </a:r>
            <a:endParaRPr sz="16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Zwrot odzyskanych zasobów biologicznych do biosfery</a:t>
            </a:r>
            <a:endParaRPr sz="1600" b="0" i="0" u="none" strike="noStrike" cap="none">
              <a:solidFill>
                <a:schemeClr val="dk2"/>
              </a:solidFill>
              <a:latin typeface="Calibri"/>
              <a:ea typeface="Calibri"/>
              <a:cs typeface="Calibri"/>
              <a:sym typeface="Calibri"/>
            </a:endParaRPr>
          </a:p>
        </p:txBody>
      </p:sp>
      <p:sp>
        <p:nvSpPr>
          <p:cNvPr id="1059" name="Google Shape;1059;g368e3dab612_0_1526"/>
          <p:cNvSpPr txBox="1"/>
          <p:nvPr/>
        </p:nvSpPr>
        <p:spPr>
          <a:xfrm>
            <a:off x="715775" y="1595914"/>
            <a:ext cx="16788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REGENERACJA</a:t>
            </a:r>
            <a:endParaRPr sz="1600" b="1" i="0" u="none" strike="noStrike" cap="none">
              <a:solidFill>
                <a:schemeClr val="dk1"/>
              </a:solidFill>
              <a:latin typeface="Calibri"/>
              <a:ea typeface="Calibri"/>
              <a:cs typeface="Calibri"/>
              <a:sym typeface="Calibri"/>
            </a:endParaRPr>
          </a:p>
        </p:txBody>
      </p:sp>
      <p:sp>
        <p:nvSpPr>
          <p:cNvPr id="1060" name="Google Shape;1060;g368e3dab612_0_1526"/>
          <p:cNvSpPr txBox="1"/>
          <p:nvPr/>
        </p:nvSpPr>
        <p:spPr>
          <a:xfrm>
            <a:off x="2279892" y="3580383"/>
            <a:ext cx="3591300" cy="10161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Współużytkowanie, dzierżawa, platformy dzierżawy</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Ponowne wykorzystanie, second-hand</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Przedłużenie życia produktu poprzez konserwację, naprawę, możliwość rozbudowy</a:t>
            </a:r>
            <a:endParaRPr sz="1300" b="0" i="0" u="none" strike="noStrike" cap="none">
              <a:solidFill>
                <a:schemeClr val="dk2"/>
              </a:solidFill>
              <a:latin typeface="Calibri"/>
              <a:ea typeface="Calibri"/>
              <a:cs typeface="Calibri"/>
              <a:sym typeface="Calibri"/>
            </a:endParaRPr>
          </a:p>
        </p:txBody>
      </p:sp>
      <p:sp>
        <p:nvSpPr>
          <p:cNvPr id="1061" name="Google Shape;1061;g368e3dab612_0_1526"/>
          <p:cNvSpPr txBox="1"/>
          <p:nvPr/>
        </p:nvSpPr>
        <p:spPr>
          <a:xfrm>
            <a:off x="791976" y="3367255"/>
            <a:ext cx="20193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WSPÓŁDZIELENIE</a:t>
            </a:r>
            <a:endParaRPr sz="1600" b="1" i="0" u="none" strike="noStrike" cap="none">
              <a:solidFill>
                <a:schemeClr val="dk1"/>
              </a:solidFill>
              <a:latin typeface="Calibri"/>
              <a:ea typeface="Calibri"/>
              <a:cs typeface="Calibri"/>
              <a:sym typeface="Calibri"/>
            </a:endParaRPr>
          </a:p>
        </p:txBody>
      </p:sp>
      <p:sp>
        <p:nvSpPr>
          <p:cNvPr id="1062" name="Google Shape;1062;g368e3dab612_0_1526"/>
          <p:cNvSpPr txBox="1"/>
          <p:nvPr/>
        </p:nvSpPr>
        <p:spPr>
          <a:xfrm>
            <a:off x="2279900" y="5206675"/>
            <a:ext cx="4052400" cy="13257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Zwiększenie wydajności/efektywności produktu</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Modułowa budowa produktów</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Produkcja na życzenie</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Usuwanie odpadów w łańcuchu produkcji i dostaw</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Wykorzystanie BIG DATA , automatyzacji, teledetekcji i zdalnych układów sterujących</a:t>
            </a:r>
            <a:endParaRPr sz="1300" b="0" i="0" u="none" strike="noStrike" cap="none">
              <a:solidFill>
                <a:schemeClr val="dk2"/>
              </a:solidFill>
              <a:latin typeface="Calibri"/>
              <a:ea typeface="Calibri"/>
              <a:cs typeface="Calibri"/>
              <a:sym typeface="Calibri"/>
            </a:endParaRPr>
          </a:p>
        </p:txBody>
      </p:sp>
      <p:sp>
        <p:nvSpPr>
          <p:cNvPr id="1063" name="Google Shape;1063;g368e3dab612_0_1526"/>
          <p:cNvSpPr txBox="1"/>
          <p:nvPr/>
        </p:nvSpPr>
        <p:spPr>
          <a:xfrm>
            <a:off x="6511448" y="3384083"/>
            <a:ext cx="21522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WIRTUALIZACJA</a:t>
            </a:r>
            <a:endParaRPr sz="1600" b="1" i="0" u="none" strike="noStrike" cap="none">
              <a:solidFill>
                <a:schemeClr val="dk1"/>
              </a:solidFill>
              <a:latin typeface="Calibri"/>
              <a:ea typeface="Calibri"/>
              <a:cs typeface="Calibri"/>
              <a:sym typeface="Calibri"/>
            </a:endParaRPr>
          </a:p>
        </p:txBody>
      </p:sp>
      <p:sp>
        <p:nvSpPr>
          <p:cNvPr id="1064" name="Google Shape;1064;g368e3dab612_0_1526"/>
          <p:cNvSpPr txBox="1"/>
          <p:nvPr/>
        </p:nvSpPr>
        <p:spPr>
          <a:xfrm>
            <a:off x="7961500" y="1990550"/>
            <a:ext cx="3702000" cy="12006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Ponowne wykorzystanie produktów </a:t>
            </a:r>
            <a:br>
              <a:rPr lang="pl-PL" sz="1300" b="0" i="0" u="none" strike="noStrike" cap="none">
                <a:solidFill>
                  <a:schemeClr val="dk2"/>
                </a:solidFill>
                <a:latin typeface="Calibri"/>
                <a:ea typeface="Calibri"/>
                <a:cs typeface="Calibri"/>
                <a:sym typeface="Calibri"/>
              </a:rPr>
            </a:br>
            <a:r>
              <a:rPr lang="pl-PL" sz="1300" b="0" i="0" u="none" strike="noStrike" cap="none">
                <a:solidFill>
                  <a:schemeClr val="dk2"/>
                </a:solidFill>
                <a:latin typeface="Calibri"/>
                <a:ea typeface="Calibri"/>
                <a:cs typeface="Calibri"/>
                <a:sym typeface="Calibri"/>
              </a:rPr>
              <a:t>i komponentów</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Recykling</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Upcykling</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Wykorzystanie produktów bio (smart material choices), pochodzących z recyklingu</a:t>
            </a:r>
            <a:endParaRPr sz="1300" b="0" i="0" u="none" strike="noStrike" cap="none">
              <a:solidFill>
                <a:schemeClr val="dk2"/>
              </a:solidFill>
              <a:latin typeface="Calibri"/>
              <a:ea typeface="Calibri"/>
              <a:cs typeface="Calibri"/>
              <a:sym typeface="Calibri"/>
            </a:endParaRPr>
          </a:p>
        </p:txBody>
      </p:sp>
      <p:sp>
        <p:nvSpPr>
          <p:cNvPr id="1065" name="Google Shape;1065;g368e3dab612_0_1526"/>
          <p:cNvSpPr txBox="1"/>
          <p:nvPr/>
        </p:nvSpPr>
        <p:spPr>
          <a:xfrm>
            <a:off x="6549788" y="1665609"/>
            <a:ext cx="16788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ZAPĘTLANIE</a:t>
            </a:r>
            <a:endParaRPr sz="1600" b="1" i="0" u="none" strike="noStrike" cap="none">
              <a:solidFill>
                <a:schemeClr val="dk1"/>
              </a:solidFill>
              <a:latin typeface="Calibri"/>
              <a:ea typeface="Calibri"/>
              <a:cs typeface="Calibri"/>
              <a:sym typeface="Calibri"/>
            </a:endParaRPr>
          </a:p>
        </p:txBody>
      </p:sp>
      <p:sp>
        <p:nvSpPr>
          <p:cNvPr id="1066" name="Google Shape;1066;g368e3dab612_0_1526"/>
          <p:cNvSpPr txBox="1"/>
          <p:nvPr/>
        </p:nvSpPr>
        <p:spPr>
          <a:xfrm>
            <a:off x="8040410" y="3737746"/>
            <a:ext cx="3323100" cy="4617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Dematerializowanie usług i produktów (np. książek, muzyki, zakupów, podróży itp.)</a:t>
            </a:r>
            <a:endParaRPr sz="1300" b="0" i="0" u="none" strike="noStrike" cap="none">
              <a:solidFill>
                <a:schemeClr val="dk2"/>
              </a:solidFill>
              <a:latin typeface="Calibri"/>
              <a:ea typeface="Calibri"/>
              <a:cs typeface="Calibri"/>
              <a:sym typeface="Calibri"/>
            </a:endParaRPr>
          </a:p>
        </p:txBody>
      </p:sp>
      <p:sp>
        <p:nvSpPr>
          <p:cNvPr id="1067" name="Google Shape;1067;g368e3dab612_0_1526"/>
          <p:cNvSpPr txBox="1"/>
          <p:nvPr/>
        </p:nvSpPr>
        <p:spPr>
          <a:xfrm>
            <a:off x="791966" y="4961966"/>
            <a:ext cx="18999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OPTYMALIZACJA</a:t>
            </a:r>
            <a:endParaRPr sz="1600" b="1" i="0" u="none" strike="noStrike" cap="none">
              <a:solidFill>
                <a:schemeClr val="dk1"/>
              </a:solidFill>
              <a:latin typeface="Calibri"/>
              <a:ea typeface="Calibri"/>
              <a:cs typeface="Calibri"/>
              <a:sym typeface="Calibri"/>
            </a:endParaRPr>
          </a:p>
        </p:txBody>
      </p:sp>
      <p:sp>
        <p:nvSpPr>
          <p:cNvPr id="1068" name="Google Shape;1068;g368e3dab612_0_1526"/>
          <p:cNvSpPr txBox="1"/>
          <p:nvPr/>
        </p:nvSpPr>
        <p:spPr>
          <a:xfrm>
            <a:off x="8072401" y="5348362"/>
            <a:ext cx="3591300" cy="831300"/>
          </a:xfrm>
          <a:prstGeom prst="rect">
            <a:avLst/>
          </a:prstGeom>
          <a:noFill/>
          <a:ln>
            <a:noFill/>
          </a:ln>
        </p:spPr>
        <p:txBody>
          <a:bodyPr spcFirstLastPara="1" wrap="square" lIns="87050" tIns="43500" rIns="87050" bIns="43500" anchor="t" anchorCtr="0">
            <a:noAutofit/>
          </a:bodyPr>
          <a:lstStyle/>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Zastępowanie starych materiałów nowymi, zaawansowanymi materiałami</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Nowe technologie (np. druk 3D)</a:t>
            </a:r>
            <a:endParaRPr sz="1300" b="0" i="0" u="none" strike="noStrike" cap="none">
              <a:solidFill>
                <a:schemeClr val="dk2"/>
              </a:solidFill>
              <a:latin typeface="Calibri"/>
              <a:ea typeface="Calibri"/>
              <a:cs typeface="Calibri"/>
              <a:sym typeface="Calibri"/>
            </a:endParaRPr>
          </a:p>
          <a:p>
            <a:pPr marL="431800" marR="0" lvl="0" indent="-285750" algn="l" rtl="0">
              <a:lnSpc>
                <a:spcPct val="100000"/>
              </a:lnSpc>
              <a:spcBef>
                <a:spcPts val="0"/>
              </a:spcBef>
              <a:spcAft>
                <a:spcPts val="0"/>
              </a:spcAft>
              <a:buClr>
                <a:schemeClr val="dk2"/>
              </a:buClr>
              <a:buSzPts val="1300"/>
              <a:buFont typeface="Calibri"/>
              <a:buChar char="●"/>
            </a:pPr>
            <a:r>
              <a:rPr lang="pl-PL" sz="1300" b="0" i="0" u="none" strike="noStrike" cap="none">
                <a:solidFill>
                  <a:schemeClr val="dk2"/>
                </a:solidFill>
                <a:latin typeface="Calibri"/>
                <a:ea typeface="Calibri"/>
                <a:cs typeface="Calibri"/>
                <a:sym typeface="Calibri"/>
              </a:rPr>
              <a:t>Wybór nowego produktu/usługi</a:t>
            </a:r>
            <a:endParaRPr sz="1300" b="0" i="0" u="none" strike="noStrike" cap="none">
              <a:solidFill>
                <a:schemeClr val="dk2"/>
              </a:solidFill>
              <a:latin typeface="Calibri"/>
              <a:ea typeface="Calibri"/>
              <a:cs typeface="Calibri"/>
              <a:sym typeface="Calibri"/>
            </a:endParaRPr>
          </a:p>
        </p:txBody>
      </p:sp>
      <p:sp>
        <p:nvSpPr>
          <p:cNvPr id="1069" name="Google Shape;1069;g368e3dab612_0_1526"/>
          <p:cNvSpPr txBox="1"/>
          <p:nvPr/>
        </p:nvSpPr>
        <p:spPr>
          <a:xfrm>
            <a:off x="6553924" y="4989150"/>
            <a:ext cx="1316700" cy="369300"/>
          </a:xfrm>
          <a:prstGeom prst="rect">
            <a:avLst/>
          </a:prstGeom>
          <a:noFill/>
          <a:ln>
            <a:noFill/>
          </a:ln>
        </p:spPr>
        <p:txBody>
          <a:bodyPr spcFirstLastPara="1" wrap="square" lIns="87050" tIns="43500" rIns="87050" bIns="435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l-PL" sz="1600" b="1" i="0" u="none" strike="noStrike" cap="none">
                <a:solidFill>
                  <a:schemeClr val="dk1"/>
                </a:solidFill>
                <a:latin typeface="Calibri"/>
                <a:ea typeface="Calibri"/>
                <a:cs typeface="Calibri"/>
                <a:sym typeface="Calibri"/>
              </a:rPr>
              <a:t>WYMIANA</a:t>
            </a:r>
            <a:endParaRPr sz="1600" b="1" i="0" u="none" strike="noStrike" cap="none">
              <a:solidFill>
                <a:schemeClr val="dk1"/>
              </a:solidFill>
              <a:latin typeface="Calibri"/>
              <a:ea typeface="Calibri"/>
              <a:cs typeface="Calibri"/>
              <a:sym typeface="Calibri"/>
            </a:endParaRPr>
          </a:p>
        </p:txBody>
      </p:sp>
      <p:pic>
        <p:nvPicPr>
          <p:cNvPr id="1070" name="Google Shape;1070;g368e3dab612_0_15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5168" y="5507511"/>
            <a:ext cx="643967" cy="643967"/>
          </a:xfrm>
          <a:prstGeom prst="rect">
            <a:avLst/>
          </a:prstGeom>
          <a:noFill/>
          <a:ln>
            <a:noFill/>
          </a:ln>
        </p:spPr>
      </p:pic>
      <p:pic>
        <p:nvPicPr>
          <p:cNvPr id="1071" name="Google Shape;1071;g368e3dab612_0_15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74229" y="3858891"/>
            <a:ext cx="613769" cy="613770"/>
          </a:xfrm>
          <a:prstGeom prst="rect">
            <a:avLst/>
          </a:prstGeom>
          <a:noFill/>
          <a:ln>
            <a:noFill/>
          </a:ln>
        </p:spPr>
      </p:pic>
      <p:pic>
        <p:nvPicPr>
          <p:cNvPr id="1072" name="Google Shape;1072;g368e3dab612_0_15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57250" y="2174350"/>
            <a:ext cx="604064" cy="604079"/>
          </a:xfrm>
          <a:prstGeom prst="rect">
            <a:avLst/>
          </a:prstGeom>
          <a:noFill/>
          <a:ln>
            <a:noFill/>
          </a:ln>
        </p:spPr>
      </p:pic>
      <p:pic>
        <p:nvPicPr>
          <p:cNvPr id="1073" name="Google Shape;1073;g368e3dab612_0_152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772406" y="5468453"/>
            <a:ext cx="601713" cy="601711"/>
          </a:xfrm>
          <a:prstGeom prst="rect">
            <a:avLst/>
          </a:prstGeom>
          <a:noFill/>
          <a:ln>
            <a:noFill/>
          </a:ln>
        </p:spPr>
      </p:pic>
      <p:pic>
        <p:nvPicPr>
          <p:cNvPr id="1074" name="Google Shape;1074;g368e3dab612_0_152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9099" y="2136526"/>
            <a:ext cx="613770" cy="613770"/>
          </a:xfrm>
          <a:prstGeom prst="rect">
            <a:avLst/>
          </a:prstGeom>
          <a:noFill/>
          <a:ln>
            <a:noFill/>
          </a:ln>
        </p:spPr>
      </p:pic>
      <p:pic>
        <p:nvPicPr>
          <p:cNvPr id="1075" name="Google Shape;1075;g368e3dab612_0_1526">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805450" y="3808088"/>
            <a:ext cx="643962" cy="64396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g3690549fdb0_0_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ECOBEAN</a:t>
            </a:r>
            <a:endParaRPr/>
          </a:p>
        </p:txBody>
      </p:sp>
      <p:sp>
        <p:nvSpPr>
          <p:cNvPr id="1082" name="Google Shape;1082;g3690549fdb0_0_127"/>
          <p:cNvSpPr txBox="1">
            <a:spLocks noGrp="1"/>
          </p:cNvSpPr>
          <p:nvPr>
            <p:ph type="body" idx="1"/>
          </p:nvPr>
        </p:nvSpPr>
        <p:spPr>
          <a:xfrm>
            <a:off x="838200" y="1825625"/>
            <a:ext cx="61212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200" b="1" dirty="0" err="1"/>
              <a:t>EcoBean</a:t>
            </a:r>
            <a:r>
              <a:rPr lang="pl-PL" sz="1200" dirty="0"/>
              <a:t> to polski </a:t>
            </a:r>
            <a:r>
              <a:rPr lang="pl-PL" sz="1200" b="1" dirty="0"/>
              <a:t>start‑</a:t>
            </a:r>
            <a:r>
              <a:rPr lang="pl-PL" sz="1200" b="1" dirty="0" err="1"/>
              <a:t>up</a:t>
            </a:r>
            <a:r>
              <a:rPr lang="pl-PL" sz="1200" b="1" dirty="0"/>
              <a:t> technologiczny</a:t>
            </a:r>
            <a:r>
              <a:rPr lang="pl-PL" sz="1200" dirty="0"/>
              <a:t> (</a:t>
            </a:r>
            <a:r>
              <a:rPr lang="pl-PL" sz="1200" dirty="0" err="1"/>
              <a:t>spin</a:t>
            </a:r>
            <a:r>
              <a:rPr lang="pl-PL" sz="1200" dirty="0"/>
              <a:t>‑off Politechniki Warszawskiej), którego misją jest przetwarzanie fusów kawowych (ang. </a:t>
            </a:r>
            <a:r>
              <a:rPr lang="pl-PL" sz="1200" i="1" dirty="0" err="1"/>
              <a:t>spent</a:t>
            </a:r>
            <a:r>
              <a:rPr lang="pl-PL" sz="1200" i="1" dirty="0"/>
              <a:t> </a:t>
            </a:r>
            <a:r>
              <a:rPr lang="pl-PL" sz="1200" i="1" dirty="0" err="1"/>
              <a:t>coffee</a:t>
            </a:r>
            <a:r>
              <a:rPr lang="pl-PL" sz="1200" i="1" dirty="0"/>
              <a:t> </a:t>
            </a:r>
            <a:r>
              <a:rPr lang="pl-PL" sz="1200" i="1" dirty="0" err="1"/>
              <a:t>grounds</a:t>
            </a:r>
            <a:r>
              <a:rPr lang="pl-PL" sz="1200" dirty="0"/>
              <a:t>, SCG) na wartościowe, ekologiczne surowce i chemikalia.</a:t>
            </a:r>
            <a:endParaRPr sz="1200" u="sng" dirty="0">
              <a:solidFill>
                <a:schemeClr val="hlink"/>
              </a:solidFill>
            </a:endParaRPr>
          </a:p>
          <a:p>
            <a:pPr marL="0" lvl="0" indent="0" algn="l" rtl="0">
              <a:lnSpc>
                <a:spcPct val="115000"/>
              </a:lnSpc>
              <a:spcBef>
                <a:spcPts val="1400"/>
              </a:spcBef>
              <a:spcAft>
                <a:spcPts val="0"/>
              </a:spcAft>
              <a:buClr>
                <a:schemeClr val="dk1"/>
              </a:buClr>
              <a:buSzPts val="1100"/>
              <a:buFont typeface="Arial"/>
              <a:buNone/>
            </a:pPr>
            <a:r>
              <a:rPr lang="pl-PL" sz="1200" b="1" dirty="0"/>
              <a:t>Działalność i wartości</a:t>
            </a:r>
            <a:endParaRPr sz="1200" b="1" dirty="0"/>
          </a:p>
          <a:p>
            <a:pPr marL="457200" lvl="0" indent="-304800" algn="l" rtl="0">
              <a:lnSpc>
                <a:spcPct val="115000"/>
              </a:lnSpc>
              <a:spcBef>
                <a:spcPts val="1200"/>
              </a:spcBef>
              <a:spcAft>
                <a:spcPts val="0"/>
              </a:spcAft>
              <a:buSzPts val="1200"/>
              <a:buChar char="●"/>
            </a:pPr>
            <a:r>
              <a:rPr lang="pl-PL" sz="1200" dirty="0"/>
              <a:t>Firma przekształca odpady kawowe w wysokiej jakości składniki o niskim śladzie węglowym, takie jak </a:t>
            </a:r>
            <a:r>
              <a:rPr lang="pl-PL" sz="1200" b="1" dirty="0"/>
              <a:t>olej kawowy, antyoksydanty, </a:t>
            </a:r>
            <a:r>
              <a:rPr lang="pl-PL" sz="1200" b="1" dirty="0" err="1"/>
              <a:t>polilaktyd</a:t>
            </a:r>
            <a:r>
              <a:rPr lang="pl-PL" sz="1200" b="1" dirty="0"/>
              <a:t> (PLA), lignina i dodatki białkowe</a:t>
            </a:r>
            <a:r>
              <a:rPr lang="pl-PL" sz="1200" dirty="0"/>
              <a:t>.</a:t>
            </a:r>
            <a:endParaRPr sz="1200" dirty="0"/>
          </a:p>
          <a:p>
            <a:pPr marL="457200" lvl="0" indent="-304800" algn="l" rtl="0">
              <a:lnSpc>
                <a:spcPct val="115000"/>
              </a:lnSpc>
              <a:spcBef>
                <a:spcPts val="0"/>
              </a:spcBef>
              <a:spcAft>
                <a:spcPts val="0"/>
              </a:spcAft>
              <a:buSzPts val="1200"/>
              <a:buChar char="●"/>
            </a:pPr>
            <a:r>
              <a:rPr lang="pl-PL" sz="1200" dirty="0"/>
              <a:t>Działa zgodnie z zasadami </a:t>
            </a:r>
            <a:r>
              <a:rPr lang="pl-PL" sz="1200" b="1" dirty="0"/>
              <a:t>gospodarki o obiegu zamkniętym</a:t>
            </a:r>
            <a:r>
              <a:rPr lang="pl-PL" sz="1200" dirty="0"/>
              <a:t>, starając się maksymalnie wykorzystać to, co uznawane jest za odpad.</a:t>
            </a:r>
            <a:endParaRPr sz="1200" u="sng" dirty="0">
              <a:solidFill>
                <a:schemeClr val="hlink"/>
              </a:solidFill>
            </a:endParaRPr>
          </a:p>
          <a:p>
            <a:pPr marL="0" lvl="0" indent="0" algn="l" rtl="0">
              <a:lnSpc>
                <a:spcPct val="115000"/>
              </a:lnSpc>
              <a:spcBef>
                <a:spcPts val="1400"/>
              </a:spcBef>
              <a:spcAft>
                <a:spcPts val="0"/>
              </a:spcAft>
              <a:buClr>
                <a:schemeClr val="dk1"/>
              </a:buClr>
              <a:buSzPts val="1100"/>
              <a:buFont typeface="Arial"/>
              <a:buNone/>
            </a:pPr>
            <a:r>
              <a:rPr lang="pl-PL" sz="1200" b="1" dirty="0"/>
              <a:t>Projekty i osiągnięcia</a:t>
            </a:r>
            <a:endParaRPr sz="1200" b="1" dirty="0"/>
          </a:p>
          <a:p>
            <a:pPr marL="457200" lvl="0" indent="-304800" algn="l" rtl="0">
              <a:lnSpc>
                <a:spcPct val="115000"/>
              </a:lnSpc>
              <a:spcBef>
                <a:spcPts val="1200"/>
              </a:spcBef>
              <a:spcAft>
                <a:spcPts val="0"/>
              </a:spcAft>
              <a:buSzPts val="1200"/>
              <a:buFont typeface="Calibri"/>
              <a:buChar char="●"/>
            </a:pPr>
            <a:r>
              <a:rPr lang="pl-PL" sz="1200" dirty="0"/>
              <a:t>Firma współpracuje z globalnymi markami (np. </a:t>
            </a:r>
            <a:r>
              <a:rPr lang="pl-PL" sz="1200" dirty="0" err="1"/>
              <a:t>Starbucks</a:t>
            </a:r>
            <a:r>
              <a:rPr lang="pl-PL" sz="1200" dirty="0"/>
              <a:t>) w zakresie zbierania fusów i badań nad ich przetwarzaniem.</a:t>
            </a:r>
            <a:endParaRPr sz="1200" u="sng" dirty="0">
              <a:solidFill>
                <a:schemeClr val="hlink"/>
              </a:solidFill>
            </a:endParaRPr>
          </a:p>
          <a:p>
            <a:pPr marL="457200" lvl="0" indent="-304800" algn="l" rtl="0">
              <a:lnSpc>
                <a:spcPct val="115000"/>
              </a:lnSpc>
              <a:spcBef>
                <a:spcPts val="0"/>
              </a:spcBef>
              <a:spcAft>
                <a:spcPts val="0"/>
              </a:spcAft>
              <a:buSzPts val="1200"/>
              <a:buChar char="●"/>
            </a:pPr>
            <a:r>
              <a:rPr lang="pl-PL" sz="1200" dirty="0"/>
              <a:t>Projekty realizowane przez </a:t>
            </a:r>
            <a:r>
              <a:rPr lang="pl-PL" sz="1200" dirty="0" err="1"/>
              <a:t>EcoBean</a:t>
            </a:r>
            <a:r>
              <a:rPr lang="pl-PL" sz="1200" dirty="0"/>
              <a:t> obejmują m.in. produkcję </a:t>
            </a:r>
            <a:r>
              <a:rPr lang="pl-PL" sz="1200" b="1" dirty="0"/>
              <a:t>biodegradowalnych doniczek</a:t>
            </a:r>
            <a:r>
              <a:rPr lang="pl-PL" sz="1200" dirty="0"/>
              <a:t> wytwarzanych z fusów kawowych, a także technologiczną waloryzację fusów do szeregu frakcji surowcowych.</a:t>
            </a:r>
            <a:endParaRPr sz="1200" u="sng" dirty="0">
              <a:solidFill>
                <a:schemeClr val="hlink"/>
              </a:solidFill>
            </a:endParaRPr>
          </a:p>
          <a:p>
            <a:pPr marL="457200" lvl="0" indent="-304800" algn="l" rtl="0">
              <a:lnSpc>
                <a:spcPct val="115000"/>
              </a:lnSpc>
              <a:spcBef>
                <a:spcPts val="0"/>
              </a:spcBef>
              <a:spcAft>
                <a:spcPts val="0"/>
              </a:spcAft>
              <a:buSzPts val="1200"/>
              <a:buChar char="●"/>
            </a:pPr>
            <a:r>
              <a:rPr lang="pl-PL" sz="1200" dirty="0" err="1"/>
              <a:t>EcoBean</a:t>
            </a:r>
            <a:r>
              <a:rPr lang="pl-PL" sz="1200" dirty="0"/>
              <a:t> została wyróżniona tytułem </a:t>
            </a:r>
            <a:r>
              <a:rPr lang="pl-PL" sz="1200" b="1" dirty="0"/>
              <a:t>„Startup Roku” w konkursie Money.pl</a:t>
            </a:r>
            <a:r>
              <a:rPr lang="pl-PL" sz="1200" dirty="0"/>
              <a:t> za swoje innowacyjne podejście do przetwarzania odpadów kawowych. </a:t>
            </a:r>
            <a:endParaRPr sz="1200" dirty="0"/>
          </a:p>
          <a:p>
            <a:pPr marL="0" lvl="0" indent="0" algn="l" rtl="0">
              <a:lnSpc>
                <a:spcPct val="100000"/>
              </a:lnSpc>
              <a:spcBef>
                <a:spcPts val="1200"/>
              </a:spcBef>
              <a:spcAft>
                <a:spcPts val="0"/>
              </a:spcAft>
              <a:buSzPts val="1800"/>
              <a:buNone/>
            </a:pPr>
            <a:endParaRPr sz="1200" dirty="0">
              <a:highlight>
                <a:schemeClr val="lt1"/>
              </a:highlight>
            </a:endParaRPr>
          </a:p>
          <a:p>
            <a:pPr marL="0" lvl="0" indent="0" algn="l" rtl="0">
              <a:lnSpc>
                <a:spcPct val="90000"/>
              </a:lnSpc>
              <a:spcBef>
                <a:spcPts val="1000"/>
              </a:spcBef>
              <a:spcAft>
                <a:spcPts val="0"/>
              </a:spcAft>
              <a:buSzPts val="1800"/>
              <a:buNone/>
            </a:pPr>
            <a:endParaRPr sz="1200" b="1" dirty="0">
              <a:solidFill>
                <a:srgbClr val="000000"/>
              </a:solidFill>
              <a:highlight>
                <a:srgbClr val="FFFFFF"/>
              </a:highlight>
            </a:endParaRPr>
          </a:p>
        </p:txBody>
      </p:sp>
      <p:pic>
        <p:nvPicPr>
          <p:cNvPr id="1083" name="Google Shape;1083;g3690549fdb0_0_12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501925" y="1528500"/>
            <a:ext cx="2500449" cy="1622826"/>
          </a:xfrm>
          <a:prstGeom prst="rect">
            <a:avLst/>
          </a:prstGeom>
          <a:noFill/>
          <a:ln>
            <a:noFill/>
          </a:ln>
        </p:spPr>
      </p:pic>
      <p:pic>
        <p:nvPicPr>
          <p:cNvPr id="1084" name="Google Shape;1084;g3690549fdb0_0_12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906400" y="4071525"/>
            <a:ext cx="4931649" cy="2336050"/>
          </a:xfrm>
          <a:prstGeom prst="rect">
            <a:avLst/>
          </a:prstGeom>
          <a:noFill/>
          <a:ln>
            <a:noFill/>
          </a:ln>
        </p:spPr>
      </p:pic>
      <p:pic>
        <p:nvPicPr>
          <p:cNvPr id="1085" name="Google Shape;1085;g3690549fdb0_0_12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994113" y="1636250"/>
            <a:ext cx="2229800" cy="21880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3690549fdb0_0_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REBREAD</a:t>
            </a:r>
            <a:endParaRPr/>
          </a:p>
        </p:txBody>
      </p:sp>
      <p:sp>
        <p:nvSpPr>
          <p:cNvPr id="1092" name="Google Shape;1092;g3690549fdb0_0_135"/>
          <p:cNvSpPr txBox="1">
            <a:spLocks noGrp="1"/>
          </p:cNvSpPr>
          <p:nvPr>
            <p:ph type="body" idx="1"/>
          </p:nvPr>
        </p:nvSpPr>
        <p:spPr>
          <a:xfrm>
            <a:off x="838200" y="1825625"/>
            <a:ext cx="57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pl-PL" sz="1300"/>
              <a:t>Firma z Krakowa, która chce rozwiązać globalny problem marnowania chleba, kreuje wokół tego surowca ekosystem, który pozwoli osiągnąć efekt skali. Firma działa w trzech obszarach: badania naukowe, redystrybucja how-know (jak przetworzyć resztki z pieczywa), podnoszenie świadomości konsumentów. </a:t>
            </a:r>
            <a:br>
              <a:rPr lang="pl-PL" sz="1300"/>
            </a:br>
            <a:br>
              <a:rPr lang="pl-PL" sz="1300"/>
            </a:br>
            <a:r>
              <a:rPr lang="pl-PL" sz="1300"/>
              <a:t>Czerstwy chleb przez większość rynku traktowany jest jako odpad. Po odpowiednim przetworzeniu (np. skruszeniu) odpadowy chleb staje się użyteczny dla wielu innowacyjnych procesów przemysłowych.</a:t>
            </a:r>
            <a:endParaRPr sz="1300"/>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15000"/>
              </a:lnSpc>
              <a:spcBef>
                <a:spcPts val="0"/>
              </a:spcBef>
              <a:spcAft>
                <a:spcPts val="0"/>
              </a:spcAft>
              <a:buClr>
                <a:schemeClr val="dk1"/>
              </a:buClr>
              <a:buSzPts val="1100"/>
              <a:buFont typeface="Arial"/>
              <a:buNone/>
            </a:pPr>
            <a:r>
              <a:rPr lang="pl-PL" sz="1300"/>
              <a:t>Co można zrobić z suchego chleba na bazie receptur Rebread?</a:t>
            </a:r>
            <a:endParaRPr sz="1300"/>
          </a:p>
          <a:p>
            <a:pPr marL="368300" lvl="0" indent="-273050" algn="l" rtl="0">
              <a:lnSpc>
                <a:spcPct val="115000"/>
              </a:lnSpc>
              <a:spcBef>
                <a:spcPts val="0"/>
              </a:spcBef>
              <a:spcAft>
                <a:spcPts val="0"/>
              </a:spcAft>
              <a:buSzPts val="1300"/>
              <a:buFont typeface="Calibri"/>
              <a:buChar char="●"/>
            </a:pPr>
            <a:r>
              <a:rPr lang="pl-PL" sz="1300"/>
              <a:t>nowe pieczywo i smaczne przekąski</a:t>
            </a:r>
            <a:endParaRPr sz="1300"/>
          </a:p>
          <a:p>
            <a:pPr marL="368300" lvl="0" indent="-273050" algn="l" rtl="0">
              <a:lnSpc>
                <a:spcPct val="115000"/>
              </a:lnSpc>
              <a:spcBef>
                <a:spcPts val="0"/>
              </a:spcBef>
              <a:spcAft>
                <a:spcPts val="0"/>
              </a:spcAft>
              <a:buSzPts val="1300"/>
              <a:buFont typeface="Calibri"/>
              <a:buChar char="●"/>
            </a:pPr>
            <a:r>
              <a:rPr lang="pl-PL" sz="1300"/>
              <a:t>napoje probiotyczne i breadbuchę</a:t>
            </a:r>
            <a:endParaRPr sz="1300"/>
          </a:p>
          <a:p>
            <a:pPr marL="368300" lvl="0" indent="-273050" algn="l" rtl="0">
              <a:lnSpc>
                <a:spcPct val="115000"/>
              </a:lnSpc>
              <a:spcBef>
                <a:spcPts val="0"/>
              </a:spcBef>
              <a:spcAft>
                <a:spcPts val="0"/>
              </a:spcAft>
              <a:buSzPts val="1300"/>
              <a:buFont typeface="Calibri"/>
              <a:buChar char="●"/>
            </a:pPr>
            <a:r>
              <a:rPr lang="pl-PL" sz="1300"/>
              <a:t>przyprawę o smaku umami</a:t>
            </a:r>
            <a:endParaRPr sz="1300"/>
          </a:p>
          <a:p>
            <a:pPr marL="368300" lvl="0" indent="-273050" algn="l" rtl="0">
              <a:lnSpc>
                <a:spcPct val="115000"/>
              </a:lnSpc>
              <a:spcBef>
                <a:spcPts val="0"/>
              </a:spcBef>
              <a:spcAft>
                <a:spcPts val="0"/>
              </a:spcAft>
              <a:buSzPts val="1300"/>
              <a:buFont typeface="Calibri"/>
              <a:buChar char="●"/>
            </a:pPr>
            <a:r>
              <a:rPr lang="pl-PL" sz="1300"/>
              <a:t>zamienniki mięsa</a:t>
            </a:r>
            <a:endParaRPr sz="1300"/>
          </a:p>
          <a:p>
            <a:pPr marL="368300" lvl="0" indent="-273050" algn="l" rtl="0">
              <a:lnSpc>
                <a:spcPct val="115000"/>
              </a:lnSpc>
              <a:spcBef>
                <a:spcPts val="0"/>
              </a:spcBef>
              <a:spcAft>
                <a:spcPts val="0"/>
              </a:spcAft>
              <a:buSzPts val="1300"/>
              <a:buFont typeface="Calibri"/>
              <a:buChar char="●"/>
            </a:pPr>
            <a:r>
              <a:rPr lang="pl-PL" sz="1300"/>
              <a:t>wegańskie kosmetyki</a:t>
            </a:r>
            <a:endParaRPr sz="1300"/>
          </a:p>
          <a:p>
            <a:pPr marL="368300" lvl="0" indent="-273050" algn="l" rtl="0">
              <a:lnSpc>
                <a:spcPct val="115000"/>
              </a:lnSpc>
              <a:spcBef>
                <a:spcPts val="0"/>
              </a:spcBef>
              <a:spcAft>
                <a:spcPts val="0"/>
              </a:spcAft>
              <a:buSzPts val="1300"/>
              <a:buFont typeface="Calibri"/>
              <a:buChar char="●"/>
            </a:pPr>
            <a:r>
              <a:rPr lang="pl-PL" sz="1300"/>
              <a:t>kraftowe alkohole wysokoprocentowe</a:t>
            </a:r>
            <a:endParaRPr sz="1300"/>
          </a:p>
          <a:p>
            <a:pPr marL="368300" lvl="0" indent="-273050" algn="l" rtl="0">
              <a:lnSpc>
                <a:spcPct val="115000"/>
              </a:lnSpc>
              <a:spcBef>
                <a:spcPts val="0"/>
              </a:spcBef>
              <a:spcAft>
                <a:spcPts val="0"/>
              </a:spcAft>
              <a:buSzPts val="1300"/>
              <a:buFont typeface="Calibri"/>
              <a:buChar char="●"/>
            </a:pPr>
            <a:r>
              <a:rPr lang="pl-PL" sz="1300"/>
              <a:t>biodegradowalne opakowania </a:t>
            </a:r>
            <a:endParaRPr sz="1300"/>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15000"/>
              </a:lnSpc>
              <a:spcBef>
                <a:spcPts val="0"/>
              </a:spcBef>
              <a:spcAft>
                <a:spcPts val="0"/>
              </a:spcAft>
              <a:buClr>
                <a:schemeClr val="dk1"/>
              </a:buClr>
              <a:buSzPts val="1100"/>
              <a:buFont typeface="Arial"/>
              <a:buNone/>
            </a:pPr>
            <a:endParaRPr sz="1300">
              <a:highlight>
                <a:schemeClr val="lt1"/>
              </a:highlight>
            </a:endParaRPr>
          </a:p>
          <a:p>
            <a:pPr marL="0" lvl="0" indent="0" algn="l" rtl="0">
              <a:lnSpc>
                <a:spcPct val="90000"/>
              </a:lnSpc>
              <a:spcBef>
                <a:spcPts val="1000"/>
              </a:spcBef>
              <a:spcAft>
                <a:spcPts val="0"/>
              </a:spcAft>
              <a:buSzPts val="1800"/>
              <a:buNone/>
            </a:pPr>
            <a:endParaRPr sz="1300">
              <a:solidFill>
                <a:srgbClr val="000000"/>
              </a:solidFill>
            </a:endParaRPr>
          </a:p>
        </p:txBody>
      </p:sp>
      <p:sp>
        <p:nvSpPr>
          <p:cNvPr id="1093" name="Google Shape;1093;g3690549fdb0_0_135">
            <a:extLst>
              <a:ext uri="{C183D7F6-B498-43B3-948B-1728B52AA6E4}">
                <adec:decorative xmlns:adec="http://schemas.microsoft.com/office/drawing/2017/decorative" val="1"/>
              </a:ext>
            </a:extLst>
          </p:cNvPr>
          <p:cNvSpPr txBox="1"/>
          <p:nvPr/>
        </p:nvSpPr>
        <p:spPr>
          <a:xfrm>
            <a:off x="918475" y="2647650"/>
            <a:ext cx="4120200" cy="2733000"/>
          </a:xfrm>
          <a:prstGeom prst="rect">
            <a:avLst/>
          </a:prstGeom>
          <a:noFill/>
          <a:ln>
            <a:noFill/>
          </a:ln>
        </p:spPr>
        <p:txBody>
          <a:bodyPr spcFirstLastPara="1" wrap="square" lIns="69375" tIns="34675" rIns="69375" bIns="3467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000" b="0" i="0" u="none" strike="noStrike" cap="none">
              <a:solidFill>
                <a:srgbClr val="000000"/>
              </a:solidFill>
              <a:highlight>
                <a:srgbClr val="FFFFFF"/>
              </a:highlight>
              <a:latin typeface="Open Sans"/>
              <a:ea typeface="Open Sans"/>
              <a:cs typeface="Open Sans"/>
              <a:sym typeface="Open Sans"/>
            </a:endParaRPr>
          </a:p>
        </p:txBody>
      </p:sp>
      <p:pic>
        <p:nvPicPr>
          <p:cNvPr id="1094" name="Google Shape;1094;g3690549fdb0_0_13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38200" y="1123685"/>
            <a:ext cx="4098724" cy="2152966"/>
          </a:xfrm>
          <a:prstGeom prst="rect">
            <a:avLst/>
          </a:prstGeom>
          <a:noFill/>
          <a:ln>
            <a:noFill/>
          </a:ln>
        </p:spPr>
      </p:pic>
      <p:pic>
        <p:nvPicPr>
          <p:cNvPr id="1095" name="Google Shape;1095;g3690549fdb0_0_1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38200" y="3444980"/>
            <a:ext cx="4098733" cy="256467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g3690549fdb0_0_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Biuro Arup w Warszawie | ARUP</a:t>
            </a:r>
            <a:endParaRPr/>
          </a:p>
        </p:txBody>
      </p:sp>
      <p:sp>
        <p:nvSpPr>
          <p:cNvPr id="1102" name="Google Shape;1102;g3690549fdb0_0_8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103" name="Google Shape;1103;g3690549fdb0_0_8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31313" y="2959475"/>
            <a:ext cx="1917700" cy="2876550"/>
          </a:xfrm>
          <a:prstGeom prst="rect">
            <a:avLst/>
          </a:prstGeom>
          <a:noFill/>
          <a:ln>
            <a:noFill/>
          </a:ln>
        </p:spPr>
      </p:pic>
      <p:sp>
        <p:nvSpPr>
          <p:cNvPr id="1104" name="Google Shape;1104;g3690549fdb0_0_84"/>
          <p:cNvSpPr txBox="1"/>
          <p:nvPr/>
        </p:nvSpPr>
        <p:spPr>
          <a:xfrm>
            <a:off x="5349725" y="1845225"/>
            <a:ext cx="5965200" cy="39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600"/>
              </a:spcBef>
              <a:spcAft>
                <a:spcPts val="0"/>
              </a:spcAft>
              <a:buClr>
                <a:srgbClr val="000000"/>
              </a:buClr>
              <a:buSzPts val="1150"/>
              <a:buFont typeface="Arial"/>
              <a:buNone/>
            </a:pPr>
            <a:r>
              <a:rPr lang="pl-PL" sz="1350" b="0" i="0" u="none" strike="noStrike" cap="none">
                <a:solidFill>
                  <a:srgbClr val="050505"/>
                </a:solidFill>
                <a:highlight>
                  <a:srgbClr val="FFFFFF"/>
                </a:highlight>
                <a:latin typeface="Calibri"/>
                <a:ea typeface="Calibri"/>
                <a:cs typeface="Calibri"/>
                <a:sym typeface="Calibri"/>
              </a:rPr>
              <a:t>Biuro architektoniczne Workplace zaprojektowało w Warszawie biuro w duchu regeneracji dla firmy budowlanej  Arup. Projekt ten był multidyscyplinarny, łącząc specjalistów z różnych dziedzin. Neuronaukowcy, eksperci od oświetlenia czy od hodowli roślin.</a:t>
            </a:r>
            <a:endParaRPr sz="135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600"/>
              </a:spcBef>
              <a:spcAft>
                <a:spcPts val="0"/>
              </a:spcAft>
              <a:buClr>
                <a:srgbClr val="000000"/>
              </a:buClr>
              <a:buSzPts val="1350"/>
              <a:buFont typeface="Arial"/>
              <a:buNone/>
            </a:pPr>
            <a:r>
              <a:rPr lang="pl-PL" sz="1350" b="0" i="0" u="none" strike="noStrike" cap="none">
                <a:solidFill>
                  <a:srgbClr val="050505"/>
                </a:solidFill>
                <a:highlight>
                  <a:srgbClr val="FFFFFF"/>
                </a:highlight>
                <a:latin typeface="Calibri"/>
                <a:ea typeface="Calibri"/>
                <a:cs typeface="Calibri"/>
                <a:sym typeface="Calibri"/>
              </a:rPr>
              <a:t>Współpraca z Zero Waste Design pozwoliła do maksimum wykorzystać to, co już wyprodukowane. Około 90% mebli pochodzi z poprzedniego biura Arup lub z drugiego obiegu – dzięki temu były o 35% tańsze. Sufity i wykładziny to materiały naturalne, z recyklingu lub z odzysku.</a:t>
            </a:r>
            <a:endParaRPr sz="1350" b="0" i="0" u="none" strike="noStrike" cap="none">
              <a:solidFill>
                <a:srgbClr val="050505"/>
              </a:solidFill>
              <a:highlight>
                <a:srgbClr val="FFFFFF"/>
              </a:highlight>
              <a:latin typeface="Calibri"/>
              <a:ea typeface="Calibri"/>
              <a:cs typeface="Calibri"/>
              <a:sym typeface="Calibri"/>
            </a:endParaRPr>
          </a:p>
          <a:p>
            <a:pPr marL="457200" marR="0" lvl="0" indent="-317500" algn="l" rtl="0">
              <a:lnSpc>
                <a:spcPct val="115000"/>
              </a:lnSpc>
              <a:spcBef>
                <a:spcPts val="600"/>
              </a:spcBef>
              <a:spcAft>
                <a:spcPts val="0"/>
              </a:spcAft>
              <a:buClr>
                <a:srgbClr val="000000"/>
              </a:buClr>
              <a:buSzPts val="1400"/>
              <a:buFont typeface="Calibri"/>
              <a:buChar char="●"/>
            </a:pPr>
            <a:r>
              <a:rPr lang="pl-PL" sz="1350" b="0" i="0" u="none" strike="noStrike" cap="none">
                <a:solidFill>
                  <a:srgbClr val="050505"/>
                </a:solidFill>
                <a:highlight>
                  <a:srgbClr val="FFFFFF"/>
                </a:highlight>
                <a:latin typeface="Calibri"/>
                <a:ea typeface="Calibri"/>
                <a:cs typeface="Calibri"/>
                <a:sym typeface="Calibri"/>
              </a:rPr>
              <a:t> optymalizacja wymiarów i liczby elementów zabudów do minimum to mniejszy ślad środowiskowy realizacji;</a:t>
            </a:r>
            <a:endParaRPr sz="1350" b="0" i="0" u="none" strike="noStrike" cap="none">
              <a:solidFill>
                <a:srgbClr val="050505"/>
              </a:solidFill>
              <a:highlight>
                <a:srgbClr val="FFFFFF"/>
              </a:highlight>
              <a:latin typeface="Calibri"/>
              <a:ea typeface="Calibri"/>
              <a:cs typeface="Calibri"/>
              <a:sym typeface="Calibri"/>
            </a:endParaRPr>
          </a:p>
          <a:p>
            <a:pPr marL="457200" marR="0" lvl="0" indent="-314325" algn="l" rtl="0">
              <a:lnSpc>
                <a:spcPct val="115000"/>
              </a:lnSpc>
              <a:spcBef>
                <a:spcPts val="0"/>
              </a:spcBef>
              <a:spcAft>
                <a:spcPts val="0"/>
              </a:spcAft>
              <a:buClr>
                <a:srgbClr val="050505"/>
              </a:buClr>
              <a:buSzPts val="1350"/>
              <a:buFont typeface="Calibri"/>
              <a:buChar char="●"/>
            </a:pPr>
            <a:r>
              <a:rPr lang="pl-PL" sz="1350" b="0" i="0" u="none" strike="noStrike" cap="none">
                <a:solidFill>
                  <a:srgbClr val="050505"/>
                </a:solidFill>
                <a:highlight>
                  <a:srgbClr val="FFFFFF"/>
                </a:highlight>
                <a:latin typeface="Calibri"/>
                <a:ea typeface="Calibri"/>
                <a:cs typeface="Calibri"/>
                <a:sym typeface="Calibri"/>
              </a:rPr>
              <a:t>wykorzystanie sklejki i metalu daje większe możliwości recyklingu tych elementów;</a:t>
            </a:r>
            <a:endParaRPr sz="1350" b="0" i="0" u="none" strike="noStrike" cap="none">
              <a:solidFill>
                <a:srgbClr val="050505"/>
              </a:solidFill>
              <a:highlight>
                <a:srgbClr val="FFFFFF"/>
              </a:highlight>
              <a:latin typeface="Calibri"/>
              <a:ea typeface="Calibri"/>
              <a:cs typeface="Calibri"/>
              <a:sym typeface="Calibri"/>
            </a:endParaRPr>
          </a:p>
          <a:p>
            <a:pPr marL="457200" marR="0" lvl="0" indent="-314325" algn="l" rtl="0">
              <a:lnSpc>
                <a:spcPct val="115000"/>
              </a:lnSpc>
              <a:spcBef>
                <a:spcPts val="0"/>
              </a:spcBef>
              <a:spcAft>
                <a:spcPts val="0"/>
              </a:spcAft>
              <a:buClr>
                <a:srgbClr val="050505"/>
              </a:buClr>
              <a:buSzPts val="1350"/>
              <a:buFont typeface="Calibri"/>
              <a:buChar char="●"/>
            </a:pPr>
            <a:r>
              <a:rPr lang="pl-PL" sz="1350" b="0" i="0" u="none" strike="noStrike" cap="none">
                <a:solidFill>
                  <a:srgbClr val="050505"/>
                </a:solidFill>
                <a:highlight>
                  <a:srgbClr val="FFFFFF"/>
                </a:highlight>
                <a:latin typeface="Calibri"/>
                <a:ea typeface="Calibri"/>
                <a:cs typeface="Calibri"/>
                <a:sym typeface="Calibri"/>
              </a:rPr>
              <a:t>jako tapicerki wykorzystaliśmy materiał pozostały po innych projektach Concession Europe, który tu wpisał się idealnie.</a:t>
            </a:r>
            <a:endParaRPr sz="135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000000"/>
              </a:solidFill>
              <a:latin typeface="Calibri"/>
              <a:ea typeface="Calibri"/>
              <a:cs typeface="Calibri"/>
              <a:sym typeface="Calibri"/>
            </a:endParaRPr>
          </a:p>
        </p:txBody>
      </p:sp>
      <p:pic>
        <p:nvPicPr>
          <p:cNvPr id="1105" name="Google Shape;1105;g3690549fdb0_0_8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90138" y="1845236"/>
            <a:ext cx="2856285" cy="19041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68e3dab612_0_2494"/>
          <p:cNvSpPr txBox="1">
            <a:spLocks noGrp="1"/>
          </p:cNvSpPr>
          <p:nvPr>
            <p:ph type="title"/>
          </p:nvPr>
        </p:nvSpPr>
        <p:spPr>
          <a:xfrm>
            <a:off x="838200" y="21919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Skąd pojęcie ZRÓWNOWAŻONY ROZWÓJ?</a:t>
            </a:r>
            <a:endParaRPr/>
          </a:p>
        </p:txBody>
      </p:sp>
      <p:grpSp>
        <p:nvGrpSpPr>
          <p:cNvPr id="290" name="Google Shape;290;g368e3dab612_0_2494">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291" name="Google Shape;291;g368e3dab612_0_249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292" name="Google Shape;292;g368e3dab612_0_2494"/>
            <p:cNvGrpSpPr/>
            <p:nvPr/>
          </p:nvGrpSpPr>
          <p:grpSpPr>
            <a:xfrm>
              <a:off x="6227813" y="299542"/>
              <a:ext cx="5675781" cy="1798500"/>
              <a:chOff x="1469644" y="187882"/>
              <a:chExt cx="5675781" cy="1798500"/>
            </a:xfrm>
          </p:grpSpPr>
          <p:sp>
            <p:nvSpPr>
              <p:cNvPr id="293" name="Google Shape;293;g368e3dab612_0_249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94" name="Google Shape;294;g368e3dab612_0_249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295" name="Google Shape;295;g368e3dab612_0_249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296" name="Google Shape;296;g368e3dab612_0_249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297" name="Google Shape;297;g368e3dab612_0_249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3" name="Google Shape;1113;g3690549fdb0_0_11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794046" y="2831224"/>
            <a:ext cx="2155415" cy="2165036"/>
          </a:xfrm>
          <a:prstGeom prst="rect">
            <a:avLst/>
          </a:prstGeom>
          <a:noFill/>
          <a:ln>
            <a:noFill/>
          </a:ln>
        </p:spPr>
      </p:pic>
      <p:sp>
        <p:nvSpPr>
          <p:cNvPr id="1114" name="Google Shape;1114;g3690549fdb0_0_114"/>
          <p:cNvSpPr txBox="1"/>
          <p:nvPr/>
        </p:nvSpPr>
        <p:spPr>
          <a:xfrm>
            <a:off x="2246925" y="2216922"/>
            <a:ext cx="2702400" cy="1812600"/>
          </a:xfrm>
          <a:prstGeom prst="rect">
            <a:avLst/>
          </a:prstGeom>
          <a:noFill/>
          <a:ln>
            <a:noFill/>
          </a:ln>
        </p:spPr>
        <p:txBody>
          <a:bodyPr spcFirstLastPara="1" wrap="square" lIns="131300" tIns="131300" rIns="131300" bIns="131300" anchor="t" anchorCtr="0">
            <a:spAutoFit/>
          </a:bodyPr>
          <a:lstStyle/>
          <a:p>
            <a:pPr marL="0" marR="0" lvl="0" indent="0" algn="l" rtl="0">
              <a:lnSpc>
                <a:spcPct val="100000"/>
              </a:lnSpc>
              <a:spcBef>
                <a:spcPts val="0"/>
              </a:spcBef>
              <a:spcAft>
                <a:spcPts val="0"/>
              </a:spcAft>
              <a:buClr>
                <a:srgbClr val="000000"/>
              </a:buClr>
              <a:buSzPts val="2010"/>
              <a:buFont typeface="Arial"/>
              <a:buNone/>
            </a:pPr>
            <a:r>
              <a:rPr lang="pl-PL" sz="2010" b="0" i="0" u="none" strike="noStrike" cap="none">
                <a:solidFill>
                  <a:srgbClr val="000000"/>
                </a:solidFill>
                <a:latin typeface="Lato Light"/>
                <a:ea typeface="Lato Light"/>
                <a:cs typeface="Lato Light"/>
                <a:sym typeface="Lato Light"/>
              </a:rPr>
              <a:t>Platformy sharingowe np:</a:t>
            </a:r>
            <a:r>
              <a:rPr lang="pl-PL" sz="2010" b="0" i="1" u="none" strike="noStrike" cap="none">
                <a:solidFill>
                  <a:srgbClr val="000000"/>
                </a:solidFill>
                <a:latin typeface="Lato Light"/>
                <a:ea typeface="Lato Light"/>
                <a:cs typeface="Lato Light"/>
                <a:sym typeface="Lato Light"/>
              </a:rPr>
              <a:t> </a:t>
            </a:r>
            <a:r>
              <a:rPr lang="pl-PL" sz="2010" b="0" i="0" u="none" strike="noStrike" cap="none">
                <a:solidFill>
                  <a:srgbClr val="000000"/>
                </a:solidFill>
                <a:latin typeface="Lato Light"/>
                <a:ea typeface="Lato Light"/>
                <a:cs typeface="Lato Light"/>
                <a:sym typeface="Lato Light"/>
              </a:rPr>
              <a:t>Bla Bla Car.</a:t>
            </a:r>
            <a:endParaRPr sz="2010" b="0" i="0" u="none" strike="noStrike" cap="none">
              <a:solidFill>
                <a:srgbClr val="000000"/>
              </a:solidFill>
              <a:latin typeface="Lato Light"/>
              <a:ea typeface="Lato Light"/>
              <a:cs typeface="Lato Light"/>
              <a:sym typeface="Lato Light"/>
            </a:endParaRPr>
          </a:p>
          <a:p>
            <a:pPr marL="656544" marR="0" lvl="0" indent="0" algn="l" rtl="0">
              <a:lnSpc>
                <a:spcPct val="100000"/>
              </a:lnSpc>
              <a:spcBef>
                <a:spcPts val="0"/>
              </a:spcBef>
              <a:spcAft>
                <a:spcPts val="0"/>
              </a:spcAft>
              <a:buClr>
                <a:srgbClr val="000000"/>
              </a:buClr>
              <a:buSzPts val="2010"/>
              <a:buFont typeface="Arial"/>
              <a:buNone/>
            </a:pPr>
            <a:endParaRPr sz="201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2010"/>
              <a:buFont typeface="Arial"/>
              <a:buNone/>
            </a:pPr>
            <a:endParaRPr sz="201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2010"/>
              <a:buFont typeface="Arial"/>
              <a:buNone/>
            </a:pPr>
            <a:endParaRPr sz="2010" b="0" i="0" u="none" strike="noStrike" cap="none">
              <a:solidFill>
                <a:srgbClr val="000000"/>
              </a:solidFill>
              <a:latin typeface="Lato Light"/>
              <a:ea typeface="Lato Light"/>
              <a:cs typeface="Lato Light"/>
              <a:sym typeface="Lato Light"/>
            </a:endParaRPr>
          </a:p>
        </p:txBody>
      </p:sp>
      <p:pic>
        <p:nvPicPr>
          <p:cNvPr id="1115" name="Google Shape;1115;g3690549fdb0_0_1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647421" y="582450"/>
            <a:ext cx="2959864" cy="1367656"/>
          </a:xfrm>
          <a:prstGeom prst="rect">
            <a:avLst/>
          </a:prstGeom>
          <a:noFill/>
          <a:ln>
            <a:noFill/>
          </a:ln>
        </p:spPr>
      </p:pic>
      <p:pic>
        <p:nvPicPr>
          <p:cNvPr id="1116" name="Google Shape;1116;g3690549fdb0_0_11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428616" y="746196"/>
            <a:ext cx="1586542" cy="1266560"/>
          </a:xfrm>
          <a:prstGeom prst="rect">
            <a:avLst/>
          </a:prstGeom>
          <a:noFill/>
          <a:ln>
            <a:noFill/>
          </a:ln>
        </p:spPr>
      </p:pic>
      <p:sp>
        <p:nvSpPr>
          <p:cNvPr id="1117" name="Google Shape;1117;g3690549fdb0_0_114"/>
          <p:cNvSpPr txBox="1"/>
          <p:nvPr/>
        </p:nvSpPr>
        <p:spPr>
          <a:xfrm>
            <a:off x="5552805" y="1812865"/>
            <a:ext cx="4308000" cy="1193700"/>
          </a:xfrm>
          <a:prstGeom prst="rect">
            <a:avLst/>
          </a:prstGeom>
          <a:noFill/>
          <a:ln>
            <a:noFill/>
          </a:ln>
        </p:spPr>
        <p:txBody>
          <a:bodyPr spcFirstLastPara="1" wrap="square" lIns="131300" tIns="131300" rIns="131300" bIns="131300" anchor="t" anchorCtr="0">
            <a:spAutoFit/>
          </a:bodyPr>
          <a:lstStyle/>
          <a:p>
            <a:pPr marL="0" marR="0" lvl="0" indent="0" algn="l" rtl="0">
              <a:lnSpc>
                <a:spcPct val="100000"/>
              </a:lnSpc>
              <a:spcBef>
                <a:spcPts val="0"/>
              </a:spcBef>
              <a:spcAft>
                <a:spcPts val="0"/>
              </a:spcAft>
              <a:buClr>
                <a:srgbClr val="000000"/>
              </a:buClr>
              <a:buSzPts val="2010"/>
              <a:buFont typeface="Arial"/>
              <a:buNone/>
            </a:pPr>
            <a:endParaRPr sz="201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2010"/>
              <a:buFont typeface="Arial"/>
              <a:buNone/>
            </a:pPr>
            <a:r>
              <a:rPr lang="pl-PL" sz="2010" b="0" i="0" u="none" strike="noStrike" cap="none">
                <a:solidFill>
                  <a:srgbClr val="000000"/>
                </a:solidFill>
                <a:latin typeface="Lato Light"/>
                <a:ea typeface="Lato Light"/>
                <a:cs typeface="Lato Light"/>
                <a:sym typeface="Lato Light"/>
              </a:rPr>
              <a:t>Biblioteki rzeczy np:</a:t>
            </a:r>
            <a:br>
              <a:rPr lang="pl-PL" sz="2010" b="0" i="0" u="none" strike="noStrike" cap="none">
                <a:solidFill>
                  <a:srgbClr val="000000"/>
                </a:solidFill>
                <a:latin typeface="Lato Light"/>
                <a:ea typeface="Lato Light"/>
                <a:cs typeface="Lato Light"/>
                <a:sym typeface="Lato Light"/>
              </a:rPr>
            </a:br>
            <a:r>
              <a:rPr lang="pl-PL" sz="2010" b="0" i="0" u="none" strike="noStrike" cap="none">
                <a:solidFill>
                  <a:srgbClr val="000000"/>
                </a:solidFill>
                <a:latin typeface="Lato Light"/>
                <a:ea typeface="Lato Light"/>
                <a:cs typeface="Lato Light"/>
                <a:sym typeface="Lato Light"/>
              </a:rPr>
              <a:t>https://www.libraryofthings.co.uk/</a:t>
            </a:r>
            <a:endParaRPr sz="2010" b="0" i="0" u="none" strike="noStrike" cap="none">
              <a:solidFill>
                <a:srgbClr val="000000"/>
              </a:solidFill>
              <a:latin typeface="Arial"/>
              <a:ea typeface="Arial"/>
              <a:cs typeface="Arial"/>
              <a:sym typeface="Arial"/>
            </a:endParaRPr>
          </a:p>
        </p:txBody>
      </p:sp>
      <p:pic>
        <p:nvPicPr>
          <p:cNvPr id="1118" name="Google Shape;1118;g3690549fdb0_0_11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724334" y="3080933"/>
            <a:ext cx="2959831" cy="1665596"/>
          </a:xfrm>
          <a:prstGeom prst="rect">
            <a:avLst/>
          </a:prstGeom>
          <a:noFill/>
          <a:ln>
            <a:noFill/>
          </a:ln>
        </p:spPr>
      </p:pic>
      <p:sp>
        <p:nvSpPr>
          <p:cNvPr id="1119" name="Google Shape;1119;g3690549fdb0_0_114"/>
          <p:cNvSpPr txBox="1"/>
          <p:nvPr/>
        </p:nvSpPr>
        <p:spPr>
          <a:xfrm>
            <a:off x="2977963" y="4996247"/>
            <a:ext cx="6265500" cy="884100"/>
          </a:xfrm>
          <a:prstGeom prst="rect">
            <a:avLst/>
          </a:prstGeom>
          <a:noFill/>
          <a:ln>
            <a:noFill/>
          </a:ln>
        </p:spPr>
        <p:txBody>
          <a:bodyPr spcFirstLastPara="1" wrap="square" lIns="131300" tIns="131300" rIns="131300" bIns="131300" anchor="t" anchorCtr="0">
            <a:spAutoFit/>
          </a:bodyPr>
          <a:lstStyle/>
          <a:p>
            <a:pPr marL="0" marR="0" lvl="0" indent="0" algn="l" rtl="0">
              <a:lnSpc>
                <a:spcPct val="100000"/>
              </a:lnSpc>
              <a:spcBef>
                <a:spcPts val="0"/>
              </a:spcBef>
              <a:spcAft>
                <a:spcPts val="0"/>
              </a:spcAft>
              <a:buClr>
                <a:srgbClr val="000000"/>
              </a:buClr>
              <a:buSzPts val="2010"/>
              <a:buFont typeface="Arial"/>
              <a:buNone/>
            </a:pPr>
            <a:r>
              <a:rPr lang="pl-PL" sz="2010" b="0" i="0" u="none" strike="noStrike" cap="none">
                <a:solidFill>
                  <a:srgbClr val="000000"/>
                </a:solidFill>
                <a:latin typeface="Lato Light"/>
                <a:ea typeface="Lato Light"/>
                <a:cs typeface="Lato Light"/>
                <a:sym typeface="Lato Light"/>
              </a:rPr>
              <a:t>Rozwiązania typu second-hand - np.: portal i butiki cyrkularne Ubraniadooddania.pl</a:t>
            </a:r>
            <a:endParaRPr sz="2010" b="0" i="0" u="none" strike="noStrike" cap="none">
              <a:solidFill>
                <a:srgbClr val="000000"/>
              </a:solidFill>
              <a:latin typeface="Lato Light"/>
              <a:ea typeface="Lato Light"/>
              <a:cs typeface="Lato Light"/>
              <a:sym typeface="Lato Light"/>
            </a:endParaRPr>
          </a:p>
        </p:txBody>
      </p:sp>
      <p:sp>
        <p:nvSpPr>
          <p:cNvPr id="2" name="Tytuł 1">
            <a:extLst>
              <a:ext uri="{FF2B5EF4-FFF2-40B4-BE49-F238E27FC236}">
                <a16:creationId xmlns:a16="http://schemas.microsoft.com/office/drawing/2014/main" id="{C6380DFE-4942-11DD-20CA-E820D5057186}"/>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pl-PL" dirty="0"/>
              <a:t>Przykłady</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g368e3dab612_0_13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Krajowe i unijne regulacje wpływające na uczelnie</a:t>
            </a:r>
            <a:endParaRPr/>
          </a:p>
        </p:txBody>
      </p:sp>
      <p:sp>
        <p:nvSpPr>
          <p:cNvPr id="1126" name="Google Shape;1126;g368e3dab612_0_13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1127" name="Google Shape;1127;g368e3dab612_0_138">
            <a:extLst>
              <a:ext uri="{C183D7F6-B498-43B3-948B-1728B52AA6E4}">
                <adec:decorative xmlns:adec="http://schemas.microsoft.com/office/drawing/2017/decorative" val="1"/>
              </a:ext>
            </a:extLst>
          </p:cNvPr>
          <p:cNvSpPr txBox="1">
            <a:spLocks noGrp="1"/>
          </p:cNvSpPr>
          <p:nvPr>
            <p:ph type="subTitle" idx="4294967295"/>
          </p:nvPr>
        </p:nvSpPr>
        <p:spPr>
          <a:xfrm>
            <a:off x="831850" y="21354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g36ca00ed2ff_0_1"/>
          <p:cNvSpPr txBox="1">
            <a:spLocks noGrp="1"/>
          </p:cNvSpPr>
          <p:nvPr>
            <p:ph type="title"/>
          </p:nvPr>
        </p:nvSpPr>
        <p:spPr>
          <a:xfrm>
            <a:off x="838200" y="260581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ESG a uczelnie wyższe</a:t>
            </a:r>
            <a:endParaRPr/>
          </a:p>
        </p:txBody>
      </p:sp>
      <p:grpSp>
        <p:nvGrpSpPr>
          <p:cNvPr id="1134" name="Google Shape;1134;g36ca00ed2ff_0_1">
            <a:extLst>
              <a:ext uri="{C183D7F6-B498-43B3-948B-1728B52AA6E4}">
                <adec:decorative xmlns:adec="http://schemas.microsoft.com/office/drawing/2017/decorative" val="1"/>
              </a:ext>
            </a:extLst>
          </p:cNvPr>
          <p:cNvGrpSpPr/>
          <p:nvPr/>
        </p:nvGrpSpPr>
        <p:grpSpPr>
          <a:xfrm>
            <a:off x="7760872" y="3717719"/>
            <a:ext cx="3078062" cy="1082799"/>
            <a:chOff x="6227813" y="0"/>
            <a:chExt cx="5964081" cy="2098042"/>
          </a:xfrm>
        </p:grpSpPr>
        <p:sp>
          <p:nvSpPr>
            <p:cNvPr id="1135" name="Google Shape;1135;g36ca00ed2ff_0_1"/>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136" name="Google Shape;1136;g36ca00ed2ff_0_1"/>
            <p:cNvGrpSpPr/>
            <p:nvPr/>
          </p:nvGrpSpPr>
          <p:grpSpPr>
            <a:xfrm>
              <a:off x="6227813" y="299542"/>
              <a:ext cx="5675781" cy="1798500"/>
              <a:chOff x="1469644" y="187882"/>
              <a:chExt cx="5675781" cy="1798500"/>
            </a:xfrm>
          </p:grpSpPr>
          <p:sp>
            <p:nvSpPr>
              <p:cNvPr id="1137" name="Google Shape;1137;g36ca00ed2ff_0_1"/>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38" name="Google Shape;1138;g36ca00ed2ff_0_1"/>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39" name="Google Shape;1139;g36ca00ed2ff_0_1"/>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140" name="Google Shape;1140;g36ca00ed2ff_0_1"/>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141" name="Google Shape;1141;g36ca00ed2ff_0_1"/>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g38ace48c45c_0_1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Clr>
                <a:schemeClr val="dk1"/>
              </a:buClr>
              <a:buSzPts val="1100"/>
              <a:buFont typeface="Arial"/>
              <a:buNone/>
            </a:pPr>
            <a:r>
              <a:rPr lang="pl-PL" sz="4200"/>
              <a:t>Jaki wpływ ma ta dyrektywa na uniwersytety?</a:t>
            </a:r>
            <a:endParaRPr sz="5800"/>
          </a:p>
        </p:txBody>
      </p:sp>
      <p:sp>
        <p:nvSpPr>
          <p:cNvPr id="1148" name="Google Shape;1148;g38ace48c45c_0_109"/>
          <p:cNvSpPr txBox="1">
            <a:spLocks noGrp="1"/>
          </p:cNvSpPr>
          <p:nvPr>
            <p:ph type="body" idx="1"/>
          </p:nvPr>
        </p:nvSpPr>
        <p:spPr>
          <a:xfrm>
            <a:off x="838200" y="1628927"/>
            <a:ext cx="10515600" cy="1325700"/>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1000"/>
              </a:spcBef>
              <a:spcAft>
                <a:spcPts val="0"/>
              </a:spcAft>
              <a:buClr>
                <a:schemeClr val="dk1"/>
              </a:buClr>
              <a:buSzPts val="770"/>
              <a:buFont typeface="Arial"/>
              <a:buNone/>
            </a:pPr>
            <a:r>
              <a:rPr lang="pl-PL" sz="1590"/>
              <a:t>Uniwersytety publiczne zasadniczo nie podlegają przepisom CSRD w jej obecnej formie. Dyrektywa zapewnia jednak kompleksowe i ujednolicone ramy, z których uniwersytety mogą korzystać dobrowolnie w celu raportowania informacji.</a:t>
            </a:r>
            <a:endParaRPr sz="1590"/>
          </a:p>
          <a:p>
            <a:pPr marL="0" lvl="0" indent="0" algn="l" rtl="0">
              <a:lnSpc>
                <a:spcPct val="140000"/>
              </a:lnSpc>
              <a:spcBef>
                <a:spcPts val="1000"/>
              </a:spcBef>
              <a:spcAft>
                <a:spcPts val="0"/>
              </a:spcAft>
              <a:buSzPts val="770"/>
              <a:buNone/>
            </a:pPr>
            <a:endParaRPr sz="1590"/>
          </a:p>
        </p:txBody>
      </p:sp>
      <p:sp>
        <p:nvSpPr>
          <p:cNvPr id="1149" name="Google Shape;1149;g38ace48c45c_0_109"/>
          <p:cNvSpPr/>
          <p:nvPr/>
        </p:nvSpPr>
        <p:spPr>
          <a:xfrm>
            <a:off x="852408" y="2646984"/>
            <a:ext cx="2495100" cy="3851400"/>
          </a:xfrm>
          <a:prstGeom prst="rect">
            <a:avLst/>
          </a:prstGeom>
          <a:solidFill>
            <a:srgbClr val="A6D3FF"/>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pl-PL" sz="1600" b="1" i="0" u="none" strike="noStrike" cap="none">
                <a:solidFill>
                  <a:srgbClr val="000000"/>
                </a:solidFill>
                <a:latin typeface="Calibri"/>
                <a:ea typeface="Calibri"/>
                <a:cs typeface="Calibri"/>
                <a:sym typeface="Calibri"/>
              </a:rPr>
              <a:t>Obowiązek raportowania dla niektórych uniwersytetów</a:t>
            </a: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Niektóre nastawione na zysk</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uniwersytety i spółki należące do uniwersytetów (spin-offy, start-upy itp.) również mogą</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podlegać tym  przepisom.</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50" name="Google Shape;1150;g38ace48c45c_0_109"/>
          <p:cNvSpPr/>
          <p:nvPr/>
        </p:nvSpPr>
        <p:spPr>
          <a:xfrm>
            <a:off x="3466825" y="2646975"/>
            <a:ext cx="7752300" cy="16506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pl-PL" sz="1600" b="1" i="0" u="none" strike="noStrike" cap="none">
                <a:solidFill>
                  <a:srgbClr val="000000"/>
                </a:solidFill>
                <a:latin typeface="Calibri"/>
                <a:ea typeface="Calibri"/>
                <a:cs typeface="Calibri"/>
                <a:sym typeface="Calibri"/>
              </a:rPr>
              <a:t>Gromadzenie danych i raportowanie dla partnerów</a:t>
            </a:r>
            <a:br>
              <a:rPr lang="pl-PL" sz="1600" b="1" i="0" u="none" strike="noStrike" cap="none">
                <a:solidFill>
                  <a:srgbClr val="000000"/>
                </a:solidFill>
                <a:latin typeface="Calibri"/>
                <a:ea typeface="Calibri"/>
                <a:cs typeface="Calibri"/>
                <a:sym typeface="Calibri"/>
              </a:rPr>
            </a:b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Firmy współpracujące z uniwersytetami mogą wymagać od nich gromadzenia</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danych. Ugruntowane mechanizmy raportowania mogą również zapewnić przewagę konkurencyjną</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w nowych formach współpracy.</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51" name="Google Shape;1151;g38ace48c45c_0_109"/>
          <p:cNvSpPr/>
          <p:nvPr/>
        </p:nvSpPr>
        <p:spPr>
          <a:xfrm>
            <a:off x="3466825" y="4431925"/>
            <a:ext cx="3680100" cy="20667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pl-PL" sz="1500" b="1" i="0" u="none" strike="noStrike" cap="none">
                <a:solidFill>
                  <a:srgbClr val="000000"/>
                </a:solidFill>
                <a:latin typeface="Calibri"/>
                <a:ea typeface="Calibri"/>
                <a:cs typeface="Calibri"/>
                <a:sym typeface="Calibri"/>
              </a:rPr>
              <a:t>Wymagania dotyczące sprawozdawczości</a:t>
            </a:r>
            <a:endParaRPr sz="15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500" b="1" i="0" u="none" strike="noStrike" cap="none">
                <a:solidFill>
                  <a:srgbClr val="000000"/>
                </a:solidFill>
                <a:latin typeface="Calibri"/>
                <a:ea typeface="Calibri"/>
                <a:cs typeface="Calibri"/>
                <a:sym typeface="Calibri"/>
              </a:rPr>
              <a:t>dla organów regulacyjnych i fundatorów</a:t>
            </a:r>
            <a:br>
              <a:rPr lang="pl-PL" sz="1500" b="1" i="0" u="none" strike="noStrike" cap="none">
                <a:solidFill>
                  <a:srgbClr val="000000"/>
                </a:solidFill>
                <a:latin typeface="Calibri"/>
                <a:ea typeface="Calibri"/>
                <a:cs typeface="Calibri"/>
                <a:sym typeface="Calibri"/>
              </a:rPr>
            </a:br>
            <a:endParaRPr sz="15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Organy regulacyjne i fundatorzy mogą wymagać tego rodzaju informacji w ramach</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obowiązków sprawozdawczych uniwersytetów.</a:t>
            </a:r>
            <a:endParaRPr sz="1400" b="0" i="0" u="none" strike="noStrike" cap="none">
              <a:solidFill>
                <a:srgbClr val="000000"/>
              </a:solidFill>
              <a:latin typeface="Calibri"/>
              <a:ea typeface="Calibri"/>
              <a:cs typeface="Calibri"/>
              <a:sym typeface="Calibri"/>
            </a:endParaRPr>
          </a:p>
        </p:txBody>
      </p:sp>
      <p:sp>
        <p:nvSpPr>
          <p:cNvPr id="1152" name="Google Shape;1152;g38ace48c45c_0_109"/>
          <p:cNvSpPr/>
          <p:nvPr/>
        </p:nvSpPr>
        <p:spPr>
          <a:xfrm>
            <a:off x="7261308" y="4431918"/>
            <a:ext cx="3957900" cy="20667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pl-PL" sz="1600" b="1" i="0" u="none" strike="noStrike" cap="none">
                <a:solidFill>
                  <a:srgbClr val="000000"/>
                </a:solidFill>
                <a:latin typeface="Calibri"/>
                <a:ea typeface="Calibri"/>
                <a:cs typeface="Calibri"/>
                <a:sym typeface="Calibri"/>
              </a:rPr>
              <a:t>Rozwój wiedzy specjalistycznej</a:t>
            </a: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Te zmiany sprawiają, że dla uniwersytetów</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jeszcze ważniejsze jest rozwijanie wewnętrznej wiedzy specjalistycznej w zakresie</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pl-PL" sz="1400" b="0" i="0" u="none" strike="noStrike" cap="none">
                <a:solidFill>
                  <a:srgbClr val="000000"/>
                </a:solidFill>
                <a:latin typeface="Calibri"/>
                <a:ea typeface="Calibri"/>
                <a:cs typeface="Calibri"/>
                <a:sym typeface="Calibri"/>
              </a:rPr>
              <a:t>raportowania na temat zrównoważonego rozwoju.</a:t>
            </a:r>
            <a:endParaRPr sz="14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g38ace48c45c_0_1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Szanse dla uniwersytetów</a:t>
            </a:r>
            <a:endParaRPr/>
          </a:p>
        </p:txBody>
      </p:sp>
      <p:sp>
        <p:nvSpPr>
          <p:cNvPr id="1159" name="Google Shape;1159;g38ace48c45c_0_124"/>
          <p:cNvSpPr txBox="1">
            <a:spLocks noGrp="1"/>
          </p:cNvSpPr>
          <p:nvPr>
            <p:ph type="body" idx="1"/>
          </p:nvPr>
        </p:nvSpPr>
        <p:spPr>
          <a:xfrm>
            <a:off x="891948" y="1558551"/>
            <a:ext cx="5090400" cy="2293800"/>
          </a:xfrm>
          <a:prstGeom prst="rect">
            <a:avLst/>
          </a:prstGeom>
          <a:solidFill>
            <a:srgbClr val="C5521C"/>
          </a:solidFill>
          <a:ln>
            <a:noFill/>
          </a:ln>
        </p:spPr>
        <p:txBody>
          <a:bodyPr spcFirstLastPara="1" wrap="square" lIns="94950" tIns="94950" rIns="94950" bIns="94950" anchor="t" anchorCtr="0">
            <a:noAutofit/>
          </a:bodyPr>
          <a:lstStyle/>
          <a:p>
            <a:pPr marL="0" lvl="0" indent="0" algn="l" rtl="0">
              <a:lnSpc>
                <a:spcPct val="100000"/>
              </a:lnSpc>
              <a:spcBef>
                <a:spcPts val="1039"/>
              </a:spcBef>
              <a:spcAft>
                <a:spcPts val="0"/>
              </a:spcAft>
              <a:buClr>
                <a:schemeClr val="dk1"/>
              </a:buClr>
              <a:buSzPts val="457"/>
              <a:buFont typeface="Arial"/>
              <a:buNone/>
            </a:pPr>
            <a:r>
              <a:rPr lang="pl-PL" sz="1786" b="1">
                <a:solidFill>
                  <a:schemeClr val="lt1"/>
                </a:solidFill>
              </a:rPr>
              <a:t>Raportowanie</a:t>
            </a:r>
            <a:endParaRPr sz="1786" b="1">
              <a:solidFill>
                <a:schemeClr val="lt1"/>
              </a:solidFill>
            </a:endParaRPr>
          </a:p>
          <a:p>
            <a:pPr marL="0" lvl="0" indent="0" algn="l" rtl="0">
              <a:lnSpc>
                <a:spcPct val="100000"/>
              </a:lnSpc>
              <a:spcBef>
                <a:spcPts val="1039"/>
              </a:spcBef>
              <a:spcAft>
                <a:spcPts val="0"/>
              </a:spcAft>
              <a:buClr>
                <a:schemeClr val="dk1"/>
              </a:buClr>
              <a:buSzPts val="457"/>
              <a:buFont typeface="Arial"/>
              <a:buNone/>
            </a:pPr>
            <a:r>
              <a:rPr lang="pl-PL" sz="1686">
                <a:solidFill>
                  <a:schemeClr val="lt1"/>
                </a:solidFill>
              </a:rPr>
              <a:t>Uczelnie mogą korzystać ze standardowych ram opracowanych przez CSRD w zakresie swojego dobrowolnego raportowania, obejmującego informacje na temat zrównoważonych praktyk inwestycyjnych, wpływu na środowisko, społeczeństwo i gospodarkę.</a:t>
            </a:r>
            <a:endParaRPr sz="1686">
              <a:solidFill>
                <a:schemeClr val="lt1"/>
              </a:solidFill>
            </a:endParaRPr>
          </a:p>
          <a:p>
            <a:pPr marL="0" lvl="0" indent="0" algn="l" rtl="0">
              <a:lnSpc>
                <a:spcPct val="100000"/>
              </a:lnSpc>
              <a:spcBef>
                <a:spcPts val="1039"/>
              </a:spcBef>
              <a:spcAft>
                <a:spcPts val="0"/>
              </a:spcAft>
              <a:buSzPts val="457"/>
              <a:buNone/>
            </a:pPr>
            <a:endParaRPr sz="1786">
              <a:solidFill>
                <a:schemeClr val="lt1"/>
              </a:solidFill>
            </a:endParaRPr>
          </a:p>
        </p:txBody>
      </p:sp>
      <p:sp>
        <p:nvSpPr>
          <p:cNvPr id="1160" name="Google Shape;1160;g38ace48c45c_0_124"/>
          <p:cNvSpPr txBox="1">
            <a:spLocks noGrp="1"/>
          </p:cNvSpPr>
          <p:nvPr>
            <p:ph type="body" idx="1"/>
          </p:nvPr>
        </p:nvSpPr>
        <p:spPr>
          <a:xfrm>
            <a:off x="6095998" y="1560140"/>
            <a:ext cx="5090400" cy="2293800"/>
          </a:xfrm>
          <a:prstGeom prst="rect">
            <a:avLst/>
          </a:prstGeom>
          <a:solidFill>
            <a:srgbClr val="C5521C"/>
          </a:solidFill>
          <a:ln>
            <a:noFill/>
          </a:ln>
        </p:spPr>
        <p:txBody>
          <a:bodyPr spcFirstLastPara="1" wrap="square" lIns="94950" tIns="94950" rIns="94950" bIns="94950" anchor="t" anchorCtr="0">
            <a:noAutofit/>
          </a:bodyPr>
          <a:lstStyle/>
          <a:p>
            <a:pPr marL="0" lvl="0" indent="0" algn="l" rtl="0">
              <a:lnSpc>
                <a:spcPct val="100000"/>
              </a:lnSpc>
              <a:spcBef>
                <a:spcPts val="1039"/>
              </a:spcBef>
              <a:spcAft>
                <a:spcPts val="0"/>
              </a:spcAft>
              <a:buClr>
                <a:schemeClr val="dk1"/>
              </a:buClr>
              <a:buSzPts val="1142"/>
              <a:buFont typeface="Arial"/>
              <a:buNone/>
            </a:pPr>
            <a:r>
              <a:rPr lang="pl-PL" sz="1786" b="1">
                <a:solidFill>
                  <a:schemeClr val="lt1"/>
                </a:solidFill>
              </a:rPr>
              <a:t>Badania</a:t>
            </a:r>
            <a:endParaRPr sz="1786" b="1">
              <a:solidFill>
                <a:schemeClr val="lt1"/>
              </a:solidFill>
            </a:endParaRPr>
          </a:p>
          <a:p>
            <a:pPr marL="0" lvl="0" indent="0" algn="l" rtl="0">
              <a:lnSpc>
                <a:spcPct val="100000"/>
              </a:lnSpc>
              <a:spcBef>
                <a:spcPts val="1039"/>
              </a:spcBef>
              <a:spcAft>
                <a:spcPts val="0"/>
              </a:spcAft>
              <a:buClr>
                <a:schemeClr val="dk1"/>
              </a:buClr>
              <a:buSzPts val="1142"/>
              <a:buFont typeface="Arial"/>
              <a:buNone/>
            </a:pPr>
            <a:r>
              <a:rPr lang="pl-PL" sz="1686">
                <a:solidFill>
                  <a:schemeClr val="lt1"/>
                </a:solidFill>
              </a:rPr>
              <a:t>Raportowanie w zakresie zrównoważonego rozwoju stwarza nowe możliwości dla badań naukowych nad zrównoważonym rozwojem, takich jak wpływ przepisów dotyczących zrównoważonego rozwoju na rentowność, zarządzanie, marketing i zarządzanie.</a:t>
            </a:r>
            <a:endParaRPr sz="1686">
              <a:solidFill>
                <a:schemeClr val="lt1"/>
              </a:solidFill>
            </a:endParaRPr>
          </a:p>
          <a:p>
            <a:pPr marL="0" lvl="0" indent="0" algn="l" rtl="0">
              <a:lnSpc>
                <a:spcPct val="100000"/>
              </a:lnSpc>
              <a:spcBef>
                <a:spcPts val="1039"/>
              </a:spcBef>
              <a:spcAft>
                <a:spcPts val="0"/>
              </a:spcAft>
              <a:buSzPts val="457"/>
              <a:buNone/>
            </a:pPr>
            <a:endParaRPr sz="1786">
              <a:solidFill>
                <a:schemeClr val="lt1"/>
              </a:solidFill>
            </a:endParaRPr>
          </a:p>
        </p:txBody>
      </p:sp>
      <p:sp>
        <p:nvSpPr>
          <p:cNvPr id="1161" name="Google Shape;1161;g38ace48c45c_0_124"/>
          <p:cNvSpPr txBox="1">
            <a:spLocks noGrp="1"/>
          </p:cNvSpPr>
          <p:nvPr>
            <p:ph type="body" idx="1"/>
          </p:nvPr>
        </p:nvSpPr>
        <p:spPr>
          <a:xfrm>
            <a:off x="891950" y="3945666"/>
            <a:ext cx="5090400" cy="2293800"/>
          </a:xfrm>
          <a:prstGeom prst="rect">
            <a:avLst/>
          </a:prstGeom>
          <a:solidFill>
            <a:srgbClr val="C5521C"/>
          </a:solidFill>
          <a:ln>
            <a:noFill/>
          </a:ln>
        </p:spPr>
        <p:txBody>
          <a:bodyPr spcFirstLastPara="1" wrap="square" lIns="94950" tIns="94950" rIns="94950" bIns="94950" anchor="t" anchorCtr="0">
            <a:noAutofit/>
          </a:bodyPr>
          <a:lstStyle/>
          <a:p>
            <a:pPr marL="0" lvl="0" indent="0" algn="l" rtl="0">
              <a:lnSpc>
                <a:spcPct val="100000"/>
              </a:lnSpc>
              <a:spcBef>
                <a:spcPts val="1039"/>
              </a:spcBef>
              <a:spcAft>
                <a:spcPts val="0"/>
              </a:spcAft>
              <a:buClr>
                <a:schemeClr val="dk1"/>
              </a:buClr>
              <a:buSzPts val="1142"/>
              <a:buFont typeface="Arial"/>
              <a:buNone/>
            </a:pPr>
            <a:r>
              <a:rPr lang="pl-PL" sz="1786" b="1">
                <a:solidFill>
                  <a:schemeClr val="lt1"/>
                </a:solidFill>
              </a:rPr>
              <a:t>Szkolenia</a:t>
            </a:r>
            <a:endParaRPr sz="1786" b="1">
              <a:solidFill>
                <a:schemeClr val="lt1"/>
              </a:solidFill>
            </a:endParaRPr>
          </a:p>
          <a:p>
            <a:pPr marL="0" lvl="0" indent="0" algn="l" rtl="0">
              <a:lnSpc>
                <a:spcPct val="100000"/>
              </a:lnSpc>
              <a:spcBef>
                <a:spcPts val="1039"/>
              </a:spcBef>
              <a:spcAft>
                <a:spcPts val="0"/>
              </a:spcAft>
              <a:buClr>
                <a:schemeClr val="dk1"/>
              </a:buClr>
              <a:buSzPts val="1142"/>
              <a:buFont typeface="Arial"/>
              <a:buNone/>
            </a:pPr>
            <a:r>
              <a:rPr lang="pl-PL" sz="1786">
                <a:solidFill>
                  <a:schemeClr val="lt1"/>
                </a:solidFill>
              </a:rPr>
              <a:t>W</a:t>
            </a:r>
            <a:r>
              <a:rPr lang="pl-PL" sz="1686">
                <a:solidFill>
                  <a:schemeClr val="lt1"/>
                </a:solidFill>
              </a:rPr>
              <a:t>raz ze wzrostem zapotrzebowania na specjalistyczną wiedzę w zakresie raportowania zrównoważonego rozwoju w przedsiębiorstwach, uczelnie mogą wykorzystać swoją wiedzę do dostosowania programów nauczania, oferowania kursów, certyfikacji i innych możliwości szkoleniowych.</a:t>
            </a:r>
            <a:endParaRPr sz="1686">
              <a:solidFill>
                <a:schemeClr val="lt1"/>
              </a:solidFill>
            </a:endParaRPr>
          </a:p>
          <a:p>
            <a:pPr marL="0" lvl="0" indent="0" algn="l" rtl="0">
              <a:lnSpc>
                <a:spcPct val="100000"/>
              </a:lnSpc>
              <a:spcBef>
                <a:spcPts val="1039"/>
              </a:spcBef>
              <a:spcAft>
                <a:spcPts val="0"/>
              </a:spcAft>
              <a:buSzPts val="457"/>
              <a:buNone/>
            </a:pPr>
            <a:endParaRPr sz="1686">
              <a:solidFill>
                <a:schemeClr val="lt1"/>
              </a:solidFill>
            </a:endParaRPr>
          </a:p>
        </p:txBody>
      </p:sp>
      <p:sp>
        <p:nvSpPr>
          <p:cNvPr id="1162" name="Google Shape;1162;g38ace48c45c_0_124"/>
          <p:cNvSpPr txBox="1">
            <a:spLocks noGrp="1"/>
          </p:cNvSpPr>
          <p:nvPr>
            <p:ph type="body" idx="1"/>
          </p:nvPr>
        </p:nvSpPr>
        <p:spPr>
          <a:xfrm>
            <a:off x="6096000" y="3945665"/>
            <a:ext cx="5167800" cy="2340600"/>
          </a:xfrm>
          <a:prstGeom prst="rect">
            <a:avLst/>
          </a:prstGeom>
          <a:solidFill>
            <a:srgbClr val="C5521C"/>
          </a:solidFill>
          <a:ln>
            <a:noFill/>
          </a:ln>
        </p:spPr>
        <p:txBody>
          <a:bodyPr spcFirstLastPara="1" wrap="square" lIns="94950" tIns="94950" rIns="94950" bIns="94950" anchor="t" anchorCtr="0">
            <a:noAutofit/>
          </a:bodyPr>
          <a:lstStyle/>
          <a:p>
            <a:pPr marL="0" lvl="0" indent="0" algn="l" rtl="0">
              <a:lnSpc>
                <a:spcPct val="100000"/>
              </a:lnSpc>
              <a:spcBef>
                <a:spcPts val="1039"/>
              </a:spcBef>
              <a:spcAft>
                <a:spcPts val="0"/>
              </a:spcAft>
              <a:buClr>
                <a:schemeClr val="dk1"/>
              </a:buClr>
              <a:buSzPts val="1142"/>
              <a:buFont typeface="Arial"/>
              <a:buNone/>
            </a:pPr>
            <a:r>
              <a:rPr lang="pl-PL" sz="1786" b="1">
                <a:solidFill>
                  <a:schemeClr val="lt1"/>
                </a:solidFill>
              </a:rPr>
              <a:t>Wsparcie i współpraca</a:t>
            </a:r>
            <a:endParaRPr sz="1786" b="1">
              <a:solidFill>
                <a:schemeClr val="lt1"/>
              </a:solidFill>
            </a:endParaRPr>
          </a:p>
          <a:p>
            <a:pPr marL="0" lvl="0" indent="0" algn="l" rtl="0">
              <a:lnSpc>
                <a:spcPct val="100000"/>
              </a:lnSpc>
              <a:spcBef>
                <a:spcPts val="1039"/>
              </a:spcBef>
              <a:spcAft>
                <a:spcPts val="0"/>
              </a:spcAft>
              <a:buClr>
                <a:schemeClr val="dk1"/>
              </a:buClr>
              <a:buSzPts val="1142"/>
              <a:buFont typeface="Arial"/>
              <a:buNone/>
            </a:pPr>
            <a:r>
              <a:rPr lang="pl-PL" sz="1686">
                <a:solidFill>
                  <a:schemeClr val="lt1"/>
                </a:solidFill>
              </a:rPr>
              <a:t>Współpraca w ramach sektora jest kluczowa, aby pomóc uczelniom w profesjonalizacji działań w zakresie raportowania zrównoważonego rozwoju.</a:t>
            </a:r>
            <a:endParaRPr sz="1686">
              <a:solidFill>
                <a:schemeClr val="lt1"/>
              </a:solidFill>
            </a:endParaRPr>
          </a:p>
          <a:p>
            <a:pPr marL="0" lvl="0" indent="0" algn="l" rtl="0">
              <a:lnSpc>
                <a:spcPct val="100000"/>
              </a:lnSpc>
              <a:spcBef>
                <a:spcPts val="1039"/>
              </a:spcBef>
              <a:spcAft>
                <a:spcPts val="0"/>
              </a:spcAft>
              <a:buSzPts val="457"/>
              <a:buNone/>
            </a:pPr>
            <a:endParaRPr sz="1786">
              <a:solidFill>
                <a:schemeClr val="lt1"/>
              </a:solidFill>
            </a:endParaRPr>
          </a:p>
        </p:txBody>
      </p:sp>
      <p:sp>
        <p:nvSpPr>
          <p:cNvPr id="1163" name="Google Shape;1163;g38ace48c45c_0_124"/>
          <p:cNvSpPr txBox="1"/>
          <p:nvPr/>
        </p:nvSpPr>
        <p:spPr>
          <a:xfrm>
            <a:off x="1035325" y="6378000"/>
            <a:ext cx="1081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https://www.eua.eu/publications/briefings/what-does-the-corporate-sustainability-reporting-directive-mean-for-universities.html</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g38ace48c45c_0_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Jakie informacje raportować? (1)</a:t>
            </a:r>
            <a:endParaRPr dirty="0"/>
          </a:p>
        </p:txBody>
      </p:sp>
      <p:sp>
        <p:nvSpPr>
          <p:cNvPr id="1170" name="Google Shape;1170;g38ace48c45c_0_138"/>
          <p:cNvSpPr txBox="1">
            <a:spLocks noGrp="1"/>
          </p:cNvSpPr>
          <p:nvPr>
            <p:ph type="body" idx="1"/>
          </p:nvPr>
        </p:nvSpPr>
        <p:spPr>
          <a:xfrm>
            <a:off x="838200" y="1825625"/>
            <a:ext cx="93633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ts val="523"/>
              <a:buFont typeface="Arial"/>
              <a:buNone/>
            </a:pPr>
            <a:r>
              <a:rPr lang="pl-PL" sz="1800"/>
              <a:t>Informacje ogólne</a:t>
            </a:r>
            <a:endParaRPr sz="1800"/>
          </a:p>
          <a:p>
            <a:pPr marL="457200" lvl="0" indent="-342900" algn="l" rtl="0">
              <a:lnSpc>
                <a:spcPct val="115000"/>
              </a:lnSpc>
              <a:spcBef>
                <a:spcPts val="1000"/>
              </a:spcBef>
              <a:spcAft>
                <a:spcPts val="0"/>
              </a:spcAft>
              <a:buSzPts val="1800"/>
              <a:buChar char="•"/>
            </a:pPr>
            <a:r>
              <a:rPr lang="pl-PL" sz="1800"/>
              <a:t>Informacje o sposobie sporządzenia oświadczenia o zrównoważonym rozwoju oraz informacje dotyczące konkretnych okoliczności.</a:t>
            </a:r>
            <a:endParaRPr sz="1800"/>
          </a:p>
          <a:p>
            <a:pPr marL="457200" lvl="0" indent="-342900" algn="l" rtl="0">
              <a:lnSpc>
                <a:spcPct val="115000"/>
              </a:lnSpc>
              <a:spcBef>
                <a:spcPts val="0"/>
              </a:spcBef>
              <a:spcAft>
                <a:spcPts val="0"/>
              </a:spcAft>
              <a:buSzPts val="1800"/>
              <a:buChar char="•"/>
            </a:pPr>
            <a:r>
              <a:rPr lang="pl-PL" sz="1800"/>
              <a:t>Opis procesów zarządzania, kontroli i procedur monitorowania, zarządzania i nadzorowania kwestii zrównoważonego rozwoju.</a:t>
            </a:r>
            <a:endParaRPr sz="1800"/>
          </a:p>
          <a:p>
            <a:pPr marL="457200" lvl="0" indent="-342900" algn="l" rtl="0">
              <a:lnSpc>
                <a:spcPct val="115000"/>
              </a:lnSpc>
              <a:spcBef>
                <a:spcPts val="0"/>
              </a:spcBef>
              <a:spcAft>
                <a:spcPts val="0"/>
              </a:spcAft>
              <a:buSzPts val="1800"/>
              <a:buChar char="•"/>
            </a:pPr>
            <a:r>
              <a:rPr lang="pl-PL" sz="1800"/>
              <a:t>Strategia, model biznesowy i łańcuch wartości w odniesieniu do kwestii zrównoważonego rozwoju.</a:t>
            </a:r>
            <a:endParaRPr sz="1800"/>
          </a:p>
          <a:p>
            <a:pPr marL="457200" lvl="0" indent="-342900" algn="l" rtl="0">
              <a:lnSpc>
                <a:spcPct val="115000"/>
              </a:lnSpc>
              <a:spcBef>
                <a:spcPts val="0"/>
              </a:spcBef>
              <a:spcAft>
                <a:spcPts val="0"/>
              </a:spcAft>
              <a:buSzPts val="1800"/>
              <a:buChar char="•"/>
            </a:pPr>
            <a:r>
              <a:rPr lang="pl-PL" sz="1800"/>
              <a:t>Proces identyfikacji i oceny istotnych wpływów, ryzyk i szans oraz ich wzajemnego oddziaływania na strategię i model biznesowy.</a:t>
            </a:r>
            <a:endParaRPr sz="1800"/>
          </a:p>
          <a:p>
            <a:pPr marL="0" lvl="0" indent="0" algn="l" rtl="0">
              <a:lnSpc>
                <a:spcPct val="115000"/>
              </a:lnSpc>
              <a:spcBef>
                <a:spcPts val="1000"/>
              </a:spcBef>
              <a:spcAft>
                <a:spcPts val="0"/>
              </a:spcAft>
              <a:buSzPts val="523"/>
              <a:buNone/>
            </a:pPr>
            <a:endParaRPr sz="18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g38ace48c45c_0_1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Jakie informacje raportować? (2)</a:t>
            </a:r>
            <a:endParaRPr dirty="0"/>
          </a:p>
        </p:txBody>
      </p:sp>
      <p:sp>
        <p:nvSpPr>
          <p:cNvPr id="1177" name="Google Shape;1177;g38ace48c45c_0_145"/>
          <p:cNvSpPr/>
          <p:nvPr/>
        </p:nvSpPr>
        <p:spPr>
          <a:xfrm>
            <a:off x="864600" y="1867575"/>
            <a:ext cx="3172200" cy="10176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pl-PL" sz="2200" b="1" i="0" u="none" strike="noStrike" cap="none">
                <a:solidFill>
                  <a:srgbClr val="000000"/>
                </a:solidFill>
                <a:latin typeface="Calibri"/>
                <a:ea typeface="Calibri"/>
                <a:cs typeface="Calibri"/>
                <a:sym typeface="Calibri"/>
              </a:rPr>
              <a:t>Obszar Środowisko</a:t>
            </a:r>
            <a:br>
              <a:rPr lang="pl-PL" sz="2200" b="1" i="0" u="none" strike="noStrike" cap="none">
                <a:solidFill>
                  <a:srgbClr val="000000"/>
                </a:solidFill>
                <a:latin typeface="Calibri"/>
                <a:ea typeface="Calibri"/>
                <a:cs typeface="Calibri"/>
                <a:sym typeface="Calibri"/>
              </a:rPr>
            </a:br>
            <a:r>
              <a:rPr lang="pl-PL" sz="2200" b="1" i="0" u="none" strike="noStrike" cap="none">
                <a:solidFill>
                  <a:srgbClr val="000000"/>
                </a:solidFill>
                <a:latin typeface="Calibri"/>
                <a:ea typeface="Calibri"/>
                <a:cs typeface="Calibri"/>
                <a:sym typeface="Calibri"/>
              </a:rPr>
              <a:t>(E)</a:t>
            </a:r>
            <a:endParaRPr sz="2200" b="0" i="0" u="none" strike="noStrike" cap="none">
              <a:solidFill>
                <a:srgbClr val="000000"/>
              </a:solidFill>
              <a:latin typeface="Calibri"/>
              <a:ea typeface="Calibri"/>
              <a:cs typeface="Calibri"/>
              <a:sym typeface="Calibri"/>
            </a:endParaRPr>
          </a:p>
        </p:txBody>
      </p:sp>
      <p:sp>
        <p:nvSpPr>
          <p:cNvPr id="1178" name="Google Shape;1178;g38ace48c45c_0_145"/>
          <p:cNvSpPr/>
          <p:nvPr/>
        </p:nvSpPr>
        <p:spPr>
          <a:xfrm>
            <a:off x="4139091" y="1867575"/>
            <a:ext cx="3543000" cy="10176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pl-PL" sz="2200" b="1" i="0" u="none" strike="noStrike" cap="none">
                <a:solidFill>
                  <a:srgbClr val="000000"/>
                </a:solidFill>
                <a:latin typeface="Calibri"/>
                <a:ea typeface="Calibri"/>
                <a:cs typeface="Calibri"/>
                <a:sym typeface="Calibri"/>
              </a:rPr>
              <a:t>Obszar Społeczny</a:t>
            </a:r>
            <a:br>
              <a:rPr lang="pl-PL" sz="2200" b="1" i="0" u="none" strike="noStrike" cap="none">
                <a:solidFill>
                  <a:srgbClr val="000000"/>
                </a:solidFill>
                <a:latin typeface="Calibri"/>
                <a:ea typeface="Calibri"/>
                <a:cs typeface="Calibri"/>
                <a:sym typeface="Calibri"/>
              </a:rPr>
            </a:br>
            <a:r>
              <a:rPr lang="pl-PL" sz="2200" b="1" i="0" u="none" strike="noStrike" cap="none">
                <a:solidFill>
                  <a:srgbClr val="000000"/>
                </a:solidFill>
                <a:latin typeface="Calibri"/>
                <a:ea typeface="Calibri"/>
                <a:cs typeface="Calibri"/>
                <a:sym typeface="Calibri"/>
              </a:rPr>
              <a:t>(S)</a:t>
            </a:r>
            <a:endParaRPr sz="2200" b="0" i="0" u="none" strike="noStrike" cap="none">
              <a:solidFill>
                <a:srgbClr val="000000"/>
              </a:solidFill>
              <a:latin typeface="Calibri"/>
              <a:ea typeface="Calibri"/>
              <a:cs typeface="Calibri"/>
              <a:sym typeface="Calibri"/>
            </a:endParaRPr>
          </a:p>
        </p:txBody>
      </p:sp>
      <p:sp>
        <p:nvSpPr>
          <p:cNvPr id="1179" name="Google Shape;1179;g38ace48c45c_0_145"/>
          <p:cNvSpPr/>
          <p:nvPr/>
        </p:nvSpPr>
        <p:spPr>
          <a:xfrm>
            <a:off x="7784408" y="1867575"/>
            <a:ext cx="3543000" cy="1017600"/>
          </a:xfrm>
          <a:prstGeom prst="rect">
            <a:avLst/>
          </a:prstGeom>
          <a:solidFill>
            <a:srgbClr val="A6D3FF"/>
          </a:solidFill>
          <a:ln w="9525" cap="flat" cmpd="sng">
            <a:solidFill>
              <a:srgbClr val="A6D3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pl-PL" sz="2200" b="1" i="0" u="none" strike="noStrike" cap="none">
                <a:solidFill>
                  <a:srgbClr val="000000"/>
                </a:solidFill>
                <a:latin typeface="Calibri"/>
                <a:ea typeface="Calibri"/>
                <a:cs typeface="Calibri"/>
                <a:sym typeface="Calibri"/>
              </a:rPr>
              <a:t>Obszar Ładu Zarządczego</a:t>
            </a:r>
            <a:br>
              <a:rPr lang="pl-PL" sz="2200" b="1" i="0" u="none" strike="noStrike" cap="none">
                <a:solidFill>
                  <a:srgbClr val="000000"/>
                </a:solidFill>
                <a:latin typeface="Calibri"/>
                <a:ea typeface="Calibri"/>
                <a:cs typeface="Calibri"/>
                <a:sym typeface="Calibri"/>
              </a:rPr>
            </a:br>
            <a:r>
              <a:rPr lang="pl-PL" sz="2200" b="1" i="0" u="none" strike="noStrike" cap="none">
                <a:solidFill>
                  <a:srgbClr val="000000"/>
                </a:solidFill>
                <a:latin typeface="Calibri"/>
                <a:ea typeface="Calibri"/>
                <a:cs typeface="Calibri"/>
                <a:sym typeface="Calibri"/>
              </a:rPr>
              <a:t>(G)</a:t>
            </a:r>
            <a:endParaRPr sz="2200" b="0" i="0" u="none" strike="noStrike" cap="none">
              <a:solidFill>
                <a:srgbClr val="000000"/>
              </a:solidFill>
              <a:latin typeface="Calibri"/>
              <a:ea typeface="Calibri"/>
              <a:cs typeface="Calibri"/>
              <a:sym typeface="Calibri"/>
            </a:endParaRPr>
          </a:p>
        </p:txBody>
      </p:sp>
      <p:sp>
        <p:nvSpPr>
          <p:cNvPr id="1180" name="Google Shape;1180;g38ace48c45c_0_145"/>
          <p:cNvSpPr txBox="1"/>
          <p:nvPr/>
        </p:nvSpPr>
        <p:spPr>
          <a:xfrm>
            <a:off x="1036800" y="3308150"/>
            <a:ext cx="3000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Zmiana klimatu</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Zanieczyszczenie</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Różnorodność biologiczna i ekosystemy</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Gospodarka o obiegu zamkniętym</a:t>
            </a:r>
            <a:endParaRPr sz="1600" b="0" i="0" u="none" strike="noStrike" cap="none">
              <a:solidFill>
                <a:srgbClr val="000000"/>
              </a:solidFill>
              <a:latin typeface="Calibri"/>
              <a:ea typeface="Calibri"/>
              <a:cs typeface="Calibri"/>
              <a:sym typeface="Calibri"/>
            </a:endParaRPr>
          </a:p>
        </p:txBody>
      </p:sp>
      <p:sp>
        <p:nvSpPr>
          <p:cNvPr id="1181" name="Google Shape;1181;g38ace48c45c_0_145"/>
          <p:cNvSpPr txBox="1"/>
          <p:nvPr/>
        </p:nvSpPr>
        <p:spPr>
          <a:xfrm>
            <a:off x="4596000" y="3308150"/>
            <a:ext cx="30000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Własna siła robocza </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Pracownicy w łańcuchu wartości Społeczności dotknięte Konsumenci i użytkownicy końcowi</a:t>
            </a:r>
            <a:endParaRPr sz="1600" b="0" i="0" u="none" strike="noStrike" cap="none">
              <a:solidFill>
                <a:srgbClr val="000000"/>
              </a:solidFill>
              <a:latin typeface="Calibri"/>
              <a:ea typeface="Calibri"/>
              <a:cs typeface="Calibri"/>
              <a:sym typeface="Calibri"/>
            </a:endParaRPr>
          </a:p>
        </p:txBody>
      </p:sp>
      <p:sp>
        <p:nvSpPr>
          <p:cNvPr id="1182" name="Google Shape;1182;g38ace48c45c_0_145"/>
          <p:cNvSpPr txBox="1"/>
          <p:nvPr/>
        </p:nvSpPr>
        <p:spPr>
          <a:xfrm>
            <a:off x="7978625" y="3285156"/>
            <a:ext cx="3000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Procedury zarządcze</a:t>
            </a:r>
            <a:endParaRPr sz="1600" b="0" i="0" u="none" strike="noStrike" cap="none">
              <a:solidFill>
                <a:srgbClr val="000000"/>
              </a:solidFill>
              <a:latin typeface="Calibri"/>
              <a:ea typeface="Calibri"/>
              <a:cs typeface="Calibri"/>
              <a:sym typeface="Calibri"/>
            </a:endParaRPr>
          </a:p>
        </p:txBody>
      </p:sp>
      <p:pic>
        <p:nvPicPr>
          <p:cNvPr id="1183" name="Google Shape;1183;g38ace48c45c_0_1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91500" y="4885234"/>
            <a:ext cx="1343025" cy="1162050"/>
          </a:xfrm>
          <a:prstGeom prst="rect">
            <a:avLst/>
          </a:prstGeom>
          <a:noFill/>
          <a:ln>
            <a:noFill/>
          </a:ln>
        </p:spPr>
      </p:pic>
      <p:pic>
        <p:nvPicPr>
          <p:cNvPr id="1184" name="Google Shape;1184;g38ace48c45c_0_145">
            <a:extLst>
              <a:ext uri="{C183D7F6-B498-43B3-948B-1728B52AA6E4}">
                <adec:decorative xmlns:adec="http://schemas.microsoft.com/office/drawing/2017/decorative" val="1"/>
              </a:ext>
            </a:extLst>
          </p:cNvPr>
          <p:cNvPicPr preferRelativeResize="0"/>
          <p:nvPr/>
        </p:nvPicPr>
        <p:blipFill rotWithShape="1">
          <a:blip r:embed="rId4">
            <a:alphaModFix/>
          </a:blip>
          <a:srcRect b="3558"/>
          <a:stretch/>
        </p:blipFill>
        <p:spPr>
          <a:xfrm>
            <a:off x="5439100" y="5190025"/>
            <a:ext cx="942975" cy="826775"/>
          </a:xfrm>
          <a:prstGeom prst="rect">
            <a:avLst/>
          </a:prstGeom>
          <a:noFill/>
          <a:ln>
            <a:noFill/>
          </a:ln>
        </p:spPr>
      </p:pic>
      <p:pic>
        <p:nvPicPr>
          <p:cNvPr id="1185" name="Google Shape;1185;g38ace48c45c_0_14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055825" y="5066200"/>
            <a:ext cx="942975" cy="104176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368e3dab612_0_2877"/>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Przykładowe wskaźniki ESG dla uczelni</a:t>
            </a:r>
            <a:endParaRPr/>
          </a:p>
        </p:txBody>
      </p:sp>
      <p:sp>
        <p:nvSpPr>
          <p:cNvPr id="1192" name="Google Shape;1192;g368e3dab612_0_2877"/>
          <p:cNvSpPr txBox="1">
            <a:spLocks noGrp="1"/>
          </p:cNvSpPr>
          <p:nvPr>
            <p:ph type="body" idx="1"/>
          </p:nvPr>
        </p:nvSpPr>
        <p:spPr>
          <a:xfrm>
            <a:off x="1117600" y="1825625"/>
            <a:ext cx="140208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pl-PL" sz="3200">
                <a:solidFill>
                  <a:schemeClr val="dk1"/>
                </a:solidFill>
                <a:latin typeface="Calibri"/>
                <a:ea typeface="Calibri"/>
                <a:cs typeface="Calibri"/>
                <a:sym typeface="Calibri"/>
              </a:rPr>
              <a:t>• Emisje CO₂ z budynków i transportu</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Zużycie energii i wody</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Równość płci w zatrudnieniu</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Dostępność dla osób z niepełnosprawnościami</a:t>
            </a:r>
            <a:endParaRPr/>
          </a:p>
          <a:p>
            <a:pPr marL="0" lvl="0" indent="0" algn="l" rtl="0">
              <a:lnSpc>
                <a:spcPct val="90000"/>
              </a:lnSpc>
              <a:spcBef>
                <a:spcPts val="640"/>
              </a:spcBef>
              <a:spcAft>
                <a:spcPts val="0"/>
              </a:spcAft>
              <a:buSzPts val="1800"/>
              <a:buNone/>
            </a:pPr>
            <a:r>
              <a:rPr lang="pl-PL" sz="3200">
                <a:solidFill>
                  <a:schemeClr val="dk1"/>
                </a:solidFill>
                <a:latin typeface="Calibri"/>
                <a:ea typeface="Calibri"/>
                <a:cs typeface="Calibri"/>
                <a:sym typeface="Calibri"/>
              </a:rPr>
              <a:t>• Etyka badań i zarządzania</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36ca00ed2ff_0_14"/>
          <p:cNvSpPr txBox="1">
            <a:spLocks noGrp="1"/>
          </p:cNvSpPr>
          <p:nvPr>
            <p:ph type="title"/>
          </p:nvPr>
        </p:nvSpPr>
        <p:spPr>
          <a:xfrm>
            <a:off x="838200" y="260581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Zrównoważone rozwój a finanse uczelni</a:t>
            </a:r>
            <a:endParaRPr/>
          </a:p>
        </p:txBody>
      </p:sp>
      <p:grpSp>
        <p:nvGrpSpPr>
          <p:cNvPr id="1199" name="Google Shape;1199;g36ca00ed2ff_0_14">
            <a:extLst>
              <a:ext uri="{C183D7F6-B498-43B3-948B-1728B52AA6E4}">
                <adec:decorative xmlns:adec="http://schemas.microsoft.com/office/drawing/2017/decorative" val="1"/>
              </a:ext>
            </a:extLst>
          </p:cNvPr>
          <p:cNvGrpSpPr/>
          <p:nvPr/>
        </p:nvGrpSpPr>
        <p:grpSpPr>
          <a:xfrm>
            <a:off x="7760872" y="3717719"/>
            <a:ext cx="3078062" cy="1082799"/>
            <a:chOff x="6227813" y="0"/>
            <a:chExt cx="5964081" cy="2098042"/>
          </a:xfrm>
        </p:grpSpPr>
        <p:sp>
          <p:nvSpPr>
            <p:cNvPr id="1200" name="Google Shape;1200;g36ca00ed2ff_0_1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201" name="Google Shape;1201;g36ca00ed2ff_0_14"/>
            <p:cNvGrpSpPr/>
            <p:nvPr/>
          </p:nvGrpSpPr>
          <p:grpSpPr>
            <a:xfrm>
              <a:off x="6227813" y="299542"/>
              <a:ext cx="5675781" cy="1798500"/>
              <a:chOff x="1469644" y="187882"/>
              <a:chExt cx="5675781" cy="1798500"/>
            </a:xfrm>
          </p:grpSpPr>
          <p:sp>
            <p:nvSpPr>
              <p:cNvPr id="1202" name="Google Shape;1202;g36ca00ed2ff_0_1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03" name="Google Shape;1203;g36ca00ed2ff_0_1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204" name="Google Shape;1204;g36ca00ed2ff_0_1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205" name="Google Shape;1205;g36ca00ed2ff_0_1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206" name="Google Shape;1206;g36ca00ed2ff_0_1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g368e3dab612_0_2901"/>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sz="4400">
                <a:solidFill>
                  <a:schemeClr val="dk1"/>
                </a:solidFill>
                <a:latin typeface="Calibri"/>
                <a:ea typeface="Calibri"/>
                <a:cs typeface="Calibri"/>
                <a:sym typeface="Calibri"/>
              </a:rPr>
              <a:t>DNSH i </a:t>
            </a:r>
            <a:r>
              <a:rPr lang="pl-PL"/>
              <a:t>Krajowy Plan Odbudowy (KPO)</a:t>
            </a:r>
            <a:endParaRPr/>
          </a:p>
        </p:txBody>
      </p:sp>
      <p:sp>
        <p:nvSpPr>
          <p:cNvPr id="1213" name="Google Shape;1213;g368e3dab612_0_2901"/>
          <p:cNvSpPr txBox="1">
            <a:spLocks noGrp="1"/>
          </p:cNvSpPr>
          <p:nvPr>
            <p:ph type="body" idx="1"/>
          </p:nvPr>
        </p:nvSpPr>
        <p:spPr>
          <a:xfrm>
            <a:off x="1117600" y="1687650"/>
            <a:ext cx="100557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pl-PL" sz="1800" b="1"/>
              <a:t>DNSH</a:t>
            </a:r>
            <a:r>
              <a:rPr lang="pl-PL" sz="1800"/>
              <a:t> to skrót od </a:t>
            </a:r>
            <a:r>
              <a:rPr lang="pl-PL" sz="1800" b="1"/>
              <a:t>„Do No Significant Harm”</a:t>
            </a:r>
            <a:r>
              <a:rPr lang="pl-PL" sz="1800"/>
              <a:t>, czyli </a:t>
            </a:r>
            <a:r>
              <a:rPr lang="pl-PL" sz="1800" b="1"/>
              <a:t>„Nie czyń poważnych szkód”</a:t>
            </a:r>
            <a:r>
              <a:rPr lang="pl-PL" sz="1800"/>
              <a:t> dla środowiska.</a:t>
            </a:r>
            <a:endParaRPr sz="1800"/>
          </a:p>
          <a:p>
            <a:pPr marL="0" lvl="0" indent="0" algn="l" rtl="0">
              <a:lnSpc>
                <a:spcPct val="115000"/>
              </a:lnSpc>
              <a:spcBef>
                <a:spcPts val="1200"/>
              </a:spcBef>
              <a:spcAft>
                <a:spcPts val="0"/>
              </a:spcAft>
              <a:buClr>
                <a:schemeClr val="dk1"/>
              </a:buClr>
              <a:buSzPts val="1100"/>
              <a:buFont typeface="Arial"/>
              <a:buNone/>
            </a:pPr>
            <a:r>
              <a:rPr lang="pl-PL" sz="1800"/>
              <a:t>To tzw. </a:t>
            </a:r>
            <a:r>
              <a:rPr lang="pl-PL" sz="1800" b="1"/>
              <a:t>zasada horyzontalna</a:t>
            </a:r>
            <a:r>
              <a:rPr lang="pl-PL" sz="1800"/>
              <a:t> w polityce Unii Europejskiej – czyli ogólna zasada, która musi być spełniona we wszystkich działaniach finansowanych ze środków unijnych, niezależnie od tematu projektu. UE uznała, że </a:t>
            </a:r>
            <a:r>
              <a:rPr lang="pl-PL" sz="1800" b="1"/>
              <a:t>wszystkie inwestycje i reformy finansowane ze środków publicznych muszą wspierać transformację ekologiczną</a:t>
            </a:r>
            <a:r>
              <a:rPr lang="pl-PL" sz="1800"/>
              <a:t> i nie mogą szkodzić środowisku w innych obszarach.</a:t>
            </a:r>
            <a:endParaRPr sz="1800"/>
          </a:p>
          <a:p>
            <a:pPr marL="0" lvl="0" indent="0" algn="l" rtl="0">
              <a:lnSpc>
                <a:spcPct val="115000"/>
              </a:lnSpc>
              <a:spcBef>
                <a:spcPts val="1400"/>
              </a:spcBef>
              <a:spcAft>
                <a:spcPts val="0"/>
              </a:spcAft>
              <a:buClr>
                <a:schemeClr val="dk1"/>
              </a:buClr>
              <a:buSzPts val="1100"/>
              <a:buFont typeface="Arial"/>
              <a:buNone/>
            </a:pPr>
            <a:r>
              <a:rPr lang="pl-PL" sz="1800" b="1"/>
              <a:t>Pochodzenie – Zielony Ład i Taksonomia UE</a:t>
            </a:r>
            <a:endParaRPr sz="1800" b="1"/>
          </a:p>
          <a:p>
            <a:pPr marL="0" lvl="0" indent="0" algn="l" rtl="0">
              <a:lnSpc>
                <a:spcPct val="115000"/>
              </a:lnSpc>
              <a:spcBef>
                <a:spcPts val="1200"/>
              </a:spcBef>
              <a:spcAft>
                <a:spcPts val="0"/>
              </a:spcAft>
              <a:buClr>
                <a:schemeClr val="dk1"/>
              </a:buClr>
              <a:buSzPts val="1100"/>
              <a:buFont typeface="Arial"/>
              <a:buNone/>
            </a:pPr>
            <a:r>
              <a:rPr lang="pl-PL" sz="1800"/>
              <a:t>DNSH została wprowadzona w ramach:</a:t>
            </a:r>
            <a:endParaRPr sz="1800"/>
          </a:p>
          <a:p>
            <a:pPr marL="457200" lvl="0" indent="-342900" algn="l" rtl="0">
              <a:lnSpc>
                <a:spcPct val="115000"/>
              </a:lnSpc>
              <a:spcBef>
                <a:spcPts val="1200"/>
              </a:spcBef>
              <a:spcAft>
                <a:spcPts val="0"/>
              </a:spcAft>
              <a:buSzPts val="1800"/>
              <a:buChar char="●"/>
            </a:pPr>
            <a:r>
              <a:rPr lang="pl-PL" sz="1800" b="1"/>
              <a:t>Europejskiego Zielonego Ładu (European Green Deal)</a:t>
            </a:r>
            <a:r>
              <a:rPr lang="pl-PL" sz="1800"/>
              <a:t> – unijnej strategii osiągnięcia neutralności klimatycznej do 2050 r.</a:t>
            </a:r>
            <a:endParaRPr sz="1800"/>
          </a:p>
          <a:p>
            <a:pPr marL="457200" lvl="0" indent="-342900" algn="l" rtl="0">
              <a:lnSpc>
                <a:spcPct val="115000"/>
              </a:lnSpc>
              <a:spcBef>
                <a:spcPts val="0"/>
              </a:spcBef>
              <a:spcAft>
                <a:spcPts val="0"/>
              </a:spcAft>
              <a:buSzPts val="1800"/>
              <a:buChar char="●"/>
            </a:pPr>
            <a:r>
              <a:rPr lang="pl-PL" sz="1800"/>
              <a:t>W </a:t>
            </a:r>
            <a:r>
              <a:rPr lang="pl-PL" sz="1800" b="1"/>
              <a:t>rozporządzeniu ustanawiającym</a:t>
            </a:r>
            <a:r>
              <a:rPr lang="pl-PL" sz="1800"/>
              <a:t> fundusz odbudowy po pandemii COVID-19, czyli każdy projekt finansowany z </a:t>
            </a:r>
            <a:r>
              <a:rPr lang="pl-PL" sz="1800" b="1"/>
              <a:t>KPO</a:t>
            </a:r>
            <a:r>
              <a:rPr lang="pl-PL" sz="1800"/>
              <a:t> musi być zgodny z zasadą DNSH</a:t>
            </a:r>
            <a:endParaRPr sz="1800"/>
          </a:p>
          <a:p>
            <a:pPr marL="457200" lvl="0" indent="-342900" algn="l" rtl="0">
              <a:lnSpc>
                <a:spcPct val="115000"/>
              </a:lnSpc>
              <a:spcBef>
                <a:spcPts val="0"/>
              </a:spcBef>
              <a:spcAft>
                <a:spcPts val="0"/>
              </a:spcAft>
              <a:buSzPts val="1800"/>
              <a:buChar char="●"/>
            </a:pPr>
            <a:r>
              <a:rPr lang="pl-PL" sz="1800" b="1"/>
              <a:t>Rozporządzenia w sprawie taksonomii UE</a:t>
            </a:r>
            <a:r>
              <a:rPr lang="pl-PL" sz="1800"/>
              <a:t>: 👉 </a:t>
            </a:r>
            <a:r>
              <a:rPr lang="pl-PL" sz="1800" b="1"/>
              <a:t>Rozporządzenie (UE) 2020/852</a:t>
            </a:r>
            <a:r>
              <a:rPr lang="pl-PL" sz="1800"/>
              <a:t> z dnia 18 czerwca 2020 r. o ustanowieniu ram ułatwiających zrównoważone inwestycje.</a:t>
            </a:r>
            <a:endParaRPr sz="1800"/>
          </a:p>
        </p:txBody>
      </p:sp>
      <p:sp>
        <p:nvSpPr>
          <p:cNvPr id="1214" name="Google Shape;1214;g368e3dab612_0_2901"/>
          <p:cNvSpPr txBox="1"/>
          <p:nvPr/>
        </p:nvSpPr>
        <p:spPr>
          <a:xfrm>
            <a:off x="8866325" y="6322450"/>
            <a:ext cx="3000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https://www.kpo.gov.pl/strony/o-kpo/dla-instytucji/dokumenty/dnsh/</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10756</Words>
  <Application>Microsoft Office PowerPoint</Application>
  <PresentationFormat>Panoramiczny</PresentationFormat>
  <Paragraphs>1039</Paragraphs>
  <Slides>125</Slides>
  <Notes>125</Notes>
  <HiddenSlides>7</HiddenSlides>
  <MMClips>0</MMClips>
  <ScaleCrop>false</ScaleCrop>
  <HeadingPairs>
    <vt:vector size="6" baseType="variant">
      <vt:variant>
        <vt:lpstr>Używane czcionki</vt:lpstr>
      </vt:variant>
      <vt:variant>
        <vt:i4>10</vt:i4>
      </vt:variant>
      <vt:variant>
        <vt:lpstr>Motyw</vt:lpstr>
      </vt:variant>
      <vt:variant>
        <vt:i4>2</vt:i4>
      </vt:variant>
      <vt:variant>
        <vt:lpstr>Tytuły slajdów</vt:lpstr>
      </vt:variant>
      <vt:variant>
        <vt:i4>125</vt:i4>
      </vt:variant>
    </vt:vector>
  </HeadingPairs>
  <TitlesOfParts>
    <vt:vector size="137" baseType="lpstr">
      <vt:lpstr>Calibri</vt:lpstr>
      <vt:lpstr>Arial</vt:lpstr>
      <vt:lpstr>Lato</vt:lpstr>
      <vt:lpstr>Montserrat Medium</vt:lpstr>
      <vt:lpstr>Lato Light</vt:lpstr>
      <vt:lpstr>Open Sans</vt:lpstr>
      <vt:lpstr>Raleway SemiBold</vt:lpstr>
      <vt:lpstr>Times New Roman</vt:lpstr>
      <vt:lpstr>Proxima Nova</vt:lpstr>
      <vt:lpstr>Helvetica Neue</vt:lpstr>
      <vt:lpstr>Motyw pakietu Office</vt:lpstr>
      <vt:lpstr>Office Theme</vt:lpstr>
      <vt:lpstr>Zrównoważony Kampus SGGW – kształcenie na rzecz branż kluczowych</vt:lpstr>
      <vt:lpstr>Integrowanie zasad zrównoważonego rozwoju na uczelni wyższej</vt:lpstr>
      <vt:lpstr>      Agata Miryn-Sienkiewicz</vt:lpstr>
      <vt:lpstr>AGENDA - Dzień 1</vt:lpstr>
      <vt:lpstr>AGENDA - Dzień 2</vt:lpstr>
      <vt:lpstr>RUNDA ZAPOZNAWCZA</vt:lpstr>
      <vt:lpstr>Kwestie organizacyjne</vt:lpstr>
      <vt:lpstr>Obecne wyzwania środowiskowe</vt:lpstr>
      <vt:lpstr>Skąd pojęcie ZRÓWNOWAŻONY ROZWÓJ?</vt:lpstr>
      <vt:lpstr>Zrównoważony rozwój (1) </vt:lpstr>
      <vt:lpstr>Zrównoważony rozwój (2)</vt:lpstr>
      <vt:lpstr>3 wymiary zrównoważonego rozwoju</vt:lpstr>
      <vt:lpstr>Wyzwania środowiskowe - kryzysy planetarne</vt:lpstr>
      <vt:lpstr>Kryzys klimatyczny - geneza</vt:lpstr>
      <vt:lpstr>Efekty</vt:lpstr>
      <vt:lpstr>Co wpływa na te zwiększone emisje?</vt:lpstr>
      <vt:lpstr>Co wpływa na te zwiększone emisje? </vt:lpstr>
      <vt:lpstr>Czy prognozy klimatologów się spełniają? (1) </vt:lpstr>
      <vt:lpstr>Czy prognozy klimatologów się spełniają? (2)</vt:lpstr>
      <vt:lpstr>Bioróżnorodność - przyczyny kryzysu</vt:lpstr>
      <vt:lpstr>Utrata bioróżnorodności - dlaczego istotna?</vt:lpstr>
      <vt:lpstr>Zużycie surowców i odpady (1)</vt:lpstr>
      <vt:lpstr>Zużycie surowców - dane</vt:lpstr>
      <vt:lpstr>Zużycie surowców i odpady (2)</vt:lpstr>
      <vt:lpstr>Zużycie surowców i odpady (3)</vt:lpstr>
      <vt:lpstr>Układ okresowy pierwiastków a ich niedobory</vt:lpstr>
      <vt:lpstr>Intensywność zużycia surowców a liczba ludności</vt:lpstr>
      <vt:lpstr>Oczekiwania obywateli </vt:lpstr>
      <vt:lpstr>Pytanie na forum</vt:lpstr>
      <vt:lpstr>Globalnie</vt:lpstr>
      <vt:lpstr>Komu ufamy globalnie</vt:lpstr>
      <vt:lpstr>Lokalnie - Polska</vt:lpstr>
      <vt:lpstr>Świadomość i oczekiwania w Polsce</vt:lpstr>
      <vt:lpstr>Postawy wobec zmian klimatu</vt:lpstr>
      <vt:lpstr>Wiedza o środowisku dalej na 2+</vt:lpstr>
      <vt:lpstr>Zielona transformacja</vt:lpstr>
      <vt:lpstr>Powstanie koncepcji SDG</vt:lpstr>
      <vt:lpstr>Cele zrównoważonego rozwoju (1)  SDG - Sustainable Development Goals </vt:lpstr>
      <vt:lpstr>Cele zrównoważonego rozwoju (2)  SDG - Sustainable Development Goals </vt:lpstr>
      <vt:lpstr>Cele zrównoważonego rozwoju (3) </vt:lpstr>
      <vt:lpstr>Wybrane zadania dla celów (1)</vt:lpstr>
      <vt:lpstr>Wybrane zadania dla celów (2)</vt:lpstr>
      <vt:lpstr>SDG w Polsce (Cele Zrównoważonego Rozwoju)</vt:lpstr>
      <vt:lpstr>Zadanie</vt:lpstr>
      <vt:lpstr>Porozumienie paryskie (1)</vt:lpstr>
      <vt:lpstr>Porozumienie paryskie (2)</vt:lpstr>
      <vt:lpstr>Porozumienie paryskie - 10 lat później</vt:lpstr>
      <vt:lpstr>Odpowiedź Unii Europejskiej</vt:lpstr>
      <vt:lpstr>EUROPEJSKI ZIELONY ŁAD</vt:lpstr>
      <vt:lpstr>Zielony Ład – założenia (1)</vt:lpstr>
      <vt:lpstr>Zielony Ład – założenia (2)</vt:lpstr>
      <vt:lpstr>Zielony Ład - akty prawne </vt:lpstr>
      <vt:lpstr>PRZERWA 15 minut</vt:lpstr>
      <vt:lpstr>Odpowiedź biznesu- ESG</vt:lpstr>
      <vt:lpstr>CSR-ESG</vt:lpstr>
      <vt:lpstr>ESG - definicja</vt:lpstr>
      <vt:lpstr>3 OBSZARY ESG </vt:lpstr>
      <vt:lpstr>Dyrektywa CSRD wdraża ESG w UE</vt:lpstr>
      <vt:lpstr>Czy tylko Unia?</vt:lpstr>
      <vt:lpstr>Ślad węglowy</vt:lpstr>
      <vt:lpstr>Ślad węglowy wg GHG Protocol - 3 zakresy</vt:lpstr>
      <vt:lpstr>Zakres 1 (Scope 1) - Emisje bezpośrednie</vt:lpstr>
      <vt:lpstr>Zakres 2 (Scope 2) - Emisje pośrednie</vt:lpstr>
      <vt:lpstr>Zakres 3 (Scope 3) - Upstream</vt:lpstr>
      <vt:lpstr>Zakres 3 (Scope 3) - Downstream</vt:lpstr>
      <vt:lpstr>Zadanie 2</vt:lpstr>
      <vt:lpstr>Do zadania</vt:lpstr>
      <vt:lpstr>Gospodarka obiegu zamkniętego</vt:lpstr>
      <vt:lpstr>MODEL LINIOWY</vt:lpstr>
      <vt:lpstr>Opakowania plastikowe</vt:lpstr>
      <vt:lpstr>Cykl obiegu zamkniętego (1)</vt:lpstr>
      <vt:lpstr>Cykl obiegu zamkniętego (2)</vt:lpstr>
      <vt:lpstr>Cykl obiegu zamkniętego (3)</vt:lpstr>
      <vt:lpstr>DEFINICJA GOZ</vt:lpstr>
      <vt:lpstr>3 ZAŁOŻENIA GOSPODARKI OBIEGU ZAMKNIĘTEGO</vt:lpstr>
      <vt:lpstr>Hierarchia postępowania z odpadami przyjęta w 2017 roku przez Komisję Europejską. </vt:lpstr>
      <vt:lpstr>Drabina Moermana</vt:lpstr>
      <vt:lpstr>ZASADA 6 R </vt:lpstr>
      <vt:lpstr>ZASADA 6R PARP</vt:lpstr>
      <vt:lpstr>Zasada ODMÓW </vt:lpstr>
      <vt:lpstr>Zasada OGRANICZ</vt:lpstr>
      <vt:lpstr>Zasada UŻYJ PONOWNIE</vt:lpstr>
      <vt:lpstr>Zasada NAPRAW</vt:lpstr>
      <vt:lpstr>Zasada ODDAJ DO RECYKLINGU</vt:lpstr>
      <vt:lpstr>Zasada PRZEMYŚL</vt:lpstr>
      <vt:lpstr>DZIAŁANIA W GOSPODARCE OBIEGU ZAMKNIĘTEGO (schemat ReSOLVE)</vt:lpstr>
      <vt:lpstr>ECOBEAN</vt:lpstr>
      <vt:lpstr>REBREAD</vt:lpstr>
      <vt:lpstr>Biuro Arup w Warszawie | ARUP</vt:lpstr>
      <vt:lpstr>Przykłady</vt:lpstr>
      <vt:lpstr>Krajowe i unijne regulacje wpływające na uczelnie</vt:lpstr>
      <vt:lpstr>ESG a uczelnie wyższe</vt:lpstr>
      <vt:lpstr>Jaki wpływ ma ta dyrektywa na uniwersytety?</vt:lpstr>
      <vt:lpstr>Szanse dla uniwersytetów</vt:lpstr>
      <vt:lpstr>Jakie informacje raportować? (1)</vt:lpstr>
      <vt:lpstr>Jakie informacje raportować? (2)</vt:lpstr>
      <vt:lpstr>Przykładowe wskaźniki ESG dla uczelni</vt:lpstr>
      <vt:lpstr>Zrównoważone rozwój a finanse uczelni</vt:lpstr>
      <vt:lpstr>DNSH i Krajowy Plan Odbudowy (KPO)</vt:lpstr>
      <vt:lpstr>Co mówi DNSH w praktyce?</vt:lpstr>
      <vt:lpstr>Zielona Taksonomia UE – te same 6 celów</vt:lpstr>
      <vt:lpstr>Zielone zamówienia publiczne (GPP)</vt:lpstr>
      <vt:lpstr>Wdrażanie zrównoważonego  rozwoju na uczelni</vt:lpstr>
      <vt:lpstr>EUA o zrównoważonym rozwoju uczelni </vt:lpstr>
      <vt:lpstr>Wdrożenie ESG na uczelni – kroki</vt:lpstr>
      <vt:lpstr>Inspiracje - Zielony kampus</vt:lpstr>
      <vt:lpstr>Podsumowanie</vt:lpstr>
      <vt:lpstr>Zadanie </vt:lpstr>
      <vt:lpstr>Włączanie tematyki zrównoważonego rozwoju i transformacji ekologicznej do procesu dydaktycznego.</vt:lpstr>
      <vt:lpstr>Zielone kompetencje przyszłości – rola uczelni w ich kształtowaniu</vt:lpstr>
      <vt:lpstr>Europejskie ramy kompetencji w obszarze zrównoważonego rozwoju (1)</vt:lpstr>
      <vt:lpstr>Europejskie ramy kompetencji w obszarze zrównoważonego rozwoju (2)</vt:lpstr>
      <vt:lpstr>Jak włączyć je do programu? Przykłady</vt:lpstr>
      <vt:lpstr>Pożądane kompetencje przyszłości</vt:lpstr>
      <vt:lpstr>Miejsca pracy a zielona transformacja</vt:lpstr>
      <vt:lpstr>Zielone kompetencje</vt:lpstr>
      <vt:lpstr>Rola nauczycieli akademickich w kształtowaniu świadomości ekologicznej studentów</vt:lpstr>
      <vt:lpstr>Pułapki ekoedukacji i dobre praktyki budowania narracji i treści edukacyjnych</vt:lpstr>
      <vt:lpstr>Raport Specjalny Barometru Zaufania Edelmana 2023: Zaufanie a zmiany klimatu Optymizm otwiera drogę do działania   </vt:lpstr>
      <vt:lpstr>Jakie komunikaty  są skuteczne?</vt:lpstr>
      <vt:lpstr>Pułapki komunikacyjne</vt:lpstr>
      <vt:lpstr>Dobre praktyki komunikacyjne</vt:lpstr>
      <vt:lpstr>Dyskusja moderowana w parach, trójkach</vt:lpstr>
      <vt:lpstr>Materiały źródłowe: </vt:lpstr>
      <vt:lpstr>Dziękuję! Agata Miryn-Sienkiewicz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Maciej Czubiński</dc:creator>
  <cp:lastModifiedBy>Beata Celmer-Paszkowska</cp:lastModifiedBy>
  <cp:revision>4</cp:revision>
  <dcterms:created xsi:type="dcterms:W3CDTF">2024-02-02T12:47:31Z</dcterms:created>
  <dcterms:modified xsi:type="dcterms:W3CDTF">2026-05-29T07:18:49Z</dcterms:modified>
</cp:coreProperties>
</file>