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4630400" cy="8229600"/>
  <p:notesSz cx="6858000" cy="9144000"/>
  <p:embeddedFontLst>
    <p:embeddedFont>
      <p:font typeface="Open Sans" panose="020B0606030504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45B36D-848A-48AE-ACEE-044C6067D8E0}">
  <a:tblStyle styleId="{6445B36D-848A-48AE-ACEE-044C6067D8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414" autoAdjust="0"/>
  </p:normalViewPr>
  <p:slideViewPr>
    <p:cSldViewPr snapToGrid="0">
      <p:cViewPr varScale="1">
        <p:scale>
          <a:sx n="80" d="100"/>
          <a:sy n="80" d="100"/>
        </p:scale>
        <p:origin x="96" y="402"/>
      </p:cViewPr>
      <p:guideLst/>
    </p:cSldViewPr>
  </p:slideViewPr>
  <p:outlineViewPr>
    <p:cViewPr>
      <p:scale>
        <a:sx n="33" d="100"/>
        <a:sy n="33" d="100"/>
      </p:scale>
      <p:origin x="0" y="-26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6cc3afd5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b6cc3afd5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81157ded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23" name="Google Shape;123;g3b81157ded3_0_1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81157ded3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29" name="Google Shape;129;g3b81157ded3_0_2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81157ded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35" name="Google Shape;135;g3b81157ded3_0_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81157ded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41" name="Google Shape;141;g3b81157ded3_0_1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81157ded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47" name="Google Shape;147;g3b81157ded3_0_1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81157ded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53" name="Google Shape;153;g3b81157ded3_0_1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81157ded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59" name="Google Shape;159;g3b81157ded3_0_1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81157ded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65" name="Google Shape;165;g3b81157ded3_0_1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81157ded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71" name="Google Shape;171;g3b81157ded3_0_1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81157ded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77" name="Google Shape;177;g3b81157ded3_0_1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81157ded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83" name="Google Shape;183;g3b81157ded3_0_1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b81157ded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89" name="Google Shape;189;g3b81157ded3_0_1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b81e0901e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95" name="Google Shape;195;g3b81e0901e7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81e0901e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01" name="Google Shape;201;g3b81e0901e7_0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81157ded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07" name="Google Shape;207;g3b81157ded3_0_1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81e0901e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13" name="Google Shape;213;g3b81e0901e7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b81157ded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19" name="Google Shape;219;g3b81157ded3_0_1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b81157de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25" name="Google Shape;225;g3b81157ded3_0_1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81157ded3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31" name="Google Shape;231;g3b81157ded3_0_2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b81157ded3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37" name="Google Shape;237;g3b81157ded3_0_2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81157ded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81" name="Google Shape;81;g3b81157ded3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b81157ded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43" name="Google Shape;243;g3b81157ded3_0_2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b81e0901e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49" name="Google Shape;249;g3b81e0901e7_0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81157ded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55" name="Google Shape;255;g3b81157ded3_0_2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81157ded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61" name="Google Shape;261;g3b81157ded3_0_2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81e0901e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67" name="Google Shape;267;g3b81e0901e7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81157ded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75" name="Google Shape;275;g3b81157ded3_0_2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81157ded3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81" name="Google Shape;281;g3b81157ded3_0_2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b81157ded3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87" name="Google Shape;287;g3b81157ded3_0_2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81157ded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93" name="Google Shape;293;g3b81157ded3_0_2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81e0901e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299" name="Google Shape;299;g3b81e0901e7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81e0901e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87" name="Google Shape;87;g3b81e0901e7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81157ded3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305" name="Google Shape;305;g3b81157ded3_0_2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b81e0901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311" name="Google Shape;311;g3b81e0901e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81157ded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320" name="Google Shape;320;g3b81157ded3_0_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b81157ded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326" name="Google Shape;326;g3b81157ded3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b81e0901e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332" name="Google Shape;332;g3b81e0901e7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6cc3afd5a_1_1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b6cc3afd5a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81157ded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93" name="Google Shape;93;g3b81157ded3_0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81157ded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99" name="Google Shape;99;g3b81157ded3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81157ded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05" name="Google Shape;105;g3b81157ded3_0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81157ded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11" name="Google Shape;111;g3b81157ded3_0_1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81157ded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l-PL"/>
          </a:p>
        </p:txBody>
      </p:sp>
      <p:sp>
        <p:nvSpPr>
          <p:cNvPr id="117" name="Google Shape;117;g3b81157ded3_0_2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412750" algn="ctr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828800" y="1346836"/>
            <a:ext cx="10972800" cy="28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1pPr>
            <a:lvl2pPr lvl="1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lvl="4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lvl="5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lvl="6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lvl="7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lvl="8" algn="ctr">
              <a:lnSpc>
                <a:spcPct val="90000"/>
              </a:lnSpc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1005840" y="7627620"/>
            <a:ext cx="32919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846320" y="7627620"/>
            <a:ext cx="4937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0332720" y="7627620"/>
            <a:ext cx="3291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ctr" anchorCtr="0">
            <a:normAutofit fontScale="92500" lnSpcReduction="20000"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7071359" y="7408545"/>
            <a:ext cx="341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6275" tIns="146275" rIns="146275" bIns="14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spcFirstLastPara="1" wrap="square" lIns="146275" tIns="146275" rIns="146275" bIns="14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t" anchorCtr="0">
            <a:normAutofit/>
          </a:bodyPr>
          <a:lstStyle>
            <a:lvl1pPr marL="457200" lvl="0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75" tIns="146275" rIns="146275" bIns="146275" anchor="ctr" anchorCtr="0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703297.2023.2190148" TargetMode="External"/><Relationship Id="rId7" Type="http://schemas.openxmlformats.org/officeDocument/2006/relationships/hyperlink" Target="https://ssrn.com/abstract=4475995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arnprompting.org/docs/intro" TargetMode="External"/><Relationship Id="rId5" Type="http://schemas.openxmlformats.org/officeDocument/2006/relationships/hyperlink" Target="https://www.krasp.org.pl/pl/aktualnosci/wytyczne-ai" TargetMode="External"/><Relationship Id="rId4" Type="http://schemas.openxmlformats.org/officeDocument/2006/relationships/hyperlink" Target="https://digital-strategy.ec.europa.eu/en/library/proposal-regulation-laying-down-harmonised-rules-artificial-intelligenc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blog/teaching-with-ai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ports.weforum.org/docs/WEF_Future_of_Jobs_Report_2025.pdf" TargetMode="External"/><Relationship Id="rId5" Type="http://schemas.openxmlformats.org/officeDocument/2006/relationships/hyperlink" Target="https://unesdoc.unesco.org/ark:/48223/pf0000385146" TargetMode="External"/><Relationship Id="rId4" Type="http://schemas.openxmlformats.org/officeDocument/2006/relationships/hyperlink" Target="https://www.turnitin.com/solutions/topics/ai-writin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ik.com/dostatek-klein-ezra-thompson-derek,p1604614556,ksiazka-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eports.weforum.org/docs/WEF_Future_of_Jobs_Report_2025.pdf" TargetMode="External"/><Relationship Id="rId4" Type="http://schemas.openxmlformats.org/officeDocument/2006/relationships/hyperlink" Target="https://www.empik.com/nexus-krotka-historia-informacji-od-epoki-kamienia-do-sztucznej-inteligencji-harari-yuval-noah,p1530277807,ksiazka-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reativecommons.org/licenses/by/4.0/deed.p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73503" y="0"/>
            <a:ext cx="7156897" cy="2517650"/>
            <a:chOff x="6227813" y="0"/>
            <a:chExt cx="5964081" cy="2098042"/>
          </a:xfrm>
        </p:grpSpPr>
        <p:sp>
          <p:nvSpPr>
            <p:cNvPr id="63" name="Google Shape;63;p15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64;p15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65" name="Google Shape;65;p15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109700" tIns="54850" rIns="109700" bIns="54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Calibri"/>
                  <a:buNone/>
                </a:pPr>
                <a:endParaRPr sz="2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109700" tIns="54850" rIns="109700" bIns="54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Calibri"/>
                  <a:buNone/>
                </a:pPr>
                <a:endParaRPr sz="2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5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3400"/>
                  <a:buFont typeface="Open Sans"/>
                  <a:buNone/>
                </a:pPr>
                <a:r>
                  <a:rPr lang="en-US" sz="3400" b="1" i="0" u="none" strike="noStrike" cap="none" dirty="0">
                    <a:solidFill>
                      <a:srgbClr val="00207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dla Rozwoju Społecznego</a:t>
                </a:r>
                <a:endParaRPr sz="3400" b="1" i="0" u="none" strike="noStrike" cap="none" dirty="0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" name="Google Shape;68;p15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700"/>
                  <a:buFont typeface="Open Sans"/>
                  <a:buNone/>
                </a:pPr>
                <a:r>
                  <a:rPr lang="en-US" sz="1700" b="1" i="0" u="none" strike="noStrike" cap="none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Fundusze Europejskie</a:t>
                </a:r>
                <a:endParaRPr sz="1700" dirty="0"/>
              </a:p>
            </p:txBody>
          </p:sp>
        </p:grpSp>
        <p:pic>
          <p:nvPicPr>
            <p:cNvPr id="69" name="Google Shape;69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Google Shape;7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50" y="7086044"/>
            <a:ext cx="14265902" cy="9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1828800" y="3991260"/>
            <a:ext cx="109728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b" anchorCtr="0">
            <a:normAutofit fontScale="90000"/>
          </a:bodyPr>
          <a:lstStyle/>
          <a:p>
            <a:pPr lvl="0">
              <a:buSzPct val="100000"/>
            </a:pPr>
            <a:r>
              <a:rPr lang="pl-PL" sz="4400" b="1" dirty="0"/>
              <a:t>Zrównoważony Kampus SGGW – kształcenie na rzecz branż kluczowych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896816" y="5289290"/>
            <a:ext cx="12836768" cy="16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Projekt współfinansowany z Europejskiego Funduszu Społecznego Plus </a:t>
            </a:r>
            <a:endParaRPr sz="800"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 ramach Programu Fundusze Europejskie dla Rozwoju Społecznego 2021-2027</a:t>
            </a:r>
            <a:endParaRPr sz="800"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Priorytet 1 Umiejętności</a:t>
            </a:r>
            <a:r>
              <a:rPr lang="pl-PL" sz="800" dirty="0"/>
              <a:t>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Działanie 01.05 Umiejętności w szkolnictwie wyższym</a:t>
            </a:r>
            <a:endParaRPr sz="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Czym są benchmarki?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Zestawy standaryzowanych testów sprawdzających wiedzę i logiczne rozumowanie modeli.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Najpopularniejsze benchmarki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MMLU: Jeden z </a:t>
            </a:r>
            <a:r>
              <a:rPr lang="en-US" dirty="0" err="1">
                <a:solidFill>
                  <a:schemeClr val="dk1"/>
                </a:solidFill>
              </a:rPr>
              <a:t>najważniejszych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benchmarków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badający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wiedzę</a:t>
            </a:r>
            <a:r>
              <a:rPr lang="en-US" dirty="0">
                <a:solidFill>
                  <a:schemeClr val="dk1"/>
                </a:solidFill>
              </a:rPr>
              <a:t> z 57 </a:t>
            </a:r>
            <a:r>
              <a:rPr lang="en-US" dirty="0" err="1">
                <a:solidFill>
                  <a:schemeClr val="dk1"/>
                </a:solidFill>
              </a:rPr>
              <a:t>dziedzin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humanistycznych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ścisłych</a:t>
            </a:r>
            <a:r>
              <a:rPr lang="en-US" dirty="0">
                <a:solidFill>
                  <a:schemeClr val="dk1"/>
                </a:solidFill>
              </a:rPr>
              <a:t>).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HumanEval</a:t>
            </a:r>
            <a:r>
              <a:rPr lang="en-US" dirty="0">
                <a:solidFill>
                  <a:schemeClr val="dk1"/>
                </a:solidFill>
              </a:rPr>
              <a:t> / MBPP: </a:t>
            </a:r>
            <a:r>
              <a:rPr lang="en-US" dirty="0" err="1">
                <a:solidFill>
                  <a:schemeClr val="dk1"/>
                </a:solidFill>
              </a:rPr>
              <a:t>Specjalistyczne</a:t>
            </a:r>
            <a:r>
              <a:rPr lang="en-US" dirty="0">
                <a:solidFill>
                  <a:schemeClr val="dk1"/>
                </a:solidFill>
              </a:rPr>
              <a:t> testy </a:t>
            </a:r>
            <a:r>
              <a:rPr lang="en-US" dirty="0" err="1">
                <a:solidFill>
                  <a:schemeClr val="dk1"/>
                </a:solidFill>
              </a:rPr>
              <a:t>oceniające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umiejętność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poprawnego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generowania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kodu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programistycznego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GSM8K: </a:t>
            </a:r>
            <a:r>
              <a:rPr lang="en-US" dirty="0" err="1">
                <a:solidFill>
                  <a:schemeClr val="dk1"/>
                </a:solidFill>
              </a:rPr>
              <a:t>Wyzwania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matematyczne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wymagające</a:t>
            </a:r>
            <a:r>
              <a:rPr lang="en-US" dirty="0">
                <a:solidFill>
                  <a:schemeClr val="dk1"/>
                </a:solidFill>
              </a:rPr>
              <a:t> od AI </a:t>
            </a:r>
            <a:r>
              <a:rPr lang="en-US" dirty="0" err="1">
                <a:solidFill>
                  <a:schemeClr val="dk1"/>
                </a:solidFill>
              </a:rPr>
              <a:t>wieloetapowego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wyciągania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wniosków</a:t>
            </a:r>
            <a:r>
              <a:rPr lang="en-US" dirty="0">
                <a:solidFill>
                  <a:schemeClr val="dk1"/>
                </a:solidFill>
              </a:rPr>
              <a:t> (Chain-of-Thought).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LMSYS Chatbot Arena: Ranking </a:t>
            </a:r>
            <a:r>
              <a:rPr lang="en-US" dirty="0" err="1">
                <a:solidFill>
                  <a:schemeClr val="dk1"/>
                </a:solidFill>
              </a:rPr>
              <a:t>oparty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ocenach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ludzi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którzy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porównują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odpowiedzi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różnych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modeli</a:t>
            </a:r>
            <a:r>
              <a:rPr lang="en-US" dirty="0">
                <a:solidFill>
                  <a:schemeClr val="dk1"/>
                </a:solidFill>
              </a:rPr>
              <a:t> „w </a:t>
            </a:r>
            <a:r>
              <a:rPr lang="en-US" dirty="0" err="1">
                <a:solidFill>
                  <a:schemeClr val="dk1"/>
                </a:solidFill>
              </a:rPr>
              <a:t>ciemno</a:t>
            </a:r>
            <a:r>
              <a:rPr lang="en-US" dirty="0">
                <a:solidFill>
                  <a:schemeClr val="dk1"/>
                </a:solidFill>
              </a:rPr>
              <a:t>”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 w szkolnictwie wyższym</a:t>
            </a:r>
            <a:endParaRPr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Wsparcie dydaktyki: Automatyzacja przygotowania materiałów, testów oraz personalizacja ścieżek kształcenia.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Efektywność badawcza: Przyspieszenie analizy literatury, kategoryzacji danych oraz wsparcie w pisaniu wniosków grantowych.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Transformacja ról: Przejście wykładowcy z roli głównego źródła wiedzy do roli mentora i krytycznego weryfikatora.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Integralność akademicka: Konieczność redefinicji metod sprawdzania wiedzy i aktualizacji kodeksów etycznych uczelni.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Projektowanie efektów uczenia się z pomocą AI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Mierzalność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weryfikacja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Generowanie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efektów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które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łatwe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sprawdzenia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podczas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egzaminu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lub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zaliczenia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Spójność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sylabusa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Automatyczne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dopasowanie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treści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programowych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założonych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celów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kształcenia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Wielowymiarowość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Równoczesne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planowanie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efektów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kategoriach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wiedzy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umiejętności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kompetencji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społecznych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Praca z syllabusem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Analiza </a:t>
            </a:r>
            <a:r>
              <a:rPr lang="en-US" dirty="0" err="1">
                <a:solidFill>
                  <a:schemeClr val="dk1"/>
                </a:solidFill>
              </a:rPr>
              <a:t>trendów</a:t>
            </a:r>
            <a:r>
              <a:rPr lang="en-US" dirty="0">
                <a:solidFill>
                  <a:schemeClr val="dk1"/>
                </a:solidFill>
              </a:rPr>
              <a:t>: AI </a:t>
            </a:r>
            <a:r>
              <a:rPr lang="en-US" dirty="0" err="1">
                <a:solidFill>
                  <a:schemeClr val="dk1"/>
                </a:solidFill>
              </a:rPr>
              <a:t>wskazuje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najnowsze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kompetencje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wymagane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przez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pracodawców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danej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branży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Przegląd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literatury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Błyskawiczne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generowanie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aktualnych</a:t>
            </a:r>
            <a:r>
              <a:rPr lang="en-US" dirty="0">
                <a:solidFill>
                  <a:schemeClr val="dk1"/>
                </a:solidFill>
              </a:rPr>
              <a:t> list </a:t>
            </a:r>
            <a:r>
              <a:rPr lang="en-US" dirty="0" err="1">
                <a:solidFill>
                  <a:schemeClr val="dk1"/>
                </a:solidFill>
              </a:rPr>
              <a:t>bibliograficznych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źródeł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internetowych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Wykrywanie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luk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Porównanie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starego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sylabusa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nowoczesnymi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standardami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nauczania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świecie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Optymalizacja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metod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Sugerowanie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nowoczesnych</a:t>
            </a:r>
            <a:r>
              <a:rPr lang="en-US" dirty="0">
                <a:solidFill>
                  <a:schemeClr val="dk1"/>
                </a:solidFill>
              </a:rPr>
              <a:t> form </a:t>
            </a:r>
            <a:r>
              <a:rPr lang="en-US" dirty="0" err="1">
                <a:solidFill>
                  <a:schemeClr val="dk1"/>
                </a:solidFill>
              </a:rPr>
              <a:t>zaliczeń</a:t>
            </a:r>
            <a:r>
              <a:rPr lang="en-US" dirty="0">
                <a:solidFill>
                  <a:schemeClr val="dk1"/>
                </a:solidFill>
              </a:rPr>
              <a:t> (np. </a:t>
            </a:r>
            <a:r>
              <a:rPr lang="en-US" dirty="0" err="1">
                <a:solidFill>
                  <a:schemeClr val="dk1"/>
                </a:solidFill>
              </a:rPr>
              <a:t>projekty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oparte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problemach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tylko</a:t>
            </a:r>
            <a:r>
              <a:rPr lang="en-US" dirty="0">
                <a:solidFill>
                  <a:schemeClr val="dk1"/>
                </a:solidFill>
              </a:rPr>
              <a:t> testy).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Konspekt zajęć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Kompletny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scenariusz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Błyskawiczne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generowanie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planu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zajęć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podziałem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minuty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konkretne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aktywności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Metody </a:t>
            </a:r>
            <a:r>
              <a:rPr lang="en-US" dirty="0" err="1">
                <a:solidFill>
                  <a:schemeClr val="dk1"/>
                </a:solidFill>
              </a:rPr>
              <a:t>aktywizujące</a:t>
            </a:r>
            <a:r>
              <a:rPr lang="en-US" dirty="0">
                <a:solidFill>
                  <a:schemeClr val="dk1"/>
                </a:solidFill>
              </a:rPr>
              <a:t>: AI </a:t>
            </a:r>
            <a:r>
              <a:rPr lang="en-US" dirty="0" err="1">
                <a:solidFill>
                  <a:schemeClr val="dk1"/>
                </a:solidFill>
              </a:rPr>
              <a:t>sugeruje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angażujące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ćwiczenia</a:t>
            </a:r>
            <a:r>
              <a:rPr lang="en-US" dirty="0">
                <a:solidFill>
                  <a:schemeClr val="dk1"/>
                </a:solidFill>
              </a:rPr>
              <a:t>, studia </a:t>
            </a:r>
            <a:r>
              <a:rPr lang="en-US" dirty="0" err="1">
                <a:solidFill>
                  <a:schemeClr val="dk1"/>
                </a:solidFill>
              </a:rPr>
              <a:t>przypadków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pytania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dyskusji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Elastyczność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treści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Możliwość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natychmiastowej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zmiany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poziomu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trudności</a:t>
            </a:r>
            <a:r>
              <a:rPr lang="en-US" dirty="0">
                <a:solidFill>
                  <a:schemeClr val="dk1"/>
                </a:solidFill>
              </a:rPr>
              <a:t> pod </a:t>
            </a:r>
            <a:r>
              <a:rPr lang="en-US" dirty="0" err="1">
                <a:solidFill>
                  <a:schemeClr val="dk1"/>
                </a:solidFill>
              </a:rPr>
              <a:t>konkretną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grupę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studentów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Tworzenie interaktywnych materiałów dydaktycznych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Multimedialność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Generowanie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scenariuszy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wideo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podcastów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oraz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interaktywnych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symulacji</a:t>
            </a:r>
            <a:r>
              <a:rPr lang="en-US" dirty="0">
                <a:solidFill>
                  <a:schemeClr val="dk1"/>
                </a:solidFill>
              </a:rPr>
              <a:t> dla </a:t>
            </a:r>
            <a:r>
              <a:rPr lang="en-US" dirty="0" err="1">
                <a:solidFill>
                  <a:schemeClr val="dk1"/>
                </a:solidFill>
              </a:rPr>
              <a:t>studentów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Grywalizacja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Tworzenie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fabularyzowanych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scenariuszy</a:t>
            </a:r>
            <a:r>
              <a:rPr lang="en-US" dirty="0">
                <a:solidFill>
                  <a:schemeClr val="dk1"/>
                </a:solidFill>
              </a:rPr>
              <a:t> (case studies), w </a:t>
            </a:r>
            <a:r>
              <a:rPr lang="en-US" dirty="0" err="1">
                <a:solidFill>
                  <a:schemeClr val="dk1"/>
                </a:solidFill>
              </a:rPr>
              <a:t>których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studenci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podejmują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decyzje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Materiały</a:t>
            </a:r>
            <a:r>
              <a:rPr lang="en-US" dirty="0">
                <a:solidFill>
                  <a:schemeClr val="dk1"/>
                </a:solidFill>
              </a:rPr>
              <a:t> "na </a:t>
            </a:r>
            <a:r>
              <a:rPr lang="en-US" dirty="0" err="1">
                <a:solidFill>
                  <a:schemeClr val="dk1"/>
                </a:solidFill>
              </a:rPr>
              <a:t>żądanie</a:t>
            </a:r>
            <a:r>
              <a:rPr lang="en-US" dirty="0">
                <a:solidFill>
                  <a:schemeClr val="dk1"/>
                </a:solidFill>
              </a:rPr>
              <a:t>" (</a:t>
            </a:r>
            <a:r>
              <a:rPr lang="en-US" i="1" dirty="0">
                <a:solidFill>
                  <a:schemeClr val="dk1"/>
                </a:solidFill>
              </a:rPr>
              <a:t>on demand</a:t>
            </a:r>
            <a:r>
              <a:rPr lang="en-US" dirty="0">
                <a:solidFill>
                  <a:schemeClr val="dk1"/>
                </a:solidFill>
              </a:rPr>
              <a:t>): </a:t>
            </a:r>
            <a:r>
              <a:rPr lang="en-US" dirty="0" err="1">
                <a:solidFill>
                  <a:schemeClr val="dk1"/>
                </a:solidFill>
              </a:rPr>
              <a:t>Szybkie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przekształcanie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suchych</a:t>
            </a:r>
            <a:r>
              <a:rPr lang="en-US" dirty="0">
                <a:solidFill>
                  <a:schemeClr val="dk1"/>
                </a:solidFill>
              </a:rPr>
              <a:t>) </a:t>
            </a:r>
            <a:r>
              <a:rPr lang="en-US" dirty="0" err="1">
                <a:solidFill>
                  <a:schemeClr val="dk1"/>
                </a:solidFill>
              </a:rPr>
              <a:t>faktów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angażujące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infografiki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quizy</a:t>
            </a:r>
            <a:r>
              <a:rPr lang="en-US" dirty="0">
                <a:solidFill>
                  <a:schemeClr val="dk1"/>
                </a:solidFill>
              </a:rPr>
              <a:t> online.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Automatyzacja quizów i testów wiedzy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Szybkie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generowanie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bazy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pytań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Tworzenie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pytań</a:t>
            </a:r>
            <a:r>
              <a:rPr lang="en-US" dirty="0">
                <a:solidFill>
                  <a:schemeClr val="dk1"/>
                </a:solidFill>
              </a:rPr>
              <a:t> (ABCD, </a:t>
            </a:r>
            <a:r>
              <a:rPr lang="en-US" dirty="0" err="1">
                <a:solidFill>
                  <a:schemeClr val="dk1"/>
                </a:solidFill>
              </a:rPr>
              <a:t>prawda</a:t>
            </a:r>
            <a:r>
              <a:rPr lang="en-US" dirty="0">
                <a:solidFill>
                  <a:schemeClr val="dk1"/>
                </a:solidFill>
              </a:rPr>
              <a:t>/</a:t>
            </a:r>
            <a:r>
              <a:rPr lang="en-US" dirty="0" err="1">
                <a:solidFill>
                  <a:schemeClr val="dk1"/>
                </a:solidFill>
              </a:rPr>
              <a:t>fałsz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otwarte</a:t>
            </a:r>
            <a:r>
              <a:rPr lang="en-US" dirty="0">
                <a:solidFill>
                  <a:schemeClr val="dk1"/>
                </a:solidFill>
              </a:rPr>
              <a:t>) na </a:t>
            </a:r>
            <a:r>
              <a:rPr lang="en-US" dirty="0" err="1">
                <a:solidFill>
                  <a:schemeClr val="dk1"/>
                </a:solidFill>
              </a:rPr>
              <a:t>podstawie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wklejonego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artykułu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lub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skryptu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Klucze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odpowiedzi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Automatyczne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przygotowanie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uzasadnień</a:t>
            </a:r>
            <a:r>
              <a:rPr lang="en-US" dirty="0">
                <a:solidFill>
                  <a:schemeClr val="dk1"/>
                </a:solidFill>
              </a:rPr>
              <a:t> dla </a:t>
            </a:r>
            <a:r>
              <a:rPr lang="en-US" dirty="0" err="1">
                <a:solidFill>
                  <a:schemeClr val="dk1"/>
                </a:solidFill>
              </a:rPr>
              <a:t>poprawnych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błędnych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opcji</a:t>
            </a:r>
            <a:r>
              <a:rPr lang="en-US" dirty="0">
                <a:solidFill>
                  <a:schemeClr val="dk1"/>
                </a:solidFill>
              </a:rPr>
              <a:t>, co </a:t>
            </a:r>
            <a:r>
              <a:rPr lang="en-US" dirty="0" err="1">
                <a:solidFill>
                  <a:schemeClr val="dk1"/>
                </a:solidFill>
              </a:rPr>
              <a:t>ułatwia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naukę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studentom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Różnorodność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wersji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Błyskawiczne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tworzenie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wielu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wariantów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samego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testu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zbliżonym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poziomie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trudności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Personalizacja nauczania</a:t>
            </a:r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Dostosowanie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potrzeb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inkluzywność</a:t>
            </a:r>
            <a:r>
              <a:rPr lang="en-US" dirty="0">
                <a:solidFill>
                  <a:schemeClr val="dk1"/>
                </a:solidFill>
              </a:rPr>
              <a:t>): </a:t>
            </a:r>
            <a:r>
              <a:rPr lang="en-US" dirty="0" err="1">
                <a:solidFill>
                  <a:schemeClr val="dk1"/>
                </a:solidFill>
              </a:rPr>
              <a:t>Automatyczne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upraszczanie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skomplikowanych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tekstów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i="1" dirty="0">
                <a:solidFill>
                  <a:schemeClr val="dk1"/>
                </a:solidFill>
              </a:rPr>
              <a:t>easy-to-read</a:t>
            </a:r>
            <a:r>
              <a:rPr lang="en-US" dirty="0">
                <a:solidFill>
                  <a:schemeClr val="dk1"/>
                </a:solidFill>
              </a:rPr>
              <a:t>) </a:t>
            </a:r>
            <a:r>
              <a:rPr lang="en-US" dirty="0" err="1">
                <a:solidFill>
                  <a:schemeClr val="dk1"/>
                </a:solidFill>
              </a:rPr>
              <a:t>oraz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zmiana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formatów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dostępne</a:t>
            </a:r>
            <a:r>
              <a:rPr lang="en-US" dirty="0">
                <a:solidFill>
                  <a:schemeClr val="dk1"/>
                </a:solidFill>
              </a:rPr>
              <a:t> dla </a:t>
            </a:r>
            <a:r>
              <a:rPr lang="en-US" dirty="0" err="1">
                <a:solidFill>
                  <a:schemeClr val="dk1"/>
                </a:solidFill>
              </a:rPr>
              <a:t>osób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niepełnosprawnościami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Indywidualne</a:t>
            </a:r>
            <a:r>
              <a:rPr lang="en-US" dirty="0">
                <a:solidFill>
                  <a:schemeClr val="dk1"/>
                </a:solidFill>
              </a:rPr>
              <a:t> tempo </a:t>
            </a:r>
            <a:r>
              <a:rPr lang="en-US" dirty="0" err="1">
                <a:solidFill>
                  <a:schemeClr val="dk1"/>
                </a:solidFill>
              </a:rPr>
              <a:t>nauki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Generowanie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dodatkowych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wyjaśnień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analogii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przykładów</a:t>
            </a:r>
            <a:r>
              <a:rPr lang="en-US" dirty="0">
                <a:solidFill>
                  <a:schemeClr val="dk1"/>
                </a:solidFill>
              </a:rPr>
              <a:t> dla </a:t>
            </a:r>
            <a:r>
              <a:rPr lang="en-US" dirty="0" err="1">
                <a:solidFill>
                  <a:schemeClr val="dk1"/>
                </a:solidFill>
              </a:rPr>
              <a:t>studentów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potrzebujących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więcej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czasu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opanowanie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materiału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Wielojęzyczność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tłumaczenia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Błyskawiczne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wsparcie</a:t>
            </a:r>
            <a:r>
              <a:rPr lang="en-US" dirty="0">
                <a:solidFill>
                  <a:schemeClr val="dk1"/>
                </a:solidFill>
              </a:rPr>
              <a:t> dla </a:t>
            </a:r>
            <a:r>
              <a:rPr lang="en-US" dirty="0" err="1">
                <a:solidFill>
                  <a:schemeClr val="dk1"/>
                </a:solidFill>
              </a:rPr>
              <a:t>studentów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zagranicznych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poprzez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precyzyjne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tłumaczenia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terminologii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specjalistycznej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instrukcji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Wizualizacja: Generowanie obrazów i diagramów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Autorskie grafiki: Tworzenie unikalnych ilustracji i metafor wizualnych do wykładów za pomocą np. DALL-E lub Gemini.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Schematy i diagramy: Szybkie przekształcanie tekstowych opisów procesów w czytelne grafiki koncepcyjne i mapy myśli.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Estetyka i spójność: Automatyczne dbanie o profesjonalny wygląd slajdów i dopasowanie stylu wizualnego do tematyki zajęć.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1828800" y="1346836"/>
            <a:ext cx="10972800" cy="2865300"/>
          </a:xfrm>
          <a:prstGeom prst="rect">
            <a:avLst/>
          </a:prstGeom>
        </p:spPr>
        <p:txBody>
          <a:bodyPr spcFirstLastPara="1" wrap="square" lIns="109700" tIns="54850" rIns="109700" bIns="548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/>
              <a:t>AI w pracy nauczyciela akademickiego</a:t>
            </a:r>
            <a:endParaRPr sz="7500" b="1"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1828800" y="4752346"/>
            <a:ext cx="10972800" cy="1986900"/>
          </a:xfrm>
          <a:prstGeom prst="rect">
            <a:avLst/>
          </a:prstGeom>
        </p:spPr>
        <p:txBody>
          <a:bodyPr spcFirstLastPara="1" wrap="square" lIns="109700" tIns="54850" rIns="109700" bIns="5485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90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Jaśmina Kasenko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i research</a:t>
            </a:r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AI…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b="1">
                <a:solidFill>
                  <a:schemeClr val="dk1"/>
                </a:solidFill>
              </a:rPr>
              <a:t>Syntetyzuje</a:t>
            </a:r>
            <a:r>
              <a:rPr lang="en-US">
                <a:solidFill>
                  <a:schemeClr val="dk1"/>
                </a:solidFill>
              </a:rPr>
              <a:t> artykuły naukowe, wyodrębniając kluczowe tezy, metodologie, luki badawcze itd.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b="1">
                <a:solidFill>
                  <a:schemeClr val="dk1"/>
                </a:solidFill>
              </a:rPr>
              <a:t>Analizuje</a:t>
            </a:r>
            <a:r>
              <a:rPr lang="en-US">
                <a:solidFill>
                  <a:schemeClr val="dk1"/>
                </a:solidFill>
              </a:rPr>
              <a:t> obszerne zbiory danych nieustrukturyzowanych, wykrywając korelacje i trendy.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b="1">
                <a:solidFill>
                  <a:schemeClr val="dk1"/>
                </a:solidFill>
              </a:rPr>
              <a:t>Formułuje</a:t>
            </a:r>
            <a:r>
              <a:rPr lang="en-US">
                <a:solidFill>
                  <a:schemeClr val="dk1"/>
                </a:solidFill>
              </a:rPr>
              <a:t> wstępne hipotezy.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Anatomia skutecznego prompta</a:t>
            </a:r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Precyzyjna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rola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kontekst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Nadaj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konkretną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tożsamość</a:t>
            </a:r>
            <a:r>
              <a:rPr lang="en-US" dirty="0">
                <a:solidFill>
                  <a:schemeClr val="dk1"/>
                </a:solidFill>
              </a:rPr>
              <a:t> (np. </a:t>
            </a:r>
            <a:r>
              <a:rPr lang="en-US" dirty="0" err="1">
                <a:solidFill>
                  <a:schemeClr val="dk1"/>
                </a:solidFill>
              </a:rPr>
              <a:t>Jesteś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ekspertem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metodologii</a:t>
            </a:r>
            <a:r>
              <a:rPr lang="en-US" dirty="0">
                <a:solidFill>
                  <a:schemeClr val="dk1"/>
                </a:solidFill>
              </a:rPr>
              <a:t>) i </a:t>
            </a:r>
            <a:r>
              <a:rPr lang="en-US" dirty="0" err="1">
                <a:solidFill>
                  <a:schemeClr val="dk1"/>
                </a:solidFill>
              </a:rPr>
              <a:t>opisz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tło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zadania</a:t>
            </a:r>
            <a:r>
              <a:rPr lang="en-US" dirty="0">
                <a:solidFill>
                  <a:schemeClr val="dk1"/>
                </a:solidFill>
              </a:rPr>
              <a:t>, aby </a:t>
            </a:r>
            <a:r>
              <a:rPr lang="en-US" dirty="0" err="1">
                <a:solidFill>
                  <a:schemeClr val="dk1"/>
                </a:solidFill>
              </a:rPr>
              <a:t>zawęzić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obszar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odpowiedzi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Jasno </a:t>
            </a:r>
            <a:r>
              <a:rPr lang="en-US" dirty="0" err="1">
                <a:solidFill>
                  <a:schemeClr val="dk1"/>
                </a:solidFill>
              </a:rPr>
              <a:t>zdefiniowany</a:t>
            </a:r>
            <a:r>
              <a:rPr lang="en-US" dirty="0">
                <a:solidFill>
                  <a:schemeClr val="dk1"/>
                </a:solidFill>
              </a:rPr>
              <a:t> cel (</a:t>
            </a:r>
            <a:r>
              <a:rPr lang="en-US" dirty="0" err="1">
                <a:solidFill>
                  <a:schemeClr val="dk1"/>
                </a:solidFill>
              </a:rPr>
              <a:t>Metoda</a:t>
            </a:r>
            <a:r>
              <a:rPr lang="en-US" dirty="0">
                <a:solidFill>
                  <a:schemeClr val="dk1"/>
                </a:solidFill>
              </a:rPr>
              <a:t> RCTF): </a:t>
            </a:r>
            <a:r>
              <a:rPr lang="en-US" dirty="0" err="1">
                <a:solidFill>
                  <a:schemeClr val="dk1"/>
                </a:solidFill>
              </a:rPr>
              <a:t>Określ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Rolę</a:t>
            </a:r>
            <a:r>
              <a:rPr lang="en-US" dirty="0">
                <a:solidFill>
                  <a:schemeClr val="dk1"/>
                </a:solidFill>
              </a:rPr>
              <a:t>, Cel, </a:t>
            </a:r>
            <a:r>
              <a:rPr lang="en-US" dirty="0" err="1">
                <a:solidFill>
                  <a:schemeClr val="dk1"/>
                </a:solidFill>
              </a:rPr>
              <a:t>Treść</a:t>
            </a:r>
            <a:r>
              <a:rPr lang="en-US" dirty="0">
                <a:solidFill>
                  <a:schemeClr val="dk1"/>
                </a:solidFill>
              </a:rPr>
              <a:t> i Format </a:t>
            </a:r>
            <a:r>
              <a:rPr lang="en-US" dirty="0" err="1">
                <a:solidFill>
                  <a:schemeClr val="dk1"/>
                </a:solidFill>
              </a:rPr>
              <a:t>końcowy</a:t>
            </a:r>
            <a:r>
              <a:rPr lang="en-US" dirty="0">
                <a:solidFill>
                  <a:schemeClr val="dk1"/>
                </a:solidFill>
              </a:rPr>
              <a:t> (np. </a:t>
            </a:r>
            <a:r>
              <a:rPr lang="en-US" dirty="0" err="1">
                <a:solidFill>
                  <a:schemeClr val="dk1"/>
                </a:solidFill>
              </a:rPr>
              <a:t>tabela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lista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punktowa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kod</a:t>
            </a:r>
            <a:r>
              <a:rPr lang="en-US" dirty="0">
                <a:solidFill>
                  <a:schemeClr val="dk1"/>
                </a:solidFill>
              </a:rPr>
              <a:t>) - </a:t>
            </a:r>
            <a:r>
              <a:rPr lang="en-US" dirty="0" err="1">
                <a:solidFill>
                  <a:schemeClr val="dk1"/>
                </a:solidFill>
              </a:rPr>
              <a:t>unikamy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ogólników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Ograniczenia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instrukcje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negatywne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Wskaż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wyraźnie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czego</a:t>
            </a:r>
            <a:r>
              <a:rPr lang="en-US" dirty="0">
                <a:solidFill>
                  <a:schemeClr val="dk1"/>
                </a:solidFill>
              </a:rPr>
              <a:t> model ma </a:t>
            </a:r>
            <a:r>
              <a:rPr lang="en-US" dirty="0" err="1">
                <a:solidFill>
                  <a:schemeClr val="dk1"/>
                </a:solidFill>
              </a:rPr>
              <a:t>unikać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oraz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jakie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kryteria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merytoryczne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są</a:t>
            </a:r>
            <a:r>
              <a:rPr lang="en-US" dirty="0">
                <a:solidFill>
                  <a:schemeClr val="dk1"/>
                </a:solidFill>
              </a:rPr>
              <a:t> dla </a:t>
            </a:r>
            <a:r>
              <a:rPr lang="en-US" dirty="0" err="1">
                <a:solidFill>
                  <a:schemeClr val="dk1"/>
                </a:solidFill>
              </a:rPr>
              <a:t>Ciebie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priorytetowe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Podstawowy efektywny prompt</a:t>
            </a: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Persona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Kontekst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Oczekiwanie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90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Format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Inżynieria promptów</a:t>
            </a:r>
            <a:endParaRPr/>
          </a:p>
        </p:txBody>
      </p:sp>
      <p:graphicFrame>
        <p:nvGraphicFramePr>
          <p:cNvPr id="204" name="Google Shape;204;p37" descr="Tabela składa się z trzech kolumn: Metoda, Na czym polega oraz Główne zastosowanie. Zawiera trzy wiersze danych: Wiersz pierwszy: Metoda Chain of Thought (Łańcuch myśli). Polega na zmuszaniu sztucznej inteligencji do myślenia „krok po kroku” i uzasadniania toku rozumowania przed podaniem końcowej odpowiedzi. Główne zastosowanie to skomplikowane zadania logiczne i matematyczne. Wiersz drugi: Metoda Skeleton-of-Thought (Szkielet myśli). Polega na tym, że AI najpierw tworzy ogólny szkielet odpowiedzi w punktach, a następnie równolegle rozwija każdy z tych punktów. Główne zastosowanie to szybkie generowanie bardzo długich tekstów i raportów. Wiersz trzeci: Metoda Tree of Thoughts (Drzewo myśli). Polega na generowaniu przez model kilku różnych ścieżek rozwiązań jednocześnie i ocenianiu, która z nich jest najbardziej optymalna. Główne zastosowanie to strategiczne planowanie i rozwiązywanie trudnych, wielowątkowych problemów." title="Tabela inżynieria promptów"/>
          <p:cNvGraphicFramePr/>
          <p:nvPr>
            <p:extLst>
              <p:ext uri="{D42A27DB-BD31-4B8C-83A1-F6EECF244321}">
                <p14:modId xmlns:p14="http://schemas.microsoft.com/office/powerpoint/2010/main" val="1114033856"/>
              </p:ext>
            </p:extLst>
          </p:nvPr>
        </p:nvGraphicFramePr>
        <p:xfrm>
          <a:off x="952500" y="1913900"/>
          <a:ext cx="12847425" cy="4848225"/>
        </p:xfrm>
        <a:graphic>
          <a:graphicData uri="http://schemas.openxmlformats.org/drawingml/2006/table">
            <a:tbl>
              <a:tblPr firstRow="1">
                <a:noFill/>
                <a:tableStyleId>{6445B36D-848A-48AE-ACEE-044C6067D8E0}</a:tableStyleId>
              </a:tblPr>
              <a:tblGrid>
                <a:gridCol w="428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Metoda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Cel</a:t>
                      </a:r>
                      <a:endParaRPr sz="2200" b="1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Zastosowanie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Chain of Thought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(łańcuch myśli)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Zmusza AI do myślenia „krok po kroku” i uzasadniania toku rozumowania.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Skomplikowane zadania logiczne i matematyczne.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Skeleton-of-Thought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(szkielet myśli)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AI najpierw tworzy szkielet (punkty), a potem równolegle rozwija każdy z nich.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Szybkie generowanie bardzo długich tekstów i raportów.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Tree of Thoughts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(drzewo myśli)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Model generuje kilka ścieżek rozwiązań i ocenia, która z nich jest najlepsza.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/>
                        <a:t>Strategiczne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planowanie</a:t>
                      </a:r>
                      <a:r>
                        <a:rPr lang="en-US" sz="2200" dirty="0"/>
                        <a:t> i </a:t>
                      </a:r>
                      <a:r>
                        <a:rPr lang="en-US" sz="2200" dirty="0" err="1"/>
                        <a:t>rozwiązywanie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trudnych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problemów</a:t>
                      </a:r>
                      <a:r>
                        <a:rPr lang="en-US" sz="2200" dirty="0"/>
                        <a:t>.</a:t>
                      </a:r>
                      <a:endParaRPr sz="22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Prompt-łańcuch</a:t>
            </a:r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Rozwiąż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zadanie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krok</a:t>
            </a:r>
            <a:r>
              <a:rPr lang="en-US" dirty="0">
                <a:solidFill>
                  <a:schemeClr val="dk1"/>
                </a:solidFill>
              </a:rPr>
              <a:t> po </a:t>
            </a:r>
            <a:r>
              <a:rPr lang="en-US" dirty="0" err="1">
                <a:solidFill>
                  <a:schemeClr val="dk1"/>
                </a:solidFill>
              </a:rPr>
              <a:t>kroku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Jeśli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wydziale</a:t>
            </a:r>
            <a:r>
              <a:rPr lang="en-US" dirty="0">
                <a:solidFill>
                  <a:schemeClr val="dk1"/>
                </a:solidFill>
              </a:rPr>
              <a:t> jest 120 </a:t>
            </a:r>
            <a:r>
              <a:rPr lang="en-US" dirty="0" err="1">
                <a:solidFill>
                  <a:schemeClr val="dk1"/>
                </a:solidFill>
              </a:rPr>
              <a:t>studentów</a:t>
            </a:r>
            <a:r>
              <a:rPr lang="en-US" dirty="0">
                <a:solidFill>
                  <a:schemeClr val="dk1"/>
                </a:solidFill>
              </a:rPr>
              <a:t>, a 1/3 z </a:t>
            </a:r>
            <a:r>
              <a:rPr lang="en-US" dirty="0" err="1">
                <a:solidFill>
                  <a:schemeClr val="dk1"/>
                </a:solidFill>
              </a:rPr>
              <a:t>nich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używa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codziennie</a:t>
            </a:r>
            <a:r>
              <a:rPr lang="en-US" dirty="0">
                <a:solidFill>
                  <a:schemeClr val="dk1"/>
                </a:solidFill>
              </a:rPr>
              <a:t>, a z </a:t>
            </a:r>
            <a:r>
              <a:rPr lang="en-US" dirty="0" err="1">
                <a:solidFill>
                  <a:schemeClr val="dk1"/>
                </a:solidFill>
              </a:rPr>
              <a:t>pozostałych</a:t>
            </a:r>
            <a:r>
              <a:rPr lang="en-US" dirty="0">
                <a:solidFill>
                  <a:schemeClr val="dk1"/>
                </a:solidFill>
              </a:rPr>
              <a:t> 25% </a:t>
            </a:r>
            <a:r>
              <a:rPr lang="en-US" dirty="0" err="1">
                <a:solidFill>
                  <a:schemeClr val="dk1"/>
                </a:solidFill>
              </a:rPr>
              <a:t>używa</a:t>
            </a:r>
            <a:r>
              <a:rPr lang="en-US" dirty="0">
                <a:solidFill>
                  <a:schemeClr val="dk1"/>
                </a:solidFill>
              </a:rPr>
              <a:t> go </a:t>
            </a:r>
            <a:r>
              <a:rPr lang="en-US" dirty="0" err="1">
                <a:solidFill>
                  <a:schemeClr val="dk1"/>
                </a:solidFill>
              </a:rPr>
              <a:t>raz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tygodniu</a:t>
            </a:r>
            <a:r>
              <a:rPr lang="en-US" dirty="0">
                <a:solidFill>
                  <a:schemeClr val="dk1"/>
                </a:solidFill>
              </a:rPr>
              <a:t>, to </a:t>
            </a:r>
            <a:r>
              <a:rPr lang="en-US" dirty="0" err="1">
                <a:solidFill>
                  <a:schemeClr val="dk1"/>
                </a:solidFill>
              </a:rPr>
              <a:t>ilu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studentów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łącznie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korzysta</a:t>
            </a:r>
            <a:r>
              <a:rPr lang="en-US" dirty="0">
                <a:solidFill>
                  <a:schemeClr val="dk1"/>
                </a:solidFill>
              </a:rPr>
              <a:t> z AI? </a:t>
            </a:r>
            <a:r>
              <a:rPr lang="en-US" dirty="0" err="1">
                <a:solidFill>
                  <a:schemeClr val="dk1"/>
                </a:solidFill>
              </a:rPr>
              <a:t>Pomyśl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tym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etapami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zapisz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obliczenia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Prompt-szkielet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>
                <a:solidFill>
                  <a:schemeClr val="dk1"/>
                </a:solidFill>
              </a:rPr>
              <a:t>Muszę napisać artykuł o etyce AI w edukacji. Najpierw przygotuj szczegółowy konspekt (szkielet) zawierający wstęp, 3 główne argumenty i zakończenie. Gdy go zaakceptuję, poproszę Cię o napisanie treści do każdego punktu osobno.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Prompt-drzewo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Zaproponuj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trzy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różne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strategie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wprowadzenia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zakazu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używania</a:t>
            </a:r>
            <a:r>
              <a:rPr lang="en-US" dirty="0">
                <a:solidFill>
                  <a:schemeClr val="dk1"/>
                </a:solidFill>
              </a:rPr>
              <a:t> AI na </a:t>
            </a:r>
            <a:r>
              <a:rPr lang="en-US" dirty="0" err="1">
                <a:solidFill>
                  <a:schemeClr val="dk1"/>
                </a:solidFill>
              </a:rPr>
              <a:t>egzaminach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pisemnych</a:t>
            </a:r>
            <a:r>
              <a:rPr lang="en-US" dirty="0">
                <a:solidFill>
                  <a:schemeClr val="dk1"/>
                </a:solidFill>
              </a:rPr>
              <a:t>. Dla </a:t>
            </a:r>
            <a:r>
              <a:rPr lang="en-US" dirty="0" err="1">
                <a:solidFill>
                  <a:schemeClr val="dk1"/>
                </a:solidFill>
              </a:rPr>
              <a:t>każdej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strategii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wypisz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mocne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strony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ryzyka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oraz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prawdopodobieństwo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sukcesu</a:t>
            </a:r>
            <a:r>
              <a:rPr lang="en-US" dirty="0">
                <a:solidFill>
                  <a:schemeClr val="dk1"/>
                </a:solidFill>
              </a:rPr>
              <a:t>. Na </a:t>
            </a:r>
            <a:r>
              <a:rPr lang="en-US" dirty="0" err="1">
                <a:solidFill>
                  <a:schemeClr val="dk1"/>
                </a:solidFill>
              </a:rPr>
              <a:t>końcu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wybierz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najlepszą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nich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podstawie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analizy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Iteracja, czyli rozmowa z maszyną</a:t>
            </a:r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Proces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ciągły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Pierwsza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odpowiedź</a:t>
            </a:r>
            <a:r>
              <a:rPr lang="en-US" dirty="0">
                <a:solidFill>
                  <a:schemeClr val="dk1"/>
                </a:solidFill>
              </a:rPr>
              <a:t> to </a:t>
            </a:r>
            <a:r>
              <a:rPr lang="en-US" dirty="0" err="1">
                <a:solidFill>
                  <a:schemeClr val="dk1"/>
                </a:solidFill>
              </a:rPr>
              <a:t>dopiero</a:t>
            </a:r>
            <a:r>
              <a:rPr lang="en-US" dirty="0">
                <a:solidFill>
                  <a:schemeClr val="dk1"/>
                </a:solidFill>
              </a:rPr>
              <a:t> fundament; </a:t>
            </a:r>
            <a:r>
              <a:rPr lang="en-US" dirty="0" err="1">
                <a:solidFill>
                  <a:schemeClr val="dk1"/>
                </a:solidFill>
              </a:rPr>
              <a:t>używaj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komend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takich</a:t>
            </a:r>
            <a:r>
              <a:rPr lang="en-US" dirty="0">
                <a:solidFill>
                  <a:schemeClr val="dk1"/>
                </a:solidFill>
              </a:rPr>
              <a:t> jak „</a:t>
            </a:r>
            <a:r>
              <a:rPr lang="en-US" dirty="0" err="1">
                <a:solidFill>
                  <a:schemeClr val="dk1"/>
                </a:solidFill>
              </a:rPr>
              <a:t>rozwiń</a:t>
            </a:r>
            <a:r>
              <a:rPr lang="en-US" dirty="0">
                <a:solidFill>
                  <a:schemeClr val="dk1"/>
                </a:solidFill>
              </a:rPr>
              <a:t> ten </a:t>
            </a:r>
            <a:r>
              <a:rPr lang="en-US" dirty="0" err="1">
                <a:solidFill>
                  <a:schemeClr val="dk1"/>
                </a:solidFill>
              </a:rPr>
              <a:t>punkt</a:t>
            </a:r>
            <a:r>
              <a:rPr lang="en-US" dirty="0">
                <a:solidFill>
                  <a:schemeClr val="dk1"/>
                </a:solidFill>
              </a:rPr>
              <a:t>” </a:t>
            </a:r>
            <a:r>
              <a:rPr lang="en-US" dirty="0" err="1">
                <a:solidFill>
                  <a:schemeClr val="dk1"/>
                </a:solidFill>
              </a:rPr>
              <a:t>lub</a:t>
            </a:r>
            <a:r>
              <a:rPr lang="en-US" dirty="0">
                <a:solidFill>
                  <a:schemeClr val="dk1"/>
                </a:solidFill>
              </a:rPr>
              <a:t> „</a:t>
            </a:r>
            <a:r>
              <a:rPr lang="en-US" dirty="0" err="1">
                <a:solidFill>
                  <a:schemeClr val="dk1"/>
                </a:solidFill>
              </a:rPr>
              <a:t>uprość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język</a:t>
            </a:r>
            <a:r>
              <a:rPr lang="en-US" dirty="0">
                <a:solidFill>
                  <a:schemeClr val="dk1"/>
                </a:solidFill>
              </a:rPr>
              <a:t>”, aby </a:t>
            </a:r>
            <a:r>
              <a:rPr lang="en-US" dirty="0" err="1">
                <a:solidFill>
                  <a:schemeClr val="dk1"/>
                </a:solidFill>
              </a:rPr>
              <a:t>uzyskać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ideał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Korekta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błędów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Jeśli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poda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błędną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informację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wskaż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ją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konkretnie</a:t>
            </a:r>
            <a:r>
              <a:rPr lang="en-US" dirty="0">
                <a:solidFill>
                  <a:schemeClr val="dk1"/>
                </a:solidFill>
              </a:rPr>
              <a:t> – model </a:t>
            </a:r>
            <a:r>
              <a:rPr lang="en-US" dirty="0" err="1">
                <a:solidFill>
                  <a:schemeClr val="dk1"/>
                </a:solidFill>
              </a:rPr>
              <a:t>potrafi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naprawić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swój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tok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rozumowania</a:t>
            </a:r>
            <a:r>
              <a:rPr lang="en-US" dirty="0">
                <a:solidFill>
                  <a:schemeClr val="dk1"/>
                </a:solidFill>
              </a:rPr>
              <a:t> po </a:t>
            </a:r>
            <a:r>
              <a:rPr lang="en-US" dirty="0" err="1">
                <a:solidFill>
                  <a:schemeClr val="dk1"/>
                </a:solidFill>
              </a:rPr>
              <a:t>otrzymaniu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Twojej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uwagi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Zmiana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perspektywy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Testuj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różne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podejścia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prosząc</a:t>
            </a:r>
            <a:r>
              <a:rPr lang="en-US" dirty="0">
                <a:solidFill>
                  <a:schemeClr val="dk1"/>
                </a:solidFill>
              </a:rPr>
              <a:t> AI o </a:t>
            </a:r>
            <a:r>
              <a:rPr lang="en-US" dirty="0" err="1">
                <a:solidFill>
                  <a:schemeClr val="dk1"/>
                </a:solidFill>
              </a:rPr>
              <a:t>zmianę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tonu</a:t>
            </a:r>
            <a:r>
              <a:rPr lang="en-US" dirty="0">
                <a:solidFill>
                  <a:schemeClr val="dk1"/>
                </a:solidFill>
              </a:rPr>
              <a:t> (np. na </a:t>
            </a:r>
            <a:r>
              <a:rPr lang="en-US" dirty="0" err="1">
                <a:solidFill>
                  <a:schemeClr val="dk1"/>
                </a:solidFill>
              </a:rPr>
              <a:t>bardziej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akademicki</a:t>
            </a:r>
            <a:r>
              <a:rPr lang="en-US" dirty="0">
                <a:solidFill>
                  <a:schemeClr val="dk1"/>
                </a:solidFill>
              </a:rPr>
              <a:t>) </a:t>
            </a:r>
            <a:r>
              <a:rPr lang="en-US" dirty="0" err="1">
                <a:solidFill>
                  <a:schemeClr val="dk1"/>
                </a:solidFill>
              </a:rPr>
              <a:t>lub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spojrzenie</a:t>
            </a:r>
            <a:r>
              <a:rPr lang="en-US" dirty="0">
                <a:solidFill>
                  <a:schemeClr val="dk1"/>
                </a:solidFill>
              </a:rPr>
              <a:t> na problem z </a:t>
            </a:r>
            <a:r>
              <a:rPr lang="en-US" dirty="0" err="1">
                <a:solidFill>
                  <a:schemeClr val="dk1"/>
                </a:solidFill>
              </a:rPr>
              <a:t>perspektywy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oponenta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Halucynacje i błędy merytoryczne</a:t>
            </a:r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Generator </a:t>
            </a:r>
            <a:r>
              <a:rPr lang="en-US" b="1">
                <a:solidFill>
                  <a:schemeClr val="dk1"/>
                </a:solidFill>
              </a:rPr>
              <a:t>prawdopodobieństwa</a:t>
            </a:r>
            <a:r>
              <a:rPr lang="en-US">
                <a:solidFill>
                  <a:schemeClr val="dk1"/>
                </a:solidFill>
              </a:rPr>
              <a:t>, nie </a:t>
            </a:r>
            <a:r>
              <a:rPr lang="en-US" b="1">
                <a:solidFill>
                  <a:schemeClr val="dk1"/>
                </a:solidFill>
              </a:rPr>
              <a:t>prawdy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Modele językowe niemal zawsze odpowiadają tonem eksperckim, nawet gdy podają błędne informacje.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Weryfikacja to podstawa!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Stronniczość (Bias) w algorytmach</a:t>
            </a:r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Lustro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treningowych</a:t>
            </a:r>
            <a:r>
              <a:rPr lang="en-US" dirty="0">
                <a:solidFill>
                  <a:schemeClr val="dk1"/>
                </a:solidFill>
              </a:rPr>
              <a:t>: AI </a:t>
            </a:r>
            <a:r>
              <a:rPr lang="en-US" dirty="0" err="1">
                <a:solidFill>
                  <a:schemeClr val="dk1"/>
                </a:solidFill>
              </a:rPr>
              <a:t>przejmuje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uprzedzenia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społeczne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kulturowe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rasowe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obecne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tekstach</a:t>
            </a:r>
            <a:r>
              <a:rPr lang="en-US" dirty="0">
                <a:solidFill>
                  <a:schemeClr val="dk1"/>
                </a:solidFill>
              </a:rPr>
              <a:t>, na </a:t>
            </a:r>
            <a:r>
              <a:rPr lang="en-US" dirty="0" err="1">
                <a:solidFill>
                  <a:schemeClr val="dk1"/>
                </a:solidFill>
              </a:rPr>
              <a:t>których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została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wytrenowana</a:t>
            </a:r>
            <a:r>
              <a:rPr lang="en-US" dirty="0">
                <a:solidFill>
                  <a:schemeClr val="dk1"/>
                </a:solidFill>
              </a:rPr>
              <a:t> (np. internet, </a:t>
            </a:r>
            <a:r>
              <a:rPr lang="en-US" dirty="0" err="1">
                <a:solidFill>
                  <a:schemeClr val="dk1"/>
                </a:solidFill>
              </a:rPr>
              <a:t>książki</a:t>
            </a:r>
            <a:r>
              <a:rPr lang="en-US" dirty="0">
                <a:solidFill>
                  <a:schemeClr val="dk1"/>
                </a:solidFill>
              </a:rPr>
              <a:t>).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Modele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często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faworyzują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normy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wartości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anglosaskie</a:t>
            </a:r>
            <a:r>
              <a:rPr lang="en-US" dirty="0">
                <a:solidFill>
                  <a:schemeClr val="dk1"/>
                </a:solidFill>
              </a:rPr>
              <a:t>, co </a:t>
            </a:r>
            <a:r>
              <a:rPr lang="en-US" dirty="0" err="1">
                <a:solidFill>
                  <a:schemeClr val="dk1"/>
                </a:solidFill>
              </a:rPr>
              <a:t>może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prowadzić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marginalizacji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lokalnych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kontekstów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lub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mniejszości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Wzmacnianie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stereotypów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Zakres szkolenia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Wprowadzenie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świat</a:t>
            </a:r>
            <a:r>
              <a:rPr lang="en-US" dirty="0">
                <a:solidFill>
                  <a:schemeClr val="dk1"/>
                </a:solidFill>
              </a:rPr>
              <a:t> AI. </a:t>
            </a:r>
            <a:r>
              <a:rPr lang="en-US" dirty="0" err="1">
                <a:solidFill>
                  <a:schemeClr val="dk1"/>
                </a:solidFill>
              </a:rPr>
              <a:t>Dostępne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rynku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narzędzia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Potencjał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sztucznej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inteligencji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pracy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nauczyciela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akademickiego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Precyzyjny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skuteczny</a:t>
            </a:r>
            <a:r>
              <a:rPr lang="en-US" dirty="0">
                <a:solidFill>
                  <a:schemeClr val="dk1"/>
                </a:solidFill>
              </a:rPr>
              <a:t> prompt.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Zagrożenia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ograniczenia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związane</a:t>
            </a:r>
            <a:r>
              <a:rPr lang="en-US" dirty="0">
                <a:solidFill>
                  <a:schemeClr val="dk1"/>
                </a:solidFill>
              </a:rPr>
              <a:t> ze </a:t>
            </a:r>
            <a:r>
              <a:rPr lang="en-US" dirty="0" err="1">
                <a:solidFill>
                  <a:schemeClr val="dk1"/>
                </a:solidFill>
              </a:rPr>
              <a:t>sztuczną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inteligencją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perspektywy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 err="1">
                <a:solidFill>
                  <a:schemeClr val="dk1"/>
                </a:solidFill>
              </a:rPr>
              <a:t>nauczyciela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akademickiego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AutoNum type="arabicPeriod"/>
            </a:pPr>
            <a:r>
              <a:rPr lang="en-US" dirty="0" err="1">
                <a:solidFill>
                  <a:schemeClr val="dk1"/>
                </a:solidFill>
              </a:rPr>
              <a:t>Sztuczna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inteligencja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rękach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studenta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Prawa autorskie a własność intelektualna</a:t>
            </a:r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Obecne prawo nie przyznaje ochrony autorskiej treściom stworzonym w całości przez AI.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Ochrona prawna zależy od stopnia Twojej twórczej ingerencji w wynik działania modelu.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Ryzyko danych treningowych = Wykorzystywanie AI może budzić spory o legalność użycia cudzych dzieł do nauki algorytmów.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Akty prawne</a:t>
            </a:r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AI Act (Akt o </a:t>
            </a:r>
            <a:r>
              <a:rPr lang="en-US" dirty="0" err="1">
                <a:solidFill>
                  <a:schemeClr val="dk1"/>
                </a:solidFill>
              </a:rPr>
              <a:t>Sztucznej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Inteligencji</a:t>
            </a:r>
            <a:r>
              <a:rPr lang="en-US" dirty="0">
                <a:solidFill>
                  <a:schemeClr val="dk1"/>
                </a:solidFill>
              </a:rPr>
              <a:t>) -  </a:t>
            </a:r>
            <a:r>
              <a:rPr lang="en-US" dirty="0" err="1">
                <a:solidFill>
                  <a:schemeClr val="dk1"/>
                </a:solidFill>
              </a:rPr>
              <a:t>pierwsze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kompleksowe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prawo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unijne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regulujące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rozwój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wdrażanie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systemów</a:t>
            </a:r>
            <a:r>
              <a:rPr lang="en-US" dirty="0">
                <a:solidFill>
                  <a:schemeClr val="dk1"/>
                </a:solidFill>
              </a:rPr>
              <a:t> AI.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Dyrektywa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prawie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autorskim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rynku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cyfrowym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Unijne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przepisy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regulujące</a:t>
            </a:r>
            <a:r>
              <a:rPr lang="en-US" dirty="0">
                <a:solidFill>
                  <a:schemeClr val="dk1"/>
                </a:solidFill>
              </a:rPr>
              <a:t> m.in. </a:t>
            </a:r>
            <a:r>
              <a:rPr lang="en-US" dirty="0" err="1">
                <a:solidFill>
                  <a:schemeClr val="dk1"/>
                </a:solidFill>
              </a:rPr>
              <a:t>eksplorację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tekstów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danych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i="1" dirty="0">
                <a:solidFill>
                  <a:schemeClr val="dk1"/>
                </a:solidFill>
              </a:rPr>
              <a:t>Text and Data Mining</a:t>
            </a:r>
            <a:r>
              <a:rPr lang="en-US" dirty="0">
                <a:solidFill>
                  <a:schemeClr val="dk1"/>
                </a:solidFill>
              </a:rPr>
              <a:t>).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Ochrona danych osobowych i prywatność</a:t>
            </a:r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Dane </a:t>
            </a:r>
            <a:r>
              <a:rPr lang="en-US" dirty="0" err="1">
                <a:solidFill>
                  <a:schemeClr val="dk1"/>
                </a:solidFill>
              </a:rPr>
              <a:t>wpisane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publicznych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czatów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mogą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posłużyć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trenowania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przyszłych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wersji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algorytmów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Nie </a:t>
            </a:r>
            <a:r>
              <a:rPr lang="en-US" dirty="0" err="1">
                <a:solidFill>
                  <a:schemeClr val="dk1"/>
                </a:solidFill>
              </a:rPr>
              <a:t>wpisuj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promptów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nazwisk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studentów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numerów</a:t>
            </a:r>
            <a:r>
              <a:rPr lang="en-US" dirty="0">
                <a:solidFill>
                  <a:schemeClr val="dk1"/>
                </a:solidFill>
              </a:rPr>
              <a:t> PESEL ani </a:t>
            </a:r>
            <a:r>
              <a:rPr lang="en-US" dirty="0" err="1">
                <a:solidFill>
                  <a:schemeClr val="dk1"/>
                </a:solidFill>
              </a:rPr>
              <a:t>poufnych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uczelnianych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Anonimizacja</a:t>
            </a:r>
            <a:r>
              <a:rPr lang="en-US" dirty="0">
                <a:solidFill>
                  <a:schemeClr val="dk1"/>
                </a:solidFill>
              </a:rPr>
              <a:t> to </a:t>
            </a:r>
            <a:r>
              <a:rPr lang="en-US" dirty="0" err="1">
                <a:solidFill>
                  <a:schemeClr val="dk1"/>
                </a:solidFill>
              </a:rPr>
              <a:t>podstawa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Przed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analizą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jakiegokolwiek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dokumentu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przez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usuń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niego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wszystkie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informacje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pozwalające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identyfikację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z AI = </a:t>
            </a:r>
            <a:r>
              <a:rPr lang="en-US" dirty="0" err="1"/>
              <a:t>nowa</a:t>
            </a:r>
            <a:r>
              <a:rPr lang="en-US" dirty="0"/>
              <a:t> </a:t>
            </a:r>
            <a:r>
              <a:rPr lang="en-US" dirty="0" err="1"/>
              <a:t>rzeczywistość</a:t>
            </a:r>
            <a:r>
              <a:rPr lang="en-US" dirty="0"/>
              <a:t> na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wykładowej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64" name="Google Shape;264;p4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Koniec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prac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domowych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starej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formie</a:t>
            </a:r>
            <a:r>
              <a:rPr lang="en-US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Nowe </a:t>
            </a:r>
            <a:r>
              <a:rPr lang="en-US" dirty="0" err="1">
                <a:solidFill>
                  <a:schemeClr val="dk1"/>
                </a:solidFill>
              </a:rPr>
              <a:t>kompetencje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jako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priorytet</a:t>
            </a:r>
            <a:r>
              <a:rPr lang="en-US" dirty="0">
                <a:solidFill>
                  <a:schemeClr val="dk1"/>
                </a:solidFill>
              </a:rPr>
              <a:t>. 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Edukacja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przesuwa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się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stronę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transparentnego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używania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jako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asystenta</a:t>
            </a:r>
            <a:r>
              <a:rPr lang="en-US" dirty="0">
                <a:solidFill>
                  <a:schemeClr val="dk1"/>
                </a:solidFill>
              </a:rPr>
              <a:t>, a </a:t>
            </a:r>
            <a:r>
              <a:rPr lang="en-US" dirty="0" err="1">
                <a:solidFill>
                  <a:schemeClr val="dk1"/>
                </a:solidFill>
              </a:rPr>
              <a:t>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narzędzia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ściągania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Kompetencje przyszłości - przyszłość studenta</a:t>
            </a:r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Nowy podział pracy (Człowiek vs Maszyna)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Wzrost znaczenia „AI Literacy”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Masowe przebranżowienie (Reskilling)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271" name="Google Shape;271;p48" descr="Okładka raportu World Economic Forum (Światowego Forum Ekonomicznego). Górną część zajmuje błękitne niebo z tytułem, natomiast dolną wypełnia bogata, izometryczna ilustracja przedstawiająca nowoczesną, zintegrowaną gospodarkę łączącą rolnictwo, technologię i zrównoważony przemysł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075" y="1730500"/>
            <a:ext cx="5665673" cy="419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7452075" y="6149975"/>
            <a:ext cx="56658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sz="2900">
                <a:solidFill>
                  <a:schemeClr val="dk1"/>
                </a:solidFill>
              </a:rPr>
              <a:t>Raport Future of Jobs WEF</a:t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Pułapka detektorów AI</a:t>
            </a:r>
            <a:endParaRPr/>
          </a:p>
        </p:txBody>
      </p:sp>
      <p:sp>
        <p:nvSpPr>
          <p:cNvPr id="278" name="Google Shape;278;p4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Niska wiarygodność: częste błędy i fałszywe oskarżenia.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Dyskryminacja językowa: błędy przy tekstach obcokrajowców.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Łatwość obejścia: AI skutecznie naśladuje „ludzki” styl pisania (!).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Od wykrywania AI do projektowania - ocena prac</a:t>
            </a:r>
            <a:endParaRPr/>
          </a:p>
        </p:txBody>
      </p:sp>
      <p:sp>
        <p:nvSpPr>
          <p:cNvPr id="284" name="Google Shape;284;p5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Stworzenie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rubryki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oceniania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zaprojektowanej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pomocy</a:t>
            </a:r>
            <a:r>
              <a:rPr lang="en-US" dirty="0">
                <a:solidFill>
                  <a:schemeClr val="dk1"/>
                </a:solidFill>
              </a:rPr>
              <a:t> AI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Ocenianie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procesu</a:t>
            </a:r>
            <a:r>
              <a:rPr lang="en-US" dirty="0">
                <a:solidFill>
                  <a:schemeClr val="dk1"/>
                </a:solidFill>
              </a:rPr>
              <a:t> (Continuous Feedback) - </a:t>
            </a:r>
            <a:r>
              <a:rPr lang="en-US" dirty="0" err="1">
                <a:solidFill>
                  <a:schemeClr val="dk1"/>
                </a:solidFill>
              </a:rPr>
              <a:t>etapów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Zadania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wymagające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odniesienia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się</a:t>
            </a:r>
            <a:r>
              <a:rPr lang="en-US" dirty="0">
                <a:solidFill>
                  <a:schemeClr val="dk1"/>
                </a:solidFill>
              </a:rPr>
              <a:t> do </a:t>
            </a:r>
            <a:r>
              <a:rPr lang="en-US" dirty="0" err="1">
                <a:solidFill>
                  <a:schemeClr val="dk1"/>
                </a:solidFill>
              </a:rPr>
              <a:t>konkretnych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wydarzeń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sali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wykładowej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lokalnych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problemów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lub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własnego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doświadczenia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Prezentacja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obrona</a:t>
            </a:r>
            <a:r>
              <a:rPr lang="en-US" dirty="0">
                <a:solidFill>
                  <a:schemeClr val="dk1"/>
                </a:solidFill>
              </a:rPr>
              <a:t> (VIVA) = </a:t>
            </a:r>
            <a:r>
              <a:rPr lang="en-US" dirty="0" err="1">
                <a:solidFill>
                  <a:schemeClr val="dk1"/>
                </a:solidFill>
              </a:rPr>
              <a:t>rozmowa</a:t>
            </a:r>
            <a:r>
              <a:rPr lang="en-US" dirty="0">
                <a:solidFill>
                  <a:schemeClr val="dk1"/>
                </a:solidFill>
              </a:rPr>
              <a:t> ze </a:t>
            </a:r>
            <a:r>
              <a:rPr lang="en-US" dirty="0" err="1">
                <a:solidFill>
                  <a:schemeClr val="dk1"/>
                </a:solidFill>
              </a:rPr>
              <a:t>studentem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temat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metodologii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wniosków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jego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pracy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Zadania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wielomodalne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twórcze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Akademicka uczciwość a AI</a:t>
            </a:r>
            <a:endParaRPr/>
          </a:p>
        </p:txBody>
      </p:sp>
      <p:sp>
        <p:nvSpPr>
          <p:cNvPr id="290" name="Google Shape;290;p5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Jasne deklaracje kiedy i w jakim zakresie korzystano z pomocy AI (np. przypisy do promptów).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AI jako asystent, nie autor = odpowiedzialność za błędy merytoryczne i logiczne wygenerowane przez AI ponosi wyłącznie student.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Jasne reguły w sylabusie, konkretne granice (kiedy AI jest dozwolone, a kiedy zabronione).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w pracy akademickiej</a:t>
            </a:r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Szybka kwerenda i synteza literatury,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Automatyczne projektowanie sylabusów,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Korekta i redakcja tekstów naukowych,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Generowanie interaktywnych quizów,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Wstępna analiza i wizualizacja danych.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wdrożenia AI we własnej pracy - inspiracje</a:t>
            </a:r>
            <a:endParaRPr/>
          </a:p>
        </p:txBody>
      </p:sp>
      <p:sp>
        <p:nvSpPr>
          <p:cNvPr id="302" name="Google Shape;302;p5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1: Automatyzacja biurokracji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2: Asystent lektur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3: Bazy ćwiczeń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Krok 4: Personalizacja oceny/feedbacku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Sztuczna inteligencja - czym jest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Dziedzina IT tworząca systemy symulujące ludzką inteligencję.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Zdolność maszyn do uczenia się, wnioskowania i rozwiązywania problemów.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Wykorzystuje zaawansowane algorytmy do analizy danych i wzorców.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Współczesna AI generuje teksty, obrazy i kody w sposób twórczy.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Narzędzie wspierające, a nie zastępujące krytyczne myślenie człowieka.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Przyszłość uniwersytetu i edukacji</a:t>
            </a:r>
            <a:endParaRPr/>
          </a:p>
        </p:txBody>
      </p:sp>
      <p:graphicFrame>
        <p:nvGraphicFramePr>
          <p:cNvPr id="308" name="Google Shape;308;p54" descr="Tabela, dwie kolumny. Kolumna pierwsza, nagłówek: Optymistyczne (UNESCO). Poniżej: Pedagogika solidarności i współpracy: Przejście od indywidualnej rywalizacji do wspólnego rozwiązywania problemów przy wsparciu technologii.&#10;Ekologia wiedzy i otwartość: Uniwersytet jako węzeł w otwartym ekosystemie, gdzie wiedza jest dobrem wspólnym.&#10;Edukacja przez całe życie (lifelong learning): Przekształcenie studiów w model ciągły. Kolumna druga, nagłowek: Sceptyczne (m.in. Selwyn). Poniżej: Erozja autorytetu akademickiego: Ryzyko sprowadzenia roli wykładowcy do „kuratora treści”.&#10;Komercjalizacja i zależność: Uzależnienie uniwersytetów od infrastruktury wielkich korporacji technologicznych (Big Tech).&#10;Degradacja krytycznego myślenia: Pułapka „fast-learningu”." title="Tabela - przyszłość uniwersytetu."/>
          <p:cNvGraphicFramePr/>
          <p:nvPr>
            <p:extLst>
              <p:ext uri="{D42A27DB-BD31-4B8C-83A1-F6EECF244321}">
                <p14:modId xmlns:p14="http://schemas.microsoft.com/office/powerpoint/2010/main" val="748729315"/>
              </p:ext>
            </p:extLst>
          </p:nvPr>
        </p:nvGraphicFramePr>
        <p:xfrm>
          <a:off x="952475" y="1990225"/>
          <a:ext cx="12725400" cy="5183255"/>
        </p:xfrm>
        <a:graphic>
          <a:graphicData uri="http://schemas.openxmlformats.org/drawingml/2006/table">
            <a:tbl>
              <a:tblPr firstRow="1">
                <a:noFill/>
                <a:tableStyleId>{6445B36D-848A-48AE-ACEE-044C6067D8E0}</a:tableStyleId>
              </a:tblPr>
              <a:tblGrid>
                <a:gridCol w="636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Optymistyczne</a:t>
                      </a:r>
                      <a:r>
                        <a:rPr lang="en-US" sz="2200" b="1" dirty="0"/>
                        <a:t> (UNESCO)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/>
                        <a:t>Sceptyczne</a:t>
                      </a:r>
                      <a:r>
                        <a:rPr lang="en-US" sz="2200" b="1" dirty="0"/>
                        <a:t> (m.in. Selwyn)</a:t>
                      </a:r>
                      <a:endParaRPr sz="2200" b="1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125">
                <a:tc>
                  <a:txBody>
                    <a:bodyPr/>
                    <a:lstStyle/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Pedagogika solidarności i współpracy:</a:t>
                      </a: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 Przejście od indywidualnej rywalizacji do wspólnego rozwiązywania problemów przy wsparciu technologii.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Ekologia wiedzy i otwartość:</a:t>
                      </a: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 Uniwersytet jako węzeł w otwartym ekosystemie, gdzie wiedza jest dobrem wspólnym.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Edukacja przez całe życie (</a:t>
                      </a:r>
                      <a:r>
                        <a:rPr lang="en-US" sz="2200" b="1" i="1">
                          <a:solidFill>
                            <a:schemeClr val="dk1"/>
                          </a:solidFill>
                        </a:rPr>
                        <a:t>lifelong learning</a:t>
                      </a:r>
                      <a:r>
                        <a:rPr lang="en-US" sz="2200" b="1">
                          <a:solidFill>
                            <a:schemeClr val="dk1"/>
                          </a:solidFill>
                        </a:rPr>
                        <a:t>):</a:t>
                      </a: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 Przekształcenie studiów w model ciągły.</a:t>
                      </a:r>
                      <a:endParaRPr sz="22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Erozja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autorytetu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akademickiego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: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Ryzyko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sprowadzenia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roli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wykładowcy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do „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kuratora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treści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”.</a:t>
                      </a:r>
                      <a:endParaRPr sz="22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Komercjalizacja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i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zależność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: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Uzależnienie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uniwersytetów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od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infrastruktury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wielkich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korporacji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technologicznych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(</a:t>
                      </a:r>
                      <a:r>
                        <a:rPr lang="en-US" sz="2200" i="1" dirty="0">
                          <a:solidFill>
                            <a:schemeClr val="dk1"/>
                          </a:solidFill>
                        </a:rPr>
                        <a:t>Big Tech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).</a:t>
                      </a:r>
                      <a:endParaRPr sz="22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68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Char char="●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Degradacja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krytycznego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</a:rPr>
                        <a:t>myślenia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</a:rPr>
                        <a:t>: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Pułapka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 „fast-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</a:rPr>
                        <a:t>learningu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</a:rPr>
                        <a:t>”</a:t>
                      </a:r>
                      <a:endParaRPr sz="22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Polecenia</a:t>
            </a:r>
            <a:r>
              <a:rPr lang="en-US" dirty="0"/>
              <a:t> </a:t>
            </a:r>
            <a:r>
              <a:rPr lang="en-US" dirty="0" err="1"/>
              <a:t>książkowe</a:t>
            </a:r>
            <a:endParaRPr dirty="0"/>
          </a:p>
        </p:txBody>
      </p:sp>
      <p:pic>
        <p:nvPicPr>
          <p:cNvPr id="314" name="Google Shape;314;p55" descr="Okładka książki Dostatek, autorzy: Ezra Klein i Derek Thompso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50" y="2077878"/>
            <a:ext cx="3629025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5"/>
          <p:cNvSpPr txBox="1">
            <a:spLocks noGrp="1"/>
          </p:cNvSpPr>
          <p:nvPr>
            <p:ph type="body" idx="1"/>
          </p:nvPr>
        </p:nvSpPr>
        <p:spPr>
          <a:xfrm>
            <a:off x="4503750" y="1843950"/>
            <a:ext cx="2875200" cy="1902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i="1">
                <a:solidFill>
                  <a:schemeClr val="dk1"/>
                </a:solidFill>
              </a:rPr>
              <a:t>Dostatek</a:t>
            </a:r>
            <a:r>
              <a:rPr lang="en-US">
                <a:solidFill>
                  <a:schemeClr val="dk1"/>
                </a:solidFill>
              </a:rPr>
              <a:t>, Ezra Klein i Derek Thompson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16" name="Google Shape;316;p55" descr="Okładka książki Nexus, autor Yuval Noah Harar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8850" y="1976063"/>
            <a:ext cx="3418225" cy="52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5"/>
          <p:cNvSpPr txBox="1">
            <a:spLocks noGrp="1"/>
          </p:cNvSpPr>
          <p:nvPr>
            <p:ph type="body" idx="1"/>
          </p:nvPr>
        </p:nvSpPr>
        <p:spPr>
          <a:xfrm>
            <a:off x="11104725" y="1976075"/>
            <a:ext cx="2875200" cy="1902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i="1">
                <a:solidFill>
                  <a:schemeClr val="dk1"/>
                </a:solidFill>
              </a:rPr>
              <a:t>Nexus, </a:t>
            </a:r>
            <a:r>
              <a:rPr lang="en-US">
                <a:solidFill>
                  <a:schemeClr val="dk1"/>
                </a:solidFill>
              </a:rPr>
              <a:t>Yuval Noah Harari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Źródła 1</a:t>
            </a:r>
            <a:endParaRPr/>
          </a:p>
        </p:txBody>
      </p:sp>
      <p:sp>
        <p:nvSpPr>
          <p:cNvPr id="323" name="Google Shape;323;p56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</a:rPr>
              <a:t>Bender, Emily M., et al.</a:t>
            </a:r>
            <a:r>
              <a:rPr lang="en-US" sz="2000" dirty="0">
                <a:solidFill>
                  <a:schemeClr val="dk1"/>
                </a:solidFill>
              </a:rPr>
              <a:t> „On the Dangers of Stochastic Parrots: Can Language Models Be Too Big?” </a:t>
            </a:r>
            <a:r>
              <a:rPr lang="en-US" sz="2000" i="1" dirty="0">
                <a:solidFill>
                  <a:schemeClr val="dk1"/>
                </a:solidFill>
              </a:rPr>
              <a:t>Proceedings of the 2021 ACM Conference on Fairness, Accountability, and Transparency</a:t>
            </a:r>
            <a:r>
              <a:rPr lang="en-US" sz="2000" dirty="0">
                <a:solidFill>
                  <a:schemeClr val="dk1"/>
                </a:solidFill>
              </a:rPr>
              <a:t>, 2021, pp. 610-623.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3"/>
              </a:rPr>
              <a:t>Cotton, Debby R. E., et al.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 „Chatting and Cheating: Ensuring Academic Integrity in the Era of ChatGPT.” </a:t>
            </a:r>
            <a:r>
              <a:rPr lang="en-US" sz="2000" i="1" dirty="0">
                <a:solidFill>
                  <a:schemeClr val="dk1"/>
                </a:solidFill>
                <a:hlinkClick r:id="rId3"/>
              </a:rPr>
              <a:t>Innovations in Education and Teaching International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, vol. 61, no. 2, 2024, pp. 228-239. </a:t>
            </a:r>
            <a:r>
              <a:rPr lang="en-US" sz="2000" i="1" dirty="0">
                <a:solidFill>
                  <a:schemeClr val="dk1"/>
                </a:solidFill>
                <a:hlinkClick r:id="rId3"/>
              </a:rPr>
              <a:t>Taylor &amp; Francis Online</a:t>
            </a:r>
            <a:endParaRPr lang="pl-PL" sz="2000" i="1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4"/>
              </a:rPr>
              <a:t>European Commission.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 „Proposal for a Regulation of the European Parliament and of the Council Laying Down </a:t>
            </a:r>
            <a:r>
              <a:rPr lang="en-US" sz="2000" dirty="0" err="1">
                <a:solidFill>
                  <a:schemeClr val="dk1"/>
                </a:solidFill>
                <a:hlinkClick r:id="rId4"/>
              </a:rPr>
              <a:t>Harmonised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 Rules on Artificial Intelligence (Artificial Intelligence Act).” </a:t>
            </a:r>
            <a:r>
              <a:rPr lang="en-US" sz="2000" i="1" dirty="0">
                <a:solidFill>
                  <a:schemeClr val="dk1"/>
                </a:solidFill>
                <a:hlinkClick r:id="rId4"/>
              </a:rPr>
              <a:t>EUR-Lex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, 2021</a:t>
            </a:r>
            <a:endParaRPr lang="en-US"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5"/>
              </a:rPr>
              <a:t>KRASP.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„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Wytyczne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KRASP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dotyczące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wykorzystania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narzędzi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sztucznej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dirty="0" err="1">
                <a:solidFill>
                  <a:schemeClr val="dk1"/>
                </a:solidFill>
                <a:hlinkClick r:id="rId5"/>
              </a:rPr>
              <a:t>inteligencji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w szkolnictwie wyższym.”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Konferencja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Rektorów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Akademickich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Szkół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hlinkClick r:id="rId5"/>
              </a:rPr>
              <a:t>Polskich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, 2023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6"/>
              </a:rPr>
              <a:t>Learn Prompting.</a:t>
            </a:r>
            <a:r>
              <a:rPr lang="en-US" sz="2000" dirty="0">
                <a:solidFill>
                  <a:schemeClr val="dk1"/>
                </a:solidFill>
                <a:hlinkClick r:id="rId6"/>
              </a:rPr>
              <a:t> „Intro to Prompt Engineering.” </a:t>
            </a:r>
            <a:r>
              <a:rPr lang="en-US" sz="2000" i="1" dirty="0">
                <a:solidFill>
                  <a:schemeClr val="dk1"/>
                </a:solidFill>
                <a:hlinkClick r:id="rId6"/>
              </a:rPr>
              <a:t>Learn Prompting</a:t>
            </a:r>
            <a:r>
              <a:rPr lang="en-US" sz="2000" dirty="0">
                <a:solidFill>
                  <a:schemeClr val="dk1"/>
                </a:solidFill>
                <a:hlinkClick r:id="rId6"/>
              </a:rPr>
              <a:t>, 2024</a:t>
            </a:r>
            <a:endParaRPr lang="pl-PL"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7"/>
              </a:rPr>
              <a:t>Mollick, Ethan R., i Lilach Mollick.</a:t>
            </a:r>
            <a:r>
              <a:rPr lang="en-US" sz="2000" dirty="0">
                <a:solidFill>
                  <a:schemeClr val="dk1"/>
                </a:solidFill>
                <a:hlinkClick r:id="rId7"/>
              </a:rPr>
              <a:t> „Assigning AI: Seven Approaches for Students, with Prompts.” </a:t>
            </a:r>
            <a:r>
              <a:rPr lang="en-US" sz="2000" i="1" dirty="0">
                <a:solidFill>
                  <a:schemeClr val="dk1"/>
                </a:solidFill>
                <a:hlinkClick r:id="rId7"/>
              </a:rPr>
              <a:t>Wharton School Research Paper</a:t>
            </a:r>
            <a:r>
              <a:rPr lang="en-US" sz="2000" dirty="0">
                <a:solidFill>
                  <a:schemeClr val="dk1"/>
                </a:solidFill>
                <a:hlinkClick r:id="rId7"/>
              </a:rPr>
              <a:t>, 2023. </a:t>
            </a:r>
            <a:r>
              <a:rPr lang="en-US" sz="2000" i="1" dirty="0">
                <a:solidFill>
                  <a:schemeClr val="dk1"/>
                </a:solidFill>
                <a:hlinkClick r:id="rId7"/>
              </a:rPr>
              <a:t>SSRN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Źródła 2</a:t>
            </a:r>
            <a:endParaRPr/>
          </a:p>
        </p:txBody>
      </p:sp>
      <p:sp>
        <p:nvSpPr>
          <p:cNvPr id="329" name="Google Shape;329;p57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Autofit/>
          </a:bodyPr>
          <a:lstStyle/>
          <a:p>
            <a:pPr marL="457200" marR="3810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</a:rPr>
              <a:t>Selwyn, Neil.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i="1" dirty="0">
                <a:solidFill>
                  <a:schemeClr val="dk1"/>
                </a:solidFill>
              </a:rPr>
              <a:t>Education and Technology: Key Issues and Debates</a:t>
            </a:r>
            <a:r>
              <a:rPr lang="en-US" sz="2000" dirty="0">
                <a:solidFill>
                  <a:schemeClr val="dk1"/>
                </a:solidFill>
              </a:rPr>
              <a:t>. 3rd ed., Bloomsbury Academic, 2021.</a:t>
            </a:r>
            <a:endParaRPr sz="2000" i="1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3"/>
              </a:rPr>
              <a:t>OpenAI.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 „Teaching with AI.” </a:t>
            </a:r>
            <a:r>
              <a:rPr lang="en-US" sz="2000" i="1" dirty="0">
                <a:solidFill>
                  <a:schemeClr val="dk1"/>
                </a:solidFill>
                <a:hlinkClick r:id="rId3"/>
              </a:rPr>
              <a:t>OpenAI Blog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, 31 </a:t>
            </a:r>
            <a:r>
              <a:rPr lang="en-US" sz="2000" dirty="0" err="1">
                <a:solidFill>
                  <a:schemeClr val="dk1"/>
                </a:solidFill>
                <a:hlinkClick r:id="rId3"/>
              </a:rPr>
              <a:t>sierpnia</a:t>
            </a:r>
            <a:r>
              <a:rPr lang="en-US" sz="2000" dirty="0">
                <a:solidFill>
                  <a:schemeClr val="dk1"/>
                </a:solidFill>
                <a:hlinkClick r:id="rId3"/>
              </a:rPr>
              <a:t> 2023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4"/>
              </a:rPr>
              <a:t>Turnitin.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 „AI Writing Detection: FAQ.” </a:t>
            </a:r>
            <a:r>
              <a:rPr lang="en-US" sz="2000" i="1" dirty="0">
                <a:solidFill>
                  <a:schemeClr val="dk1"/>
                </a:solidFill>
                <a:hlinkClick r:id="rId4"/>
              </a:rPr>
              <a:t>Turnitin Support</a:t>
            </a:r>
            <a:r>
              <a:rPr lang="en-US" sz="2000" dirty="0">
                <a:solidFill>
                  <a:schemeClr val="dk1"/>
                </a:solidFill>
                <a:hlinkClick r:id="rId4"/>
              </a:rPr>
              <a:t>, 2023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5"/>
              </a:rPr>
              <a:t>UNESCO.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 </a:t>
            </a:r>
            <a:r>
              <a:rPr lang="en-US" sz="2000" i="1" dirty="0">
                <a:solidFill>
                  <a:schemeClr val="dk1"/>
                </a:solidFill>
                <a:hlinkClick r:id="rId5"/>
              </a:rPr>
              <a:t>ChatGPT and Artificial Intelligence in Higher Education: Quick Start Guide</a:t>
            </a:r>
            <a:r>
              <a:rPr lang="en-US" sz="2000" dirty="0">
                <a:solidFill>
                  <a:schemeClr val="dk1"/>
                </a:solidFill>
                <a:hlinkClick r:id="rId5"/>
              </a:rPr>
              <a:t>. United Nations Educational, Scientific and Cultural Organization, 2023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  <a:hlinkClick r:id="rId6"/>
              </a:rPr>
              <a:t>World Economic Forum. </a:t>
            </a:r>
            <a:r>
              <a:rPr lang="en-US" sz="2000" i="1" dirty="0">
                <a:solidFill>
                  <a:schemeClr val="dk1"/>
                </a:solidFill>
                <a:hlinkClick r:id="rId6"/>
              </a:rPr>
              <a:t>The Future of Jobs Report 2025</a:t>
            </a:r>
            <a:r>
              <a:rPr lang="en-US" sz="2000" dirty="0">
                <a:solidFill>
                  <a:schemeClr val="dk1"/>
                </a:solidFill>
                <a:hlinkClick r:id="rId6"/>
              </a:rPr>
              <a:t>. World Economic Forum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Źródła ilustracji</a:t>
            </a:r>
            <a:endParaRPr/>
          </a:p>
        </p:txBody>
      </p:sp>
      <p:sp>
        <p:nvSpPr>
          <p:cNvPr id="335" name="Google Shape;335;p58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Autofit/>
          </a:bodyPr>
          <a:lstStyle/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https://www.empik.com/dostatek-klein-ezra-thompson-derek,p1604614556,ksiazka-p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https://www.empik.com/nexus-krotka-historia-informacji-od-epoki-kamienia-do-sztucznej-inteligencji-harari-yuval-noah,p1530277807,ksiazka-p</a:t>
            </a:r>
            <a:r>
              <a:rPr lang="en-US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https://reports.weforum.org/docs/WEF_Future_of_Jobs_Report_2025.pdf</a:t>
            </a:r>
            <a:r>
              <a:rPr lang="en-US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75" y="6703423"/>
            <a:ext cx="14304373" cy="9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109" y="3465260"/>
            <a:ext cx="402365" cy="40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6474" y="3459288"/>
            <a:ext cx="402365" cy="40236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9"/>
          <p:cNvSpPr>
            <a:spLocks noGrp="1"/>
          </p:cNvSpPr>
          <p:nvPr>
            <p:ph type="title" idx="4294967295"/>
          </p:nvPr>
        </p:nvSpPr>
        <p:spPr>
          <a:xfrm>
            <a:off x="837990" y="2376276"/>
            <a:ext cx="10809300" cy="70920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117025" tIns="58500" rIns="117025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6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Autor utworu: Jaśmina Kasenko</a:t>
            </a:r>
            <a:endParaRPr kumimoji="0" lang="en-US" sz="230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9"/>
          <p:cNvSpPr/>
          <p:nvPr/>
        </p:nvSpPr>
        <p:spPr>
          <a:xfrm>
            <a:off x="849120" y="3465260"/>
            <a:ext cx="12932100" cy="172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025" tIns="58500" rIns="117025" bIns="5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 BY 4.0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Materiał jest udostępniony na licencji Creative Commons Uznanie autorstwa CC BY 4.0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</a:pPr>
            <a:r>
              <a:rPr lang="en-U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https://creativecommons.org/licenses/by/4.0/deed.pl</a:t>
            </a:r>
            <a:endParaRPr sz="1800" dirty="0"/>
          </a:p>
          <a:p>
            <a:pPr lvl="0">
              <a:buSzPts val="1408"/>
            </a:pPr>
            <a:r>
              <a:rPr lang="en-US" sz="1800" dirty="0"/>
              <a:t>Materiał opracowany w związku z realizacją projektu „</a:t>
            </a:r>
            <a:r>
              <a:rPr lang="pl-PL" sz="1800" dirty="0"/>
              <a:t>Zrównoważony Kampus SGGW – kształcenie na rzecz branż kluczowych</a:t>
            </a:r>
            <a:r>
              <a:rPr lang="en-US" sz="1800" dirty="0"/>
              <a:t>” nr </a:t>
            </a:r>
            <a:r>
              <a:rPr lang="pl-PL" sz="1800" i="1" dirty="0"/>
              <a:t>FERS.01.05-IP</a:t>
            </a:r>
            <a:r>
              <a:rPr lang="pl-PL" sz="1800" i="1"/>
              <a:t>.08-0067 /23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Przegląd ekosystemu narzędzi AI - czaty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Chat GPT (OpenAI): Najpopularniejszy model do tekstów i analizy danych.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Claude (Anthropic): Wyróżnia się naturalnym stylem i bezpiecznym podejściem.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Google Gemini: Zintegrowany z ekosystemem Google (Dokumenty, Gmail).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Microsoft Copilot: Wykorzystuje modele GPT, połączony z pakietem Office.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Perplexity AI: Hybryda czatu i wyszukiwarki z aktywnymi źródłami online.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Przegląd ekosystemu narzędzi AI - inne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Gamma, Beautiful.ai: </a:t>
            </a:r>
            <a:r>
              <a:rPr lang="en-US" dirty="0" err="1">
                <a:solidFill>
                  <a:schemeClr val="dk1"/>
                </a:solidFill>
              </a:rPr>
              <a:t>Błyskawiczne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tworzenie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całych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prezentacji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stron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podstawie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tematu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NotebookLM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Tworzenie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spersonalizowanych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asystentów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podstawie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własnych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plików</a:t>
            </a:r>
            <a:r>
              <a:rPr lang="en-US" dirty="0">
                <a:solidFill>
                  <a:schemeClr val="dk1"/>
                </a:solidFill>
              </a:rPr>
              <a:t> PDF.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>
                <a:solidFill>
                  <a:schemeClr val="dk1"/>
                </a:solidFill>
              </a:rPr>
              <a:t>Canva Magic Studio: </a:t>
            </a:r>
            <a:r>
              <a:rPr lang="en-US" dirty="0" err="1">
                <a:solidFill>
                  <a:schemeClr val="dk1"/>
                </a:solidFill>
              </a:rPr>
              <a:t>Zaawansowana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grafika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infografiki</a:t>
            </a:r>
            <a:r>
              <a:rPr lang="en-US" dirty="0">
                <a:solidFill>
                  <a:schemeClr val="dk1"/>
                </a:solidFill>
              </a:rPr>
              <a:t> i </a:t>
            </a:r>
            <a:r>
              <a:rPr lang="en-US" dirty="0" err="1">
                <a:solidFill>
                  <a:schemeClr val="dk1"/>
                </a:solidFill>
              </a:rPr>
              <a:t>materiały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dydaktyczne</a:t>
            </a:r>
            <a:r>
              <a:rPr lang="en-US" dirty="0">
                <a:solidFill>
                  <a:schemeClr val="dk1"/>
                </a:solidFill>
              </a:rPr>
              <a:t> z </a:t>
            </a:r>
            <a:r>
              <a:rPr lang="en-US" dirty="0" err="1">
                <a:solidFill>
                  <a:schemeClr val="dk1"/>
                </a:solidFill>
              </a:rPr>
              <a:t>pomocą</a:t>
            </a:r>
            <a:r>
              <a:rPr lang="en-US" dirty="0">
                <a:solidFill>
                  <a:schemeClr val="dk1"/>
                </a:solidFill>
              </a:rPr>
              <a:t> AI.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 działa AI?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Sieci neuronowe: Systemy inspirowane strukturą ludzkiego mózgu przetwarzające dane.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Uczenie maszynowe: Proces samodzielnego wykrywania wzorców w ogromnych zbiorach treści.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Mechanizm predykcji: AI przewiduje najbardziej prawdopodobne następne słowo (token) w zdaniu.</a:t>
            </a:r>
            <a:endParaRPr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>
                <a:solidFill>
                  <a:schemeClr val="dk1"/>
                </a:solidFill>
              </a:rPr>
              <a:t>Modele LLM: Przetwarzają miliardy parametrów, aby rozumieć kontekst i niuanse języka.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Czym jest tokenizacja?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98725" y="1843959"/>
            <a:ext cx="13632900" cy="7500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AI </a:t>
            </a:r>
            <a:r>
              <a:rPr lang="en-US" dirty="0" err="1">
                <a:solidFill>
                  <a:schemeClr val="dk1"/>
                </a:solidFill>
              </a:rPr>
              <a:t>nie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widzi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całych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słów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lecz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dzieli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tekst</a:t>
            </a:r>
            <a:r>
              <a:rPr lang="en-US" dirty="0">
                <a:solidFill>
                  <a:schemeClr val="dk1"/>
                </a:solidFill>
              </a:rPr>
              <a:t> na </a:t>
            </a:r>
            <a:r>
              <a:rPr lang="en-US" dirty="0" err="1">
                <a:solidFill>
                  <a:schemeClr val="dk1"/>
                </a:solidFill>
              </a:rPr>
              <a:t>mniejsze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fragmenty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zwane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tokenami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 działa tokenizacja?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spcFirstLastPara="1" wrap="square" lIns="146275" tIns="146275" rIns="146275" bIns="14627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Struktura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tokena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Może</a:t>
            </a:r>
            <a:r>
              <a:rPr lang="en-US" dirty="0">
                <a:solidFill>
                  <a:schemeClr val="dk1"/>
                </a:solidFill>
              </a:rPr>
              <a:t> to </a:t>
            </a:r>
            <a:r>
              <a:rPr lang="en-US" dirty="0" err="1">
                <a:solidFill>
                  <a:schemeClr val="dk1"/>
                </a:solidFill>
              </a:rPr>
              <a:t>być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pojedyncza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litera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sylaba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całe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słowo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lub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znak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interpunkcyjny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Liczby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zamiast</a:t>
            </a:r>
            <a:r>
              <a:rPr lang="en-US" dirty="0">
                <a:solidFill>
                  <a:schemeClr val="dk1"/>
                </a:solidFill>
              </a:rPr>
              <a:t> liter: </a:t>
            </a:r>
            <a:r>
              <a:rPr lang="en-US" dirty="0" err="1">
                <a:solidFill>
                  <a:schemeClr val="dk1"/>
                </a:solidFill>
              </a:rPr>
              <a:t>Każdy</a:t>
            </a:r>
            <a:r>
              <a:rPr lang="en-US" dirty="0">
                <a:solidFill>
                  <a:schemeClr val="dk1"/>
                </a:solidFill>
              </a:rPr>
              <a:t> token </a:t>
            </a:r>
            <a:r>
              <a:rPr lang="en-US" dirty="0" err="1">
                <a:solidFill>
                  <a:schemeClr val="dk1"/>
                </a:solidFill>
              </a:rPr>
              <a:t>posiada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unikalny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identyfikator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numeryczny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który</a:t>
            </a:r>
            <a:r>
              <a:rPr lang="en-US" dirty="0">
                <a:solidFill>
                  <a:schemeClr val="dk1"/>
                </a:solidFill>
              </a:rPr>
              <a:t> system </a:t>
            </a:r>
            <a:r>
              <a:rPr lang="en-US" dirty="0" err="1">
                <a:solidFill>
                  <a:schemeClr val="dk1"/>
                </a:solidFill>
              </a:rPr>
              <a:t>przetwarza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matematycznie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Efektywność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Przeciętnie</a:t>
            </a:r>
            <a:r>
              <a:rPr lang="en-US" dirty="0">
                <a:solidFill>
                  <a:schemeClr val="dk1"/>
                </a:solidFill>
              </a:rPr>
              <a:t> 1000 </a:t>
            </a:r>
            <a:r>
              <a:rPr lang="en-US" dirty="0" err="1">
                <a:solidFill>
                  <a:schemeClr val="dk1"/>
                </a:solidFill>
              </a:rPr>
              <a:t>tokenów</a:t>
            </a:r>
            <a:r>
              <a:rPr lang="en-US" dirty="0">
                <a:solidFill>
                  <a:schemeClr val="dk1"/>
                </a:solidFill>
              </a:rPr>
              <a:t> to </a:t>
            </a:r>
            <a:r>
              <a:rPr lang="en-US" dirty="0" err="1">
                <a:solidFill>
                  <a:schemeClr val="dk1"/>
                </a:solidFill>
              </a:rPr>
              <a:t>około</a:t>
            </a:r>
            <a:r>
              <a:rPr lang="en-US" dirty="0">
                <a:solidFill>
                  <a:schemeClr val="dk1"/>
                </a:solidFill>
              </a:rPr>
              <a:t> 750 </a:t>
            </a:r>
            <a:r>
              <a:rPr lang="en-US" dirty="0" err="1">
                <a:solidFill>
                  <a:schemeClr val="dk1"/>
                </a:solidFill>
              </a:rPr>
              <a:t>słów</a:t>
            </a:r>
            <a:r>
              <a:rPr lang="en-US" dirty="0">
                <a:solidFill>
                  <a:schemeClr val="dk1"/>
                </a:solidFill>
              </a:rPr>
              <a:t> w </a:t>
            </a:r>
            <a:r>
              <a:rPr lang="en-US" dirty="0" err="1">
                <a:solidFill>
                  <a:schemeClr val="dk1"/>
                </a:solidFill>
              </a:rPr>
              <a:t>języku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angielskim</a:t>
            </a:r>
            <a:r>
              <a:rPr lang="en-US" dirty="0">
                <a:solidFill>
                  <a:schemeClr val="dk1"/>
                </a:solidFill>
              </a:rPr>
              <a:t> (w </a:t>
            </a:r>
            <a:r>
              <a:rPr lang="en-US" dirty="0" err="1">
                <a:solidFill>
                  <a:schemeClr val="dk1"/>
                </a:solidFill>
              </a:rPr>
              <a:t>polskim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nieco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mniej</a:t>
            </a:r>
            <a:r>
              <a:rPr lang="en-US" dirty="0">
                <a:solidFill>
                  <a:schemeClr val="dk1"/>
                </a:solidFill>
              </a:rPr>
              <a:t>).</a:t>
            </a:r>
            <a:endParaRPr dirty="0">
              <a:solidFill>
                <a:schemeClr val="dk1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Wpływ</a:t>
            </a:r>
            <a:r>
              <a:rPr lang="en-US" dirty="0">
                <a:solidFill>
                  <a:schemeClr val="dk1"/>
                </a:solidFill>
              </a:rPr>
              <a:t> na limit: </a:t>
            </a:r>
            <a:r>
              <a:rPr lang="en-US" dirty="0" err="1">
                <a:solidFill>
                  <a:schemeClr val="dk1"/>
                </a:solidFill>
              </a:rPr>
              <a:t>Rozmiar</a:t>
            </a:r>
            <a:r>
              <a:rPr lang="en-US" dirty="0">
                <a:solidFill>
                  <a:schemeClr val="dk1"/>
                </a:solidFill>
              </a:rPr>
              <a:t> „</a:t>
            </a:r>
            <a:r>
              <a:rPr lang="en-US" dirty="0" err="1">
                <a:solidFill>
                  <a:schemeClr val="dk1"/>
                </a:solidFill>
              </a:rPr>
              <a:t>pamięci</a:t>
            </a:r>
            <a:r>
              <a:rPr lang="en-US" dirty="0">
                <a:solidFill>
                  <a:schemeClr val="dk1"/>
                </a:solidFill>
              </a:rPr>
              <a:t>” </a:t>
            </a:r>
            <a:r>
              <a:rPr lang="en-US" dirty="0" err="1">
                <a:solidFill>
                  <a:schemeClr val="dk1"/>
                </a:solidFill>
              </a:rPr>
              <a:t>modelu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kontekst</a:t>
            </a:r>
            <a:r>
              <a:rPr lang="en-US" dirty="0">
                <a:solidFill>
                  <a:schemeClr val="dk1"/>
                </a:solidFill>
              </a:rPr>
              <a:t>) </a:t>
            </a:r>
            <a:r>
              <a:rPr lang="en-US" dirty="0" err="1">
                <a:solidFill>
                  <a:schemeClr val="dk1"/>
                </a:solidFill>
              </a:rPr>
              <a:t>zależy</a:t>
            </a:r>
            <a:r>
              <a:rPr lang="en-US" dirty="0">
                <a:solidFill>
                  <a:schemeClr val="dk1"/>
                </a:solidFill>
              </a:rPr>
              <a:t> od </a:t>
            </a:r>
            <a:r>
              <a:rPr lang="en-US" dirty="0" err="1">
                <a:solidFill>
                  <a:schemeClr val="dk1"/>
                </a:solidFill>
              </a:rPr>
              <a:t>maksymalnej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liczby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tokenów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jaką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może</a:t>
            </a:r>
            <a:r>
              <a:rPr lang="en-US" dirty="0">
                <a:solidFill>
                  <a:schemeClr val="dk1"/>
                </a:solidFill>
              </a:rPr>
              <a:t> on </a:t>
            </a:r>
            <a:r>
              <a:rPr lang="en-US" dirty="0" err="1">
                <a:solidFill>
                  <a:schemeClr val="dk1"/>
                </a:solidFill>
              </a:rPr>
              <a:t>naraz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przetworzyć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2382</Words>
  <Application>Microsoft Office PowerPoint</Application>
  <PresentationFormat>Niestandardowy</PresentationFormat>
  <Paragraphs>213</Paragraphs>
  <Slides>45</Slides>
  <Notes>45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9" baseType="lpstr">
      <vt:lpstr>Calibri</vt:lpstr>
      <vt:lpstr>Arial</vt:lpstr>
      <vt:lpstr>Open Sans</vt:lpstr>
      <vt:lpstr>Simple Light</vt:lpstr>
      <vt:lpstr>Zrównoważony Kampus SGGW – kształcenie na rzecz branż kluczowych</vt:lpstr>
      <vt:lpstr>AI w pracy nauczyciela akademickiego</vt:lpstr>
      <vt:lpstr>Zakres szkolenia</vt:lpstr>
      <vt:lpstr>Sztuczna inteligencja - czym jest</vt:lpstr>
      <vt:lpstr>Przegląd ekosystemu narzędzi AI - czaty</vt:lpstr>
      <vt:lpstr>Przegląd ekosystemu narzędzi AI - inne</vt:lpstr>
      <vt:lpstr>Jak działa AI?</vt:lpstr>
      <vt:lpstr>Czym jest tokenizacja?</vt:lpstr>
      <vt:lpstr>Jak działa tokenizacja?</vt:lpstr>
      <vt:lpstr>Czym są benchmarki?</vt:lpstr>
      <vt:lpstr>Najpopularniejsze benchmarki</vt:lpstr>
      <vt:lpstr>AI w szkolnictwie wyższym</vt:lpstr>
      <vt:lpstr>Projektowanie efektów uczenia się z pomocą AI</vt:lpstr>
      <vt:lpstr>Praca z syllabusem</vt:lpstr>
      <vt:lpstr>Konspekt zajęć</vt:lpstr>
      <vt:lpstr>Tworzenie interaktywnych materiałów dydaktycznych</vt:lpstr>
      <vt:lpstr>Automatyzacja quizów i testów wiedzy</vt:lpstr>
      <vt:lpstr>Personalizacja nauczania</vt:lpstr>
      <vt:lpstr>Wizualizacja: Generowanie obrazów i diagramów</vt:lpstr>
      <vt:lpstr>AI i research</vt:lpstr>
      <vt:lpstr>Anatomia skutecznego prompta</vt:lpstr>
      <vt:lpstr>Podstawowy efektywny prompt</vt:lpstr>
      <vt:lpstr>Inżynieria promptów</vt:lpstr>
      <vt:lpstr>Prompt-łańcuch</vt:lpstr>
      <vt:lpstr>Prompt-szkielet</vt:lpstr>
      <vt:lpstr>Prompt-drzewo</vt:lpstr>
      <vt:lpstr>Iteracja, czyli rozmowa z maszyną</vt:lpstr>
      <vt:lpstr>Halucynacje i błędy merytoryczne</vt:lpstr>
      <vt:lpstr>Stronniczość (Bias) w algorytmach</vt:lpstr>
      <vt:lpstr>Prawa autorskie a własność intelektualna</vt:lpstr>
      <vt:lpstr>Akty prawne</vt:lpstr>
      <vt:lpstr>Ochrona danych osobowych i prywatność</vt:lpstr>
      <vt:lpstr>Student z AI = nowa rzeczywistość na sali wykładowej?</vt:lpstr>
      <vt:lpstr>Kompetencje przyszłości - przyszłość studenta</vt:lpstr>
      <vt:lpstr>Pułapka detektorów AI</vt:lpstr>
      <vt:lpstr>Od wykrywania AI do projektowania - ocena prac</vt:lpstr>
      <vt:lpstr>Akademicka uczciwość a AI</vt:lpstr>
      <vt:lpstr>AI w pracy akademickiej</vt:lpstr>
      <vt:lpstr>Plan wdrożenia AI we własnej pracy - inspiracje</vt:lpstr>
      <vt:lpstr>Przyszłość uniwersytetu i edukacji</vt:lpstr>
      <vt:lpstr>Polecenia książkowe</vt:lpstr>
      <vt:lpstr>Źródła 1</vt:lpstr>
      <vt:lpstr>Źródła 2</vt:lpstr>
      <vt:lpstr>Źródła ilustracji</vt:lpstr>
      <vt:lpstr>Autor utworu: Jaśmina Kasenko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Beata Celmer-Paszkowska</dc:creator>
  <cp:lastModifiedBy>Beata Celmer-Paszkowska</cp:lastModifiedBy>
  <cp:revision>6</cp:revision>
  <dcterms:modified xsi:type="dcterms:W3CDTF">2026-05-29T07:15:38Z</dcterms:modified>
</cp:coreProperties>
</file>