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sldIdLst>
    <p:sldId id="258" r:id="rId5"/>
    <p:sldId id="288" r:id="rId6"/>
    <p:sldId id="264" r:id="rId7"/>
    <p:sldId id="290" r:id="rId8"/>
    <p:sldId id="289" r:id="rId9"/>
    <p:sldId id="260" r:id="rId10"/>
    <p:sldId id="262" r:id="rId11"/>
    <p:sldId id="263" r:id="rId12"/>
    <p:sldId id="265" r:id="rId13"/>
    <p:sldId id="274" r:id="rId14"/>
    <p:sldId id="292" r:id="rId15"/>
    <p:sldId id="269" r:id="rId16"/>
    <p:sldId id="275" r:id="rId17"/>
    <p:sldId id="294" r:id="rId18"/>
    <p:sldId id="270" r:id="rId19"/>
    <p:sldId id="271" r:id="rId20"/>
    <p:sldId id="279" r:id="rId21"/>
    <p:sldId id="284" r:id="rId22"/>
    <p:sldId id="285" r:id="rId23"/>
    <p:sldId id="286" r:id="rId24"/>
    <p:sldId id="280" r:id="rId25"/>
    <p:sldId id="281" r:id="rId26"/>
    <p:sldId id="282" r:id="rId27"/>
    <p:sldId id="259" r:id="rId2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iej Czubiński" initials="MC" lastIdx="0" clrIdx="0">
    <p:extLst>
      <p:ext uri="{19B8F6BF-5375-455C-9EA6-DF929625EA0E}">
        <p15:presenceInfo xmlns:p15="http://schemas.microsoft.com/office/powerpoint/2012/main" userId="S-1-5-21-1876378279-2925438744-434655709-12553" providerId="AD"/>
      </p:ext>
    </p:extLst>
  </p:cmAuthor>
  <p:cmAuthor id="2" name="Justyna Sienkiewicz" initials="JS" lastIdx="1" clrIdx="1">
    <p:extLst>
      <p:ext uri="{19B8F6BF-5375-455C-9EA6-DF929625EA0E}">
        <p15:presenceInfo xmlns:p15="http://schemas.microsoft.com/office/powerpoint/2012/main" userId="S-1-5-21-1876378279-2925438744-434655709-570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C5521C"/>
    <a:srgbClr val="4DB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58" autoAdjust="0"/>
  </p:normalViewPr>
  <p:slideViewPr>
    <p:cSldViewPr snapToGrid="0" showGuides="1">
      <p:cViewPr varScale="1">
        <p:scale>
          <a:sx n="95" d="100"/>
          <a:sy n="95" d="100"/>
        </p:scale>
        <p:origin x="396" y="90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-137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196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9A1AD-003C-FF47-BBE8-2ECDE51BDC73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BAEBE-21FB-5E4A-B06E-563616F435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85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C81EC0-296E-4CA3-95B0-B9F83DC48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BC56858-AACD-45B6-A955-FBA47DEB7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A704E96-828A-4762-91B2-D4CA3A2C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DC8BAA-BB49-48D2-AF15-D1C99538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15BF14-AE1E-4187-AE1F-DA045545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215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2DE2D-DAA0-446E-BC03-BFD6AF045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F39B4EA-379D-4473-B5FA-ED7355037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106A94C-1728-41A6-807F-75EA9743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CAAFFC-B204-4D22-A101-53A81CBE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DCDD754-B2DF-47EB-A11F-D4F1D0845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4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3B8E96D-37DD-44BA-B4BA-E17EB890E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D0FC10E-44D3-430C-B696-2161E532E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1D3F88-3FD3-47D2-BBE1-D6B43702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E2C852-942D-4806-B67E-54800533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D7B26D-BBE1-42DD-B714-4846A889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3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053E39-9620-4C1E-841F-89B740DDE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8E9FBE-F993-4393-B443-CEE6814C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330C8B-FA7C-4226-8419-3AD6BFD5C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26F786-909D-44A8-974D-C0248B05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AD5A2D-F598-4D9C-9C67-C9A5AF53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6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53E99-CA44-4CF9-BF29-624D5581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63B57-5E60-4B05-9EFB-02F10D099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0BF2C0-5704-4503-BC6E-348D756F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53328B-0252-4C19-BDEE-0BC28F73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71581BC-77A5-4139-B6BA-B31527B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02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E162F-08C6-4CF7-BC6B-EE992B74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0DD271-8561-44C5-9594-939931A75E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7C2611A-B135-47BE-B4A1-670185DBB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A6C688-8E4D-466D-9EAA-3D7989CB2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609F532-3BCE-40FF-A181-09DDB059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8D549B-DA17-4515-AB2B-52F2C2FB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82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AB286-559D-43AE-8706-36473F095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1F4715-1739-40A5-A5FC-6DC1F875A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130493-828B-43DA-9E72-FEF654AEF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24998CC-AD54-4312-820A-C4F83D844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95C483-0E3D-4A98-AF07-2F160368C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499FF69-D6DC-4AE9-87E2-8410F283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3D095DB-148D-45A8-9463-299287AD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E555F67-BB02-4D55-933A-12C4CC39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7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C12FDD-E3F3-4B0E-8BBD-FF628E652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50D26B5-8ED2-4559-B55C-DDC988E9C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493A7AF-594C-4FA2-8876-80F3CE82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D6CAE6-B394-4ED9-8CFC-6598E875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23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A8B0E18-D900-4290-8670-54F77BC4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4C7EC36-94A2-4CBE-BBA5-2C18DB2C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5BA40D-1F1C-4AC2-83CD-7545C348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7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0CF5CD-DC86-46DC-9814-162A7377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BA0510-F18D-4370-857F-5328DF56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6215D13-B28D-495A-927A-8B7C3DEC0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37A454E-3446-4ABE-A42E-058B5A7C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4CB0D6C-2646-4D22-BC3D-D5FC62308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4C0DA24-FF3D-45F1-91AE-31FF2DD4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36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3A95A4-751B-4856-AAD5-A11E71108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44A44EF-5D00-44C0-973E-19602F648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48CF7BD-B699-497B-B72B-1A6CB4F64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8D69CB-1774-4DB4-94B6-586F704BB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F5C05EC-B9FA-4DAC-8F1E-6EF975A0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42F02D0-9081-43C2-91F8-F027F4E6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20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357FF89-0F23-4BE7-B654-92CA2054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98091E-1205-4423-A752-1A9015E13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59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48BE52-CD60-468D-8371-546908734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80967-AEBE-453C-BD8E-FBE98228696F}" type="datetimeFigureOut">
              <a:rPr lang="pl-PL" smtClean="0"/>
              <a:t>2026-04-24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893FA07-84AA-4595-B55C-D90DCD146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306C3E-64DA-4E2F-8E01-2C7FFDEB5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55376C6-B170-4BAB-817A-47CF8AABBD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5" y="6081684"/>
            <a:ext cx="11888250" cy="79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05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/4.0/deed.p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040C5185-EE9F-4004-B36B-5DC219184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27813" y="0"/>
            <a:ext cx="5964187" cy="2098179"/>
            <a:chOff x="6227813" y="0"/>
            <a:chExt cx="5964187" cy="2098179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8AC1354D-EB15-4012-BE61-C56AA921A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42694" y="0"/>
              <a:ext cx="4249306" cy="1016350"/>
            </a:xfrm>
            <a:prstGeom prst="rect">
              <a:avLst/>
            </a:prstGeom>
            <a:solidFill>
              <a:srgbClr val="C552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" name="Grupa 5">
              <a:extLst>
                <a:ext uri="{FF2B5EF4-FFF2-40B4-BE49-F238E27FC236}">
                  <a16:creationId xmlns:a16="http://schemas.microsoft.com/office/drawing/2014/main" id="{A8893C89-B497-44D7-9E31-5E376B64F2C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227813" y="299542"/>
              <a:ext cx="5675694" cy="1798637"/>
              <a:chOff x="1469644" y="187882"/>
              <a:chExt cx="5675694" cy="1798637"/>
            </a:xfrm>
          </p:grpSpPr>
          <p:sp>
            <p:nvSpPr>
              <p:cNvPr id="7" name="Prostokąt 6">
                <a:extLst>
                  <a:ext uri="{FF2B5EF4-FFF2-40B4-BE49-F238E27FC236}">
                    <a16:creationId xmlns:a16="http://schemas.microsoft.com/office/drawing/2014/main" id="{C28A9527-3B4E-428E-9B73-7ECC6AF279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469644" y="187882"/>
                <a:ext cx="5675693" cy="1798637"/>
              </a:xfrm>
              <a:prstGeom prst="rect">
                <a:avLst/>
              </a:prstGeom>
              <a:solidFill>
                <a:srgbClr val="A6D3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Prostokąt 7">
                <a:extLst>
                  <a:ext uri="{FF2B5EF4-FFF2-40B4-BE49-F238E27FC236}">
                    <a16:creationId xmlns:a16="http://schemas.microsoft.com/office/drawing/2014/main" id="{5ED5CD58-6C3F-4D03-A480-5C002AEBFE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3184525" y="187882"/>
                <a:ext cx="3960813" cy="721248"/>
              </a:xfrm>
              <a:prstGeom prst="rect">
                <a:avLst/>
              </a:prstGeom>
              <a:solidFill>
                <a:srgbClr val="0052A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Tytuł 1">
                <a:extLst>
                  <a:ext uri="{FF2B5EF4-FFF2-40B4-BE49-F238E27FC236}">
                    <a16:creationId xmlns:a16="http://schemas.microsoft.com/office/drawing/2014/main" id="{FD1DD324-8FFE-42DE-8C0F-1E7AEA7D17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06282" y="1014637"/>
                <a:ext cx="5202415" cy="863707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lvl="0" algn="ctr">
                  <a:defRPr/>
                </a:pPr>
                <a:r>
                  <a:rPr lang="pl-PL" dirty="0">
                    <a:solidFill>
                      <a:srgbClr val="002073"/>
                    </a:solidFill>
                  </a:rPr>
                  <a:t>dla Rozwoju Społecznego</a:t>
                </a:r>
                <a:endParaRPr kumimoji="0" lang="pl-PL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7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" name="Tytuł 1">
                <a:extLst>
                  <a:ext uri="{FF2B5EF4-FFF2-40B4-BE49-F238E27FC236}">
                    <a16:creationId xmlns:a16="http://schemas.microsoft.com/office/drawing/2014/main" id="{EB5C9E51-FC00-41B1-B1C0-28E7AAB81D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47245" y="267254"/>
                <a:ext cx="2545742" cy="432048"/>
              </a:xfrm>
              <a:prstGeom prst="rect">
                <a:avLst/>
              </a:prstGeom>
            </p:spPr>
            <p:txBody>
              <a:bodyPr vert="horz" lIns="0" tIns="0" rIns="0" bIns="0" rtlCol="0" anchor="t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marL="0" marR="0" lvl="0" indent="0" algn="l" defTabSz="1007943" rtl="0" eaLnBrk="1" fontAlgn="auto" latinLnBrk="0" hangingPunct="1">
                  <a:lnSpc>
                    <a:spcPts val="35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1400" b="1" i="0" u="none" strike="noStrike" kern="1200" cap="none" spc="2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</a:rPr>
                  <a:t>Fundusze Europejskie</a:t>
                </a:r>
              </a:p>
            </p:txBody>
          </p:sp>
        </p:grpSp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C728A1A6-2F13-4BF3-B09B-8B1ABC8801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2693" y="296350"/>
              <a:ext cx="1079492" cy="720000"/>
            </a:xfrm>
            <a:prstGeom prst="rect">
              <a:avLst/>
            </a:prstGeom>
          </p:spPr>
        </p:pic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226596"/>
            <a:ext cx="9144000" cy="138918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Zrównoważony Kampus SGGW – </a:t>
            </a:r>
            <a:b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- kształcenie na rzecz branż kluczowych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524000" y="4109291"/>
            <a:ext cx="9144000" cy="179130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Projekt współfinansowany z Europejskiego Funduszu Społecznego Plus 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w </a:t>
            </a: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ramach Programu Fundusze Europejskie dla Rozwoju Społecznego 2021-2027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Priorytet 1 Umiejętności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Działanie 01.05 Umiejętności w szkolnictwie wyższym</a:t>
            </a:r>
          </a:p>
        </p:txBody>
      </p:sp>
    </p:spTree>
    <p:extLst>
      <p:ext uri="{BB962C8B-B14F-4D97-AF65-F5344CB8AC3E}">
        <p14:creationId xmlns:p14="http://schemas.microsoft.com/office/powerpoint/2010/main" val="269055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Dynamika przemian potasu w glebie: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093" y="2205463"/>
            <a:ext cx="10516518" cy="217972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Do głównych procesów którym podlega potas w glebie zaliczamy: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sorpcja, desorpcja,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retrogradacja, rozpuszczenie. </a:t>
            </a:r>
          </a:p>
        </p:txBody>
      </p:sp>
    </p:spTree>
    <p:extLst>
      <p:ext uri="{BB962C8B-B14F-4D97-AF65-F5344CB8AC3E}">
        <p14:creationId xmlns:p14="http://schemas.microsoft.com/office/powerpoint/2010/main" val="2098822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3F285-6394-2072-015C-CD2047824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3D2267-3768-47F0-02E3-1C55E4F18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Dynamika przemian potasu w glebie cd.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21A8A91E-F224-4326-99E2-FE7743D9BB0E}"/>
              </a:ext>
            </a:extLst>
          </p:cNvPr>
          <p:cNvSpPr txBox="1">
            <a:spLocks/>
          </p:cNvSpPr>
          <p:nvPr/>
        </p:nvSpPr>
        <p:spPr>
          <a:xfrm>
            <a:off x="906164" y="2083737"/>
            <a:ext cx="10516518" cy="1034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2400" dirty="0"/>
              <a:t>Sorpcja potasu – wejście kationu K</a:t>
            </a:r>
            <a:r>
              <a:rPr lang="pl-PL" sz="2400" baseline="30000" dirty="0"/>
              <a:t>+</a:t>
            </a:r>
            <a:r>
              <a:rPr lang="pl-PL" sz="2400" dirty="0"/>
              <a:t> w kompleks sorpcyjny.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l-PL" sz="2400" dirty="0">
                <a:latin typeface="+mj-lt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l-PL" sz="2400" dirty="0">
              <a:latin typeface="+mj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8FCFBC-82DB-C013-3F57-C0AEB105E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164" y="2843321"/>
            <a:ext cx="10516518" cy="239727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pl-PL" sz="2400" dirty="0"/>
              <a:t>Retrogradacja (uwstecznienie). Procesowi  może ulec potas obecny w roztworze glebowym oraz potas wymienny. Potas wiąże się w formy trudno wymienne z minerałami ilastymi. Szczególną zdolność do wiązania jonów potasu mają minerały typu 2:1, np. illit. </a:t>
            </a:r>
          </a:p>
        </p:txBody>
      </p:sp>
    </p:spTree>
    <p:extLst>
      <p:ext uri="{BB962C8B-B14F-4D97-AF65-F5344CB8AC3E}">
        <p14:creationId xmlns:p14="http://schemas.microsoft.com/office/powerpoint/2010/main" val="1870193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F5232D-79E8-4B30-B7F4-E247B2D2C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900" dirty="0"/>
              <a:t>3. Potas – pierwiastek niezbędny i zagrożenie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7B796E-D3F3-4CEA-BBDF-DB40FAB15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666254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Potas należy do grupy 14 pierwiastków niezbędnych. Ze względu na duże zapotrzebowanie jest klasyfikowany jako makroskładnik. Spośród kationów, potas jest pierwiastkiem pobieranym przez rośliny w ilościach największych.</a:t>
            </a:r>
          </a:p>
          <a:p>
            <a:pPr marL="0" indent="0">
              <a:lnSpc>
                <a:spcPct val="150000"/>
              </a:lnSpc>
              <a:spcBef>
                <a:spcPts val="2400"/>
              </a:spcBef>
              <a:buNone/>
            </a:pPr>
            <a:r>
              <a:rPr lang="pl-PL" sz="2400" dirty="0"/>
              <a:t>Pobranie potasu przez rośliny odbywa się w wyniku dyfuzji (proces dominujący, do 80%), na zasadzie przepływu masowego (od 5% do 100%, średnio 20%).</a:t>
            </a:r>
          </a:p>
        </p:txBody>
      </p:sp>
    </p:spTree>
    <p:extLst>
      <p:ext uri="{BB962C8B-B14F-4D97-AF65-F5344CB8AC3E}">
        <p14:creationId xmlns:p14="http://schemas.microsoft.com/office/powerpoint/2010/main" val="2557287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F5232D-79E8-4B30-B7F4-E247B2D2C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45173"/>
            <a:ext cx="11201400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3. Potas – pierwiastek niezbędny i zagrożenie cd.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7B796E-D3F3-4CEA-BBDF-DB40FAB15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6433"/>
            <a:ext cx="10515600" cy="4939552"/>
          </a:xfrm>
        </p:spPr>
        <p:txBody>
          <a:bodyPr>
            <a:norm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pl-PL" sz="2400" dirty="0"/>
              <a:t>Niedobór potasu powoduje: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spowolniony wzrost rośliny ze słabo wykształconymi liśćmi, zasychanie brzegów liści, słabo rozwiniętym systemem korzeniowym,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mniejsza masa całych roślin, karłowacenie,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zwiększona podatność roślin na niskie temperatury a w przypadku roślin ozimych wzrost podatności na wymarznięcie,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u roślin jagodowych, pestkowych opadanie niedojrzałych owoców,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pl-PL" sz="2400" dirty="0"/>
              <a:t>niską jakość przechowalniczą i biologiczną.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BD41F84A-26AD-42A8-88FE-25FC86696CBA}"/>
              </a:ext>
            </a:extLst>
          </p:cNvPr>
          <p:cNvSpPr txBox="1">
            <a:spLocks/>
          </p:cNvSpPr>
          <p:nvPr/>
        </p:nvSpPr>
        <p:spPr>
          <a:xfrm>
            <a:off x="967509" y="4765962"/>
            <a:ext cx="10515600" cy="1496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2400" dirty="0"/>
              <a:t>Nadmiar potasu prowadzi do: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niewłaściwych relacji między składnikami w roślinie,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obniżenia jakości plonu (jego wartości biologicznej).</a:t>
            </a:r>
          </a:p>
        </p:txBody>
      </p:sp>
    </p:spTree>
    <p:extLst>
      <p:ext uri="{BB962C8B-B14F-4D97-AF65-F5344CB8AC3E}">
        <p14:creationId xmlns:p14="http://schemas.microsoft.com/office/powerpoint/2010/main" val="583031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78451-AD32-3F7E-BF1A-AFFF7368A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A8AAD2-9FD6-554E-732B-E101A8678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0"/>
            <a:ext cx="11192435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3. Potas – pierwiastek niezbędny i zagrożenie cd.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276ABC-13E6-0B3C-21C0-1536827E3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218153"/>
            <a:ext cx="10789025" cy="41595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/>
              <a:t>Reakcja roślin na chlor (pochodzący z chlorku potasu):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rośliny bardzo wrażliwe na chlor: czerwona porzeczka, agrest, malina, truskawka, jeżyna, borówka, drzewa pestkowe (szczególnie czereśnia), fasola, ogórek, cykoria, melon, papryka, cebula, sałata, cukinia, dynia, chmiel, tytoń, większość upraw pod szkłem, rośliny kwiatowe i ozdobne, świerk serbski oraz rozsady większości roślin,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rośliny względnie wrażliwe na chlor: ziemniak, słonecznik, winorośl, drzewa ziarnkowe, czarna porzeczka, pomidor, rzodkiewka, kalarepa, brukselka, groch, szpinak, marchew, czosnek i rzodkiew,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rośliny tolerujące chlor: zboża, kukurydza, rzepak, szparag, kapusta głowiasta, burak ćwikłowy, rabarbar, użytki zielone, mieszanki koniczyn z trawami,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rośliny reagujące korzystnie na chlor: burak cukrowy, burak pastewny, seler i burak liściowy.</a:t>
            </a:r>
          </a:p>
        </p:txBody>
      </p:sp>
    </p:spTree>
    <p:extLst>
      <p:ext uri="{BB962C8B-B14F-4D97-AF65-F5344CB8AC3E}">
        <p14:creationId xmlns:p14="http://schemas.microsoft.com/office/powerpoint/2010/main" val="4078916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AF4A59-9973-48D4-A861-6DD316ECD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634" y="443348"/>
            <a:ext cx="11218332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4. Podstawy kontrolowanego żywienia roślin potasem, diagnostyka stanu odżywienia roślin w potas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210D00-A2B6-4424-A73A-07FA9DF2D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376" y="2352393"/>
            <a:ext cx="10515600" cy="318316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Analiza chemiczna gleb, podłoży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Analiza chemiczna wody i pożywek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Analiza chemiczna roślin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Lustracja i zbieranie danych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Znaczenie liczb granicznych i zawartości wskaźnikowych</a:t>
            </a:r>
          </a:p>
        </p:txBody>
      </p:sp>
    </p:spTree>
    <p:extLst>
      <p:ext uri="{BB962C8B-B14F-4D97-AF65-F5344CB8AC3E}">
        <p14:creationId xmlns:p14="http://schemas.microsoft.com/office/powerpoint/2010/main" val="3661169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5. Żywienie potasem w odniesieniu do warunków i metod uprawy – podstawowe reguły i zalecenia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0756"/>
            <a:ext cx="10515600" cy="205493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Uprawy polowe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Uprawy pod osłonami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Żywienie roślin sadowniczych</a:t>
            </a:r>
          </a:p>
        </p:txBody>
      </p:sp>
    </p:spTree>
    <p:extLst>
      <p:ext uri="{BB962C8B-B14F-4D97-AF65-F5344CB8AC3E}">
        <p14:creationId xmlns:p14="http://schemas.microsoft.com/office/powerpoint/2010/main" val="1879288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442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potasem w uprawach polowych</a:t>
            </a:r>
            <a:br>
              <a:rPr lang="pl-PL" dirty="0"/>
            </a:br>
            <a:r>
              <a:rPr lang="pl-PL" dirty="0"/>
              <a:t>– podstawowe reguły i warunków zalecenia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1CB0144A-C1DE-4E6C-A749-AB20C1C9C968}"/>
              </a:ext>
            </a:extLst>
          </p:cNvPr>
          <p:cNvSpPr txBox="1">
            <a:spLocks/>
          </p:cNvSpPr>
          <p:nvPr/>
        </p:nvSpPr>
        <p:spPr>
          <a:xfrm>
            <a:off x="747252" y="1809135"/>
            <a:ext cx="10720848" cy="44736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l-PL" sz="2400" dirty="0"/>
              <a:t>Potrzeby nawozowe roślin w stosunku do potasu zależą: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od ich wymagań pokarmowych,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zasobności gleby w dostępne składniki pokarmowe (metoda uniwersalna),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kategorii gleby i zawartości substancji organicznej,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jakości przedplonu w zmianowaniu,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historii nawożenia czy stopnia wykorzystania składników pokarmowych z nawozów. </a:t>
            </a:r>
          </a:p>
        </p:txBody>
      </p:sp>
    </p:spTree>
    <p:extLst>
      <p:ext uri="{BB962C8B-B14F-4D97-AF65-F5344CB8AC3E}">
        <p14:creationId xmlns:p14="http://schemas.microsoft.com/office/powerpoint/2010/main" val="234965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320"/>
            <a:ext cx="10636624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potasem w uprawach polowych – podstawowe reguły i zalecenia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012"/>
            <a:ext cx="10515600" cy="468998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dirty="0"/>
              <a:t> W przypadku warzyw zapotrzebowanie na potas można określić na podstawie: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dirty="0"/>
              <a:t>opracowanych doświadczalnie wymagań pokarmowych roślin i współczynnika sorpcji dla potasu,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dirty="0"/>
              <a:t>obliczenia niedosytu potasu w glebie na podstawie zalecanych standardowo zawartości dla uprawianego gatunku i jego aktualnej zawartości w glebie,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dirty="0"/>
              <a:t>uproszonego bilansu potasu, gdzie uwzględniamy: wymagania pokarmowe danego gatunku, zawartość dostępnego w glebie potasu mineralnego (analiza chemiczna), ilość potasu uwalnianego z substancji organicznej i materiału siewnego oraz straty na wymywanie w zależności od kategorii gleby.</a:t>
            </a:r>
          </a:p>
        </p:txBody>
      </p:sp>
    </p:spTree>
    <p:extLst>
      <p:ext uri="{BB962C8B-B14F-4D97-AF65-F5344CB8AC3E}">
        <p14:creationId xmlns:p14="http://schemas.microsoft.com/office/powerpoint/2010/main" val="1963935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627659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potasem – podstawowe reguły i zalecenia.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141" y="1885807"/>
            <a:ext cx="10627659" cy="330979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 Zmniejszanie strat potasu i zwiększanie efektywności w żywieniu potasem: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wysiłek powinien być nakierowany na precyzyjne ustalenie dawki,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termin/sposób wysiewu nawozów potasowych powinien uwzględniać ich skład chemiczny,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nawozy zawierające potas powinny być dzielone na dawki ze względu na obecność chlorków, możliwość zasolenia gleby, możliwość wypłukiwanie w głąb gleby.</a:t>
            </a:r>
          </a:p>
        </p:txBody>
      </p:sp>
    </p:spTree>
    <p:extLst>
      <p:ext uri="{BB962C8B-B14F-4D97-AF65-F5344CB8AC3E}">
        <p14:creationId xmlns:p14="http://schemas.microsoft.com/office/powerpoint/2010/main" val="1638762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BCDF83-2590-41B9-82BF-40D7564BC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19237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Żywienie mineralne roślin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EF1EC21-3A39-4294-97D0-99641ED27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794934"/>
          </a:xfrm>
        </p:spPr>
        <p:txBody>
          <a:bodyPr>
            <a:normAutofit fontScale="77500" lnSpcReduction="20000"/>
          </a:bodyPr>
          <a:lstStyle/>
          <a:p>
            <a:r>
              <a:rPr lang="pl-PL" sz="2600" dirty="0"/>
              <a:t>Wykład</a:t>
            </a:r>
          </a:p>
          <a:p>
            <a:pPr>
              <a:spcAft>
                <a:spcPts val="1800"/>
              </a:spcAft>
            </a:pPr>
            <a:r>
              <a:rPr lang="pl-PL" sz="2600" dirty="0"/>
              <a:t>Potas w żywieniu roślin</a:t>
            </a:r>
          </a:p>
          <a:p>
            <a:pPr>
              <a:spcBef>
                <a:spcPts val="1800"/>
              </a:spcBef>
            </a:pPr>
            <a:r>
              <a:rPr lang="pl-PL" sz="2600" dirty="0"/>
              <a:t>Dr hab. Marzena Wińska-Krysiak</a:t>
            </a:r>
          </a:p>
          <a:p>
            <a:r>
              <a:rPr lang="pl-PL" sz="2600" dirty="0"/>
              <a:t>Katedra Ochrony Roślin</a:t>
            </a:r>
          </a:p>
        </p:txBody>
      </p:sp>
    </p:spTree>
    <p:extLst>
      <p:ext uri="{BB962C8B-B14F-4D97-AF65-F5344CB8AC3E}">
        <p14:creationId xmlns:p14="http://schemas.microsoft.com/office/powerpoint/2010/main" val="28338951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617" y="-121542"/>
            <a:ext cx="11796765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potasem – podstawowe reguły i zalecenia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538" y="1204021"/>
            <a:ext cx="10515600" cy="44833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/>
              <a:t> Zmniejszanie strat potasu i zwiększanie efektywności w żywieniu roślin tym składnikiem: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dobór nawozów powinien uwzględniać wrażliwość roślin na chlor,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dobór nawozów powinien uwzględniać rodzaj gleby,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nawozy potasowe z domieszką sodu stosować wyłącznie na gleby lekkie,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nawozy potasowe z domieszką Mg stosować na gleby ubogie w magnez,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pl-PL" sz="2400" dirty="0"/>
              <a:t>plonotwórcze działanie potasu jest związane z dobrym zaopatrzeniem roślin w inne składniki np. azot- azotanowy, żelazo.</a:t>
            </a:r>
          </a:p>
          <a:p>
            <a:pPr marL="0" indent="0">
              <a:buNone/>
            </a:pPr>
            <a:r>
              <a:rPr lang="pl-PL" sz="2400" b="1" dirty="0"/>
              <a:t>Generalnie rodzaj nawozów potasowych powinien być dobrany do rodzaju gleby, odczynu, uprawianych roślin, sposobu i terminu nawożenia.</a:t>
            </a:r>
          </a:p>
        </p:txBody>
      </p:sp>
    </p:spTree>
    <p:extLst>
      <p:ext uri="{BB962C8B-B14F-4D97-AF65-F5344CB8AC3E}">
        <p14:creationId xmlns:p14="http://schemas.microsoft.com/office/powerpoint/2010/main" val="548516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224" y="148815"/>
            <a:ext cx="10636624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potasem w uprawach pod osłonami – podstawowe reguły i zalecenia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224" y="1641987"/>
            <a:ext cx="10636624" cy="473290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W uprawach pod osłonami nawozy są dostarczane najczęściej w postaci pożywki (</a:t>
            </a:r>
            <a:r>
              <a:rPr lang="pl-PL" sz="2400" dirty="0" err="1"/>
              <a:t>fertygacja</a:t>
            </a:r>
            <a:r>
              <a:rPr lang="pl-PL" sz="2400" dirty="0"/>
              <a:t>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Skład pożywki jest uzależniony od właściwości podłoża (sorpcja lub brak sorpcji), technologii nawożenia  (otwarty bądź zamknięty system krążenia pożywki), składu chemicznego wody oraz potrzeb uprawianego gatunku.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Potas jest bilansowany na podstawie wymagań roślin i jego zawartości w wodzie. Stosowane nawozy powinny być wysokiej jakości, </a:t>
            </a:r>
            <a:r>
              <a:rPr lang="pl-PL" sz="2400" dirty="0" err="1"/>
              <a:t>bezbalastowe</a:t>
            </a:r>
            <a:r>
              <a:rPr lang="pl-PL" sz="2400" dirty="0"/>
              <a:t>, bardzo dobrze rozpuszczalne w wodzie. W przypadku chloru jego obecność w pożywce jest ściśle uzależniona od jakości wody.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75132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82" y="867543"/>
            <a:ext cx="10618694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potasem w uprawach sadowniczych – podstawowe reguły i zalecenia cd.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2142D78F-62EE-40C1-BAA5-211F4F1D537E}"/>
              </a:ext>
            </a:extLst>
          </p:cNvPr>
          <p:cNvSpPr txBox="1">
            <a:spLocks/>
          </p:cNvSpPr>
          <p:nvPr/>
        </p:nvSpPr>
        <p:spPr>
          <a:xfrm>
            <a:off x="838200" y="2975774"/>
            <a:ext cx="10515600" cy="1272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l-PL" sz="2400" dirty="0"/>
              <a:t>Dawki nawozów potasowych obliczane są na podstawie analizy gleby, analizy materiału roślinnego i ogólnego wyglądu roślin sadowniczych.</a:t>
            </a:r>
          </a:p>
        </p:txBody>
      </p:sp>
    </p:spTree>
    <p:extLst>
      <p:ext uri="{BB962C8B-B14F-4D97-AF65-F5344CB8AC3E}">
        <p14:creationId xmlns:p14="http://schemas.microsoft.com/office/powerpoint/2010/main" val="31247702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099"/>
            <a:ext cx="10515600" cy="1325563"/>
          </a:xfrm>
        </p:spPr>
        <p:txBody>
          <a:bodyPr>
            <a:normAutofit/>
          </a:bodyPr>
          <a:lstStyle/>
          <a:p>
            <a:r>
              <a:rPr lang="pl-PL"/>
              <a:t>LITERATURA UZUPEŁNIAJĄCA: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328" y="1376310"/>
            <a:ext cx="10515600" cy="3437737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1800" dirty="0"/>
              <a:t>Grzebisz W. (red.) 2004. Potas w produkcji roślinnej. ISBN 3-9801577-3-3. </a:t>
            </a:r>
            <a:r>
              <a:rPr lang="pl-PL" sz="1800" dirty="0" err="1"/>
              <a:t>Basel</a:t>
            </a:r>
            <a:r>
              <a:rPr lang="pl-PL" sz="1800" dirty="0"/>
              <a:t>, </a:t>
            </a:r>
            <a:r>
              <a:rPr lang="pl-PL" sz="1800" dirty="0" err="1"/>
              <a:t>Switzerland</a:t>
            </a:r>
            <a:r>
              <a:rPr lang="pl-PL" sz="18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Komosa A. (red.) 2012. Żywienie roślin ogrodniczych. Podstawy i perspektywy. </a:t>
            </a:r>
            <a:r>
              <a:rPr lang="pl-PL" sz="1800" dirty="0" err="1"/>
              <a:t>PWRiL</a:t>
            </a:r>
            <a:r>
              <a:rPr lang="pl-PL" sz="1800" dirty="0"/>
              <a:t>, Poznań.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Komosa A., Pacholak E., </a:t>
            </a:r>
            <a:r>
              <a:rPr lang="pl-PL" sz="1800" dirty="0" err="1"/>
              <a:t>Stafecka</a:t>
            </a:r>
            <a:r>
              <a:rPr lang="pl-PL" sz="1800" dirty="0"/>
              <a:t> A., Treder W. 1999. </a:t>
            </a:r>
            <a:r>
              <a:rPr lang="pl-PL" sz="1800" dirty="0" err="1"/>
              <a:t>Changes</a:t>
            </a:r>
            <a:r>
              <a:rPr lang="pl-PL" sz="1800" dirty="0"/>
              <a:t> in </a:t>
            </a:r>
            <a:r>
              <a:rPr lang="pl-PL" sz="1800" dirty="0" err="1"/>
              <a:t>nutrient</a:t>
            </a:r>
            <a:r>
              <a:rPr lang="pl-PL" sz="1800" dirty="0"/>
              <a:t> </a:t>
            </a:r>
            <a:r>
              <a:rPr lang="pl-PL" sz="1800" dirty="0" err="1"/>
              <a:t>distribution</a:t>
            </a:r>
            <a:r>
              <a:rPr lang="pl-PL" sz="1800" dirty="0"/>
              <a:t> in </a:t>
            </a:r>
            <a:r>
              <a:rPr lang="pl-PL" sz="1800" dirty="0" err="1"/>
              <a:t>apple</a:t>
            </a:r>
            <a:r>
              <a:rPr lang="pl-PL" sz="1800" dirty="0"/>
              <a:t> </a:t>
            </a:r>
            <a:r>
              <a:rPr lang="pl-PL" sz="1800" dirty="0" err="1"/>
              <a:t>orchard</a:t>
            </a:r>
            <a:r>
              <a:rPr lang="pl-PL" sz="1800" dirty="0"/>
              <a:t> </a:t>
            </a:r>
            <a:r>
              <a:rPr lang="pl-PL" sz="1800" dirty="0" err="1"/>
              <a:t>soil</a:t>
            </a:r>
            <a:r>
              <a:rPr lang="pl-PL" sz="1800" dirty="0"/>
              <a:t> as the </a:t>
            </a:r>
            <a:r>
              <a:rPr lang="pl-PL" sz="1800" dirty="0" err="1"/>
              <a:t>effect</a:t>
            </a:r>
            <a:r>
              <a:rPr lang="pl-PL" sz="1800" dirty="0"/>
              <a:t> of </a:t>
            </a:r>
            <a:r>
              <a:rPr lang="pl-PL" sz="1800" dirty="0" err="1"/>
              <a:t>fertigation</a:t>
            </a:r>
            <a:r>
              <a:rPr lang="pl-PL" sz="1800" dirty="0"/>
              <a:t> and </a:t>
            </a:r>
            <a:r>
              <a:rPr lang="pl-PL" sz="1800" dirty="0" err="1"/>
              <a:t>irrigation</a:t>
            </a:r>
            <a:r>
              <a:rPr lang="pl-PL" sz="1800" dirty="0"/>
              <a:t>. II. </a:t>
            </a:r>
            <a:r>
              <a:rPr lang="pl-PL" sz="1800" dirty="0" err="1"/>
              <a:t>Phosphorus</a:t>
            </a:r>
            <a:r>
              <a:rPr lang="pl-PL" sz="1800" dirty="0"/>
              <a:t>, </a:t>
            </a:r>
            <a:r>
              <a:rPr lang="pl-PL" sz="1800" dirty="0" err="1"/>
              <a:t>potasssium</a:t>
            </a:r>
            <a:r>
              <a:rPr lang="pl-PL" sz="1800" dirty="0"/>
              <a:t> and </a:t>
            </a:r>
            <a:r>
              <a:rPr lang="pl-PL" sz="1800" dirty="0" err="1"/>
              <a:t>magnesium</a:t>
            </a:r>
            <a:r>
              <a:rPr lang="pl-PL" sz="1800" dirty="0"/>
              <a:t>. J. </a:t>
            </a:r>
            <a:r>
              <a:rPr lang="pl-PL" sz="1800" dirty="0" err="1"/>
              <a:t>Fruit</a:t>
            </a:r>
            <a:r>
              <a:rPr lang="pl-PL" sz="1800" dirty="0"/>
              <a:t> </a:t>
            </a:r>
            <a:r>
              <a:rPr lang="pl-PL" sz="1800" dirty="0" err="1"/>
              <a:t>Ornam</a:t>
            </a:r>
            <a:r>
              <a:rPr lang="pl-PL" sz="1800" dirty="0"/>
              <a:t>. Plant Res. 7(2): 71-80.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Komosa A., Kołota E., </a:t>
            </a:r>
            <a:r>
              <a:rPr lang="pl-PL" sz="1800" dirty="0" err="1"/>
              <a:t>Chohura</a:t>
            </a:r>
            <a:r>
              <a:rPr lang="pl-PL" sz="1800" dirty="0"/>
              <a:t> P. 2002. Wpływ stosunku N:K w pożywkach na plonowanie pomidora szklarniowego uprawianego w wełnie mineralnej. Rocz. AR. </a:t>
            </a:r>
            <a:r>
              <a:rPr lang="pl-PL" sz="1800" dirty="0" err="1"/>
              <a:t>Pozn</a:t>
            </a:r>
            <a:r>
              <a:rPr lang="pl-PL" sz="1800" dirty="0"/>
              <a:t>. CCCXLI, </a:t>
            </a:r>
            <a:r>
              <a:rPr lang="pl-PL" sz="1800" dirty="0" err="1"/>
              <a:t>Ogrod</a:t>
            </a:r>
            <a:r>
              <a:rPr lang="pl-PL" sz="1800" dirty="0"/>
              <a:t>., 35: 117-123.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Kujawski P., Golcz A. 2003. Oddziaływanie </a:t>
            </a:r>
            <a:r>
              <a:rPr lang="pl-PL" sz="1800" dirty="0" err="1"/>
              <a:t>KCl</a:t>
            </a:r>
            <a:r>
              <a:rPr lang="pl-PL" sz="1800" dirty="0"/>
              <a:t> i K</a:t>
            </a:r>
            <a:r>
              <a:rPr lang="pl-PL" sz="1800" baseline="-25000" dirty="0"/>
              <a:t>2</a:t>
            </a:r>
            <a:r>
              <a:rPr lang="pl-PL" sz="1800" dirty="0"/>
              <a:t>SO</a:t>
            </a:r>
            <a:r>
              <a:rPr lang="pl-PL" sz="1800" baseline="-25000" dirty="0"/>
              <a:t>4</a:t>
            </a:r>
            <a:r>
              <a:rPr lang="pl-PL" sz="1800" dirty="0"/>
              <a:t> na plon i jakość owoców papryki ostrej (</a:t>
            </a:r>
            <a:r>
              <a:rPr lang="pl-PL" sz="1800" i="1" dirty="0" err="1"/>
              <a:t>Capsicum</a:t>
            </a:r>
            <a:r>
              <a:rPr lang="pl-PL" sz="1800" i="1" dirty="0"/>
              <a:t> </a:t>
            </a:r>
            <a:r>
              <a:rPr lang="pl-PL" sz="1800" i="1" dirty="0" err="1"/>
              <a:t>annuum</a:t>
            </a:r>
            <a:r>
              <a:rPr lang="pl-PL" sz="1800" dirty="0"/>
              <a:t> L.): Biul. Nauk. UWM, 22: 245-248.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 err="1"/>
              <a:t>Ragel</a:t>
            </a:r>
            <a:r>
              <a:rPr lang="pl-PL" sz="1800" dirty="0"/>
              <a:t> P., </a:t>
            </a:r>
            <a:r>
              <a:rPr lang="pl-PL" sz="1800" dirty="0" err="1"/>
              <a:t>Raddatz</a:t>
            </a:r>
            <a:r>
              <a:rPr lang="pl-PL" sz="1800" dirty="0"/>
              <a:t> N., </a:t>
            </a:r>
            <a:r>
              <a:rPr lang="pl-PL" sz="1800" dirty="0" err="1"/>
              <a:t>Leidi</a:t>
            </a:r>
            <a:r>
              <a:rPr lang="pl-PL" sz="1800" dirty="0"/>
              <a:t> E.O., </a:t>
            </a:r>
            <a:r>
              <a:rPr lang="pl-PL" sz="1800" dirty="0" err="1"/>
              <a:t>Quintero</a:t>
            </a:r>
            <a:r>
              <a:rPr lang="pl-PL" sz="1800" dirty="0"/>
              <a:t> F.J., Pardo J.M. 2019. </a:t>
            </a:r>
            <a:r>
              <a:rPr lang="pl-PL" sz="1800" dirty="0" err="1"/>
              <a:t>Regulation</a:t>
            </a:r>
            <a:r>
              <a:rPr lang="pl-PL" sz="1800" dirty="0"/>
              <a:t> of K</a:t>
            </a:r>
            <a:r>
              <a:rPr lang="pl-PL" sz="1800" baseline="30000" dirty="0"/>
              <a:t>+</a:t>
            </a:r>
            <a:r>
              <a:rPr lang="pl-PL" sz="1800" dirty="0"/>
              <a:t> </a:t>
            </a:r>
            <a:r>
              <a:rPr lang="pl-PL" sz="1800" dirty="0" err="1"/>
              <a:t>Nutrition</a:t>
            </a:r>
            <a:r>
              <a:rPr lang="pl-PL" sz="1800" dirty="0"/>
              <a:t> in </a:t>
            </a:r>
            <a:r>
              <a:rPr lang="pl-PL" sz="1800" dirty="0" err="1"/>
              <a:t>Plants</a:t>
            </a:r>
            <a:r>
              <a:rPr lang="pl-PL" sz="1800" dirty="0"/>
              <a:t>. Front. Plant </a:t>
            </a:r>
            <a:r>
              <a:rPr lang="pl-PL" sz="1800" dirty="0" err="1"/>
              <a:t>Sci</a:t>
            </a:r>
            <a:r>
              <a:rPr lang="pl-PL" sz="1800" dirty="0"/>
              <a:t>. 10: 281. doi: 10.3389/fpls.2019.00281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err="1"/>
              <a:t>Zörb</a:t>
            </a:r>
            <a:r>
              <a:rPr lang="en-US" sz="1800" dirty="0"/>
              <a:t> C.</a:t>
            </a:r>
            <a:r>
              <a:rPr lang="pl-PL" sz="1800" dirty="0"/>
              <a:t>, </a:t>
            </a:r>
            <a:r>
              <a:rPr lang="pl-PL" sz="1800" dirty="0" err="1"/>
              <a:t>Senbayram</a:t>
            </a:r>
            <a:r>
              <a:rPr lang="pl-PL" sz="1800" dirty="0"/>
              <a:t>  M., </a:t>
            </a:r>
            <a:r>
              <a:rPr lang="pl-PL" sz="1800" dirty="0" err="1"/>
              <a:t>Peiter</a:t>
            </a:r>
            <a:r>
              <a:rPr lang="pl-PL" sz="1800" dirty="0"/>
              <a:t> E. </a:t>
            </a:r>
            <a:r>
              <a:rPr lang="en-US" sz="1800" dirty="0"/>
              <a:t>2014</a:t>
            </a:r>
            <a:r>
              <a:rPr lang="pl-PL" sz="1800" dirty="0"/>
              <a:t>.</a:t>
            </a:r>
            <a:r>
              <a:rPr lang="en-US" sz="1800" dirty="0"/>
              <a:t> Journal of Plant Physiology</a:t>
            </a:r>
            <a:r>
              <a:rPr lang="pl-PL" sz="1800" dirty="0"/>
              <a:t>.</a:t>
            </a:r>
            <a:r>
              <a:rPr lang="en-US" sz="1800" dirty="0"/>
              <a:t> 171</a:t>
            </a:r>
            <a:r>
              <a:rPr lang="pl-PL" sz="1800" dirty="0"/>
              <a:t>:</a:t>
            </a:r>
            <a:r>
              <a:rPr lang="en-US" sz="1800" dirty="0"/>
              <a:t> 656</a:t>
            </a:r>
            <a:r>
              <a:rPr lang="pl-PL" sz="1800" dirty="0"/>
              <a:t>-</a:t>
            </a:r>
            <a:r>
              <a:rPr lang="en-US" sz="1800" dirty="0"/>
              <a:t>669</a:t>
            </a:r>
            <a:r>
              <a:rPr lang="pl-PL" sz="1800" dirty="0"/>
              <a:t>. doi:10.1016/j.jplph.2013.08.008</a:t>
            </a:r>
          </a:p>
        </p:txBody>
      </p:sp>
    </p:spTree>
    <p:extLst>
      <p:ext uri="{BB962C8B-B14F-4D97-AF65-F5344CB8AC3E}">
        <p14:creationId xmlns:p14="http://schemas.microsoft.com/office/powerpoint/2010/main" val="2166757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Obraz 2">
            <a:extLst>
              <a:ext uri="{FF2B5EF4-FFF2-40B4-BE49-F238E27FC236}">
                <a16:creationId xmlns:a16="http://schemas.microsoft.com/office/drawing/2014/main" id="{65C93C00-4E94-41BD-A3B3-EDC3C6DB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96" y="3276502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Obraz 3">
            <a:extLst>
              <a:ext uri="{FF2B5EF4-FFF2-40B4-BE49-F238E27FC236}">
                <a16:creationId xmlns:a16="http://schemas.microsoft.com/office/drawing/2014/main" id="{1360999B-B904-4568-B3C5-06EFB8940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221" y="3271837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6AF5C274-1676-485A-B5B9-F6FFD1B5E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51" y="2335576"/>
            <a:ext cx="10515600" cy="616944"/>
          </a:xfrm>
        </p:spPr>
        <p:txBody>
          <a:bodyPr>
            <a:normAutofit/>
          </a:bodyPr>
          <a:lstStyle/>
          <a:p>
            <a: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Autor utworu: Marzena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Wińska-Krysiak  </a:t>
            </a:r>
            <a:endParaRPr lang="pl-PL" sz="18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F60D5A0-01D1-4B2D-8E31-C5BC57FBA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1508" y="3264737"/>
            <a:ext cx="10515600" cy="1500187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jest udostępniony na licencji Creative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Commons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Uznanie autorstwa 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https://creativecommons.org/licenses/by/4.0/deed.pl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opracowany w związku z realizacją projektu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Zr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wnoważony Kampus SGGW - kształcenie na rzecz branż kluczowych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nr FERS.01.05-IP.08-0067/23 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966244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282" y="129151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Potas w żywieniu roślin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63" y="1524000"/>
            <a:ext cx="10765701" cy="448351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60000"/>
              </a:lnSpc>
              <a:buFont typeface="+mj-lt"/>
              <a:buAutoNum type="arabicPeriod"/>
            </a:pPr>
            <a:r>
              <a:rPr lang="pl-PL" sz="2400" dirty="0"/>
              <a:t>Potas w roślinie - zawartość i rola 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eriod"/>
            </a:pPr>
            <a:r>
              <a:rPr lang="pl-PL" sz="2400" dirty="0"/>
              <a:t>Potas w glebie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eriod"/>
            </a:pPr>
            <a:r>
              <a:rPr lang="pl-PL" sz="2400" dirty="0"/>
              <a:t>Potas - pierwiastek niezbędny i zagrożenie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eriod"/>
            </a:pPr>
            <a:r>
              <a:rPr lang="pl-PL" sz="2400" dirty="0"/>
              <a:t>Podstawy kontrolowanego żywienia roślin potasem, diagnostyka stanu odżywienia roślin potasem</a:t>
            </a:r>
          </a:p>
          <a:p>
            <a:pPr marL="457200" indent="-457200">
              <a:lnSpc>
                <a:spcPct val="160000"/>
              </a:lnSpc>
              <a:buFont typeface="+mj-lt"/>
              <a:buAutoNum type="arabicPeriod"/>
            </a:pPr>
            <a:r>
              <a:rPr lang="pl-PL" sz="2400" dirty="0"/>
              <a:t>Żywienie potasem w zależności od metod uprawy - podstawowe reguły i zalecenia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5672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282" y="87201"/>
            <a:ext cx="10515600" cy="1325563"/>
          </a:xfrm>
        </p:spPr>
        <p:txBody>
          <a:bodyPr/>
          <a:lstStyle/>
          <a:p>
            <a:r>
              <a:rPr lang="pl-PL" dirty="0"/>
              <a:t>1. Potas w roślinie - zawartość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64" y="1412764"/>
            <a:ext cx="10516518" cy="454777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Zawartość 2 - 6% suchej masy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Rośliny o dużej zawartości K: nasiona soi, fasoli, grochu, ziemniak, burak, pomidor, banan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Rośliny o niskiej zawartości K: sałata, kapusta pekińska, gruszki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Przykładowe przedziały dobrego stanu odżywienia roślin w potas: ziemniak (5-6,6% </a:t>
            </a:r>
            <a:r>
              <a:rPr lang="pl-PL" sz="2400" dirty="0" err="1"/>
              <a:t>s.m</a:t>
            </a:r>
            <a:r>
              <a:rPr lang="pl-PL" sz="2400" dirty="0"/>
              <a:t>.), kukurydza (3-4,5% </a:t>
            </a:r>
            <a:r>
              <a:rPr lang="pl-PL" sz="2400" dirty="0" err="1"/>
              <a:t>s.m</a:t>
            </a:r>
            <a:r>
              <a:rPr lang="pl-PL" sz="2400" dirty="0"/>
              <a:t>.), świerk pospolity (0,55-0,9% </a:t>
            </a:r>
            <a:r>
              <a:rPr lang="pl-PL" sz="2400" dirty="0" err="1"/>
              <a:t>s.m</a:t>
            </a:r>
            <a:r>
              <a:rPr lang="pl-PL" sz="2400" dirty="0"/>
              <a:t>.), świerk serbski (0,9 % </a:t>
            </a:r>
            <a:r>
              <a:rPr lang="pl-PL" sz="2400" dirty="0" err="1"/>
              <a:t>s.m</a:t>
            </a:r>
            <a:r>
              <a:rPr lang="pl-PL" sz="2400" dirty="0"/>
              <a:t>.), sosna (0,45-1,25 % </a:t>
            </a:r>
            <a:r>
              <a:rPr lang="pl-PL" sz="2400" dirty="0" err="1"/>
              <a:t>s.m</a:t>
            </a:r>
            <a:r>
              <a:rPr lang="pl-PL" sz="2400" dirty="0"/>
              <a:t>.), sosna zwyczajna (0,7-0,8 % </a:t>
            </a:r>
            <a:r>
              <a:rPr lang="pl-PL" sz="2400" dirty="0" err="1"/>
              <a:t>s.m</a:t>
            </a:r>
            <a:r>
              <a:rPr lang="pl-PL" sz="2400" dirty="0"/>
              <a:t>.), cis pośredni (1,5 % </a:t>
            </a:r>
            <a:r>
              <a:rPr lang="pl-PL" sz="2400" dirty="0" err="1"/>
              <a:t>s.m</a:t>
            </a:r>
            <a:r>
              <a:rPr lang="pl-PL" sz="2400" dirty="0"/>
              <a:t>.), jaśminowiec bezwonny (0,5-0,6 % </a:t>
            </a:r>
            <a:r>
              <a:rPr lang="pl-PL" sz="2400" dirty="0" err="1"/>
              <a:t>s.m</a:t>
            </a:r>
            <a:r>
              <a:rPr lang="pl-PL" sz="2400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80531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1. Rola potasu w roślinie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1762699"/>
            <a:ext cx="10516518" cy="44142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Regulacja gospodarki wodnej, decyduje o osmozie i turgorze komórki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Procesy metaboliczne: udział w fotosyntezie, transporcie składników odżywczych, w syntezie węglowodanów i białek, w aktywacji ponad 50 enzymów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Zwiększenie odporności roślin na suszę, niskie temperatury i choroby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Zwiększenie plonowania oraz jakości owoców, warzyw i nasion</a:t>
            </a:r>
          </a:p>
        </p:txBody>
      </p:sp>
    </p:spTree>
    <p:extLst>
      <p:ext uri="{BB962C8B-B14F-4D97-AF65-F5344CB8AC3E}">
        <p14:creationId xmlns:p14="http://schemas.microsoft.com/office/powerpoint/2010/main" val="1998540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2. Potas w glebie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64" y="1876865"/>
            <a:ext cx="10516518" cy="31042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Zawartość i formy występowania potasu w glebie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Czynniki glebowe i poza-glebowe a pobieranie potasu z gleby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Źródła potasu w glebie</a:t>
            </a:r>
            <a:endParaRPr lang="pl-PL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Przemiany potasu w glebie</a:t>
            </a:r>
          </a:p>
        </p:txBody>
      </p:sp>
    </p:spTree>
    <p:extLst>
      <p:ext uri="{BB962C8B-B14F-4D97-AF65-F5344CB8AC3E}">
        <p14:creationId xmlns:p14="http://schemas.microsoft.com/office/powerpoint/2010/main" val="511144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18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Zawartość i formy występowania potasu w glebie: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8766"/>
            <a:ext cx="10516518" cy="44142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ogólny (całkowity) od 130 mg do ponad 20000 mg K</a:t>
            </a:r>
            <a:r>
              <a:rPr lang="pl-PL" sz="2400" baseline="-25000" dirty="0"/>
              <a:t>2</a:t>
            </a:r>
            <a:r>
              <a:rPr lang="pl-PL" sz="2400" dirty="0"/>
              <a:t>O/kg gleby,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zapasowy - pierwotne i wtórne minerały ilaste gleby, występujący w formie niewymiennej  (90-98% K całkowitego),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niewymienny - obejmuje część potasu rezerwowego i zawartego w biomasie gleby (1-2% K całkowitego),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uwsteczniony -  obejmuje część potasu niewymiennie związanego, pochodzącego głównie z nawozów,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wymienny – który może być wypierany z kompleksu sorpcyjnego gleby (1-2% K całkowitego),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dostępny - występujące w roztworze glebowym (1-10 % K wymiennego).</a:t>
            </a:r>
          </a:p>
        </p:txBody>
      </p:sp>
    </p:spTree>
    <p:extLst>
      <p:ext uri="{BB962C8B-B14F-4D97-AF65-F5344CB8AC3E}">
        <p14:creationId xmlns:p14="http://schemas.microsoft.com/office/powerpoint/2010/main" val="630444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118" y="16848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Czynniki glebowe i poza-glebowe a pobieranie potasu z gleby: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6518" cy="44142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jonów K</a:t>
            </a:r>
            <a:r>
              <a:rPr lang="pl-PL" sz="2400" baseline="30000" dirty="0"/>
              <a:t>+</a:t>
            </a:r>
            <a:r>
              <a:rPr lang="pl-PL" sz="2400" dirty="0"/>
              <a:t> w roztworze glebowym,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odczyn gleby,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właściwości fizyczne gleby (wilgotność, temperatura gleby),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zawartość potasu mineralnego w glebie i poziom nawożenia potasem, zawartość pozostałych makro- i  mikroskładników w glebie,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antagonistyczne relacje między składnikami,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zapotrzebowanie rośliny na potas w fazie intensywnego przyrostu biomasy,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głębokość korzenienia się uprawianej rośliny, a także kolejnych roślin w zmianowaniu.</a:t>
            </a:r>
          </a:p>
        </p:txBody>
      </p:sp>
    </p:spTree>
    <p:extLst>
      <p:ext uri="{BB962C8B-B14F-4D97-AF65-F5344CB8AC3E}">
        <p14:creationId xmlns:p14="http://schemas.microsoft.com/office/powerpoint/2010/main" val="1257664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Źródła potasu w glebie: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1762700"/>
            <a:ext cx="10516518" cy="255366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mikroorganizmy glebowe </a:t>
            </a:r>
            <a:r>
              <a:rPr lang="it-IT" sz="2400" dirty="0"/>
              <a:t>23 - 45 kg K</a:t>
            </a:r>
            <a:r>
              <a:rPr lang="it-IT" sz="2400" baseline="-25000" dirty="0"/>
              <a:t>2</a:t>
            </a:r>
            <a:r>
              <a:rPr lang="it-IT" sz="2400" dirty="0"/>
              <a:t>O/ha</a:t>
            </a:r>
            <a:r>
              <a:rPr lang="pl-PL" sz="2400" dirty="0"/>
              <a:t>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resztki pożniwne od kilkudziesięciu do kilkuset kg K</a:t>
            </a:r>
            <a:r>
              <a:rPr lang="pl-PL" sz="2400" baseline="-25000" dirty="0"/>
              <a:t>2</a:t>
            </a:r>
            <a:r>
              <a:rPr lang="pl-PL" sz="2400" dirty="0"/>
              <a:t>O/ha,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nawozy organiczne i naturalne,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nawozy mineralne.</a:t>
            </a:r>
          </a:p>
        </p:txBody>
      </p:sp>
    </p:spTree>
    <p:extLst>
      <p:ext uri="{BB962C8B-B14F-4D97-AF65-F5344CB8AC3E}">
        <p14:creationId xmlns:p14="http://schemas.microsoft.com/office/powerpoint/2010/main" val="387857157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FERS1_szablon prezentacji  -  tylko do odczytu" id="{0F6BFAC5-71A7-4EA2-90B5-3A0119C221E7}" vid="{9E9B2A14-4E81-437D-A766-7C7875CF27A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C5B7CEEC9953459AA7635A9F264111" ma:contentTypeVersion="4" ma:contentTypeDescription="Utwórz nowy dokument." ma:contentTypeScope="" ma:versionID="cb879f7c3f9223ec42ae5423181273e6">
  <xsd:schema xmlns:xsd="http://www.w3.org/2001/XMLSchema" xmlns:xs="http://www.w3.org/2001/XMLSchema" xmlns:p="http://schemas.microsoft.com/office/2006/metadata/properties" xmlns:ns2="51674ba1-e637-49a1-9acf-be75e179f9ea" targetNamespace="http://schemas.microsoft.com/office/2006/metadata/properties" ma:root="true" ma:fieldsID="210db5903c3798a91f2266712abc8a5b" ns2:_="">
    <xsd:import namespace="51674ba1-e637-49a1-9acf-be75e179f9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74ba1-e637-49a1-9acf-be75e179f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2ACD6F-0090-4B98-A176-A360119E513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51674ba1-e637-49a1-9acf-be75e179f9e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107A5C6-F57A-41DE-8184-184A833740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674ba1-e637-49a1-9acf-be75e179f9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1C43EB-8BF2-4597-8117-902219A8D5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_FERS1_szablon prezentacji</Template>
  <TotalTime>1676</TotalTime>
  <Words>1757</Words>
  <Application>Microsoft Office PowerPoint</Application>
  <PresentationFormat>Panoramiczny</PresentationFormat>
  <Paragraphs>134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Verdana</vt:lpstr>
      <vt:lpstr>Wingdings</vt:lpstr>
      <vt:lpstr>Motyw pakietu Office</vt:lpstr>
      <vt:lpstr>Zrównoważony Kampus SGGW –  - kształcenie na rzecz branż kluczowych</vt:lpstr>
      <vt:lpstr>Żywienie mineralne roślin</vt:lpstr>
      <vt:lpstr>Potas w żywieniu roślin</vt:lpstr>
      <vt:lpstr>1. Potas w roślinie - zawartość </vt:lpstr>
      <vt:lpstr>1. Rola potasu w roślinie</vt:lpstr>
      <vt:lpstr>2. Potas w glebie</vt:lpstr>
      <vt:lpstr>Zawartość i formy występowania potasu w glebie: </vt:lpstr>
      <vt:lpstr>Czynniki glebowe i poza-glebowe a pobieranie potasu z gleby:</vt:lpstr>
      <vt:lpstr>Źródła potasu w glebie:</vt:lpstr>
      <vt:lpstr>Dynamika przemian potasu w glebie:</vt:lpstr>
      <vt:lpstr>Dynamika przemian potasu w glebie cd.</vt:lpstr>
      <vt:lpstr>3. Potas – pierwiastek niezbędny i zagrożenie</vt:lpstr>
      <vt:lpstr>3. Potas – pierwiastek niezbędny i zagrożenie cd.</vt:lpstr>
      <vt:lpstr>3. Potas – pierwiastek niezbędny i zagrożenie cd.</vt:lpstr>
      <vt:lpstr>4. Podstawy kontrolowanego żywienia roślin potasem, diagnostyka stanu odżywienia roślin w potas</vt:lpstr>
      <vt:lpstr>5. Żywienie potasem w odniesieniu do warunków i metod uprawy – podstawowe reguły i zalecenia</vt:lpstr>
      <vt:lpstr>5. Żywienie potasem w uprawach polowych – podstawowe reguły i warunków zalecenia</vt:lpstr>
      <vt:lpstr>5. Żywienie potasem w uprawach polowych – podstawowe reguły i zalecenia cd.</vt:lpstr>
      <vt:lpstr>5. Żywienie potasem – podstawowe reguły i zalecenia.</vt:lpstr>
      <vt:lpstr>5. Żywienie potasem – podstawowe reguły i zalecenia cd.</vt:lpstr>
      <vt:lpstr>5. Żywienie potasem w uprawach pod osłonami – podstawowe reguły i zalecenia</vt:lpstr>
      <vt:lpstr>5. Żywienie potasem w uprawach sadowniczych – podstawowe reguły i zalecenia cd.</vt:lpstr>
      <vt:lpstr>LITERATURA UZUPEŁNIAJĄCA:</vt:lpstr>
      <vt:lpstr>Autor utworu: Marzena Wińska-Krysiak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Zrównoważony Kampus SGGW –  - kształcenie na rzecz branż kluczowych</dc:title>
  <dc:creator>Barbara Łata</dc:creator>
  <cp:lastModifiedBy>Beata Grzesiak</cp:lastModifiedBy>
  <cp:revision>117</cp:revision>
  <cp:lastPrinted>2024-05-21T11:11:19Z</cp:lastPrinted>
  <dcterms:created xsi:type="dcterms:W3CDTF">2025-11-06T12:52:43Z</dcterms:created>
  <dcterms:modified xsi:type="dcterms:W3CDTF">2026-04-24T12:03:35Z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0x010100FFC5B7CEEC9953459AA7635A9F264111</vt:lpwstr>
  </property>
</Properties>
</file>