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sldIdLst>
    <p:sldId id="258" r:id="rId5"/>
    <p:sldId id="288" r:id="rId6"/>
    <p:sldId id="264" r:id="rId7"/>
    <p:sldId id="261" r:id="rId8"/>
    <p:sldId id="260" r:id="rId9"/>
    <p:sldId id="262" r:id="rId10"/>
    <p:sldId id="263" r:id="rId11"/>
    <p:sldId id="265" r:id="rId12"/>
    <p:sldId id="274" r:id="rId13"/>
    <p:sldId id="266" r:id="rId14"/>
    <p:sldId id="268" r:id="rId15"/>
    <p:sldId id="267" r:id="rId16"/>
    <p:sldId id="275" r:id="rId17"/>
    <p:sldId id="276" r:id="rId18"/>
    <p:sldId id="291" r:id="rId19"/>
    <p:sldId id="292" r:id="rId20"/>
    <p:sldId id="269" r:id="rId21"/>
    <p:sldId id="270" r:id="rId22"/>
    <p:sldId id="271" r:id="rId23"/>
    <p:sldId id="283" r:id="rId24"/>
    <p:sldId id="294" r:id="rId25"/>
    <p:sldId id="284" r:id="rId26"/>
    <p:sldId id="295" r:id="rId27"/>
    <p:sldId id="293" r:id="rId28"/>
    <p:sldId id="285" r:id="rId29"/>
    <p:sldId id="286" r:id="rId30"/>
    <p:sldId id="282" r:id="rId31"/>
    <p:sldId id="259" r:id="rId32"/>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iej Czubiński" initials="MC" lastIdx="0" clrIdx="0">
    <p:extLst>
      <p:ext uri="{19B8F6BF-5375-455C-9EA6-DF929625EA0E}">
        <p15:presenceInfo xmlns:p15="http://schemas.microsoft.com/office/powerpoint/2012/main" userId="S-1-5-21-1876378279-2925438744-434655709-12553" providerId="AD"/>
      </p:ext>
    </p:extLst>
  </p:cmAuthor>
  <p:cmAuthor id="2" name="Justyna Sienkiewicz" initials="JS" lastIdx="1" clrIdx="1">
    <p:extLst>
      <p:ext uri="{19B8F6BF-5375-455C-9EA6-DF929625EA0E}">
        <p15:presenceInfo xmlns:p15="http://schemas.microsoft.com/office/powerpoint/2012/main" userId="S-1-5-21-1876378279-2925438744-434655709-57083" providerId="AD"/>
      </p:ext>
    </p:extLst>
  </p:cmAuthor>
  <p:cmAuthor id="3" name="Barbara Łata" initials="BŁ" lastIdx="0" clrIdx="2">
    <p:extLst>
      <p:ext uri="{19B8F6BF-5375-455C-9EA6-DF929625EA0E}">
        <p15:presenceInfo xmlns:p15="http://schemas.microsoft.com/office/powerpoint/2012/main" userId="S-1-5-21-1876378279-2925438744-434655709-5689" providerId="AD"/>
      </p:ext>
    </p:extLst>
  </p:cmAuthor>
  <p:cmAuthor id="4" name="Marzena" initials="M" lastIdx="2" clrIdx="3">
    <p:extLst>
      <p:ext uri="{19B8F6BF-5375-455C-9EA6-DF929625EA0E}">
        <p15:presenceInfo xmlns:p15="http://schemas.microsoft.com/office/powerpoint/2012/main" userId="S::p581500@sggw.edu.pl::1596d51c-2713-43f2-ad48-e7bacc61065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B1E2"/>
    <a:srgbClr val="C5521C"/>
    <a:srgbClr val="4DB0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58" autoAdjust="0"/>
  </p:normalViewPr>
  <p:slideViewPr>
    <p:cSldViewPr snapToGrid="0" showGuides="1">
      <p:cViewPr varScale="1">
        <p:scale>
          <a:sx n="95" d="100"/>
          <a:sy n="95" d="100"/>
        </p:scale>
        <p:origin x="396" y="90"/>
      </p:cViewPr>
      <p:guideLst>
        <p:guide orient="horz" pos="2137"/>
        <p:guide pos="3840"/>
      </p:guideLst>
    </p:cSldViewPr>
  </p:slideViewPr>
  <p:outlineViewPr>
    <p:cViewPr>
      <p:scale>
        <a:sx n="33" d="100"/>
        <a:sy n="33" d="100"/>
      </p:scale>
      <p:origin x="0" y="-16848"/>
    </p:cViewPr>
  </p:outlineViewPr>
  <p:notesTextViewPr>
    <p:cViewPr>
      <p:scale>
        <a:sx n="1" d="1"/>
        <a:sy n="1" d="1"/>
      </p:scale>
      <p:origin x="0" y="0"/>
    </p:cViewPr>
  </p:notesTextViewPr>
  <p:sorterViewPr>
    <p:cViewPr>
      <p:scale>
        <a:sx n="150" d="100"/>
        <a:sy n="150" d="100"/>
      </p:scale>
      <p:origin x="0" y="-1456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19A1AD-003C-FF47-BBE8-2ECDE51BDC73}" type="datetimeFigureOut">
              <a:rPr lang="pl-PL" smtClean="0"/>
              <a:t>2026-04-24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1BAEBE-21FB-5E4A-B06E-563616F4358D}" type="slidenum">
              <a:rPr lang="pl-PL" smtClean="0"/>
              <a:t>‹#›</a:t>
            </a:fld>
            <a:endParaRPr lang="pl-PL"/>
          </a:p>
        </p:txBody>
      </p:sp>
    </p:spTree>
    <p:extLst>
      <p:ext uri="{BB962C8B-B14F-4D97-AF65-F5344CB8AC3E}">
        <p14:creationId xmlns:p14="http://schemas.microsoft.com/office/powerpoint/2010/main" val="218854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81BAEBE-21FB-5E4A-B06E-563616F4358D}" type="slidenum">
              <a:rPr lang="pl-PL" smtClean="0"/>
              <a:t>23</a:t>
            </a:fld>
            <a:endParaRPr lang="pl-PL"/>
          </a:p>
        </p:txBody>
      </p:sp>
    </p:spTree>
    <p:extLst>
      <p:ext uri="{BB962C8B-B14F-4D97-AF65-F5344CB8AC3E}">
        <p14:creationId xmlns:p14="http://schemas.microsoft.com/office/powerpoint/2010/main" val="1719751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581BAEBE-21FB-5E4A-B06E-563616F4358D}" type="slidenum">
              <a:rPr lang="pl-PL" smtClean="0"/>
              <a:t>26</a:t>
            </a:fld>
            <a:endParaRPr lang="pl-PL"/>
          </a:p>
        </p:txBody>
      </p:sp>
    </p:spTree>
    <p:extLst>
      <p:ext uri="{BB962C8B-B14F-4D97-AF65-F5344CB8AC3E}">
        <p14:creationId xmlns:p14="http://schemas.microsoft.com/office/powerpoint/2010/main" val="3443688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9C81EC0-296E-4CA3-95B0-B9F83DC48C7C}"/>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ABC56858-AACD-45B6-A955-FBA47DEB70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9A704E96-828A-4762-91B2-D4CA3A2CBF5C}"/>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35DC8BAA-BB49-48D2-AF15-D1C99538AD2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215BF14-AE1E-4187-AE1F-DA04554550AA}"/>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012159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622DE2D-DAA0-446E-BC03-BFD6AF04503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DF39B4EA-379D-4473-B5FA-ED7355037CBD}"/>
              </a:ext>
            </a:extLst>
          </p:cNvPr>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D106A94C-1728-41A6-807F-75EA974346D8}"/>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ACCAAFFC-B204-4D22-A101-53A81CBE1C8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DCDD754-B2DF-47EB-A11F-D4F1D08451D9}"/>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7854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43B8E96D-37DD-44BA-B4BA-E17EB890EF1B}"/>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BD0FC10E-44D3-430C-B696-2161E532E21A}"/>
              </a:ext>
            </a:extLst>
          </p:cNvPr>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21D3F88-3FD3-47D2-BBE1-D6B437025591}"/>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58E2C852-942D-4806-B67E-548005335EF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6D7B26D-BBE1-42DD-B714-4846A889D7D8}"/>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147302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053E39-9620-4C1E-841F-89B740DDECEF}"/>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E8E9FBE-F993-4393-B443-CEE6814CC4C0}"/>
              </a:ext>
            </a:extLst>
          </p:cNvPr>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7F330C8B-FA7C-4226-8419-3AD6BFD5CEEA}"/>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F226F786-909D-44A8-974D-C0248B0507B1}"/>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1AD5A2D-F598-4D9C-9C67-C9A5AF5343CA}"/>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417667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D53E99-CA44-4CF9-BF29-624D5581E2CD}"/>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1FF63B57-5E60-4B05-9EFB-02F10D099D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a:extLst>
              <a:ext uri="{FF2B5EF4-FFF2-40B4-BE49-F238E27FC236}">
                <a16:creationId xmlns:a16="http://schemas.microsoft.com/office/drawing/2014/main" id="{B70BF2C0-5704-4503-BC6E-348D756F4B17}"/>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9453328B-0252-4C19-BDEE-0BC28F736F5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71581BC-77A5-4139-B6BA-B31527B55BC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213202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A1E162F-08C6-4CF7-BC6B-EE992B743D9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550DD271-8561-44C5-9594-939931A75E35}"/>
              </a:ext>
            </a:extLst>
          </p:cNvPr>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A7C2611A-B135-47BE-B4A1-670185DBBA72}"/>
              </a:ext>
            </a:extLst>
          </p:cNvPr>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3DA6C688-8E4D-466D-9EAA-3D7989CB298B}"/>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6" name="Symbol zastępczy stopki 5">
            <a:extLst>
              <a:ext uri="{FF2B5EF4-FFF2-40B4-BE49-F238E27FC236}">
                <a16:creationId xmlns:a16="http://schemas.microsoft.com/office/drawing/2014/main" id="{1609F532-3BCE-40FF-A181-09DDB0593F78}"/>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68D549B-DA17-4515-AB2B-52F2C2FBC7A1}"/>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2558827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4BAB286-559D-43AE-8706-36473F095CB4}"/>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631F4715-1739-40A5-A5FC-6DC1F875A9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a:extLst>
              <a:ext uri="{FF2B5EF4-FFF2-40B4-BE49-F238E27FC236}">
                <a16:creationId xmlns:a16="http://schemas.microsoft.com/office/drawing/2014/main" id="{1C130493-828B-43DA-9E72-FEF654AEFA54}"/>
              </a:ext>
            </a:extLst>
          </p:cNvPr>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124998CC-AD54-4312-820A-C4F83D844B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a:extLst>
              <a:ext uri="{FF2B5EF4-FFF2-40B4-BE49-F238E27FC236}">
                <a16:creationId xmlns:a16="http://schemas.microsoft.com/office/drawing/2014/main" id="{D795C483-0E3D-4A98-AF07-2F160368C651}"/>
              </a:ext>
            </a:extLst>
          </p:cNvPr>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8499FF69-D6DC-4AE9-87E2-8410F2833A7A}"/>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8" name="Symbol zastępczy stopki 7">
            <a:extLst>
              <a:ext uri="{FF2B5EF4-FFF2-40B4-BE49-F238E27FC236}">
                <a16:creationId xmlns:a16="http://schemas.microsoft.com/office/drawing/2014/main" id="{13D095DB-148D-45A8-9463-299287AD0A41}"/>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BE555F67-BB02-4D55-933A-12C4CC39113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53577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5C12FDD-E3F3-4B0E-8BBD-FF628E65243E}"/>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A50D26B5-8ED2-4559-B55C-DDC988E9C795}"/>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4" name="Symbol zastępczy stopki 3">
            <a:extLst>
              <a:ext uri="{FF2B5EF4-FFF2-40B4-BE49-F238E27FC236}">
                <a16:creationId xmlns:a16="http://schemas.microsoft.com/office/drawing/2014/main" id="{B493A7AF-594C-4FA2-8876-80F3CE82D235}"/>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42D6CAE6-B394-4ED9-8CFC-6598E875A66B}"/>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1119235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AA8B0E18-D900-4290-8670-54F77BC46170}"/>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3" name="Symbol zastępczy stopki 2">
            <a:extLst>
              <a:ext uri="{FF2B5EF4-FFF2-40B4-BE49-F238E27FC236}">
                <a16:creationId xmlns:a16="http://schemas.microsoft.com/office/drawing/2014/main" id="{14C7EC36-94A2-4CBE-BBA5-2C18DB2C1B17}"/>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B65BA40D-1F1C-4AC2-83CD-7545C3483077}"/>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3173974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C0CF5CD-DC86-46DC-9814-162A737769DD}"/>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FABA0510-F18D-4370-857F-5328DF565D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56215D13-B28D-495A-927A-8B7C3DEC0C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A37A454E-3446-4ABE-A42E-058B5A7C72B0}"/>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6" name="Symbol zastępczy stopki 5">
            <a:extLst>
              <a:ext uri="{FF2B5EF4-FFF2-40B4-BE49-F238E27FC236}">
                <a16:creationId xmlns:a16="http://schemas.microsoft.com/office/drawing/2014/main" id="{44CB0D6C-2646-4D22-BC3D-D5FC623086E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4C0DA24-FF3D-45F1-91AE-31FF2DD4E792}"/>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662360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23A95A4-751B-4856-AAD5-A11E711089CA}"/>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944A44EF-5D00-44C0-973E-19602F648E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p>
        </p:txBody>
      </p:sp>
      <p:sp>
        <p:nvSpPr>
          <p:cNvPr id="4" name="Symbol zastępczy tekstu 3">
            <a:extLst>
              <a:ext uri="{FF2B5EF4-FFF2-40B4-BE49-F238E27FC236}">
                <a16:creationId xmlns:a16="http://schemas.microsoft.com/office/drawing/2014/main" id="{348CF7BD-B699-497B-B72B-1A6CB4F641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a:extLst>
              <a:ext uri="{FF2B5EF4-FFF2-40B4-BE49-F238E27FC236}">
                <a16:creationId xmlns:a16="http://schemas.microsoft.com/office/drawing/2014/main" id="{D98D69CB-1774-4DB4-94B6-586F704BBF1C}"/>
              </a:ext>
            </a:extLst>
          </p:cNvPr>
          <p:cNvSpPr>
            <a:spLocks noGrp="1"/>
          </p:cNvSpPr>
          <p:nvPr>
            <p:ph type="dt" sz="half" idx="10"/>
          </p:nvPr>
        </p:nvSpPr>
        <p:spPr/>
        <p:txBody>
          <a:bodyPr/>
          <a:lstStyle/>
          <a:p>
            <a:fld id="{1CA80967-AEBE-453C-BD8E-FBE98228696F}" type="datetimeFigureOut">
              <a:rPr lang="pl-PL" smtClean="0"/>
              <a:t>2026-04-24</a:t>
            </a:fld>
            <a:endParaRPr lang="pl-PL"/>
          </a:p>
        </p:txBody>
      </p:sp>
      <p:sp>
        <p:nvSpPr>
          <p:cNvPr id="6" name="Symbol zastępczy stopki 5">
            <a:extLst>
              <a:ext uri="{FF2B5EF4-FFF2-40B4-BE49-F238E27FC236}">
                <a16:creationId xmlns:a16="http://schemas.microsoft.com/office/drawing/2014/main" id="{4F5C05EC-B9FA-4DAC-8F1E-6EF975A0A947}"/>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42F02D0-9081-43C2-91F8-F027F4E6AB36}"/>
              </a:ext>
            </a:extLst>
          </p:cNvPr>
          <p:cNvSpPr>
            <a:spLocks noGrp="1"/>
          </p:cNvSpPr>
          <p:nvPr>
            <p:ph type="sldNum" sz="quarter" idx="12"/>
          </p:nvPr>
        </p:nvSpPr>
        <p:spPr/>
        <p:txBody>
          <a:bodyPr/>
          <a:lstStyle/>
          <a:p>
            <a:fld id="{6B642652-620D-44AF-A741-ABE9F78AFEFD}" type="slidenum">
              <a:rPr lang="pl-PL" smtClean="0"/>
              <a:t>‹#›</a:t>
            </a:fld>
            <a:endParaRPr lang="pl-PL"/>
          </a:p>
        </p:txBody>
      </p:sp>
    </p:spTree>
    <p:extLst>
      <p:ext uri="{BB962C8B-B14F-4D97-AF65-F5344CB8AC3E}">
        <p14:creationId xmlns:p14="http://schemas.microsoft.com/office/powerpoint/2010/main" val="1425209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8357FF89-0F23-4BE7-B654-92CA20541E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2B98091E-1205-4423-A752-1A9015E1330B}"/>
              </a:ext>
            </a:extLst>
          </p:cNvPr>
          <p:cNvSpPr>
            <a:spLocks noGrp="1"/>
          </p:cNvSpPr>
          <p:nvPr>
            <p:ph type="body" idx="1"/>
          </p:nvPr>
        </p:nvSpPr>
        <p:spPr>
          <a:xfrm>
            <a:off x="838200" y="1825625"/>
            <a:ext cx="10515600" cy="4159539"/>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348BE52-CD60-468D-8371-546908734C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A80967-AEBE-453C-BD8E-FBE98228696F}" type="datetimeFigureOut">
              <a:rPr lang="pl-PL" smtClean="0"/>
              <a:t>2026-04-24</a:t>
            </a:fld>
            <a:endParaRPr lang="pl-PL"/>
          </a:p>
        </p:txBody>
      </p:sp>
      <p:sp>
        <p:nvSpPr>
          <p:cNvPr id="5" name="Symbol zastępczy stopki 4">
            <a:extLst>
              <a:ext uri="{FF2B5EF4-FFF2-40B4-BE49-F238E27FC236}">
                <a16:creationId xmlns:a16="http://schemas.microsoft.com/office/drawing/2014/main" id="{B893FA07-84AA-4595-B55C-D90DCD146D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E1306C3E-64DA-4E2F-8E01-2C7FFDEB50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42652-620D-44AF-A741-ABE9F78AFEFD}" type="slidenum">
              <a:rPr lang="pl-PL" smtClean="0"/>
              <a:t>‹#›</a:t>
            </a:fld>
            <a:endParaRPr lang="pl-PL"/>
          </a:p>
        </p:txBody>
      </p:sp>
      <p:pic>
        <p:nvPicPr>
          <p:cNvPr id="7" name="Obraz 6">
            <a:extLst>
              <a:ext uri="{FF2B5EF4-FFF2-40B4-BE49-F238E27FC236}">
                <a16:creationId xmlns:a16="http://schemas.microsoft.com/office/drawing/2014/main" id="{755376C6-B170-4BAB-817A-47CF8AABBD9F}"/>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1875" y="6081684"/>
            <a:ext cx="11888250" cy="792000"/>
          </a:xfrm>
          <a:prstGeom prst="rect">
            <a:avLst/>
          </a:prstGeom>
          <a:noFill/>
          <a:ln>
            <a:noFill/>
          </a:ln>
        </p:spPr>
      </p:pic>
    </p:spTree>
    <p:extLst>
      <p:ext uri="{BB962C8B-B14F-4D97-AF65-F5344CB8AC3E}">
        <p14:creationId xmlns:p14="http://schemas.microsoft.com/office/powerpoint/2010/main" val="27230532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hyperlink" Target="https://creativecommons.org/licenses/by/4.0/deed.p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a 11">
            <a:extLst>
              <a:ext uri="{FF2B5EF4-FFF2-40B4-BE49-F238E27FC236}">
                <a16:creationId xmlns:a16="http://schemas.microsoft.com/office/drawing/2014/main" id="{040C5185-EE9F-4004-B36B-5DC219184BC5}"/>
              </a:ext>
              <a:ext uri="{C183D7F6-B498-43B3-948B-1728B52AA6E4}">
                <adec:decorative xmlns:adec="http://schemas.microsoft.com/office/drawing/2017/decorative" val="1"/>
              </a:ext>
            </a:extLst>
          </p:cNvPr>
          <p:cNvGrpSpPr/>
          <p:nvPr/>
        </p:nvGrpSpPr>
        <p:grpSpPr>
          <a:xfrm>
            <a:off x="6227813" y="0"/>
            <a:ext cx="5964187" cy="2098179"/>
            <a:chOff x="6227813" y="0"/>
            <a:chExt cx="5964187" cy="2098179"/>
          </a:xfrm>
        </p:grpSpPr>
        <p:sp>
          <p:nvSpPr>
            <p:cNvPr id="5" name="Prostokąt 4">
              <a:extLst>
                <a:ext uri="{FF2B5EF4-FFF2-40B4-BE49-F238E27FC236}">
                  <a16:creationId xmlns:a16="http://schemas.microsoft.com/office/drawing/2014/main" id="{8AC1354D-EB15-4012-BE61-C56AA921A124}"/>
                </a:ext>
                <a:ext uri="{C183D7F6-B498-43B3-948B-1728B52AA6E4}">
                  <adec:decorative xmlns:adec="http://schemas.microsoft.com/office/drawing/2017/decorative" val="1"/>
                </a:ext>
              </a:extLst>
            </p:cNvPr>
            <p:cNvSpPr/>
            <p:nvPr/>
          </p:nvSpPr>
          <p:spPr>
            <a:xfrm>
              <a:off x="7942694" y="0"/>
              <a:ext cx="4249306" cy="1016350"/>
            </a:xfrm>
            <a:prstGeom prst="rect">
              <a:avLst/>
            </a:prstGeom>
            <a:solidFill>
              <a:srgbClr val="C552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grpSp>
          <p:nvGrpSpPr>
            <p:cNvPr id="6" name="Grupa 5">
              <a:extLst>
                <a:ext uri="{FF2B5EF4-FFF2-40B4-BE49-F238E27FC236}">
                  <a16:creationId xmlns:a16="http://schemas.microsoft.com/office/drawing/2014/main" id="{A8893C89-B497-44D7-9E31-5E376B64F2CE}"/>
                </a:ext>
              </a:extLst>
            </p:cNvPr>
            <p:cNvGrpSpPr>
              <a:grpSpLocks noChangeAspect="1"/>
            </p:cNvGrpSpPr>
            <p:nvPr/>
          </p:nvGrpSpPr>
          <p:grpSpPr>
            <a:xfrm>
              <a:off x="6227813" y="299542"/>
              <a:ext cx="5675694" cy="1798637"/>
              <a:chOff x="1469644" y="187882"/>
              <a:chExt cx="5675694" cy="1798637"/>
            </a:xfrm>
          </p:grpSpPr>
          <p:sp>
            <p:nvSpPr>
              <p:cNvPr id="7" name="Prostokąt 6">
                <a:extLst>
                  <a:ext uri="{FF2B5EF4-FFF2-40B4-BE49-F238E27FC236}">
                    <a16:creationId xmlns:a16="http://schemas.microsoft.com/office/drawing/2014/main" id="{C28A9527-3B4E-428E-9B73-7ECC6AF27961}"/>
                  </a:ext>
                  <a:ext uri="{C183D7F6-B498-43B3-948B-1728B52AA6E4}">
                    <adec:decorative xmlns:adec="http://schemas.microsoft.com/office/drawing/2017/decorative" val="1"/>
                  </a:ext>
                </a:extLst>
              </p:cNvPr>
              <p:cNvSpPr/>
              <p:nvPr/>
            </p:nvSpPr>
            <p:spPr>
              <a:xfrm>
                <a:off x="1469644" y="187882"/>
                <a:ext cx="5675693" cy="1798637"/>
              </a:xfrm>
              <a:prstGeom prst="rect">
                <a:avLst/>
              </a:prstGeom>
              <a:solidFill>
                <a:srgbClr val="A6D3F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8" name="Prostokąt 7">
                <a:extLst>
                  <a:ext uri="{FF2B5EF4-FFF2-40B4-BE49-F238E27FC236}">
                    <a16:creationId xmlns:a16="http://schemas.microsoft.com/office/drawing/2014/main" id="{5ED5CD58-6C3F-4D03-A480-5C002AEBFE93}"/>
                  </a:ext>
                  <a:ext uri="{C183D7F6-B498-43B3-948B-1728B52AA6E4}">
                    <adec:decorative xmlns:adec="http://schemas.microsoft.com/office/drawing/2017/decorative" val="1"/>
                  </a:ext>
                </a:extLst>
              </p:cNvPr>
              <p:cNvSpPr/>
              <p:nvPr/>
            </p:nvSpPr>
            <p:spPr>
              <a:xfrm>
                <a:off x="3184525" y="187882"/>
                <a:ext cx="3960813" cy="721248"/>
              </a:xfrm>
              <a:prstGeom prst="rect">
                <a:avLst/>
              </a:prstGeom>
              <a:solidFill>
                <a:srgbClr val="0052AF"/>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pl-PL" sz="1800" b="0" i="0" u="none" strike="noStrike" kern="0" cap="none" spc="0" normalizeH="0" baseline="0" noProof="0">
                  <a:ln>
                    <a:noFill/>
                  </a:ln>
                  <a:solidFill>
                    <a:srgbClr val="FFFFFF"/>
                  </a:solidFill>
                  <a:effectLst/>
                  <a:uLnTx/>
                  <a:uFillTx/>
                  <a:latin typeface="Calibri" panose="020F0502020204030204"/>
                  <a:ea typeface="+mn-ea"/>
                  <a:cs typeface="+mn-cs"/>
                </a:endParaRPr>
              </a:p>
            </p:txBody>
          </p:sp>
          <p:sp>
            <p:nvSpPr>
              <p:cNvPr id="9" name="Tytuł 1">
                <a:extLst>
                  <a:ext uri="{FF2B5EF4-FFF2-40B4-BE49-F238E27FC236}">
                    <a16:creationId xmlns:a16="http://schemas.microsoft.com/office/drawing/2014/main" id="{FD1DD324-8FFE-42DE-8C0F-1E7AEA7D17CC}"/>
                  </a:ext>
                  <a:ext uri="{C183D7F6-B498-43B3-948B-1728B52AA6E4}">
                    <adec:decorative xmlns:adec="http://schemas.microsoft.com/office/drawing/2017/decorative" val="1"/>
                  </a:ext>
                </a:extLst>
              </p:cNvPr>
              <p:cNvSpPr txBox="1">
                <a:spLocks/>
              </p:cNvSpPr>
              <p:nvPr/>
            </p:nvSpPr>
            <p:spPr>
              <a:xfrm>
                <a:off x="1706282" y="1014637"/>
                <a:ext cx="5202415" cy="863707"/>
              </a:xfrm>
              <a:prstGeom prst="rect">
                <a:avLst/>
              </a:prstGeom>
            </p:spPr>
            <p:txBody>
              <a:bodyPr vert="horz" lIns="0" tIns="0" rIns="0" bIns="0" rtlCol="0" anchor="ctr"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lvl="0" algn="ctr">
                  <a:defRPr/>
                </a:pPr>
                <a:r>
                  <a:rPr lang="pl-PL" dirty="0">
                    <a:solidFill>
                      <a:srgbClr val="002073"/>
                    </a:solidFill>
                  </a:rPr>
                  <a:t>dla Rozwoju Społecznego</a:t>
                </a:r>
                <a:endParaRPr kumimoji="0" lang="pl-PL" sz="2800" b="1" i="0" u="none" strike="noStrike" kern="1200" cap="none" spc="0" normalizeH="0" baseline="0" noProof="0" dirty="0">
                  <a:ln>
                    <a:noFill/>
                  </a:ln>
                  <a:solidFill>
                    <a:srgbClr val="002073"/>
                  </a:solidFill>
                  <a:effectLst/>
                  <a:uLnTx/>
                  <a:uFillTx/>
                </a:endParaRPr>
              </a:p>
            </p:txBody>
          </p:sp>
          <p:sp>
            <p:nvSpPr>
              <p:cNvPr id="10" name="Tytuł 1">
                <a:extLst>
                  <a:ext uri="{FF2B5EF4-FFF2-40B4-BE49-F238E27FC236}">
                    <a16:creationId xmlns:a16="http://schemas.microsoft.com/office/drawing/2014/main" id="{EB5C9E51-FC00-41B1-B1C0-28E7AAB81DB7}"/>
                  </a:ext>
                  <a:ext uri="{C183D7F6-B498-43B3-948B-1728B52AA6E4}">
                    <adec:decorative xmlns:adec="http://schemas.microsoft.com/office/drawing/2017/decorative" val="1"/>
                  </a:ext>
                </a:extLst>
              </p:cNvPr>
              <p:cNvSpPr txBox="1">
                <a:spLocks/>
              </p:cNvSpPr>
              <p:nvPr/>
            </p:nvSpPr>
            <p:spPr>
              <a:xfrm>
                <a:off x="4447245" y="267254"/>
                <a:ext cx="2545742" cy="432048"/>
              </a:xfrm>
              <a:prstGeom prst="rect">
                <a:avLst/>
              </a:prstGeom>
            </p:spPr>
            <p:txBody>
              <a:bodyPr vert="horz" lIns="0" tIns="0" rIns="0" bIns="0" rtlCol="0" anchor="t" anchorCtr="0">
                <a:normAutofit/>
              </a:bodyPr>
              <a:lstStyle>
                <a:lvl1pPr algn="l" defTabSz="1007943" rtl="0" eaLnBrk="1" latinLnBrk="0" hangingPunct="1">
                  <a:lnSpc>
                    <a:spcPts val="3500"/>
                  </a:lnSpc>
                  <a:spcBef>
                    <a:spcPct val="0"/>
                  </a:spcBef>
                  <a:buNone/>
                  <a:defRPr sz="2800" b="1" kern="1200">
                    <a:solidFill>
                      <a:schemeClr val="tx2"/>
                    </a:solidFill>
                    <a:latin typeface="Open Sans" pitchFamily="2" charset="0"/>
                    <a:ea typeface="Open Sans" pitchFamily="2" charset="0"/>
                    <a:cs typeface="Open Sans" pitchFamily="2" charset="0"/>
                  </a:defRPr>
                </a:lvl1pPr>
              </a:lstStyle>
              <a:p>
                <a:pPr marL="0" marR="0" lvl="0" indent="0" algn="l" defTabSz="1007943" rtl="0" eaLnBrk="1" fontAlgn="auto" latinLnBrk="0" hangingPunct="1">
                  <a:lnSpc>
                    <a:spcPts val="3500"/>
                  </a:lnSpc>
                  <a:spcBef>
                    <a:spcPct val="0"/>
                  </a:spcBef>
                  <a:spcAft>
                    <a:spcPts val="0"/>
                  </a:spcAft>
                  <a:buClrTx/>
                  <a:buSzTx/>
                  <a:buFontTx/>
                  <a:buNone/>
                  <a:tabLst/>
                  <a:defRPr/>
                </a:pPr>
                <a:r>
                  <a:rPr kumimoji="0" lang="pl-PL" sz="1400" b="1" i="0" u="none" strike="noStrike" kern="1200" cap="none" spc="20" normalizeH="0" baseline="0" noProof="0" dirty="0">
                    <a:ln>
                      <a:noFill/>
                    </a:ln>
                    <a:solidFill>
                      <a:srgbClr val="FFFFFF"/>
                    </a:solidFill>
                    <a:effectLst/>
                    <a:uLnTx/>
                    <a:uFillTx/>
                  </a:rPr>
                  <a:t>Fundusze Europejskie</a:t>
                </a:r>
              </a:p>
            </p:txBody>
          </p:sp>
        </p:grpSp>
        <p:pic>
          <p:nvPicPr>
            <p:cNvPr id="3" name="Obraz 2">
              <a:extLst>
                <a:ext uri="{FF2B5EF4-FFF2-40B4-BE49-F238E27FC236}">
                  <a16:creationId xmlns:a16="http://schemas.microsoft.com/office/drawing/2014/main" id="{C728A1A6-2F13-4BF3-B09B-8B1ABC8801F3}"/>
                </a:ext>
                <a:ext uri="{C183D7F6-B498-43B3-948B-1728B52AA6E4}">
                  <adec:decorative xmlns:adec="http://schemas.microsoft.com/office/drawing/2017/decorative" val="1"/>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942693" y="296350"/>
              <a:ext cx="1079492" cy="720000"/>
            </a:xfrm>
            <a:prstGeom prst="rect">
              <a:avLst/>
            </a:prstGeom>
          </p:spPr>
        </p:pic>
      </p:grpSp>
      <p:sp>
        <p:nvSpPr>
          <p:cNvPr id="2" name="Tytuł 1"/>
          <p:cNvSpPr>
            <a:spLocks noGrp="1"/>
          </p:cNvSpPr>
          <p:nvPr>
            <p:ph type="ctrTitle"/>
          </p:nvPr>
        </p:nvSpPr>
        <p:spPr>
          <a:xfrm>
            <a:off x="1524000" y="2226596"/>
            <a:ext cx="9144000" cy="1389184"/>
          </a:xfrm>
        </p:spPr>
        <p:txBody>
          <a:bodyPr>
            <a:normAutofit fontScale="90000"/>
          </a:bodyPr>
          <a:lstStyle/>
          <a:p>
            <a:pPr>
              <a:lnSpc>
                <a:spcPct val="150000"/>
              </a:lnSpc>
            </a:pPr>
            <a:r>
              <a:rPr lang="pl-PL" sz="3600" b="1" dirty="0">
                <a:latin typeface="+mn-lt"/>
                <a:ea typeface="Verdana" panose="020B0604030504040204" pitchFamily="34" charset="0"/>
                <a:cs typeface="Tahoma" panose="020B0604030504040204" pitchFamily="34" charset="0"/>
              </a:rPr>
              <a:t>Zrównoważony Kampus SGGW – </a:t>
            </a:r>
            <a:br>
              <a:rPr lang="pl-PL" sz="3600" b="1" dirty="0">
                <a:latin typeface="+mn-lt"/>
                <a:ea typeface="Verdana" panose="020B0604030504040204" pitchFamily="34" charset="0"/>
                <a:cs typeface="Tahoma" panose="020B0604030504040204" pitchFamily="34" charset="0"/>
              </a:rPr>
            </a:br>
            <a:r>
              <a:rPr lang="pl-PL" sz="3600" b="1" dirty="0">
                <a:latin typeface="+mn-lt"/>
                <a:ea typeface="Verdana" panose="020B0604030504040204" pitchFamily="34" charset="0"/>
                <a:cs typeface="Tahoma" panose="020B0604030504040204" pitchFamily="34" charset="0"/>
              </a:rPr>
              <a:t>- kształcenie na rzecz branż kluczowych</a:t>
            </a:r>
          </a:p>
        </p:txBody>
      </p:sp>
      <p:sp>
        <p:nvSpPr>
          <p:cNvPr id="4" name="Podtytuł 3"/>
          <p:cNvSpPr>
            <a:spLocks noGrp="1"/>
          </p:cNvSpPr>
          <p:nvPr>
            <p:ph type="subTitle" idx="1"/>
          </p:nvPr>
        </p:nvSpPr>
        <p:spPr>
          <a:xfrm>
            <a:off x="1524000" y="4109291"/>
            <a:ext cx="9144000" cy="1791305"/>
          </a:xfrm>
        </p:spPr>
        <p:txBody>
          <a:bodyPr>
            <a:normAutofit fontScale="25000" lnSpcReduction="20000"/>
          </a:bodyPr>
          <a:lstStyle/>
          <a:p>
            <a:pPr>
              <a:lnSpc>
                <a:spcPct val="120000"/>
              </a:lnSpc>
            </a:pPr>
            <a:r>
              <a:rPr lang="pl-PL" sz="7200" dirty="0">
                <a:ea typeface="Verdana" panose="020B0604030504040204" pitchFamily="34" charset="0"/>
              </a:rPr>
              <a:t>Projekt współfinansowany z Europejskiego Funduszu Społecznego Plus </a:t>
            </a:r>
          </a:p>
          <a:p>
            <a:pPr>
              <a:lnSpc>
                <a:spcPct val="120000"/>
              </a:lnSpc>
            </a:pPr>
            <a:r>
              <a:rPr lang="pl-PL" sz="7200" dirty="0">
                <a:ea typeface="Verdana" panose="020B0604030504040204" pitchFamily="34" charset="0"/>
              </a:rPr>
              <a:t>w </a:t>
            </a:r>
            <a:r>
              <a:rPr lang="pl-PL" sz="7200" dirty="0">
                <a:ea typeface="Verdana" panose="020B0604030504040204" pitchFamily="34" charset="0"/>
                <a:cs typeface="Tahoma" panose="020B0604030504040204" pitchFamily="34" charset="0"/>
              </a:rPr>
              <a:t>ramach Programu Fundusze Europejskie dla Rozwoju Społecznego 2021-2027</a:t>
            </a:r>
          </a:p>
          <a:p>
            <a:pPr>
              <a:lnSpc>
                <a:spcPct val="120000"/>
              </a:lnSpc>
            </a:pPr>
            <a:r>
              <a:rPr lang="pl-PL" sz="7200" dirty="0">
                <a:ea typeface="Verdana" panose="020B0604030504040204" pitchFamily="34" charset="0"/>
                <a:cs typeface="Tahoma" panose="020B0604030504040204" pitchFamily="34" charset="0"/>
              </a:rPr>
              <a:t>Priorytet 1 Umiejętności</a:t>
            </a:r>
          </a:p>
          <a:p>
            <a:pPr>
              <a:lnSpc>
                <a:spcPct val="120000"/>
              </a:lnSpc>
            </a:pPr>
            <a:r>
              <a:rPr lang="pl-PL" sz="7200" dirty="0">
                <a:ea typeface="Verdana" panose="020B0604030504040204" pitchFamily="34" charset="0"/>
                <a:cs typeface="Tahoma" panose="020B0604030504040204" pitchFamily="34" charset="0"/>
              </a:rPr>
              <a:t>Działanie 01.05 Umiejętności w szkolnictwie wyższym</a:t>
            </a:r>
          </a:p>
        </p:txBody>
      </p:sp>
    </p:spTree>
    <p:extLst>
      <p:ext uri="{BB962C8B-B14F-4D97-AF65-F5344CB8AC3E}">
        <p14:creationId xmlns:p14="http://schemas.microsoft.com/office/powerpoint/2010/main" val="269055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a:xfrm>
            <a:off x="839118" y="538336"/>
            <a:ext cx="10515600" cy="1325563"/>
          </a:xfrm>
        </p:spPr>
        <p:txBody>
          <a:bodyPr>
            <a:normAutofit/>
          </a:bodyPr>
          <a:lstStyle/>
          <a:p>
            <a:r>
              <a:rPr lang="pl-PL" dirty="0"/>
              <a:t>Dynamika fosforu w glebie. Retrogradacja</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8200" y="1902184"/>
            <a:ext cx="10516518" cy="3754698"/>
          </a:xfrm>
        </p:spPr>
        <p:txBody>
          <a:bodyPr>
            <a:normAutofit/>
          </a:bodyPr>
          <a:lstStyle/>
          <a:p>
            <a:pPr marL="0" indent="0">
              <a:buNone/>
            </a:pPr>
            <a:r>
              <a:rPr lang="pl-PL" b="1" dirty="0"/>
              <a:t>Retrogradacja</a:t>
            </a:r>
          </a:p>
          <a:p>
            <a:pPr marL="0" indent="0">
              <a:buNone/>
            </a:pPr>
            <a:r>
              <a:rPr lang="pl-PL" dirty="0">
                <a:latin typeface="Calibri" panose="020F0502020204030204" pitchFamily="34" charset="0"/>
                <a:ea typeface="Calibri" panose="020F0502020204030204" pitchFamily="34" charset="0"/>
                <a:cs typeface="Calibri" panose="020F0502020204030204" pitchFamily="34" charset="0"/>
              </a:rPr>
              <a:t>Fosfor jest składnikiem, którego pobieranie jest silnie uzależnione od odczynu gleby  przy czym zarówno silne zakwaszenie jak alkalizacja ogranicza dostępność fosforu.</a:t>
            </a:r>
          </a:p>
          <a:p>
            <a:pPr marL="0" indent="0">
              <a:buNone/>
            </a:pPr>
            <a:r>
              <a:rPr lang="pl-PL" dirty="0">
                <a:latin typeface="Calibri" panose="020F0502020204030204" pitchFamily="34" charset="0"/>
                <a:ea typeface="Calibri" panose="020F0502020204030204" pitchFamily="34" charset="0"/>
                <a:cs typeface="Calibri" panose="020F0502020204030204" pitchFamily="34" charset="0"/>
              </a:rPr>
              <a:t>Jony fosforanowe mogą być wytrącane przez kationy 2 i 3-wartościowe zjawisko to nosi nazwę retrogradacji lub uwsteczniania fosforu.</a:t>
            </a:r>
          </a:p>
          <a:p>
            <a:pPr marL="0" indent="0">
              <a:buNone/>
            </a:pPr>
            <a:r>
              <a:rPr lang="pl-PL" dirty="0">
                <a:latin typeface="Calibri" panose="020F0502020204030204" pitchFamily="34" charset="0"/>
                <a:ea typeface="Calibri" panose="020F0502020204030204" pitchFamily="34" charset="0"/>
                <a:cs typeface="Calibri" panose="020F0502020204030204" pitchFamily="34" charset="0"/>
              </a:rPr>
              <a:t>Powstają trudno rozpuszczalne fosforany wapnia, żelaza czy </a:t>
            </a:r>
            <a:r>
              <a:rPr lang="pl-PL" dirty="0" err="1">
                <a:latin typeface="Calibri" panose="020F0502020204030204" pitchFamily="34" charset="0"/>
                <a:ea typeface="Calibri" panose="020F0502020204030204" pitchFamily="34" charset="0"/>
                <a:cs typeface="Calibri" panose="020F0502020204030204" pitchFamily="34" charset="0"/>
              </a:rPr>
              <a:t>glinu</a:t>
            </a:r>
            <a:r>
              <a:rPr lang="pl-PL"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820133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a:bodyPr>
          <a:lstStyle/>
          <a:p>
            <a:r>
              <a:rPr lang="pl-PL" dirty="0"/>
              <a:t>Dynamika fosforu w glebie. Immobilizacja</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marL="0" indent="0">
              <a:lnSpc>
                <a:spcPct val="100000"/>
              </a:lnSpc>
              <a:buNone/>
            </a:pPr>
            <a:r>
              <a:rPr lang="pl-PL" sz="2400" b="1" dirty="0"/>
              <a:t>Immobilizacja</a:t>
            </a:r>
          </a:p>
          <a:p>
            <a:pPr marL="0" indent="0">
              <a:lnSpc>
                <a:spcPct val="100000"/>
              </a:lnSpc>
              <a:buNone/>
            </a:pPr>
            <a:r>
              <a:rPr lang="pl-PL" sz="2400" dirty="0"/>
              <a:t>Immobilizacja to kolejny charakterystyczny dla fosforu proces.</a:t>
            </a:r>
          </a:p>
          <a:p>
            <a:pPr marL="0" indent="0">
              <a:lnSpc>
                <a:spcPct val="100000"/>
              </a:lnSpc>
              <a:buNone/>
            </a:pPr>
            <a:r>
              <a:rPr lang="pl-PL" sz="2400" dirty="0"/>
              <a:t>Podobnie jak w przypadku azotu istotny dla dostępności fosforu jest stosunek węgla do fosforu, jeżeli ten stosunek jest wysoki (powyżej 300), wówczas jony fosforanowe są silnie wiązane przez substancję organiczną. Zawężenie tego stosunku do 150-200 : 1 powoduje uruchomienie fosforu ze związków organicznych.</a:t>
            </a:r>
          </a:p>
          <a:p>
            <a:pPr marL="0" indent="0">
              <a:lnSpc>
                <a:spcPct val="100000"/>
              </a:lnSpc>
              <a:buNone/>
            </a:pPr>
            <a:r>
              <a:rPr lang="pl-PL" sz="2400" dirty="0"/>
              <a:t>Uruchomienie fosforu mineralnego z organicznego zachodzi pod wpływem enzymów wydzielanych do środowiska glebowego przez rośliny wyższe i bakterie.</a:t>
            </a:r>
          </a:p>
        </p:txBody>
      </p:sp>
    </p:spTree>
    <p:extLst>
      <p:ext uri="{BB962C8B-B14F-4D97-AF65-F5344CB8AC3E}">
        <p14:creationId xmlns:p14="http://schemas.microsoft.com/office/powerpoint/2010/main" val="2978853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fontScale="90000"/>
          </a:bodyPr>
          <a:lstStyle/>
          <a:p>
            <a:r>
              <a:rPr lang="pl-PL" dirty="0"/>
              <a:t>Dynamika fosforu w glebie. Dostępność dla roślin</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1027782" y="2019875"/>
            <a:ext cx="10516518" cy="3409376"/>
          </a:xfrm>
        </p:spPr>
        <p:txBody>
          <a:bodyPr>
            <a:normAutofit/>
          </a:bodyPr>
          <a:lstStyle/>
          <a:p>
            <a:pPr marL="0" indent="0">
              <a:buNone/>
            </a:pPr>
            <a:r>
              <a:rPr lang="pl-PL" sz="2400" dirty="0"/>
              <a:t>Opisane procesy retrogradacji, immobilizacji i mineralizacji wpływają na:</a:t>
            </a:r>
          </a:p>
          <a:p>
            <a:pPr>
              <a:buFont typeface="Wingdings" panose="05000000000000000000" pitchFamily="2" charset="2"/>
              <a:buChar char="q"/>
            </a:pPr>
            <a:r>
              <a:rPr lang="pl-PL" sz="2400" dirty="0"/>
              <a:t>dostępność fosforu dla roślin,</a:t>
            </a:r>
          </a:p>
          <a:p>
            <a:pPr>
              <a:buFont typeface="Wingdings" panose="05000000000000000000" pitchFamily="2" charset="2"/>
              <a:buChar char="q"/>
            </a:pPr>
            <a:r>
              <a:rPr lang="pl-PL" sz="2400" dirty="0"/>
              <a:t>wymywanie i straty fosforu,</a:t>
            </a:r>
          </a:p>
          <a:p>
            <a:pPr>
              <a:buFont typeface="Wingdings" panose="05000000000000000000" pitchFamily="2" charset="2"/>
              <a:buChar char="q"/>
            </a:pPr>
            <a:r>
              <a:rPr lang="pl-PL" sz="2400" dirty="0"/>
              <a:t>zanieczyszczenie środowiska. </a:t>
            </a:r>
          </a:p>
          <a:p>
            <a:pPr marL="0" indent="0">
              <a:lnSpc>
                <a:spcPct val="150000"/>
              </a:lnSpc>
              <a:buNone/>
            </a:pPr>
            <a:r>
              <a:rPr lang="pl-PL" sz="2400" dirty="0"/>
              <a:t>Generalnie mobilność fosforu w glebie jest niewielka, słabo przemieszcza się w glebie, praktycznie nie ulega wypłukiwaniu</a:t>
            </a:r>
          </a:p>
        </p:txBody>
      </p:sp>
    </p:spTree>
    <p:extLst>
      <p:ext uri="{BB962C8B-B14F-4D97-AF65-F5344CB8AC3E}">
        <p14:creationId xmlns:p14="http://schemas.microsoft.com/office/powerpoint/2010/main" val="2476540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p:txBody>
          <a:bodyPr>
            <a:normAutofit fontScale="90000"/>
          </a:bodyPr>
          <a:lstStyle/>
          <a:p>
            <a:r>
              <a:rPr lang="pl-PL" sz="4900" dirty="0"/>
              <a:t>3. Fosfor – pierwiastek niezbędny i zagrożenia</a:t>
            </a:r>
            <a:endParaRPr lang="pl-PL" dirty="0"/>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1469164"/>
            <a:ext cx="10515600" cy="4159539"/>
          </a:xfrm>
        </p:spPr>
        <p:txBody>
          <a:bodyPr>
            <a:normAutofit lnSpcReduction="10000"/>
          </a:bodyPr>
          <a:lstStyle/>
          <a:p>
            <a:pPr marL="0" indent="0">
              <a:buNone/>
            </a:pPr>
            <a:r>
              <a:rPr lang="pl-PL" dirty="0"/>
              <a:t>Fosfor, jako drugi (po azocie) został zaliczony do pierwiastków niezbędnych a miało to miejsce w 1839. Należy do grupy makroskładników. </a:t>
            </a:r>
          </a:p>
          <a:p>
            <a:pPr marL="0" indent="0">
              <a:buNone/>
            </a:pPr>
            <a:r>
              <a:rPr lang="pl-PL" dirty="0"/>
              <a:t>Fosfor może być, zależnie od warunków, pobierany przez rośliny w formie jedno-, dwu- lub trójwartościowych anionów fosforanowych.</a:t>
            </a:r>
            <a:r>
              <a:rPr lang="pl-PL" baseline="30000" dirty="0">
                <a:latin typeface="Calibri" panose="020F0502020204030204" pitchFamily="34" charset="0"/>
                <a:ea typeface="Calibri" panose="020F0502020204030204" pitchFamily="34" charset="0"/>
                <a:cs typeface="Calibri" panose="020F0502020204030204" pitchFamily="34" charset="0"/>
              </a:rPr>
              <a:t>   </a:t>
            </a:r>
            <a:endParaRPr lang="pl-PL"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pl-PL" dirty="0"/>
              <a:t>Aniony fosforanowe przemieszczają się do korzenia na drodze dyfuzji.</a:t>
            </a:r>
          </a:p>
          <a:p>
            <a:pPr marL="0" indent="0">
              <a:buNone/>
            </a:pPr>
            <a:r>
              <a:rPr lang="pl-PL" dirty="0"/>
              <a:t>Deficyt fosforu powoduje szereg zmian morfologicznych, fizjologicznych i biochemicznych w roślinie. Fosfor pełni istotną rolę w wiązaniu azotu atmosferycznego przez </a:t>
            </a:r>
            <a:r>
              <a:rPr lang="pl-PL" dirty="0" err="1"/>
              <a:t>bobowate</a:t>
            </a:r>
            <a:r>
              <a:rPr lang="pl-PL" dirty="0"/>
              <a:t>.</a:t>
            </a:r>
          </a:p>
        </p:txBody>
      </p:sp>
    </p:spTree>
    <p:extLst>
      <p:ext uri="{BB962C8B-B14F-4D97-AF65-F5344CB8AC3E}">
        <p14:creationId xmlns:p14="http://schemas.microsoft.com/office/powerpoint/2010/main" val="583031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a:xfrm>
            <a:off x="914400" y="350197"/>
            <a:ext cx="10515600" cy="1622594"/>
          </a:xfrm>
        </p:spPr>
        <p:txBody>
          <a:bodyPr>
            <a:noAutofit/>
          </a:bodyPr>
          <a:lstStyle/>
          <a:p>
            <a:r>
              <a:rPr lang="pl-PL" sz="3600" dirty="0"/>
              <a:t>3. Fosfor – pierwiastek niezbędny i zagrożenia. Zapotrzebowanie na fosfor</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914400" y="1777569"/>
            <a:ext cx="10515600" cy="3302861"/>
          </a:xfrm>
        </p:spPr>
        <p:txBody>
          <a:bodyPr>
            <a:normAutofit/>
          </a:bodyPr>
          <a:lstStyle/>
          <a:p>
            <a:pPr marL="0" indent="0">
              <a:buNone/>
            </a:pPr>
            <a:r>
              <a:rPr lang="pl-PL" sz="3200" dirty="0"/>
              <a:t>Wyróżnia się dwie fazy zwiększonego zapotrzebowania na fosfor –początkowy okres wzrostu (kiełkowanie nasion, rozwój systemu korzeniowego) oraz w czasie fazy generatywnej (jakość nasion). </a:t>
            </a:r>
          </a:p>
          <a:p>
            <a:pPr marL="0" indent="0">
              <a:buNone/>
            </a:pPr>
            <a:r>
              <a:rPr lang="pl-PL" sz="3200" dirty="0"/>
              <a:t>Rozwój, plonowanie i wartość biologiczna roślin zależą od zaopatrzenia roślin w ten pierwiastek.</a:t>
            </a:r>
          </a:p>
        </p:txBody>
      </p:sp>
    </p:spTree>
    <p:extLst>
      <p:ext uri="{BB962C8B-B14F-4D97-AF65-F5344CB8AC3E}">
        <p14:creationId xmlns:p14="http://schemas.microsoft.com/office/powerpoint/2010/main" val="3634360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a:xfrm>
            <a:off x="838200" y="9286"/>
            <a:ext cx="11201400" cy="1325563"/>
          </a:xfrm>
        </p:spPr>
        <p:txBody>
          <a:bodyPr>
            <a:normAutofit/>
          </a:bodyPr>
          <a:lstStyle/>
          <a:p>
            <a:r>
              <a:rPr lang="pl-PL" sz="3600" dirty="0"/>
              <a:t>3. Fosfor – pierwiastek niezbędny i zagrożenie. Objawy niedoboru fosforu</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1246380"/>
            <a:ext cx="10515600" cy="4939552"/>
          </a:xfrm>
        </p:spPr>
        <p:txBody>
          <a:bodyPr>
            <a:normAutofit/>
          </a:bodyPr>
          <a:lstStyle/>
          <a:p>
            <a:pPr marL="0" indent="0">
              <a:spcAft>
                <a:spcPts val="1000"/>
              </a:spcAft>
              <a:buNone/>
            </a:pPr>
            <a:r>
              <a:rPr lang="pl-PL" dirty="0"/>
              <a:t>Niedobór fosforu powoduje:</a:t>
            </a:r>
          </a:p>
          <a:p>
            <a:pPr>
              <a:buFont typeface="Wingdings" panose="05000000000000000000" pitchFamily="2" charset="2"/>
              <a:buChar char="q"/>
            </a:pPr>
            <a:r>
              <a:rPr lang="pl-PL" dirty="0"/>
              <a:t>osłabienie wzrostu, początkowo części nadziemnej, następnie systemu korzeniowego rośliny,</a:t>
            </a:r>
          </a:p>
          <a:p>
            <a:pPr>
              <a:buFont typeface="Wingdings" panose="05000000000000000000" pitchFamily="2" charset="2"/>
              <a:buChar char="q"/>
            </a:pPr>
            <a:r>
              <a:rPr lang="pl-PL" dirty="0"/>
              <a:t>symptomatyczne jest fioletowe zabarwienie liści, łodyg i ogonków liściowych, drobnienie liści,</a:t>
            </a:r>
          </a:p>
          <a:p>
            <a:pPr>
              <a:buFont typeface="Wingdings" panose="05000000000000000000" pitchFamily="2" charset="2"/>
              <a:buChar char="q"/>
            </a:pPr>
            <a:r>
              <a:rPr lang="pl-PL" dirty="0"/>
              <a:t>słabe kwitnienie, owocowanie, mniej nasion,</a:t>
            </a:r>
          </a:p>
          <a:p>
            <a:pPr>
              <a:buFont typeface="Wingdings" panose="05000000000000000000" pitchFamily="2" charset="2"/>
              <a:buChar char="q"/>
            </a:pPr>
            <a:r>
              <a:rPr lang="pl-PL" dirty="0"/>
              <a:t>wrażliwe na niedobór rośliny młode, a zwłaszcza pomidor, ogórek, sałata, kapustne, ziemniak, </a:t>
            </a:r>
          </a:p>
          <a:p>
            <a:pPr>
              <a:buFont typeface="Wingdings" panose="05000000000000000000" pitchFamily="2" charset="2"/>
              <a:buChar char="q"/>
            </a:pPr>
            <a:r>
              <a:rPr lang="pl-PL" dirty="0"/>
              <a:t>mniejszy plon.</a:t>
            </a:r>
          </a:p>
        </p:txBody>
      </p:sp>
    </p:spTree>
    <p:extLst>
      <p:ext uri="{BB962C8B-B14F-4D97-AF65-F5344CB8AC3E}">
        <p14:creationId xmlns:p14="http://schemas.microsoft.com/office/powerpoint/2010/main" val="2412635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FF5232D-79E8-4B30-B7F4-E247B2D2CFF4}"/>
              </a:ext>
            </a:extLst>
          </p:cNvPr>
          <p:cNvSpPr>
            <a:spLocks noGrp="1"/>
          </p:cNvSpPr>
          <p:nvPr>
            <p:ph type="title"/>
          </p:nvPr>
        </p:nvSpPr>
        <p:spPr>
          <a:xfrm>
            <a:off x="721468" y="426036"/>
            <a:ext cx="11201400" cy="1325563"/>
          </a:xfrm>
        </p:spPr>
        <p:txBody>
          <a:bodyPr>
            <a:normAutofit/>
          </a:bodyPr>
          <a:lstStyle/>
          <a:p>
            <a:r>
              <a:rPr lang="pl-PL" sz="4000" dirty="0"/>
              <a:t>3. Fosfor – pierwiastek niezbędny i zagrożenie. Straty fosforu</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838200" y="2007045"/>
            <a:ext cx="10515600" cy="2843910"/>
          </a:xfrm>
        </p:spPr>
        <p:txBody>
          <a:bodyPr>
            <a:normAutofit/>
          </a:bodyPr>
          <a:lstStyle/>
          <a:p>
            <a:pPr marL="0" indent="0">
              <a:buNone/>
            </a:pPr>
            <a:r>
              <a:rPr lang="pl-PL" sz="3200" dirty="0"/>
              <a:t>Ze względu na małą mobilność fosforu straty (zanieczyszczenie środowiska) mogą zachodzić, przy sprzyjających warunkach, na skutek spływu powierzchniowego.</a:t>
            </a:r>
          </a:p>
          <a:p>
            <a:pPr marL="0" indent="0">
              <a:buNone/>
            </a:pPr>
            <a:r>
              <a:rPr lang="pl-PL" sz="3200" dirty="0"/>
              <a:t>Rośliny nie wykazują skłonności do nadmiernej akumulacji fosforu. </a:t>
            </a:r>
          </a:p>
        </p:txBody>
      </p:sp>
    </p:spTree>
    <p:extLst>
      <p:ext uri="{BB962C8B-B14F-4D97-AF65-F5344CB8AC3E}">
        <p14:creationId xmlns:p14="http://schemas.microsoft.com/office/powerpoint/2010/main" val="1692410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a:extLst>
              <a:ext uri="{FF2B5EF4-FFF2-40B4-BE49-F238E27FC236}">
                <a16:creationId xmlns:a16="http://schemas.microsoft.com/office/drawing/2014/main" id="{867C7DA9-E9E1-4EAD-AF5C-F872154BB7EB}"/>
              </a:ext>
            </a:extLst>
          </p:cNvPr>
          <p:cNvSpPr txBox="1">
            <a:spLocks noGrp="1"/>
          </p:cNvSpPr>
          <p:nvPr>
            <p:ph type="title" idx="4294967295"/>
          </p:nvPr>
        </p:nvSpPr>
        <p:spPr>
          <a:xfrm>
            <a:off x="923925" y="278702"/>
            <a:ext cx="112014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l-PL" sz="4000" b="0" i="0" u="none" strike="noStrike" kern="1200" cap="none" spc="0" normalizeH="0" baseline="0" noProof="0" dirty="0">
                <a:ln>
                  <a:noFill/>
                </a:ln>
                <a:solidFill>
                  <a:schemeClr val="tx1"/>
                </a:solidFill>
                <a:effectLst/>
                <a:uLnTx/>
                <a:uFillTx/>
                <a:latin typeface="+mj-lt"/>
                <a:ea typeface="+mj-ea"/>
                <a:cs typeface="+mj-cs"/>
              </a:rPr>
              <a:t>3. Fosfor – pierwiastek niezbędny i zagrożenie. Kierunki badań nad fosforem</a:t>
            </a:r>
          </a:p>
        </p:txBody>
      </p:sp>
      <p:sp>
        <p:nvSpPr>
          <p:cNvPr id="3" name="Symbol zastępczy zawartości 2">
            <a:extLst>
              <a:ext uri="{FF2B5EF4-FFF2-40B4-BE49-F238E27FC236}">
                <a16:creationId xmlns:a16="http://schemas.microsoft.com/office/drawing/2014/main" id="{B27B796E-D3F3-4CEA-BBDF-DB40FAB15A49}"/>
              </a:ext>
            </a:extLst>
          </p:cNvPr>
          <p:cNvSpPr>
            <a:spLocks noGrp="1"/>
          </p:cNvSpPr>
          <p:nvPr>
            <p:ph idx="1"/>
          </p:nvPr>
        </p:nvSpPr>
        <p:spPr>
          <a:xfrm>
            <a:off x="923925" y="1791857"/>
            <a:ext cx="10515600" cy="3274286"/>
          </a:xfrm>
        </p:spPr>
        <p:txBody>
          <a:bodyPr>
            <a:normAutofit fontScale="92500"/>
          </a:bodyPr>
          <a:lstStyle/>
          <a:p>
            <a:pPr marL="0" indent="0">
              <a:buNone/>
            </a:pPr>
            <a:r>
              <a:rPr lang="pl-PL" sz="3500" dirty="0"/>
              <a:t>Kierunki badań nad fosforem:</a:t>
            </a:r>
          </a:p>
          <a:p>
            <a:pPr>
              <a:buFont typeface="Wingdings" panose="05000000000000000000" pitchFamily="2" charset="2"/>
              <a:buChar char="q"/>
            </a:pPr>
            <a:r>
              <a:rPr lang="pl-PL" dirty="0"/>
              <a:t>określenie optymalnego poziomu P w glebie w kontekście stabilnego i wysokiego plonu a jednocześnie ograniczenia zagrożenia dla środowiska,</a:t>
            </a:r>
          </a:p>
          <a:p>
            <a:pPr>
              <a:buFont typeface="Wingdings" panose="05000000000000000000" pitchFamily="2" charset="2"/>
              <a:buChar char="q"/>
            </a:pPr>
            <a:r>
              <a:rPr lang="pl-PL" dirty="0"/>
              <a:t>zwiększanie efektywności wykorzystania składnika – czynniki wpływu,</a:t>
            </a:r>
          </a:p>
          <a:p>
            <a:pPr>
              <a:buFont typeface="Wingdings" panose="05000000000000000000" pitchFamily="2" charset="2"/>
              <a:buChar char="q"/>
            </a:pPr>
            <a:r>
              <a:rPr lang="pl-PL" dirty="0"/>
              <a:t>poszukiwanie nowych źródeł fosforu,</a:t>
            </a:r>
          </a:p>
          <a:p>
            <a:pPr>
              <a:buFont typeface="Wingdings" panose="05000000000000000000" pitchFamily="2" charset="2"/>
              <a:buChar char="q"/>
            </a:pPr>
            <a:r>
              <a:rPr lang="pl-PL" dirty="0"/>
              <a:t>rola systemu korzeniowego w odżywieniu roślin fosforem.</a:t>
            </a:r>
          </a:p>
        </p:txBody>
      </p:sp>
    </p:spTree>
    <p:extLst>
      <p:ext uri="{BB962C8B-B14F-4D97-AF65-F5344CB8AC3E}">
        <p14:creationId xmlns:p14="http://schemas.microsoft.com/office/powerpoint/2010/main" val="2557287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2AF4A59-9973-48D4-A861-6DD316ECDA8F}"/>
              </a:ext>
            </a:extLst>
          </p:cNvPr>
          <p:cNvSpPr>
            <a:spLocks noGrp="1"/>
          </p:cNvSpPr>
          <p:nvPr>
            <p:ph type="title"/>
          </p:nvPr>
        </p:nvSpPr>
        <p:spPr/>
        <p:txBody>
          <a:bodyPr>
            <a:normAutofit fontScale="90000"/>
          </a:bodyPr>
          <a:lstStyle/>
          <a:p>
            <a:r>
              <a:rPr lang="pl-PL" dirty="0"/>
              <a:t>4. Podstawy kontrolowanego żywienia roślin fosforem. Diagnostyka stanu odżywienia roślin.</a:t>
            </a:r>
          </a:p>
        </p:txBody>
      </p:sp>
      <p:sp>
        <p:nvSpPr>
          <p:cNvPr id="3" name="Symbol zastępczy zawartości 2">
            <a:extLst>
              <a:ext uri="{FF2B5EF4-FFF2-40B4-BE49-F238E27FC236}">
                <a16:creationId xmlns:a16="http://schemas.microsoft.com/office/drawing/2014/main" id="{EE210D00-A2B6-4424-A73A-07FA9DF2D5B8}"/>
              </a:ext>
            </a:extLst>
          </p:cNvPr>
          <p:cNvSpPr>
            <a:spLocks noGrp="1"/>
          </p:cNvSpPr>
          <p:nvPr>
            <p:ph idx="1"/>
          </p:nvPr>
        </p:nvSpPr>
        <p:spPr/>
        <p:txBody>
          <a:bodyPr>
            <a:normAutofit/>
          </a:bodyPr>
          <a:lstStyle/>
          <a:p>
            <a:pPr>
              <a:buFont typeface="Wingdings" panose="05000000000000000000" pitchFamily="2" charset="2"/>
              <a:buChar char="q"/>
            </a:pPr>
            <a:r>
              <a:rPr lang="pl-PL" dirty="0"/>
              <a:t> Analiza chemiczna gleb i substytutów gleby</a:t>
            </a:r>
          </a:p>
          <a:p>
            <a:pPr>
              <a:buFont typeface="Wingdings" panose="05000000000000000000" pitchFamily="2" charset="2"/>
              <a:buChar char="q"/>
            </a:pPr>
            <a:r>
              <a:rPr lang="pl-PL" dirty="0"/>
              <a:t> Analiza chemiczna wody i pożywek</a:t>
            </a:r>
          </a:p>
          <a:p>
            <a:pPr>
              <a:buFont typeface="Wingdings" panose="05000000000000000000" pitchFamily="2" charset="2"/>
              <a:buChar char="q"/>
            </a:pPr>
            <a:r>
              <a:rPr lang="pl-PL" dirty="0"/>
              <a:t> Analiza chemiczna roślin</a:t>
            </a:r>
          </a:p>
          <a:p>
            <a:pPr>
              <a:buFont typeface="Wingdings" panose="05000000000000000000" pitchFamily="2" charset="2"/>
              <a:buChar char="q"/>
            </a:pPr>
            <a:r>
              <a:rPr lang="pl-PL" dirty="0"/>
              <a:t> Lustracja i zbieranie danych</a:t>
            </a:r>
          </a:p>
          <a:p>
            <a:pPr>
              <a:buFont typeface="Wingdings" panose="05000000000000000000" pitchFamily="2" charset="2"/>
              <a:buChar char="q"/>
            </a:pPr>
            <a:r>
              <a:rPr lang="pl-PL" dirty="0"/>
              <a:t> Znaczenie liczb granicznych i zawartości wskaźnikowych</a:t>
            </a:r>
          </a:p>
          <a:p>
            <a:pPr marL="0" indent="0">
              <a:buNone/>
            </a:pPr>
            <a:r>
              <a:rPr lang="pl-PL" dirty="0"/>
              <a:t>W kontrolowanym żywieniu dane analityczne i doświadczalnie wyznaczane przedziały liczb granicznych/wskaźnikowych są kluczowe dla obliczenia niedosytu składnika w glebie a następnie dawki nawozu.</a:t>
            </a:r>
          </a:p>
        </p:txBody>
      </p:sp>
    </p:spTree>
    <p:extLst>
      <p:ext uri="{BB962C8B-B14F-4D97-AF65-F5344CB8AC3E}">
        <p14:creationId xmlns:p14="http://schemas.microsoft.com/office/powerpoint/2010/main" val="3661169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365125"/>
            <a:ext cx="10515600" cy="1881964"/>
          </a:xfrm>
        </p:spPr>
        <p:txBody>
          <a:bodyPr>
            <a:normAutofit fontScale="90000"/>
          </a:bodyPr>
          <a:lstStyle/>
          <a:p>
            <a:r>
              <a:rPr lang="pl-PL" dirty="0"/>
              <a:t>5. Żywienie fosforem w odniesieniu do warunków i metod uprawy – podstawowe reguły i zalecenia dla upraw polowych</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333336"/>
            <a:ext cx="10515600" cy="4159539"/>
          </a:xfrm>
        </p:spPr>
        <p:txBody>
          <a:bodyPr>
            <a:noAutofit/>
          </a:bodyPr>
          <a:lstStyle/>
          <a:p>
            <a:pPr marL="0" indent="0">
              <a:buNone/>
            </a:pPr>
            <a:r>
              <a:rPr lang="pl-PL" sz="2400" dirty="0"/>
              <a:t>Kontrolowane żywienie roślin powinno uwzględniać zasobność gleby w fosfor dostępny oraz stan odżywienia rośliny, do wyliczenia niedosytu składnika wykorzystujemy tabele, w których znajdują się zależne od uprawianego gatunku zalecane standardowe zawartości poszczególnych składników. Z reguły uzupełniamy składnik do średniego poziomu danego zakresu, lub uzależniamy wybór poziomu do którego chcemy uzupełnić fosfor od wieku rośliny, np. mniejsze dawki fosforu przy wyborze wartości zbliżonej do dolnej liczby wskaźnikowej na początku uprawy. Przy dużym niedosycie składnika, któremu towarzyszą także braki innych składników niezbędnych należy pamiętać o dzieleniu dawek zgodnie z ogólnie przyjętymi zasadami.</a:t>
            </a:r>
          </a:p>
        </p:txBody>
      </p:sp>
    </p:spTree>
    <p:extLst>
      <p:ext uri="{BB962C8B-B14F-4D97-AF65-F5344CB8AC3E}">
        <p14:creationId xmlns:p14="http://schemas.microsoft.com/office/powerpoint/2010/main" val="1879288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ABCDF83-2590-41B9-82BF-40D7564BC53F}"/>
              </a:ext>
            </a:extLst>
          </p:cNvPr>
          <p:cNvSpPr>
            <a:spLocks noGrp="1"/>
          </p:cNvSpPr>
          <p:nvPr>
            <p:ph type="ctrTitle"/>
          </p:nvPr>
        </p:nvSpPr>
        <p:spPr>
          <a:xfrm>
            <a:off x="1397540" y="1200185"/>
            <a:ext cx="9144000" cy="1519237"/>
          </a:xfrm>
        </p:spPr>
        <p:txBody>
          <a:bodyPr>
            <a:normAutofit/>
          </a:bodyPr>
          <a:lstStyle/>
          <a:p>
            <a:r>
              <a:rPr lang="pl-PL" sz="4000" b="1" dirty="0">
                <a:latin typeface="+mn-lt"/>
              </a:rPr>
              <a:t>Żywienie mineralne roślin</a:t>
            </a:r>
          </a:p>
        </p:txBody>
      </p:sp>
      <p:sp>
        <p:nvSpPr>
          <p:cNvPr id="6" name="Podtytuł 2">
            <a:extLst>
              <a:ext uri="{FF2B5EF4-FFF2-40B4-BE49-F238E27FC236}">
                <a16:creationId xmlns:a16="http://schemas.microsoft.com/office/drawing/2014/main" id="{4D154329-EDFF-CEA6-55FE-399F4029B6C1}"/>
              </a:ext>
            </a:extLst>
          </p:cNvPr>
          <p:cNvSpPr>
            <a:spLocks noGrp="1"/>
          </p:cNvSpPr>
          <p:nvPr>
            <p:ph type="subTitle" idx="1"/>
          </p:nvPr>
        </p:nvSpPr>
        <p:spPr>
          <a:xfrm>
            <a:off x="1524000" y="3359019"/>
            <a:ext cx="9144000" cy="2107926"/>
          </a:xfrm>
        </p:spPr>
        <p:txBody>
          <a:bodyPr>
            <a:normAutofit/>
          </a:bodyPr>
          <a:lstStyle/>
          <a:p>
            <a:pPr>
              <a:spcBef>
                <a:spcPts val="0"/>
              </a:spcBef>
              <a:spcAft>
                <a:spcPts val="2000"/>
              </a:spcAft>
            </a:pPr>
            <a:r>
              <a:rPr lang="pl-PL" sz="2600" dirty="0"/>
              <a:t>Fosfor w żywieniu roślin</a:t>
            </a:r>
          </a:p>
          <a:p>
            <a:r>
              <a:rPr lang="pl-PL" sz="2600" dirty="0"/>
              <a:t>Dr hab. Barbara Łata, prof. SGGW</a:t>
            </a:r>
          </a:p>
          <a:p>
            <a:r>
              <a:rPr lang="pl-PL" sz="2600" dirty="0"/>
              <a:t>Katedra Ochrony Roślin</a:t>
            </a:r>
            <a:endParaRPr lang="pl-PL" dirty="0"/>
          </a:p>
        </p:txBody>
      </p:sp>
    </p:spTree>
    <p:extLst>
      <p:ext uri="{BB962C8B-B14F-4D97-AF65-F5344CB8AC3E}">
        <p14:creationId xmlns:p14="http://schemas.microsoft.com/office/powerpoint/2010/main" val="2833895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365125"/>
            <a:ext cx="10515600" cy="1843054"/>
          </a:xfrm>
        </p:spPr>
        <p:txBody>
          <a:bodyPr>
            <a:normAutofit fontScale="90000"/>
          </a:bodyPr>
          <a:lstStyle/>
          <a:p>
            <a:r>
              <a:rPr lang="pl-PL" dirty="0"/>
              <a:t>5. Żywienie fosforem w odniesieniu do warunków i metod uprawy – podstawowe reguły i zalecenia dla upraw pod osłonami</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333336"/>
            <a:ext cx="10515600" cy="4159539"/>
          </a:xfrm>
        </p:spPr>
        <p:txBody>
          <a:bodyPr>
            <a:normAutofit/>
          </a:bodyPr>
          <a:lstStyle/>
          <a:p>
            <a:pPr marL="0" indent="0">
              <a:buNone/>
            </a:pPr>
            <a:r>
              <a:rPr lang="pl-PL" b="1" dirty="0"/>
              <a:t>  </a:t>
            </a:r>
            <a:r>
              <a:rPr lang="pl-PL" dirty="0"/>
              <a:t>W uprawach pod osłonami nawozy są dostarczane w postaci pożywki (</a:t>
            </a:r>
            <a:r>
              <a:rPr lang="pl-PL" dirty="0" err="1"/>
              <a:t>fertygacja</a:t>
            </a:r>
            <a:r>
              <a:rPr lang="pl-PL" dirty="0"/>
              <a:t>), w tym przypadku skład pożywki jest uzależniony od właściwości podłoża (sorpcja lub brak sorpcji), technologii nawożenia  (otwarty bądź zamknięty system krążenia pożywki), składu chemicznego wody oraz potrzeb uprawianego gatunku. Fosfor jest bilansowany na podstawie wymagań i jego zawartości w wodzie a stosowane nawozy powinny być bardzo dobrze rozpuszczalne w wodzie. </a:t>
            </a:r>
          </a:p>
        </p:txBody>
      </p:sp>
    </p:spTree>
    <p:extLst>
      <p:ext uri="{BB962C8B-B14F-4D97-AF65-F5344CB8AC3E}">
        <p14:creationId xmlns:p14="http://schemas.microsoft.com/office/powerpoint/2010/main" val="2207840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365125"/>
            <a:ext cx="10515600" cy="1979241"/>
          </a:xfrm>
        </p:spPr>
        <p:txBody>
          <a:bodyPr>
            <a:normAutofit fontScale="90000"/>
          </a:bodyPr>
          <a:lstStyle/>
          <a:p>
            <a:r>
              <a:rPr lang="pl-PL" dirty="0"/>
              <a:t>5. Żywienie fosforem w odniesieniu do warunków i metod uprawy – podstawowe reguły i zalecenia w uprawach pod osłonami z lub bez </a:t>
            </a:r>
            <a:r>
              <a:rPr lang="pl-PL" dirty="0" err="1"/>
              <a:t>fertygacji</a:t>
            </a:r>
            <a:endParaRPr lang="pl-PL" dirty="0"/>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535744"/>
            <a:ext cx="10515600" cy="4159539"/>
          </a:xfrm>
        </p:spPr>
        <p:txBody>
          <a:bodyPr>
            <a:normAutofit/>
          </a:bodyPr>
          <a:lstStyle/>
          <a:p>
            <a:pPr marL="0" indent="0">
              <a:buNone/>
            </a:pPr>
            <a:r>
              <a:rPr lang="pl-PL" dirty="0"/>
              <a:t>W uprawach gdzie nie stosuje się </a:t>
            </a:r>
            <a:r>
              <a:rPr lang="pl-PL" dirty="0" err="1"/>
              <a:t>fertygacji</a:t>
            </a:r>
            <a:r>
              <a:rPr lang="pl-PL" dirty="0"/>
              <a:t> jest ryzyko wzrostu stężenia soli w glebie lub podłożu, rozwiązaniem jest dzielnie dawek nawozów, największe jednorazowe dawki będą zależały od wrażliwości roślin na zasolenie lub od wieku roślin (bardziej wrażliwe są rośliny młode).</a:t>
            </a:r>
          </a:p>
          <a:p>
            <a:pPr marL="0" indent="0">
              <a:buNone/>
            </a:pPr>
            <a:r>
              <a:rPr lang="pl-PL" dirty="0"/>
              <a:t>W technologiach uprawy gdzie stosuje się </a:t>
            </a:r>
            <a:r>
              <a:rPr lang="pl-PL" dirty="0" err="1"/>
              <a:t>fertygację</a:t>
            </a:r>
            <a:r>
              <a:rPr lang="pl-PL" dirty="0"/>
              <a:t> liczby graniczne mogą być zmniejszone, gdyż na bieżąco można korygować zasobność gleby lub podłoża stosując odpowiednią pożywkę. </a:t>
            </a:r>
          </a:p>
        </p:txBody>
      </p:sp>
    </p:spTree>
    <p:extLst>
      <p:ext uri="{BB962C8B-B14F-4D97-AF65-F5344CB8AC3E}">
        <p14:creationId xmlns:p14="http://schemas.microsoft.com/office/powerpoint/2010/main" val="95137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365125"/>
            <a:ext cx="10515600" cy="1716594"/>
          </a:xfrm>
        </p:spPr>
        <p:txBody>
          <a:bodyPr>
            <a:normAutofit fontScale="90000"/>
          </a:bodyPr>
          <a:lstStyle/>
          <a:p>
            <a:r>
              <a:rPr lang="pl-PL" dirty="0"/>
              <a:t>5. Żywienie fosforem w odniesieniu do warunków i metod uprawy – podstawowe reguły i zalecenia w uprawach sadowniczych</a:t>
            </a:r>
          </a:p>
        </p:txBody>
      </p:sp>
      <p:sp>
        <p:nvSpPr>
          <p:cNvPr id="6" name="Symbol zastępczy zawartości 2">
            <a:extLst>
              <a:ext uri="{FF2B5EF4-FFF2-40B4-BE49-F238E27FC236}">
                <a16:creationId xmlns:a16="http://schemas.microsoft.com/office/drawing/2014/main" id="{4AE7090F-FB3C-4AA6-B1B4-40B76BBF34BA}"/>
              </a:ext>
            </a:extLst>
          </p:cNvPr>
          <p:cNvSpPr>
            <a:spLocks noGrp="1"/>
          </p:cNvSpPr>
          <p:nvPr>
            <p:ph idx="1"/>
          </p:nvPr>
        </p:nvSpPr>
        <p:spPr>
          <a:xfrm>
            <a:off x="838200" y="2172764"/>
            <a:ext cx="10515600" cy="4159539"/>
          </a:xfrm>
        </p:spPr>
        <p:txBody>
          <a:bodyPr>
            <a:normAutofit fontScale="92500"/>
          </a:bodyPr>
          <a:lstStyle/>
          <a:p>
            <a:pPr marL="0" indent="0">
              <a:buNone/>
            </a:pPr>
            <a:r>
              <a:rPr lang="pl-PL" dirty="0"/>
              <a:t>Żywienie roślin sadowniczych opiera się na analizach chemicznych gleb i liści. Zasobność gleby w fosfor ocenia się w próbach pobranych wczesną wiosną (w drugiej, trzeciej dekadzie marca, zależnie od przebiegu pogody) lub jesienią.</a:t>
            </a:r>
          </a:p>
          <a:p>
            <a:pPr marL="0" indent="0">
              <a:buNone/>
            </a:pPr>
            <a:r>
              <a:rPr lang="pl-PL" dirty="0"/>
              <a:t>Zawartość fosforu w liściach ocenia się w materiale zebranym w roku poprzedzającym w sezonie letnim (termin zależy od uprawianego gatunku).</a:t>
            </a:r>
          </a:p>
          <a:p>
            <a:pPr marL="0" indent="0">
              <a:buNone/>
            </a:pPr>
            <a:r>
              <a:rPr lang="pl-PL" dirty="0"/>
              <a:t>Dane uzyskane z analiz porównujemy z wartościami tabelarycznymi dla danego gatunku (zawartości standardowe), które wraz z oceną wyglądu i plonowania roślin posłużą do wydania zaleceń nawozowych.</a:t>
            </a:r>
          </a:p>
        </p:txBody>
      </p:sp>
    </p:spTree>
    <p:extLst>
      <p:ext uri="{BB962C8B-B14F-4D97-AF65-F5344CB8AC3E}">
        <p14:creationId xmlns:p14="http://schemas.microsoft.com/office/powerpoint/2010/main" val="2623142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838200" y="365125"/>
            <a:ext cx="10515600" cy="1716594"/>
          </a:xfrm>
        </p:spPr>
        <p:txBody>
          <a:bodyPr>
            <a:normAutofit fontScale="90000"/>
          </a:bodyPr>
          <a:lstStyle/>
          <a:p>
            <a:r>
              <a:rPr lang="pl-PL" dirty="0"/>
              <a:t>5. Żywienie fosforem w odniesieniu do warunków i metod uprawy – podstawowe reguły i zalecenia dla roślin wieloletnich</a:t>
            </a:r>
          </a:p>
        </p:txBody>
      </p:sp>
      <p:sp>
        <p:nvSpPr>
          <p:cNvPr id="6" name="Symbol zastępczy zawartości 2">
            <a:extLst>
              <a:ext uri="{FF2B5EF4-FFF2-40B4-BE49-F238E27FC236}">
                <a16:creationId xmlns:a16="http://schemas.microsoft.com/office/drawing/2014/main" id="{4AE7090F-FB3C-4AA6-B1B4-40B76BBF34BA}"/>
              </a:ext>
            </a:extLst>
          </p:cNvPr>
          <p:cNvSpPr>
            <a:spLocks noGrp="1"/>
          </p:cNvSpPr>
          <p:nvPr>
            <p:ph idx="1"/>
          </p:nvPr>
        </p:nvSpPr>
        <p:spPr>
          <a:xfrm>
            <a:off x="770106" y="2221402"/>
            <a:ext cx="10515600" cy="3653699"/>
          </a:xfrm>
        </p:spPr>
        <p:txBody>
          <a:bodyPr>
            <a:normAutofit/>
          </a:bodyPr>
          <a:lstStyle/>
          <a:p>
            <a:pPr marL="0" indent="0">
              <a:buNone/>
            </a:pPr>
            <a:r>
              <a:rPr lang="pl-PL" dirty="0"/>
              <a:t>Ze względu na małą mobilność fosforu bardzo ważne jest dobre przygotowanie gleby pod kątem tego składnika przed posadzeniem roślin wieloletnich. </a:t>
            </a:r>
          </a:p>
          <a:p>
            <a:pPr marL="0" indent="0">
              <a:buNone/>
            </a:pPr>
            <a:r>
              <a:rPr lang="pl-PL" dirty="0"/>
              <a:t>W następnych latach podstawą decyzji o żywieniu fosforem może być analiza chemiczna materiału roślinnego tzn. spadek zawartości fosforu w liściach do zawartości niskiej.</a:t>
            </a:r>
          </a:p>
        </p:txBody>
      </p:sp>
    </p:spTree>
    <p:extLst>
      <p:ext uri="{BB962C8B-B14F-4D97-AF65-F5344CB8AC3E}">
        <p14:creationId xmlns:p14="http://schemas.microsoft.com/office/powerpoint/2010/main" val="690900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p:txBody>
          <a:bodyPr>
            <a:normAutofit fontScale="90000"/>
          </a:bodyPr>
          <a:lstStyle/>
          <a:p>
            <a:r>
              <a:rPr lang="pl-PL" dirty="0"/>
              <a:t>5. Żywienie fosforem w odniesieniu do warunków i metod uprawy – podstawowe reguły i zalecenia w nawożeniu</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020179"/>
            <a:ext cx="10515600" cy="4159539"/>
          </a:xfrm>
        </p:spPr>
        <p:txBody>
          <a:bodyPr>
            <a:noAutofit/>
          </a:bodyPr>
          <a:lstStyle/>
          <a:p>
            <a:pPr>
              <a:buFont typeface="Wingdings" panose="05000000000000000000" pitchFamily="2" charset="2"/>
              <a:buChar char="q"/>
            </a:pPr>
            <a:r>
              <a:rPr lang="pl-PL" sz="3200" dirty="0"/>
              <a:t>Fosfor jest składnikiem trudno przyswajalnym, mało ruchliwym, nie podlegającym wymywaniu, niezbędnym już w początkowej fazie wzrostu roślin dlatego należy go stosować przedsiewnie na odpowiednią głębokość (10-40 cm),</a:t>
            </a:r>
          </a:p>
          <a:p>
            <a:pPr>
              <a:buFont typeface="Wingdings" panose="05000000000000000000" pitchFamily="2" charset="2"/>
              <a:buChar char="q"/>
            </a:pPr>
            <a:r>
              <a:rPr lang="pl-PL" sz="3200" dirty="0"/>
              <a:t>Nawozy zawierające fosfor nie należy stosować jednocześnie z nawozami do regulacji odczynu gleb (uwstecznienie fosforu),</a:t>
            </a:r>
          </a:p>
        </p:txBody>
      </p:sp>
    </p:spTree>
    <p:extLst>
      <p:ext uri="{BB962C8B-B14F-4D97-AF65-F5344CB8AC3E}">
        <p14:creationId xmlns:p14="http://schemas.microsoft.com/office/powerpoint/2010/main" val="3625240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a:extLst>
              <a:ext uri="{FF2B5EF4-FFF2-40B4-BE49-F238E27FC236}">
                <a16:creationId xmlns:a16="http://schemas.microsoft.com/office/drawing/2014/main" id="{A2E577DE-18A3-453A-A997-4FA32684260E}"/>
              </a:ext>
            </a:extLst>
          </p:cNvPr>
          <p:cNvSpPr txBox="1">
            <a:spLocks noGrp="1"/>
          </p:cNvSpPr>
          <p:nvPr>
            <p:ph type="title" idx="4294967295"/>
          </p:nvPr>
        </p:nvSpPr>
        <p:spPr>
          <a:xfrm>
            <a:off x="838200" y="486384"/>
            <a:ext cx="10515600" cy="1864536"/>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l-PL" sz="4400" b="0" i="0" u="none" strike="noStrike" kern="1200" cap="none" spc="0" normalizeH="0" baseline="0" noProof="0" dirty="0">
                <a:ln>
                  <a:noFill/>
                </a:ln>
                <a:solidFill>
                  <a:schemeClr val="tx1"/>
                </a:solidFill>
                <a:effectLst/>
                <a:uLnTx/>
                <a:uFillTx/>
                <a:latin typeface="+mj-lt"/>
                <a:ea typeface="+mj-ea"/>
                <a:cs typeface="+mj-cs"/>
              </a:rPr>
              <a:t>5. Żywienie fosforem w odniesieniu do warunków i metod uprawy – podstawowe reguły i zalecenia. Zagrożenie metalami ciężkimi</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2529916"/>
            <a:ext cx="10515600" cy="4159539"/>
          </a:xfrm>
        </p:spPr>
        <p:txBody>
          <a:bodyPr>
            <a:noAutofit/>
          </a:bodyPr>
          <a:lstStyle/>
          <a:p>
            <a:pPr marL="0" indent="0">
              <a:buNone/>
            </a:pPr>
            <a:r>
              <a:rPr lang="pl-PL" dirty="0"/>
              <a:t>Fosforyty, które są wykorzystywane do produkcji nawozów fosforowych mogą być zanieczyszczone metalami ciężkimi. Aby ograniczyć ryzyko, w przypadku warzyw liściowych czy korzeniowych, charakteryzujących się dużym współczynnikiem pobierania i akumulacji metali ciężkich (których dostępność rośnie wiosną) bezpieczniej jest stosować nawozy fosforowe jesienią),</a:t>
            </a:r>
          </a:p>
        </p:txBody>
      </p:sp>
    </p:spTree>
    <p:extLst>
      <p:ext uri="{BB962C8B-B14F-4D97-AF65-F5344CB8AC3E}">
        <p14:creationId xmlns:p14="http://schemas.microsoft.com/office/powerpoint/2010/main" val="887784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a:extLst>
              <a:ext uri="{FF2B5EF4-FFF2-40B4-BE49-F238E27FC236}">
                <a16:creationId xmlns:a16="http://schemas.microsoft.com/office/drawing/2014/main" id="{3A675CFD-C397-4E0F-B3C1-00A30D046C45}"/>
              </a:ext>
            </a:extLst>
          </p:cNvPr>
          <p:cNvSpPr txBox="1">
            <a:spLocks noGrp="1"/>
          </p:cNvSpPr>
          <p:nvPr>
            <p:ph type="title" idx="4294967295"/>
          </p:nvPr>
        </p:nvSpPr>
        <p:spPr>
          <a:xfrm>
            <a:off x="838200" y="349250"/>
            <a:ext cx="1051560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pl-PL" sz="4400" b="0" i="0" u="none" strike="noStrike" kern="1200" cap="none" spc="0" normalizeH="0" baseline="0" noProof="0" dirty="0">
                <a:ln>
                  <a:noFill/>
                </a:ln>
                <a:solidFill>
                  <a:schemeClr val="tx1"/>
                </a:solidFill>
                <a:effectLst/>
                <a:uLnTx/>
                <a:uFillTx/>
                <a:latin typeface="+mj-lt"/>
                <a:ea typeface="+mj-ea"/>
                <a:cs typeface="+mj-cs"/>
              </a:rPr>
              <a:t>5. Żywienie fosforem w odniesieniu do warunków i metod uprawy – uwagi końcowe</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838200" y="1981268"/>
            <a:ext cx="10515600" cy="3748324"/>
          </a:xfrm>
        </p:spPr>
        <p:txBody>
          <a:bodyPr>
            <a:noAutofit/>
          </a:bodyPr>
          <a:lstStyle/>
          <a:p>
            <a:pPr>
              <a:buFont typeface="Wingdings" panose="05000000000000000000" pitchFamily="2" charset="2"/>
              <a:buChar char="q"/>
            </a:pPr>
            <a:r>
              <a:rPr lang="pl-PL" sz="2400" dirty="0"/>
              <a:t>przy wyborze nawozu zawierającego ten składnik należy pamiętać, że różnią się one rozpuszczalnością (szybkością działania) jak i obecnością innych składników (np. wysoka zawartość siarki w superfosfatach prostych),</a:t>
            </a:r>
          </a:p>
          <a:p>
            <a:pPr>
              <a:buFont typeface="Wingdings" panose="05000000000000000000" pitchFamily="2" charset="2"/>
              <a:buChar char="q"/>
            </a:pPr>
            <a:r>
              <a:rPr lang="pl-PL" sz="2400" dirty="0"/>
              <a:t>kwestią otwartą jest stosowanie przy obliczaniu dawek współczynników sorpcji, które powinny być wyznaczane na podstawie krzywych sorpcji. W przypadku częstych analiz gleby, przy uregulowanym odczynie współczynniki sorpcji można pominąć, bo prowadzi do zawyżania dawek,</a:t>
            </a:r>
          </a:p>
          <a:p>
            <a:pPr>
              <a:buFont typeface="Wingdings" panose="05000000000000000000" pitchFamily="2" charset="2"/>
              <a:buChar char="q"/>
            </a:pPr>
            <a:r>
              <a:rPr lang="pl-PL" sz="2400" dirty="0"/>
              <a:t>pobraniu fosforu przez rośliny sprzyja dobre zaopatrzenie roślin w potas i magnez, a ogranicza pobór nadmiar azotanów.</a:t>
            </a:r>
          </a:p>
        </p:txBody>
      </p:sp>
    </p:spTree>
    <p:extLst>
      <p:ext uri="{BB962C8B-B14F-4D97-AF65-F5344CB8AC3E}">
        <p14:creationId xmlns:p14="http://schemas.microsoft.com/office/powerpoint/2010/main" val="2666385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74556A-D20A-457D-B9BC-5AB545B18FBB}"/>
              </a:ext>
            </a:extLst>
          </p:cNvPr>
          <p:cNvSpPr>
            <a:spLocks noGrp="1"/>
          </p:cNvSpPr>
          <p:nvPr>
            <p:ph type="title"/>
          </p:nvPr>
        </p:nvSpPr>
        <p:spPr>
          <a:xfrm>
            <a:off x="1049406" y="354972"/>
            <a:ext cx="10515600" cy="1325563"/>
          </a:xfrm>
        </p:spPr>
        <p:txBody>
          <a:bodyPr>
            <a:normAutofit/>
          </a:bodyPr>
          <a:lstStyle/>
          <a:p>
            <a:r>
              <a:rPr lang="pl-PL" sz="4000" dirty="0"/>
              <a:t>LITERATURA UZUPEŁNIAJACA</a:t>
            </a:r>
          </a:p>
        </p:txBody>
      </p:sp>
      <p:sp>
        <p:nvSpPr>
          <p:cNvPr id="3" name="Symbol zastępczy zawartości 2">
            <a:extLst>
              <a:ext uri="{FF2B5EF4-FFF2-40B4-BE49-F238E27FC236}">
                <a16:creationId xmlns:a16="http://schemas.microsoft.com/office/drawing/2014/main" id="{23A8D95C-61FA-4D2E-B7AC-819E3F5B3208}"/>
              </a:ext>
            </a:extLst>
          </p:cNvPr>
          <p:cNvSpPr>
            <a:spLocks noGrp="1"/>
          </p:cNvSpPr>
          <p:nvPr>
            <p:ph idx="1"/>
          </p:nvPr>
        </p:nvSpPr>
        <p:spPr>
          <a:xfrm>
            <a:off x="1049406" y="1680535"/>
            <a:ext cx="10515600" cy="4730158"/>
          </a:xfrm>
        </p:spPr>
        <p:txBody>
          <a:bodyPr>
            <a:noAutofit/>
          </a:bodyPr>
          <a:lstStyle/>
          <a:p>
            <a:pPr marL="514350" indent="-514350">
              <a:buFont typeface="+mj-lt"/>
              <a:buAutoNum type="arabicPeriod"/>
            </a:pPr>
            <a:r>
              <a:rPr lang="pl-PL" sz="2400" dirty="0" err="1"/>
              <a:t>Prem</a:t>
            </a:r>
            <a:r>
              <a:rPr lang="pl-PL" sz="2400" dirty="0"/>
              <a:t> S. et al. 2020. </a:t>
            </a:r>
            <a:r>
              <a:rPr lang="pl-PL" sz="2400" dirty="0" err="1"/>
              <a:t>Exploring</a:t>
            </a:r>
            <a:r>
              <a:rPr lang="pl-PL" sz="2400" dirty="0"/>
              <a:t> </a:t>
            </a:r>
            <a:r>
              <a:rPr lang="pl-PL" sz="2400" dirty="0" err="1"/>
              <a:t>phosphorus</a:t>
            </a:r>
            <a:r>
              <a:rPr lang="pl-PL" sz="2400" dirty="0"/>
              <a:t> </a:t>
            </a:r>
            <a:r>
              <a:rPr lang="pl-PL" sz="2400" dirty="0" err="1"/>
              <a:t>fertilizers</a:t>
            </a:r>
            <a:r>
              <a:rPr lang="pl-PL" sz="2400" dirty="0"/>
              <a:t> and </a:t>
            </a:r>
            <a:r>
              <a:rPr lang="pl-PL" sz="2400" dirty="0" err="1"/>
              <a:t>fertilization</a:t>
            </a:r>
            <a:r>
              <a:rPr lang="pl-PL" sz="2400" dirty="0"/>
              <a:t> </a:t>
            </a:r>
            <a:r>
              <a:rPr lang="pl-PL" sz="2400" dirty="0" err="1"/>
              <a:t>strategies</a:t>
            </a:r>
            <a:r>
              <a:rPr lang="pl-PL" sz="2400" dirty="0"/>
              <a:t> for </a:t>
            </a:r>
            <a:r>
              <a:rPr lang="pl-PL" sz="2400" dirty="0" err="1"/>
              <a:t>improved</a:t>
            </a:r>
            <a:r>
              <a:rPr lang="pl-PL" sz="2400" dirty="0"/>
              <a:t> </a:t>
            </a:r>
            <a:r>
              <a:rPr lang="pl-PL" sz="2400" dirty="0" err="1"/>
              <a:t>human</a:t>
            </a:r>
            <a:r>
              <a:rPr lang="pl-PL" sz="2400" dirty="0"/>
              <a:t> and </a:t>
            </a:r>
            <a:r>
              <a:rPr lang="pl-PL" sz="2400" dirty="0" err="1"/>
              <a:t>environmental</a:t>
            </a:r>
            <a:r>
              <a:rPr lang="pl-PL" sz="2400" dirty="0"/>
              <a:t> </a:t>
            </a:r>
            <a:r>
              <a:rPr lang="pl-PL" sz="2400" dirty="0" err="1"/>
              <a:t>health</a:t>
            </a:r>
            <a:r>
              <a:rPr lang="pl-PL" sz="2400" dirty="0"/>
              <a:t>. </a:t>
            </a:r>
            <a:r>
              <a:rPr lang="pl-PL" sz="2400" dirty="0" err="1"/>
              <a:t>Biology</a:t>
            </a:r>
            <a:r>
              <a:rPr lang="pl-PL" sz="2400" dirty="0"/>
              <a:t> and </a:t>
            </a:r>
            <a:r>
              <a:rPr lang="pl-PL" sz="2400" dirty="0" err="1"/>
              <a:t>Fertility</a:t>
            </a:r>
            <a:r>
              <a:rPr lang="pl-PL" sz="2400" dirty="0"/>
              <a:t> of </a:t>
            </a:r>
            <a:r>
              <a:rPr lang="pl-PL" sz="2400" dirty="0" err="1"/>
              <a:t>Soils</a:t>
            </a:r>
            <a:r>
              <a:rPr lang="pl-PL" sz="2400" dirty="0"/>
              <a:t>, 56: 299-317. </a:t>
            </a:r>
          </a:p>
          <a:p>
            <a:pPr marL="514350" indent="-514350">
              <a:buFont typeface="+mj-lt"/>
              <a:buAutoNum type="arabicPeriod"/>
            </a:pPr>
            <a:r>
              <a:rPr lang="pl-PL" sz="2400" dirty="0"/>
              <a:t>Podleśna A. 2019. Czynniki kształtujące pobieranie i wykorzystanie fosforu przez rośliny oraz jego straty z gleb uprawnych. Studia i Raporty IUNG-PIB 59(13): 59-76.</a:t>
            </a:r>
          </a:p>
          <a:p>
            <a:pPr marL="514350" indent="-514350">
              <a:buFont typeface="+mj-lt"/>
              <a:buAutoNum type="arabicPeriod"/>
            </a:pPr>
            <a:r>
              <a:rPr lang="pl-PL" sz="2400" dirty="0" err="1"/>
              <a:t>Kruse</a:t>
            </a:r>
            <a:r>
              <a:rPr lang="pl-PL" sz="2400" dirty="0"/>
              <a:t> j. et al. 2015. </a:t>
            </a:r>
            <a:r>
              <a:rPr lang="pl-PL" sz="2400" dirty="0" err="1"/>
              <a:t>Innovative</a:t>
            </a:r>
            <a:r>
              <a:rPr lang="pl-PL" sz="2400" dirty="0"/>
              <a:t> </a:t>
            </a:r>
            <a:r>
              <a:rPr lang="pl-PL" sz="2400" dirty="0" err="1"/>
              <a:t>methods</a:t>
            </a:r>
            <a:r>
              <a:rPr lang="pl-PL" sz="2400" dirty="0"/>
              <a:t> in </a:t>
            </a:r>
            <a:r>
              <a:rPr lang="pl-PL" sz="2400" dirty="0" err="1"/>
              <a:t>soil</a:t>
            </a:r>
            <a:r>
              <a:rPr lang="pl-PL" sz="2400" dirty="0"/>
              <a:t> </a:t>
            </a:r>
            <a:r>
              <a:rPr lang="pl-PL" sz="2400" dirty="0" err="1"/>
              <a:t>phosphorus</a:t>
            </a:r>
            <a:r>
              <a:rPr lang="pl-PL" sz="2400" dirty="0"/>
              <a:t> </a:t>
            </a:r>
            <a:r>
              <a:rPr lang="pl-PL" sz="2400" dirty="0" err="1"/>
              <a:t>research</a:t>
            </a:r>
            <a:r>
              <a:rPr lang="pl-PL" sz="2400" dirty="0"/>
              <a:t>: A </a:t>
            </a:r>
            <a:r>
              <a:rPr lang="pl-PL" sz="2400" dirty="0" err="1"/>
              <a:t>review</a:t>
            </a:r>
            <a:r>
              <a:rPr lang="pl-PL" sz="2400" dirty="0"/>
              <a:t>.  </a:t>
            </a:r>
            <a:r>
              <a:rPr lang="pl-PL" sz="2400" dirty="0" err="1"/>
              <a:t>Journal</a:t>
            </a:r>
            <a:r>
              <a:rPr lang="pl-PL" sz="2400" dirty="0"/>
              <a:t> of Plant </a:t>
            </a:r>
            <a:r>
              <a:rPr lang="pl-PL" sz="2400" dirty="0" err="1"/>
              <a:t>Nutrition</a:t>
            </a:r>
            <a:r>
              <a:rPr lang="pl-PL" sz="2400" dirty="0"/>
              <a:t> and </a:t>
            </a:r>
            <a:r>
              <a:rPr lang="pl-PL" sz="2400" dirty="0" err="1"/>
              <a:t>Soil</a:t>
            </a:r>
            <a:r>
              <a:rPr lang="pl-PL" sz="2400" dirty="0"/>
              <a:t> Science, 178: 43-88.</a:t>
            </a:r>
          </a:p>
          <a:p>
            <a:pPr marL="514350" indent="-514350">
              <a:buFont typeface="+mj-lt"/>
              <a:buAutoNum type="arabicPeriod"/>
            </a:pPr>
            <a:r>
              <a:rPr lang="pl-PL" sz="2400" dirty="0"/>
              <a:t>Komosa A. (red.) 2012. Żywienie roślin ogrodniczych. Podstawy i perspektywy. </a:t>
            </a:r>
            <a:r>
              <a:rPr lang="pl-PL" sz="2400" dirty="0" err="1"/>
              <a:t>PWRiL</a:t>
            </a:r>
            <a:r>
              <a:rPr lang="pl-PL" sz="2400" dirty="0"/>
              <a:t>, Poznań.</a:t>
            </a:r>
          </a:p>
        </p:txBody>
      </p:sp>
    </p:spTree>
    <p:extLst>
      <p:ext uri="{BB962C8B-B14F-4D97-AF65-F5344CB8AC3E}">
        <p14:creationId xmlns:p14="http://schemas.microsoft.com/office/powerpoint/2010/main" val="21667571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 name="Obraz 2">
            <a:extLst>
              <a:ext uri="{FF2B5EF4-FFF2-40B4-BE49-F238E27FC236}">
                <a16:creationId xmlns:a16="http://schemas.microsoft.com/office/drawing/2014/main" id="{65C93C00-4E94-41BD-A3B3-EDC3C6DBCE57}"/>
              </a:ext>
              <a:ext uri="{C183D7F6-B498-43B3-948B-1728B52AA6E4}">
                <adec:decorative xmlns:adec="http://schemas.microsoft.com/office/drawing/2017/decorative" val="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3896" y="3276502"/>
            <a:ext cx="314325" cy="3143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Obraz 3">
            <a:extLst>
              <a:ext uri="{FF2B5EF4-FFF2-40B4-BE49-F238E27FC236}">
                <a16:creationId xmlns:a16="http://schemas.microsoft.com/office/drawing/2014/main" id="{1360999B-B904-4568-B3C5-06EFB8940D54}"/>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8221" y="3271837"/>
            <a:ext cx="314325" cy="314325"/>
          </a:xfrm>
          <a:prstGeom prst="rect">
            <a:avLst/>
          </a:prstGeom>
          <a:noFill/>
          <a:extLst>
            <a:ext uri="{909E8E84-426E-40DD-AFC4-6F175D3DCCD1}">
              <a14:hiddenFill xmlns:a14="http://schemas.microsoft.com/office/drawing/2010/main">
                <a:solidFill>
                  <a:srgbClr val="FFFFFF"/>
                </a:solidFill>
              </a14:hiddenFill>
            </a:ext>
          </a:extLst>
        </p:spPr>
      </p:pic>
      <p:sp>
        <p:nvSpPr>
          <p:cNvPr id="2" name="Tytuł 1">
            <a:extLst>
              <a:ext uri="{FF2B5EF4-FFF2-40B4-BE49-F238E27FC236}">
                <a16:creationId xmlns:a16="http://schemas.microsoft.com/office/drawing/2014/main" id="{6AF5C274-1676-485A-B5B9-F6FFD1B5E05F}"/>
              </a:ext>
            </a:extLst>
          </p:cNvPr>
          <p:cNvSpPr>
            <a:spLocks noGrp="1"/>
          </p:cNvSpPr>
          <p:nvPr>
            <p:ph type="title"/>
          </p:nvPr>
        </p:nvSpPr>
        <p:spPr>
          <a:xfrm>
            <a:off x="1353451" y="2335576"/>
            <a:ext cx="10515600" cy="616944"/>
          </a:xfrm>
        </p:spPr>
        <p:txBody>
          <a:bodyPr>
            <a:normAutofit/>
          </a:bodyPr>
          <a:lstStyle/>
          <a:p>
            <a:r>
              <a:rPr kumimoji="0" lang="pl-PL" altLang="pl-PL" sz="18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Autor utworu: Barbara Łata  </a:t>
            </a:r>
            <a:endParaRPr lang="pl-PL" sz="1800" dirty="0"/>
          </a:p>
        </p:txBody>
      </p:sp>
      <p:sp>
        <p:nvSpPr>
          <p:cNvPr id="3" name="Symbol zastępczy tekstu 2">
            <a:extLst>
              <a:ext uri="{FF2B5EF4-FFF2-40B4-BE49-F238E27FC236}">
                <a16:creationId xmlns:a16="http://schemas.microsoft.com/office/drawing/2014/main" id="{CF60D5A0-01D1-4B2D-8E31-C5BC57FBA2FF}"/>
              </a:ext>
            </a:extLst>
          </p:cNvPr>
          <p:cNvSpPr>
            <a:spLocks noGrp="1"/>
          </p:cNvSpPr>
          <p:nvPr>
            <p:ph type="body" idx="1"/>
          </p:nvPr>
        </p:nvSpPr>
        <p:spPr>
          <a:xfrm>
            <a:off x="1261508" y="3264737"/>
            <a:ext cx="10515600" cy="1500187"/>
          </a:xfrm>
        </p:spPr>
        <p:txBody>
          <a:bodyPr>
            <a:norm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CC BY 4.0</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Materiał jest udostępniony na licencji Creative </a:t>
            </a:r>
            <a:r>
              <a:rPr kumimoji="0" lang="pl-PL" altLang="pl-PL" sz="18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Commons</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Uznanie autorstwa CC BY 4.0</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hlinkClick r:id="rId4"/>
              </a:rPr>
              <a:t>https://creativecommons.org/licenses/by/4.0/deed.pl</a:t>
            </a:r>
            <a:endParaRPr kumimoji="0" lang="pl-PL" altLang="pl-PL" sz="1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Materiał opracowany w związku z realizacją projektu </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Zr</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ó</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wnoważony Kampus SGGW - kształcenie na rzecz branż kluczowych </a:t>
            </a:r>
            <a:r>
              <a:rPr kumimoji="0" lang="pl-PL" altLang="pl-PL"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pl-PL" altLang="pl-PL"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nr FERS.01.05-IP.08-0067/23 </a:t>
            </a:r>
            <a:endParaRPr lang="pl-PL" sz="1800" dirty="0"/>
          </a:p>
        </p:txBody>
      </p:sp>
    </p:spTree>
    <p:extLst>
      <p:ext uri="{BB962C8B-B14F-4D97-AF65-F5344CB8AC3E}">
        <p14:creationId xmlns:p14="http://schemas.microsoft.com/office/powerpoint/2010/main" val="966244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lstStyle/>
          <a:p>
            <a:r>
              <a:rPr lang="pl-PL" dirty="0"/>
              <a:t>Fosfor w żywieniu mineralnym roślin</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marL="457200" indent="-457200">
              <a:lnSpc>
                <a:spcPct val="100000"/>
              </a:lnSpc>
              <a:buFont typeface="+mj-lt"/>
              <a:buAutoNum type="arabicPeriod"/>
            </a:pPr>
            <a:r>
              <a:rPr lang="pl-PL" dirty="0"/>
              <a:t>Fosfor w metabolizmie roślin </a:t>
            </a:r>
          </a:p>
          <a:p>
            <a:pPr marL="457200" indent="-457200">
              <a:lnSpc>
                <a:spcPct val="100000"/>
              </a:lnSpc>
              <a:buFont typeface="+mj-lt"/>
              <a:buAutoNum type="arabicPeriod"/>
            </a:pPr>
            <a:r>
              <a:rPr lang="pl-PL" dirty="0"/>
              <a:t>Fosfor w glebie</a:t>
            </a:r>
          </a:p>
          <a:p>
            <a:pPr marL="457200" indent="-457200">
              <a:lnSpc>
                <a:spcPct val="100000"/>
              </a:lnSpc>
              <a:buFont typeface="+mj-lt"/>
              <a:buAutoNum type="arabicPeriod"/>
            </a:pPr>
            <a:r>
              <a:rPr lang="pl-PL" dirty="0"/>
              <a:t>Fosfor – pierwiastek  niezbędny i zagrożenie</a:t>
            </a:r>
          </a:p>
          <a:p>
            <a:pPr marL="457200" indent="-457200">
              <a:buFont typeface="+mj-lt"/>
              <a:buAutoNum type="arabicPeriod"/>
            </a:pPr>
            <a:r>
              <a:rPr lang="pl-PL" dirty="0"/>
              <a:t>Podstawy kontrolowanego żywienia roślin fosforem. Diagnostyka stanu odżywienia roślin fosforem</a:t>
            </a:r>
          </a:p>
          <a:p>
            <a:pPr marL="457200" indent="-457200">
              <a:buFont typeface="+mj-lt"/>
              <a:buAutoNum type="arabicPeriod"/>
            </a:pPr>
            <a:r>
              <a:rPr lang="pl-PL" dirty="0"/>
              <a:t>Żywienie fosforem w odniesieniu do warunków i metod uprawy – podstawowe reguły i zalecenia</a:t>
            </a:r>
          </a:p>
        </p:txBody>
      </p:sp>
    </p:spTree>
    <p:extLst>
      <p:ext uri="{BB962C8B-B14F-4D97-AF65-F5344CB8AC3E}">
        <p14:creationId xmlns:p14="http://schemas.microsoft.com/office/powerpoint/2010/main" val="1835672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lstStyle/>
          <a:p>
            <a:r>
              <a:rPr lang="pl-PL" dirty="0"/>
              <a:t>1. Fosfor w metabolizmie roślin</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a:lnSpc>
                <a:spcPct val="100000"/>
              </a:lnSpc>
              <a:buFont typeface="Wingdings" panose="05000000000000000000" pitchFamily="2" charset="2"/>
              <a:buChar char="q"/>
            </a:pPr>
            <a:r>
              <a:rPr lang="pl-PL" dirty="0"/>
              <a:t>Funkcja budulcowa</a:t>
            </a:r>
          </a:p>
          <a:p>
            <a:pPr>
              <a:lnSpc>
                <a:spcPct val="100000"/>
              </a:lnSpc>
              <a:buFont typeface="Wingdings" panose="05000000000000000000" pitchFamily="2" charset="2"/>
              <a:buChar char="q"/>
            </a:pPr>
            <a:r>
              <a:rPr lang="pl-PL" dirty="0"/>
              <a:t>Funkcja energetyczna</a:t>
            </a:r>
          </a:p>
          <a:p>
            <a:pPr>
              <a:lnSpc>
                <a:spcPct val="100000"/>
              </a:lnSpc>
              <a:buFont typeface="Wingdings" panose="05000000000000000000" pitchFamily="2" charset="2"/>
              <a:buChar char="q"/>
            </a:pPr>
            <a:r>
              <a:rPr lang="pl-PL" dirty="0"/>
              <a:t>Funkcja zapasowa</a:t>
            </a:r>
          </a:p>
          <a:p>
            <a:pPr>
              <a:lnSpc>
                <a:spcPct val="100000"/>
              </a:lnSpc>
              <a:buFont typeface="Wingdings" panose="05000000000000000000" pitchFamily="2" charset="2"/>
              <a:buChar char="q"/>
            </a:pPr>
            <a:r>
              <a:rPr lang="pl-PL" dirty="0"/>
              <a:t>Pobranie i przemiany fosforu w roślinie</a:t>
            </a:r>
          </a:p>
        </p:txBody>
      </p:sp>
    </p:spTree>
    <p:extLst>
      <p:ext uri="{BB962C8B-B14F-4D97-AF65-F5344CB8AC3E}">
        <p14:creationId xmlns:p14="http://schemas.microsoft.com/office/powerpoint/2010/main" val="829912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lstStyle/>
          <a:p>
            <a:r>
              <a:rPr lang="pl-PL" dirty="0"/>
              <a:t>2. Fosfor w glebie</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a:lnSpc>
                <a:spcPct val="100000"/>
              </a:lnSpc>
              <a:buFont typeface="Wingdings" panose="05000000000000000000" pitchFamily="2" charset="2"/>
              <a:buChar char="q"/>
            </a:pPr>
            <a:r>
              <a:rPr lang="pl-PL" dirty="0"/>
              <a:t>Zawartość i formy występowania fosforu w glebie </a:t>
            </a:r>
          </a:p>
          <a:p>
            <a:pPr>
              <a:lnSpc>
                <a:spcPct val="100000"/>
              </a:lnSpc>
              <a:buFont typeface="Wingdings" panose="05000000000000000000" pitchFamily="2" charset="2"/>
              <a:buChar char="q"/>
            </a:pPr>
            <a:r>
              <a:rPr lang="pl-PL" dirty="0"/>
              <a:t>Czynniki glebowe i poza-glebowe a pobieranie fosforu z gleby</a:t>
            </a:r>
          </a:p>
          <a:p>
            <a:pPr>
              <a:lnSpc>
                <a:spcPct val="100000"/>
              </a:lnSpc>
              <a:buFont typeface="Wingdings" panose="05000000000000000000" pitchFamily="2" charset="2"/>
              <a:buChar char="q"/>
            </a:pPr>
            <a:r>
              <a:rPr lang="pl-PL" dirty="0"/>
              <a:t>Źródła fosforu w glebie</a:t>
            </a:r>
          </a:p>
          <a:p>
            <a:pPr>
              <a:lnSpc>
                <a:spcPct val="100000"/>
              </a:lnSpc>
              <a:buFont typeface="Wingdings" panose="05000000000000000000" pitchFamily="2" charset="2"/>
              <a:buChar char="q"/>
            </a:pPr>
            <a:r>
              <a:rPr lang="pl-PL" dirty="0"/>
              <a:t>Dynamika fosforu w glebie</a:t>
            </a:r>
          </a:p>
        </p:txBody>
      </p:sp>
    </p:spTree>
    <p:extLst>
      <p:ext uri="{BB962C8B-B14F-4D97-AF65-F5344CB8AC3E}">
        <p14:creationId xmlns:p14="http://schemas.microsoft.com/office/powerpoint/2010/main" val="511144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Autofit/>
          </a:bodyPr>
          <a:lstStyle/>
          <a:p>
            <a:r>
              <a:rPr lang="pl-PL" dirty="0"/>
              <a:t>Zawartość i formy występowania fosforu w glebie: </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923007" y="1857949"/>
            <a:ext cx="10516518" cy="4414263"/>
          </a:xfrm>
        </p:spPr>
        <p:txBody>
          <a:bodyPr>
            <a:normAutofit/>
          </a:bodyPr>
          <a:lstStyle/>
          <a:p>
            <a:pPr>
              <a:lnSpc>
                <a:spcPct val="100000"/>
              </a:lnSpc>
              <a:buFont typeface="Wingdings" panose="05000000000000000000" pitchFamily="2" charset="2"/>
              <a:buChar char="q"/>
            </a:pPr>
            <a:r>
              <a:rPr lang="pl-PL" sz="2400" dirty="0"/>
              <a:t>formy aktywne (rozpuszczalne) występujące w roztworze glebowym, </a:t>
            </a:r>
          </a:p>
          <a:p>
            <a:pPr>
              <a:lnSpc>
                <a:spcPct val="100000"/>
              </a:lnSpc>
              <a:buFont typeface="Wingdings" panose="05000000000000000000" pitchFamily="2" charset="2"/>
              <a:buChar char="q"/>
            </a:pPr>
            <a:r>
              <a:rPr lang="pl-PL" sz="2400" dirty="0"/>
              <a:t>formy ruchome sorbowane wymiennie, </a:t>
            </a:r>
          </a:p>
          <a:p>
            <a:pPr>
              <a:lnSpc>
                <a:spcPct val="100000"/>
              </a:lnSpc>
              <a:buFont typeface="Wingdings" panose="05000000000000000000" pitchFamily="2" charset="2"/>
              <a:buChar char="q"/>
            </a:pPr>
            <a:r>
              <a:rPr lang="pl-PL" sz="2400" dirty="0"/>
              <a:t>formy ruchome: fosfor związany z glinem, żelazem czy wapniem (trudno rozpuszczalne),</a:t>
            </a:r>
          </a:p>
          <a:p>
            <a:pPr>
              <a:lnSpc>
                <a:spcPct val="100000"/>
              </a:lnSpc>
              <a:buFont typeface="Wingdings" panose="05000000000000000000" pitchFamily="2" charset="2"/>
              <a:buChar char="q"/>
            </a:pPr>
            <a:r>
              <a:rPr lang="pl-PL" sz="2400" dirty="0"/>
              <a:t>formy zapasowe (nierozpuszczalne).</a:t>
            </a:r>
          </a:p>
          <a:p>
            <a:pPr marL="0" indent="0">
              <a:spcBef>
                <a:spcPts val="1800"/>
              </a:spcBef>
              <a:buNone/>
            </a:pPr>
            <a:r>
              <a:rPr lang="pl-PL" sz="2400" dirty="0"/>
              <a:t>Całkowita zawartość fosforu  w glebach Polski jest niewielka i nie przekracza 0,2%. Fosfor występuje w połączeniach organicznych i nieorganicznych. </a:t>
            </a:r>
          </a:p>
        </p:txBody>
      </p:sp>
    </p:spTree>
    <p:extLst>
      <p:ext uri="{BB962C8B-B14F-4D97-AF65-F5344CB8AC3E}">
        <p14:creationId xmlns:p14="http://schemas.microsoft.com/office/powerpoint/2010/main" val="630444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Autofit/>
          </a:bodyPr>
          <a:lstStyle/>
          <a:p>
            <a:r>
              <a:rPr lang="pl-PL" dirty="0"/>
              <a:t>Czynniki glebowe i poza-glebowe a pobieranie fosforu z gleby:</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8200" y="1964312"/>
            <a:ext cx="10516518" cy="4414263"/>
          </a:xfrm>
        </p:spPr>
        <p:txBody>
          <a:bodyPr>
            <a:normAutofit/>
          </a:bodyPr>
          <a:lstStyle/>
          <a:p>
            <a:pPr>
              <a:lnSpc>
                <a:spcPct val="100000"/>
              </a:lnSpc>
              <a:buFont typeface="Wingdings" panose="05000000000000000000" pitchFamily="2" charset="2"/>
              <a:buChar char="q"/>
            </a:pPr>
            <a:r>
              <a:rPr lang="pl-PL" dirty="0"/>
              <a:t>odczyn gleby,</a:t>
            </a:r>
          </a:p>
          <a:p>
            <a:pPr>
              <a:lnSpc>
                <a:spcPct val="100000"/>
              </a:lnSpc>
              <a:buFont typeface="Wingdings" panose="05000000000000000000" pitchFamily="2" charset="2"/>
              <a:buChar char="q"/>
            </a:pPr>
            <a:r>
              <a:rPr lang="pl-PL" dirty="0"/>
              <a:t>właściwości fizyczne gleby (wilgotność, stan natlenienia, temperatura gleby),</a:t>
            </a:r>
          </a:p>
          <a:p>
            <a:pPr>
              <a:lnSpc>
                <a:spcPct val="100000"/>
              </a:lnSpc>
              <a:buFont typeface="Wingdings" panose="05000000000000000000" pitchFamily="2" charset="2"/>
              <a:buChar char="q"/>
            </a:pPr>
            <a:r>
              <a:rPr lang="pl-PL" dirty="0"/>
              <a:t>zawartość substancji organicznej,</a:t>
            </a:r>
          </a:p>
          <a:p>
            <a:pPr>
              <a:lnSpc>
                <a:spcPct val="100000"/>
              </a:lnSpc>
              <a:buFont typeface="Wingdings" panose="05000000000000000000" pitchFamily="2" charset="2"/>
              <a:buChar char="q"/>
            </a:pPr>
            <a:r>
              <a:rPr lang="pl-PL" dirty="0"/>
              <a:t>aktywność biologiczna gleby,</a:t>
            </a:r>
          </a:p>
          <a:p>
            <a:pPr>
              <a:lnSpc>
                <a:spcPct val="100000"/>
              </a:lnSpc>
              <a:buFont typeface="Wingdings" panose="05000000000000000000" pitchFamily="2" charset="2"/>
              <a:buChar char="q"/>
            </a:pPr>
            <a:r>
              <a:rPr lang="pl-PL" dirty="0"/>
              <a:t>wielkość i architektura systemu korzeniowego,</a:t>
            </a:r>
          </a:p>
          <a:p>
            <a:pPr>
              <a:buFont typeface="Wingdings" panose="05000000000000000000" pitchFamily="2" charset="2"/>
              <a:buChar char="q"/>
            </a:pPr>
            <a:r>
              <a:rPr lang="pl-PL" dirty="0"/>
              <a:t>antagonistyczne relacje z innymi pierwiastkami.</a:t>
            </a:r>
          </a:p>
        </p:txBody>
      </p:sp>
    </p:spTree>
    <p:extLst>
      <p:ext uri="{BB962C8B-B14F-4D97-AF65-F5344CB8AC3E}">
        <p14:creationId xmlns:p14="http://schemas.microsoft.com/office/powerpoint/2010/main" val="1257664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a:bodyPr>
          <a:lstStyle/>
          <a:p>
            <a:r>
              <a:rPr lang="pl-PL" dirty="0"/>
              <a:t>Źródła fosforu w glebie:</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837282" y="1762699"/>
            <a:ext cx="10516518" cy="4414263"/>
          </a:xfrm>
        </p:spPr>
        <p:txBody>
          <a:bodyPr>
            <a:normAutofit/>
          </a:bodyPr>
          <a:lstStyle/>
          <a:p>
            <a:pPr>
              <a:lnSpc>
                <a:spcPct val="100000"/>
              </a:lnSpc>
              <a:buFont typeface="Wingdings" panose="05000000000000000000" pitchFamily="2" charset="2"/>
              <a:buChar char="q"/>
            </a:pPr>
            <a:r>
              <a:rPr lang="pl-PL" dirty="0"/>
              <a:t>fosfor związany przez minerały glebowe,</a:t>
            </a:r>
          </a:p>
          <a:p>
            <a:pPr>
              <a:lnSpc>
                <a:spcPct val="100000"/>
              </a:lnSpc>
              <a:buFont typeface="Wingdings" panose="05000000000000000000" pitchFamily="2" charset="2"/>
              <a:buChar char="q"/>
            </a:pPr>
            <a:r>
              <a:rPr lang="pl-PL" dirty="0"/>
              <a:t>resztki pożniwne i inne w obrębie pola,</a:t>
            </a:r>
          </a:p>
          <a:p>
            <a:pPr>
              <a:lnSpc>
                <a:spcPct val="100000"/>
              </a:lnSpc>
              <a:buFont typeface="Wingdings" panose="05000000000000000000" pitchFamily="2" charset="2"/>
              <a:buChar char="q"/>
            </a:pPr>
            <a:r>
              <a:rPr lang="pl-PL" dirty="0"/>
              <a:t>nawozy organiczne i naturalne,</a:t>
            </a:r>
          </a:p>
          <a:p>
            <a:pPr>
              <a:lnSpc>
                <a:spcPct val="100000"/>
              </a:lnSpc>
              <a:buFont typeface="Wingdings" panose="05000000000000000000" pitchFamily="2" charset="2"/>
              <a:buChar char="q"/>
            </a:pPr>
            <a:r>
              <a:rPr lang="pl-PL" dirty="0"/>
              <a:t>nawozy mineralne.</a:t>
            </a:r>
          </a:p>
        </p:txBody>
      </p:sp>
    </p:spTree>
    <p:extLst>
      <p:ext uri="{BB962C8B-B14F-4D97-AF65-F5344CB8AC3E}">
        <p14:creationId xmlns:p14="http://schemas.microsoft.com/office/powerpoint/2010/main" val="3878571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F7E36D3-AD76-419E-A7A6-738BD561B467}"/>
              </a:ext>
            </a:extLst>
          </p:cNvPr>
          <p:cNvSpPr>
            <a:spLocks noGrp="1"/>
          </p:cNvSpPr>
          <p:nvPr>
            <p:ph type="title"/>
          </p:nvPr>
        </p:nvSpPr>
        <p:spPr/>
        <p:txBody>
          <a:bodyPr>
            <a:normAutofit/>
          </a:bodyPr>
          <a:lstStyle/>
          <a:p>
            <a:r>
              <a:rPr lang="pl-PL" dirty="0"/>
              <a:t>Dynamika fosforu w glebie:</a:t>
            </a:r>
          </a:p>
        </p:txBody>
      </p:sp>
      <p:sp>
        <p:nvSpPr>
          <p:cNvPr id="3" name="Symbol zastępczy zawartości 2">
            <a:extLst>
              <a:ext uri="{FF2B5EF4-FFF2-40B4-BE49-F238E27FC236}">
                <a16:creationId xmlns:a16="http://schemas.microsoft.com/office/drawing/2014/main" id="{6CA7F68E-AD05-4595-858C-81C2E8CEC9D0}"/>
              </a:ext>
            </a:extLst>
          </p:cNvPr>
          <p:cNvSpPr>
            <a:spLocks noGrp="1"/>
          </p:cNvSpPr>
          <p:nvPr>
            <p:ph idx="1"/>
          </p:nvPr>
        </p:nvSpPr>
        <p:spPr>
          <a:xfrm>
            <a:off x="2170136" y="2140139"/>
            <a:ext cx="7516789" cy="1898462"/>
          </a:xfrm>
        </p:spPr>
        <p:txBody>
          <a:bodyPr>
            <a:normAutofit/>
          </a:bodyPr>
          <a:lstStyle/>
          <a:p>
            <a:pPr>
              <a:lnSpc>
                <a:spcPct val="100000"/>
              </a:lnSpc>
              <a:buFont typeface="Wingdings" panose="05000000000000000000" pitchFamily="2" charset="2"/>
              <a:buChar char="q"/>
            </a:pPr>
            <a:r>
              <a:rPr lang="pl-PL" sz="3200" dirty="0">
                <a:latin typeface="+mj-lt"/>
              </a:rPr>
              <a:t>retrogradacja</a:t>
            </a:r>
          </a:p>
          <a:p>
            <a:pPr>
              <a:lnSpc>
                <a:spcPct val="100000"/>
              </a:lnSpc>
              <a:buFont typeface="Wingdings" panose="05000000000000000000" pitchFamily="2" charset="2"/>
              <a:buChar char="q"/>
            </a:pPr>
            <a:r>
              <a:rPr lang="pl-PL" sz="3200" dirty="0">
                <a:latin typeface="+mj-lt"/>
              </a:rPr>
              <a:t>immobilizacja</a:t>
            </a:r>
          </a:p>
          <a:p>
            <a:pPr>
              <a:lnSpc>
                <a:spcPct val="100000"/>
              </a:lnSpc>
              <a:buFont typeface="Wingdings" panose="05000000000000000000" pitchFamily="2" charset="2"/>
              <a:buChar char="q"/>
            </a:pPr>
            <a:r>
              <a:rPr lang="pl-PL" sz="3200" dirty="0">
                <a:latin typeface="+mj-lt"/>
              </a:rPr>
              <a:t>mineralizacja związków organicznych</a:t>
            </a:r>
          </a:p>
        </p:txBody>
      </p:sp>
    </p:spTree>
    <p:extLst>
      <p:ext uri="{BB962C8B-B14F-4D97-AF65-F5344CB8AC3E}">
        <p14:creationId xmlns:p14="http://schemas.microsoft.com/office/powerpoint/2010/main" val="2098822854"/>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_FERS1_szablon prezentacji  -  tylko do odczytu" id="{0F6BFAC5-71A7-4EA2-90B5-3A0119C221E7}" vid="{9E9B2A14-4E81-437D-A766-7C7875CF27AF}"/>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FFC5B7CEEC9953459AA7635A9F264111" ma:contentTypeVersion="4" ma:contentTypeDescription="Utwórz nowy dokument." ma:contentTypeScope="" ma:versionID="cb879f7c3f9223ec42ae5423181273e6">
  <xsd:schema xmlns:xsd="http://www.w3.org/2001/XMLSchema" xmlns:xs="http://www.w3.org/2001/XMLSchema" xmlns:p="http://schemas.microsoft.com/office/2006/metadata/properties" xmlns:ns2="51674ba1-e637-49a1-9acf-be75e179f9ea" targetNamespace="http://schemas.microsoft.com/office/2006/metadata/properties" ma:root="true" ma:fieldsID="210db5903c3798a91f2266712abc8a5b" ns2:_="">
    <xsd:import namespace="51674ba1-e637-49a1-9acf-be75e179f9e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674ba1-e637-49a1-9acf-be75e179f9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2ACD6F-0090-4B98-A176-A360119E5134}">
  <ds:schemaRef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51674ba1-e637-49a1-9acf-be75e179f9ea"/>
    <ds:schemaRef ds:uri="http://www.w3.org/XML/1998/namespace"/>
  </ds:schemaRefs>
</ds:datastoreItem>
</file>

<file path=customXml/itemProps2.xml><?xml version="1.0" encoding="utf-8"?>
<ds:datastoreItem xmlns:ds="http://schemas.openxmlformats.org/officeDocument/2006/customXml" ds:itemID="{8107A5C6-F57A-41DE-8184-184A833740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674ba1-e637-49a1-9acf-be75e179f9e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1C43EB-8BF2-4597-8117-902219A8D53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_FERS1_szablon prezentacji</Template>
  <TotalTime>2194</TotalTime>
  <Words>1759</Words>
  <Application>Microsoft Office PowerPoint</Application>
  <PresentationFormat>Panoramiczny</PresentationFormat>
  <Paragraphs>131</Paragraphs>
  <Slides>28</Slides>
  <Notes>2</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28</vt:i4>
      </vt:variant>
    </vt:vector>
  </HeadingPairs>
  <TitlesOfParts>
    <vt:vector size="35" baseType="lpstr">
      <vt:lpstr>Arial</vt:lpstr>
      <vt:lpstr>Calibri</vt:lpstr>
      <vt:lpstr>Calibri Light</vt:lpstr>
      <vt:lpstr>Times New Roman</vt:lpstr>
      <vt:lpstr>Verdana</vt:lpstr>
      <vt:lpstr>Wingdings</vt:lpstr>
      <vt:lpstr>Motyw pakietu Office</vt:lpstr>
      <vt:lpstr>Zrównoważony Kampus SGGW –  - kształcenie na rzecz branż kluczowych</vt:lpstr>
      <vt:lpstr>Żywienie mineralne roślin</vt:lpstr>
      <vt:lpstr>Fosfor w żywieniu mineralnym roślin</vt:lpstr>
      <vt:lpstr>1. Fosfor w metabolizmie roślin</vt:lpstr>
      <vt:lpstr>2. Fosfor w glebie</vt:lpstr>
      <vt:lpstr>Zawartość i formy występowania fosforu w glebie: </vt:lpstr>
      <vt:lpstr>Czynniki glebowe i poza-glebowe a pobieranie fosforu z gleby:</vt:lpstr>
      <vt:lpstr>Źródła fosforu w glebie:</vt:lpstr>
      <vt:lpstr>Dynamika fosforu w glebie:</vt:lpstr>
      <vt:lpstr>Dynamika fosforu w glebie. Retrogradacja</vt:lpstr>
      <vt:lpstr>Dynamika fosforu w glebie. Immobilizacja</vt:lpstr>
      <vt:lpstr>Dynamika fosforu w glebie. Dostępność dla roślin</vt:lpstr>
      <vt:lpstr>3. Fosfor – pierwiastek niezbędny i zagrożenia</vt:lpstr>
      <vt:lpstr>3. Fosfor – pierwiastek niezbędny i zagrożenia. Zapotrzebowanie na fosfor</vt:lpstr>
      <vt:lpstr>3. Fosfor – pierwiastek niezbędny i zagrożenie. Objawy niedoboru fosforu</vt:lpstr>
      <vt:lpstr>3. Fosfor – pierwiastek niezbędny i zagrożenie. Straty fosforu</vt:lpstr>
      <vt:lpstr>3. Fosfor – pierwiastek niezbędny i zagrożenie. Kierunki badań nad fosforem</vt:lpstr>
      <vt:lpstr>4. Podstawy kontrolowanego żywienia roślin fosforem. Diagnostyka stanu odżywienia roślin.</vt:lpstr>
      <vt:lpstr>5. Żywienie fosforem w odniesieniu do warunków i metod uprawy – podstawowe reguły i zalecenia dla upraw polowych</vt:lpstr>
      <vt:lpstr>5. Żywienie fosforem w odniesieniu do warunków i metod uprawy – podstawowe reguły i zalecenia dla upraw pod osłonami</vt:lpstr>
      <vt:lpstr>5. Żywienie fosforem w odniesieniu do warunków i metod uprawy – podstawowe reguły i zalecenia w uprawach pod osłonami z lub bez fertygacji</vt:lpstr>
      <vt:lpstr>5. Żywienie fosforem w odniesieniu do warunków i metod uprawy – podstawowe reguły i zalecenia w uprawach sadowniczych</vt:lpstr>
      <vt:lpstr>5. Żywienie fosforem w odniesieniu do warunków i metod uprawy – podstawowe reguły i zalecenia dla roślin wieloletnich</vt:lpstr>
      <vt:lpstr>5. Żywienie fosforem w odniesieniu do warunków i metod uprawy – podstawowe reguły i zalecenia w nawożeniu</vt:lpstr>
      <vt:lpstr>5. Żywienie fosforem w odniesieniu do warunków i metod uprawy – podstawowe reguły i zalecenia. Zagrożenie metalami ciężkimi</vt:lpstr>
      <vt:lpstr>5. Żywienie fosforem w odniesieniu do warunków i metod uprawy – uwagi końcowe</vt:lpstr>
      <vt:lpstr>LITERATURA UZUPEŁNIAJACA</vt:lpstr>
      <vt:lpstr>Autor utworu: Barbara Łata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Zrównoważony Kampus SGGW –  - kształcenie na rzecz branż kluczowych</dc:title>
  <dc:creator>Barbara Łata</dc:creator>
  <cp:lastModifiedBy>Beata Grzesiak</cp:lastModifiedBy>
  <cp:revision>106</cp:revision>
  <cp:lastPrinted>2024-05-21T11:11:19Z</cp:lastPrinted>
  <dcterms:created xsi:type="dcterms:W3CDTF">2025-11-06T12:52:43Z</dcterms:created>
  <dcterms:modified xsi:type="dcterms:W3CDTF">2026-04-24T12:01:28Z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0x010100FFC5B7CEEC9953459AA7635A9F264111</vt:lpwstr>
  </property>
</Properties>
</file>