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58" r:id="rId5"/>
    <p:sldId id="295" r:id="rId6"/>
    <p:sldId id="264" r:id="rId7"/>
    <p:sldId id="261" r:id="rId8"/>
    <p:sldId id="260" r:id="rId9"/>
    <p:sldId id="296" r:id="rId10"/>
    <p:sldId id="263" r:id="rId11"/>
    <p:sldId id="265" r:id="rId12"/>
    <p:sldId id="274" r:id="rId13"/>
    <p:sldId id="266" r:id="rId14"/>
    <p:sldId id="268" r:id="rId15"/>
    <p:sldId id="267" r:id="rId16"/>
    <p:sldId id="269" r:id="rId17"/>
    <p:sldId id="275" r:id="rId18"/>
    <p:sldId id="291" r:id="rId19"/>
    <p:sldId id="293" r:id="rId20"/>
    <p:sldId id="276" r:id="rId21"/>
    <p:sldId id="278" r:id="rId22"/>
    <p:sldId id="289" r:id="rId23"/>
    <p:sldId id="290" r:id="rId24"/>
    <p:sldId id="271" r:id="rId25"/>
    <p:sldId id="279" r:id="rId26"/>
    <p:sldId id="284" r:id="rId27"/>
    <p:sldId id="294" r:id="rId28"/>
    <p:sldId id="280" r:id="rId29"/>
    <p:sldId id="281" r:id="rId30"/>
    <p:sldId id="285" r:id="rId31"/>
    <p:sldId id="286" r:id="rId32"/>
    <p:sldId id="287" r:id="rId33"/>
    <p:sldId id="282" r:id="rId34"/>
    <p:sldId id="259" r:id="rId3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iej Czubiński" initials="MC" lastIdx="0" clrIdx="0">
    <p:extLst>
      <p:ext uri="{19B8F6BF-5375-455C-9EA6-DF929625EA0E}">
        <p15:presenceInfo xmlns:p15="http://schemas.microsoft.com/office/powerpoint/2012/main" userId="S-1-5-21-1876378279-2925438744-434655709-12553" providerId="AD"/>
      </p:ext>
    </p:extLst>
  </p:cmAuthor>
  <p:cmAuthor id="2" name="Justyna Sienkiewicz" initials="JS" lastIdx="1" clrIdx="1">
    <p:extLst>
      <p:ext uri="{19B8F6BF-5375-455C-9EA6-DF929625EA0E}">
        <p15:presenceInfo xmlns:p15="http://schemas.microsoft.com/office/powerpoint/2012/main" userId="S-1-5-21-1876378279-2925438744-434655709-57083" providerId="AD"/>
      </p:ext>
    </p:extLst>
  </p:cmAuthor>
  <p:cmAuthor id="3" name="Marzena" initials="M" lastIdx="3" clrIdx="2">
    <p:extLst>
      <p:ext uri="{19B8F6BF-5375-455C-9EA6-DF929625EA0E}">
        <p15:presenceInfo xmlns:p15="http://schemas.microsoft.com/office/powerpoint/2012/main" userId="S::p581500@sggw.edu.pl::1596d51c-2713-43f2-ad48-e7bacc6106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B1E2"/>
    <a:srgbClr val="C5521C"/>
    <a:srgbClr val="4DB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showGuides="1">
      <p:cViewPr varScale="1">
        <p:scale>
          <a:sx n="95" d="100"/>
          <a:sy n="95" d="100"/>
        </p:scale>
        <p:origin x="396" y="96"/>
      </p:cViewPr>
      <p:guideLst>
        <p:guide orient="horz" pos="2137"/>
        <p:guide pos="3840"/>
      </p:guideLst>
    </p:cSldViewPr>
  </p:slideViewPr>
  <p:outlineViewPr>
    <p:cViewPr>
      <p:scale>
        <a:sx n="33" d="100"/>
        <a:sy n="33" d="100"/>
      </p:scale>
      <p:origin x="0" y="-22362"/>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9A1AD-003C-FF47-BBE8-2ECDE51BDC73}" type="datetimeFigureOut">
              <a:rPr lang="pl-PL" smtClean="0"/>
              <a:t>2026-04-24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1BAEBE-21FB-5E4A-B06E-563616F4358D}" type="slidenum">
              <a:rPr lang="pl-PL" smtClean="0"/>
              <a:t>‹#›</a:t>
            </a:fld>
            <a:endParaRPr lang="pl-PL"/>
          </a:p>
        </p:txBody>
      </p:sp>
    </p:spTree>
    <p:extLst>
      <p:ext uri="{BB962C8B-B14F-4D97-AF65-F5344CB8AC3E}">
        <p14:creationId xmlns:p14="http://schemas.microsoft.com/office/powerpoint/2010/main" val="218854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81BAEBE-21FB-5E4A-B06E-563616F4358D}" type="slidenum">
              <a:rPr lang="pl-PL" smtClean="0"/>
              <a:t>12</a:t>
            </a:fld>
            <a:endParaRPr lang="pl-PL"/>
          </a:p>
        </p:txBody>
      </p:sp>
    </p:spTree>
    <p:extLst>
      <p:ext uri="{BB962C8B-B14F-4D97-AF65-F5344CB8AC3E}">
        <p14:creationId xmlns:p14="http://schemas.microsoft.com/office/powerpoint/2010/main" val="1798058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81BAEBE-21FB-5E4A-B06E-563616F4358D}" type="slidenum">
              <a:rPr lang="pl-PL" smtClean="0"/>
              <a:t>30</a:t>
            </a:fld>
            <a:endParaRPr lang="pl-PL"/>
          </a:p>
        </p:txBody>
      </p:sp>
    </p:spTree>
    <p:extLst>
      <p:ext uri="{BB962C8B-B14F-4D97-AF65-F5344CB8AC3E}">
        <p14:creationId xmlns:p14="http://schemas.microsoft.com/office/powerpoint/2010/main" val="2376515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C81EC0-296E-4CA3-95B0-B9F83DC48C7C}"/>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ABC56858-AACD-45B6-A955-FBA47DEB70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A704E96-828A-4762-91B2-D4CA3A2CBF5C}"/>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35DC8BAA-BB49-48D2-AF15-D1C99538AD2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215BF14-AE1E-4187-AE1F-DA04554550A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01215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22DE2D-DAA0-446E-BC03-BFD6AF04503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F39B4EA-379D-4473-B5FA-ED7355037CBD}"/>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106A94C-1728-41A6-807F-75EA974346D8}"/>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ACCAAFFC-B204-4D22-A101-53A81CBE1C8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DCDD754-B2DF-47EB-A11F-D4F1D08451D9}"/>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7854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3B8E96D-37DD-44BA-B4BA-E17EB890EF1B}"/>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BD0FC10E-44D3-430C-B696-2161E532E21A}"/>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21D3F88-3FD3-47D2-BBE1-D6B437025591}"/>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58E2C852-942D-4806-B67E-548005335EF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6D7B26D-BBE1-42DD-B714-4846A889D7D8}"/>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47302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53E39-9620-4C1E-841F-89B740DDECEF}"/>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E8E9FBE-F993-4393-B443-CEE6814CC4C0}"/>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F330C8B-FA7C-4226-8419-3AD6BFD5CEEA}"/>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F226F786-909D-44A8-974D-C0248B0507B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1AD5A2D-F598-4D9C-9C67-C9A5AF5343C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766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D53E99-CA44-4CF9-BF29-624D5581E2CD}"/>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1FF63B57-5E60-4B05-9EFB-02F10D099D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B70BF2C0-5704-4503-BC6E-348D756F4B17}"/>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9453328B-0252-4C19-BDEE-0BC28F736F5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71581BC-77A5-4139-B6BA-B31527B55BC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13202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1E162F-08C6-4CF7-BC6B-EE992B743D9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50DD271-8561-44C5-9594-939931A75E35}"/>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A7C2611A-B135-47BE-B4A1-670185DBBA72}"/>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3DA6C688-8E4D-466D-9EAA-3D7989CB298B}"/>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1609F532-3BCE-40FF-A181-09DDB0593F7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68D549B-DA17-4515-AB2B-52F2C2FBC7A1}"/>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55882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BAB286-559D-43AE-8706-36473F095CB4}"/>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631F4715-1739-40A5-A5FC-6DC1F875A9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1C130493-828B-43DA-9E72-FEF654AEFA54}"/>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24998CC-AD54-4312-820A-C4F83D844B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D795C483-0E3D-4A98-AF07-2F160368C651}"/>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8499FF69-D6DC-4AE9-87E2-8410F2833A7A}"/>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8" name="Symbol zastępczy stopki 7">
            <a:extLst>
              <a:ext uri="{FF2B5EF4-FFF2-40B4-BE49-F238E27FC236}">
                <a16:creationId xmlns:a16="http://schemas.microsoft.com/office/drawing/2014/main" id="{13D095DB-148D-45A8-9463-299287AD0A41}"/>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BE555F67-BB02-4D55-933A-12C4CC39113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5357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C12FDD-E3F3-4B0E-8BBD-FF628E65243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A50D26B5-8ED2-4559-B55C-DDC988E9C795}"/>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4" name="Symbol zastępczy stopki 3">
            <a:extLst>
              <a:ext uri="{FF2B5EF4-FFF2-40B4-BE49-F238E27FC236}">
                <a16:creationId xmlns:a16="http://schemas.microsoft.com/office/drawing/2014/main" id="{B493A7AF-594C-4FA2-8876-80F3CE82D235}"/>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2D6CAE6-B394-4ED9-8CFC-6598E875A66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119235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A8B0E18-D900-4290-8670-54F77BC46170}"/>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3" name="Symbol zastępczy stopki 2">
            <a:extLst>
              <a:ext uri="{FF2B5EF4-FFF2-40B4-BE49-F238E27FC236}">
                <a16:creationId xmlns:a16="http://schemas.microsoft.com/office/drawing/2014/main" id="{14C7EC36-94A2-4CBE-BBA5-2C18DB2C1B17}"/>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B65BA40D-1F1C-4AC2-83CD-7545C3483077}"/>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173974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0CF5CD-DC86-46DC-9814-162A737769D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FABA0510-F18D-4370-857F-5328DF565D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6215D13-B28D-495A-927A-8B7C3DEC0C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A37A454E-3446-4ABE-A42E-058B5A7C72B0}"/>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44CB0D6C-2646-4D22-BC3D-D5FC623086E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4C0DA24-FF3D-45F1-91AE-31FF2DD4E792}"/>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662360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3A95A4-751B-4856-AAD5-A11E711089C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44A44EF-5D00-44C0-973E-19602F648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348CF7BD-B699-497B-B72B-1A6CB4F641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D98D69CB-1774-4DB4-94B6-586F704BBF1C}"/>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4F5C05EC-B9FA-4DAC-8F1E-6EF975A0A94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42F02D0-9081-43C2-91F8-F027F4E6AB36}"/>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42520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8357FF89-0F23-4BE7-B654-92CA20541E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2B98091E-1205-4423-A752-1A9015E1330B}"/>
              </a:ext>
            </a:extLst>
          </p:cNvPr>
          <p:cNvSpPr>
            <a:spLocks noGrp="1"/>
          </p:cNvSpPr>
          <p:nvPr>
            <p:ph type="body" idx="1"/>
          </p:nvPr>
        </p:nvSpPr>
        <p:spPr>
          <a:xfrm>
            <a:off x="838200" y="1825625"/>
            <a:ext cx="10515600" cy="4159539"/>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348BE52-CD60-468D-8371-546908734C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B893FA07-84AA-4595-B55C-D90DCD146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1306C3E-64DA-4E2F-8E01-2C7FFDEB5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42652-620D-44AF-A741-ABE9F78AFEFD}" type="slidenum">
              <a:rPr lang="pl-PL" smtClean="0"/>
              <a:t>‹#›</a:t>
            </a:fld>
            <a:endParaRPr lang="pl-PL"/>
          </a:p>
        </p:txBody>
      </p:sp>
      <p:pic>
        <p:nvPicPr>
          <p:cNvPr id="7" name="Obraz 6">
            <a:extLst>
              <a:ext uri="{FF2B5EF4-FFF2-40B4-BE49-F238E27FC236}">
                <a16:creationId xmlns:a16="http://schemas.microsoft.com/office/drawing/2014/main" id="{755376C6-B170-4BAB-817A-47CF8AABBD9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1875" y="6081684"/>
            <a:ext cx="11888250" cy="792000"/>
          </a:xfrm>
          <a:prstGeom prst="rect">
            <a:avLst/>
          </a:prstGeom>
          <a:noFill/>
          <a:ln>
            <a:noFill/>
          </a:ln>
        </p:spPr>
      </p:pic>
    </p:spTree>
    <p:extLst>
      <p:ext uri="{BB962C8B-B14F-4D97-AF65-F5344CB8AC3E}">
        <p14:creationId xmlns:p14="http://schemas.microsoft.com/office/powerpoint/2010/main" val="2723053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hyperlink" Target="https://creativecommons.org/licenses/by/4.0/deed.p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a 11">
            <a:extLst>
              <a:ext uri="{FF2B5EF4-FFF2-40B4-BE49-F238E27FC236}">
                <a16:creationId xmlns:a16="http://schemas.microsoft.com/office/drawing/2014/main" id="{040C5185-EE9F-4004-B36B-5DC219184BC5}"/>
              </a:ext>
              <a:ext uri="{C183D7F6-B498-43B3-948B-1728B52AA6E4}">
                <adec:decorative xmlns:adec="http://schemas.microsoft.com/office/drawing/2017/decorative" val="1"/>
              </a:ext>
            </a:extLst>
          </p:cNvPr>
          <p:cNvGrpSpPr/>
          <p:nvPr/>
        </p:nvGrpSpPr>
        <p:grpSpPr>
          <a:xfrm>
            <a:off x="6227813" y="0"/>
            <a:ext cx="5964187" cy="2098179"/>
            <a:chOff x="6227813" y="0"/>
            <a:chExt cx="5964187" cy="2098179"/>
          </a:xfrm>
        </p:grpSpPr>
        <p:sp>
          <p:nvSpPr>
            <p:cNvPr id="5" name="Prostokąt 4">
              <a:extLst>
                <a:ext uri="{FF2B5EF4-FFF2-40B4-BE49-F238E27FC236}">
                  <a16:creationId xmlns:a16="http://schemas.microsoft.com/office/drawing/2014/main" id="{8AC1354D-EB15-4012-BE61-C56AA921A124}"/>
                </a:ext>
                <a:ext uri="{C183D7F6-B498-43B3-948B-1728B52AA6E4}">
                  <adec:decorative xmlns:adec="http://schemas.microsoft.com/office/drawing/2017/decorative" val="1"/>
                </a:ext>
              </a:extLst>
            </p:cNvPr>
            <p:cNvSpPr/>
            <p:nvPr/>
          </p:nvSpPr>
          <p:spPr>
            <a:xfrm>
              <a:off x="7942694" y="0"/>
              <a:ext cx="4249306" cy="1016350"/>
            </a:xfrm>
            <a:prstGeom prst="rect">
              <a:avLst/>
            </a:prstGeom>
            <a:solidFill>
              <a:srgbClr val="C552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 name="Grupa 5">
              <a:extLst>
                <a:ext uri="{FF2B5EF4-FFF2-40B4-BE49-F238E27FC236}">
                  <a16:creationId xmlns:a16="http://schemas.microsoft.com/office/drawing/2014/main" id="{A8893C89-B497-44D7-9E31-5E376B64F2CE}"/>
                </a:ext>
              </a:extLst>
            </p:cNvPr>
            <p:cNvGrpSpPr>
              <a:grpSpLocks noChangeAspect="1"/>
            </p:cNvGrpSpPr>
            <p:nvPr/>
          </p:nvGrpSpPr>
          <p:grpSpPr>
            <a:xfrm>
              <a:off x="6227813" y="299542"/>
              <a:ext cx="5675694" cy="1798637"/>
              <a:chOff x="1469644" y="187882"/>
              <a:chExt cx="5675694" cy="1798637"/>
            </a:xfrm>
          </p:grpSpPr>
          <p:sp>
            <p:nvSpPr>
              <p:cNvPr id="7" name="Prostokąt 6">
                <a:extLst>
                  <a:ext uri="{FF2B5EF4-FFF2-40B4-BE49-F238E27FC236}">
                    <a16:creationId xmlns:a16="http://schemas.microsoft.com/office/drawing/2014/main" id="{C28A9527-3B4E-428E-9B73-7ECC6AF27961}"/>
                  </a:ext>
                  <a:ext uri="{C183D7F6-B498-43B3-948B-1728B52AA6E4}">
                    <adec:decorative xmlns:adec="http://schemas.microsoft.com/office/drawing/2017/decorative" val="1"/>
                  </a:ext>
                </a:extLst>
              </p:cNvPr>
              <p:cNvSpPr/>
              <p:nvPr/>
            </p:nvSpPr>
            <p:spPr>
              <a:xfrm>
                <a:off x="1469644" y="187882"/>
                <a:ext cx="5675693" cy="1798637"/>
              </a:xfrm>
              <a:prstGeom prst="rect">
                <a:avLst/>
              </a:prstGeom>
              <a:solidFill>
                <a:srgbClr val="A6D3F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8" name="Prostokąt 7">
                <a:extLst>
                  <a:ext uri="{FF2B5EF4-FFF2-40B4-BE49-F238E27FC236}">
                    <a16:creationId xmlns:a16="http://schemas.microsoft.com/office/drawing/2014/main" id="{5ED5CD58-6C3F-4D03-A480-5C002AEBFE93}"/>
                  </a:ext>
                  <a:ext uri="{C183D7F6-B498-43B3-948B-1728B52AA6E4}">
                    <adec:decorative xmlns:adec="http://schemas.microsoft.com/office/drawing/2017/decorative" val="1"/>
                  </a:ext>
                </a:extLst>
              </p:cNvPr>
              <p:cNvSpPr/>
              <p:nvPr/>
            </p:nvSpPr>
            <p:spPr>
              <a:xfrm>
                <a:off x="3184525" y="187882"/>
                <a:ext cx="3960813" cy="721248"/>
              </a:xfrm>
              <a:prstGeom prst="rect">
                <a:avLst/>
              </a:prstGeom>
              <a:solidFill>
                <a:srgbClr val="0052A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9" name="Tytuł 1">
                <a:extLst>
                  <a:ext uri="{FF2B5EF4-FFF2-40B4-BE49-F238E27FC236}">
                    <a16:creationId xmlns:a16="http://schemas.microsoft.com/office/drawing/2014/main" id="{FD1DD324-8FFE-42DE-8C0F-1E7AEA7D17CC}"/>
                  </a:ext>
                  <a:ext uri="{C183D7F6-B498-43B3-948B-1728B52AA6E4}">
                    <adec:decorative xmlns:adec="http://schemas.microsoft.com/office/drawing/2017/decorative" val="1"/>
                  </a:ext>
                </a:extLst>
              </p:cNvPr>
              <p:cNvSpPr txBox="1">
                <a:spLocks/>
              </p:cNvSpPr>
              <p:nvPr/>
            </p:nvSpPr>
            <p:spPr>
              <a:xfrm>
                <a:off x="1706282" y="1014637"/>
                <a:ext cx="5202415" cy="863707"/>
              </a:xfrm>
              <a:prstGeom prst="rect">
                <a:avLst/>
              </a:prstGeom>
            </p:spPr>
            <p:txBody>
              <a:bodyPr vert="horz" lIns="0" tIns="0" rIns="0" bIns="0" rtlCol="0" anchor="ctr"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lvl="0" algn="ctr">
                  <a:defRPr/>
                </a:pPr>
                <a:r>
                  <a:rPr lang="pl-PL" dirty="0">
                    <a:solidFill>
                      <a:srgbClr val="002073"/>
                    </a:solidFill>
                  </a:rPr>
                  <a:t>dla Rozwoju Społecznego</a:t>
                </a:r>
                <a:endParaRPr kumimoji="0" lang="pl-PL" sz="2800" b="1" i="0" u="none" strike="noStrike" kern="1200" cap="none" spc="0" normalizeH="0" baseline="0" noProof="0" dirty="0">
                  <a:ln>
                    <a:noFill/>
                  </a:ln>
                  <a:solidFill>
                    <a:srgbClr val="002073"/>
                  </a:solidFill>
                  <a:effectLst/>
                  <a:uLnTx/>
                  <a:uFillTx/>
                </a:endParaRPr>
              </a:p>
            </p:txBody>
          </p:sp>
          <p:sp>
            <p:nvSpPr>
              <p:cNvPr id="10" name="Tytuł 1">
                <a:extLst>
                  <a:ext uri="{FF2B5EF4-FFF2-40B4-BE49-F238E27FC236}">
                    <a16:creationId xmlns:a16="http://schemas.microsoft.com/office/drawing/2014/main" id="{EB5C9E51-FC00-41B1-B1C0-28E7AAB81DB7}"/>
                  </a:ext>
                  <a:ext uri="{C183D7F6-B498-43B3-948B-1728B52AA6E4}">
                    <adec:decorative xmlns:adec="http://schemas.microsoft.com/office/drawing/2017/decorative" val="1"/>
                  </a:ext>
                </a:extLst>
              </p:cNvPr>
              <p:cNvSpPr txBox="1">
                <a:spLocks/>
              </p:cNvSpPr>
              <p:nvPr/>
            </p:nvSpPr>
            <p:spPr>
              <a:xfrm>
                <a:off x="4447245" y="267254"/>
                <a:ext cx="2545742" cy="432048"/>
              </a:xfrm>
              <a:prstGeom prst="rect">
                <a:avLst/>
              </a:prstGeom>
            </p:spPr>
            <p:txBody>
              <a:bodyPr vert="horz" lIns="0" tIns="0" rIns="0" bIns="0" rtlCol="0" anchor="t"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marL="0" marR="0" lvl="0" indent="0" algn="l" defTabSz="1007943" rtl="0" eaLnBrk="1" fontAlgn="auto" latinLnBrk="0" hangingPunct="1">
                  <a:lnSpc>
                    <a:spcPts val="3500"/>
                  </a:lnSpc>
                  <a:spcBef>
                    <a:spcPct val="0"/>
                  </a:spcBef>
                  <a:spcAft>
                    <a:spcPts val="0"/>
                  </a:spcAft>
                  <a:buClrTx/>
                  <a:buSzTx/>
                  <a:buFontTx/>
                  <a:buNone/>
                  <a:tabLst/>
                  <a:defRPr/>
                </a:pPr>
                <a:r>
                  <a:rPr kumimoji="0" lang="pl-PL" sz="1400" b="1" i="0" u="none" strike="noStrike" kern="1200" cap="none" spc="20" normalizeH="0" baseline="0" noProof="0" dirty="0">
                    <a:ln>
                      <a:noFill/>
                    </a:ln>
                    <a:solidFill>
                      <a:srgbClr val="FFFFFF"/>
                    </a:solidFill>
                    <a:effectLst/>
                    <a:uLnTx/>
                    <a:uFillTx/>
                  </a:rPr>
                  <a:t>Fundusze Europejskie</a:t>
                </a:r>
              </a:p>
            </p:txBody>
          </p:sp>
        </p:grpSp>
        <p:pic>
          <p:nvPicPr>
            <p:cNvPr id="3" name="Obraz 2">
              <a:extLst>
                <a:ext uri="{FF2B5EF4-FFF2-40B4-BE49-F238E27FC236}">
                  <a16:creationId xmlns:a16="http://schemas.microsoft.com/office/drawing/2014/main" id="{C728A1A6-2F13-4BF3-B09B-8B1ABC8801F3}"/>
                </a:ext>
                <a:ext uri="{C183D7F6-B498-43B3-948B-1728B52AA6E4}">
                  <adec:decorative xmlns:adec="http://schemas.microsoft.com/office/drawing/2017/decorative" val="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42693" y="296350"/>
              <a:ext cx="1079492" cy="720000"/>
            </a:xfrm>
            <a:prstGeom prst="rect">
              <a:avLst/>
            </a:prstGeom>
          </p:spPr>
        </p:pic>
      </p:grpSp>
      <p:sp>
        <p:nvSpPr>
          <p:cNvPr id="2" name="Tytuł 1"/>
          <p:cNvSpPr>
            <a:spLocks noGrp="1"/>
          </p:cNvSpPr>
          <p:nvPr>
            <p:ph type="ctrTitle"/>
          </p:nvPr>
        </p:nvSpPr>
        <p:spPr>
          <a:xfrm>
            <a:off x="1524000" y="2226596"/>
            <a:ext cx="9144000" cy="1389184"/>
          </a:xfrm>
        </p:spPr>
        <p:txBody>
          <a:bodyPr>
            <a:normAutofit fontScale="90000"/>
          </a:bodyPr>
          <a:lstStyle/>
          <a:p>
            <a:pPr>
              <a:lnSpc>
                <a:spcPct val="150000"/>
              </a:lnSpc>
            </a:pPr>
            <a:r>
              <a:rPr lang="pl-PL" sz="3600" b="1" dirty="0">
                <a:latin typeface="+mn-lt"/>
                <a:ea typeface="Verdana" panose="020B0604030504040204" pitchFamily="34" charset="0"/>
                <a:cs typeface="Tahoma" panose="020B0604030504040204" pitchFamily="34" charset="0"/>
              </a:rPr>
              <a:t>Zrównoważony Kampus SGGW – </a:t>
            </a:r>
            <a:br>
              <a:rPr lang="pl-PL" sz="3600" b="1" dirty="0">
                <a:latin typeface="+mn-lt"/>
                <a:ea typeface="Verdana" panose="020B0604030504040204" pitchFamily="34" charset="0"/>
                <a:cs typeface="Tahoma" panose="020B0604030504040204" pitchFamily="34" charset="0"/>
              </a:rPr>
            </a:br>
            <a:r>
              <a:rPr lang="pl-PL" sz="3600" b="1" dirty="0">
                <a:latin typeface="+mn-lt"/>
                <a:ea typeface="Verdana" panose="020B0604030504040204" pitchFamily="34" charset="0"/>
                <a:cs typeface="Tahoma" panose="020B0604030504040204" pitchFamily="34" charset="0"/>
              </a:rPr>
              <a:t>- kształcenie na rzecz branż kluczowych</a:t>
            </a:r>
          </a:p>
        </p:txBody>
      </p:sp>
      <p:sp>
        <p:nvSpPr>
          <p:cNvPr id="4" name="Podtytuł 3"/>
          <p:cNvSpPr>
            <a:spLocks noGrp="1"/>
          </p:cNvSpPr>
          <p:nvPr>
            <p:ph type="subTitle" idx="1"/>
          </p:nvPr>
        </p:nvSpPr>
        <p:spPr>
          <a:xfrm>
            <a:off x="1524000" y="4109291"/>
            <a:ext cx="9144000" cy="1791305"/>
          </a:xfrm>
        </p:spPr>
        <p:txBody>
          <a:bodyPr>
            <a:normAutofit fontScale="25000" lnSpcReduction="20000"/>
          </a:bodyPr>
          <a:lstStyle/>
          <a:p>
            <a:pPr>
              <a:lnSpc>
                <a:spcPct val="120000"/>
              </a:lnSpc>
            </a:pPr>
            <a:r>
              <a:rPr lang="pl-PL" sz="7200" dirty="0">
                <a:ea typeface="Verdana" panose="020B0604030504040204" pitchFamily="34" charset="0"/>
              </a:rPr>
              <a:t>Projekt współfinansowany z Europejskiego Funduszu Społecznego Plus </a:t>
            </a:r>
          </a:p>
          <a:p>
            <a:pPr>
              <a:lnSpc>
                <a:spcPct val="120000"/>
              </a:lnSpc>
            </a:pPr>
            <a:r>
              <a:rPr lang="pl-PL" sz="7200" dirty="0">
                <a:ea typeface="Verdana" panose="020B0604030504040204" pitchFamily="34" charset="0"/>
              </a:rPr>
              <a:t>w </a:t>
            </a:r>
            <a:r>
              <a:rPr lang="pl-PL" sz="7200" dirty="0">
                <a:ea typeface="Verdana" panose="020B0604030504040204" pitchFamily="34" charset="0"/>
                <a:cs typeface="Tahoma" panose="020B0604030504040204" pitchFamily="34" charset="0"/>
              </a:rPr>
              <a:t>ramach Programu Fundusze Europejskie dla Rozwoju Społecznego 2021-2027</a:t>
            </a:r>
          </a:p>
          <a:p>
            <a:pPr>
              <a:lnSpc>
                <a:spcPct val="120000"/>
              </a:lnSpc>
            </a:pPr>
            <a:r>
              <a:rPr lang="pl-PL" sz="7200" dirty="0">
                <a:ea typeface="Verdana" panose="020B0604030504040204" pitchFamily="34" charset="0"/>
                <a:cs typeface="Tahoma" panose="020B0604030504040204" pitchFamily="34" charset="0"/>
              </a:rPr>
              <a:t>Priorytet 1 Umiejętności</a:t>
            </a:r>
          </a:p>
          <a:p>
            <a:pPr>
              <a:lnSpc>
                <a:spcPct val="120000"/>
              </a:lnSpc>
            </a:pPr>
            <a:r>
              <a:rPr lang="pl-PL" sz="7200" dirty="0">
                <a:ea typeface="Verdana" panose="020B0604030504040204" pitchFamily="34" charset="0"/>
                <a:cs typeface="Tahoma" panose="020B0604030504040204" pitchFamily="34" charset="0"/>
              </a:rPr>
              <a:t>Działanie 01.05 Umiejętności w szkolnictwie wyższym</a:t>
            </a:r>
          </a:p>
        </p:txBody>
      </p:sp>
    </p:spTree>
    <p:extLst>
      <p:ext uri="{BB962C8B-B14F-4D97-AF65-F5344CB8AC3E}">
        <p14:creationId xmlns:p14="http://schemas.microsoft.com/office/powerpoint/2010/main" val="269055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Dynamika azotu w glebie. Informacje ogólne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941785" y="1518859"/>
            <a:ext cx="10516518" cy="4414263"/>
          </a:xfrm>
        </p:spPr>
        <p:txBody>
          <a:bodyPr>
            <a:normAutofit/>
          </a:bodyPr>
          <a:lstStyle/>
          <a:p>
            <a:pPr marL="0" indent="0">
              <a:buNone/>
            </a:pPr>
            <a:r>
              <a:rPr lang="pl-PL" sz="2400" dirty="0"/>
              <a:t>Azot jako niemetal jest pobierany przez rośliny w formie anionowej (azot azotanowy), ale także w formie kationowej (azot amonowy) typowej dla metali. Formy te mogą pochodzić z rozkładających się resztek organicznych (amonifikacja, nitryfikacja) bądź ich źródłem są nawozy mineralne. </a:t>
            </a:r>
          </a:p>
          <a:p>
            <a:pPr marL="0" indent="0">
              <a:buNone/>
            </a:pPr>
            <a:r>
              <a:rPr lang="pl-PL" sz="2400" dirty="0"/>
              <a:t>Jon amonowy posiadający ładunek dodatni może być sorbowany wymiennie lub niewymiennie przez koloidy glebowe bądź ulegać nitryfikacji do jonu azotanowego obdarzonego ładunkiem ujemnym. W warunkach niekorzystnych i/lub niewykorzystania przez rośliny może dochodzić do dużych strat azotu w wyniku wymywania (dotyczy jonu azotanowego a intensywność tego procesu jest zależna od uziarnienia gleby, przebiegu opadów) lub ulatniania (dotyczy jonu amonowego a warunki sprzyjające to alkalizacja gleby, brak tlenu).</a:t>
            </a:r>
          </a:p>
        </p:txBody>
      </p:sp>
    </p:spTree>
    <p:extLst>
      <p:ext uri="{BB962C8B-B14F-4D97-AF65-F5344CB8AC3E}">
        <p14:creationId xmlns:p14="http://schemas.microsoft.com/office/powerpoint/2010/main" val="282013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Dynamika azotu w glebie – denitryfikacja</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marL="0" indent="0">
              <a:lnSpc>
                <a:spcPct val="100000"/>
              </a:lnSpc>
              <a:buNone/>
            </a:pPr>
            <a:r>
              <a:rPr lang="pl-PL" sz="2400" dirty="0"/>
              <a:t>Denitryfikacja azotu – proces przechodzenia azotu w formę gazową, w procesie enzymatycznej redukcji przebiega następująco:</a:t>
            </a:r>
          </a:p>
          <a:p>
            <a:pPr marL="0" indent="0">
              <a:buNone/>
            </a:pPr>
            <a:r>
              <a:rPr lang="pl-PL" sz="2400" dirty="0">
                <a:cs typeface="Times New Roman" pitchFamily="18" charset="0"/>
              </a:rPr>
              <a:t>jon azotanowy, jon azotynowy, tlenek azotu, podtlenek azotu i azot cząsteczkowy.</a:t>
            </a:r>
            <a:endParaRPr lang="pl-PL" sz="2400" baseline="-25000" dirty="0">
              <a:cs typeface="Times New Roman" pitchFamily="18" charset="0"/>
            </a:endParaRPr>
          </a:p>
          <a:p>
            <a:pPr marL="0" indent="0">
              <a:buNone/>
            </a:pPr>
            <a:r>
              <a:rPr lang="pl-PL" sz="2400" dirty="0">
                <a:cs typeface="Times New Roman" pitchFamily="18" charset="0"/>
              </a:rPr>
              <a:t>Warunki sprzyjające denitryfikacji azotu: wysokie st</a:t>
            </a:r>
            <a:r>
              <a:rPr lang="pl-PL" sz="2400" dirty="0"/>
              <a:t>ęż</a:t>
            </a:r>
            <a:r>
              <a:rPr lang="pl-PL" sz="2400" dirty="0">
                <a:cs typeface="Times New Roman" pitchFamily="18" charset="0"/>
              </a:rPr>
              <a:t>enie azotanów </a:t>
            </a:r>
            <a:r>
              <a:rPr lang="pl-PL" sz="2400" dirty="0"/>
              <a:t>i łatwo przyswajalnego substratu węglowego, niska zawartość tlenu. Optymalna </a:t>
            </a:r>
            <a:r>
              <a:rPr lang="pl-PL" sz="2400" dirty="0">
                <a:cs typeface="Times New Roman" pitchFamily="18" charset="0"/>
              </a:rPr>
              <a:t>temperatura </a:t>
            </a:r>
            <a:r>
              <a:rPr lang="pl-PL" sz="2400" dirty="0"/>
              <a:t>+20</a:t>
            </a:r>
            <a:r>
              <a:rPr lang="pl-PL" sz="2400" baseline="30000" dirty="0">
                <a:cs typeface="Times New Roman" pitchFamily="18" charset="0"/>
              </a:rPr>
              <a:t>o</a:t>
            </a:r>
            <a:r>
              <a:rPr lang="pl-PL" sz="2400" dirty="0">
                <a:cs typeface="Times New Roman" pitchFamily="18" charset="0"/>
              </a:rPr>
              <a:t>C i warto</a:t>
            </a:r>
            <a:r>
              <a:rPr lang="pl-PL" sz="2400" dirty="0"/>
              <a:t>ść</a:t>
            </a:r>
            <a:r>
              <a:rPr lang="pl-PL" sz="2400" dirty="0">
                <a:cs typeface="Times New Roman" pitchFamily="18" charset="0"/>
              </a:rPr>
              <a:t> </a:t>
            </a:r>
            <a:r>
              <a:rPr lang="pl-PL" sz="2400" dirty="0" err="1">
                <a:cs typeface="Times New Roman" pitchFamily="18" charset="0"/>
              </a:rPr>
              <a:t>pH</a:t>
            </a:r>
            <a:r>
              <a:rPr lang="pl-PL" sz="2400" dirty="0">
                <a:cs typeface="Times New Roman" pitchFamily="18" charset="0"/>
              </a:rPr>
              <a:t> w granicach 6</a:t>
            </a:r>
            <a:r>
              <a:rPr lang="pl-PL" sz="2400" dirty="0"/>
              <a:t>,5 </a:t>
            </a:r>
            <a:r>
              <a:rPr lang="pl-PL" sz="2400" dirty="0">
                <a:cs typeface="Times New Roman" pitchFamily="18" charset="0"/>
              </a:rPr>
              <a:t>–</a:t>
            </a:r>
            <a:r>
              <a:rPr lang="pl-PL" sz="2400" dirty="0"/>
              <a:t> </a:t>
            </a:r>
            <a:r>
              <a:rPr lang="pl-PL" sz="2400" dirty="0">
                <a:cs typeface="Times New Roman" pitchFamily="18" charset="0"/>
              </a:rPr>
              <a:t>7</a:t>
            </a:r>
            <a:r>
              <a:rPr lang="pl-PL" sz="2400" dirty="0"/>
              <a:t>,5</a:t>
            </a:r>
            <a:r>
              <a:rPr lang="pl-PL" sz="2400" dirty="0">
                <a:cs typeface="Times New Roman" pitchFamily="18" charset="0"/>
              </a:rPr>
              <a:t>.</a:t>
            </a:r>
            <a:endParaRPr lang="pl-PL" sz="2400" dirty="0"/>
          </a:p>
        </p:txBody>
      </p:sp>
    </p:spTree>
    <p:extLst>
      <p:ext uri="{BB962C8B-B14F-4D97-AF65-F5344CB8AC3E}">
        <p14:creationId xmlns:p14="http://schemas.microsoft.com/office/powerpoint/2010/main" val="2978853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fontScale="90000"/>
          </a:bodyPr>
          <a:lstStyle/>
          <a:p>
            <a:r>
              <a:rPr lang="pl-PL" dirty="0"/>
              <a:t>Dynamika azotu w glebie – </a:t>
            </a:r>
            <a:r>
              <a:rPr lang="pl-PL" dirty="0" err="1"/>
              <a:t>zbiałczanie</a:t>
            </a:r>
            <a:r>
              <a:rPr lang="pl-PL" dirty="0"/>
              <a:t> i hydroliza azotu amidowego </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lnSpcReduction="10000"/>
          </a:bodyPr>
          <a:lstStyle/>
          <a:p>
            <a:pPr marL="0" indent="0">
              <a:buNone/>
            </a:pPr>
            <a:r>
              <a:rPr lang="pl-PL" sz="2400" dirty="0"/>
              <a:t>W warunkach szerokiego stosunku węgla do azotu w glebie/podłożu może dojść do przejścia N mineralnego  w organiczny (</a:t>
            </a:r>
            <a:r>
              <a:rPr lang="pl-PL" sz="2400" dirty="0" err="1"/>
              <a:t>zbiałczanie</a:t>
            </a:r>
            <a:r>
              <a:rPr lang="pl-PL" sz="2400" dirty="0"/>
              <a:t> azotu). Immobilizacja N zapobiega jego stratom, ale może też ograniczać  ilość dostępnego azotu.</a:t>
            </a:r>
          </a:p>
          <a:p>
            <a:pPr marL="0" indent="0">
              <a:buNone/>
            </a:pPr>
            <a:r>
              <a:rPr lang="pl-PL" sz="2400" dirty="0"/>
              <a:t>Inną formą azotu jest azot amidowy występujący w moczniku. Mocznik może być pobrany, wymywany a także ulegać hydrolizie do formy amonowej a następnie przejść w formę azotanową.</a:t>
            </a:r>
          </a:p>
          <a:p>
            <a:pPr marL="0" indent="0">
              <a:buNone/>
            </a:pPr>
            <a:r>
              <a:rPr lang="pl-PL" sz="2400" dirty="0"/>
              <a:t>Intensywność dynamiki azotu zależy od różnych czynników zewnętrznych i powoduje, że gospodarowanie azotem i ustalanie dawek w nawożeniu nie należy do najłatwiejszych a wykorzystanie azotu z różnych źródeł szacuje się na 50 a czasem nawet na 30%. Zatem straty tego składnika są bardzo duże i jednym z głównych zadań jest praca nad zwiększeniem efektywności jego wykorzystania a zmniejszaniem strat.</a:t>
            </a:r>
          </a:p>
        </p:txBody>
      </p:sp>
    </p:spTree>
    <p:extLst>
      <p:ext uri="{BB962C8B-B14F-4D97-AF65-F5344CB8AC3E}">
        <p14:creationId xmlns:p14="http://schemas.microsoft.com/office/powerpoint/2010/main" val="2476540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p:txBody>
          <a:bodyPr>
            <a:normAutofit fontScale="90000"/>
          </a:bodyPr>
          <a:lstStyle/>
          <a:p>
            <a:r>
              <a:rPr lang="pl-PL" sz="4900" dirty="0"/>
              <a:t>3. Azot – pierwiastek niezbędny i zagrożenie</a:t>
            </a:r>
            <a:endParaRPr lang="pl-PL" dirty="0"/>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338535"/>
            <a:ext cx="10515600" cy="4696505"/>
          </a:xfrm>
        </p:spPr>
        <p:txBody>
          <a:bodyPr>
            <a:noAutofit/>
          </a:bodyPr>
          <a:lstStyle/>
          <a:p>
            <a:pPr marL="0" indent="0">
              <a:buNone/>
            </a:pPr>
            <a:r>
              <a:rPr lang="pl-PL" sz="2400" dirty="0"/>
              <a:t>Azot należy do grupy 14 pierwiastków niezbędnych (z def. pierwiastek niezbędny to taki, którego: a) brak powoduje zahamowanie wzrostu i rozwoju rośliny, gdyż uczestniczy w różnych procesach metabolicznych, b) nie może być w pełni zastąpiony przez żaden inny pierwiastek oraz c) jest niezbędny (w przeciwieństwie do tzw. pierwiastków korzystnych) każdej roślinie; autorzy tych kryteriów to Arnon i Stout (1939). Ze względu na duże zapotrzebowanie N jest klasyfikowany jako makroskładnik i jako pierwszy, w roku 1804, został odkryty jako niezbędny dla wzrostu roślin.</a:t>
            </a:r>
          </a:p>
          <a:p>
            <a:pPr marL="0" indent="0">
              <a:buNone/>
            </a:pPr>
            <a:r>
              <a:rPr lang="pl-PL" sz="2400" dirty="0"/>
              <a:t>Pobranie azotu przez rośliny odbywa się na zasadzie przepływu masowego, w niewielkim stopniu w wyniku dyfuzji stężeniowej w strefie wzrostu korzenia. Ilość jonów przemieszczanych do rośliny zależy od intensywności transpiracji i stężenia jonu w roztworze glebowym.</a:t>
            </a:r>
          </a:p>
        </p:txBody>
      </p:sp>
    </p:spTree>
    <p:extLst>
      <p:ext uri="{BB962C8B-B14F-4D97-AF65-F5344CB8AC3E}">
        <p14:creationId xmlns:p14="http://schemas.microsoft.com/office/powerpoint/2010/main" val="2557287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p:txBody>
          <a:bodyPr>
            <a:normAutofit/>
          </a:bodyPr>
          <a:lstStyle/>
          <a:p>
            <a:r>
              <a:rPr lang="pl-PL" sz="4000" dirty="0"/>
              <a:t>3. Azot – pierwiastek niezbędny i zagrożenie. Niedobór vs nadmiar azotu</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469164"/>
            <a:ext cx="10515600" cy="4159539"/>
          </a:xfrm>
        </p:spPr>
        <p:txBody>
          <a:bodyPr>
            <a:normAutofit/>
          </a:bodyPr>
          <a:lstStyle/>
          <a:p>
            <a:pPr marL="0" indent="0">
              <a:buNone/>
            </a:pPr>
            <a:r>
              <a:rPr lang="pl-PL" dirty="0"/>
              <a:t>Niedobór azotu jak i jego nadmiar są szkodliwe dla roślin.</a:t>
            </a:r>
          </a:p>
          <a:p>
            <a:pPr marL="0" indent="0">
              <a:buNone/>
            </a:pPr>
            <a:r>
              <a:rPr lang="pl-PL" dirty="0"/>
              <a:t>Nadmiar określonego jonu w roztworze glebowym powoduje, że roślina pobiera go w nadmiarze, może to prowadzić do  nieodpowiednich relacji między składnikami w roślinie i do obniżenia jakości plonu (jego wartości biologicznej).</a:t>
            </a:r>
          </a:p>
          <a:p>
            <a:pPr marL="0" indent="0">
              <a:buNone/>
            </a:pPr>
            <a:r>
              <a:rPr lang="pl-PL" dirty="0"/>
              <a:t>W przypadku azotu nadmierna zawartość azotanów i azotynów wpływa szczególnie niekorzystnie na cechy jakościowe roślin.</a:t>
            </a:r>
          </a:p>
        </p:txBody>
      </p:sp>
    </p:spTree>
    <p:extLst>
      <p:ext uri="{BB962C8B-B14F-4D97-AF65-F5344CB8AC3E}">
        <p14:creationId xmlns:p14="http://schemas.microsoft.com/office/powerpoint/2010/main" val="583031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a:xfrm>
            <a:off x="867383" y="194553"/>
            <a:ext cx="11201400" cy="1277188"/>
          </a:xfrm>
        </p:spPr>
        <p:txBody>
          <a:bodyPr>
            <a:normAutofit/>
          </a:bodyPr>
          <a:lstStyle/>
          <a:p>
            <a:r>
              <a:rPr lang="pl-PL" sz="3200" dirty="0"/>
              <a:t>3. Azot – pierwiastek niezbędny i zagrożenie. Objawy niedoboru azotu</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967509" y="1577097"/>
            <a:ext cx="10515600" cy="4939552"/>
          </a:xfrm>
        </p:spPr>
        <p:txBody>
          <a:bodyPr>
            <a:normAutofit/>
          </a:bodyPr>
          <a:lstStyle/>
          <a:p>
            <a:pPr marL="0" indent="0">
              <a:spcAft>
                <a:spcPts val="1000"/>
              </a:spcAft>
              <a:buNone/>
            </a:pPr>
            <a:r>
              <a:rPr lang="pl-PL" dirty="0"/>
              <a:t>Niedobór azotu powoduje:</a:t>
            </a:r>
          </a:p>
          <a:p>
            <a:pPr>
              <a:buFont typeface="Wingdings" panose="05000000000000000000" pitchFamily="2" charset="2"/>
              <a:buChar char="q"/>
            </a:pPr>
            <a:r>
              <a:rPr lang="pl-PL" dirty="0"/>
              <a:t>spowolniony wzrost rośliny, jasnozielone zabarwienie liści i łodyg, </a:t>
            </a:r>
          </a:p>
          <a:p>
            <a:pPr>
              <a:buFont typeface="Wingdings" panose="05000000000000000000" pitchFamily="2" charset="2"/>
              <a:buChar char="q"/>
            </a:pPr>
            <a:r>
              <a:rPr lang="pl-PL" dirty="0"/>
              <a:t>chlorozę całkowitą i zasychanie starszych liści,</a:t>
            </a:r>
          </a:p>
          <a:p>
            <a:pPr>
              <a:buFont typeface="Wingdings" panose="05000000000000000000" pitchFamily="2" charset="2"/>
              <a:buChar char="q"/>
            </a:pPr>
            <a:r>
              <a:rPr lang="pl-PL" dirty="0"/>
              <a:t>mniejsze krzewienie się roślin, skrócenie fazy wegetatywnej,</a:t>
            </a:r>
          </a:p>
          <a:p>
            <a:pPr>
              <a:buFont typeface="Wingdings" panose="05000000000000000000" pitchFamily="2" charset="2"/>
              <a:buChar char="q"/>
            </a:pPr>
            <a:r>
              <a:rPr lang="pl-PL" dirty="0"/>
              <a:t>ograniczenie kwitnienia, a owoce są małe, dobrze wybarwione, szybko dojrzewające, </a:t>
            </a:r>
          </a:p>
          <a:p>
            <a:pPr>
              <a:spcAft>
                <a:spcPts val="1000"/>
              </a:spcAft>
              <a:buFont typeface="Wingdings" panose="05000000000000000000" pitchFamily="2" charset="2"/>
              <a:buChar char="q"/>
            </a:pPr>
            <a:r>
              <a:rPr lang="pl-PL" dirty="0"/>
              <a:t>mniejszy plon.</a:t>
            </a:r>
          </a:p>
        </p:txBody>
      </p:sp>
    </p:spTree>
    <p:extLst>
      <p:ext uri="{BB962C8B-B14F-4D97-AF65-F5344CB8AC3E}">
        <p14:creationId xmlns:p14="http://schemas.microsoft.com/office/powerpoint/2010/main" val="2412635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a:xfrm>
            <a:off x="838200" y="-2860"/>
            <a:ext cx="11201400" cy="1325563"/>
          </a:xfrm>
        </p:spPr>
        <p:txBody>
          <a:bodyPr>
            <a:normAutofit/>
          </a:bodyPr>
          <a:lstStyle/>
          <a:p>
            <a:r>
              <a:rPr lang="pl-PL" sz="3200" dirty="0"/>
              <a:t>3. Azot – pierwiastek niezbędny i zagrożenie. Nadmiar azotu</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322703"/>
            <a:ext cx="10515600" cy="4939552"/>
          </a:xfrm>
        </p:spPr>
        <p:txBody>
          <a:bodyPr>
            <a:normAutofit/>
          </a:bodyPr>
          <a:lstStyle/>
          <a:p>
            <a:pPr marL="0" indent="0">
              <a:spcAft>
                <a:spcPts val="1000"/>
              </a:spcAft>
              <a:buNone/>
            </a:pPr>
            <a:r>
              <a:rPr lang="pl-PL" dirty="0"/>
              <a:t>Nadmiar azotu powoduje:</a:t>
            </a:r>
          </a:p>
          <a:p>
            <a:pPr>
              <a:buFont typeface="Wingdings" panose="05000000000000000000" pitchFamily="2" charset="2"/>
              <a:buChar char="q"/>
            </a:pPr>
            <a:r>
              <a:rPr lang="pl-PL" dirty="0"/>
              <a:t>bujny wzrost, podatność na wyleganie, </a:t>
            </a:r>
          </a:p>
          <a:p>
            <a:pPr>
              <a:buFont typeface="Wingdings" panose="05000000000000000000" pitchFamily="2" charset="2"/>
              <a:buChar char="q"/>
            </a:pPr>
            <a:r>
              <a:rPr lang="pl-PL" dirty="0"/>
              <a:t>ciemnozielone zabarwienie liści i łodyg, ich pogrubienie,</a:t>
            </a:r>
          </a:p>
          <a:p>
            <a:pPr>
              <a:buFont typeface="Wingdings" panose="05000000000000000000" pitchFamily="2" charset="2"/>
              <a:buChar char="q"/>
            </a:pPr>
            <a:r>
              <a:rPr lang="pl-PL" dirty="0"/>
              <a:t>że owoce są małe, nieliczne i źle wybarwione,</a:t>
            </a:r>
          </a:p>
          <a:p>
            <a:pPr>
              <a:buFont typeface="Wingdings" panose="05000000000000000000" pitchFamily="2" charset="2"/>
              <a:buChar char="q"/>
            </a:pPr>
            <a:r>
              <a:rPr lang="pl-PL" dirty="0"/>
              <a:t>pogorszenie jakości przechowalniczej owoców i warzyw, </a:t>
            </a:r>
          </a:p>
          <a:p>
            <a:pPr>
              <a:buFont typeface="Wingdings" panose="05000000000000000000" pitchFamily="2" charset="2"/>
              <a:buChar char="q"/>
            </a:pPr>
            <a:r>
              <a:rPr lang="pl-PL" dirty="0"/>
              <a:t>gorsze zimowanie gatunków wieloletnich,</a:t>
            </a:r>
          </a:p>
          <a:p>
            <a:pPr>
              <a:spcAft>
                <a:spcPts val="1000"/>
              </a:spcAft>
              <a:buFont typeface="Wingdings" panose="05000000000000000000" pitchFamily="2" charset="2"/>
              <a:buChar char="q"/>
            </a:pPr>
            <a:r>
              <a:rPr lang="pl-PL" dirty="0"/>
              <a:t>nadmierną akumulację azotanów.</a:t>
            </a:r>
          </a:p>
        </p:txBody>
      </p:sp>
    </p:spTree>
    <p:extLst>
      <p:ext uri="{BB962C8B-B14F-4D97-AF65-F5344CB8AC3E}">
        <p14:creationId xmlns:p14="http://schemas.microsoft.com/office/powerpoint/2010/main" val="1371174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p:txBody>
          <a:bodyPr>
            <a:normAutofit/>
          </a:bodyPr>
          <a:lstStyle/>
          <a:p>
            <a:r>
              <a:rPr lang="pl-PL" sz="4000" dirty="0"/>
              <a:t>3. Azot – pierwiastek niezbędny i zagrożenie. Akumulacja azotanów w roślinie</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469164"/>
            <a:ext cx="10515600" cy="4159539"/>
          </a:xfrm>
        </p:spPr>
        <p:txBody>
          <a:bodyPr>
            <a:normAutofit/>
          </a:bodyPr>
          <a:lstStyle/>
          <a:p>
            <a:pPr marL="0" indent="0">
              <a:buNone/>
            </a:pPr>
            <a:r>
              <a:rPr lang="pl-PL" dirty="0"/>
              <a:t>Warunki sprzyjające akumulacji azotanów:</a:t>
            </a:r>
          </a:p>
          <a:p>
            <a:pPr>
              <a:buFont typeface="Wingdings" panose="05000000000000000000" pitchFamily="2" charset="2"/>
              <a:buChar char="q"/>
            </a:pPr>
            <a:r>
              <a:rPr lang="pl-PL" dirty="0"/>
              <a:t>nadmiar azotu w glebie i krótki okres wegetacji,</a:t>
            </a:r>
          </a:p>
          <a:p>
            <a:pPr>
              <a:buFont typeface="Wingdings" panose="05000000000000000000" pitchFamily="2" charset="2"/>
              <a:buChar char="q"/>
            </a:pPr>
            <a:r>
              <a:rPr lang="pl-PL" dirty="0"/>
              <a:t>niekorzystne warunki świetlne,</a:t>
            </a:r>
          </a:p>
          <a:p>
            <a:pPr>
              <a:buFont typeface="Wingdings" panose="05000000000000000000" pitchFamily="2" charset="2"/>
              <a:buChar char="q"/>
            </a:pPr>
            <a:r>
              <a:rPr lang="pl-PL" dirty="0"/>
              <a:t>niewłaściwy sposób i termin stosowania nawozów,</a:t>
            </a:r>
          </a:p>
          <a:p>
            <a:pPr>
              <a:buFont typeface="Wingdings" panose="05000000000000000000" pitchFamily="2" charset="2"/>
              <a:buChar char="q"/>
            </a:pPr>
            <a:r>
              <a:rPr lang="pl-PL" dirty="0"/>
              <a:t>źle dobrana forma nawozu,</a:t>
            </a:r>
          </a:p>
          <a:p>
            <a:pPr>
              <a:buFont typeface="Wingdings" panose="05000000000000000000" pitchFamily="2" charset="2"/>
              <a:buChar char="q"/>
            </a:pPr>
            <a:r>
              <a:rPr lang="pl-PL" dirty="0"/>
              <a:t>ryzyko związane z akumulacją azotanów zależy od gatunku rośliny a także odmiany.</a:t>
            </a:r>
          </a:p>
        </p:txBody>
      </p:sp>
    </p:spTree>
    <p:extLst>
      <p:ext uri="{BB962C8B-B14F-4D97-AF65-F5344CB8AC3E}">
        <p14:creationId xmlns:p14="http://schemas.microsoft.com/office/powerpoint/2010/main" val="3634360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p:txBody>
          <a:bodyPr>
            <a:normAutofit/>
          </a:bodyPr>
          <a:lstStyle/>
          <a:p>
            <a:r>
              <a:rPr lang="pl-PL" sz="4000" dirty="0"/>
              <a:t>3. Azot – pierwiastek niezbędny i zagrożenie. Wpływ azotu na jakość żywności i środowisko</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469164"/>
            <a:ext cx="10515600" cy="4159539"/>
          </a:xfrm>
        </p:spPr>
        <p:txBody>
          <a:bodyPr>
            <a:normAutofit lnSpcReduction="10000"/>
          </a:bodyPr>
          <a:lstStyle/>
          <a:p>
            <a:pPr marL="0" indent="0">
              <a:buNone/>
            </a:pPr>
            <a:r>
              <a:rPr lang="pl-PL" dirty="0"/>
              <a:t>Nieadekwatne do potrzeb, wysokie dawki azotu wpływają niekorzystnie na plon zarówno w aspekcie jakościowym i ilościowym. </a:t>
            </a:r>
          </a:p>
          <a:p>
            <a:pPr marL="0" indent="0">
              <a:buNone/>
            </a:pPr>
            <a:r>
              <a:rPr lang="pl-PL" dirty="0"/>
              <a:t>Istnieje zależność między dawką azotu a zawartością białka, cukrów, witamin i związków biologicznie aktywnych (karotenoidy, związki fenolowe).</a:t>
            </a:r>
          </a:p>
          <a:p>
            <a:pPr marL="0" indent="0">
              <a:buNone/>
            </a:pPr>
            <a:r>
              <a:rPr lang="pl-PL" dirty="0"/>
              <a:t>Azot niepobrany zanieczyszcza środowisko przyrodnicze. Jon azotanowy jest łatwo wymywany do głębszych poziomów gleby.</a:t>
            </a:r>
          </a:p>
          <a:p>
            <a:pPr marL="0" indent="0">
              <a:buNone/>
            </a:pPr>
            <a:r>
              <a:rPr lang="pl-PL" dirty="0"/>
              <a:t>Z kolei emisje podtlenku azotu do atmosfery wpływają na efekt cieplarniany i zmiany klimatyczne.</a:t>
            </a:r>
          </a:p>
        </p:txBody>
      </p:sp>
    </p:spTree>
    <p:extLst>
      <p:ext uri="{BB962C8B-B14F-4D97-AF65-F5344CB8AC3E}">
        <p14:creationId xmlns:p14="http://schemas.microsoft.com/office/powerpoint/2010/main" val="2325024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AF4A59-9973-48D4-A861-6DD316ECDA8F}"/>
              </a:ext>
            </a:extLst>
          </p:cNvPr>
          <p:cNvSpPr>
            <a:spLocks noGrp="1"/>
          </p:cNvSpPr>
          <p:nvPr>
            <p:ph type="title"/>
          </p:nvPr>
        </p:nvSpPr>
        <p:spPr>
          <a:xfrm>
            <a:off x="838200" y="365125"/>
            <a:ext cx="10515600" cy="1785892"/>
          </a:xfrm>
        </p:spPr>
        <p:txBody>
          <a:bodyPr>
            <a:noAutofit/>
          </a:bodyPr>
          <a:lstStyle/>
          <a:p>
            <a:r>
              <a:rPr lang="pl-PL" sz="4000" dirty="0"/>
              <a:t>4. Podstawy kontrolowanego żywienia roślin azotem. Diagnostyka stanu odżywienia roślin azotem</a:t>
            </a:r>
          </a:p>
        </p:txBody>
      </p:sp>
      <p:sp>
        <p:nvSpPr>
          <p:cNvPr id="3" name="Symbol zastępczy zawartości 2">
            <a:extLst>
              <a:ext uri="{FF2B5EF4-FFF2-40B4-BE49-F238E27FC236}">
                <a16:creationId xmlns:a16="http://schemas.microsoft.com/office/drawing/2014/main" id="{EE210D00-A2B6-4424-A73A-07FA9DF2D5B8}"/>
              </a:ext>
            </a:extLst>
          </p:cNvPr>
          <p:cNvSpPr>
            <a:spLocks noGrp="1"/>
          </p:cNvSpPr>
          <p:nvPr>
            <p:ph idx="1"/>
          </p:nvPr>
        </p:nvSpPr>
        <p:spPr>
          <a:xfrm>
            <a:off x="907869" y="2516216"/>
            <a:ext cx="10515600" cy="2987601"/>
          </a:xfrm>
        </p:spPr>
        <p:txBody>
          <a:bodyPr>
            <a:normAutofit/>
          </a:bodyPr>
          <a:lstStyle/>
          <a:p>
            <a:pPr>
              <a:buFont typeface="Wingdings" panose="05000000000000000000" pitchFamily="2" charset="2"/>
              <a:buChar char="q"/>
            </a:pPr>
            <a:r>
              <a:rPr lang="pl-PL" dirty="0"/>
              <a:t>Analiza chemiczna gleb i substytutów gleby</a:t>
            </a:r>
          </a:p>
          <a:p>
            <a:pPr>
              <a:buFont typeface="Wingdings" panose="05000000000000000000" pitchFamily="2" charset="2"/>
              <a:buChar char="q"/>
            </a:pPr>
            <a:r>
              <a:rPr lang="pl-PL" dirty="0"/>
              <a:t>Analiza chemiczna wody i pożywek</a:t>
            </a:r>
          </a:p>
          <a:p>
            <a:pPr>
              <a:buFont typeface="Wingdings" panose="05000000000000000000" pitchFamily="2" charset="2"/>
              <a:buChar char="q"/>
            </a:pPr>
            <a:r>
              <a:rPr lang="pl-PL" dirty="0"/>
              <a:t>Analiza chemiczna roślin (azot ogólny)</a:t>
            </a:r>
          </a:p>
          <a:p>
            <a:pPr>
              <a:buFont typeface="Wingdings" panose="05000000000000000000" pitchFamily="2" charset="2"/>
              <a:buChar char="q"/>
            </a:pPr>
            <a:r>
              <a:rPr lang="pl-PL" dirty="0"/>
              <a:t>Ocena stanu odżywienia roślin na podstawie zawartości chlorofilu w liściach (wskaźnik SPAD)</a:t>
            </a:r>
          </a:p>
        </p:txBody>
      </p:sp>
    </p:spTree>
    <p:extLst>
      <p:ext uri="{BB962C8B-B14F-4D97-AF65-F5344CB8AC3E}">
        <p14:creationId xmlns:p14="http://schemas.microsoft.com/office/powerpoint/2010/main" val="3114839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BCDF83-2590-41B9-82BF-40D7564BC53F}"/>
              </a:ext>
            </a:extLst>
          </p:cNvPr>
          <p:cNvSpPr>
            <a:spLocks noGrp="1"/>
          </p:cNvSpPr>
          <p:nvPr>
            <p:ph type="ctrTitle"/>
          </p:nvPr>
        </p:nvSpPr>
        <p:spPr>
          <a:xfrm>
            <a:off x="1524000" y="1122363"/>
            <a:ext cx="9144000" cy="1519237"/>
          </a:xfrm>
        </p:spPr>
        <p:txBody>
          <a:bodyPr>
            <a:normAutofit/>
          </a:bodyPr>
          <a:lstStyle/>
          <a:p>
            <a:r>
              <a:rPr lang="pl-PL" sz="4000" b="1" dirty="0">
                <a:latin typeface="+mn-lt"/>
              </a:rPr>
              <a:t>Żywienie mineralne roślin</a:t>
            </a:r>
          </a:p>
        </p:txBody>
      </p:sp>
      <p:sp>
        <p:nvSpPr>
          <p:cNvPr id="3" name="Podtytuł 2">
            <a:extLst>
              <a:ext uri="{FF2B5EF4-FFF2-40B4-BE49-F238E27FC236}">
                <a16:creationId xmlns:a16="http://schemas.microsoft.com/office/drawing/2014/main" id="{0EF1EC21-3A39-4294-97D0-99641ED274AD}"/>
              </a:ext>
            </a:extLst>
          </p:cNvPr>
          <p:cNvSpPr>
            <a:spLocks noGrp="1"/>
          </p:cNvSpPr>
          <p:nvPr>
            <p:ph type="subTitle" idx="1"/>
          </p:nvPr>
        </p:nvSpPr>
        <p:spPr>
          <a:xfrm>
            <a:off x="1524000" y="3359019"/>
            <a:ext cx="9144000" cy="2107926"/>
          </a:xfrm>
        </p:spPr>
        <p:txBody>
          <a:bodyPr>
            <a:normAutofit/>
          </a:bodyPr>
          <a:lstStyle/>
          <a:p>
            <a:pPr>
              <a:spcBef>
                <a:spcPts val="0"/>
              </a:spcBef>
              <a:spcAft>
                <a:spcPts val="2000"/>
              </a:spcAft>
            </a:pPr>
            <a:r>
              <a:rPr lang="pl-PL" sz="2600" dirty="0"/>
              <a:t>Azot w żywieniu roślin</a:t>
            </a:r>
          </a:p>
          <a:p>
            <a:r>
              <a:rPr lang="pl-PL" sz="2600" dirty="0"/>
              <a:t>Dr hab. Barbara Łata, prof. SGGW</a:t>
            </a:r>
          </a:p>
          <a:p>
            <a:r>
              <a:rPr lang="pl-PL" sz="2600" dirty="0"/>
              <a:t>Katedra Ochrony Roślin</a:t>
            </a:r>
            <a:endParaRPr lang="pl-PL" dirty="0"/>
          </a:p>
        </p:txBody>
      </p:sp>
    </p:spTree>
    <p:extLst>
      <p:ext uri="{BB962C8B-B14F-4D97-AF65-F5344CB8AC3E}">
        <p14:creationId xmlns:p14="http://schemas.microsoft.com/office/powerpoint/2010/main" val="2764508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AF4A59-9973-48D4-A861-6DD316ECDA8F}"/>
              </a:ext>
            </a:extLst>
          </p:cNvPr>
          <p:cNvSpPr>
            <a:spLocks noGrp="1"/>
          </p:cNvSpPr>
          <p:nvPr>
            <p:ph type="title"/>
          </p:nvPr>
        </p:nvSpPr>
        <p:spPr>
          <a:xfrm>
            <a:off x="838200" y="365125"/>
            <a:ext cx="10515600" cy="1785892"/>
          </a:xfrm>
        </p:spPr>
        <p:txBody>
          <a:bodyPr>
            <a:noAutofit/>
          </a:bodyPr>
          <a:lstStyle/>
          <a:p>
            <a:r>
              <a:rPr lang="pl-PL" sz="4000" dirty="0"/>
              <a:t>4. Podstawy kontrolowanego żywienia roślin azotem. Diagnostyka stanu odżywienia roślin azotem cd.</a:t>
            </a:r>
          </a:p>
        </p:txBody>
      </p:sp>
      <p:sp>
        <p:nvSpPr>
          <p:cNvPr id="3" name="Symbol zastępczy zawartości 2">
            <a:extLst>
              <a:ext uri="{FF2B5EF4-FFF2-40B4-BE49-F238E27FC236}">
                <a16:creationId xmlns:a16="http://schemas.microsoft.com/office/drawing/2014/main" id="{EE210D00-A2B6-4424-A73A-07FA9DF2D5B8}"/>
              </a:ext>
            </a:extLst>
          </p:cNvPr>
          <p:cNvSpPr>
            <a:spLocks noGrp="1"/>
          </p:cNvSpPr>
          <p:nvPr>
            <p:ph idx="1"/>
          </p:nvPr>
        </p:nvSpPr>
        <p:spPr>
          <a:xfrm>
            <a:off x="960121" y="2455256"/>
            <a:ext cx="10515600" cy="2987601"/>
          </a:xfrm>
        </p:spPr>
        <p:txBody>
          <a:bodyPr>
            <a:normAutofit fontScale="92500" lnSpcReduction="10000"/>
          </a:bodyPr>
          <a:lstStyle/>
          <a:p>
            <a:pPr>
              <a:buFont typeface="Wingdings" panose="05000000000000000000" pitchFamily="2" charset="2"/>
              <a:buChar char="q"/>
            </a:pPr>
            <a:r>
              <a:rPr lang="pl-PL" dirty="0"/>
              <a:t>Lustracja i zbieranie danych, obserwacje roślin w terenie – ocena przebiegu fazy wegetatywnej i generatywnej (symptomy nadmiaru bądź niedoboru azotu, azot należy do pierwiastków </a:t>
            </a:r>
            <a:r>
              <a:rPr lang="pl-PL" dirty="0" err="1"/>
              <a:t>reutylizowanych</a:t>
            </a:r>
            <a:r>
              <a:rPr lang="pl-PL" dirty="0"/>
              <a:t>).</a:t>
            </a:r>
          </a:p>
          <a:p>
            <a:pPr>
              <a:buFont typeface="Wingdings" panose="05000000000000000000" pitchFamily="2" charset="2"/>
              <a:buChar char="q"/>
            </a:pPr>
            <a:r>
              <a:rPr lang="pl-PL" dirty="0"/>
              <a:t>Znaczenie liczb granicznych i zawartości wskaźnikowych. </a:t>
            </a:r>
            <a:r>
              <a:rPr lang="pl-PL" dirty="0">
                <a:solidFill>
                  <a:prstClr val="black"/>
                </a:solidFill>
              </a:rPr>
              <a:t>W kontrolowanym żywieniu dane analityczne i doświadczalnie wyznaczane przedziały liczb granicznych/wskaźnikowych są kluczowe dla obliczenia niedosytu składnika w glebie a następnie dawki nawozu.</a:t>
            </a:r>
          </a:p>
        </p:txBody>
      </p:sp>
    </p:spTree>
    <p:extLst>
      <p:ext uri="{BB962C8B-B14F-4D97-AF65-F5344CB8AC3E}">
        <p14:creationId xmlns:p14="http://schemas.microsoft.com/office/powerpoint/2010/main" val="1003451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p:txBody>
          <a:bodyPr>
            <a:normAutofit fontScale="90000"/>
          </a:bodyPr>
          <a:lstStyle/>
          <a:p>
            <a:r>
              <a:rPr lang="pl-PL" dirty="0"/>
              <a:t>5. Żywienie azotem w odniesieniu do warunków i metod uprawy – podstawowe reguły i zalecenia</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1845080"/>
            <a:ext cx="10515600" cy="4159539"/>
          </a:xfrm>
        </p:spPr>
        <p:txBody>
          <a:bodyPr/>
          <a:lstStyle/>
          <a:p>
            <a:pPr>
              <a:buFont typeface="Wingdings" panose="05000000000000000000" pitchFamily="2" charset="2"/>
              <a:buChar char="q"/>
            </a:pPr>
            <a:r>
              <a:rPr lang="pl-PL" dirty="0"/>
              <a:t> Uprawy polowe</a:t>
            </a:r>
          </a:p>
          <a:p>
            <a:pPr>
              <a:buFont typeface="Wingdings" panose="05000000000000000000" pitchFamily="2" charset="2"/>
              <a:buChar char="q"/>
            </a:pPr>
            <a:r>
              <a:rPr lang="pl-PL" dirty="0"/>
              <a:t> Uprawy pod osłonami</a:t>
            </a:r>
          </a:p>
          <a:p>
            <a:pPr>
              <a:buFont typeface="Wingdings" panose="05000000000000000000" pitchFamily="2" charset="2"/>
              <a:buChar char="q"/>
            </a:pPr>
            <a:r>
              <a:rPr lang="pl-PL" dirty="0"/>
              <a:t> Żywienie roślin sadowniczych</a:t>
            </a:r>
          </a:p>
        </p:txBody>
      </p:sp>
    </p:spTree>
    <p:extLst>
      <p:ext uri="{BB962C8B-B14F-4D97-AF65-F5344CB8AC3E}">
        <p14:creationId xmlns:p14="http://schemas.microsoft.com/office/powerpoint/2010/main" val="1879288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p:txBody>
          <a:bodyPr>
            <a:normAutofit fontScale="90000"/>
          </a:bodyPr>
          <a:lstStyle/>
          <a:p>
            <a:r>
              <a:rPr lang="pl-PL" dirty="0"/>
              <a:t>5. Żywienie azotem w odniesieniu do warunków i metod uprawy – podstawowe reguły i zalecenia w uprawach polowych</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223558"/>
            <a:ext cx="10515600" cy="4159539"/>
          </a:xfrm>
        </p:spPr>
        <p:txBody>
          <a:bodyPr>
            <a:noAutofit/>
          </a:bodyPr>
          <a:lstStyle/>
          <a:p>
            <a:pPr marL="0" indent="0">
              <a:buNone/>
            </a:pPr>
            <a:r>
              <a:rPr lang="pl-PL" sz="3200" dirty="0"/>
              <a:t> Potrzeby nawozowe roślin będą zależały od ich wymagań pokarmowych, zasobności gleby (metoda uniwersalna), kategorii gleby i warunków klimatycznych (rozkład opadów), zawartości substancji organicznej, jakości przedplonu w zmianowaniu, historii nawożenia czy stopnia wykorzystania składników pokarmowych z nawozów.</a:t>
            </a:r>
          </a:p>
        </p:txBody>
      </p:sp>
    </p:spTree>
    <p:extLst>
      <p:ext uri="{BB962C8B-B14F-4D97-AF65-F5344CB8AC3E}">
        <p14:creationId xmlns:p14="http://schemas.microsoft.com/office/powerpoint/2010/main" val="234965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413763"/>
            <a:ext cx="10515600" cy="1325563"/>
          </a:xfrm>
        </p:spPr>
        <p:txBody>
          <a:bodyPr>
            <a:normAutofit fontScale="90000"/>
          </a:bodyPr>
          <a:lstStyle/>
          <a:p>
            <a:r>
              <a:rPr lang="pl-PL" dirty="0"/>
              <a:t>5. Żywienie azotem w odniesieniu do warunków i metod uprawy – podstawowe reguły i zalecenia w żywieniu azotem warzyw</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028825"/>
            <a:ext cx="10515600" cy="4159539"/>
          </a:xfrm>
        </p:spPr>
        <p:txBody>
          <a:bodyPr>
            <a:normAutofit fontScale="85000" lnSpcReduction="10000"/>
          </a:bodyPr>
          <a:lstStyle/>
          <a:p>
            <a:pPr marL="0" indent="0">
              <a:buNone/>
            </a:pPr>
            <a:r>
              <a:rPr lang="pl-PL" dirty="0"/>
              <a:t>W przypadku warzyw zapotrzebowanie na azot można określić na podstawie:</a:t>
            </a:r>
          </a:p>
          <a:p>
            <a:pPr>
              <a:buFont typeface="Wingdings" panose="05000000000000000000" pitchFamily="2" charset="2"/>
              <a:buChar char="q"/>
            </a:pPr>
            <a:r>
              <a:rPr lang="pl-PL" dirty="0"/>
              <a:t>opracowanych doświadczalnie wymagań pokarmowych i stopnia wykorzystania azotu z nawozów (kryterium – długość okresu wegetacji),</a:t>
            </a:r>
          </a:p>
          <a:p>
            <a:pPr>
              <a:buFont typeface="Wingdings" panose="05000000000000000000" pitchFamily="2" charset="2"/>
              <a:buChar char="q"/>
            </a:pPr>
            <a:r>
              <a:rPr lang="pl-PL" dirty="0"/>
              <a:t>uproszonego bilansu azotu, gdzie uwzględniamy: wymagania pokarmowe danego gatunku, zawartość dostępnego w glebie azotu mineralnego (analiza chemiczna), ilość azotu uwalnianego z substancji organicznej (oznaczenie zawartości substancji organicznej w glebie i szacunkowe uwalnianie azotu według kategorii gleby) oraz szacunkowe straty na wymywanie w zależności od kategorii gleby – dla warzyw o długim okresie wegetacji,</a:t>
            </a:r>
          </a:p>
          <a:p>
            <a:pPr>
              <a:buFont typeface="Wingdings" panose="05000000000000000000" pitchFamily="2" charset="2"/>
              <a:buChar char="q"/>
            </a:pPr>
            <a:r>
              <a:rPr lang="pl-PL" dirty="0"/>
              <a:t>obliczenia niedosytu azotu w glebie na podstawie zalecanych standardowo dla danego gatunku zawartości azotu i jego zawartości w glebie.</a:t>
            </a:r>
            <a:endParaRPr lang="pl-PL" baseline="30000" dirty="0"/>
          </a:p>
        </p:txBody>
      </p:sp>
    </p:spTree>
    <p:extLst>
      <p:ext uri="{BB962C8B-B14F-4D97-AF65-F5344CB8AC3E}">
        <p14:creationId xmlns:p14="http://schemas.microsoft.com/office/powerpoint/2010/main" val="1963935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p:txBody>
          <a:bodyPr>
            <a:normAutofit fontScale="90000"/>
          </a:bodyPr>
          <a:lstStyle/>
          <a:p>
            <a:r>
              <a:rPr lang="pl-PL" dirty="0"/>
              <a:t>5. Żywienie azotem w odniesieniu do warunków i metod uprawy – podstawowe reguły i zalecenia przy stosowaniu obornika</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155825"/>
            <a:ext cx="10515600" cy="4159539"/>
          </a:xfrm>
        </p:spPr>
        <p:txBody>
          <a:bodyPr>
            <a:normAutofit/>
          </a:bodyPr>
          <a:lstStyle/>
          <a:p>
            <a:pPr marL="0" indent="0">
              <a:buNone/>
            </a:pPr>
            <a:r>
              <a:rPr lang="pl-PL" dirty="0"/>
              <a:t> UPRAWY POLOWE</a:t>
            </a:r>
          </a:p>
          <a:p>
            <a:pPr marL="0" indent="0">
              <a:buNone/>
            </a:pPr>
            <a:r>
              <a:rPr lang="pl-PL" dirty="0"/>
              <a:t>Znaczącym źródłem azotu, zwłaszcza w uprawie warzyw może być obornik, przyjmując przeciętną zawartość 0,5% azotu w oborniku i uwzględniając jego dawkę na hektar (około 25 ton) możemy obliczyć ile kilogramów azotu wprowadzamy do gleby i znacząco obniżyć dawkę nawozu mineralnego zawierającego azot ale także innych składników takich jak fosfor, potas czy magnez.</a:t>
            </a:r>
          </a:p>
        </p:txBody>
      </p:sp>
    </p:spTree>
    <p:extLst>
      <p:ext uri="{BB962C8B-B14F-4D97-AF65-F5344CB8AC3E}">
        <p14:creationId xmlns:p14="http://schemas.microsoft.com/office/powerpoint/2010/main" val="2327148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p:txBody>
          <a:bodyPr>
            <a:normAutofit fontScale="90000"/>
          </a:bodyPr>
          <a:lstStyle/>
          <a:p>
            <a:r>
              <a:rPr lang="pl-PL" dirty="0"/>
              <a:t>5. Żywienie azotem w odniesieniu do warunków i metod uprawy – podstawowe reguły i zalecenia w uprawach pod osłonami</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096558"/>
            <a:ext cx="10515600" cy="4159539"/>
          </a:xfrm>
        </p:spPr>
        <p:txBody>
          <a:bodyPr>
            <a:normAutofit/>
          </a:bodyPr>
          <a:lstStyle/>
          <a:p>
            <a:pPr marL="0" indent="0">
              <a:buNone/>
            </a:pPr>
            <a:r>
              <a:rPr lang="pl-PL" sz="2600" dirty="0"/>
              <a:t>W uprawach pod osłonami gdzie nawozy są dostarczane w postaci pożywki (</a:t>
            </a:r>
            <a:r>
              <a:rPr lang="pl-PL" sz="2600" dirty="0" err="1"/>
              <a:t>fertygacja</a:t>
            </a:r>
            <a:r>
              <a:rPr lang="pl-PL" sz="2600" dirty="0"/>
              <a:t> – nawożenie z nawadnianiem), w tym przypadku skład pożywki jest uzależniony od właściwości podłoża (sorpcja lub brak sorpcji), technologii nawożenia  (otwarty bądź zamknięty system krążenia pożywki), składu chemicznego wody oraz potrzeb uprawianego gatunku. Azot jest bilansowany na podstawie wymagań i jego zawartości w wodzie a stosowane nawozy powinny być wysokiej jakości, </a:t>
            </a:r>
            <a:r>
              <a:rPr lang="pl-PL" sz="2600" dirty="0" err="1"/>
              <a:t>bezbalastowe</a:t>
            </a:r>
            <a:r>
              <a:rPr lang="pl-PL" sz="2600" dirty="0"/>
              <a:t>, bardzo dobrze rozpuszczalne w wodzie a pożywka powinna mieć ograniczoną zawartość lub wręcz nie zawierać formy amonowej azotu.</a:t>
            </a:r>
          </a:p>
        </p:txBody>
      </p:sp>
    </p:spTree>
    <p:extLst>
      <p:ext uri="{BB962C8B-B14F-4D97-AF65-F5344CB8AC3E}">
        <p14:creationId xmlns:p14="http://schemas.microsoft.com/office/powerpoint/2010/main" val="3287513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160867"/>
            <a:ext cx="10515600" cy="1964265"/>
          </a:xfrm>
        </p:spPr>
        <p:txBody>
          <a:bodyPr>
            <a:normAutofit fontScale="90000"/>
          </a:bodyPr>
          <a:lstStyle/>
          <a:p>
            <a:r>
              <a:rPr lang="pl-PL" dirty="0"/>
              <a:t>5. Żywienie azotem w odniesieniu do warunków i metod uprawy – podstawowe reguły i zalecenia w uprawach sadowniczych</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931334" y="2265603"/>
            <a:ext cx="10515600" cy="4159539"/>
          </a:xfrm>
        </p:spPr>
        <p:txBody>
          <a:bodyPr>
            <a:normAutofit fontScale="92500"/>
          </a:bodyPr>
          <a:lstStyle/>
          <a:p>
            <a:pPr marL="0" indent="0">
              <a:buNone/>
            </a:pPr>
            <a:r>
              <a:rPr lang="pl-PL" dirty="0"/>
              <a:t>Żywienie roślin sadowniczych opiera się na analizach chemicznych gleb i liści. Zasobność gleby w azot ocenia się w próbach pobranych wczesną wiosną (w drugiej, trzeciej dekadzie marca, zależnie od przebiegu pogody).</a:t>
            </a:r>
          </a:p>
          <a:p>
            <a:pPr marL="0" indent="0">
              <a:buNone/>
            </a:pPr>
            <a:r>
              <a:rPr lang="pl-PL" dirty="0"/>
              <a:t>Zawartość azotu w liściach ocenia w materiale zebranym w roku poprzedzającym w sezonie letnim (termin zależy od uprawianego gatunku).</a:t>
            </a:r>
          </a:p>
          <a:p>
            <a:pPr marL="0" indent="0">
              <a:buNone/>
            </a:pPr>
            <a:r>
              <a:rPr lang="pl-PL" dirty="0"/>
              <a:t>Dane uzyskane z analiz porównujemy z wartościami tabelarycznymi dla danego gatunku, rodzaju gleby, które wraz z oceną wyglądu i plonowania roślin posłużą do wydania zaleceń nawozowych.</a:t>
            </a:r>
          </a:p>
        </p:txBody>
      </p:sp>
    </p:spTree>
    <p:extLst>
      <p:ext uri="{BB962C8B-B14F-4D97-AF65-F5344CB8AC3E}">
        <p14:creationId xmlns:p14="http://schemas.microsoft.com/office/powerpoint/2010/main" val="3124770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263650"/>
          </a:xfrm>
        </p:spPr>
        <p:txBody>
          <a:bodyPr>
            <a:normAutofit/>
          </a:bodyPr>
          <a:lstStyle/>
          <a:p>
            <a:r>
              <a:rPr lang="pl-PL" sz="3600" dirty="0"/>
              <a:t>Zasady ogólne dotyczące zmniejszania strat azotu i zwiększania efektywności w żywieniu tym składnikiem:</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1996447"/>
            <a:ext cx="10515600" cy="3881839"/>
          </a:xfrm>
        </p:spPr>
        <p:txBody>
          <a:bodyPr>
            <a:noAutofit/>
          </a:bodyPr>
          <a:lstStyle/>
          <a:p>
            <a:pPr>
              <a:buFont typeface="Wingdings" panose="05000000000000000000" pitchFamily="2" charset="2"/>
              <a:buChar char="q"/>
            </a:pPr>
            <a:r>
              <a:rPr lang="pl-PL" sz="2400" dirty="0"/>
              <a:t>wysiłek powinien być nakierowany na możliwie najbardziej precyzyjne ustalenie dawki, jest to zadanie niełatwe ze względu na dużą dynamikę przemian związków azotu i wpływu na nie czynników towarzyszących (glebowych, klimatycznych), </a:t>
            </a:r>
          </a:p>
          <a:p>
            <a:pPr>
              <a:buFont typeface="Wingdings" panose="05000000000000000000" pitchFamily="2" charset="2"/>
              <a:buChar char="q"/>
            </a:pPr>
            <a:r>
              <a:rPr lang="pl-PL" sz="2400" dirty="0"/>
              <a:t>znaczenie ma metoda uprawy, uprawiany gatunek a nawet odmiana,</a:t>
            </a:r>
          </a:p>
          <a:p>
            <a:pPr>
              <a:buFont typeface="Wingdings" panose="05000000000000000000" pitchFamily="2" charset="2"/>
              <a:buChar char="q"/>
            </a:pPr>
            <a:r>
              <a:rPr lang="pl-PL" sz="2400" dirty="0"/>
              <a:t>duże straty azotu mają miejsce na glebach nieobsianych,</a:t>
            </a:r>
          </a:p>
          <a:p>
            <a:pPr>
              <a:buFont typeface="Wingdings" panose="05000000000000000000" pitchFamily="2" charset="2"/>
              <a:buChar char="q"/>
            </a:pPr>
            <a:r>
              <a:rPr lang="pl-PL" sz="2400" dirty="0"/>
              <a:t>nawozy zawierające azot powinny być dzielone na dawki, największe dawki w fazach, gdzie pobranie jest duże,</a:t>
            </a:r>
          </a:p>
          <a:p>
            <a:pPr>
              <a:buFont typeface="Wingdings" panose="05000000000000000000" pitchFamily="2" charset="2"/>
              <a:buChar char="q"/>
            </a:pPr>
            <a:r>
              <a:rPr lang="pl-PL" sz="2400" dirty="0"/>
              <a:t>w przypadku nawadniania zaleca się stosować częściej a mniejsze dawki azotu,</a:t>
            </a:r>
          </a:p>
        </p:txBody>
      </p:sp>
    </p:spTree>
    <p:extLst>
      <p:ext uri="{BB962C8B-B14F-4D97-AF65-F5344CB8AC3E}">
        <p14:creationId xmlns:p14="http://schemas.microsoft.com/office/powerpoint/2010/main" val="2327757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3A2E993B-0F4F-4572-8DBF-78DC322F633A}"/>
              </a:ext>
            </a:extLst>
          </p:cNvPr>
          <p:cNvSpPr>
            <a:spLocks noGrp="1"/>
          </p:cNvSpPr>
          <p:nvPr>
            <p:ph type="title"/>
          </p:nvPr>
        </p:nvSpPr>
        <p:spPr>
          <a:xfrm>
            <a:off x="838200" y="365125"/>
            <a:ext cx="10515600" cy="1325563"/>
          </a:xfrm>
        </p:spPr>
        <p:txBody>
          <a:bodyPr>
            <a:normAutofit/>
          </a:bodyPr>
          <a:lstStyle/>
          <a:p>
            <a:r>
              <a:rPr lang="pl-PL" sz="3600" dirty="0"/>
              <a:t>Zasady ogólne dotyczące zmniejszania strat azotu i zwiększania efektywności żywienia (N).:</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246811"/>
            <a:ext cx="10515600" cy="3182439"/>
          </a:xfrm>
        </p:spPr>
        <p:txBody>
          <a:bodyPr>
            <a:noAutofit/>
          </a:bodyPr>
          <a:lstStyle/>
          <a:p>
            <a:pPr>
              <a:buFont typeface="Wingdings" panose="05000000000000000000" pitchFamily="2" charset="2"/>
              <a:buChar char="q"/>
            </a:pPr>
            <a:r>
              <a:rPr lang="pl-PL" sz="2400" dirty="0"/>
              <a:t>Termin i sposób wysiewu nawozów azotowych powinien uwzględniać ich skład chemiczny,</a:t>
            </a:r>
          </a:p>
          <a:p>
            <a:pPr>
              <a:buFont typeface="Wingdings" panose="05000000000000000000" pitchFamily="2" charset="2"/>
              <a:buChar char="q"/>
            </a:pPr>
            <a:r>
              <a:rPr lang="pl-PL" sz="2400" dirty="0"/>
              <a:t>dobór nawozów powinien uwzględniać ryzyko akumulacji azotanów (saletrzane &lt; saletrzano-amonowe &lt; amidowe &lt; amonowe),</a:t>
            </a:r>
          </a:p>
          <a:p>
            <a:pPr>
              <a:buFont typeface="Wingdings" panose="05000000000000000000" pitchFamily="2" charset="2"/>
              <a:buChar char="q"/>
            </a:pPr>
            <a:r>
              <a:rPr lang="pl-PL" sz="2400" dirty="0"/>
              <a:t>dobór nawozów powinien uwzględniać stan gleby np. jej odczyn,</a:t>
            </a:r>
          </a:p>
          <a:p>
            <a:pPr>
              <a:buFont typeface="Wingdings" panose="05000000000000000000" pitchFamily="2" charset="2"/>
              <a:buChar char="q"/>
            </a:pPr>
            <a:r>
              <a:rPr lang="pl-PL" sz="2400" dirty="0"/>
              <a:t>plonotwórcze działanie azotu jest związane z dobrym zaopatrzeniem roślin w inne składniki np. potas, siarka,</a:t>
            </a:r>
          </a:p>
        </p:txBody>
      </p:sp>
    </p:spTree>
    <p:extLst>
      <p:ext uri="{BB962C8B-B14F-4D97-AF65-F5344CB8AC3E}">
        <p14:creationId xmlns:p14="http://schemas.microsoft.com/office/powerpoint/2010/main" val="34610562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ytuł 1">
            <a:extLst>
              <a:ext uri="{FF2B5EF4-FFF2-40B4-BE49-F238E27FC236}">
                <a16:creationId xmlns:a16="http://schemas.microsoft.com/office/drawing/2014/main" id="{1F676D8F-FDFA-4200-925F-E8DBA3D500CF}"/>
              </a:ext>
            </a:extLst>
          </p:cNvPr>
          <p:cNvSpPr>
            <a:spLocks noGrp="1"/>
          </p:cNvSpPr>
          <p:nvPr>
            <p:ph type="title"/>
          </p:nvPr>
        </p:nvSpPr>
        <p:spPr>
          <a:xfrm>
            <a:off x="838200" y="365125"/>
            <a:ext cx="10515600" cy="1325563"/>
          </a:xfrm>
        </p:spPr>
        <p:txBody>
          <a:bodyPr>
            <a:normAutofit/>
          </a:bodyPr>
          <a:lstStyle/>
          <a:p>
            <a:r>
              <a:rPr lang="pl-PL" sz="3600" dirty="0"/>
              <a:t>Zasady ogólne dotyczące zmniejszania strat azotu i zwiększania efektywności w żywieniu N, uwagi końcowe:</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1825625"/>
            <a:ext cx="10515600" cy="3660775"/>
          </a:xfrm>
        </p:spPr>
        <p:txBody>
          <a:bodyPr>
            <a:noAutofit/>
          </a:bodyPr>
          <a:lstStyle/>
          <a:p>
            <a:pPr>
              <a:buFont typeface="Wingdings" panose="05000000000000000000" pitchFamily="2" charset="2"/>
              <a:buChar char="q"/>
            </a:pPr>
            <a:r>
              <a:rPr lang="pl-PL" sz="2400" dirty="0"/>
              <a:t>stosowanie nawozów o zwiększonej efektywności (mocznik powlekany polimerem),</a:t>
            </a:r>
          </a:p>
          <a:p>
            <a:pPr>
              <a:buFont typeface="Wingdings" panose="05000000000000000000" pitchFamily="2" charset="2"/>
              <a:buChar char="q"/>
            </a:pPr>
            <a:r>
              <a:rPr lang="pl-PL" sz="2400" dirty="0"/>
              <a:t>stosowanie nawozów z inhibitorami nitryfikacji i ureazy,</a:t>
            </a:r>
          </a:p>
          <a:p>
            <a:pPr>
              <a:buFont typeface="Wingdings" panose="05000000000000000000" pitchFamily="2" charset="2"/>
              <a:buChar char="q"/>
            </a:pPr>
            <a:r>
              <a:rPr lang="pl-PL" sz="2400" dirty="0"/>
              <a:t>nawozy o spowolnionym i kontrolowanym uwalnianiu składników,</a:t>
            </a:r>
          </a:p>
          <a:p>
            <a:pPr>
              <a:buFont typeface="Wingdings" panose="05000000000000000000" pitchFamily="2" charset="2"/>
              <a:buChar char="q"/>
            </a:pPr>
            <a:r>
              <a:rPr lang="pl-PL" sz="2400" dirty="0"/>
              <a:t>nawożenie zlokalizowane.</a:t>
            </a:r>
          </a:p>
          <a:p>
            <a:pPr marL="0" indent="0">
              <a:buNone/>
            </a:pPr>
            <a:r>
              <a:rPr lang="pl-PL" sz="2400" dirty="0"/>
              <a:t>Generalnie rodzaj nawozów azotowych powinien być dobrany do rodzaju gleby, odczynu, uprawianych roślin, sposobu i terminu nawożenia. Efektywność żywienia azotem jest powiązana ściśle z warunkami glebowymi i pogodowymi.</a:t>
            </a:r>
          </a:p>
        </p:txBody>
      </p:sp>
    </p:spTree>
    <p:extLst>
      <p:ext uri="{BB962C8B-B14F-4D97-AF65-F5344CB8AC3E}">
        <p14:creationId xmlns:p14="http://schemas.microsoft.com/office/powerpoint/2010/main" val="1245913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Azot w żywieniu mineralnym roślin</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marL="457200" indent="-457200">
              <a:lnSpc>
                <a:spcPct val="100000"/>
              </a:lnSpc>
              <a:buFont typeface="+mj-lt"/>
              <a:buAutoNum type="arabicPeriod"/>
            </a:pPr>
            <a:r>
              <a:rPr lang="pl-PL" sz="2400" dirty="0"/>
              <a:t>Azot w metabolizmie roślin </a:t>
            </a:r>
          </a:p>
          <a:p>
            <a:pPr marL="457200" indent="-457200">
              <a:lnSpc>
                <a:spcPct val="100000"/>
              </a:lnSpc>
              <a:buFont typeface="+mj-lt"/>
              <a:buAutoNum type="arabicPeriod"/>
            </a:pPr>
            <a:r>
              <a:rPr lang="pl-PL" sz="2400" dirty="0"/>
              <a:t>Azot w glebie</a:t>
            </a:r>
          </a:p>
          <a:p>
            <a:pPr marL="457200" indent="-457200">
              <a:lnSpc>
                <a:spcPct val="100000"/>
              </a:lnSpc>
              <a:buFont typeface="+mj-lt"/>
              <a:buAutoNum type="arabicPeriod"/>
            </a:pPr>
            <a:r>
              <a:rPr lang="pl-PL" sz="2400" dirty="0"/>
              <a:t>Azot – pierwiastek niezbędny i zagrożenie</a:t>
            </a:r>
          </a:p>
          <a:p>
            <a:pPr marL="457200" indent="-457200">
              <a:buFont typeface="+mj-lt"/>
              <a:buAutoNum type="arabicPeriod"/>
            </a:pPr>
            <a:r>
              <a:rPr lang="pl-PL" sz="2400" dirty="0"/>
              <a:t>Podstawy kontrolowanego żywienia roślin azotem. Diagnostyka stanu odżywienia roślin azotem</a:t>
            </a:r>
          </a:p>
          <a:p>
            <a:pPr marL="457200" indent="-457200">
              <a:lnSpc>
                <a:spcPct val="100000"/>
              </a:lnSpc>
              <a:buFont typeface="+mj-lt"/>
              <a:buAutoNum type="arabicPeriod"/>
            </a:pPr>
            <a:r>
              <a:rPr lang="pl-PL" sz="2400" dirty="0"/>
              <a:t>Żywienie azotem w odniesieniu do warunków i metod uprawy – podstawowe reguły i zalecenia</a:t>
            </a:r>
            <a:endParaRPr lang="pl-PL" dirty="0"/>
          </a:p>
        </p:txBody>
      </p:sp>
    </p:spTree>
    <p:extLst>
      <p:ext uri="{BB962C8B-B14F-4D97-AF65-F5344CB8AC3E}">
        <p14:creationId xmlns:p14="http://schemas.microsoft.com/office/powerpoint/2010/main" val="1835672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14324"/>
            <a:ext cx="10515600" cy="860371"/>
          </a:xfrm>
        </p:spPr>
        <p:txBody>
          <a:bodyPr>
            <a:normAutofit/>
          </a:bodyPr>
          <a:lstStyle/>
          <a:p>
            <a:r>
              <a:rPr lang="pl-PL" sz="3200" dirty="0"/>
              <a:t>LITERATURA UZUPEŁNIAJĄCA</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1039678" y="1174695"/>
            <a:ext cx="10515600" cy="4930829"/>
          </a:xfrm>
        </p:spPr>
        <p:txBody>
          <a:bodyPr>
            <a:noAutofit/>
          </a:bodyPr>
          <a:lstStyle/>
          <a:p>
            <a:pPr marL="514350" indent="-514350">
              <a:spcBef>
                <a:spcPts val="500"/>
              </a:spcBef>
              <a:buFont typeface="+mj-lt"/>
              <a:buAutoNum type="arabicPeriod"/>
            </a:pPr>
            <a:r>
              <a:rPr lang="pl-PL" sz="1800" dirty="0"/>
              <a:t>Pan. Z. et al. 2024. Global </a:t>
            </a:r>
            <a:r>
              <a:rPr lang="pl-PL" sz="1800" dirty="0" err="1"/>
              <a:t>impact</a:t>
            </a:r>
            <a:r>
              <a:rPr lang="pl-PL" sz="1800" dirty="0"/>
              <a:t> of </a:t>
            </a:r>
            <a:r>
              <a:rPr lang="pl-PL" sz="1800" dirty="0" err="1"/>
              <a:t>enhanced-efficiency</a:t>
            </a:r>
            <a:r>
              <a:rPr lang="pl-PL" sz="1800" dirty="0"/>
              <a:t> </a:t>
            </a:r>
            <a:r>
              <a:rPr lang="pl-PL" sz="1800" dirty="0" err="1"/>
              <a:t>fertilizers</a:t>
            </a:r>
            <a:r>
              <a:rPr lang="pl-PL" sz="1800" dirty="0"/>
              <a:t> on </a:t>
            </a:r>
            <a:r>
              <a:rPr lang="pl-PL" sz="1800" dirty="0" err="1"/>
              <a:t>vegetable</a:t>
            </a:r>
            <a:r>
              <a:rPr lang="pl-PL" sz="1800" dirty="0"/>
              <a:t> </a:t>
            </a:r>
            <a:r>
              <a:rPr lang="pl-PL" sz="1800" dirty="0" err="1"/>
              <a:t>productivity</a:t>
            </a:r>
            <a:r>
              <a:rPr lang="pl-PL" sz="1800" dirty="0"/>
              <a:t> and </a:t>
            </a:r>
            <a:r>
              <a:rPr lang="pl-PL" sz="1800" dirty="0" err="1"/>
              <a:t>reactive</a:t>
            </a:r>
            <a:r>
              <a:rPr lang="pl-PL" sz="1800" dirty="0"/>
              <a:t> </a:t>
            </a:r>
            <a:r>
              <a:rPr lang="pl-PL" sz="1800" dirty="0" err="1"/>
              <a:t>nitrogen</a:t>
            </a:r>
            <a:r>
              <a:rPr lang="pl-PL" sz="1800" dirty="0"/>
              <a:t> </a:t>
            </a:r>
            <a:r>
              <a:rPr lang="pl-PL" sz="1800" dirty="0" err="1"/>
              <a:t>losses</a:t>
            </a:r>
            <a:r>
              <a:rPr lang="pl-PL" sz="1800" dirty="0"/>
              <a:t>. Science of the Total Environment 926, 172016.</a:t>
            </a:r>
          </a:p>
          <a:p>
            <a:pPr marL="514350" indent="-514350">
              <a:spcBef>
                <a:spcPts val="500"/>
              </a:spcBef>
              <a:buFont typeface="+mj-lt"/>
              <a:buAutoNum type="arabicPeriod"/>
            </a:pPr>
            <a:r>
              <a:rPr lang="pl-PL" sz="1800" dirty="0"/>
              <a:t>Stefaniak J., Łata B. 2022. </a:t>
            </a:r>
            <a:r>
              <a:rPr lang="pl-PL" sz="1800" dirty="0" err="1"/>
              <a:t>Growing</a:t>
            </a:r>
            <a:r>
              <a:rPr lang="pl-PL" sz="1800" dirty="0"/>
              <a:t> </a:t>
            </a:r>
            <a:r>
              <a:rPr lang="pl-PL" sz="1800" dirty="0" err="1"/>
              <a:t>season</a:t>
            </a:r>
            <a:r>
              <a:rPr lang="pl-PL" sz="1800" dirty="0"/>
              <a:t>, </a:t>
            </a:r>
            <a:r>
              <a:rPr lang="pl-PL" sz="1800" dirty="0" err="1"/>
              <a:t>cultivar</a:t>
            </a:r>
            <a:r>
              <a:rPr lang="pl-PL" sz="1800" dirty="0"/>
              <a:t>, and </a:t>
            </a:r>
            <a:r>
              <a:rPr lang="pl-PL" sz="1800" dirty="0" err="1"/>
              <a:t>nitrogen</a:t>
            </a:r>
            <a:r>
              <a:rPr lang="pl-PL" sz="1800" dirty="0"/>
              <a:t> </a:t>
            </a:r>
            <a:r>
              <a:rPr lang="pl-PL" sz="1800" dirty="0" err="1"/>
              <a:t>supply</a:t>
            </a:r>
            <a:r>
              <a:rPr lang="pl-PL" sz="1800" dirty="0"/>
              <a:t> </a:t>
            </a:r>
            <a:r>
              <a:rPr lang="pl-PL" sz="1800" dirty="0" err="1"/>
              <a:t>affect</a:t>
            </a:r>
            <a:r>
              <a:rPr lang="pl-PL" sz="1800" dirty="0"/>
              <a:t> </a:t>
            </a:r>
            <a:r>
              <a:rPr lang="pl-PL" sz="1800" dirty="0" err="1"/>
              <a:t>leaf</a:t>
            </a:r>
            <a:r>
              <a:rPr lang="pl-PL" sz="1800" dirty="0"/>
              <a:t> and </a:t>
            </a:r>
            <a:r>
              <a:rPr lang="pl-PL" sz="1800" dirty="0" err="1"/>
              <a:t>fruit</a:t>
            </a:r>
            <a:r>
              <a:rPr lang="pl-PL" sz="1800" dirty="0"/>
              <a:t> </a:t>
            </a:r>
            <a:r>
              <a:rPr lang="pl-PL" sz="1800" dirty="0" err="1"/>
              <a:t>micronutrient</a:t>
            </a:r>
            <a:r>
              <a:rPr lang="pl-PL" sz="1800" dirty="0"/>
              <a:t> status of field-</a:t>
            </a:r>
            <a:r>
              <a:rPr lang="pl-PL" sz="1800" dirty="0" err="1"/>
              <a:t>grown</a:t>
            </a:r>
            <a:r>
              <a:rPr lang="pl-PL" sz="1800" dirty="0"/>
              <a:t> </a:t>
            </a:r>
            <a:r>
              <a:rPr lang="pl-PL" sz="1800" dirty="0" err="1"/>
              <a:t>kiwiberry</a:t>
            </a:r>
            <a:r>
              <a:rPr lang="pl-PL" sz="1800" dirty="0"/>
              <a:t> </a:t>
            </a:r>
            <a:r>
              <a:rPr lang="pl-PL" sz="1800" dirty="0" err="1"/>
              <a:t>vines</a:t>
            </a:r>
            <a:r>
              <a:rPr lang="pl-PL" sz="1800" dirty="0"/>
              <a:t>. </a:t>
            </a:r>
            <a:r>
              <a:rPr lang="pl-PL" sz="1800" dirty="0" err="1"/>
              <a:t>Plants</a:t>
            </a:r>
            <a:r>
              <a:rPr lang="pl-PL" sz="1800" dirty="0"/>
              <a:t> 12(1), 138. </a:t>
            </a:r>
          </a:p>
          <a:p>
            <a:pPr marL="514350" indent="-514350">
              <a:spcBef>
                <a:spcPts val="500"/>
              </a:spcBef>
              <a:buFont typeface="+mj-lt"/>
              <a:buAutoNum type="arabicPeriod"/>
            </a:pPr>
            <a:r>
              <a:rPr lang="pl-PL" sz="1800" dirty="0"/>
              <a:t>Stefaniak J., et al. 2020. </a:t>
            </a:r>
            <a:r>
              <a:rPr lang="pl-PL" sz="1800" dirty="0" err="1"/>
              <a:t>Bioactive</a:t>
            </a:r>
            <a:r>
              <a:rPr lang="pl-PL" sz="1800" dirty="0"/>
              <a:t> </a:t>
            </a:r>
            <a:r>
              <a:rPr lang="pl-PL" sz="1800" dirty="0" err="1"/>
              <a:t>compounds</a:t>
            </a:r>
            <a:r>
              <a:rPr lang="pl-PL" sz="1800" dirty="0"/>
              <a:t>, </a:t>
            </a:r>
            <a:r>
              <a:rPr lang="pl-PL" sz="1800" dirty="0" err="1"/>
              <a:t>total</a:t>
            </a:r>
            <a:r>
              <a:rPr lang="pl-PL" sz="1800" dirty="0"/>
              <a:t> </a:t>
            </a:r>
            <a:r>
              <a:rPr lang="pl-PL" sz="1800" dirty="0" err="1"/>
              <a:t>antioxidant</a:t>
            </a:r>
            <a:r>
              <a:rPr lang="pl-PL" sz="1800" dirty="0"/>
              <a:t> </a:t>
            </a:r>
            <a:r>
              <a:rPr lang="pl-PL" sz="1800" dirty="0" err="1"/>
              <a:t>capacity</a:t>
            </a:r>
            <a:r>
              <a:rPr lang="pl-PL" sz="1800" dirty="0"/>
              <a:t> and </a:t>
            </a:r>
            <a:r>
              <a:rPr lang="pl-PL" sz="1800" dirty="0" err="1"/>
              <a:t>yield</a:t>
            </a:r>
            <a:r>
              <a:rPr lang="pl-PL" sz="1800" dirty="0"/>
              <a:t> of </a:t>
            </a:r>
            <a:r>
              <a:rPr lang="pl-PL" sz="1800" dirty="0" err="1"/>
              <a:t>kiwiberry</a:t>
            </a:r>
            <a:r>
              <a:rPr lang="pl-PL" sz="1800" dirty="0"/>
              <a:t> </a:t>
            </a:r>
            <a:r>
              <a:rPr lang="pl-PL" sz="1800" dirty="0" err="1"/>
              <a:t>fruit</a:t>
            </a:r>
            <a:r>
              <a:rPr lang="pl-PL" sz="1800" dirty="0"/>
              <a:t> </a:t>
            </a:r>
            <a:r>
              <a:rPr lang="pl-PL" sz="1800" dirty="0" err="1"/>
              <a:t>under</a:t>
            </a:r>
            <a:r>
              <a:rPr lang="pl-PL" sz="1800" dirty="0"/>
              <a:t> </a:t>
            </a:r>
            <a:r>
              <a:rPr lang="pl-PL" sz="1800" dirty="0" err="1"/>
              <a:t>different</a:t>
            </a:r>
            <a:r>
              <a:rPr lang="pl-PL" sz="1800" dirty="0"/>
              <a:t> </a:t>
            </a:r>
            <a:r>
              <a:rPr lang="pl-PL" sz="1800" dirty="0" err="1"/>
              <a:t>nitrogen</a:t>
            </a:r>
            <a:r>
              <a:rPr lang="pl-PL" sz="1800" dirty="0"/>
              <a:t> </a:t>
            </a:r>
            <a:r>
              <a:rPr lang="pl-PL" sz="1800" dirty="0" err="1"/>
              <a:t>regimes</a:t>
            </a:r>
            <a:r>
              <a:rPr lang="pl-PL" sz="1800" dirty="0"/>
              <a:t> in field </a:t>
            </a:r>
            <a:r>
              <a:rPr lang="pl-PL" sz="1800" dirty="0" err="1"/>
              <a:t>conditions</a:t>
            </a:r>
            <a:r>
              <a:rPr lang="pl-PL" sz="1800" dirty="0"/>
              <a:t>. </a:t>
            </a:r>
            <a:r>
              <a:rPr lang="pl-PL" sz="1800" dirty="0" err="1"/>
              <a:t>Journal</a:t>
            </a:r>
            <a:r>
              <a:rPr lang="pl-PL" sz="1800" dirty="0"/>
              <a:t> of the Science Food and  </a:t>
            </a:r>
            <a:r>
              <a:rPr lang="pl-PL" sz="1800" dirty="0" err="1"/>
              <a:t>Agriculture</a:t>
            </a:r>
            <a:r>
              <a:rPr lang="pl-PL" sz="1800" dirty="0"/>
              <a:t> 100, 3832-3840. </a:t>
            </a:r>
          </a:p>
          <a:p>
            <a:pPr marL="514350" indent="-514350">
              <a:spcBef>
                <a:spcPts val="500"/>
              </a:spcBef>
              <a:buFont typeface="+mj-lt"/>
              <a:buAutoNum type="arabicPeriod"/>
            </a:pPr>
            <a:r>
              <a:rPr lang="pl-PL" sz="1800" dirty="0" err="1"/>
              <a:t>Colla</a:t>
            </a:r>
            <a:r>
              <a:rPr lang="pl-PL" sz="1800" dirty="0"/>
              <a:t> G., et al. 2018. </a:t>
            </a:r>
            <a:r>
              <a:rPr lang="pl-PL" sz="1800" dirty="0" err="1"/>
              <a:t>Nitrate</a:t>
            </a:r>
            <a:r>
              <a:rPr lang="pl-PL" sz="1800" dirty="0"/>
              <a:t> in </a:t>
            </a:r>
            <a:r>
              <a:rPr lang="pl-PL" sz="1800" dirty="0" err="1"/>
              <a:t>fruits</a:t>
            </a:r>
            <a:r>
              <a:rPr lang="pl-PL" sz="1800" dirty="0"/>
              <a:t> and </a:t>
            </a:r>
            <a:r>
              <a:rPr lang="pl-PL" sz="1800" dirty="0" err="1"/>
              <a:t>vegetables</a:t>
            </a:r>
            <a:r>
              <a:rPr lang="pl-PL" sz="1800" dirty="0"/>
              <a:t>. </a:t>
            </a:r>
            <a:r>
              <a:rPr lang="pl-PL" sz="1800" dirty="0" err="1"/>
              <a:t>Scientia</a:t>
            </a:r>
            <a:r>
              <a:rPr lang="pl-PL" sz="1800" dirty="0"/>
              <a:t> </a:t>
            </a:r>
            <a:r>
              <a:rPr lang="pl-PL" sz="1800" dirty="0" err="1"/>
              <a:t>Hortorticulture</a:t>
            </a:r>
            <a:r>
              <a:rPr lang="pl-PL" sz="1800" dirty="0"/>
              <a:t> 237, 221-238.</a:t>
            </a:r>
          </a:p>
          <a:p>
            <a:pPr marL="514350" indent="-514350">
              <a:spcBef>
                <a:spcPts val="500"/>
              </a:spcBef>
              <a:buFont typeface="+mj-lt"/>
              <a:buAutoNum type="arabicPeriod"/>
            </a:pPr>
            <a:r>
              <a:rPr lang="en-US" sz="1800" dirty="0"/>
              <a:t>Stefaniak J., </a:t>
            </a:r>
            <a:r>
              <a:rPr lang="en-US" sz="1800" dirty="0" err="1"/>
              <a:t>Stasiak</a:t>
            </a:r>
            <a:r>
              <a:rPr lang="en-US" sz="1800" dirty="0"/>
              <a:t> A., Latocha P., Łata B. 2019. Seasonal changes in macronutrients in the leaves and fruit of </a:t>
            </a:r>
            <a:r>
              <a:rPr lang="en-US" sz="1800" dirty="0" err="1"/>
              <a:t>kiwiberry</a:t>
            </a:r>
            <a:r>
              <a:rPr lang="en-US" sz="1800" dirty="0"/>
              <a:t>: nitrogen level and cultivar effects. Comm</a:t>
            </a:r>
            <a:r>
              <a:rPr lang="pl-PL" sz="1800" dirty="0" err="1"/>
              <a:t>unications</a:t>
            </a:r>
            <a:r>
              <a:rPr lang="pl-PL" sz="1800" dirty="0"/>
              <a:t> in</a:t>
            </a:r>
            <a:r>
              <a:rPr lang="en-US" sz="1800" dirty="0"/>
              <a:t> Soil Sci</a:t>
            </a:r>
            <a:r>
              <a:rPr lang="pl-PL" sz="1800" dirty="0" err="1"/>
              <a:t>ence</a:t>
            </a:r>
            <a:r>
              <a:rPr lang="pl-PL" sz="1800" dirty="0"/>
              <a:t> and</a:t>
            </a:r>
            <a:r>
              <a:rPr lang="en-US" sz="1800" dirty="0"/>
              <a:t> Plant Analysis 50(22)</a:t>
            </a:r>
            <a:r>
              <a:rPr lang="pl-PL" sz="1800" dirty="0"/>
              <a:t>,</a:t>
            </a:r>
            <a:r>
              <a:rPr lang="en-US" sz="1800" dirty="0"/>
              <a:t> 2913-2926</a:t>
            </a:r>
            <a:r>
              <a:rPr lang="pl-PL" sz="1800" dirty="0"/>
              <a:t>.</a:t>
            </a:r>
          </a:p>
          <a:p>
            <a:pPr marL="514350" indent="-514350">
              <a:spcBef>
                <a:spcPts val="500"/>
              </a:spcBef>
              <a:buFont typeface="+mj-lt"/>
              <a:buAutoNum type="arabicPeriod"/>
            </a:pPr>
            <a:r>
              <a:rPr lang="pl-PL" sz="1800" dirty="0" err="1"/>
              <a:t>Coskun</a:t>
            </a:r>
            <a:r>
              <a:rPr lang="pl-PL" sz="1800" dirty="0"/>
              <a:t> D., et al. 2017. </a:t>
            </a:r>
            <a:r>
              <a:rPr lang="pl-PL" sz="1800" dirty="0" err="1"/>
              <a:t>Nitrogen</a:t>
            </a:r>
            <a:r>
              <a:rPr lang="pl-PL" sz="1800" dirty="0"/>
              <a:t> </a:t>
            </a:r>
            <a:r>
              <a:rPr lang="pl-PL" sz="1800" dirty="0" err="1"/>
              <a:t>transformations</a:t>
            </a:r>
            <a:r>
              <a:rPr lang="pl-PL" sz="1800" dirty="0"/>
              <a:t> in modern </a:t>
            </a:r>
            <a:r>
              <a:rPr lang="pl-PL" sz="1800" dirty="0" err="1"/>
              <a:t>agriculture</a:t>
            </a:r>
            <a:r>
              <a:rPr lang="pl-PL" sz="1800" dirty="0"/>
              <a:t> and the role of </a:t>
            </a:r>
            <a:r>
              <a:rPr lang="pl-PL" sz="1800" dirty="0" err="1"/>
              <a:t>biological</a:t>
            </a:r>
            <a:r>
              <a:rPr lang="pl-PL" sz="1800" dirty="0"/>
              <a:t> </a:t>
            </a:r>
            <a:r>
              <a:rPr lang="pl-PL" sz="1800" dirty="0" err="1"/>
              <a:t>nitrification</a:t>
            </a:r>
            <a:r>
              <a:rPr lang="pl-PL" sz="1800" dirty="0"/>
              <a:t> </a:t>
            </a:r>
            <a:r>
              <a:rPr lang="pl-PL" sz="1800" dirty="0" err="1"/>
              <a:t>inhibition</a:t>
            </a:r>
            <a:r>
              <a:rPr lang="pl-PL" sz="1800" dirty="0"/>
              <a:t>. Nature </a:t>
            </a:r>
            <a:r>
              <a:rPr lang="pl-PL" sz="1800" dirty="0" err="1"/>
              <a:t>Plants</a:t>
            </a:r>
            <a:r>
              <a:rPr lang="pl-PL" sz="1800" dirty="0"/>
              <a:t> 3, 17074.</a:t>
            </a:r>
          </a:p>
          <a:p>
            <a:pPr marL="514350" indent="-514350">
              <a:spcBef>
                <a:spcPts val="500"/>
              </a:spcBef>
              <a:buFont typeface="+mj-lt"/>
              <a:buAutoNum type="arabicPeriod"/>
            </a:pPr>
            <a:r>
              <a:rPr lang="pl-PL" sz="1800" dirty="0"/>
              <a:t>Cameron K.C. et al. 2013. </a:t>
            </a:r>
            <a:r>
              <a:rPr lang="pl-PL" sz="1800" dirty="0" err="1"/>
              <a:t>Nitrogen</a:t>
            </a:r>
            <a:r>
              <a:rPr lang="pl-PL" sz="1800" dirty="0"/>
              <a:t> </a:t>
            </a:r>
            <a:r>
              <a:rPr lang="pl-PL" sz="1800" dirty="0" err="1"/>
              <a:t>losses</a:t>
            </a:r>
            <a:r>
              <a:rPr lang="pl-PL" sz="1800" dirty="0"/>
              <a:t> from the </a:t>
            </a:r>
            <a:r>
              <a:rPr lang="pl-PL" sz="1800" dirty="0" err="1"/>
              <a:t>soil</a:t>
            </a:r>
            <a:r>
              <a:rPr lang="pl-PL" sz="1800" dirty="0"/>
              <a:t>/plant system: a </a:t>
            </a:r>
            <a:r>
              <a:rPr lang="pl-PL" sz="1800" dirty="0" err="1"/>
              <a:t>review</a:t>
            </a:r>
            <a:r>
              <a:rPr lang="pl-PL" sz="1800" dirty="0"/>
              <a:t>. </a:t>
            </a:r>
            <a:r>
              <a:rPr lang="pl-PL" sz="1800" dirty="0" err="1"/>
              <a:t>Annals</a:t>
            </a:r>
            <a:r>
              <a:rPr lang="pl-PL" sz="1800" dirty="0"/>
              <a:t> of Applied </a:t>
            </a:r>
            <a:r>
              <a:rPr lang="pl-PL" sz="1800" dirty="0" err="1"/>
              <a:t>Biology</a:t>
            </a:r>
            <a:r>
              <a:rPr lang="pl-PL" sz="1800" dirty="0"/>
              <a:t> 162, 145-173.</a:t>
            </a:r>
          </a:p>
          <a:p>
            <a:pPr marL="514350" indent="-514350">
              <a:spcBef>
                <a:spcPts val="500"/>
              </a:spcBef>
              <a:buFont typeface="+mj-lt"/>
              <a:buAutoNum type="arabicPeriod"/>
            </a:pPr>
            <a:r>
              <a:rPr lang="pl-PL" sz="1800" dirty="0"/>
              <a:t>Komosa A. (red.) 2012. Żywienie roślin ogrodniczych. Podstawy i perspektywy. </a:t>
            </a:r>
            <a:r>
              <a:rPr lang="pl-PL" sz="1800" dirty="0" err="1"/>
              <a:t>PWRiL</a:t>
            </a:r>
            <a:r>
              <a:rPr lang="pl-PL" sz="1800" dirty="0"/>
              <a:t>, Poznań.</a:t>
            </a:r>
          </a:p>
        </p:txBody>
      </p:sp>
    </p:spTree>
    <p:extLst>
      <p:ext uri="{BB962C8B-B14F-4D97-AF65-F5344CB8AC3E}">
        <p14:creationId xmlns:p14="http://schemas.microsoft.com/office/powerpoint/2010/main" val="2166757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Obraz 2">
            <a:extLst>
              <a:ext uri="{FF2B5EF4-FFF2-40B4-BE49-F238E27FC236}">
                <a16:creationId xmlns:a16="http://schemas.microsoft.com/office/drawing/2014/main" id="{65C93C00-4E94-41BD-A3B3-EDC3C6DBCE57}"/>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3896" y="3276502"/>
            <a:ext cx="314325" cy="3143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Obraz 3">
            <a:extLst>
              <a:ext uri="{FF2B5EF4-FFF2-40B4-BE49-F238E27FC236}">
                <a16:creationId xmlns:a16="http://schemas.microsoft.com/office/drawing/2014/main" id="{1360999B-B904-4568-B3C5-06EFB8940D5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8221" y="3271837"/>
            <a:ext cx="314325" cy="314325"/>
          </a:xfrm>
          <a:prstGeom prst="rect">
            <a:avLst/>
          </a:prstGeom>
          <a:noFill/>
          <a:extLst>
            <a:ext uri="{909E8E84-426E-40DD-AFC4-6F175D3DCCD1}">
              <a14:hiddenFill xmlns:a14="http://schemas.microsoft.com/office/drawing/2010/main">
                <a:solidFill>
                  <a:srgbClr val="FFFFFF"/>
                </a:solidFill>
              </a14:hiddenFill>
            </a:ext>
          </a:extLst>
        </p:spPr>
      </p:pic>
      <p:sp>
        <p:nvSpPr>
          <p:cNvPr id="2" name="Tytuł 1">
            <a:extLst>
              <a:ext uri="{FF2B5EF4-FFF2-40B4-BE49-F238E27FC236}">
                <a16:creationId xmlns:a16="http://schemas.microsoft.com/office/drawing/2014/main" id="{6AF5C274-1676-485A-B5B9-F6FFD1B5E05F}"/>
              </a:ext>
            </a:extLst>
          </p:cNvPr>
          <p:cNvSpPr>
            <a:spLocks noGrp="1"/>
          </p:cNvSpPr>
          <p:nvPr>
            <p:ph type="title"/>
          </p:nvPr>
        </p:nvSpPr>
        <p:spPr>
          <a:xfrm>
            <a:off x="1353451" y="2335576"/>
            <a:ext cx="10515600" cy="616944"/>
          </a:xfrm>
        </p:spPr>
        <p:txBody>
          <a:bodyPr>
            <a:normAutofit/>
          </a:bodyPr>
          <a:lstStyle/>
          <a:p>
            <a:r>
              <a:rPr kumimoji="0" lang="pl-PL" altLang="pl-PL" sz="18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Autor utworu: Barbara Łata  </a:t>
            </a:r>
            <a:endParaRPr lang="pl-PL" sz="1800" dirty="0"/>
          </a:p>
        </p:txBody>
      </p:sp>
      <p:sp>
        <p:nvSpPr>
          <p:cNvPr id="3" name="Symbol zastępczy tekstu 2">
            <a:extLst>
              <a:ext uri="{FF2B5EF4-FFF2-40B4-BE49-F238E27FC236}">
                <a16:creationId xmlns:a16="http://schemas.microsoft.com/office/drawing/2014/main" id="{CF60D5A0-01D1-4B2D-8E31-C5BC57FBA2FF}"/>
              </a:ext>
            </a:extLst>
          </p:cNvPr>
          <p:cNvSpPr>
            <a:spLocks noGrp="1"/>
          </p:cNvSpPr>
          <p:nvPr>
            <p:ph type="body" idx="1"/>
          </p:nvPr>
        </p:nvSpPr>
        <p:spPr>
          <a:xfrm>
            <a:off x="1261508" y="3264737"/>
            <a:ext cx="10515600" cy="1500187"/>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jest udostępniony na licencji Creative </a:t>
            </a:r>
            <a:r>
              <a:rPr kumimoji="0" lang="pl-PL" altLang="pl-PL" sz="18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Commons</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Uznanie autorstwa 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https://creativecommons.org/licenses/by/4.0/deed.pl</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opracowany w związku z realizacją projektu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Zr</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wnoważony Kampus SGGW - kształcenie na rzecz branż kluczowych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nr FERS.01.05-IP.08-0067/23 </a:t>
            </a:r>
            <a:endParaRPr lang="pl-PL" sz="1800" dirty="0"/>
          </a:p>
        </p:txBody>
      </p:sp>
    </p:spTree>
    <p:extLst>
      <p:ext uri="{BB962C8B-B14F-4D97-AF65-F5344CB8AC3E}">
        <p14:creationId xmlns:p14="http://schemas.microsoft.com/office/powerpoint/2010/main" val="96624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1. Azot w metabolizmie roślin</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sz="2400" dirty="0"/>
              <a:t>Funkcja budulcowa</a:t>
            </a:r>
          </a:p>
          <a:p>
            <a:pPr>
              <a:lnSpc>
                <a:spcPct val="100000"/>
              </a:lnSpc>
              <a:buFont typeface="Wingdings" panose="05000000000000000000" pitchFamily="2" charset="2"/>
              <a:buChar char="q"/>
            </a:pPr>
            <a:r>
              <a:rPr lang="pl-PL" sz="2400" dirty="0"/>
              <a:t>Funkcja regulacyjna</a:t>
            </a:r>
          </a:p>
          <a:p>
            <a:pPr>
              <a:lnSpc>
                <a:spcPct val="100000"/>
              </a:lnSpc>
              <a:buFont typeface="Wingdings" panose="05000000000000000000" pitchFamily="2" charset="2"/>
              <a:buChar char="q"/>
            </a:pPr>
            <a:r>
              <a:rPr lang="pl-PL" sz="2400" dirty="0"/>
              <a:t>Pobranie i przemiany azotu w roślinie</a:t>
            </a:r>
          </a:p>
        </p:txBody>
      </p:sp>
    </p:spTree>
    <p:extLst>
      <p:ext uri="{BB962C8B-B14F-4D97-AF65-F5344CB8AC3E}">
        <p14:creationId xmlns:p14="http://schemas.microsoft.com/office/powerpoint/2010/main" val="82991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2. Azot w glebie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sz="2400" dirty="0"/>
              <a:t> Zawartość i formy występowania azotu w glebie </a:t>
            </a:r>
          </a:p>
          <a:p>
            <a:pPr>
              <a:lnSpc>
                <a:spcPct val="100000"/>
              </a:lnSpc>
              <a:buFont typeface="Wingdings" panose="05000000000000000000" pitchFamily="2" charset="2"/>
              <a:buChar char="q"/>
            </a:pPr>
            <a:r>
              <a:rPr lang="pl-PL" sz="2400" dirty="0"/>
              <a:t> Czynniki glebowe i poza-glebowe a pobieranie azotu z gleby</a:t>
            </a:r>
          </a:p>
          <a:p>
            <a:pPr>
              <a:lnSpc>
                <a:spcPct val="100000"/>
              </a:lnSpc>
              <a:buFont typeface="Wingdings" panose="05000000000000000000" pitchFamily="2" charset="2"/>
              <a:buChar char="q"/>
            </a:pPr>
            <a:r>
              <a:rPr lang="pl-PL" sz="2400" dirty="0"/>
              <a:t> Źródła azotu w glebie</a:t>
            </a:r>
            <a:endParaRPr lang="pl-PL" dirty="0"/>
          </a:p>
          <a:p>
            <a:pPr>
              <a:lnSpc>
                <a:spcPct val="100000"/>
              </a:lnSpc>
              <a:buFont typeface="Wingdings" panose="05000000000000000000" pitchFamily="2" charset="2"/>
              <a:buChar char="q"/>
            </a:pPr>
            <a:r>
              <a:rPr lang="pl-PL" sz="2400" dirty="0"/>
              <a:t> Dynamika azotu w glebie</a:t>
            </a:r>
          </a:p>
        </p:txBody>
      </p:sp>
    </p:spTree>
    <p:extLst>
      <p:ext uri="{BB962C8B-B14F-4D97-AF65-F5344CB8AC3E}">
        <p14:creationId xmlns:p14="http://schemas.microsoft.com/office/powerpoint/2010/main" val="511144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fontScale="90000"/>
          </a:bodyPr>
          <a:lstStyle/>
          <a:p>
            <a:r>
              <a:rPr lang="pl-PL" dirty="0"/>
              <a:t>Zawartość i formy występowania azotu w glebie: </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3436829"/>
          </a:xfrm>
        </p:spPr>
        <p:txBody>
          <a:bodyPr>
            <a:normAutofit fontScale="92500"/>
          </a:bodyPr>
          <a:lstStyle/>
          <a:p>
            <a:pPr>
              <a:lnSpc>
                <a:spcPct val="100000"/>
              </a:lnSpc>
              <a:buFont typeface="Wingdings" panose="05000000000000000000" pitchFamily="2" charset="2"/>
              <a:buChar char="q"/>
            </a:pPr>
            <a:r>
              <a:rPr lang="pl-PL" sz="2400" dirty="0"/>
              <a:t>formy aktywne występujące w roztworze glebowym, </a:t>
            </a:r>
          </a:p>
          <a:p>
            <a:pPr>
              <a:lnSpc>
                <a:spcPct val="100000"/>
              </a:lnSpc>
              <a:buFont typeface="Wingdings" panose="05000000000000000000" pitchFamily="2" charset="2"/>
              <a:buChar char="q"/>
            </a:pPr>
            <a:r>
              <a:rPr lang="pl-PL" sz="2400" dirty="0"/>
              <a:t>formy ruchome sorbowane wymiennie (jon amonowy),</a:t>
            </a:r>
          </a:p>
          <a:p>
            <a:pPr>
              <a:lnSpc>
                <a:spcPct val="100000"/>
              </a:lnSpc>
              <a:buFont typeface="Wingdings" panose="05000000000000000000" pitchFamily="2" charset="2"/>
              <a:buChar char="q"/>
            </a:pPr>
            <a:r>
              <a:rPr lang="pl-PL" sz="2400" dirty="0"/>
              <a:t>formy ruchome z procesu mineralizacji substancji organicznej,</a:t>
            </a:r>
          </a:p>
          <a:p>
            <a:pPr>
              <a:lnSpc>
                <a:spcPct val="100000"/>
              </a:lnSpc>
              <a:spcAft>
                <a:spcPts val="1800"/>
              </a:spcAft>
              <a:buFont typeface="Wingdings" panose="05000000000000000000" pitchFamily="2" charset="2"/>
              <a:buChar char="q"/>
            </a:pPr>
            <a:r>
              <a:rPr lang="pl-PL" sz="2400" dirty="0"/>
              <a:t>formy zapasowe (połączenia organiczne ustabilizowanej części próchnicy).</a:t>
            </a:r>
          </a:p>
          <a:p>
            <a:pPr marL="0" indent="0">
              <a:lnSpc>
                <a:spcPct val="100000"/>
              </a:lnSpc>
              <a:buNone/>
            </a:pPr>
            <a:r>
              <a:rPr lang="pl-PL" sz="2400" dirty="0"/>
              <a:t>Całkowita zawartość azotu w warstwie ornej większości gleb nie przekracza 1% (może być wyższa w glebach organicznych), dominują połączenia organiczne (99% N-ogólnego), natomiast azot mineralny (NH</a:t>
            </a:r>
            <a:r>
              <a:rPr lang="pl-PL" sz="2400" baseline="-25000" dirty="0"/>
              <a:t>4</a:t>
            </a:r>
            <a:r>
              <a:rPr lang="pl-PL" sz="2400" baseline="30000" dirty="0"/>
              <a:t>+</a:t>
            </a:r>
            <a:r>
              <a:rPr lang="pl-PL" sz="2400" dirty="0"/>
              <a:t>, NO</a:t>
            </a:r>
            <a:r>
              <a:rPr lang="pl-PL" sz="2400" baseline="-25000" dirty="0"/>
              <a:t>3</a:t>
            </a:r>
            <a:r>
              <a:rPr lang="pl-PL" sz="2400" baseline="30000" dirty="0"/>
              <a:t>-</a:t>
            </a:r>
            <a:r>
              <a:rPr lang="pl-PL" sz="2400" dirty="0"/>
              <a:t>, NO</a:t>
            </a:r>
            <a:r>
              <a:rPr lang="pl-PL" sz="2400" baseline="-25000" dirty="0"/>
              <a:t>2</a:t>
            </a:r>
            <a:r>
              <a:rPr lang="pl-PL" sz="2400" baseline="30000" dirty="0"/>
              <a:t>-</a:t>
            </a:r>
            <a:r>
              <a:rPr lang="pl-PL" sz="2400" dirty="0"/>
              <a:t>) stanowi 1-4% jego całkowitej zawartości.</a:t>
            </a:r>
          </a:p>
        </p:txBody>
      </p:sp>
    </p:spTree>
    <p:extLst>
      <p:ext uri="{BB962C8B-B14F-4D97-AF65-F5344CB8AC3E}">
        <p14:creationId xmlns:p14="http://schemas.microsoft.com/office/powerpoint/2010/main" val="1877303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fontScale="90000"/>
          </a:bodyPr>
          <a:lstStyle/>
          <a:p>
            <a:r>
              <a:rPr lang="pl-PL" dirty="0"/>
              <a:t>Czynniki glebowe i poza-glebowe a pobieranie azotu z gleby:</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8200" y="2078613"/>
            <a:ext cx="10516518" cy="3176676"/>
          </a:xfrm>
        </p:spPr>
        <p:txBody>
          <a:bodyPr>
            <a:normAutofit/>
          </a:bodyPr>
          <a:lstStyle/>
          <a:p>
            <a:pPr>
              <a:lnSpc>
                <a:spcPct val="100000"/>
              </a:lnSpc>
              <a:buFont typeface="Wingdings" panose="05000000000000000000" pitchFamily="2" charset="2"/>
              <a:buChar char="q"/>
            </a:pPr>
            <a:r>
              <a:rPr lang="pl-PL" sz="2400" dirty="0"/>
              <a:t>odczyn gleby,</a:t>
            </a:r>
          </a:p>
          <a:p>
            <a:pPr>
              <a:lnSpc>
                <a:spcPct val="100000"/>
              </a:lnSpc>
              <a:buFont typeface="Wingdings" panose="05000000000000000000" pitchFamily="2" charset="2"/>
              <a:buChar char="q"/>
            </a:pPr>
            <a:r>
              <a:rPr lang="pl-PL" sz="2400" dirty="0"/>
              <a:t>właściwości fizyczne gleby (wilgotność, stan natlenienia, temperatura gleby),</a:t>
            </a:r>
          </a:p>
          <a:p>
            <a:pPr>
              <a:lnSpc>
                <a:spcPct val="100000"/>
              </a:lnSpc>
              <a:buFont typeface="Wingdings" panose="05000000000000000000" pitchFamily="2" charset="2"/>
              <a:buChar char="q"/>
            </a:pPr>
            <a:r>
              <a:rPr lang="pl-PL" sz="2400" dirty="0"/>
              <a:t>antagonistyczne relacje z innymi składnikami,</a:t>
            </a:r>
          </a:p>
          <a:p>
            <a:pPr>
              <a:lnSpc>
                <a:spcPct val="100000"/>
              </a:lnSpc>
              <a:buFont typeface="Wingdings" panose="05000000000000000000" pitchFamily="2" charset="2"/>
              <a:buChar char="q"/>
            </a:pPr>
            <a:r>
              <a:rPr lang="pl-PL" sz="2400" dirty="0"/>
              <a:t>aktywność biologiczna gleby,</a:t>
            </a:r>
          </a:p>
          <a:p>
            <a:pPr>
              <a:lnSpc>
                <a:spcPct val="100000"/>
              </a:lnSpc>
              <a:buFont typeface="Wingdings" panose="05000000000000000000" pitchFamily="2" charset="2"/>
              <a:buChar char="q"/>
            </a:pPr>
            <a:r>
              <a:rPr lang="pl-PL" sz="2400" dirty="0"/>
              <a:t>wielkość i architektura systemu korzeniowego,</a:t>
            </a:r>
          </a:p>
          <a:p>
            <a:pPr>
              <a:lnSpc>
                <a:spcPct val="100000"/>
              </a:lnSpc>
              <a:buFont typeface="Wingdings" panose="05000000000000000000" pitchFamily="2" charset="2"/>
              <a:buChar char="q"/>
            </a:pPr>
            <a:r>
              <a:rPr lang="pl-PL" sz="2400" dirty="0"/>
              <a:t>światło.</a:t>
            </a:r>
          </a:p>
        </p:txBody>
      </p:sp>
    </p:spTree>
    <p:extLst>
      <p:ext uri="{BB962C8B-B14F-4D97-AF65-F5344CB8AC3E}">
        <p14:creationId xmlns:p14="http://schemas.microsoft.com/office/powerpoint/2010/main" val="1257664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Źródła azotu w glebie: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sz="2400" dirty="0"/>
              <a:t>opady i wyładowania atmosferyczne,</a:t>
            </a:r>
          </a:p>
          <a:p>
            <a:pPr>
              <a:lnSpc>
                <a:spcPct val="100000"/>
              </a:lnSpc>
              <a:buFont typeface="Wingdings" panose="05000000000000000000" pitchFamily="2" charset="2"/>
              <a:buChar char="q"/>
            </a:pPr>
            <a:r>
              <a:rPr lang="pl-PL" sz="2400" dirty="0"/>
              <a:t>symbiotyczne i niesymbiotyczne wiązanie azotu przez bakterie,</a:t>
            </a:r>
          </a:p>
          <a:p>
            <a:pPr>
              <a:lnSpc>
                <a:spcPct val="100000"/>
              </a:lnSpc>
              <a:buFont typeface="Wingdings" panose="05000000000000000000" pitchFamily="2" charset="2"/>
              <a:buChar char="q"/>
            </a:pPr>
            <a:r>
              <a:rPr lang="pl-PL" sz="2400" dirty="0"/>
              <a:t>resztki pożniwne i inne w obrębie pola,</a:t>
            </a:r>
          </a:p>
          <a:p>
            <a:pPr>
              <a:lnSpc>
                <a:spcPct val="100000"/>
              </a:lnSpc>
              <a:buFont typeface="Wingdings" panose="05000000000000000000" pitchFamily="2" charset="2"/>
              <a:buChar char="q"/>
            </a:pPr>
            <a:r>
              <a:rPr lang="pl-PL" sz="2400" dirty="0"/>
              <a:t>nawozy organiczne i naturalne,</a:t>
            </a:r>
          </a:p>
          <a:p>
            <a:pPr>
              <a:lnSpc>
                <a:spcPct val="100000"/>
              </a:lnSpc>
              <a:buFont typeface="Wingdings" panose="05000000000000000000" pitchFamily="2" charset="2"/>
              <a:buChar char="q"/>
            </a:pPr>
            <a:r>
              <a:rPr lang="pl-PL" sz="2400" dirty="0"/>
              <a:t>nawozy mineralne.</a:t>
            </a:r>
          </a:p>
        </p:txBody>
      </p:sp>
    </p:spTree>
    <p:extLst>
      <p:ext uri="{BB962C8B-B14F-4D97-AF65-F5344CB8AC3E}">
        <p14:creationId xmlns:p14="http://schemas.microsoft.com/office/powerpoint/2010/main" val="3878571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fontScale="90000"/>
          </a:bodyPr>
          <a:lstStyle/>
          <a:p>
            <a:r>
              <a:rPr lang="pl-PL" dirty="0"/>
              <a:t>Dynamikę azotu w glebie opisują procesy takie jak:</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1522057" y="1690688"/>
            <a:ext cx="10516518" cy="4414263"/>
          </a:xfrm>
        </p:spPr>
        <p:txBody>
          <a:bodyPr>
            <a:normAutofit/>
          </a:bodyPr>
          <a:lstStyle/>
          <a:p>
            <a:pPr>
              <a:lnSpc>
                <a:spcPct val="100000"/>
              </a:lnSpc>
              <a:buFont typeface="Wingdings" panose="05000000000000000000" pitchFamily="2" charset="2"/>
              <a:buChar char="q"/>
            </a:pPr>
            <a:r>
              <a:rPr lang="pl-PL" sz="3600" dirty="0">
                <a:latin typeface="+mj-lt"/>
              </a:rPr>
              <a:t>amonifikacja,</a:t>
            </a:r>
          </a:p>
          <a:p>
            <a:pPr>
              <a:lnSpc>
                <a:spcPct val="100000"/>
              </a:lnSpc>
              <a:buFont typeface="Wingdings" panose="05000000000000000000" pitchFamily="2" charset="2"/>
              <a:buChar char="q"/>
            </a:pPr>
            <a:r>
              <a:rPr lang="pl-PL" sz="3600" dirty="0">
                <a:latin typeface="+mj-lt"/>
              </a:rPr>
              <a:t>nitryfikacja,</a:t>
            </a:r>
          </a:p>
          <a:p>
            <a:pPr>
              <a:lnSpc>
                <a:spcPct val="100000"/>
              </a:lnSpc>
              <a:buFont typeface="Wingdings" panose="05000000000000000000" pitchFamily="2" charset="2"/>
              <a:buChar char="q"/>
            </a:pPr>
            <a:r>
              <a:rPr lang="pl-PL" sz="3600" dirty="0">
                <a:latin typeface="+mj-lt"/>
              </a:rPr>
              <a:t>denitryfikacja,</a:t>
            </a:r>
          </a:p>
          <a:p>
            <a:pPr>
              <a:lnSpc>
                <a:spcPct val="100000"/>
              </a:lnSpc>
              <a:buFont typeface="Wingdings" panose="05000000000000000000" pitchFamily="2" charset="2"/>
              <a:buChar char="q"/>
            </a:pPr>
            <a:r>
              <a:rPr lang="pl-PL" sz="3600" dirty="0">
                <a:latin typeface="+mj-lt"/>
              </a:rPr>
              <a:t>ulatnianie,</a:t>
            </a:r>
          </a:p>
          <a:p>
            <a:pPr>
              <a:lnSpc>
                <a:spcPct val="100000"/>
              </a:lnSpc>
              <a:buFont typeface="Wingdings" panose="05000000000000000000" pitchFamily="2" charset="2"/>
              <a:buChar char="q"/>
            </a:pPr>
            <a:r>
              <a:rPr lang="pl-PL" sz="3600" dirty="0">
                <a:latin typeface="+mj-lt"/>
              </a:rPr>
              <a:t>wymywanie.</a:t>
            </a:r>
          </a:p>
        </p:txBody>
      </p:sp>
    </p:spTree>
    <p:extLst>
      <p:ext uri="{BB962C8B-B14F-4D97-AF65-F5344CB8AC3E}">
        <p14:creationId xmlns:p14="http://schemas.microsoft.com/office/powerpoint/2010/main" val="209882285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_FERS1_szablon prezentacji  -  tylko do odczytu" id="{0F6BFAC5-71A7-4EA2-90B5-3A0119C221E7}" vid="{9E9B2A14-4E81-437D-A766-7C7875CF27A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FC5B7CEEC9953459AA7635A9F264111" ma:contentTypeVersion="4" ma:contentTypeDescription="Utwórz nowy dokument." ma:contentTypeScope="" ma:versionID="cb879f7c3f9223ec42ae5423181273e6">
  <xsd:schema xmlns:xsd="http://www.w3.org/2001/XMLSchema" xmlns:xs="http://www.w3.org/2001/XMLSchema" xmlns:p="http://schemas.microsoft.com/office/2006/metadata/properties" xmlns:ns2="51674ba1-e637-49a1-9acf-be75e179f9ea" targetNamespace="http://schemas.microsoft.com/office/2006/metadata/properties" ma:root="true" ma:fieldsID="210db5903c3798a91f2266712abc8a5b" ns2:_="">
    <xsd:import namespace="51674ba1-e637-49a1-9acf-be75e179f9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674ba1-e637-49a1-9acf-be75e179f9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61C43EB-8BF2-4597-8117-902219A8D534}">
  <ds:schemaRefs>
    <ds:schemaRef ds:uri="http://schemas.microsoft.com/sharepoint/v3/contenttype/forms"/>
  </ds:schemaRefs>
</ds:datastoreItem>
</file>

<file path=customXml/itemProps2.xml><?xml version="1.0" encoding="utf-8"?>
<ds:datastoreItem xmlns:ds="http://schemas.openxmlformats.org/officeDocument/2006/customXml" ds:itemID="{8107A5C6-F57A-41DE-8184-184A833740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674ba1-e637-49a1-9acf-be75e179f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2ACD6F-0090-4B98-A176-A360119E5134}">
  <ds:schemaRefs>
    <ds:schemaRef ds:uri="http://purl.org/dc/elements/1.1/"/>
    <ds:schemaRef ds:uri="http://schemas.microsoft.com/office/2006/metadata/properties"/>
    <ds:schemaRef ds:uri="51674ba1-e637-49a1-9acf-be75e179f9ea"/>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_FERS1_szablon prezentacji</Template>
  <TotalTime>1388</TotalTime>
  <Words>2347</Words>
  <Application>Microsoft Office PowerPoint</Application>
  <PresentationFormat>Panoramiczny</PresentationFormat>
  <Paragraphs>157</Paragraphs>
  <Slides>31</Slides>
  <Notes>2</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31</vt:i4>
      </vt:variant>
    </vt:vector>
  </HeadingPairs>
  <TitlesOfParts>
    <vt:vector size="38" baseType="lpstr">
      <vt:lpstr>Arial</vt:lpstr>
      <vt:lpstr>Calibri</vt:lpstr>
      <vt:lpstr>Calibri Light</vt:lpstr>
      <vt:lpstr>Times New Roman</vt:lpstr>
      <vt:lpstr>Verdana</vt:lpstr>
      <vt:lpstr>Wingdings</vt:lpstr>
      <vt:lpstr>Motyw pakietu Office</vt:lpstr>
      <vt:lpstr>Zrównoważony Kampus SGGW –  - kształcenie na rzecz branż kluczowych</vt:lpstr>
      <vt:lpstr>Żywienie mineralne roślin</vt:lpstr>
      <vt:lpstr>Azot w żywieniu mineralnym roślin</vt:lpstr>
      <vt:lpstr>1. Azot w metabolizmie roślin</vt:lpstr>
      <vt:lpstr>2. Azot w glebie</vt:lpstr>
      <vt:lpstr>Zawartość i formy występowania azotu w glebie: </vt:lpstr>
      <vt:lpstr>Czynniki glebowe i poza-glebowe a pobieranie azotu z gleby:</vt:lpstr>
      <vt:lpstr>Źródła azotu w glebie:</vt:lpstr>
      <vt:lpstr>Dynamikę azotu w glebie opisują procesy takie jak:</vt:lpstr>
      <vt:lpstr>Dynamika azotu w glebie. Informacje ogólne</vt:lpstr>
      <vt:lpstr>Dynamika azotu w glebie – denitryfikacja</vt:lpstr>
      <vt:lpstr>Dynamika azotu w glebie – zbiałczanie i hydroliza azotu amidowego </vt:lpstr>
      <vt:lpstr>3. Azot – pierwiastek niezbędny i zagrożenie</vt:lpstr>
      <vt:lpstr>3. Azot – pierwiastek niezbędny i zagrożenie. Niedobór vs nadmiar azotu</vt:lpstr>
      <vt:lpstr>3. Azot – pierwiastek niezbędny i zagrożenie. Objawy niedoboru azotu</vt:lpstr>
      <vt:lpstr>3. Azot – pierwiastek niezbędny i zagrożenie. Nadmiar azotu</vt:lpstr>
      <vt:lpstr>3. Azot – pierwiastek niezbędny i zagrożenie. Akumulacja azotanów w roślinie</vt:lpstr>
      <vt:lpstr>3. Azot – pierwiastek niezbędny i zagrożenie. Wpływ azotu na jakość żywności i środowisko</vt:lpstr>
      <vt:lpstr>4. Podstawy kontrolowanego żywienia roślin azotem. Diagnostyka stanu odżywienia roślin azotem</vt:lpstr>
      <vt:lpstr>4. Podstawy kontrolowanego żywienia roślin azotem. Diagnostyka stanu odżywienia roślin azotem cd.</vt:lpstr>
      <vt:lpstr>5. Żywienie azotem w odniesieniu do warunków i metod uprawy – podstawowe reguły i zalecenia</vt:lpstr>
      <vt:lpstr>5. Żywienie azotem w odniesieniu do warunków i metod uprawy – podstawowe reguły i zalecenia w uprawach polowych</vt:lpstr>
      <vt:lpstr>5. Żywienie azotem w odniesieniu do warunków i metod uprawy – podstawowe reguły i zalecenia w żywieniu azotem warzyw</vt:lpstr>
      <vt:lpstr>5. Żywienie azotem w odniesieniu do warunków i metod uprawy – podstawowe reguły i zalecenia przy stosowaniu obornika</vt:lpstr>
      <vt:lpstr>5. Żywienie azotem w odniesieniu do warunków i metod uprawy – podstawowe reguły i zalecenia w uprawach pod osłonami</vt:lpstr>
      <vt:lpstr>5. Żywienie azotem w odniesieniu do warunków i metod uprawy – podstawowe reguły i zalecenia w uprawach sadowniczych</vt:lpstr>
      <vt:lpstr>Zasady ogólne dotyczące zmniejszania strat azotu i zwiększania efektywności w żywieniu tym składnikiem:</vt:lpstr>
      <vt:lpstr>Zasady ogólne dotyczące zmniejszania strat azotu i zwiększania efektywności żywienia (N).:</vt:lpstr>
      <vt:lpstr>Zasady ogólne dotyczące zmniejszania strat azotu i zwiększania efektywności w żywieniu N, uwagi końcowe:</vt:lpstr>
      <vt:lpstr>LITERATURA UZUPEŁNIAJĄCA</vt:lpstr>
      <vt:lpstr>Autor utworu: Barbara Łata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Zrównoważony Kampus SGGW –  - kształcenie na rzecz branż kluczowych</dc:title>
  <dc:creator>Barbara Łata</dc:creator>
  <cp:lastModifiedBy>Beata Grzesiak</cp:lastModifiedBy>
  <cp:revision>100</cp:revision>
  <cp:lastPrinted>2024-05-21T11:11:19Z</cp:lastPrinted>
  <dcterms:created xsi:type="dcterms:W3CDTF">2025-11-06T12:52:43Z</dcterms:created>
  <dcterms:modified xsi:type="dcterms:W3CDTF">2026-04-24T12:00:27Z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0x010100FFC5B7CEEC9953459AA7635A9F264111</vt:lpwstr>
  </property>
</Properties>
</file>