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8"/>
  </p:notesMasterIdLst>
  <p:sldIdLst>
    <p:sldId id="258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2" r:id="rId13"/>
    <p:sldId id="268" r:id="rId14"/>
    <p:sldId id="269" r:id="rId15"/>
    <p:sldId id="270" r:id="rId16"/>
    <p:sldId id="271" r:id="rId17"/>
    <p:sldId id="275" r:id="rId18"/>
    <p:sldId id="273" r:id="rId19"/>
    <p:sldId id="274" r:id="rId20"/>
    <p:sldId id="272" r:id="rId21"/>
    <p:sldId id="279" r:id="rId22"/>
    <p:sldId id="278" r:id="rId23"/>
    <p:sldId id="277" r:id="rId24"/>
    <p:sldId id="276" r:id="rId25"/>
    <p:sldId id="283" r:id="rId26"/>
    <p:sldId id="282" r:id="rId27"/>
    <p:sldId id="281" r:id="rId28"/>
    <p:sldId id="280" r:id="rId29"/>
    <p:sldId id="287" r:id="rId30"/>
    <p:sldId id="288" r:id="rId31"/>
    <p:sldId id="285" r:id="rId32"/>
    <p:sldId id="286" r:id="rId33"/>
    <p:sldId id="284" r:id="rId34"/>
    <p:sldId id="289" r:id="rId35"/>
    <p:sldId id="290" r:id="rId36"/>
    <p:sldId id="259" r:id="rId3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  <p:cmAuthor id="3" name="Agata Marzec" initials="AM" lastIdx="1" clrIdx="2">
    <p:extLst>
      <p:ext uri="{19B8F6BF-5375-455C-9EA6-DF929625EA0E}">
        <p15:presenceInfo xmlns:p15="http://schemas.microsoft.com/office/powerpoint/2012/main" userId="S-1-5-21-105471088-1484943378-3520676150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9" autoAdjust="0"/>
    <p:restoredTop sz="86402" autoAdjust="0"/>
  </p:normalViewPr>
  <p:slideViewPr>
    <p:cSldViewPr snapToGrid="0" showGuides="1">
      <p:cViewPr varScale="1">
        <p:scale>
          <a:sx n="95" d="100"/>
          <a:sy n="95" d="100"/>
        </p:scale>
        <p:origin x="396" y="9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ommentAuthors" Target="commentAuthor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59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2026-02-23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5376C6-B170-4BAB-817A-47CF8AABBD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6081684"/>
            <a:ext cx="11888250" cy="79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/4.0/deed.p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3" y="0"/>
            <a:ext cx="5964187" cy="2098179"/>
            <a:chOff x="6227813" y="0"/>
            <a:chExt cx="5964187" cy="2098179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3" y="299542"/>
              <a:ext cx="5675694" cy="1798637"/>
              <a:chOff x="1469644" y="187882"/>
              <a:chExt cx="5675694" cy="1798637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469644" y="187882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 fontScale="25000" lnSpcReduction="20000"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6596"/>
            <a:ext cx="9144000" cy="138918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Zrównoważony Kampus SGGW – </a:t>
            </a:r>
            <a:b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-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109291"/>
            <a:ext cx="9144000" cy="17913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Projekt współfinansowany z Europejskiego Funduszu Społecznego Plus 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w </a:t>
            </a: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ramach Programu Fundusze Europejskie dla Rozwoju Społecznego 2021-2027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Priorytet 1 Umiejętności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Działanie 01.05 Umiejętności w szkolnictwie wyższym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019A0E-4B07-4857-87D9-572AE08A4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Proces: tabletkowanie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647192-CE64-4963-9555-873A99587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Użycie tabletkarek rotacyjnych.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Straty produktu podczas rozruchu i przezbrojeń.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energii, smary techniczne, zużycie narzędzi.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Wymóg ciągłej filtracji i odpylania.</a:t>
            </a:r>
          </a:p>
        </p:txBody>
      </p:sp>
    </p:spTree>
    <p:extLst>
      <p:ext uri="{BB962C8B-B14F-4D97-AF65-F5344CB8AC3E}">
        <p14:creationId xmlns:p14="http://schemas.microsoft.com/office/powerpoint/2010/main" val="380657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97B0C4-414F-49F4-A256-E19E85FAC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Proces: pakowanie jednostkowe 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275ABC-512B-43E0-BF1F-643824E61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Formowanie folii PVC/PVDC/Al.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Zgrzewanie, nacinanie, wyrzut niezgodnych opakowań.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Największe źródło odpadów opakowaniowych w produkcji.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energii przez system grzewczy i kompresory.</a:t>
            </a:r>
          </a:p>
        </p:txBody>
      </p:sp>
    </p:spTree>
    <p:extLst>
      <p:ext uri="{BB962C8B-B14F-4D97-AF65-F5344CB8AC3E}">
        <p14:creationId xmlns:p14="http://schemas.microsoft.com/office/powerpoint/2010/main" val="2840037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695B1B-1516-4B61-A53C-230C7C535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Proces: pakowanie w kartoniki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63926A-4C22-432B-9ADD-256EE6572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Kartoniarka automatyczna: składanie, klejenie, etykietowanie.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Odpady: odrzuty kartoników, taśmy, etykiety.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energii średnie, przestoje generują straty.</a:t>
            </a:r>
          </a:p>
        </p:txBody>
      </p:sp>
    </p:spTree>
    <p:extLst>
      <p:ext uri="{BB962C8B-B14F-4D97-AF65-F5344CB8AC3E}">
        <p14:creationId xmlns:p14="http://schemas.microsoft.com/office/powerpoint/2010/main" val="3182264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BAE45F-F4A4-4AB2-BF0B-0087A63BA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Proces: pakowanie zbiorcze i magazyn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A468F7-8CE8-478C-AA2D-7EC7D6BC2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Kartony zbiorcze, folie </a:t>
            </a:r>
            <a:r>
              <a:rPr lang="pl-PL" dirty="0" err="1">
                <a:cs typeface="Calibri" panose="020F0502020204030204" pitchFamily="34" charset="0"/>
              </a:rPr>
              <a:t>stretch</a:t>
            </a:r>
            <a:r>
              <a:rPr lang="pl-PL" dirty="0"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Wózki elektryczne, owijarki.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Odpady: folia, kartony, uszkodzone palety.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energii: ładowanie wózków, oświetlenie, HVAC</a:t>
            </a:r>
          </a:p>
        </p:txBody>
      </p:sp>
    </p:spTree>
    <p:extLst>
      <p:ext uri="{BB962C8B-B14F-4D97-AF65-F5344CB8AC3E}">
        <p14:creationId xmlns:p14="http://schemas.microsoft.com/office/powerpoint/2010/main" val="4133402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8951F6-6FDC-4A29-A71A-2258BEC02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Zasoby: maszyny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4213CA-1C2F-45FB-B76F-B3A9D8F97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Mieszalniki, granulatory, młyny.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Tabletkarki.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Systemy odpylania i filtracji.</a:t>
            </a:r>
          </a:p>
          <a:p>
            <a:pPr>
              <a:lnSpc>
                <a:spcPct val="114000"/>
              </a:lnSpc>
            </a:pPr>
            <a:r>
              <a:rPr lang="pl-PL" dirty="0" err="1">
                <a:cs typeface="Calibri" panose="020F0502020204030204" pitchFamily="34" charset="0"/>
              </a:rPr>
              <a:t>Blisterpaki</a:t>
            </a:r>
            <a:r>
              <a:rPr lang="pl-PL" dirty="0">
                <a:cs typeface="Calibri" panose="020F0502020204030204" pitchFamily="34" charset="0"/>
              </a:rPr>
              <a:t>, kartoniarki.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Wagi kontrolne, detektory metalu.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Kompresorownia i HVAC.</a:t>
            </a:r>
          </a:p>
        </p:txBody>
      </p:sp>
    </p:spTree>
    <p:extLst>
      <p:ext uri="{BB962C8B-B14F-4D97-AF65-F5344CB8AC3E}">
        <p14:creationId xmlns:p14="http://schemas.microsoft.com/office/powerpoint/2010/main" val="3353801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C95ADF-8F55-45BF-BBF0-DCC0F6C1E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Zasoby: personel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F1AFCB-ED60-4CE1-8DD6-AD619D333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Operatorzy linii – obsługa urządzeń.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Brygadziści – kontrola przebiegu produkcji.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Technik UR – serwis maszyn, energetyka, pneumatyka.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Specjalista jakości – GMP, HACCP, dokumentacja.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Specjalista środowiskowy – ewidencja odpadów, raportowanie.</a:t>
            </a:r>
          </a:p>
        </p:txBody>
      </p:sp>
    </p:spTree>
    <p:extLst>
      <p:ext uri="{BB962C8B-B14F-4D97-AF65-F5344CB8AC3E}">
        <p14:creationId xmlns:p14="http://schemas.microsoft.com/office/powerpoint/2010/main" val="3170150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3F4C01-14F9-4E0E-B922-D414E2870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Aspekty środowiskowe – definicja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8F54AC-DF98-4745-BF32-B68592948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Aspekt środowiskowy to element działalności przedsiębiorstwa, który może oddziaływać na środowisko.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Przykłady: odpady, emisje, pobór wody, zużycie energii.</a:t>
            </a:r>
          </a:p>
        </p:txBody>
      </p:sp>
    </p:spTree>
    <p:extLst>
      <p:ext uri="{BB962C8B-B14F-4D97-AF65-F5344CB8AC3E}">
        <p14:creationId xmlns:p14="http://schemas.microsoft.com/office/powerpoint/2010/main" val="807096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E06481-AFD5-4ECF-B745-5B6D129D5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Identyfikacja aspektów – kategorie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7F0B02-8C8C-4A79-8715-9E4CA6F6A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 produkcyjne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 komunalne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energii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wody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Emisje pyłów i hałasu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Oddziaływanie logistyczne</a:t>
            </a:r>
          </a:p>
        </p:txBody>
      </p:sp>
    </p:spTree>
    <p:extLst>
      <p:ext uri="{BB962C8B-B14F-4D97-AF65-F5344CB8AC3E}">
        <p14:creationId xmlns:p14="http://schemas.microsoft.com/office/powerpoint/2010/main" val="1398766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2AC9CF-40D1-4CC4-B6DC-73B52A18F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Odpady produkcyjne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D5BF05-7ADC-44CE-BE2D-F721BCD2D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Pyły i resztki surowców.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Odrzucone tabletki.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 folii PVC/PVDC/Al z </a:t>
            </a:r>
            <a:r>
              <a:rPr lang="pl-PL" dirty="0" err="1">
                <a:cs typeface="Calibri" panose="020F0502020204030204" pitchFamily="34" charset="0"/>
              </a:rPr>
              <a:t>blistrowania</a:t>
            </a:r>
            <a:r>
              <a:rPr lang="pl-PL" dirty="0"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 kartonowe z pakowalni.</a:t>
            </a:r>
          </a:p>
        </p:txBody>
      </p:sp>
    </p:spTree>
    <p:extLst>
      <p:ext uri="{BB962C8B-B14F-4D97-AF65-F5344CB8AC3E}">
        <p14:creationId xmlns:p14="http://schemas.microsoft.com/office/powerpoint/2010/main" val="4104279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15EF8D-F87A-4B25-A955-AD6ACD5CF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Odpady komunalne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0B1D4D-4F03-434A-9C98-F52C8AB8F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Papier, plastik, odpady zmieszane.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Tworzywa i folie z bieżącej działalności.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Pochodzenie: część socjalna, pomocnicza i produkcyjna.</a:t>
            </a:r>
          </a:p>
        </p:txBody>
      </p:sp>
    </p:spTree>
    <p:extLst>
      <p:ext uri="{BB962C8B-B14F-4D97-AF65-F5344CB8AC3E}">
        <p14:creationId xmlns:p14="http://schemas.microsoft.com/office/powerpoint/2010/main" val="95347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203" y="1844790"/>
            <a:ext cx="10515600" cy="1325563"/>
          </a:xfrm>
        </p:spPr>
        <p:txBody>
          <a:bodyPr>
            <a:noAutofit/>
          </a:bodyPr>
          <a:lstStyle/>
          <a:p>
            <a:r>
              <a:rPr lang="pl-PL" sz="3200" b="1" kern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Systemy zarządzania środowiskowego oraz gospodarka odpadami na przykładzie produkcji cukierków</a:t>
            </a:r>
            <a:br>
              <a:rPr lang="pl-PL" sz="3200" b="1" kern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pl-PL" sz="3200" b="1" kern="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i suplementów diety (tabletki)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4572000"/>
            <a:ext cx="10516518" cy="1604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Prowadzący:</a:t>
            </a:r>
            <a:br>
              <a:rPr lang="pl-PL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2400" kern="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Data: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144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5A3849-E82C-417E-B077-897A97379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Zużycie energii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D916DB-8360-4B9A-B66D-A27A625DD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Energochłonne obszary:</a:t>
            </a:r>
          </a:p>
          <a:p>
            <a:pPr lvl="1"/>
            <a:r>
              <a:rPr lang="pl-PL" dirty="0"/>
              <a:t>systemy HVAC,</a:t>
            </a:r>
          </a:p>
          <a:p>
            <a:pPr lvl="1"/>
            <a:r>
              <a:rPr lang="pl-PL" dirty="0"/>
              <a:t>granulator, tabletkarka, </a:t>
            </a:r>
            <a:r>
              <a:rPr lang="pl-PL" dirty="0" err="1"/>
              <a:t>blisterpak</a:t>
            </a:r>
            <a:r>
              <a:rPr lang="pl-PL" dirty="0"/>
              <a:t>,</a:t>
            </a:r>
          </a:p>
          <a:p>
            <a:pPr lvl="1"/>
            <a:r>
              <a:rPr lang="pl-PL" dirty="0"/>
              <a:t>kompresorownia.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Możliwości poprawy:</a:t>
            </a:r>
          </a:p>
          <a:p>
            <a:pPr lvl="1"/>
            <a:r>
              <a:rPr lang="pl-PL" dirty="0"/>
              <a:t>monitorowanie zużycia energii,</a:t>
            </a:r>
          </a:p>
          <a:p>
            <a:pPr lvl="1"/>
            <a:r>
              <a:rPr lang="pl-PL" dirty="0"/>
              <a:t>wyłączanie maszyn w trakcie długich przestojów,</a:t>
            </a:r>
          </a:p>
          <a:p>
            <a:pPr lvl="1"/>
            <a:r>
              <a:rPr lang="pl-PL" dirty="0"/>
              <a:t>optymalizacja parametrów pracy kompresorów.</a:t>
            </a:r>
          </a:p>
        </p:txBody>
      </p:sp>
    </p:spTree>
    <p:extLst>
      <p:ext uri="{BB962C8B-B14F-4D97-AF65-F5344CB8AC3E}">
        <p14:creationId xmlns:p14="http://schemas.microsoft.com/office/powerpoint/2010/main" val="3245528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49134C-EBD9-402A-B1A4-1E4271509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Zużycie wody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94E201-0942-4B4B-93EC-883D3C5A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Mycie i sanityzacja urządzeń i pomieszczeń.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Mycie stanowisk pracy.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Potencjał ograniczenia: harmonogram mycia, dobór urządzeń myjących, kontrola zużycia.</a:t>
            </a:r>
          </a:p>
        </p:txBody>
      </p:sp>
    </p:spTree>
    <p:extLst>
      <p:ext uri="{BB962C8B-B14F-4D97-AF65-F5344CB8AC3E}">
        <p14:creationId xmlns:p14="http://schemas.microsoft.com/office/powerpoint/2010/main" val="215379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90795C-8A1E-4111-AEC1-850939D1C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Emisje do powietrza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DAF78BE-AEF7-41AD-950E-14A360F89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Emisje pyłów wewnątrz hali produkcyjnej – kontrolowane przez instalacje odpylania.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Hałas od urządzeń technologicznych i kompresorowni.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Brak istotnych emisji gazowych do środowiska zewnętrznego (w typowym zakładzie tego typu).</a:t>
            </a:r>
          </a:p>
        </p:txBody>
      </p:sp>
    </p:spTree>
    <p:extLst>
      <p:ext uri="{BB962C8B-B14F-4D97-AF65-F5344CB8AC3E}">
        <p14:creationId xmlns:p14="http://schemas.microsoft.com/office/powerpoint/2010/main" val="1855918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C16DB2-CADE-4EF1-904E-90522546D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Ocena istotności aspektów – przykład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2243B6-9016-4937-9E1E-75006187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4000"/>
              </a:lnSpc>
              <a:buNone/>
            </a:pPr>
            <a:r>
              <a:rPr lang="pl-PL" dirty="0"/>
              <a:t>Najbardziej istotne aspekty:</a:t>
            </a:r>
          </a:p>
          <a:p>
            <a:pPr marL="534988" lvl="0">
              <a:lnSpc>
                <a:spcPct val="114000"/>
              </a:lnSpc>
            </a:pPr>
            <a:r>
              <a:rPr lang="pl-PL" dirty="0"/>
              <a:t>Odpady folii PVC/PVDC/Al z </a:t>
            </a:r>
            <a:r>
              <a:rPr lang="pl-PL" dirty="0" err="1"/>
              <a:t>blistrowania</a:t>
            </a:r>
            <a:r>
              <a:rPr lang="pl-PL" dirty="0"/>
              <a:t>.</a:t>
            </a:r>
          </a:p>
          <a:p>
            <a:pPr marL="534988" lvl="0">
              <a:lnSpc>
                <a:spcPct val="114000"/>
              </a:lnSpc>
            </a:pPr>
            <a:r>
              <a:rPr lang="pl-PL" dirty="0"/>
              <a:t>Zużycie energii przez system HVAC.</a:t>
            </a:r>
          </a:p>
          <a:p>
            <a:pPr marL="534988" lvl="0">
              <a:lnSpc>
                <a:spcPct val="114000"/>
              </a:lnSpc>
            </a:pPr>
            <a:r>
              <a:rPr lang="pl-PL" dirty="0"/>
              <a:t>Zużycie energii przez kompresorownię.</a:t>
            </a:r>
          </a:p>
          <a:p>
            <a:pPr marL="534988" lvl="0">
              <a:lnSpc>
                <a:spcPct val="114000"/>
              </a:lnSpc>
            </a:pPr>
            <a:r>
              <a:rPr lang="pl-PL" dirty="0"/>
              <a:t>Straty produktu (pyły, odrzuty tabletek).</a:t>
            </a:r>
          </a:p>
          <a:p>
            <a:pPr marL="534988">
              <a:lnSpc>
                <a:spcPct val="114000"/>
              </a:lnSpc>
            </a:pPr>
            <a:r>
              <a:rPr lang="pl-PL" dirty="0"/>
              <a:t>Odpady opakowaniowe (kartony, folie).</a:t>
            </a:r>
          </a:p>
        </p:txBody>
      </p:sp>
    </p:spTree>
    <p:extLst>
      <p:ext uri="{BB962C8B-B14F-4D97-AF65-F5344CB8AC3E}">
        <p14:creationId xmlns:p14="http://schemas.microsoft.com/office/powerpoint/2010/main" val="25313572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98FDB6-1D6D-4076-A8AE-21FFF5D9A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System zarządzania środowiskowego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70E6BA-DB4A-41A2-A483-F8D633D04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Oparty na cyklu PDCA (Planuj – Wykonaj – Sprawdź – Działaj).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Przykładowa norma: ISO 14001.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Integracja z istniejącymi systemami: ISO 9001, GMP, HACCP.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Cel: ciągłe doskonalenie efektów środowiskowych.</a:t>
            </a:r>
          </a:p>
        </p:txBody>
      </p:sp>
    </p:spTree>
    <p:extLst>
      <p:ext uri="{BB962C8B-B14F-4D97-AF65-F5344CB8AC3E}">
        <p14:creationId xmlns:p14="http://schemas.microsoft.com/office/powerpoint/2010/main" val="30499771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992272-2DD3-4677-935A-99796C0B2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Polityka środowiskowa – przykładowe cele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15F66F-A806-4B5B-B6C7-6FA4A5ED9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99371" cy="4159539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Redukcja odpadów </a:t>
            </a:r>
            <a:r>
              <a:rPr lang="pl-PL" dirty="0" err="1">
                <a:cs typeface="Calibri" panose="020F0502020204030204" pitchFamily="34" charset="0"/>
              </a:rPr>
              <a:t>blistrowych</a:t>
            </a:r>
            <a:r>
              <a:rPr lang="pl-PL" dirty="0">
                <a:cs typeface="Calibri" panose="020F0502020204030204" pitchFamily="34" charset="0"/>
              </a:rPr>
              <a:t> o 15% w ciągu 12 miesięcy.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Redukcja zużycia energii w kompresorowni o 10% w ciągu 12 miesięcy.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Osiągnięcie 100% segregacji odpadów produkcyjnych (folia, karton, plastik).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Redukcja czasu pracy maszyn na biegu jałowym o 20%.</a:t>
            </a:r>
          </a:p>
        </p:txBody>
      </p:sp>
    </p:spTree>
    <p:extLst>
      <p:ext uri="{BB962C8B-B14F-4D97-AF65-F5344CB8AC3E}">
        <p14:creationId xmlns:p14="http://schemas.microsoft.com/office/powerpoint/2010/main" val="6284438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0AB112-9DBB-4A20-AFAA-305492337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Plan działań (wybrane elementy)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14DF64-0A3A-43B8-97CD-10B0EDDCB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Modernizacja cięcia folii w </a:t>
            </a:r>
            <a:r>
              <a:rPr lang="pl-PL" dirty="0" err="1">
                <a:cs typeface="Calibri" panose="020F0502020204030204" pitchFamily="34" charset="0"/>
              </a:rPr>
              <a:t>blisterpaku</a:t>
            </a:r>
            <a:r>
              <a:rPr lang="pl-PL" dirty="0">
                <a:cs typeface="Calibri" panose="020F0502020204030204" pitchFamily="34" charset="0"/>
              </a:rPr>
              <a:t> (mniejsze resztki).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Wdrożenie monitoringu zużycia energii (liczniki, system SCADA/Excel).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Szkolenia operatorów z zasad ekologicznej eksploatacji maszyn.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Wprowadzenie procedur i instrukcji segregacji odpadów.</a:t>
            </a:r>
          </a:p>
          <a:p>
            <a:pPr>
              <a:lnSpc>
                <a:spcPct val="114000"/>
              </a:lnSpc>
            </a:pPr>
            <a:r>
              <a:rPr lang="pl-PL" dirty="0" err="1">
                <a:cs typeface="Calibri" panose="020F0502020204030204" pitchFamily="34" charset="0"/>
              </a:rPr>
              <a:t>Check</a:t>
            </a:r>
            <a:r>
              <a:rPr lang="pl-PL" dirty="0">
                <a:cs typeface="Calibri" panose="020F0502020204030204" pitchFamily="34" charset="0"/>
              </a:rPr>
              <a:t>-lista środowiskowa dla operatora linii.</a:t>
            </a:r>
          </a:p>
        </p:txBody>
      </p:sp>
    </p:spTree>
    <p:extLst>
      <p:ext uri="{BB962C8B-B14F-4D97-AF65-F5344CB8AC3E}">
        <p14:creationId xmlns:p14="http://schemas.microsoft.com/office/powerpoint/2010/main" val="21749457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D3E93A-554E-4597-9D72-8F3D386D1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Odpowiedzialność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63C811-2035-4D2B-9FE4-03DFA0E56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Kierownik produkcji – odpowiedzialny za realizację celów.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Specjalista ds. środowiska – dokumentacja, sprawozdawczość, audyty.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Operatorzy – stosowanie procedur, raportowanie odpadów, wpisy w kartach.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Utrzymanie ruchu – optymalizacja zużycia energii, utrzymanie sprawności urządzeń</a:t>
            </a:r>
          </a:p>
        </p:txBody>
      </p:sp>
    </p:spTree>
    <p:extLst>
      <p:ext uri="{BB962C8B-B14F-4D97-AF65-F5344CB8AC3E}">
        <p14:creationId xmlns:p14="http://schemas.microsoft.com/office/powerpoint/2010/main" val="17467570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2304D4-B453-4171-BAA7-9DBEEB7FC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Terminy realizacji (przykładowy harmonogram)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5D57DE-5070-47AA-9728-BBCAA6FCA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Audyt wstępny i identyfikacja aspektów: 30 dni.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Zmiany techniczne (np. cięcie folii, ustawienia maszyn): 60 dni.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Szkolenia personelu: 90 dni.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Pierwsza analiza wyników monitoringu: 120 dni.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Audyt wewnętrzny systemu: 180 dni.</a:t>
            </a:r>
          </a:p>
        </p:txBody>
      </p:sp>
    </p:spTree>
    <p:extLst>
      <p:ext uri="{BB962C8B-B14F-4D97-AF65-F5344CB8AC3E}">
        <p14:creationId xmlns:p14="http://schemas.microsoft.com/office/powerpoint/2010/main" val="235214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BBE26C-FAE2-4F04-BEA4-3C122573D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Monitorowanie wyników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9D75DE-5C58-461A-88AD-69B090AEF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Odczyty energii (kWh) dla kluczowych linii i urządzeń.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Masa wytwarzanych odpadów (folia, kartony, odpady produkcyjne).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Czas pracy maszyn na biegu jałowym vs. czas produkcji.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Skuteczność segregacji odpadów – krótkie audyty porządkowe.</a:t>
            </a:r>
          </a:p>
        </p:txBody>
      </p:sp>
    </p:spTree>
    <p:extLst>
      <p:ext uri="{BB962C8B-B14F-4D97-AF65-F5344CB8AC3E}">
        <p14:creationId xmlns:p14="http://schemas.microsoft.com/office/powerpoint/2010/main" val="383104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E4E2A1-5687-4F19-B174-2D01AC755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Arial" panose="020B0604020202020204" pitchFamily="34" charset="0"/>
              </a:rPr>
              <a:t>Cele zajęć</a:t>
            </a:r>
            <a:endParaRPr lang="pl-PL" sz="36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494B07-3F71-4975-86E5-6043F53E7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Przedstawienie procesu technologicznego produkcji cukierków i suplementów diety.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Identyfikacja aspektów środowiskowych w zakładzie.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Ocena wpływu procesu na środowisko.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Przygotowanie do wdrożenia systemu zarządzania środowiskowego.</a:t>
            </a:r>
          </a:p>
          <a:p>
            <a:pPr>
              <a:lnSpc>
                <a:spcPct val="114000"/>
              </a:lnSpc>
            </a:pP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Przegląd metod monitorowania i dokumentowania wyników.</a:t>
            </a:r>
          </a:p>
        </p:txBody>
      </p:sp>
    </p:spTree>
    <p:extLst>
      <p:ext uri="{BB962C8B-B14F-4D97-AF65-F5344CB8AC3E}">
        <p14:creationId xmlns:p14="http://schemas.microsoft.com/office/powerpoint/2010/main" val="30342686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7CE0B7-A58B-4112-9D1D-3BF73CB0E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Przykładowe formularze monitoringu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B58EC7-05E7-4AB8-BD15-E603BC4D8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Karta monitoringu odpadów folii PVC/PVDC/Al – wypełniana przez operatora/brygadzistę.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Arkusz monitoringu zużycia energii </a:t>
            </a:r>
            <a:r>
              <a:rPr lang="pl-PL" dirty="0" err="1">
                <a:cs typeface="Calibri" panose="020F0502020204030204" pitchFamily="34" charset="0"/>
              </a:rPr>
              <a:t>blisterpaku</a:t>
            </a:r>
            <a:r>
              <a:rPr lang="pl-PL" dirty="0">
                <a:cs typeface="Calibri" panose="020F0502020204030204" pitchFamily="34" charset="0"/>
              </a:rPr>
              <a:t> – wpisy tygodniowe/miesięczne.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Lista kontrolna („</a:t>
            </a:r>
            <a:r>
              <a:rPr lang="pl-PL" dirty="0" err="1">
                <a:cs typeface="Calibri" panose="020F0502020204030204" pitchFamily="34" charset="0"/>
              </a:rPr>
              <a:t>check</a:t>
            </a:r>
            <a:r>
              <a:rPr lang="pl-PL" dirty="0">
                <a:cs typeface="Calibri" panose="020F0502020204030204" pitchFamily="34" charset="0"/>
              </a:rPr>
              <a:t>-lista”) dla operatora dotycząca aspektów środowiskowych.</a:t>
            </a:r>
          </a:p>
        </p:txBody>
      </p:sp>
    </p:spTree>
    <p:extLst>
      <p:ext uri="{BB962C8B-B14F-4D97-AF65-F5344CB8AC3E}">
        <p14:creationId xmlns:p14="http://schemas.microsoft.com/office/powerpoint/2010/main" val="29120446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866420-076F-46E2-AB4C-337B4EDD4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Zadanie do wykonania przez studentów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0C204D-A23B-4C1E-A0D2-FCAB47CF8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Analiza procesu technologicznego – identyfikacja aspektów środowiskowych.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Projekt działań ograniczających odpady blisterowe.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Opracowanie wskaźników KPI (np. kg odpadu / 1000 blisterów, kWh / 1000 szt.).</a:t>
            </a:r>
          </a:p>
        </p:txBody>
      </p:sp>
    </p:spTree>
    <p:extLst>
      <p:ext uri="{BB962C8B-B14F-4D97-AF65-F5344CB8AC3E}">
        <p14:creationId xmlns:p14="http://schemas.microsoft.com/office/powerpoint/2010/main" val="31208786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D2BF36-14DD-4BD9-A42D-C5DB2C71E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054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Podsumowanie </a:t>
            </a:r>
            <a:b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  <a:t>Pytania i dyskusja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2F4DC4-9F9C-4AD8-AB40-9568FAA43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617"/>
            <a:ext cx="10683240" cy="4159539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Produkcja cukierków i suplementów diety wiąże się z istotnymi aspektami środowiskowymi.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Kluczowe obszary: odpady opakowaniowe, zużycie energii, straty produktu.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System zarządzania środowiskowego (np. ISO 14001) umożliwia systematyczną poprawę.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Monitorowanie, dokumentacja i szkolenia to podstawa poprawy wyników środowiskowych.</a:t>
            </a:r>
          </a:p>
        </p:txBody>
      </p:sp>
    </p:spTree>
    <p:extLst>
      <p:ext uri="{BB962C8B-B14F-4D97-AF65-F5344CB8AC3E}">
        <p14:creationId xmlns:p14="http://schemas.microsoft.com/office/powerpoint/2010/main" val="32448611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F5C274-1676-485A-B5B9-F6FFD1B5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160" y="2335576"/>
            <a:ext cx="10515600" cy="616944"/>
          </a:xfrm>
        </p:spPr>
        <p:txBody>
          <a:bodyPr>
            <a:normAutofit/>
          </a:bodyPr>
          <a:lstStyle/>
          <a:p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 utworu: Szymon Powałowski </a:t>
            </a:r>
            <a:endParaRPr lang="pl-PL" sz="1800" dirty="0"/>
          </a:p>
        </p:txBody>
      </p:sp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3276502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3271837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60D5A0-01D1-4B2D-8E31-C5BC57FB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508" y="3264737"/>
            <a:ext cx="10515600" cy="150018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jest udostępniony na licencji Creative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Uznanie autorstwa 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https://creativecommons.org/licenses/by/4.0/deed.pl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opracowany w związku z realizacją projektu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wnoważony Kampus SGGW - kształcenie na rzecz branż kluczowych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nr FERS.01.05-IP.08-0067/23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FA83E9-D606-4F0F-810A-E2D855CD3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309" y="0"/>
            <a:ext cx="10515600" cy="738909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Arial" panose="020B0604020202020204" pitchFamily="34" charset="0"/>
              </a:rPr>
              <a:t>Charakteryst</a:t>
            </a:r>
            <a:r>
              <a:rPr lang="pl-PL" sz="3600" b="1" dirty="0">
                <a:latin typeface="+mn-lt"/>
                <a:cs typeface="Calibri" panose="020F0502020204030204" pitchFamily="34" charset="0"/>
              </a:rPr>
              <a:t>yka produktów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5533AE-A711-48FA-A5C7-A51BC449B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1249"/>
            <a:ext cx="10515600" cy="5561556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2000" dirty="0">
                <a:cs typeface="Calibri" panose="020F0502020204030204" pitchFamily="34" charset="0"/>
              </a:rPr>
              <a:t>Wyroby cukiernicze - wieloskładnikowe produkty spożywcze, charakteryzujące się znacznym stopniem przetworzenia surowców wyjściowych, stanowią wysoce skoncentrowany artykuł żywnościowy ze względu na minimalną lub małą zawartość wody: Czekolada, Chałwa, Nugaty,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2000" dirty="0">
                <a:cs typeface="Calibri" panose="020F0502020204030204" pitchFamily="34" charset="0"/>
              </a:rPr>
              <a:t>Cukierki:</a:t>
            </a:r>
          </a:p>
          <a:p>
            <a:pPr marL="360000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dirty="0">
                <a:cs typeface="Calibri" panose="020F0502020204030204" pitchFamily="34" charset="0"/>
              </a:rPr>
              <a:t>Karmelki,</a:t>
            </a:r>
          </a:p>
          <a:p>
            <a:pPr marL="360000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dirty="0">
                <a:cs typeface="Calibri" panose="020F0502020204030204" pitchFamily="34" charset="0"/>
              </a:rPr>
              <a:t>Drażetki,</a:t>
            </a:r>
          </a:p>
          <a:p>
            <a:pPr marL="360000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u="sng" dirty="0">
                <a:solidFill>
                  <a:srgbClr val="FF0000"/>
                </a:solidFill>
                <a:cs typeface="Calibri" panose="020F0502020204030204" pitchFamily="34" charset="0"/>
              </a:rPr>
              <a:t>Cukierki pudrowe prasowane (tabletki)</a:t>
            </a:r>
          </a:p>
          <a:p>
            <a:pPr marL="360000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dirty="0">
                <a:cs typeface="Calibri" panose="020F0502020204030204" pitchFamily="34" charset="0"/>
              </a:rPr>
              <a:t>Gumki (Żelki)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2000" dirty="0">
                <a:cs typeface="Calibri" panose="020F0502020204030204" pitchFamily="34" charset="0"/>
              </a:rPr>
              <a:t>Suplementy diety - środki spożywcze, będące skoncentrowanym źródłem witamin, składników mineralnych lub innych substancji wykazujących efekt odżywczy lub inny fizjologiczny, które mają w założeniu uzupełniać dietę. Mogą korzystnie wpływać na zdrowie, ale nie są produktami leczniczymi.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pl-PL" sz="2000" dirty="0">
                <a:cs typeface="Calibri" panose="020F0502020204030204" pitchFamily="34" charset="0"/>
              </a:rPr>
              <a:t>Formy suplementów:</a:t>
            </a:r>
          </a:p>
          <a:p>
            <a:pPr marL="982663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u="sng" dirty="0">
                <a:solidFill>
                  <a:srgbClr val="FF0000"/>
                </a:solidFill>
                <a:cs typeface="Calibri" panose="020F0502020204030204" pitchFamily="34" charset="0"/>
              </a:rPr>
              <a:t>Tabletki</a:t>
            </a:r>
          </a:p>
          <a:p>
            <a:pPr marL="982663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dirty="0">
                <a:cs typeface="Calibri" panose="020F0502020204030204" pitchFamily="34" charset="0"/>
              </a:rPr>
              <a:t>Kapsułki</a:t>
            </a:r>
          </a:p>
          <a:p>
            <a:pPr marL="982663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dirty="0">
                <a:cs typeface="Calibri" panose="020F0502020204030204" pitchFamily="34" charset="0"/>
              </a:rPr>
              <a:t>Proszki</a:t>
            </a:r>
          </a:p>
          <a:p>
            <a:pPr marL="982663" indent="-354013">
              <a:lnSpc>
                <a:spcPct val="114000"/>
              </a:lnSpc>
              <a:spcBef>
                <a:spcPts val="0"/>
              </a:spcBef>
            </a:pPr>
            <a:r>
              <a:rPr lang="pl-PL" sz="2000" dirty="0">
                <a:cs typeface="Calibri" panose="020F0502020204030204" pitchFamily="34" charset="0"/>
              </a:rPr>
              <a:t>Płyny</a:t>
            </a:r>
          </a:p>
        </p:txBody>
      </p:sp>
    </p:spTree>
    <p:extLst>
      <p:ext uri="{BB962C8B-B14F-4D97-AF65-F5344CB8AC3E}">
        <p14:creationId xmlns:p14="http://schemas.microsoft.com/office/powerpoint/2010/main" val="679437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562960-68A4-4829-A887-458E778AB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97420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Charakterystyka branży i zakładu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E0A5EA-59FD-484A-AD9D-9087E9AFD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Produkcja cukierków pudrowych / suplementów diety w formie tabletek.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Pakowanie w kartoniki jednostkowe.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Praca w reżimie GMP oraz HACCP.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Wyposażenie w nowoczesne linie automatyczne.</a:t>
            </a:r>
          </a:p>
        </p:txBody>
      </p:sp>
    </p:spTree>
    <p:extLst>
      <p:ext uri="{BB962C8B-B14F-4D97-AF65-F5344CB8AC3E}">
        <p14:creationId xmlns:p14="http://schemas.microsoft.com/office/powerpoint/2010/main" val="402369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B607AE-8160-4C55-A44B-83A75784C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3808"/>
            <a:ext cx="10515600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Produkcja cukierków pudrowych </a:t>
            </a:r>
            <a:endParaRPr lang="pl-PL" sz="3600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134A92-B162-495F-82D2-33C7DBE93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227"/>
            <a:ext cx="10515600" cy="4182555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Przyjęcie i magazynowanie surowców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Mieszanie przygotowanie wsadu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Tabletkowanie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Kontrola jakości międzyoperacyjna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Pakowanie jednostkowe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Pakowanie zbiorcze i paletyzacja</a:t>
            </a:r>
          </a:p>
          <a:p>
            <a:pPr lvl="0"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Magazyn wyrobów gotowych</a:t>
            </a:r>
          </a:p>
        </p:txBody>
      </p:sp>
    </p:spTree>
    <p:extLst>
      <p:ext uri="{BB962C8B-B14F-4D97-AF65-F5344CB8AC3E}">
        <p14:creationId xmlns:p14="http://schemas.microsoft.com/office/powerpoint/2010/main" val="1028209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EAB057-6ED0-420A-96E6-26A131E85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Produkcja suplementów diety w formie tabletek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48DDB3-E334-419F-BF5A-8865807C3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Przyjęcie i magazynowanie surowców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Mieszanie / granulacja / przygotowanie wsadu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Tabletkowanie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Kontrola jakości międzyoperacyjna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Pakowanie w blistry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Pakowanie jednostkowe (kartoniki)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Pakowanie zbiorcze i paletyzacja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Magazyn wyrobów gotowych</a:t>
            </a:r>
          </a:p>
        </p:txBody>
      </p:sp>
    </p:spTree>
    <p:extLst>
      <p:ext uri="{BB962C8B-B14F-4D97-AF65-F5344CB8AC3E}">
        <p14:creationId xmlns:p14="http://schemas.microsoft.com/office/powerpoint/2010/main" val="23738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B6E234-04ED-4260-84FF-F47B15608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  <a:cs typeface="Calibri" panose="020F0502020204030204" pitchFamily="34" charset="0"/>
              </a:rPr>
              <a:t>Proces: przyjęcie i magazynowanie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FCB12A-D726-40F7-95E9-385AEA0F1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Kontrola dokumentów surowcowych i parametrów jakości.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Magazyn w kontrolowanej temperaturze.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energii: HVAC, oświetlenie, wózki elektryczne.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Odpady: opakowania (worki PE, big </a:t>
            </a:r>
            <a:r>
              <a:rPr lang="pl-PL" dirty="0" err="1">
                <a:cs typeface="Calibri" panose="020F0502020204030204" pitchFamily="34" charset="0"/>
              </a:rPr>
              <a:t>bagi</a:t>
            </a:r>
            <a:r>
              <a:rPr lang="pl-PL" dirty="0">
                <a:cs typeface="Calibri" panose="020F0502020204030204" pitchFamily="34" charset="0"/>
              </a:rPr>
              <a:t>, kartony).</a:t>
            </a:r>
          </a:p>
        </p:txBody>
      </p:sp>
    </p:spTree>
    <p:extLst>
      <p:ext uri="{BB962C8B-B14F-4D97-AF65-F5344CB8AC3E}">
        <p14:creationId xmlns:p14="http://schemas.microsoft.com/office/powerpoint/2010/main" val="963867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E84460-523F-46DA-885B-B518DEE5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Proces: mieszanie i granulacja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63C624-D25A-4FC2-85F4-05A21DF33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Wagi automatyczne, mieszalniki, granulator.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Wysokie zapylenie → potrzeba odpylania i filtracji.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Zużycie energii elektrycznej i sprężonego powietrza.</a:t>
            </a:r>
          </a:p>
          <a:p>
            <a:pPr>
              <a:lnSpc>
                <a:spcPct val="114000"/>
              </a:lnSpc>
            </a:pPr>
            <a:r>
              <a:rPr lang="pl-PL" dirty="0">
                <a:cs typeface="Calibri" panose="020F0502020204030204" pitchFamily="34" charset="0"/>
              </a:rPr>
              <a:t>Odpady: rozsypy, pyły, partie odrzucone po kontroli</a:t>
            </a:r>
          </a:p>
        </p:txBody>
      </p:sp>
    </p:spTree>
    <p:extLst>
      <p:ext uri="{BB962C8B-B14F-4D97-AF65-F5344CB8AC3E}">
        <p14:creationId xmlns:p14="http://schemas.microsoft.com/office/powerpoint/2010/main" val="317410149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FERS1_szablon prezentacji  -  tylko do odczytu" id="{0F6BFAC5-71A7-4EA2-90B5-3A0119C221E7}" vid="{9E9B2A14-4E81-437D-A766-7C7875CF27A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C5B7CEEC9953459AA7635A9F264111" ma:contentTypeVersion="4" ma:contentTypeDescription="Utwórz nowy dokument." ma:contentTypeScope="" ma:versionID="32fb0b02b18934f4f83d3d5f4d62ecb1">
  <xsd:schema xmlns:xsd="http://www.w3.org/2001/XMLSchema" xmlns:xs="http://www.w3.org/2001/XMLSchema" xmlns:p="http://schemas.microsoft.com/office/2006/metadata/properties" xmlns:ns2="51674ba1-e637-49a1-9acf-be75e179f9ea" targetNamespace="http://schemas.microsoft.com/office/2006/metadata/properties" ma:root="true" ma:fieldsID="888a703dc37ea123300181a368ac4b3d" ns2:_="">
    <xsd:import namespace="51674ba1-e637-49a1-9acf-be75e179f9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74ba1-e637-49a1-9acf-be75e179f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1C43EB-8BF2-4597-8117-902219A8D5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D13238-EBD7-4AA4-8B67-AC21922A69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74ba1-e637-49a1-9acf-be75e179f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2ACD6F-0090-4B98-A176-A360119E5134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51674ba1-e637-49a1-9acf-be75e179f9e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_FERS1_szablon prezentacji</Template>
  <TotalTime>244</TotalTime>
  <Words>1274</Words>
  <Application>Microsoft Office PowerPoint</Application>
  <PresentationFormat>Panoramiczny</PresentationFormat>
  <Paragraphs>185</Paragraphs>
  <Slides>33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Verdana</vt:lpstr>
      <vt:lpstr>Motyw pakietu Office</vt:lpstr>
      <vt:lpstr>Zrównoważony Kampus SGGW –  - kształcenie na rzecz branż kluczowych</vt:lpstr>
      <vt:lpstr>Systemy zarządzania środowiskowego oraz gospodarka odpadami na przykładzie produkcji cukierków i suplementów diety (tabletki)</vt:lpstr>
      <vt:lpstr>Cele zajęć</vt:lpstr>
      <vt:lpstr>Charakterystyka produktów</vt:lpstr>
      <vt:lpstr>Charakterystyka branży i zakładu</vt:lpstr>
      <vt:lpstr>Produkcja cukierków pudrowych </vt:lpstr>
      <vt:lpstr>Produkcja suplementów diety w formie tabletek</vt:lpstr>
      <vt:lpstr>Proces: przyjęcie i magazynowanie</vt:lpstr>
      <vt:lpstr>Proces: mieszanie i granulacja</vt:lpstr>
      <vt:lpstr>Proces: tabletkowanie</vt:lpstr>
      <vt:lpstr>Proces: pakowanie jednostkowe </vt:lpstr>
      <vt:lpstr>Proces: pakowanie w kartoniki</vt:lpstr>
      <vt:lpstr>Proces: pakowanie zbiorcze i magazyn</vt:lpstr>
      <vt:lpstr>Zasoby: maszyny</vt:lpstr>
      <vt:lpstr>Zasoby: personel</vt:lpstr>
      <vt:lpstr>Aspekty środowiskowe – definicja</vt:lpstr>
      <vt:lpstr>Identyfikacja aspektów – kategorie</vt:lpstr>
      <vt:lpstr>Odpady produkcyjne</vt:lpstr>
      <vt:lpstr>Odpady komunalne</vt:lpstr>
      <vt:lpstr>Zużycie energii</vt:lpstr>
      <vt:lpstr>Zużycie wody</vt:lpstr>
      <vt:lpstr>Emisje do powietrza</vt:lpstr>
      <vt:lpstr>Ocena istotności aspektów – przykład</vt:lpstr>
      <vt:lpstr>System zarządzania środowiskowego</vt:lpstr>
      <vt:lpstr>Polityka środowiskowa – przykładowe cele</vt:lpstr>
      <vt:lpstr>Plan działań (wybrane elementy)</vt:lpstr>
      <vt:lpstr>Odpowiedzialność</vt:lpstr>
      <vt:lpstr>Terminy realizacji (przykładowy harmonogram)</vt:lpstr>
      <vt:lpstr>Monitorowanie wyników</vt:lpstr>
      <vt:lpstr>Przykładowe formularze monitoringu</vt:lpstr>
      <vt:lpstr>Zadanie do wykonania przez studentów</vt:lpstr>
      <vt:lpstr>Podsumowanie  Pytania i dyskusja</vt:lpstr>
      <vt:lpstr>Autor utworu: Szymon Powałowski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Systemy zarządzania środowiskowego oraz gospodarka odpadami na przykładzie produkcji cukierków</dc:title>
  <dc:creator>Agata Marzec</dc:creator>
  <cp:lastModifiedBy>Beata Grzesiak</cp:lastModifiedBy>
  <cp:revision>14</cp:revision>
  <cp:lastPrinted>2024-05-21T11:11:19Z</cp:lastPrinted>
  <dcterms:created xsi:type="dcterms:W3CDTF">2026-02-20T08:21:55Z</dcterms:created>
  <dcterms:modified xsi:type="dcterms:W3CDTF">2026-02-23T13:39:08Z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0x010100FFC5B7CEEC9953459AA7635A9F264111</vt:lpwstr>
  </property>
</Properties>
</file>