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7"/>
  </p:notesMasterIdLst>
  <p:sldIdLst>
    <p:sldId id="258" r:id="rId5"/>
    <p:sldId id="288" r:id="rId6"/>
    <p:sldId id="264" r:id="rId7"/>
    <p:sldId id="324" r:id="rId8"/>
    <p:sldId id="323" r:id="rId9"/>
    <p:sldId id="329" r:id="rId10"/>
    <p:sldId id="310" r:id="rId11"/>
    <p:sldId id="331" r:id="rId12"/>
    <p:sldId id="327" r:id="rId13"/>
    <p:sldId id="328" r:id="rId14"/>
    <p:sldId id="332" r:id="rId15"/>
    <p:sldId id="361" r:id="rId16"/>
    <p:sldId id="330" r:id="rId17"/>
    <p:sldId id="333" r:id="rId18"/>
    <p:sldId id="335" r:id="rId19"/>
    <p:sldId id="362" r:id="rId20"/>
    <p:sldId id="344" r:id="rId21"/>
    <p:sldId id="302" r:id="rId22"/>
    <p:sldId id="308" r:id="rId23"/>
    <p:sldId id="363" r:id="rId24"/>
    <p:sldId id="282" r:id="rId25"/>
    <p:sldId id="259" r:id="rId2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ciej Czubiński" initials="MC" lastIdx="0" clrIdx="0">
    <p:extLst>
      <p:ext uri="{19B8F6BF-5375-455C-9EA6-DF929625EA0E}">
        <p15:presenceInfo xmlns:p15="http://schemas.microsoft.com/office/powerpoint/2012/main" userId="S-1-5-21-1876378279-2925438744-434655709-12553" providerId="AD"/>
      </p:ext>
    </p:extLst>
  </p:cmAuthor>
  <p:cmAuthor id="2" name="Justyna Sienkiewicz" initials="JS" lastIdx="1" clrIdx="1">
    <p:extLst>
      <p:ext uri="{19B8F6BF-5375-455C-9EA6-DF929625EA0E}">
        <p15:presenceInfo xmlns:p15="http://schemas.microsoft.com/office/powerpoint/2012/main" userId="S-1-5-21-1876378279-2925438744-434655709-5708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B1E2"/>
    <a:srgbClr val="C5521C"/>
    <a:srgbClr val="4DB0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358" autoAdjust="0"/>
  </p:normalViewPr>
  <p:slideViewPr>
    <p:cSldViewPr snapToGrid="0" showGuides="1">
      <p:cViewPr varScale="1">
        <p:scale>
          <a:sx n="95" d="100"/>
          <a:sy n="95" d="100"/>
        </p:scale>
        <p:origin x="396" y="90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-1449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0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19A1AD-003C-FF47-BBE8-2ECDE51BDC73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1BAEBE-21FB-5E4A-B06E-563616F435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854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1BAEBE-21FB-5E4A-B06E-563616F4358D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6285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1BAEBE-21FB-5E4A-B06E-563616F4358D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3603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C81EC0-296E-4CA3-95B0-B9F83DC48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BC56858-AACD-45B6-A955-FBA47DEB70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A704E96-828A-4762-91B2-D4CA3A2CB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5DC8BAA-BB49-48D2-AF15-D1C99538A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215BF14-AE1E-4187-AE1F-DA0455455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2159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22DE2D-DAA0-446E-BC03-BFD6AF045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F39B4EA-379D-4473-B5FA-ED7355037C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106A94C-1728-41A6-807F-75EA97434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CCAAFFC-B204-4D22-A101-53A81CBE1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DCDD754-B2DF-47EB-A11F-D4F1D0845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54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3B8E96D-37DD-44BA-B4BA-E17EB890EF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D0FC10E-44D3-430C-B696-2161E532E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21D3F88-3FD3-47D2-BBE1-D6B437025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8E2C852-942D-4806-B67E-548005335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6D7B26D-BBE1-42DD-B714-4846A889D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730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053E39-9620-4C1E-841F-89B740DDE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8E9FBE-F993-4393-B443-CEE6814CC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F330C8B-FA7C-4226-8419-3AD6BFD5C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226F786-909D-44A8-974D-C0248B05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AD5A2D-F598-4D9C-9C67-C9A5AF534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66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D53E99-CA44-4CF9-BF29-624D5581E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FF63B57-5E60-4B05-9EFB-02F10D099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70BF2C0-5704-4503-BC6E-348D756F4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453328B-0252-4C19-BDEE-0BC28F736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71581BC-77A5-4139-B6BA-B31527B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2026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1E162F-08C6-4CF7-BC6B-EE992B743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0DD271-8561-44C5-9594-939931A75E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7C2611A-B135-47BE-B4A1-670185DBB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DA6C688-8E4D-466D-9EAA-3D7989CB2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609F532-3BCE-40FF-A181-09DDB0593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68D549B-DA17-4515-AB2B-52F2C2FBC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8827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BAB286-559D-43AE-8706-36473F095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31F4715-1739-40A5-A5FC-6DC1F875A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C130493-828B-43DA-9E72-FEF654AEFA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24998CC-AD54-4312-820A-C4F83D844B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795C483-0E3D-4A98-AF07-2F160368C6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499FF69-D6DC-4AE9-87E2-8410F2833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3D095DB-148D-45A8-9463-299287AD0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BE555F67-BB02-4D55-933A-12C4CC391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5776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C12FDD-E3F3-4B0E-8BBD-FF628E652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50D26B5-8ED2-4559-B55C-DDC988E9C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493A7AF-594C-4FA2-8876-80F3CE82D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2D6CAE6-B394-4ED9-8CFC-6598E875A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9235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AA8B0E18-D900-4290-8670-54F77BC46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4C7EC36-94A2-4CBE-BBA5-2C18DB2C1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65BA40D-1F1C-4AC2-83CD-7545C3483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397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0CF5CD-DC86-46DC-9814-162A73776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ABA0510-F18D-4370-857F-5328DF565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6215D13-B28D-495A-927A-8B7C3DEC0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37A454E-3446-4ABE-A42E-058B5A7C7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4CB0D6C-2646-4D22-BC3D-D5FC62308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4C0DA24-FF3D-45F1-91AE-31FF2DD4E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2360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3A95A4-751B-4856-AAD5-A11E71108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44A44EF-5D00-44C0-973E-19602F648E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48CF7BD-B699-497B-B72B-1A6CB4F64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98D69CB-1774-4DB4-94B6-586F704BB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F5C05EC-B9FA-4DAC-8F1E-6EF975A0A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42F02D0-9081-43C2-91F8-F027F4E6A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5209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8357FF89-0F23-4BE7-B654-92CA20541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B98091E-1205-4423-A752-1A9015E13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595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48BE52-CD60-468D-8371-546908734C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893FA07-84AA-4595-B55C-D90DCD146D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306C3E-64DA-4E2F-8E01-2C7FFDEB50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755376C6-B170-4BAB-817A-47CF8AABBD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75" y="6081684"/>
            <a:ext cx="11888250" cy="79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3053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piorin/metodyki-ip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creativecommons.org/licenses/by/4.0/deed.p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a 11">
            <a:extLst>
              <a:ext uri="{FF2B5EF4-FFF2-40B4-BE49-F238E27FC236}">
                <a16:creationId xmlns:a16="http://schemas.microsoft.com/office/drawing/2014/main" id="{040C5185-EE9F-4004-B36B-5DC219184B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227813" y="0"/>
            <a:ext cx="5964187" cy="2098179"/>
            <a:chOff x="6227813" y="0"/>
            <a:chExt cx="5964187" cy="2098179"/>
          </a:xfrm>
        </p:grpSpPr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8AC1354D-EB15-4012-BE61-C56AA921A1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42694" y="0"/>
              <a:ext cx="4249306" cy="1016350"/>
            </a:xfrm>
            <a:prstGeom prst="rect">
              <a:avLst/>
            </a:prstGeom>
            <a:solidFill>
              <a:srgbClr val="C552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6" name="Grupa 5">
              <a:extLst>
                <a:ext uri="{FF2B5EF4-FFF2-40B4-BE49-F238E27FC236}">
                  <a16:creationId xmlns:a16="http://schemas.microsoft.com/office/drawing/2014/main" id="{A8893C89-B497-44D7-9E31-5E376B64F2C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227813" y="299542"/>
              <a:ext cx="5675694" cy="1798637"/>
              <a:chOff x="1469644" y="187882"/>
              <a:chExt cx="5675694" cy="1798637"/>
            </a:xfrm>
          </p:grpSpPr>
          <p:sp>
            <p:nvSpPr>
              <p:cNvPr id="7" name="Prostokąt 6">
                <a:extLst>
                  <a:ext uri="{FF2B5EF4-FFF2-40B4-BE49-F238E27FC236}">
                    <a16:creationId xmlns:a16="http://schemas.microsoft.com/office/drawing/2014/main" id="{C28A9527-3B4E-428E-9B73-7ECC6AF2796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469644" y="187882"/>
                <a:ext cx="5675693" cy="1798637"/>
              </a:xfrm>
              <a:prstGeom prst="rect">
                <a:avLst/>
              </a:prstGeom>
              <a:solidFill>
                <a:srgbClr val="A6D3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" name="Prostokąt 7">
                <a:extLst>
                  <a:ext uri="{FF2B5EF4-FFF2-40B4-BE49-F238E27FC236}">
                    <a16:creationId xmlns:a16="http://schemas.microsoft.com/office/drawing/2014/main" id="{5ED5CD58-6C3F-4D03-A480-5C002AEBFE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3184525" y="187882"/>
                <a:ext cx="3960813" cy="721248"/>
              </a:xfrm>
              <a:prstGeom prst="rect">
                <a:avLst/>
              </a:prstGeom>
              <a:solidFill>
                <a:srgbClr val="0052A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" name="Tytuł 1">
                <a:extLst>
                  <a:ext uri="{FF2B5EF4-FFF2-40B4-BE49-F238E27FC236}">
                    <a16:creationId xmlns:a16="http://schemas.microsoft.com/office/drawing/2014/main" id="{FD1DD324-8FFE-42DE-8C0F-1E7AEA7D17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06282" y="1014637"/>
                <a:ext cx="5202415" cy="863707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rmAutofit/>
              </a:bodyPr>
              <a:lstStyle>
                <a:lvl1pPr algn="l" defTabSz="1007943" rtl="0" eaLnBrk="1" latinLnBrk="0" hangingPunct="1">
                  <a:lnSpc>
                    <a:spcPts val="3500"/>
                  </a:lnSpc>
                  <a:spcBef>
                    <a:spcPct val="0"/>
                  </a:spcBef>
                  <a:buNone/>
                  <a:defRPr sz="2800" b="1" kern="1200">
                    <a:solidFill>
                      <a:schemeClr val="tx2"/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defRPr>
                </a:lvl1pPr>
              </a:lstStyle>
              <a:p>
                <a:pPr lvl="0" algn="ctr">
                  <a:defRPr/>
                </a:pPr>
                <a:r>
                  <a:rPr lang="pl-PL" dirty="0">
                    <a:solidFill>
                      <a:srgbClr val="002073"/>
                    </a:solidFill>
                  </a:rPr>
                  <a:t>dla Rozwoju Społecznego</a:t>
                </a:r>
                <a:endParaRPr kumimoji="0" lang="pl-PL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73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" name="Tytuł 1">
                <a:extLst>
                  <a:ext uri="{FF2B5EF4-FFF2-40B4-BE49-F238E27FC236}">
                    <a16:creationId xmlns:a16="http://schemas.microsoft.com/office/drawing/2014/main" id="{EB5C9E51-FC00-41B1-B1C0-28E7AAB81D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47245" y="267254"/>
                <a:ext cx="2545742" cy="432048"/>
              </a:xfrm>
              <a:prstGeom prst="rect">
                <a:avLst/>
              </a:prstGeom>
            </p:spPr>
            <p:txBody>
              <a:bodyPr vert="horz" lIns="0" tIns="0" rIns="0" bIns="0" rtlCol="0" anchor="t" anchorCtr="0">
                <a:normAutofit/>
              </a:bodyPr>
              <a:lstStyle>
                <a:lvl1pPr algn="l" defTabSz="1007943" rtl="0" eaLnBrk="1" latinLnBrk="0" hangingPunct="1">
                  <a:lnSpc>
                    <a:spcPts val="3500"/>
                  </a:lnSpc>
                  <a:spcBef>
                    <a:spcPct val="0"/>
                  </a:spcBef>
                  <a:buNone/>
                  <a:defRPr sz="2800" b="1" kern="1200">
                    <a:solidFill>
                      <a:schemeClr val="tx2"/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defRPr>
                </a:lvl1pPr>
              </a:lstStyle>
              <a:p>
                <a:pPr marL="0" marR="0" lvl="0" indent="0" algn="l" defTabSz="1007943" rtl="0" eaLnBrk="1" fontAlgn="auto" latinLnBrk="0" hangingPunct="1">
                  <a:lnSpc>
                    <a:spcPts val="35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l-PL" sz="1400" b="1" i="0" u="none" strike="noStrike" kern="1200" cap="none" spc="2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</a:rPr>
                  <a:t>Fundusze Europejskie</a:t>
                </a:r>
              </a:p>
            </p:txBody>
          </p:sp>
        </p:grpSp>
        <p:pic>
          <p:nvPicPr>
            <p:cNvPr id="3" name="Obraz 2">
              <a:extLst>
                <a:ext uri="{FF2B5EF4-FFF2-40B4-BE49-F238E27FC236}">
                  <a16:creationId xmlns:a16="http://schemas.microsoft.com/office/drawing/2014/main" id="{C728A1A6-2F13-4BF3-B09B-8B1ABC8801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42693" y="296350"/>
              <a:ext cx="1079492" cy="720000"/>
            </a:xfrm>
            <a:prstGeom prst="rect">
              <a:avLst/>
            </a:prstGeom>
          </p:spPr>
        </p:pic>
      </p:grp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2226596"/>
            <a:ext cx="9144000" cy="1389184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l-PL" sz="3600" b="1" dirty="0">
                <a:latin typeface="+mn-lt"/>
                <a:ea typeface="Verdana" panose="020B0604030504040204" pitchFamily="34" charset="0"/>
                <a:cs typeface="Tahoma" panose="020B0604030504040204" pitchFamily="34" charset="0"/>
              </a:rPr>
              <a:t>Zrównoważony Kampus SGGW – </a:t>
            </a:r>
            <a:br>
              <a:rPr lang="pl-PL" sz="3600" b="1" dirty="0">
                <a:latin typeface="+mn-lt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pl-PL" sz="3600" b="1" dirty="0">
                <a:latin typeface="+mn-lt"/>
                <a:ea typeface="Verdana" panose="020B0604030504040204" pitchFamily="34" charset="0"/>
                <a:cs typeface="Tahoma" panose="020B0604030504040204" pitchFamily="34" charset="0"/>
              </a:rPr>
              <a:t>- kształcenie na rzecz branż kluczowych</a:t>
            </a:r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524000" y="4109291"/>
            <a:ext cx="9144000" cy="179130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</a:rPr>
              <a:t>Projekt współfinansowany z Europejskiego Funduszu Społecznego Plus </a:t>
            </a:r>
          </a:p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</a:rPr>
              <a:t>w </a:t>
            </a:r>
            <a:r>
              <a:rPr lang="pl-PL" sz="7200" dirty="0">
                <a:ea typeface="Verdana" panose="020B0604030504040204" pitchFamily="34" charset="0"/>
                <a:cs typeface="Tahoma" panose="020B0604030504040204" pitchFamily="34" charset="0"/>
              </a:rPr>
              <a:t>ramach Programu Fundusze Europejskie dla Rozwoju Społecznego 2021-2027</a:t>
            </a:r>
          </a:p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  <a:cs typeface="Tahoma" panose="020B0604030504040204" pitchFamily="34" charset="0"/>
              </a:rPr>
              <a:t>Priorytet 1 Umiejętności</a:t>
            </a:r>
          </a:p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  <a:cs typeface="Tahoma" panose="020B0604030504040204" pitchFamily="34" charset="0"/>
              </a:rPr>
              <a:t>Działanie 01.05 Umiejętności w szkolnictwie wyższym</a:t>
            </a:r>
          </a:p>
        </p:txBody>
      </p:sp>
    </p:spTree>
    <p:extLst>
      <p:ext uri="{BB962C8B-B14F-4D97-AF65-F5344CB8AC3E}">
        <p14:creationId xmlns:p14="http://schemas.microsoft.com/office/powerpoint/2010/main" val="2690554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DDF34A-87BB-DE1C-C443-350CBB3BA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01D1947-037A-DE2A-6DD8-9253980A2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579271" cy="1391958"/>
          </a:xfrm>
        </p:spPr>
        <p:txBody>
          <a:bodyPr>
            <a:normAutofit fontScale="90000"/>
          </a:bodyPr>
          <a:lstStyle/>
          <a:p>
            <a:r>
              <a:rPr lang="pl-PL" sz="2800" b="1" dirty="0"/>
              <a:t>Przykład 1. Magnez.</a:t>
            </a:r>
            <a:r>
              <a:rPr lang="pl-PL" sz="2800" dirty="0"/>
              <a:t> Ocena zasobności gleby w A) empirycznie opracowanych przedziałach (w mg składnika na 100 gleby powietrznie suchej) i zalecana dawka składnika w szkółkach (w kg/ha) a następnie B) dla gleby z przykładu 1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440DD1D-18D7-6257-74B6-4258BAC83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952" y="1999528"/>
            <a:ext cx="10516518" cy="4116137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A) Ocena zasobności gleby w Mg zależy od składu granulometrycznego, bez podziału na warstwę orna i </a:t>
            </a:r>
            <a:r>
              <a:rPr lang="pl-PL" sz="2400" dirty="0" err="1"/>
              <a:t>podorną</a:t>
            </a:r>
            <a:r>
              <a:rPr lang="pl-PL" sz="2400" dirty="0"/>
              <a:t> i przy 25% części </a:t>
            </a:r>
            <a:r>
              <a:rPr lang="pl-PL" sz="2400" dirty="0" err="1"/>
              <a:t>spławialnych</a:t>
            </a:r>
            <a:r>
              <a:rPr lang="pl-PL" sz="2400" dirty="0"/>
              <a:t> (jak w przykładzie 1) kształtuje się następująco: zawartość niska wynosi poniżej 3,5, i przy takiej zawartości zalecana dawka powinna mieścić się w przedziale 60-80 kg Mg na hektar; zawartość średnia Mg mieści się w granicach 3,5 do 7,0 – przy takiej zawartości w glebie zalecana dawka Mg spada do 30-40 kg/ha. Wysoka zasobność kształtuje się powyżej 7,0 i w takiej sytuacji zawartość jest odpowiednia i nie zaleca się wprowadzania tego składnika do gleby.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B) Po porównaniu (pkt. A), gleba dla której chcemy wydać zalecenia nawozowe dla Mg w warstwie ornej (6,0 mg) charakteryzuje się zasobnością średnią, a w </a:t>
            </a:r>
            <a:r>
              <a:rPr lang="pl-PL" sz="2400" dirty="0" err="1"/>
              <a:t>podornej</a:t>
            </a:r>
            <a:r>
              <a:rPr lang="pl-PL" sz="2400" dirty="0"/>
              <a:t> (5,5 mg) również zasobnością średnią.  Możemy przyjąć zalecany zakres w granicach 30-40 kg Mg/ha.</a:t>
            </a:r>
          </a:p>
        </p:txBody>
      </p:sp>
    </p:spTree>
    <p:extLst>
      <p:ext uri="{BB962C8B-B14F-4D97-AF65-F5344CB8AC3E}">
        <p14:creationId xmlns:p14="http://schemas.microsoft.com/office/powerpoint/2010/main" val="30580377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24143F-290C-E297-4FE3-B36FB5A52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08730D-35FC-5587-44D0-2651E0C23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579271" cy="1391958"/>
          </a:xfrm>
        </p:spPr>
        <p:txBody>
          <a:bodyPr>
            <a:normAutofit/>
          </a:bodyPr>
          <a:lstStyle/>
          <a:p>
            <a:r>
              <a:rPr lang="pl-PL" sz="2800" b="1" dirty="0"/>
              <a:t>Przykład 1. Potas i magnez</a:t>
            </a:r>
            <a:r>
              <a:rPr lang="pl-PL" sz="2800" dirty="0"/>
              <a:t>. W przypadku tych składników ze względu na antagonistyczną relację należy obliczyć stosunek potasu do magnezu w poszczególnych warstwach. Poprawny stosunek wynosi poniżej 3,5.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1648C5-E1C0-5A23-AC0D-71657BEEB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952" y="2398258"/>
            <a:ext cx="10516518" cy="20614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/>
              <a:t>Dla analizowanego przykładu stosunek K do Mg w warstwie ornej wynosi: 10:6,0 = 1,67, natomiast w warstwie </a:t>
            </a:r>
            <a:r>
              <a:rPr lang="pl-PL" sz="2400" dirty="0" err="1"/>
              <a:t>podornej</a:t>
            </a:r>
            <a:r>
              <a:rPr lang="pl-PL" sz="2400" dirty="0"/>
              <a:t> wynosi: 9,0:5,5=1,64, czyli w obu warstwach jest poprawny. </a:t>
            </a:r>
          </a:p>
        </p:txBody>
      </p:sp>
    </p:spTree>
    <p:extLst>
      <p:ext uri="{BB962C8B-B14F-4D97-AF65-F5344CB8AC3E}">
        <p14:creationId xmlns:p14="http://schemas.microsoft.com/office/powerpoint/2010/main" val="1881809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3DB26-E8C9-13DE-BCD2-AE92B1B1C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5DB926D-0E94-F418-63E8-DD3114AC7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579271" cy="1391958"/>
          </a:xfrm>
        </p:spPr>
        <p:txBody>
          <a:bodyPr>
            <a:normAutofit/>
          </a:bodyPr>
          <a:lstStyle/>
          <a:p>
            <a:r>
              <a:rPr lang="pl-PL" sz="2800" b="1" dirty="0"/>
              <a:t>Przykład 1. Azot.</a:t>
            </a:r>
            <a:r>
              <a:rPr lang="pl-PL" sz="2800" dirty="0"/>
              <a:t> Dawki azotu zależą od wymagań roślin i roku uprawy.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D775A0C-9091-F4F4-823F-93DC882D3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952" y="1999528"/>
            <a:ext cx="10516518" cy="35967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/>
              <a:t>Szacuje się dla siewek drzew iglastych w pierwszym roku uprawy dawkę azotu na 120 kg na hektar.  Pierwsza dawkę można zastosować w marcu </a:t>
            </a:r>
            <a:r>
              <a:rPr lang="pl-PL" sz="2400"/>
              <a:t>a kolejną </a:t>
            </a:r>
            <a:r>
              <a:rPr lang="pl-PL" sz="2400" dirty="0"/>
              <a:t>w maju.</a:t>
            </a:r>
          </a:p>
        </p:txBody>
      </p:sp>
    </p:spTree>
    <p:extLst>
      <p:ext uri="{BB962C8B-B14F-4D97-AF65-F5344CB8AC3E}">
        <p14:creationId xmlns:p14="http://schemas.microsoft.com/office/powerpoint/2010/main" val="25923049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760BEB-86B2-7152-BEC2-9CDE6D9A2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96A980-5632-EBEF-987E-FFF41319B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010"/>
            <a:ext cx="10515600" cy="1325563"/>
          </a:xfrm>
        </p:spPr>
        <p:txBody>
          <a:bodyPr>
            <a:normAutofit/>
          </a:bodyPr>
          <a:lstStyle/>
          <a:p>
            <a:r>
              <a:rPr lang="pl-PL" sz="3600" dirty="0"/>
              <a:t>Przykład 1 – krok 2. Dawka czystych składników na daną powierzchnię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602679-A3D7-F547-5781-D59A2F8F5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918" y="1455573"/>
            <a:ext cx="10515600" cy="4274018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Po analizie i ocenie zasobności gleby wydajemy zalecenie nawozowe, przeliczamy dawki czystego składnika na daną powierzchnię oraz na wybrane nawozy:</a:t>
            </a:r>
          </a:p>
          <a:p>
            <a:pPr marL="514350" indent="-514350">
              <a:lnSpc>
                <a:spcPct val="160000"/>
              </a:lnSpc>
              <a:buFont typeface="+mj-lt"/>
              <a:buAutoNum type="arabicPeriod"/>
            </a:pPr>
            <a:r>
              <a:rPr lang="pl-PL" sz="2400" dirty="0"/>
              <a:t>Azot: 120 kg na hektar</a:t>
            </a:r>
          </a:p>
          <a:p>
            <a:pPr marL="514350" indent="-514350">
              <a:lnSpc>
                <a:spcPct val="160000"/>
              </a:lnSpc>
              <a:buAutoNum type="arabicPeriod"/>
            </a:pPr>
            <a:r>
              <a:rPr lang="pl-PL" sz="2400" dirty="0"/>
              <a:t>Fosfor: 25 kg P na hektar</a:t>
            </a:r>
          </a:p>
          <a:p>
            <a:pPr marL="514350" indent="-514350">
              <a:lnSpc>
                <a:spcPct val="160000"/>
              </a:lnSpc>
              <a:buFont typeface="Arial" panose="020B0604020202020204" pitchFamily="34" charset="0"/>
              <a:buAutoNum type="arabicPeriod"/>
            </a:pPr>
            <a:r>
              <a:rPr lang="pl-PL" sz="2400" dirty="0"/>
              <a:t>Potas: 150 kg K na hektar</a:t>
            </a:r>
          </a:p>
          <a:p>
            <a:pPr marL="514350" indent="-514350">
              <a:lnSpc>
                <a:spcPct val="160000"/>
              </a:lnSpc>
              <a:buFont typeface="Arial" panose="020B0604020202020204" pitchFamily="34" charset="0"/>
              <a:buAutoNum type="arabicPeriod"/>
            </a:pPr>
            <a:r>
              <a:rPr lang="pl-PL" sz="2400" dirty="0"/>
              <a:t>Magnez: 40 kg Mg na hektar</a:t>
            </a:r>
          </a:p>
        </p:txBody>
      </p:sp>
    </p:spTree>
    <p:extLst>
      <p:ext uri="{BB962C8B-B14F-4D97-AF65-F5344CB8AC3E}">
        <p14:creationId xmlns:p14="http://schemas.microsoft.com/office/powerpoint/2010/main" val="1868741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DA195-3A6E-F878-5D49-1214A3188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D7DC29-C797-5D3A-D22A-ADFBF701C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Przykład 1 – krok 2. Wybór nawozu i jego dawka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6519FF9-AAF2-3F24-D524-054C52AC6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264" y="1058262"/>
            <a:ext cx="11277600" cy="5332706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spcBef>
                <a:spcPts val="600"/>
              </a:spcBef>
              <a:buNone/>
            </a:pPr>
            <a:r>
              <a:rPr lang="pl-PL" sz="1800" dirty="0"/>
              <a:t>Przeliczenie na wybrane nawozy:</a:t>
            </a:r>
          </a:p>
          <a:p>
            <a:pPr marL="514350" indent="-51435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AutoNum type="arabicPeriod"/>
            </a:pPr>
            <a:r>
              <a:rPr lang="pl-PL" sz="1800" dirty="0"/>
              <a:t>Azot: wolno działający i zakwaszający mocznik (46% N) tj. ok. 261 kg mocznika</a:t>
            </a:r>
          </a:p>
          <a:p>
            <a:pPr marL="514350" indent="-514350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pl-PL" sz="1800" dirty="0"/>
              <a:t>Fosfor: superfosfat potrójny granulowany (20% P) tj. 125 kg nawozu</a:t>
            </a:r>
          </a:p>
          <a:p>
            <a:pPr marL="514350" indent="-514350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pl-PL" sz="1800" dirty="0"/>
              <a:t>Potas: siarczan potasu (41,5% K) tj.  Ok. 361 kg nawozu</a:t>
            </a:r>
          </a:p>
          <a:p>
            <a:pPr marL="514350" indent="-51435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AutoNum type="arabicPeriod"/>
            </a:pPr>
            <a:r>
              <a:rPr lang="pl-PL" sz="1800" dirty="0"/>
              <a:t>Magnez: kizeryt (12 % Mg) tj. 333 kg nawozu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pl-PL" sz="1800" dirty="0"/>
              <a:t>Uwagi końcowe: w przypadku możliwości nawożenia organicznego zawsze jest to działanie korzystne. Nawożenie azotem zaplanować w 2-3 dawkach, można też zróżnicować nawozy będące źródłem azotu wprowadzają w pierwszej dawce np. fosforan amonu. Pozostałe nawozy są nawozami przedsiewnymi, zwłaszcza dla fosforu ma duże znaczenie dobre wymieszanie nawozu w całej miąższości gleby.  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pl-PL" sz="1800" dirty="0"/>
              <a:t> Liczby graniczne i zawartości wskaźnikowe niezbędne do opracowywania zaleceń nawozowych są także dostępne w zalecanej literaturze.</a:t>
            </a:r>
          </a:p>
        </p:txBody>
      </p:sp>
    </p:spTree>
    <p:extLst>
      <p:ext uri="{BB962C8B-B14F-4D97-AF65-F5344CB8AC3E}">
        <p14:creationId xmlns:p14="http://schemas.microsoft.com/office/powerpoint/2010/main" val="3930660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15450-BE62-0F99-F3C6-C6E75003C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5E5B7A-C000-DAB8-B341-D538A5BAD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01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Przykład 2 – Ocena stanu odżywienia roślin w szkółce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E26A016-A13F-EC77-A861-E5A532C96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2491"/>
            <a:ext cx="10515600" cy="505301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dirty="0"/>
              <a:t>Po zastosowanym nawożeniu doglebowym na najmłodszych przyrostach roślin cisa pospolitego w trzecim roku uprawy zaobserwowano jasnozielone zabarwienie (chlorozy). Celem weryfikacji poprawności nawożenia i rozwiązania problemu pobrano materiał roślinny do analizy. Analiza chemiczna liści wykazała następujące zawartości (w % suchej masy): N – 2,11, P – 0,35, K – 1,90, Ca – 0,50 i Mg – 0,20 oraz zawartość żelaza, manganu, miedzi i  boru odpowiednio 42, 35, 54 i 25 mg na kg suchej masy.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dirty="0"/>
              <a:t>Oceń wyniki, podaj ewentualna przyczynę i rozwiązanie.</a:t>
            </a:r>
          </a:p>
        </p:txBody>
      </p:sp>
    </p:spTree>
    <p:extLst>
      <p:ext uri="{BB962C8B-B14F-4D97-AF65-F5344CB8AC3E}">
        <p14:creationId xmlns:p14="http://schemas.microsoft.com/office/powerpoint/2010/main" val="19547845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9D400-9A5E-358F-72B2-87827E270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FAE3BA-C2F3-C8A0-5ECF-1C781B8EA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579271" cy="1391958"/>
          </a:xfrm>
        </p:spPr>
        <p:txBody>
          <a:bodyPr>
            <a:normAutofit/>
          </a:bodyPr>
          <a:lstStyle/>
          <a:p>
            <a:r>
              <a:rPr lang="pl-PL" sz="2800" b="1" dirty="0"/>
              <a:t>Przykład 2. Ocena wyników analizy materiału roślinnego, analiza problemu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5467ECD-8C11-1318-D2CF-1255BD0C2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666586"/>
            <a:ext cx="10579271" cy="40204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000" dirty="0"/>
              <a:t>Analiza chemiczna materiału roślinnego (w % suchej masy): N – 2,11, P – 0,35, K – 1,90, Mg – 0,20 i Ca – 0,50 oraz zawartość żelaza, manganu, miedzi i  boru odpowiednio 42, 180, 54 i 25 mg na kg suchej masy.</a:t>
            </a:r>
          </a:p>
          <a:p>
            <a:pPr marL="0" indent="0">
              <a:buNone/>
            </a:pPr>
            <a:r>
              <a:rPr lang="pl-PL" sz="2000" dirty="0"/>
              <a:t>Przedziały graniczne dla gatunku </a:t>
            </a:r>
            <a:r>
              <a:rPr lang="pl-PL" sz="2000" dirty="0" err="1"/>
              <a:t>Taxus</a:t>
            </a:r>
            <a:r>
              <a:rPr lang="pl-PL" sz="2000" dirty="0"/>
              <a:t> (wg różnych autorów) składników w materiale roślinnym (w zależności od odmiany) powinny mieścić się w granicach:</a:t>
            </a:r>
          </a:p>
          <a:p>
            <a:pPr marL="457200" indent="-457200">
              <a:buAutoNum type="alphaUcParenR"/>
            </a:pPr>
            <a:r>
              <a:rPr lang="pl-PL" sz="2000" dirty="0"/>
              <a:t>makroskładniki odpowiednio N, P, K, Mg i Ca (% </a:t>
            </a:r>
            <a:r>
              <a:rPr lang="pl-PL" sz="2000" dirty="0" err="1"/>
              <a:t>s.m</a:t>
            </a:r>
            <a:r>
              <a:rPr lang="pl-PL" sz="2000" dirty="0"/>
              <a:t>.): 1,62-2,76; 0,26-0,47; 1-2,34; 0,15-0,29 i 0,50-0,59.</a:t>
            </a:r>
          </a:p>
          <a:p>
            <a:pPr marL="457200" indent="-457200">
              <a:buAutoNum type="alphaUcParenR"/>
            </a:pPr>
            <a:r>
              <a:rPr lang="pl-PL" sz="2000" dirty="0"/>
              <a:t>mikroskładniki odpowiednio Fe, Mn, Cu i  B: 62-607; 27-300; 12-58 i 15-86.</a:t>
            </a:r>
          </a:p>
          <a:p>
            <a:pPr marL="0" indent="0">
              <a:buNone/>
            </a:pPr>
            <a:r>
              <a:rPr lang="pl-PL" sz="2000" dirty="0"/>
              <a:t>Po porównaniu można stwierdzić, że składnikiem zdecydowanie poza wskazanym przedziałem znajduje się żelazo.</a:t>
            </a:r>
          </a:p>
        </p:txBody>
      </p:sp>
    </p:spTree>
    <p:extLst>
      <p:ext uri="{BB962C8B-B14F-4D97-AF65-F5344CB8AC3E}">
        <p14:creationId xmlns:p14="http://schemas.microsoft.com/office/powerpoint/2010/main" val="365533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9868B-FA52-347B-E419-D660E0871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D61341-C230-FCB7-98E6-F31EB5FDC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579271" cy="1391958"/>
          </a:xfrm>
        </p:spPr>
        <p:txBody>
          <a:bodyPr>
            <a:normAutofit/>
          </a:bodyPr>
          <a:lstStyle/>
          <a:p>
            <a:r>
              <a:rPr lang="pl-PL" sz="2800" b="1" dirty="0"/>
              <a:t>Przykład 2. Ocena wyników analizy materiału roślinnego, analiza problemu, rozwiązanie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950A673-C2B3-3C04-0B99-6D4C5F3F6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016782"/>
            <a:ext cx="10579271" cy="40204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000" dirty="0"/>
              <a:t>Dostępność mikroskładników jest ściśle związana z odczynem gleby i spada wraz ze wzrostem </a:t>
            </a:r>
            <a:r>
              <a:rPr lang="pl-PL" sz="2000" dirty="0" err="1"/>
              <a:t>pH</a:t>
            </a:r>
            <a:r>
              <a:rPr lang="pl-PL" sz="2000" dirty="0"/>
              <a:t> (nie dotyczy molibdenu). Zatem w pierwszej kolejności należy pobrać próbkę gleby i ocenić jej odczyn. </a:t>
            </a:r>
          </a:p>
          <a:p>
            <a:pPr marL="0" indent="0">
              <a:buNone/>
            </a:pPr>
            <a:r>
              <a:rPr lang="pl-PL" sz="2000" dirty="0"/>
              <a:t>Mikroskładniki należą do pierwiastków nieruchliwych, dlatego pierwsze objawy występują na częściach młodych, nowo rozwijających się, co potwierdza też podana w przykładzie obserwacja dotycząca chlorozy. Aby podkarmić rośliny można zastosować kilkukrotne dokarmianie poza korzeniowe (5-7 razy co tydzień) siarczanem żelaza. Zakres stężeń dla tej soli wynosi od 0,4 do 2,8%. Bezpieczne stężenie w większości nawozów stosowanych do nawożenia poza-korzeniowego wynosi 0,5%.</a:t>
            </a:r>
          </a:p>
        </p:txBody>
      </p:sp>
    </p:spTree>
    <p:extLst>
      <p:ext uri="{BB962C8B-B14F-4D97-AF65-F5344CB8AC3E}">
        <p14:creationId xmlns:p14="http://schemas.microsoft.com/office/powerpoint/2010/main" val="39127288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062324-8723-8404-8854-72D1F85E1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913C8A-8900-B9FE-B0A3-7EC7806FE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119" y="2222954"/>
            <a:ext cx="10515600" cy="1325563"/>
          </a:xfrm>
        </p:spPr>
        <p:txBody>
          <a:bodyPr>
            <a:normAutofit/>
          </a:bodyPr>
          <a:lstStyle/>
          <a:p>
            <a:r>
              <a:rPr lang="pl-PL" dirty="0"/>
              <a:t>Zadania do samodzielnego rozwiązania</a:t>
            </a:r>
          </a:p>
        </p:txBody>
      </p:sp>
    </p:spTree>
    <p:extLst>
      <p:ext uri="{BB962C8B-B14F-4D97-AF65-F5344CB8AC3E}">
        <p14:creationId xmlns:p14="http://schemas.microsoft.com/office/powerpoint/2010/main" val="19403655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C2541-3713-A286-C928-B0E2CEF85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4E9FBE-C9F7-77F2-5A27-7A7EB8FD5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3525"/>
            <a:ext cx="10515600" cy="1325563"/>
          </a:xfrm>
        </p:spPr>
        <p:txBody>
          <a:bodyPr>
            <a:normAutofit/>
          </a:bodyPr>
          <a:lstStyle/>
          <a:p>
            <a:r>
              <a:rPr lang="pl-PL" dirty="0"/>
              <a:t>Zadanie 1 do samodzielnego rozwiązania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66536BA-2BF1-A5FA-2B80-29DE9C86E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299" y="1452900"/>
            <a:ext cx="10515600" cy="44958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000" dirty="0"/>
              <a:t>Opracuj zalecenie nawozowe dla tawuły uprawianej drugi rok na glebie zawierającej 28% części </a:t>
            </a:r>
            <a:r>
              <a:rPr lang="pl-PL" sz="2000" dirty="0" err="1"/>
              <a:t>spławialnych</a:t>
            </a:r>
            <a:r>
              <a:rPr lang="pl-PL" sz="2000" dirty="0"/>
              <a:t> (gleba średnia). Powierzchnia 0,5ha.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000" dirty="0"/>
              <a:t>Analiza gleby (metoda </a:t>
            </a:r>
            <a:r>
              <a:rPr lang="pl-PL" sz="2000" dirty="0" err="1"/>
              <a:t>Egnera-Riehma</a:t>
            </a:r>
            <a:r>
              <a:rPr lang="pl-PL" sz="2000" dirty="0"/>
              <a:t>) wykazała następujące zawartości fosforu, potasu i magnezu w mg na 100 g gleby powietrznie suchej: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000" dirty="0"/>
              <a:t>Warstwa orna: 8, 15 i 4,5 odpowiednio dla fosforu, potasu i magnezu.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000" dirty="0"/>
              <a:t>Warstwa </a:t>
            </a:r>
            <a:r>
              <a:rPr lang="pl-PL" sz="2000" dirty="0" err="1"/>
              <a:t>podorna</a:t>
            </a:r>
            <a:r>
              <a:rPr lang="pl-PL" sz="2000" dirty="0"/>
              <a:t>: 5, 10 i 5 odpowiednio dla fosforu, potasu i magnezu.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000" dirty="0"/>
              <a:t>Odczyn (</a:t>
            </a:r>
            <a:r>
              <a:rPr lang="pl-PL" sz="2000" dirty="0" err="1"/>
              <a:t>pH</a:t>
            </a:r>
            <a:r>
              <a:rPr lang="pl-PL" sz="2000" dirty="0"/>
              <a:t> w wodzie) w warstwie ornej 4,9 i w </a:t>
            </a:r>
            <a:r>
              <a:rPr lang="pl-PL" sz="2000" dirty="0" err="1"/>
              <a:t>podornej</a:t>
            </a:r>
            <a:r>
              <a:rPr lang="pl-PL" sz="2000" dirty="0"/>
              <a:t> 5,2.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000" dirty="0"/>
              <a:t>Zawartości wskaźnikowe i liczby  graniczne w załączonej literaturze.</a:t>
            </a:r>
          </a:p>
        </p:txBody>
      </p:sp>
    </p:spTree>
    <p:extLst>
      <p:ext uri="{BB962C8B-B14F-4D97-AF65-F5344CB8AC3E}">
        <p14:creationId xmlns:p14="http://schemas.microsoft.com/office/powerpoint/2010/main" val="2437305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BCDF83-2590-41B9-82BF-40D7564BC5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3641" y="1122363"/>
            <a:ext cx="9144000" cy="879858"/>
          </a:xfrm>
        </p:spPr>
        <p:txBody>
          <a:bodyPr>
            <a:normAutofit/>
          </a:bodyPr>
          <a:lstStyle/>
          <a:p>
            <a:r>
              <a:rPr lang="pl-PL" sz="3600" b="1" dirty="0">
                <a:latin typeface="+mn-lt"/>
              </a:rPr>
              <a:t>Żywienie mineralne roślin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EF1EC21-3A39-4294-97D0-99641ED274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34267"/>
            <a:ext cx="9144000" cy="2501370"/>
          </a:xfrm>
        </p:spPr>
        <p:txBody>
          <a:bodyPr>
            <a:normAutofit fontScale="70000" lnSpcReduction="20000"/>
          </a:bodyPr>
          <a:lstStyle/>
          <a:p>
            <a:r>
              <a:rPr lang="pl-PL" sz="3600" dirty="0"/>
              <a:t>Ćwiczenia</a:t>
            </a:r>
          </a:p>
          <a:p>
            <a:pPr>
              <a:spcAft>
                <a:spcPts val="1800"/>
              </a:spcAft>
            </a:pPr>
            <a:r>
              <a:rPr lang="pl-PL" sz="3600" dirty="0"/>
              <a:t>Opracowywanie zaleceń nawozowych w gruntowym szkółkarstwie ozdobnym</a:t>
            </a:r>
          </a:p>
          <a:p>
            <a:pPr>
              <a:spcAft>
                <a:spcPts val="1800"/>
              </a:spcAft>
            </a:pPr>
            <a:r>
              <a:rPr lang="pl-PL" sz="3600" dirty="0"/>
              <a:t>Dr hab. Barbara Łata, prof. SGGW</a:t>
            </a:r>
          </a:p>
          <a:p>
            <a:r>
              <a:rPr lang="pl-PL" sz="3600" dirty="0"/>
              <a:t>Katedra Ochrony Roślin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338951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8565F-1FA9-67C9-BE1A-B93E14F42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9D6D86-9859-2EA1-7BEF-680B51316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3525"/>
            <a:ext cx="10515600" cy="1325563"/>
          </a:xfrm>
        </p:spPr>
        <p:txBody>
          <a:bodyPr>
            <a:normAutofit/>
          </a:bodyPr>
          <a:lstStyle/>
          <a:p>
            <a:r>
              <a:rPr lang="pl-PL" dirty="0"/>
              <a:t>Zadanie 2 do samodzielnego rozwiązania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3143850-5A27-4BBB-2024-1E7D533A4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299" y="1452900"/>
            <a:ext cx="10515600" cy="44958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000" dirty="0"/>
              <a:t>Opracuj zalecenie nawozowe dla plantacji róż w drugim roku uprawy na glebie zawierającej do 20% części </a:t>
            </a:r>
            <a:r>
              <a:rPr lang="pl-PL" sz="2000" dirty="0" err="1"/>
              <a:t>spławialnych</a:t>
            </a:r>
            <a:r>
              <a:rPr lang="pl-PL" sz="2000" dirty="0"/>
              <a:t> (gleba lekka). Powierzchnia 0,5 ha.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000" dirty="0"/>
              <a:t>Analiza gleby (metoda </a:t>
            </a:r>
            <a:r>
              <a:rPr lang="pl-PL" sz="2000" dirty="0" err="1"/>
              <a:t>Egnera-Riehma</a:t>
            </a:r>
            <a:r>
              <a:rPr lang="pl-PL" sz="2000" dirty="0"/>
              <a:t>) wykazała następujące zawartości fosforu, potasu i magnezu w mg na 100 g gleby powietrznie suchej: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000" dirty="0"/>
              <a:t>Warstwa orna: 7, 12 i 2 odpowiednio dla fosforu, potasu i magnezu.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000" dirty="0"/>
              <a:t>Warstwa </a:t>
            </a:r>
            <a:r>
              <a:rPr lang="pl-PL" sz="2000" dirty="0" err="1"/>
              <a:t>podorna</a:t>
            </a:r>
            <a:r>
              <a:rPr lang="pl-PL" sz="2000" dirty="0"/>
              <a:t>: 3,5, 14 i 1,55 odpowiednio dla fosforu, potasu i magnezu.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000" dirty="0"/>
              <a:t>Odczyn prawidłowy.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000" dirty="0"/>
              <a:t>Zawartości wskaźnikowe i liczby  graniczne w załączonej literaturze.</a:t>
            </a:r>
          </a:p>
        </p:txBody>
      </p:sp>
    </p:spTree>
    <p:extLst>
      <p:ext uri="{BB962C8B-B14F-4D97-AF65-F5344CB8AC3E}">
        <p14:creationId xmlns:p14="http://schemas.microsoft.com/office/powerpoint/2010/main" val="788391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099"/>
            <a:ext cx="10515600" cy="1325563"/>
          </a:xfrm>
        </p:spPr>
        <p:txBody>
          <a:bodyPr>
            <a:normAutofit/>
          </a:bodyPr>
          <a:lstStyle/>
          <a:p>
            <a:r>
              <a:rPr lang="pl-PL"/>
              <a:t>LITERATURA UZUPEŁNIAJĄCA: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A8D95C-61FA-4D2E-B7AC-819E3F5B3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632" y="1564960"/>
            <a:ext cx="10515600" cy="372808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pl-PL" sz="1800" dirty="0"/>
              <a:t>Kacperska I., Oświęcimski W., Przeradzki D., Stojanowska J. 1993. Opracowanie zaleceń nawozowych w ogrodnictwie. Wyd. SGGW, Warszawa.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pl-PL" sz="1800" dirty="0"/>
              <a:t>Komosa A. (red.) 2012. Żywienie roślin ogrodniczych. Podstawy i perspektywy. </a:t>
            </a:r>
            <a:r>
              <a:rPr lang="pl-PL" sz="1800" dirty="0" err="1"/>
              <a:t>PWRiL</a:t>
            </a:r>
            <a:r>
              <a:rPr lang="pl-PL" sz="1800" dirty="0"/>
              <a:t>, Poznań.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pl-PL" sz="1800" dirty="0"/>
              <a:t>Łata B., Stankiewicz-</a:t>
            </a:r>
            <a:r>
              <a:rPr lang="pl-PL" sz="1800" dirty="0" err="1"/>
              <a:t>Kosyl</a:t>
            </a:r>
            <a:r>
              <a:rPr lang="pl-PL" sz="1800" dirty="0"/>
              <a:t> M., Wińska-Krysiak M. 2019. Przewodnik do ćwiczeń z uprawy roli i nawożenia roślin ogrodniczych. Wyd. SGGW, Warszawa.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2"/>
              </a:rPr>
              <a:t>Metodyki IP – Państwowa Inspekcja Ochrony Roślin i Nasiennictwa – Portal Gov.pl 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pl-PL" sz="1800" dirty="0"/>
              <a:t>Rozporządzenie Ministra Rolnictwa i Rozwoju Wsi z dnia 20 lipca 2018 r. zmieniające rozporządzenie w sprawie szczegółowego sposobu stosowania nawozów oraz prowadzenia szkoleń z zakresu ich stosowania (Dz. U. z 2018 </a:t>
            </a:r>
            <a:r>
              <a:rPr lang="pl-PL" sz="1800" dirty="0" err="1"/>
              <a:t>r.poz</a:t>
            </a:r>
            <a:r>
              <a:rPr lang="pl-PL" sz="1800" dirty="0"/>
              <a:t>. 1438).</a:t>
            </a:r>
          </a:p>
        </p:txBody>
      </p:sp>
    </p:spTree>
    <p:extLst>
      <p:ext uri="{BB962C8B-B14F-4D97-AF65-F5344CB8AC3E}">
        <p14:creationId xmlns:p14="http://schemas.microsoft.com/office/powerpoint/2010/main" val="21667571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Obraz 2">
            <a:extLst>
              <a:ext uri="{FF2B5EF4-FFF2-40B4-BE49-F238E27FC236}">
                <a16:creationId xmlns:a16="http://schemas.microsoft.com/office/drawing/2014/main" id="{65C93C00-4E94-41BD-A3B3-EDC3C6DBC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896" y="3276502"/>
            <a:ext cx="314325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Obraz 3">
            <a:extLst>
              <a:ext uri="{FF2B5EF4-FFF2-40B4-BE49-F238E27FC236}">
                <a16:creationId xmlns:a16="http://schemas.microsoft.com/office/drawing/2014/main" id="{1360999B-B904-4568-B3C5-06EFB8940D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8221" y="3271837"/>
            <a:ext cx="314325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6AF5C274-1676-485A-B5B9-F6FFD1B5E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451" y="2335576"/>
            <a:ext cx="10515600" cy="616944"/>
          </a:xfrm>
        </p:spPr>
        <p:txBody>
          <a:bodyPr>
            <a:normAutofit/>
          </a:bodyPr>
          <a:lstStyle/>
          <a:p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Autor utworu</a:t>
            </a:r>
            <a: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</a:t>
            </a:r>
            <a: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arbara </a:t>
            </a:r>
            <a:r>
              <a:rPr lang="pl-PL" altLang="pl-PL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Ł</a:t>
            </a:r>
            <a: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ata</a:t>
            </a:r>
            <a:endParaRPr lang="pl-PL" sz="1800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F60D5A0-01D1-4B2D-8E31-C5BC57FBA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1508" y="3264737"/>
            <a:ext cx="10515600" cy="1500187"/>
          </a:xfrm>
        </p:spPr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CC BY 4.0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Materiał jest udostępniony na licencji Creative </a:t>
            </a:r>
            <a:r>
              <a:rPr kumimoji="0" lang="pl-PL" altLang="pl-PL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Commons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Uznanie autorstwa CC BY 4.0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https://creativecommons.org/licenses/by/4.0/deed.pl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Materiał opracowany w związku z realizacją projektu 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Zr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wnoważony Kampus SGGW - kształcenie na rzecz branż kluczowych 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nr FERS.01.05-IP.08-0067/23 </a:t>
            </a: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966244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296"/>
            <a:ext cx="10515600" cy="1826282"/>
          </a:xfrm>
        </p:spPr>
        <p:txBody>
          <a:bodyPr>
            <a:normAutofit/>
          </a:bodyPr>
          <a:lstStyle/>
          <a:p>
            <a:r>
              <a:rPr lang="pl-PL" sz="3200" dirty="0"/>
              <a:t>Opracowywanie zaleceń nawozowych dla szkółek roślin ozdobnych - wprowadzenie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7275"/>
            <a:ext cx="10516518" cy="4665600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spcAft>
                <a:spcPts val="2000"/>
              </a:spcAft>
              <a:buNone/>
            </a:pPr>
            <a:r>
              <a:rPr lang="pl-PL" sz="2400" dirty="0"/>
              <a:t>W gruntowym szkółkarstwie ozdobnym podobnie jak dla innych grup roślin nawożenie opiera się na analizach chemicznych gleby i materiału roślinnego, ale w tym przypadku możemy spodziewać się wielu ograniczeń. Ze względu na szeroki asortyment (gatunkowy, odmianowy) uprawianych roślin brakuje dokładnych opracowań w zakresie wymagań żywieniowych a rośliny są grupowane na podstawie potrzeb pokarmowych oraz wymagań względem </a:t>
            </a:r>
            <a:r>
              <a:rPr lang="pl-PL" sz="2400" dirty="0" err="1"/>
              <a:t>pH</a:t>
            </a:r>
            <a:r>
              <a:rPr lang="pl-PL" sz="2400" dirty="0"/>
              <a:t>. Nawożenie gleb prowadzi się na podstawie analizy gleby metodą </a:t>
            </a:r>
            <a:r>
              <a:rPr lang="pl-PL" sz="2400" dirty="0" err="1"/>
              <a:t>Egnera-Riehma</a:t>
            </a:r>
            <a:r>
              <a:rPr lang="pl-PL" sz="2400" dirty="0"/>
              <a:t>, natomiast dawki azotu są zalecane na podstawie wymagań poszczególnych grup roślin w zależności od roku uprawy z podziałem na 1-3 dawki azotu w sezonie. W tych uprawach ocenę zasobności gleby oraz zalecane dawki odczytuje się z opracowanych dla szkółkarstwa tabel. Zalecenia dotyczą pierwszych lat uprawy, w przypadku starszych roślin nawożenia można obniżyć o 20-30%. Ze względu na ograniczenia i brak ścisłych informacji jeszcze większej wagi nabiera ocena wizualna stanu odżywienia roślin w szkółce. Może zachodzić potrzeba oceny jakości gleby czy materiału roślinnego przez analogię do plantacji wieloletnich. </a:t>
            </a:r>
          </a:p>
        </p:txBody>
      </p:sp>
    </p:spTree>
    <p:extLst>
      <p:ext uri="{BB962C8B-B14F-4D97-AF65-F5344CB8AC3E}">
        <p14:creationId xmlns:p14="http://schemas.microsoft.com/office/powerpoint/2010/main" val="1835672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53E8C-737A-0E3D-38FA-E01DF86EE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3633AB-529A-B394-9F0C-0A8F6ACF8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489" y="2520492"/>
            <a:ext cx="10515600" cy="1325563"/>
          </a:xfrm>
        </p:spPr>
        <p:txBody>
          <a:bodyPr>
            <a:noAutofit/>
          </a:bodyPr>
          <a:lstStyle/>
          <a:p>
            <a:r>
              <a:rPr lang="pl-PL" dirty="0"/>
              <a:t>Zalecenia dla szkółek roślin ozdobnych na wybranych przykładach</a:t>
            </a:r>
          </a:p>
        </p:txBody>
      </p:sp>
    </p:spTree>
    <p:extLst>
      <p:ext uri="{BB962C8B-B14F-4D97-AF65-F5344CB8AC3E}">
        <p14:creationId xmlns:p14="http://schemas.microsoft.com/office/powerpoint/2010/main" val="2457480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DF928B-3E79-FB62-DB2E-11BEBEBAA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A67B15-90F0-4084-CCAE-D3BDF3D00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01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Przykład 1 – przygotowanie gleby pod nasadzenia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031BFF9-AD88-214A-3BEA-9EDE3D91E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0130"/>
            <a:ext cx="10515600" cy="5053013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dirty="0"/>
              <a:t>Zaplanuj podstawowe nawożenie gleby zawierającej 25% części </a:t>
            </a:r>
            <a:r>
              <a:rPr lang="pl-PL" dirty="0" err="1"/>
              <a:t>spławialnych</a:t>
            </a:r>
            <a:r>
              <a:rPr lang="pl-PL" dirty="0"/>
              <a:t> (gleba średnia) przed sadzeniem drzew iglastych. Powierzchnia 1ha. Oznaczone zawartości P, K i Mg w mg na 100 gleby powietrznie suchej w warstwie ornej wynosiły: 6,5, 10 i 6,0, natomiast w warstwie </a:t>
            </a:r>
            <a:r>
              <a:rPr lang="pl-PL" dirty="0" err="1"/>
              <a:t>podornej</a:t>
            </a:r>
            <a:r>
              <a:rPr lang="pl-PL" dirty="0"/>
              <a:t> odpowiednio 5,5, 9,0 i 5,5. Odczyn mierzony w  wodzie destylowanej wynosił odpowiednio 6,2 i 6,3 w warstwie ornej i </a:t>
            </a:r>
            <a:r>
              <a:rPr lang="pl-PL" dirty="0" err="1"/>
              <a:t>podornej</a:t>
            </a:r>
            <a:r>
              <a:rPr lang="pl-PL" dirty="0"/>
              <a:t>. Opracuj zalecenie nawozowe.</a:t>
            </a:r>
          </a:p>
        </p:txBody>
      </p:sp>
    </p:spTree>
    <p:extLst>
      <p:ext uri="{BB962C8B-B14F-4D97-AF65-F5344CB8AC3E}">
        <p14:creationId xmlns:p14="http://schemas.microsoft.com/office/powerpoint/2010/main" val="3219091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314C3-D095-3C66-7C0B-4023CFFDE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0ABBB7-6F9F-C196-1AF6-32E3EB39B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010"/>
            <a:ext cx="10515600" cy="1325563"/>
          </a:xfrm>
        </p:spPr>
        <p:txBody>
          <a:bodyPr/>
          <a:lstStyle/>
          <a:p>
            <a:r>
              <a:rPr lang="pl-PL" dirty="0"/>
              <a:t>Przykład 1 – krok 1. Uwagi ogólne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B9107B-226F-1A06-5EC9-B26E1D740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0130"/>
            <a:ext cx="10515600" cy="505301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dirty="0"/>
              <a:t>W pierwszym etapie oceniamy potrzebę regulacji odczynu oraz zasobność gleby w fosfor, potas i magnez, których zawartość oznaczono w naszej glebie, porównując je do empirycznie opracowanych danych (przedziałów liczbowych) dla szkółek roślin ozdobnych. Klasy zasobności gleby są określane w trzech kategoriach: niska, średnia lub wysoka. Zalecane dawki składnika zależą od zasobności gleby, w przypadku potasu ocena zasobności zależy od składu granulometrycznego. Dawki azotu dla gruntowych upraw szkółkarskich zależą od wymagań roślin i roku uprawy.</a:t>
            </a:r>
          </a:p>
        </p:txBody>
      </p:sp>
    </p:spTree>
    <p:extLst>
      <p:ext uri="{BB962C8B-B14F-4D97-AF65-F5344CB8AC3E}">
        <p14:creationId xmlns:p14="http://schemas.microsoft.com/office/powerpoint/2010/main" val="261644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AB7B9-0148-93F4-DA4E-DAE4E28B7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504DD7-2F92-D311-5002-7EE72D52D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579271" cy="1391958"/>
          </a:xfrm>
        </p:spPr>
        <p:txBody>
          <a:bodyPr>
            <a:normAutofit/>
          </a:bodyPr>
          <a:lstStyle/>
          <a:p>
            <a:r>
              <a:rPr lang="pl-PL" sz="2800" b="1" dirty="0"/>
              <a:t>Przykład 1. Odczyn gleby</a:t>
            </a:r>
            <a:r>
              <a:rPr lang="pl-PL" sz="2800" dirty="0"/>
              <a:t>.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2DA1CA-7784-DE81-7402-00171594D6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952" y="1999528"/>
            <a:ext cx="10516518" cy="359670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sz="2400" dirty="0"/>
              <a:t>Wymagania drzew iglastych mierzonego w zawiesinie gleby w wodzie(</a:t>
            </a:r>
            <a:r>
              <a:rPr lang="pl-PL" sz="2400" dirty="0" err="1"/>
              <a:t>pH</a:t>
            </a:r>
            <a:r>
              <a:rPr lang="pl-PL" sz="2400" dirty="0"/>
              <a:t> w H</a:t>
            </a:r>
            <a:r>
              <a:rPr lang="pl-PL" sz="2400" baseline="-25000" dirty="0"/>
              <a:t>2</a:t>
            </a:r>
            <a:r>
              <a:rPr lang="pl-PL" sz="2400" dirty="0"/>
              <a:t>O) kształtują się w zakresie 5,0-6,0. Gleba z przykładu 1 nie wymaga zatem wapnowania. Pomierzony odczyn w niewielkim stopniu przekracza powyższy przedział, ponieważ rośliny iglaste wymagają niższego odczynu niż liściaste można zastosować nawozy fizjologicznie kwaśne, które obniżą odczyn.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2400" dirty="0"/>
              <a:t>W przypadku konieczności regulacji </a:t>
            </a:r>
            <a:r>
              <a:rPr lang="pl-PL" sz="2400" dirty="0" err="1"/>
              <a:t>pH</a:t>
            </a:r>
            <a:r>
              <a:rPr lang="pl-PL" sz="2400" dirty="0"/>
              <a:t> korzystamy z dostępnych metod i wyników analiz jak krzywa próbnego odkwaszania lub zakwaszania, wartość kwasowości hydrolitycznej czy opracowane tabele na podstawie których można ocenić potrzeby wapnowania. W każdym przypadku musimy znać aktualny odczyn i kategorię gleby.</a:t>
            </a:r>
          </a:p>
        </p:txBody>
      </p:sp>
    </p:spTree>
    <p:extLst>
      <p:ext uri="{BB962C8B-B14F-4D97-AF65-F5344CB8AC3E}">
        <p14:creationId xmlns:p14="http://schemas.microsoft.com/office/powerpoint/2010/main" val="4144846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A5C5C0-D1EE-3766-0EAD-95451C32A9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3FDA27-E5E7-DD55-4484-26142399A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579271" cy="1391958"/>
          </a:xfrm>
        </p:spPr>
        <p:txBody>
          <a:bodyPr>
            <a:normAutofit fontScale="90000"/>
          </a:bodyPr>
          <a:lstStyle/>
          <a:p>
            <a:r>
              <a:rPr lang="pl-PL" sz="2800" b="1" dirty="0"/>
              <a:t>Przykład 1. Fosfor.</a:t>
            </a:r>
            <a:r>
              <a:rPr lang="pl-PL" sz="2800" dirty="0"/>
              <a:t> Ocena zasobności gleby w A) empirycznie opracowanych przedziałach (w mg składnika na 100 gleby powietrznie suchej) i zalecana dawka składnika dla roślin iglastych (w kg/ha) a następnie B) dla gleby z przykładu 1.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F11AB7-11F9-6E6C-711F-196B47AAA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952" y="1999528"/>
            <a:ext cx="10516518" cy="3596701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lphaUcParenR"/>
            </a:pPr>
            <a:r>
              <a:rPr lang="pl-PL" sz="2400" dirty="0"/>
              <a:t>Fosfor: według tabeli zawartość niska w warstwie ornej kształtuje się na poziomie poniżej 6,5, zaś w </a:t>
            </a:r>
            <a:r>
              <a:rPr lang="pl-PL" sz="2400" dirty="0" err="1"/>
              <a:t>podornej</a:t>
            </a:r>
            <a:r>
              <a:rPr lang="pl-PL" sz="2400" dirty="0"/>
              <a:t> poniżej 3,5. Przy takich zawartościach zalecana dawka wynosi 40 kg P na hektar; zawartość średnia P mieści się w granicach 6,5 do 10,0 w warstwie ornej a w </a:t>
            </a:r>
            <a:r>
              <a:rPr lang="pl-PL" sz="2400" dirty="0" err="1"/>
              <a:t>podornej</a:t>
            </a:r>
            <a:r>
              <a:rPr lang="pl-PL" sz="2400" dirty="0"/>
              <a:t> odpowiednio 3,5 do 6,5 – przy takiej zawartości w glebie dawka P spada do 25 kg/ha. Wysoka zasobność kształtuje się powyżej 10,0 w warstwie ornej i powyżej 6,5 w warstwie </a:t>
            </a:r>
            <a:r>
              <a:rPr lang="pl-PL" sz="2400" dirty="0" err="1"/>
              <a:t>podornej</a:t>
            </a:r>
            <a:r>
              <a:rPr lang="pl-PL" sz="2400" dirty="0"/>
              <a:t>, w takiej sytuacji dawka wynosi 20 kg P na hektar. </a:t>
            </a:r>
          </a:p>
          <a:p>
            <a:pPr marL="457200" indent="-457200">
              <a:buAutoNum type="alphaUcParenR"/>
            </a:pPr>
            <a:r>
              <a:rPr lang="pl-PL" sz="2400" dirty="0"/>
              <a:t>Po porównaniu (pkt. A), gleba dla której chcemy wydać zalecenia nawozowe dla P w obu warstwach (6,5 i 5,5 mg) charakteryzuje się średnią zasobnością, czyli zalecana dawka wynosi 25 kg P</a:t>
            </a:r>
            <a:r>
              <a:rPr lang="pl-PL" sz="2400" baseline="-25000" dirty="0"/>
              <a:t> </a:t>
            </a:r>
            <a:r>
              <a:rPr lang="pl-PL" sz="2400" dirty="0"/>
              <a:t>na hektar.</a:t>
            </a:r>
          </a:p>
        </p:txBody>
      </p:sp>
    </p:spTree>
    <p:extLst>
      <p:ext uri="{BB962C8B-B14F-4D97-AF65-F5344CB8AC3E}">
        <p14:creationId xmlns:p14="http://schemas.microsoft.com/office/powerpoint/2010/main" val="2105947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6C6F22-0186-84AD-7663-A3769E57D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D3F8B5-C4F3-6740-816A-F9854F5F7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27473"/>
            <a:ext cx="10579271" cy="1391958"/>
          </a:xfrm>
        </p:spPr>
        <p:txBody>
          <a:bodyPr>
            <a:normAutofit fontScale="90000"/>
          </a:bodyPr>
          <a:lstStyle/>
          <a:p>
            <a:r>
              <a:rPr lang="pl-PL" sz="2800" b="1" dirty="0"/>
              <a:t>Przykład 1. Potas.</a:t>
            </a:r>
            <a:r>
              <a:rPr lang="pl-PL" sz="2800" dirty="0"/>
              <a:t> Ocena zasobności gleby w A) empirycznie opracowanych przedziałach (w mg składnika na 100 gleby powietrznie suchej) i zalecana dawka składnika dla roślin iglastych (w kg/ha) a następnie B) dla gleby z przykładu 1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9627C48-DD2F-9001-9C03-8C6963441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9575" y="1763552"/>
            <a:ext cx="10516518" cy="4283285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A) Ocena zasobności gleby w potas zależy od składu granulometrycznego i dla gleby średniej (jak w przykładzie 1) kształtuje się następująco: zawartość niska w warstwie ornej wynosi poniżej 12,5, zaś w </a:t>
            </a:r>
            <a:r>
              <a:rPr lang="pl-PL" sz="2400" dirty="0" err="1"/>
              <a:t>podornej</a:t>
            </a:r>
            <a:r>
              <a:rPr lang="pl-PL" sz="2400" dirty="0"/>
              <a:t> poniżej 6,6. Przy takich zawartościach zalecana dawka wynosi 170 kg K na hektar; zawartość średnia K mieści się w granicach 12,5 do 20,8 w warstwie ornej a w </a:t>
            </a:r>
            <a:r>
              <a:rPr lang="pl-PL" sz="2400" dirty="0" err="1"/>
              <a:t>podornej</a:t>
            </a:r>
            <a:r>
              <a:rPr lang="pl-PL" sz="2400" dirty="0"/>
              <a:t> odpowiednio 6,6 do 10,0 – przy takiej zawartości w glebie zalecana dawka K spada do 85 kg/ha. Wysoka zasobność kształtuje się powyżej 20,8 w warstwie ornej i powyżej 10 w warstwie </a:t>
            </a:r>
            <a:r>
              <a:rPr lang="pl-PL" sz="2400" dirty="0" err="1"/>
              <a:t>podornej</a:t>
            </a:r>
            <a:r>
              <a:rPr lang="pl-PL" sz="2400" dirty="0"/>
              <a:t>, w takiej sytuacji zalecana dawka wynosi 25 kg K na hektar.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B) Po porównaniu (pkt. A), gleba dla której chcemy wydać zalecenia nawozowe dla K w warstwie ornej (10 mg) charakteryzuje się zasobnością niską, a w </a:t>
            </a:r>
            <a:r>
              <a:rPr lang="pl-PL" sz="2400" dirty="0" err="1"/>
              <a:t>podornej</a:t>
            </a:r>
            <a:r>
              <a:rPr lang="pl-PL" sz="2400" dirty="0"/>
              <a:t> (9,0 g) zasobnością średnią. Przy takich zawartościach można przyjąć zakres 85-170 kg K na hektar.</a:t>
            </a:r>
          </a:p>
        </p:txBody>
      </p:sp>
    </p:spTree>
    <p:extLst>
      <p:ext uri="{BB962C8B-B14F-4D97-AF65-F5344CB8AC3E}">
        <p14:creationId xmlns:p14="http://schemas.microsoft.com/office/powerpoint/2010/main" val="350857782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_FERS1_szablon prezentacji  -  tylko do odczytu" id="{0F6BFAC5-71A7-4EA2-90B5-3A0119C221E7}" vid="{9E9B2A14-4E81-437D-A766-7C7875CF27AF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C5B7CEEC9953459AA7635A9F264111" ma:contentTypeVersion="4" ma:contentTypeDescription="Utwórz nowy dokument." ma:contentTypeScope="" ma:versionID="cb879f7c3f9223ec42ae5423181273e6">
  <xsd:schema xmlns:xsd="http://www.w3.org/2001/XMLSchema" xmlns:xs="http://www.w3.org/2001/XMLSchema" xmlns:p="http://schemas.microsoft.com/office/2006/metadata/properties" xmlns:ns2="51674ba1-e637-49a1-9acf-be75e179f9ea" targetNamespace="http://schemas.microsoft.com/office/2006/metadata/properties" ma:root="true" ma:fieldsID="210db5903c3798a91f2266712abc8a5b" ns2:_="">
    <xsd:import namespace="51674ba1-e637-49a1-9acf-be75e179f9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674ba1-e637-49a1-9acf-be75e179f9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61C43EB-8BF2-4597-8117-902219A8D53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E2ACD6F-0090-4B98-A176-A360119E5134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51674ba1-e637-49a1-9acf-be75e179f9e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107A5C6-F57A-41DE-8184-184A833740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674ba1-e637-49a1-9acf-be75e179f9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_FERS1_szablon prezentacji</Template>
  <TotalTime>4223</TotalTime>
  <Words>2225</Words>
  <Application>Microsoft Office PowerPoint</Application>
  <PresentationFormat>Panoramiczny</PresentationFormat>
  <Paragraphs>89</Paragraphs>
  <Slides>22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Verdana</vt:lpstr>
      <vt:lpstr>Motyw pakietu Office</vt:lpstr>
      <vt:lpstr>Zrównoważony Kampus SGGW –  - kształcenie na rzecz branż kluczowych</vt:lpstr>
      <vt:lpstr>Żywienie mineralne roślin</vt:lpstr>
      <vt:lpstr>Opracowywanie zaleceń nawozowych dla szkółek roślin ozdobnych - wprowadzenie </vt:lpstr>
      <vt:lpstr>Zalecenia dla szkółek roślin ozdobnych na wybranych przykładach</vt:lpstr>
      <vt:lpstr>Przykład 1 – przygotowanie gleby pod nasadzenia</vt:lpstr>
      <vt:lpstr>Przykład 1 – krok 1. Uwagi ogólne</vt:lpstr>
      <vt:lpstr>Przykład 1. Odczyn gleby. </vt:lpstr>
      <vt:lpstr>Przykład 1. Fosfor. Ocena zasobności gleby w A) empirycznie opracowanych przedziałach (w mg składnika na 100 gleby powietrznie suchej) i zalecana dawka składnika dla roślin iglastych (w kg/ha) a następnie B) dla gleby z przykładu 1.</vt:lpstr>
      <vt:lpstr>Przykład 1. Potas. Ocena zasobności gleby w A) empirycznie opracowanych przedziałach (w mg składnika na 100 gleby powietrznie suchej) i zalecana dawka składnika dla roślin iglastych (w kg/ha) a następnie B) dla gleby z przykładu 1</vt:lpstr>
      <vt:lpstr>Przykład 1. Magnez. Ocena zasobności gleby w A) empirycznie opracowanych przedziałach (w mg składnika na 100 gleby powietrznie suchej) i zalecana dawka składnika w szkółkach (w kg/ha) a następnie B) dla gleby z przykładu 1</vt:lpstr>
      <vt:lpstr>Przykład 1. Potas i magnez. W przypadku tych składników ze względu na antagonistyczną relację należy obliczyć stosunek potasu do magnezu w poszczególnych warstwach. Poprawny stosunek wynosi poniżej 3,5.</vt:lpstr>
      <vt:lpstr>Przykład 1. Azot. Dawki azotu zależą od wymagań roślin i roku uprawy.</vt:lpstr>
      <vt:lpstr>Przykład 1 – krok 2. Dawka czystych składników na daną powierzchnię</vt:lpstr>
      <vt:lpstr>Przykład 1 – krok 2. Wybór nawozu i jego dawka</vt:lpstr>
      <vt:lpstr>Przykład 2 – Ocena stanu odżywienia roślin w szkółce</vt:lpstr>
      <vt:lpstr>Przykład 2. Ocena wyników analizy materiału roślinnego, analiza problemu</vt:lpstr>
      <vt:lpstr>Przykład 2. Ocena wyników analizy materiału roślinnego, analiza problemu, rozwiązanie</vt:lpstr>
      <vt:lpstr>Zadania do samodzielnego rozwiązania</vt:lpstr>
      <vt:lpstr>Zadanie 1 do samodzielnego rozwiązania</vt:lpstr>
      <vt:lpstr>Zadanie 2 do samodzielnego rozwiązania</vt:lpstr>
      <vt:lpstr>LITERATURA UZUPEŁNIAJĄCA:</vt:lpstr>
      <vt:lpstr>Autor utworu: Barbara Łata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Zrównoważony Kampus SGGW –  - kształcenie na rzecz branż kluczowych</dc:title>
  <dc:creator>Barbara Łata</dc:creator>
  <cp:lastModifiedBy>Beata Grzesiak</cp:lastModifiedBy>
  <cp:revision>186</cp:revision>
  <cp:lastPrinted>2024-05-21T11:11:19Z</cp:lastPrinted>
  <dcterms:created xsi:type="dcterms:W3CDTF">2025-11-06T12:52:43Z</dcterms:created>
  <dcterms:modified xsi:type="dcterms:W3CDTF">2026-03-19T14:58:14Z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0x010100FFC5B7CEEC9953459AA7635A9F264111</vt:lpwstr>
  </property>
</Properties>
</file>