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sldIdLst>
    <p:sldId id="258" r:id="rId5"/>
    <p:sldId id="288" r:id="rId6"/>
    <p:sldId id="264" r:id="rId7"/>
    <p:sldId id="324" r:id="rId8"/>
    <p:sldId id="323" r:id="rId9"/>
    <p:sldId id="329" r:id="rId10"/>
    <p:sldId id="310" r:id="rId11"/>
    <p:sldId id="331" r:id="rId12"/>
    <p:sldId id="327" r:id="rId13"/>
    <p:sldId id="328" r:id="rId14"/>
    <p:sldId id="332" r:id="rId15"/>
    <p:sldId id="330" r:id="rId16"/>
    <p:sldId id="333" r:id="rId17"/>
    <p:sldId id="335" r:id="rId18"/>
    <p:sldId id="336" r:id="rId19"/>
    <p:sldId id="337" r:id="rId20"/>
    <p:sldId id="338" r:id="rId21"/>
    <p:sldId id="339" r:id="rId22"/>
    <p:sldId id="340" r:id="rId23"/>
    <p:sldId id="341" r:id="rId24"/>
    <p:sldId id="344" r:id="rId25"/>
    <p:sldId id="342" r:id="rId26"/>
    <p:sldId id="343" r:id="rId27"/>
    <p:sldId id="345" r:id="rId28"/>
    <p:sldId id="346" r:id="rId29"/>
    <p:sldId id="347" r:id="rId30"/>
    <p:sldId id="348" r:id="rId31"/>
    <p:sldId id="354" r:id="rId32"/>
    <p:sldId id="352" r:id="rId33"/>
    <p:sldId id="355" r:id="rId34"/>
    <p:sldId id="356" r:id="rId35"/>
    <p:sldId id="358" r:id="rId36"/>
    <p:sldId id="359" r:id="rId37"/>
    <p:sldId id="302" r:id="rId38"/>
    <p:sldId id="308" r:id="rId39"/>
    <p:sldId id="309" r:id="rId40"/>
    <p:sldId id="361" r:id="rId41"/>
    <p:sldId id="360" r:id="rId42"/>
    <p:sldId id="282" r:id="rId43"/>
    <p:sldId id="259" r:id="rId4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iej Czubiński" initials="MC" lastIdx="0" clrIdx="0">
    <p:extLst>
      <p:ext uri="{19B8F6BF-5375-455C-9EA6-DF929625EA0E}">
        <p15:presenceInfo xmlns:p15="http://schemas.microsoft.com/office/powerpoint/2012/main" userId="S-1-5-21-1876378279-2925438744-434655709-12553" providerId="AD"/>
      </p:ext>
    </p:extLst>
  </p:cmAuthor>
  <p:cmAuthor id="2" name="Justyna Sienkiewicz" initials="JS" lastIdx="1" clrIdx="1">
    <p:extLst>
      <p:ext uri="{19B8F6BF-5375-455C-9EA6-DF929625EA0E}">
        <p15:presenceInfo xmlns:p15="http://schemas.microsoft.com/office/powerpoint/2012/main" userId="S-1-5-21-1876378279-2925438744-434655709-570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B1E2"/>
    <a:srgbClr val="C5521C"/>
    <a:srgbClr val="4DB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58" autoAdjust="0"/>
  </p:normalViewPr>
  <p:slideViewPr>
    <p:cSldViewPr snapToGrid="0" showGuides="1">
      <p:cViewPr varScale="1">
        <p:scale>
          <a:sx n="95" d="100"/>
          <a:sy n="95" d="100"/>
        </p:scale>
        <p:origin x="396" y="90"/>
      </p:cViewPr>
      <p:guideLst>
        <p:guide orient="horz" pos="2137"/>
        <p:guide pos="3840"/>
      </p:guideLst>
    </p:cSldViewPr>
  </p:slideViewPr>
  <p:outlineViewPr>
    <p:cViewPr>
      <p:scale>
        <a:sx n="33" d="100"/>
        <a:sy n="33" d="100"/>
      </p:scale>
      <p:origin x="0" y="-37236"/>
    </p:cViewPr>
  </p:outlineViewPr>
  <p:notesTextViewPr>
    <p:cViewPr>
      <p:scale>
        <a:sx n="1" d="1"/>
        <a:sy n="1" d="1"/>
      </p:scale>
      <p:origin x="0" y="0"/>
    </p:cViewPr>
  </p:notesTextViewPr>
  <p:sorterViewPr>
    <p:cViewPr>
      <p:scale>
        <a:sx n="200" d="100"/>
        <a:sy n="200" d="100"/>
      </p:scale>
      <p:origin x="0" y="-397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9A1AD-003C-FF47-BBE8-2ECDE51BDC73}" type="datetimeFigureOut">
              <a:rPr lang="pl-PL" smtClean="0"/>
              <a:t>2026-03-19</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1BAEBE-21FB-5E4A-B06E-563616F4358D}" type="slidenum">
              <a:rPr lang="pl-PL" smtClean="0"/>
              <a:t>‹#›</a:t>
            </a:fld>
            <a:endParaRPr lang="pl-PL"/>
          </a:p>
        </p:txBody>
      </p:sp>
    </p:spTree>
    <p:extLst>
      <p:ext uri="{BB962C8B-B14F-4D97-AF65-F5344CB8AC3E}">
        <p14:creationId xmlns:p14="http://schemas.microsoft.com/office/powerpoint/2010/main" val="218854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C81EC0-296E-4CA3-95B0-B9F83DC48C7C}"/>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ABC56858-AACD-45B6-A955-FBA47DEB70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A704E96-828A-4762-91B2-D4CA3A2CBF5C}"/>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35DC8BAA-BB49-48D2-AF15-D1C99538AD2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215BF14-AE1E-4187-AE1F-DA04554550A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01215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22DE2D-DAA0-446E-BC03-BFD6AF04503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F39B4EA-379D-4473-B5FA-ED7355037CBD}"/>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106A94C-1728-41A6-807F-75EA974346D8}"/>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ACCAAFFC-B204-4D22-A101-53A81CBE1C8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DCDD754-B2DF-47EB-A11F-D4F1D08451D9}"/>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7854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3B8E96D-37DD-44BA-B4BA-E17EB890EF1B}"/>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BD0FC10E-44D3-430C-B696-2161E532E21A}"/>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21D3F88-3FD3-47D2-BBE1-D6B437025591}"/>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58E2C852-942D-4806-B67E-548005335EF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6D7B26D-BBE1-42DD-B714-4846A889D7D8}"/>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47302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53E39-9620-4C1E-841F-89B740DDECEF}"/>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E8E9FBE-F993-4393-B443-CEE6814CC4C0}"/>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F330C8B-FA7C-4226-8419-3AD6BFD5CEEA}"/>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F226F786-909D-44A8-974D-C0248B0507B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1AD5A2D-F598-4D9C-9C67-C9A5AF5343C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766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D53E99-CA44-4CF9-BF29-624D5581E2CD}"/>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1FF63B57-5E60-4B05-9EFB-02F10D099D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B70BF2C0-5704-4503-BC6E-348D756F4B17}"/>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9453328B-0252-4C19-BDEE-0BC28F736F5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71581BC-77A5-4139-B6BA-B31527B55BC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13202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1E162F-08C6-4CF7-BC6B-EE992B743D9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50DD271-8561-44C5-9594-939931A75E35}"/>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A7C2611A-B135-47BE-B4A1-670185DBBA72}"/>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3DA6C688-8E4D-466D-9EAA-3D7989CB298B}"/>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6" name="Symbol zastępczy stopki 5">
            <a:extLst>
              <a:ext uri="{FF2B5EF4-FFF2-40B4-BE49-F238E27FC236}">
                <a16:creationId xmlns:a16="http://schemas.microsoft.com/office/drawing/2014/main" id="{1609F532-3BCE-40FF-A181-09DDB0593F7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68D549B-DA17-4515-AB2B-52F2C2FBC7A1}"/>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55882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BAB286-559D-43AE-8706-36473F095CB4}"/>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631F4715-1739-40A5-A5FC-6DC1F875A9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1C130493-828B-43DA-9E72-FEF654AEFA54}"/>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24998CC-AD54-4312-820A-C4F83D844B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D795C483-0E3D-4A98-AF07-2F160368C651}"/>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8499FF69-D6DC-4AE9-87E2-8410F2833A7A}"/>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8" name="Symbol zastępczy stopki 7">
            <a:extLst>
              <a:ext uri="{FF2B5EF4-FFF2-40B4-BE49-F238E27FC236}">
                <a16:creationId xmlns:a16="http://schemas.microsoft.com/office/drawing/2014/main" id="{13D095DB-148D-45A8-9463-299287AD0A41}"/>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BE555F67-BB02-4D55-933A-12C4CC39113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5357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C12FDD-E3F3-4B0E-8BBD-FF628E65243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A50D26B5-8ED2-4559-B55C-DDC988E9C795}"/>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4" name="Symbol zastępczy stopki 3">
            <a:extLst>
              <a:ext uri="{FF2B5EF4-FFF2-40B4-BE49-F238E27FC236}">
                <a16:creationId xmlns:a16="http://schemas.microsoft.com/office/drawing/2014/main" id="{B493A7AF-594C-4FA2-8876-80F3CE82D235}"/>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2D6CAE6-B394-4ED9-8CFC-6598E875A66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119235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A8B0E18-D900-4290-8670-54F77BC46170}"/>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3" name="Symbol zastępczy stopki 2">
            <a:extLst>
              <a:ext uri="{FF2B5EF4-FFF2-40B4-BE49-F238E27FC236}">
                <a16:creationId xmlns:a16="http://schemas.microsoft.com/office/drawing/2014/main" id="{14C7EC36-94A2-4CBE-BBA5-2C18DB2C1B17}"/>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B65BA40D-1F1C-4AC2-83CD-7545C3483077}"/>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173974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0CF5CD-DC86-46DC-9814-162A737769D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FABA0510-F18D-4370-857F-5328DF565D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6215D13-B28D-495A-927A-8B7C3DEC0C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A37A454E-3446-4ABE-A42E-058B5A7C72B0}"/>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6" name="Symbol zastępczy stopki 5">
            <a:extLst>
              <a:ext uri="{FF2B5EF4-FFF2-40B4-BE49-F238E27FC236}">
                <a16:creationId xmlns:a16="http://schemas.microsoft.com/office/drawing/2014/main" id="{44CB0D6C-2646-4D22-BC3D-D5FC623086E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4C0DA24-FF3D-45F1-91AE-31FF2DD4E792}"/>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662360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3A95A4-751B-4856-AAD5-A11E711089C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44A44EF-5D00-44C0-973E-19602F648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348CF7BD-B699-497B-B72B-1A6CB4F641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D98D69CB-1774-4DB4-94B6-586F704BBF1C}"/>
              </a:ext>
            </a:extLst>
          </p:cNvPr>
          <p:cNvSpPr>
            <a:spLocks noGrp="1"/>
          </p:cNvSpPr>
          <p:nvPr>
            <p:ph type="dt" sz="half" idx="10"/>
          </p:nvPr>
        </p:nvSpPr>
        <p:spPr/>
        <p:txBody>
          <a:bodyPr/>
          <a:lstStyle/>
          <a:p>
            <a:fld id="{1CA80967-AEBE-453C-BD8E-FBE98228696F}" type="datetimeFigureOut">
              <a:rPr lang="pl-PL" smtClean="0"/>
              <a:t>2026-03-19</a:t>
            </a:fld>
            <a:endParaRPr lang="pl-PL"/>
          </a:p>
        </p:txBody>
      </p:sp>
      <p:sp>
        <p:nvSpPr>
          <p:cNvPr id="6" name="Symbol zastępczy stopki 5">
            <a:extLst>
              <a:ext uri="{FF2B5EF4-FFF2-40B4-BE49-F238E27FC236}">
                <a16:creationId xmlns:a16="http://schemas.microsoft.com/office/drawing/2014/main" id="{4F5C05EC-B9FA-4DAC-8F1E-6EF975A0A94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42F02D0-9081-43C2-91F8-F027F4E6AB36}"/>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42520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8357FF89-0F23-4BE7-B654-92CA20541E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2B98091E-1205-4423-A752-1A9015E1330B}"/>
              </a:ext>
            </a:extLst>
          </p:cNvPr>
          <p:cNvSpPr>
            <a:spLocks noGrp="1"/>
          </p:cNvSpPr>
          <p:nvPr>
            <p:ph type="body" idx="1"/>
          </p:nvPr>
        </p:nvSpPr>
        <p:spPr>
          <a:xfrm>
            <a:off x="838200" y="1825625"/>
            <a:ext cx="10515600" cy="4159539"/>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348BE52-CD60-468D-8371-546908734C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80967-AEBE-453C-BD8E-FBE98228696F}" type="datetimeFigureOut">
              <a:rPr lang="pl-PL" smtClean="0"/>
              <a:t>2026-03-19</a:t>
            </a:fld>
            <a:endParaRPr lang="pl-PL"/>
          </a:p>
        </p:txBody>
      </p:sp>
      <p:sp>
        <p:nvSpPr>
          <p:cNvPr id="5" name="Symbol zastępczy stopki 4">
            <a:extLst>
              <a:ext uri="{FF2B5EF4-FFF2-40B4-BE49-F238E27FC236}">
                <a16:creationId xmlns:a16="http://schemas.microsoft.com/office/drawing/2014/main" id="{B893FA07-84AA-4595-B55C-D90DCD146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1306C3E-64DA-4E2F-8E01-2C7FFDEB5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42652-620D-44AF-A741-ABE9F78AFEFD}" type="slidenum">
              <a:rPr lang="pl-PL" smtClean="0"/>
              <a:t>‹#›</a:t>
            </a:fld>
            <a:endParaRPr lang="pl-PL"/>
          </a:p>
        </p:txBody>
      </p:sp>
      <p:pic>
        <p:nvPicPr>
          <p:cNvPr id="7" name="Obraz 6">
            <a:extLst>
              <a:ext uri="{FF2B5EF4-FFF2-40B4-BE49-F238E27FC236}">
                <a16:creationId xmlns:a16="http://schemas.microsoft.com/office/drawing/2014/main" id="{755376C6-B170-4BAB-817A-47CF8AABBD9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1875" y="6081684"/>
            <a:ext cx="11888250" cy="792000"/>
          </a:xfrm>
          <a:prstGeom prst="rect">
            <a:avLst/>
          </a:prstGeom>
          <a:noFill/>
          <a:ln>
            <a:noFill/>
          </a:ln>
        </p:spPr>
      </p:pic>
    </p:spTree>
    <p:extLst>
      <p:ext uri="{BB962C8B-B14F-4D97-AF65-F5344CB8AC3E}">
        <p14:creationId xmlns:p14="http://schemas.microsoft.com/office/powerpoint/2010/main" val="2723053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gov.pl/web/piorin/metodyki-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hyperlink" Target="https://creativecommons.org/licenses/by/4.0/deed.p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a 11">
            <a:extLst>
              <a:ext uri="{FF2B5EF4-FFF2-40B4-BE49-F238E27FC236}">
                <a16:creationId xmlns:a16="http://schemas.microsoft.com/office/drawing/2014/main" id="{040C5185-EE9F-4004-B36B-5DC219184BC5}"/>
              </a:ext>
              <a:ext uri="{C183D7F6-B498-43B3-948B-1728B52AA6E4}">
                <adec:decorative xmlns:adec="http://schemas.microsoft.com/office/drawing/2017/decorative" val="1"/>
              </a:ext>
            </a:extLst>
          </p:cNvPr>
          <p:cNvGrpSpPr/>
          <p:nvPr/>
        </p:nvGrpSpPr>
        <p:grpSpPr>
          <a:xfrm>
            <a:off x="6227813" y="0"/>
            <a:ext cx="5964187" cy="2098179"/>
            <a:chOff x="6227813" y="0"/>
            <a:chExt cx="5964187" cy="2098179"/>
          </a:xfrm>
        </p:grpSpPr>
        <p:sp>
          <p:nvSpPr>
            <p:cNvPr id="5" name="Prostokąt 4">
              <a:extLst>
                <a:ext uri="{FF2B5EF4-FFF2-40B4-BE49-F238E27FC236}">
                  <a16:creationId xmlns:a16="http://schemas.microsoft.com/office/drawing/2014/main" id="{8AC1354D-EB15-4012-BE61-C56AA921A124}"/>
                </a:ext>
                <a:ext uri="{C183D7F6-B498-43B3-948B-1728B52AA6E4}">
                  <adec:decorative xmlns:adec="http://schemas.microsoft.com/office/drawing/2017/decorative" val="1"/>
                </a:ext>
              </a:extLst>
            </p:cNvPr>
            <p:cNvSpPr/>
            <p:nvPr/>
          </p:nvSpPr>
          <p:spPr>
            <a:xfrm>
              <a:off x="7942694" y="0"/>
              <a:ext cx="4249306" cy="1016350"/>
            </a:xfrm>
            <a:prstGeom prst="rect">
              <a:avLst/>
            </a:prstGeom>
            <a:solidFill>
              <a:srgbClr val="C552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 name="Grupa 5">
              <a:extLst>
                <a:ext uri="{FF2B5EF4-FFF2-40B4-BE49-F238E27FC236}">
                  <a16:creationId xmlns:a16="http://schemas.microsoft.com/office/drawing/2014/main" id="{A8893C89-B497-44D7-9E31-5E376B64F2CE}"/>
                </a:ext>
              </a:extLst>
            </p:cNvPr>
            <p:cNvGrpSpPr>
              <a:grpSpLocks noChangeAspect="1"/>
            </p:cNvGrpSpPr>
            <p:nvPr/>
          </p:nvGrpSpPr>
          <p:grpSpPr>
            <a:xfrm>
              <a:off x="6227813" y="299542"/>
              <a:ext cx="5675694" cy="1798637"/>
              <a:chOff x="1469644" y="187882"/>
              <a:chExt cx="5675694" cy="1798637"/>
            </a:xfrm>
          </p:grpSpPr>
          <p:sp>
            <p:nvSpPr>
              <p:cNvPr id="7" name="Prostokąt 6">
                <a:extLst>
                  <a:ext uri="{FF2B5EF4-FFF2-40B4-BE49-F238E27FC236}">
                    <a16:creationId xmlns:a16="http://schemas.microsoft.com/office/drawing/2014/main" id="{C28A9527-3B4E-428E-9B73-7ECC6AF27961}"/>
                  </a:ext>
                  <a:ext uri="{C183D7F6-B498-43B3-948B-1728B52AA6E4}">
                    <adec:decorative xmlns:adec="http://schemas.microsoft.com/office/drawing/2017/decorative" val="1"/>
                  </a:ext>
                </a:extLst>
              </p:cNvPr>
              <p:cNvSpPr/>
              <p:nvPr/>
            </p:nvSpPr>
            <p:spPr>
              <a:xfrm>
                <a:off x="1469644" y="187882"/>
                <a:ext cx="5675693" cy="1798637"/>
              </a:xfrm>
              <a:prstGeom prst="rect">
                <a:avLst/>
              </a:prstGeom>
              <a:solidFill>
                <a:srgbClr val="A6D3F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8" name="Prostokąt 7">
                <a:extLst>
                  <a:ext uri="{FF2B5EF4-FFF2-40B4-BE49-F238E27FC236}">
                    <a16:creationId xmlns:a16="http://schemas.microsoft.com/office/drawing/2014/main" id="{5ED5CD58-6C3F-4D03-A480-5C002AEBFE93}"/>
                  </a:ext>
                  <a:ext uri="{C183D7F6-B498-43B3-948B-1728B52AA6E4}">
                    <adec:decorative xmlns:adec="http://schemas.microsoft.com/office/drawing/2017/decorative" val="1"/>
                  </a:ext>
                </a:extLst>
              </p:cNvPr>
              <p:cNvSpPr/>
              <p:nvPr/>
            </p:nvSpPr>
            <p:spPr>
              <a:xfrm>
                <a:off x="3184525" y="187882"/>
                <a:ext cx="3960813" cy="721248"/>
              </a:xfrm>
              <a:prstGeom prst="rect">
                <a:avLst/>
              </a:prstGeom>
              <a:solidFill>
                <a:srgbClr val="0052A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9" name="Tytuł 1">
                <a:extLst>
                  <a:ext uri="{FF2B5EF4-FFF2-40B4-BE49-F238E27FC236}">
                    <a16:creationId xmlns:a16="http://schemas.microsoft.com/office/drawing/2014/main" id="{FD1DD324-8FFE-42DE-8C0F-1E7AEA7D17CC}"/>
                  </a:ext>
                  <a:ext uri="{C183D7F6-B498-43B3-948B-1728B52AA6E4}">
                    <adec:decorative xmlns:adec="http://schemas.microsoft.com/office/drawing/2017/decorative" val="1"/>
                  </a:ext>
                </a:extLst>
              </p:cNvPr>
              <p:cNvSpPr txBox="1">
                <a:spLocks/>
              </p:cNvSpPr>
              <p:nvPr/>
            </p:nvSpPr>
            <p:spPr>
              <a:xfrm>
                <a:off x="1706282" y="1014637"/>
                <a:ext cx="5202415" cy="863707"/>
              </a:xfrm>
              <a:prstGeom prst="rect">
                <a:avLst/>
              </a:prstGeom>
            </p:spPr>
            <p:txBody>
              <a:bodyPr vert="horz" lIns="0" tIns="0" rIns="0" bIns="0" rtlCol="0" anchor="ctr"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lvl="0" algn="ctr">
                  <a:defRPr/>
                </a:pPr>
                <a:r>
                  <a:rPr lang="pl-PL" dirty="0">
                    <a:solidFill>
                      <a:srgbClr val="002073"/>
                    </a:solidFill>
                  </a:rPr>
                  <a:t>dla Rozwoju Społecznego</a:t>
                </a:r>
                <a:endParaRPr kumimoji="0" lang="pl-PL" sz="2800" b="1" i="0" u="none" strike="noStrike" kern="1200" cap="none" spc="0" normalizeH="0" baseline="0" noProof="0" dirty="0">
                  <a:ln>
                    <a:noFill/>
                  </a:ln>
                  <a:solidFill>
                    <a:srgbClr val="002073"/>
                  </a:solidFill>
                  <a:effectLst/>
                  <a:uLnTx/>
                  <a:uFillTx/>
                </a:endParaRPr>
              </a:p>
            </p:txBody>
          </p:sp>
          <p:sp>
            <p:nvSpPr>
              <p:cNvPr id="10" name="Tytuł 1">
                <a:extLst>
                  <a:ext uri="{FF2B5EF4-FFF2-40B4-BE49-F238E27FC236}">
                    <a16:creationId xmlns:a16="http://schemas.microsoft.com/office/drawing/2014/main" id="{EB5C9E51-FC00-41B1-B1C0-28E7AAB81DB7}"/>
                  </a:ext>
                  <a:ext uri="{C183D7F6-B498-43B3-948B-1728B52AA6E4}">
                    <adec:decorative xmlns:adec="http://schemas.microsoft.com/office/drawing/2017/decorative" val="1"/>
                  </a:ext>
                </a:extLst>
              </p:cNvPr>
              <p:cNvSpPr txBox="1">
                <a:spLocks/>
              </p:cNvSpPr>
              <p:nvPr/>
            </p:nvSpPr>
            <p:spPr>
              <a:xfrm>
                <a:off x="4447245" y="267254"/>
                <a:ext cx="2545742" cy="432048"/>
              </a:xfrm>
              <a:prstGeom prst="rect">
                <a:avLst/>
              </a:prstGeom>
            </p:spPr>
            <p:txBody>
              <a:bodyPr vert="horz" lIns="0" tIns="0" rIns="0" bIns="0" rtlCol="0" anchor="t"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marL="0" marR="0" lvl="0" indent="0" algn="l" defTabSz="1007943" rtl="0" eaLnBrk="1" fontAlgn="auto" latinLnBrk="0" hangingPunct="1">
                  <a:lnSpc>
                    <a:spcPts val="3500"/>
                  </a:lnSpc>
                  <a:spcBef>
                    <a:spcPct val="0"/>
                  </a:spcBef>
                  <a:spcAft>
                    <a:spcPts val="0"/>
                  </a:spcAft>
                  <a:buClrTx/>
                  <a:buSzTx/>
                  <a:buFontTx/>
                  <a:buNone/>
                  <a:tabLst/>
                  <a:defRPr/>
                </a:pPr>
                <a:r>
                  <a:rPr kumimoji="0" lang="pl-PL" sz="1400" b="1" i="0" u="none" strike="noStrike" kern="1200" cap="none" spc="20" normalizeH="0" baseline="0" noProof="0" dirty="0">
                    <a:ln>
                      <a:noFill/>
                    </a:ln>
                    <a:solidFill>
                      <a:srgbClr val="FFFFFF"/>
                    </a:solidFill>
                    <a:effectLst/>
                    <a:uLnTx/>
                    <a:uFillTx/>
                  </a:rPr>
                  <a:t>Fundusze Europejskie</a:t>
                </a:r>
              </a:p>
            </p:txBody>
          </p:sp>
        </p:grpSp>
        <p:pic>
          <p:nvPicPr>
            <p:cNvPr id="3" name="Obraz 2">
              <a:extLst>
                <a:ext uri="{FF2B5EF4-FFF2-40B4-BE49-F238E27FC236}">
                  <a16:creationId xmlns:a16="http://schemas.microsoft.com/office/drawing/2014/main" id="{C728A1A6-2F13-4BF3-B09B-8B1ABC8801F3}"/>
                </a:ext>
                <a:ext uri="{C183D7F6-B498-43B3-948B-1728B52AA6E4}">
                  <adec:decorative xmlns:adec="http://schemas.microsoft.com/office/drawing/2017/decorative" val="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42693" y="296350"/>
              <a:ext cx="1079492" cy="720000"/>
            </a:xfrm>
            <a:prstGeom prst="rect">
              <a:avLst/>
            </a:prstGeom>
          </p:spPr>
        </p:pic>
      </p:grpSp>
      <p:sp>
        <p:nvSpPr>
          <p:cNvPr id="2" name="Tytuł 1"/>
          <p:cNvSpPr>
            <a:spLocks noGrp="1"/>
          </p:cNvSpPr>
          <p:nvPr>
            <p:ph type="ctrTitle"/>
          </p:nvPr>
        </p:nvSpPr>
        <p:spPr>
          <a:xfrm>
            <a:off x="1524000" y="2226596"/>
            <a:ext cx="9144000" cy="1389184"/>
          </a:xfrm>
        </p:spPr>
        <p:txBody>
          <a:bodyPr>
            <a:normAutofit fontScale="90000"/>
          </a:bodyPr>
          <a:lstStyle/>
          <a:p>
            <a:pPr>
              <a:lnSpc>
                <a:spcPct val="150000"/>
              </a:lnSpc>
            </a:pPr>
            <a:r>
              <a:rPr lang="pl-PL" sz="3600" b="1" dirty="0">
                <a:latin typeface="+mn-lt"/>
                <a:ea typeface="Verdana" panose="020B0604030504040204" pitchFamily="34" charset="0"/>
                <a:cs typeface="Tahoma" panose="020B0604030504040204" pitchFamily="34" charset="0"/>
              </a:rPr>
              <a:t>Zrównoważony Kampus SGGW – </a:t>
            </a:r>
            <a:br>
              <a:rPr lang="pl-PL" sz="3600" b="1" dirty="0">
                <a:latin typeface="+mn-lt"/>
                <a:ea typeface="Verdana" panose="020B0604030504040204" pitchFamily="34" charset="0"/>
                <a:cs typeface="Tahoma" panose="020B0604030504040204" pitchFamily="34" charset="0"/>
              </a:rPr>
            </a:br>
            <a:r>
              <a:rPr lang="pl-PL" sz="3600" b="1" dirty="0">
                <a:latin typeface="+mn-lt"/>
                <a:ea typeface="Verdana" panose="020B0604030504040204" pitchFamily="34" charset="0"/>
                <a:cs typeface="Tahoma" panose="020B0604030504040204" pitchFamily="34" charset="0"/>
              </a:rPr>
              <a:t>- kształcenie na rzecz branż kluczowych</a:t>
            </a:r>
          </a:p>
        </p:txBody>
      </p:sp>
      <p:sp>
        <p:nvSpPr>
          <p:cNvPr id="4" name="Podtytuł 3"/>
          <p:cNvSpPr>
            <a:spLocks noGrp="1"/>
          </p:cNvSpPr>
          <p:nvPr>
            <p:ph type="subTitle" idx="1"/>
          </p:nvPr>
        </p:nvSpPr>
        <p:spPr>
          <a:xfrm>
            <a:off x="1524000" y="4109291"/>
            <a:ext cx="9144000" cy="1791305"/>
          </a:xfrm>
        </p:spPr>
        <p:txBody>
          <a:bodyPr>
            <a:normAutofit fontScale="25000" lnSpcReduction="20000"/>
          </a:bodyPr>
          <a:lstStyle/>
          <a:p>
            <a:pPr>
              <a:lnSpc>
                <a:spcPct val="120000"/>
              </a:lnSpc>
            </a:pPr>
            <a:r>
              <a:rPr lang="pl-PL" sz="7200" dirty="0">
                <a:ea typeface="Verdana" panose="020B0604030504040204" pitchFamily="34" charset="0"/>
              </a:rPr>
              <a:t>Projekt współfinansowany z Europejskiego Funduszu Społecznego Plus </a:t>
            </a:r>
          </a:p>
          <a:p>
            <a:pPr>
              <a:lnSpc>
                <a:spcPct val="120000"/>
              </a:lnSpc>
            </a:pPr>
            <a:r>
              <a:rPr lang="pl-PL" sz="7200" dirty="0">
                <a:ea typeface="Verdana" panose="020B0604030504040204" pitchFamily="34" charset="0"/>
              </a:rPr>
              <a:t>w </a:t>
            </a:r>
            <a:r>
              <a:rPr lang="pl-PL" sz="7200" dirty="0">
                <a:ea typeface="Verdana" panose="020B0604030504040204" pitchFamily="34" charset="0"/>
                <a:cs typeface="Tahoma" panose="020B0604030504040204" pitchFamily="34" charset="0"/>
              </a:rPr>
              <a:t>ramach Programu Fundusze Europejskie dla Rozwoju Społecznego 2021-2027</a:t>
            </a:r>
          </a:p>
          <a:p>
            <a:pPr>
              <a:lnSpc>
                <a:spcPct val="120000"/>
              </a:lnSpc>
            </a:pPr>
            <a:r>
              <a:rPr lang="pl-PL" sz="7200" dirty="0">
                <a:ea typeface="Verdana" panose="020B0604030504040204" pitchFamily="34" charset="0"/>
                <a:cs typeface="Tahoma" panose="020B0604030504040204" pitchFamily="34" charset="0"/>
              </a:rPr>
              <a:t>Priorytet 1 Umiejętności</a:t>
            </a:r>
          </a:p>
          <a:p>
            <a:pPr>
              <a:lnSpc>
                <a:spcPct val="120000"/>
              </a:lnSpc>
            </a:pPr>
            <a:r>
              <a:rPr lang="pl-PL" sz="7200" dirty="0">
                <a:ea typeface="Verdana" panose="020B0604030504040204" pitchFamily="34" charset="0"/>
                <a:cs typeface="Tahoma" panose="020B0604030504040204" pitchFamily="34" charset="0"/>
              </a:rPr>
              <a:t>Działanie 01.05 Umiejętności w szkolnictwie wyższym</a:t>
            </a:r>
          </a:p>
        </p:txBody>
      </p:sp>
    </p:spTree>
    <p:extLst>
      <p:ext uri="{BB962C8B-B14F-4D97-AF65-F5344CB8AC3E}">
        <p14:creationId xmlns:p14="http://schemas.microsoft.com/office/powerpoint/2010/main" val="269055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DF34A-87BB-DE1C-C443-350CBB3BA69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01D1947-037A-DE2A-6DD8-9253980A272C}"/>
              </a:ext>
            </a:extLst>
          </p:cNvPr>
          <p:cNvSpPr>
            <a:spLocks noGrp="1"/>
          </p:cNvSpPr>
          <p:nvPr>
            <p:ph type="title"/>
          </p:nvPr>
        </p:nvSpPr>
        <p:spPr>
          <a:xfrm>
            <a:off x="869575" y="491586"/>
            <a:ext cx="10579271" cy="1391958"/>
          </a:xfrm>
        </p:spPr>
        <p:txBody>
          <a:bodyPr>
            <a:normAutofit fontScale="90000"/>
          </a:bodyPr>
          <a:lstStyle/>
          <a:p>
            <a:r>
              <a:rPr lang="pl-PL" sz="2800" b="1" dirty="0"/>
              <a:t>Przykład 1. Magnez.</a:t>
            </a:r>
            <a:r>
              <a:rPr lang="pl-PL" sz="2800" dirty="0"/>
              <a:t> Ocena zasobności gleby w A) empirycznie opracowanych przedziałach (w mg składnika na 100 gleby powietrznie suchej) i zalecana dawka składnika (w kg/ha) a następnie B) dla gleby z przykładu 1</a:t>
            </a:r>
          </a:p>
        </p:txBody>
      </p:sp>
      <p:sp>
        <p:nvSpPr>
          <p:cNvPr id="3" name="Symbol zastępczy zawartości 2">
            <a:extLst>
              <a:ext uri="{FF2B5EF4-FFF2-40B4-BE49-F238E27FC236}">
                <a16:creationId xmlns:a16="http://schemas.microsoft.com/office/drawing/2014/main" id="{9440DD1D-18D7-6257-74B6-4258BAC838CE}"/>
              </a:ext>
            </a:extLst>
          </p:cNvPr>
          <p:cNvSpPr>
            <a:spLocks noGrp="1"/>
          </p:cNvSpPr>
          <p:nvPr>
            <p:ph idx="1"/>
          </p:nvPr>
        </p:nvSpPr>
        <p:spPr>
          <a:xfrm>
            <a:off x="900952" y="1999528"/>
            <a:ext cx="10516518" cy="4145633"/>
          </a:xfrm>
        </p:spPr>
        <p:txBody>
          <a:bodyPr>
            <a:normAutofit fontScale="70000" lnSpcReduction="20000"/>
          </a:bodyPr>
          <a:lstStyle/>
          <a:p>
            <a:pPr marL="0" indent="0">
              <a:lnSpc>
                <a:spcPct val="160000"/>
              </a:lnSpc>
              <a:buNone/>
            </a:pPr>
            <a:r>
              <a:rPr lang="pl-PL" sz="2400" dirty="0"/>
              <a:t>A) Ocena zasobności gleby w Mg zależy od składu granulometrycznego, bez podziału na warstwę orna i </a:t>
            </a:r>
            <a:r>
              <a:rPr lang="pl-PL" sz="2400" dirty="0" err="1"/>
              <a:t>podorną</a:t>
            </a:r>
            <a:r>
              <a:rPr lang="pl-PL" sz="2400" dirty="0"/>
              <a:t> i przy 25% części </a:t>
            </a:r>
            <a:r>
              <a:rPr lang="pl-PL" sz="2400" dirty="0" err="1"/>
              <a:t>spławialnych</a:t>
            </a:r>
            <a:r>
              <a:rPr lang="pl-PL" sz="2400" dirty="0"/>
              <a:t> (jak w przykładzie 1) kształtuje się następująco: zawartość niska wynosi poniżej 4,0, i przy takiej zawartości zalecana dawka powinna mieścić się w przedziale 200-300 kg </a:t>
            </a:r>
            <a:r>
              <a:rPr lang="pl-PL" sz="2400" dirty="0" err="1"/>
              <a:t>MgO</a:t>
            </a:r>
            <a:r>
              <a:rPr lang="pl-PL" sz="2400" dirty="0"/>
              <a:t> na hektar; zawartość średnia Mg mieści się w granicach 4,0 do 6,0 – przy takiej zawartości w glebie zalecana dawka </a:t>
            </a:r>
            <a:r>
              <a:rPr lang="pl-PL" sz="2400" dirty="0" err="1"/>
              <a:t>MgO</a:t>
            </a:r>
            <a:r>
              <a:rPr lang="pl-PL" sz="2400" dirty="0"/>
              <a:t> spada do 100-200 kg/ha. Wysoka zasobność kształtuje się powyżej 6,0 w warstwie ornej i powyżej 8,0 w warstwie </a:t>
            </a:r>
            <a:r>
              <a:rPr lang="pl-PL" sz="2400" dirty="0" err="1"/>
              <a:t>podornej</a:t>
            </a:r>
            <a:r>
              <a:rPr lang="pl-PL" sz="2400" dirty="0"/>
              <a:t>, w takiej sytuacji nawożenia magnezem nie zalecamy. Zalecenia dla zasobności niskiej i średniej dotyczą tylko sytuacji przed założeniem sadu.</a:t>
            </a:r>
          </a:p>
          <a:p>
            <a:pPr marL="0" indent="0">
              <a:lnSpc>
                <a:spcPct val="160000"/>
              </a:lnSpc>
              <a:buNone/>
            </a:pPr>
            <a:r>
              <a:rPr lang="pl-PL" sz="2400" dirty="0"/>
              <a:t>B) Po porównaniu (pkt. A), gleba dla której chcemy wydać zalecenia nawozowe dla Mg w warstwie ornej (2,5 mg) charakteryzuje się zasobnością niską, a w </a:t>
            </a:r>
            <a:r>
              <a:rPr lang="pl-PL" sz="2400" dirty="0" err="1"/>
              <a:t>podornej</a:t>
            </a:r>
            <a:r>
              <a:rPr lang="pl-PL" sz="2400" dirty="0"/>
              <a:t> (3,6 mg) również zasobnością niską.  Możemy przyjąć zalecany zakres 200-300 kg </a:t>
            </a:r>
            <a:r>
              <a:rPr lang="pl-PL" sz="2400" dirty="0" err="1"/>
              <a:t>MgO</a:t>
            </a:r>
            <a:r>
              <a:rPr lang="pl-PL" sz="2400" dirty="0"/>
              <a:t>/ha.</a:t>
            </a:r>
          </a:p>
        </p:txBody>
      </p:sp>
    </p:spTree>
    <p:extLst>
      <p:ext uri="{BB962C8B-B14F-4D97-AF65-F5344CB8AC3E}">
        <p14:creationId xmlns:p14="http://schemas.microsoft.com/office/powerpoint/2010/main" val="3058037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4143F-290C-E297-4FE3-B36FB5A5236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608730D-35FC-5587-44D0-2651E0C2355A}"/>
              </a:ext>
            </a:extLst>
          </p:cNvPr>
          <p:cNvSpPr>
            <a:spLocks noGrp="1"/>
          </p:cNvSpPr>
          <p:nvPr>
            <p:ph type="title"/>
          </p:nvPr>
        </p:nvSpPr>
        <p:spPr>
          <a:xfrm>
            <a:off x="900952" y="549951"/>
            <a:ext cx="10579271" cy="1391958"/>
          </a:xfrm>
        </p:spPr>
        <p:txBody>
          <a:bodyPr>
            <a:normAutofit/>
          </a:bodyPr>
          <a:lstStyle/>
          <a:p>
            <a:r>
              <a:rPr lang="pl-PL" sz="2800" b="1" dirty="0"/>
              <a:t>Przykład 1. Potas i magnez</a:t>
            </a:r>
            <a:r>
              <a:rPr lang="pl-PL" sz="2800" dirty="0"/>
              <a:t>. W przypadku tych składników ze względu na antagonistyczna relację należy obliczyć stosunek potasu do magnezu w poszczególnych warstwach. Poprawny stosunek wynosi poniżej 3,5.</a:t>
            </a:r>
          </a:p>
        </p:txBody>
      </p:sp>
      <p:sp>
        <p:nvSpPr>
          <p:cNvPr id="3" name="Symbol zastępczy zawartości 2">
            <a:extLst>
              <a:ext uri="{FF2B5EF4-FFF2-40B4-BE49-F238E27FC236}">
                <a16:creationId xmlns:a16="http://schemas.microsoft.com/office/drawing/2014/main" id="{D61648C5-E1C0-5A23-AC0D-71657BEEB656}"/>
              </a:ext>
            </a:extLst>
          </p:cNvPr>
          <p:cNvSpPr>
            <a:spLocks noGrp="1"/>
          </p:cNvSpPr>
          <p:nvPr>
            <p:ph idx="1"/>
          </p:nvPr>
        </p:nvSpPr>
        <p:spPr>
          <a:xfrm>
            <a:off x="900952" y="2398258"/>
            <a:ext cx="10516518" cy="2517834"/>
          </a:xfrm>
        </p:spPr>
        <p:txBody>
          <a:bodyPr>
            <a:normAutofit fontScale="85000" lnSpcReduction="10000"/>
          </a:bodyPr>
          <a:lstStyle/>
          <a:p>
            <a:pPr marL="0" indent="0">
              <a:lnSpc>
                <a:spcPct val="160000"/>
              </a:lnSpc>
              <a:buNone/>
            </a:pPr>
            <a:r>
              <a:rPr lang="pl-PL" sz="2400" dirty="0"/>
              <a:t>Dla analizowanego przykładu stosunek K do Mg w warstwie ornej wynosi: 8:2,5 = 3,2, natomiast w warstwie </a:t>
            </a:r>
            <a:r>
              <a:rPr lang="pl-PL" sz="2400" dirty="0" err="1"/>
              <a:t>podornej</a:t>
            </a:r>
            <a:r>
              <a:rPr lang="pl-PL" sz="2400" dirty="0"/>
              <a:t> wynosi: 4,5:3,6=1,25, czyli w obu warstwach jest poprawny. W przypadku wysokiej (3,5-6,0) lub bardzo wysokiej (powyżej 6) wartości tego stosunku zaleca się nawożenie magnezem nawet gdy jego zawartość w glebie jest wysoka. Zalecane wówczas dawki są odpowiednio jak dla średniej i niskiej zawartości magnezu w glebie.</a:t>
            </a:r>
          </a:p>
        </p:txBody>
      </p:sp>
    </p:spTree>
    <p:extLst>
      <p:ext uri="{BB962C8B-B14F-4D97-AF65-F5344CB8AC3E}">
        <p14:creationId xmlns:p14="http://schemas.microsoft.com/office/powerpoint/2010/main" val="1881809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60BEB-86B2-7152-BEC2-9CDE6D9A294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796A980-5632-EBEF-987E-FFF41319B3BE}"/>
              </a:ext>
            </a:extLst>
          </p:cNvPr>
          <p:cNvSpPr>
            <a:spLocks noGrp="1"/>
          </p:cNvSpPr>
          <p:nvPr>
            <p:ph type="title"/>
          </p:nvPr>
        </p:nvSpPr>
        <p:spPr>
          <a:xfrm>
            <a:off x="838200" y="198104"/>
            <a:ext cx="10515600" cy="1325563"/>
          </a:xfrm>
        </p:spPr>
        <p:txBody>
          <a:bodyPr>
            <a:normAutofit/>
          </a:bodyPr>
          <a:lstStyle/>
          <a:p>
            <a:r>
              <a:rPr lang="pl-PL" sz="3600" dirty="0"/>
              <a:t>Przykład 1 – krok 2. Dawka czystych składników na daną powierzchnię</a:t>
            </a:r>
          </a:p>
        </p:txBody>
      </p:sp>
      <p:sp>
        <p:nvSpPr>
          <p:cNvPr id="3" name="Symbol zastępczy zawartości 2">
            <a:extLst>
              <a:ext uri="{FF2B5EF4-FFF2-40B4-BE49-F238E27FC236}">
                <a16:creationId xmlns:a16="http://schemas.microsoft.com/office/drawing/2014/main" id="{68602679-A3D7-F547-5781-D59A2F8F5A23}"/>
              </a:ext>
            </a:extLst>
          </p:cNvPr>
          <p:cNvSpPr>
            <a:spLocks noGrp="1"/>
          </p:cNvSpPr>
          <p:nvPr>
            <p:ph idx="1"/>
          </p:nvPr>
        </p:nvSpPr>
        <p:spPr>
          <a:xfrm>
            <a:off x="838200" y="1523667"/>
            <a:ext cx="10515600" cy="4367988"/>
          </a:xfrm>
        </p:spPr>
        <p:txBody>
          <a:bodyPr>
            <a:normAutofit fontScale="85000" lnSpcReduction="20000"/>
          </a:bodyPr>
          <a:lstStyle/>
          <a:p>
            <a:pPr marL="0" indent="0">
              <a:lnSpc>
                <a:spcPct val="160000"/>
              </a:lnSpc>
              <a:buNone/>
            </a:pPr>
            <a:r>
              <a:rPr lang="pl-PL" dirty="0"/>
              <a:t>Po analizie i ocenie zasobności gleby wydajemy zalecenie nawozowe, przeliczamy dawki czystego składnika na daną powierzchnię oraz na wybrane nawozy:</a:t>
            </a:r>
          </a:p>
          <a:p>
            <a:pPr marL="514350" indent="-514350">
              <a:lnSpc>
                <a:spcPct val="160000"/>
              </a:lnSpc>
              <a:buFont typeface="Arial" panose="020B0604020202020204" pitchFamily="34" charset="0"/>
              <a:buAutoNum type="arabicPeriod"/>
            </a:pPr>
            <a:r>
              <a:rPr lang="pl-PL" dirty="0"/>
              <a:t>Wapnowanie gleby: dawka 750 kg </a:t>
            </a:r>
            <a:r>
              <a:rPr lang="pl-PL" dirty="0" err="1"/>
              <a:t>CaO+MgO</a:t>
            </a:r>
            <a:r>
              <a:rPr lang="pl-PL" dirty="0"/>
              <a:t> na hektar czyli 4500 kg na całą powierzchnię (6 ha).</a:t>
            </a:r>
          </a:p>
          <a:p>
            <a:pPr marL="514350" indent="-514350">
              <a:lnSpc>
                <a:spcPct val="160000"/>
              </a:lnSpc>
              <a:buAutoNum type="arabicPeriod"/>
            </a:pPr>
            <a:r>
              <a:rPr lang="pl-PL" dirty="0"/>
              <a:t>Fosfor: 200 kg P</a:t>
            </a:r>
            <a:r>
              <a:rPr lang="pl-PL" baseline="-25000" dirty="0"/>
              <a:t>2</a:t>
            </a:r>
            <a:r>
              <a:rPr lang="pl-PL" dirty="0"/>
              <a:t>O</a:t>
            </a:r>
            <a:r>
              <a:rPr lang="pl-PL" baseline="-25000" dirty="0"/>
              <a:t>5</a:t>
            </a:r>
            <a:r>
              <a:rPr lang="pl-PL" dirty="0"/>
              <a:t> na hektar, czyli 1200 kg na całą powierzchnię (6 ha).</a:t>
            </a:r>
          </a:p>
          <a:p>
            <a:pPr marL="514350" indent="-514350">
              <a:lnSpc>
                <a:spcPct val="160000"/>
              </a:lnSpc>
              <a:buFont typeface="Arial" panose="020B0604020202020204" pitchFamily="34" charset="0"/>
              <a:buAutoNum type="arabicPeriod"/>
            </a:pPr>
            <a:r>
              <a:rPr lang="pl-PL" dirty="0"/>
              <a:t>Potas: 300 kg K</a:t>
            </a:r>
            <a:r>
              <a:rPr lang="pl-PL" baseline="-25000" dirty="0"/>
              <a:t>2</a:t>
            </a:r>
            <a:r>
              <a:rPr lang="pl-PL" dirty="0"/>
              <a:t>O na hektar czyli 1800 kg na całą powierzchnię (6 ha).</a:t>
            </a:r>
          </a:p>
          <a:p>
            <a:pPr marL="514350" indent="-514350">
              <a:lnSpc>
                <a:spcPct val="160000"/>
              </a:lnSpc>
              <a:buFont typeface="Arial" panose="020B0604020202020204" pitchFamily="34" charset="0"/>
              <a:buAutoNum type="arabicPeriod"/>
            </a:pPr>
            <a:r>
              <a:rPr lang="pl-PL" dirty="0"/>
              <a:t>Magnez: 250 kg </a:t>
            </a:r>
            <a:r>
              <a:rPr lang="pl-PL" dirty="0" err="1"/>
              <a:t>MgO</a:t>
            </a:r>
            <a:r>
              <a:rPr lang="pl-PL" dirty="0"/>
              <a:t> na hektar czyli 1500 kg na całą powierzchnię (6 ha).</a:t>
            </a:r>
          </a:p>
        </p:txBody>
      </p:sp>
    </p:spTree>
    <p:extLst>
      <p:ext uri="{BB962C8B-B14F-4D97-AF65-F5344CB8AC3E}">
        <p14:creationId xmlns:p14="http://schemas.microsoft.com/office/powerpoint/2010/main" val="1868741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DA195-3A6E-F878-5D49-1214A3188A2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5D7DC29-C797-5D3A-D22A-ADFBF701C6B9}"/>
              </a:ext>
            </a:extLst>
          </p:cNvPr>
          <p:cNvSpPr>
            <a:spLocks noGrp="1"/>
          </p:cNvSpPr>
          <p:nvPr>
            <p:ph type="title"/>
          </p:nvPr>
        </p:nvSpPr>
        <p:spPr>
          <a:xfrm>
            <a:off x="838200" y="130010"/>
            <a:ext cx="10515600" cy="1325563"/>
          </a:xfrm>
        </p:spPr>
        <p:txBody>
          <a:bodyPr>
            <a:normAutofit fontScale="90000"/>
          </a:bodyPr>
          <a:lstStyle/>
          <a:p>
            <a:r>
              <a:rPr lang="pl-PL" dirty="0"/>
              <a:t>Przykład 1 – krok 2. Wybór nawozu i jego dawka</a:t>
            </a:r>
          </a:p>
        </p:txBody>
      </p:sp>
      <p:sp>
        <p:nvSpPr>
          <p:cNvPr id="3" name="Symbol zastępczy zawartości 2">
            <a:extLst>
              <a:ext uri="{FF2B5EF4-FFF2-40B4-BE49-F238E27FC236}">
                <a16:creationId xmlns:a16="http://schemas.microsoft.com/office/drawing/2014/main" id="{86519FF9-AAF2-3F24-D524-054C52AC61A0}"/>
              </a:ext>
            </a:extLst>
          </p:cNvPr>
          <p:cNvSpPr>
            <a:spLocks noGrp="1"/>
          </p:cNvSpPr>
          <p:nvPr>
            <p:ph idx="1"/>
          </p:nvPr>
        </p:nvSpPr>
        <p:spPr>
          <a:xfrm>
            <a:off x="838200" y="1528119"/>
            <a:ext cx="10515600" cy="4367988"/>
          </a:xfrm>
        </p:spPr>
        <p:txBody>
          <a:bodyPr>
            <a:normAutofit fontScale="55000" lnSpcReduction="20000"/>
          </a:bodyPr>
          <a:lstStyle/>
          <a:p>
            <a:pPr marL="0" indent="0">
              <a:lnSpc>
                <a:spcPct val="160000"/>
              </a:lnSpc>
              <a:buNone/>
            </a:pPr>
            <a:r>
              <a:rPr lang="pl-PL" dirty="0"/>
              <a:t>Przeliczenie na wybrane nawozy:</a:t>
            </a:r>
          </a:p>
          <a:p>
            <a:pPr marL="514350" indent="-514350">
              <a:lnSpc>
                <a:spcPct val="160000"/>
              </a:lnSpc>
              <a:buFont typeface="Arial" panose="020B0604020202020204" pitchFamily="34" charset="0"/>
              <a:buAutoNum type="arabicPeriod"/>
            </a:pPr>
            <a:r>
              <a:rPr lang="pl-PL" dirty="0"/>
              <a:t>Wapno magnezowe węglanowe (50% </a:t>
            </a:r>
            <a:r>
              <a:rPr lang="pl-PL" dirty="0" err="1"/>
              <a:t>CaO+MgO</a:t>
            </a:r>
            <a:r>
              <a:rPr lang="pl-PL" dirty="0"/>
              <a:t>) tj. 9 t na 6 ha.</a:t>
            </a:r>
          </a:p>
          <a:p>
            <a:pPr marL="514350" indent="-514350">
              <a:lnSpc>
                <a:spcPct val="160000"/>
              </a:lnSpc>
              <a:buAutoNum type="arabicPeriod"/>
            </a:pPr>
            <a:r>
              <a:rPr lang="pl-PL" dirty="0"/>
              <a:t>Fosfor: superfosfat potrójny granulowany (46% P</a:t>
            </a:r>
            <a:r>
              <a:rPr lang="pl-PL" baseline="-25000" dirty="0"/>
              <a:t>2</a:t>
            </a:r>
            <a:r>
              <a:rPr lang="pl-PL" dirty="0"/>
              <a:t>O</a:t>
            </a:r>
            <a:r>
              <a:rPr lang="pl-PL" baseline="-25000" dirty="0"/>
              <a:t>5</a:t>
            </a:r>
            <a:r>
              <a:rPr lang="pl-PL" dirty="0"/>
              <a:t>) tj. 2,61 t na 6 ha.</a:t>
            </a:r>
          </a:p>
          <a:p>
            <a:pPr marL="514350" indent="-514350">
              <a:lnSpc>
                <a:spcPct val="160000"/>
              </a:lnSpc>
              <a:buFont typeface="Arial" panose="020B0604020202020204" pitchFamily="34" charset="0"/>
              <a:buAutoNum type="arabicPeriod"/>
            </a:pPr>
            <a:r>
              <a:rPr lang="pl-PL" dirty="0"/>
              <a:t>Potas: siarczan potasu (50% K</a:t>
            </a:r>
            <a:r>
              <a:rPr lang="pl-PL" baseline="-25000" dirty="0"/>
              <a:t>2</a:t>
            </a:r>
            <a:r>
              <a:rPr lang="pl-PL" dirty="0"/>
              <a:t>O) 3,6 t na 6 ha.</a:t>
            </a:r>
          </a:p>
          <a:p>
            <a:pPr marL="514350" indent="-514350">
              <a:lnSpc>
                <a:spcPct val="160000"/>
              </a:lnSpc>
              <a:buFont typeface="Arial" panose="020B0604020202020204" pitchFamily="34" charset="0"/>
              <a:buAutoNum type="arabicPeriod"/>
            </a:pPr>
            <a:r>
              <a:rPr lang="pl-PL" dirty="0"/>
              <a:t>Magnez: kizeryt (20 % </a:t>
            </a:r>
            <a:r>
              <a:rPr lang="pl-PL" dirty="0" err="1"/>
              <a:t>MgO</a:t>
            </a:r>
            <a:r>
              <a:rPr lang="pl-PL" dirty="0"/>
              <a:t>) tj. 7,5 t na 6 ha.</a:t>
            </a:r>
          </a:p>
          <a:p>
            <a:pPr marL="0" indent="0">
              <a:lnSpc>
                <a:spcPct val="160000"/>
              </a:lnSpc>
              <a:buNone/>
            </a:pPr>
            <a:r>
              <a:rPr lang="pl-PL" dirty="0"/>
              <a:t>Uwagi końcowe: przed założeniem plantacji wskazane jest nawożenie organiczne: obornikiem lub wysiew nawozów zielonych. W omawianym przykładzie ze względu na niską zasobność gleby w magnez wskazany jest wybór nawozu wapniowego zawierającego magnez (tanie źródło Mg). Nie łączyć wapnowania z nawożeniem fosforem lub stosowaniem obornika. Jednorazowa dawka nawozów wapniowych na glebach średnich nie powinna być wyższa niż 2 t na hektar. Ze względu na efektywność obecnie zaleca się częstsze wapnowanie i niższe dawki. W przypadku analizowanej gleby jest to 1,5 tony na hektar. Liczby graniczne i zawartości wskaźnikowe, wymagania roślin względem </a:t>
            </a:r>
            <a:r>
              <a:rPr lang="pl-PL" dirty="0" err="1"/>
              <a:t>pH</a:t>
            </a:r>
            <a:r>
              <a:rPr lang="pl-PL" dirty="0"/>
              <a:t> niezbędne do opracowywania zaleceń nawozowych są dostępne w zalecanej literaturze.</a:t>
            </a:r>
          </a:p>
        </p:txBody>
      </p:sp>
    </p:spTree>
    <p:extLst>
      <p:ext uri="{BB962C8B-B14F-4D97-AF65-F5344CB8AC3E}">
        <p14:creationId xmlns:p14="http://schemas.microsoft.com/office/powerpoint/2010/main" val="3930660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15450-BE62-0F99-F3C6-C6E75003C72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B5E5B7A-C000-DAB8-B341-D538A5BAD6B7}"/>
              </a:ext>
            </a:extLst>
          </p:cNvPr>
          <p:cNvSpPr>
            <a:spLocks noGrp="1"/>
          </p:cNvSpPr>
          <p:nvPr>
            <p:ph type="title"/>
          </p:nvPr>
        </p:nvSpPr>
        <p:spPr>
          <a:xfrm>
            <a:off x="838200" y="130010"/>
            <a:ext cx="10515600" cy="1325563"/>
          </a:xfrm>
        </p:spPr>
        <p:txBody>
          <a:bodyPr/>
          <a:lstStyle/>
          <a:p>
            <a:r>
              <a:rPr lang="pl-PL" dirty="0"/>
              <a:t>Przykład 2 – sad owocujący</a:t>
            </a:r>
          </a:p>
        </p:txBody>
      </p:sp>
      <p:sp>
        <p:nvSpPr>
          <p:cNvPr id="3" name="Symbol zastępczy zawartości 2">
            <a:extLst>
              <a:ext uri="{FF2B5EF4-FFF2-40B4-BE49-F238E27FC236}">
                <a16:creationId xmlns:a16="http://schemas.microsoft.com/office/drawing/2014/main" id="{9E26A016-A13F-EC77-A861-E5A532C96BE5}"/>
              </a:ext>
            </a:extLst>
          </p:cNvPr>
          <p:cNvSpPr>
            <a:spLocks noGrp="1"/>
          </p:cNvSpPr>
          <p:nvPr>
            <p:ph idx="1"/>
          </p:nvPr>
        </p:nvSpPr>
        <p:spPr>
          <a:xfrm>
            <a:off x="838200" y="1222491"/>
            <a:ext cx="10515600" cy="5053013"/>
          </a:xfrm>
        </p:spPr>
        <p:txBody>
          <a:bodyPr>
            <a:normAutofit fontScale="70000" lnSpcReduction="20000"/>
          </a:bodyPr>
          <a:lstStyle/>
          <a:p>
            <a:pPr marL="0" indent="0">
              <a:lnSpc>
                <a:spcPct val="160000"/>
              </a:lnSpc>
              <a:buNone/>
            </a:pPr>
            <a:r>
              <a:rPr lang="pl-PL" dirty="0"/>
              <a:t>Powierzchnia sadu - 2 hektary. Typ gleby - mada (gleba ciężka). Gatunek – jabłoń, wiek drzew 7 lat. Gleba prowadzona w systemie: ugór herbicydowy w rzędach i murawa w międzyrzędziach. W ostatnich 3 latach nawożenie wykonywano tylko w rzędach drzew. Zaobserwowano chlorozę przechodzącą w nekrozę na brzegach liści u nasady pędów. Do analiz pobrano próbki gleby i liści zgodnie z procedurą. Oznaczono zawartości P, K i Mg (metoda </a:t>
            </a:r>
            <a:r>
              <a:rPr lang="pl-PL" dirty="0" err="1"/>
              <a:t>Egnera-Riehma</a:t>
            </a:r>
            <a:r>
              <a:rPr lang="pl-PL" dirty="0"/>
              <a:t>) oraz kwasowość wymienną. Oznaczone zawartości P, K i Mg w mg na 100 gleby powietrznie suchej w warstwie ornej wynosiły: 2,5, 21,5 i 12,5, natomiast w warstwie </a:t>
            </a:r>
            <a:r>
              <a:rPr lang="pl-PL" dirty="0" err="1"/>
              <a:t>podornej</a:t>
            </a:r>
            <a:r>
              <a:rPr lang="pl-PL" dirty="0"/>
              <a:t> 1,8, 7,0 i 12,0. Odczyn mierzony w 1M </a:t>
            </a:r>
            <a:r>
              <a:rPr lang="pl-PL" dirty="0" err="1"/>
              <a:t>KCl</a:t>
            </a:r>
            <a:r>
              <a:rPr lang="pl-PL" dirty="0"/>
              <a:t> wynosił odpowiednio 5,7 i 6,4 w warstwie ornej i </a:t>
            </a:r>
            <a:r>
              <a:rPr lang="pl-PL" dirty="0" err="1"/>
              <a:t>podornej</a:t>
            </a:r>
            <a:r>
              <a:rPr lang="pl-PL" dirty="0"/>
              <a:t>. Analiza chemiczna liści wykazała następujące zawartości (w % suchej masy): N – 2,49, P – 0,19, K – 0,66 i Mg – 0,40 oraz zawartość  boru i  manganu odpowiednio 30 i 80 mg na kg suchej masy. Przeanalizuj wyniki, wydaj zalecenie.</a:t>
            </a:r>
          </a:p>
        </p:txBody>
      </p:sp>
    </p:spTree>
    <p:extLst>
      <p:ext uri="{BB962C8B-B14F-4D97-AF65-F5344CB8AC3E}">
        <p14:creationId xmlns:p14="http://schemas.microsoft.com/office/powerpoint/2010/main" val="1954784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F0A75-FDF9-96AB-0798-9F650578BE8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C7D222E-57BD-75F6-2631-D499EDA367FC}"/>
              </a:ext>
            </a:extLst>
          </p:cNvPr>
          <p:cNvSpPr>
            <a:spLocks noGrp="1"/>
          </p:cNvSpPr>
          <p:nvPr>
            <p:ph type="title"/>
          </p:nvPr>
        </p:nvSpPr>
        <p:spPr>
          <a:xfrm>
            <a:off x="838200" y="130010"/>
            <a:ext cx="10515600" cy="1325563"/>
          </a:xfrm>
        </p:spPr>
        <p:txBody>
          <a:bodyPr/>
          <a:lstStyle/>
          <a:p>
            <a:r>
              <a:rPr lang="pl-PL" dirty="0"/>
              <a:t>Przykład 2 – krok 1. Uwagi ogólne</a:t>
            </a:r>
          </a:p>
        </p:txBody>
      </p:sp>
      <p:sp>
        <p:nvSpPr>
          <p:cNvPr id="3" name="Symbol zastępczy zawartości 2">
            <a:extLst>
              <a:ext uri="{FF2B5EF4-FFF2-40B4-BE49-F238E27FC236}">
                <a16:creationId xmlns:a16="http://schemas.microsoft.com/office/drawing/2014/main" id="{C4FC74EE-D9F8-C2AD-DF9F-F87A9A01B643}"/>
              </a:ext>
            </a:extLst>
          </p:cNvPr>
          <p:cNvSpPr>
            <a:spLocks noGrp="1"/>
          </p:cNvSpPr>
          <p:nvPr>
            <p:ph idx="1"/>
          </p:nvPr>
        </p:nvSpPr>
        <p:spPr>
          <a:xfrm>
            <a:off x="838200" y="1190130"/>
            <a:ext cx="10515600" cy="5053013"/>
          </a:xfrm>
        </p:spPr>
        <p:txBody>
          <a:bodyPr>
            <a:normAutofit fontScale="92500" lnSpcReduction="20000"/>
          </a:bodyPr>
          <a:lstStyle/>
          <a:p>
            <a:pPr marL="0" indent="0">
              <a:lnSpc>
                <a:spcPct val="160000"/>
              </a:lnSpc>
              <a:buNone/>
            </a:pPr>
            <a:r>
              <a:rPr lang="pl-PL" dirty="0"/>
              <a:t>W pierwszym etapie oceniamy potrzebę regulacji odczynu oraz zasobność gleby w oznaczone składniki porównując je do empirycznie opracowanych danych (przedziałów liczbowych) dla sadów/plantacji krzewów jagodowych. Posiadając analizę materiału roślinnego, która opisuje stan odżywienia roślin (czy w pobieraniu nie ma zakłóceń) analiza gleby jest elementem pomocniczym, pozwalającym wyjaśnić ewentualne rozbieżności między stosowanym nawożeniem a stanem roślin czy jakością plonu. Podobnie jak w przypadku gleby wyniki analizy materiału roślinnego także porównujemy z zawartościami wskaźnikowymi. </a:t>
            </a:r>
          </a:p>
        </p:txBody>
      </p:sp>
    </p:spTree>
    <p:extLst>
      <p:ext uri="{BB962C8B-B14F-4D97-AF65-F5344CB8AC3E}">
        <p14:creationId xmlns:p14="http://schemas.microsoft.com/office/powerpoint/2010/main" val="430805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DA478-0752-FD36-CB7F-41DBB24E2C8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838577F-C7D2-A225-F04B-91D42CFAD7A2}"/>
              </a:ext>
            </a:extLst>
          </p:cNvPr>
          <p:cNvSpPr>
            <a:spLocks noGrp="1"/>
          </p:cNvSpPr>
          <p:nvPr>
            <p:ph type="title"/>
          </p:nvPr>
        </p:nvSpPr>
        <p:spPr>
          <a:xfrm>
            <a:off x="838199" y="365125"/>
            <a:ext cx="10579271" cy="1391958"/>
          </a:xfrm>
        </p:spPr>
        <p:txBody>
          <a:bodyPr>
            <a:normAutofit/>
          </a:bodyPr>
          <a:lstStyle/>
          <a:p>
            <a:r>
              <a:rPr lang="pl-PL" sz="2800" b="1" dirty="0"/>
              <a:t>Przykład 2. Odczyn gleby</a:t>
            </a:r>
            <a:r>
              <a:rPr lang="pl-PL" sz="2800" dirty="0"/>
              <a:t>. Ocena kwasowości gleby i zalecana dawka składnika na podstawie dostępnych danych będących podstawą obliczenia dawki.</a:t>
            </a:r>
          </a:p>
        </p:txBody>
      </p:sp>
      <p:sp>
        <p:nvSpPr>
          <p:cNvPr id="3" name="Symbol zastępczy zawartości 2">
            <a:extLst>
              <a:ext uri="{FF2B5EF4-FFF2-40B4-BE49-F238E27FC236}">
                <a16:creationId xmlns:a16="http://schemas.microsoft.com/office/drawing/2014/main" id="{5346F1A1-1DFC-F6B0-E073-B3B83AEFF92E}"/>
              </a:ext>
            </a:extLst>
          </p:cNvPr>
          <p:cNvSpPr>
            <a:spLocks noGrp="1"/>
          </p:cNvSpPr>
          <p:nvPr>
            <p:ph idx="1"/>
          </p:nvPr>
        </p:nvSpPr>
        <p:spPr>
          <a:xfrm>
            <a:off x="900952" y="2147012"/>
            <a:ext cx="10516518" cy="3596701"/>
          </a:xfrm>
        </p:spPr>
        <p:txBody>
          <a:bodyPr>
            <a:normAutofit/>
          </a:bodyPr>
          <a:lstStyle/>
          <a:p>
            <a:pPr marL="0" indent="0">
              <a:lnSpc>
                <a:spcPct val="100000"/>
              </a:lnSpc>
              <a:buNone/>
            </a:pPr>
            <a:r>
              <a:rPr lang="pl-PL" dirty="0"/>
              <a:t>Wymagania jabłoni w stosunku do odczynu mierzonego w zawiesinie gleby w soli obojętnej (</a:t>
            </a:r>
            <a:r>
              <a:rPr lang="pl-PL" dirty="0" err="1"/>
              <a:t>pH</a:t>
            </a:r>
            <a:r>
              <a:rPr lang="pl-PL" dirty="0"/>
              <a:t> w </a:t>
            </a:r>
            <a:r>
              <a:rPr lang="pl-PL" dirty="0" err="1"/>
              <a:t>KCl</a:t>
            </a:r>
            <a:r>
              <a:rPr lang="pl-PL" dirty="0"/>
              <a:t>) kształtują się w zakresie 5,7-6,2. Zatem nasza gleba (</a:t>
            </a:r>
            <a:r>
              <a:rPr lang="pl-PL" dirty="0" err="1"/>
              <a:t>pH</a:t>
            </a:r>
            <a:r>
              <a:rPr lang="pl-PL" dirty="0"/>
              <a:t> = 5,7 w warstwie ornej i 6,4 w warstwie </a:t>
            </a:r>
            <a:r>
              <a:rPr lang="pl-PL" dirty="0" err="1"/>
              <a:t>podornej</a:t>
            </a:r>
            <a:r>
              <a:rPr lang="pl-PL" dirty="0"/>
              <a:t>) w przykładzie 2 nie wymaga jeszcze działań w zakresie regulacji odczynu. </a:t>
            </a:r>
          </a:p>
        </p:txBody>
      </p:sp>
    </p:spTree>
    <p:extLst>
      <p:ext uri="{BB962C8B-B14F-4D97-AF65-F5344CB8AC3E}">
        <p14:creationId xmlns:p14="http://schemas.microsoft.com/office/powerpoint/2010/main" val="95563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D61EF-D301-7526-DE3A-6C3C65A3C47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A2D5C2A-EC39-2A50-4400-345E8ADB3075}"/>
              </a:ext>
            </a:extLst>
          </p:cNvPr>
          <p:cNvSpPr>
            <a:spLocks noGrp="1"/>
          </p:cNvSpPr>
          <p:nvPr>
            <p:ph type="title"/>
          </p:nvPr>
        </p:nvSpPr>
        <p:spPr>
          <a:xfrm>
            <a:off x="838199" y="365125"/>
            <a:ext cx="10579271" cy="1391958"/>
          </a:xfrm>
        </p:spPr>
        <p:txBody>
          <a:bodyPr>
            <a:normAutofit fontScale="90000"/>
          </a:bodyPr>
          <a:lstStyle/>
          <a:p>
            <a:r>
              <a:rPr lang="pl-PL" sz="2800" b="1" dirty="0"/>
              <a:t>Przykład 2. Fosfor.</a:t>
            </a:r>
            <a:r>
              <a:rPr lang="pl-PL" sz="2800" dirty="0"/>
              <a:t> Ocena zasobności gleby w A) empirycznie opracowanych przedziałach (w mg składnika na 100 gleby powietrznie suchej) i zalecana dawka składnika (w kg/ha) a następnie B) dla gleby z przykładu 2.</a:t>
            </a:r>
          </a:p>
        </p:txBody>
      </p:sp>
      <p:sp>
        <p:nvSpPr>
          <p:cNvPr id="3" name="Symbol zastępczy zawartości 2">
            <a:extLst>
              <a:ext uri="{FF2B5EF4-FFF2-40B4-BE49-F238E27FC236}">
                <a16:creationId xmlns:a16="http://schemas.microsoft.com/office/drawing/2014/main" id="{56FA6999-0A00-C41D-2B83-DB9EC73C487A}"/>
              </a:ext>
            </a:extLst>
          </p:cNvPr>
          <p:cNvSpPr>
            <a:spLocks noGrp="1"/>
          </p:cNvSpPr>
          <p:nvPr>
            <p:ph idx="1"/>
          </p:nvPr>
        </p:nvSpPr>
        <p:spPr>
          <a:xfrm>
            <a:off x="900952" y="1999528"/>
            <a:ext cx="10516518" cy="3596701"/>
          </a:xfrm>
        </p:spPr>
        <p:txBody>
          <a:bodyPr>
            <a:normAutofit/>
          </a:bodyPr>
          <a:lstStyle/>
          <a:p>
            <a:pPr marL="0" indent="0">
              <a:buNone/>
            </a:pPr>
            <a:r>
              <a:rPr lang="pl-PL" sz="2400" dirty="0"/>
              <a:t>A) Fosfor: zawartość niska w warstwie ornej wynosi poniżej 2, zaś w </a:t>
            </a:r>
            <a:r>
              <a:rPr lang="pl-PL" sz="2400" dirty="0" err="1"/>
              <a:t>podornej</a:t>
            </a:r>
            <a:r>
              <a:rPr lang="pl-PL" sz="2400" dirty="0"/>
              <a:t> poniżej 1,5. Zawartość średnia P mieści się w granicach 2,0 do 4,0 w warstwie ornej a </a:t>
            </a:r>
            <a:r>
              <a:rPr lang="pl-PL" sz="2400" dirty="0" err="1"/>
              <a:t>podornej</a:t>
            </a:r>
            <a:r>
              <a:rPr lang="pl-PL" sz="2400" dirty="0"/>
              <a:t> odpowiednio 1,5 do 3,0. Wysoka zasobność kształtuje się powyżej 4,0 w warstwie ornej i powyżej 3,0 w warstwie </a:t>
            </a:r>
            <a:r>
              <a:rPr lang="pl-PL" sz="2400" dirty="0" err="1"/>
              <a:t>podornej</a:t>
            </a:r>
            <a:r>
              <a:rPr lang="pl-PL" sz="2400" dirty="0"/>
              <a:t>. W przypadku sadów w kolejnych latach prowadzenia plantacji nawożenie fosforem jest celowe tylko wtedy gdy zawartość w liściach spadnie do niskiej. </a:t>
            </a:r>
          </a:p>
          <a:p>
            <a:pPr marL="0" indent="0">
              <a:buNone/>
            </a:pPr>
            <a:r>
              <a:rPr lang="pl-PL" sz="2400" dirty="0"/>
              <a:t>B) Po porównaniu (pkt. A), gleba dla której chcemy wydać zalecenia nawozowe dla P w obu warstwach (2,5 i 1,8 mg) charakteryzuje się średnią zasobnością. W dalszej analizie kluczowe będzie jaka jest zawartość fosforu w liściach.</a:t>
            </a:r>
          </a:p>
        </p:txBody>
      </p:sp>
    </p:spTree>
    <p:extLst>
      <p:ext uri="{BB962C8B-B14F-4D97-AF65-F5344CB8AC3E}">
        <p14:creationId xmlns:p14="http://schemas.microsoft.com/office/powerpoint/2010/main" val="1694104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2A7C8-BC8F-B490-7883-5F09D563C3E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075AE32-341D-F20B-5B4E-3763A800B34C}"/>
              </a:ext>
            </a:extLst>
          </p:cNvPr>
          <p:cNvSpPr>
            <a:spLocks noGrp="1"/>
          </p:cNvSpPr>
          <p:nvPr>
            <p:ph type="title"/>
          </p:nvPr>
        </p:nvSpPr>
        <p:spPr>
          <a:xfrm>
            <a:off x="838199" y="168480"/>
            <a:ext cx="10579271" cy="1391958"/>
          </a:xfrm>
        </p:spPr>
        <p:txBody>
          <a:bodyPr>
            <a:normAutofit fontScale="90000"/>
          </a:bodyPr>
          <a:lstStyle/>
          <a:p>
            <a:r>
              <a:rPr lang="pl-PL" sz="2800" b="1" dirty="0"/>
              <a:t>Przykład 2. Potas.</a:t>
            </a:r>
            <a:r>
              <a:rPr lang="pl-PL" sz="2800" dirty="0"/>
              <a:t> Ocena zasobności gleby w A) empirycznie opracowanych przedziałach (w mg składnika na 100 gleby powietrznie suchej) i zalecana dawka składnika (w kg/ha) a następnie B) dla gleby z przykładu 2</a:t>
            </a:r>
          </a:p>
        </p:txBody>
      </p:sp>
      <p:sp>
        <p:nvSpPr>
          <p:cNvPr id="3" name="Symbol zastępczy zawartości 2">
            <a:extLst>
              <a:ext uri="{FF2B5EF4-FFF2-40B4-BE49-F238E27FC236}">
                <a16:creationId xmlns:a16="http://schemas.microsoft.com/office/drawing/2014/main" id="{0E7683F5-62E2-AB3B-1929-6AABA6681706}"/>
              </a:ext>
            </a:extLst>
          </p:cNvPr>
          <p:cNvSpPr>
            <a:spLocks noGrp="1"/>
          </p:cNvSpPr>
          <p:nvPr>
            <p:ph idx="1"/>
          </p:nvPr>
        </p:nvSpPr>
        <p:spPr>
          <a:xfrm>
            <a:off x="900952" y="1763554"/>
            <a:ext cx="10516518" cy="4116137"/>
          </a:xfrm>
        </p:spPr>
        <p:txBody>
          <a:bodyPr>
            <a:normAutofit fontScale="70000" lnSpcReduction="20000"/>
          </a:bodyPr>
          <a:lstStyle/>
          <a:p>
            <a:pPr marL="0" indent="0">
              <a:lnSpc>
                <a:spcPct val="170000"/>
              </a:lnSpc>
              <a:buNone/>
            </a:pPr>
            <a:r>
              <a:rPr lang="pl-PL" sz="2400" dirty="0"/>
              <a:t>A) Ocena zasobności gleby w zależy od składu granulometrycznego i dla gleby ciężkiej (jak w przykładzie 2) kształtuje się następująco: zawartość niska w warstwie ornej jest oceniana na poniżej 13,0, zaś w </a:t>
            </a:r>
            <a:r>
              <a:rPr lang="pl-PL" sz="2400" dirty="0" err="1"/>
              <a:t>podornej</a:t>
            </a:r>
            <a:r>
              <a:rPr lang="pl-PL" sz="2400" dirty="0"/>
              <a:t> poniżej 8,0. Przy takich zawartościach zalecana dawka powinna mieścić się w przedziale 120-200 kg K</a:t>
            </a:r>
            <a:r>
              <a:rPr lang="pl-PL" sz="2400" baseline="-25000" dirty="0"/>
              <a:t>2</a:t>
            </a:r>
            <a:r>
              <a:rPr lang="pl-PL" sz="2400" dirty="0"/>
              <a:t>O na hektar; zawartość średnia K mieści się w granicach 13,0 do 21,0 w warstwie ornej a w </a:t>
            </a:r>
            <a:r>
              <a:rPr lang="pl-PL" sz="2400" dirty="0" err="1"/>
              <a:t>podornej</a:t>
            </a:r>
            <a:r>
              <a:rPr lang="pl-PL" sz="2400" dirty="0"/>
              <a:t> odpowiednio 8,0 do 13,0 – przy takiej zawartości w glebie zalecana dawka K</a:t>
            </a:r>
            <a:r>
              <a:rPr lang="pl-PL" sz="2400" baseline="-25000" dirty="0"/>
              <a:t>2</a:t>
            </a:r>
            <a:r>
              <a:rPr lang="pl-PL" sz="2400" dirty="0"/>
              <a:t>O spada do 80 -140 kg/ha. Wysoka zasobność kształtuje się powyżej 21,0 w warstwie ornej i powyżej 13,0 w warstwie </a:t>
            </a:r>
            <a:r>
              <a:rPr lang="pl-PL" sz="2400" dirty="0" err="1"/>
              <a:t>podornej</a:t>
            </a:r>
            <a:r>
              <a:rPr lang="pl-PL" sz="2400" dirty="0"/>
              <a:t>, w takiej sytuacji nawożenia nie zalecamy. Zalecenia dla zasobności niskiej i średniej dotyczą sadu rosnącego.</a:t>
            </a:r>
          </a:p>
          <a:p>
            <a:pPr marL="0" indent="0">
              <a:lnSpc>
                <a:spcPct val="170000"/>
              </a:lnSpc>
              <a:buNone/>
            </a:pPr>
            <a:r>
              <a:rPr lang="pl-PL" sz="2400" dirty="0"/>
              <a:t>B) Po porównaniu (pkt. A), gleba dla której chcemy wydać zalecenia nawozowe dla K w warstwie ornej (21,5 mg) charakteryzuje się zasobnością wysoką, a w </a:t>
            </a:r>
            <a:r>
              <a:rPr lang="pl-PL" sz="2400" dirty="0" err="1"/>
              <a:t>podornej</a:t>
            </a:r>
            <a:r>
              <a:rPr lang="pl-PL" sz="2400" dirty="0"/>
              <a:t> (7,0 mg) zasobnością niską.  Zalecany zakres przy zawartości niskiej wynosi 100-200 kg K</a:t>
            </a:r>
            <a:r>
              <a:rPr lang="pl-PL" sz="2400" baseline="-25000" dirty="0"/>
              <a:t>2</a:t>
            </a:r>
            <a:r>
              <a:rPr lang="pl-PL" sz="2400" dirty="0"/>
              <a:t>O/ha.</a:t>
            </a:r>
          </a:p>
        </p:txBody>
      </p:sp>
    </p:spTree>
    <p:extLst>
      <p:ext uri="{BB962C8B-B14F-4D97-AF65-F5344CB8AC3E}">
        <p14:creationId xmlns:p14="http://schemas.microsoft.com/office/powerpoint/2010/main" val="1909587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CE91B-F7D4-97F0-B9D4-4F29995DE5E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51EC972-9364-40AB-564D-2819436E2A44}"/>
              </a:ext>
            </a:extLst>
          </p:cNvPr>
          <p:cNvSpPr>
            <a:spLocks noGrp="1"/>
          </p:cNvSpPr>
          <p:nvPr>
            <p:ph type="title"/>
          </p:nvPr>
        </p:nvSpPr>
        <p:spPr>
          <a:xfrm>
            <a:off x="838199" y="247137"/>
            <a:ext cx="10579271" cy="1391958"/>
          </a:xfrm>
        </p:spPr>
        <p:txBody>
          <a:bodyPr>
            <a:normAutofit fontScale="90000"/>
          </a:bodyPr>
          <a:lstStyle/>
          <a:p>
            <a:r>
              <a:rPr lang="pl-PL" sz="2800" b="1" dirty="0"/>
              <a:t>Przykład 2. Magnez.</a:t>
            </a:r>
            <a:r>
              <a:rPr lang="pl-PL" sz="2800" dirty="0"/>
              <a:t> Ocena zasobności gleby w A) empirycznie opracowanych przedziałach (w mg składnika na 100 gleby powietrznie suchej) i zalecana dawka składnika (w kg/ha) a następnie B) dla gleby z przykładu 2</a:t>
            </a:r>
          </a:p>
        </p:txBody>
      </p:sp>
      <p:sp>
        <p:nvSpPr>
          <p:cNvPr id="3" name="Symbol zastępczy zawartości 2">
            <a:extLst>
              <a:ext uri="{FF2B5EF4-FFF2-40B4-BE49-F238E27FC236}">
                <a16:creationId xmlns:a16="http://schemas.microsoft.com/office/drawing/2014/main" id="{25952981-5863-06B4-AADA-BC2F79CEA924}"/>
              </a:ext>
            </a:extLst>
          </p:cNvPr>
          <p:cNvSpPr>
            <a:spLocks noGrp="1"/>
          </p:cNvSpPr>
          <p:nvPr>
            <p:ph idx="1"/>
          </p:nvPr>
        </p:nvSpPr>
        <p:spPr>
          <a:xfrm>
            <a:off x="900952" y="1901206"/>
            <a:ext cx="10516518" cy="4155466"/>
          </a:xfrm>
        </p:spPr>
        <p:txBody>
          <a:bodyPr>
            <a:normAutofit fontScale="77500" lnSpcReduction="20000"/>
          </a:bodyPr>
          <a:lstStyle/>
          <a:p>
            <a:pPr marL="0" indent="0">
              <a:lnSpc>
                <a:spcPct val="170000"/>
              </a:lnSpc>
              <a:buNone/>
            </a:pPr>
            <a:r>
              <a:rPr lang="pl-PL" sz="2400" dirty="0"/>
              <a:t>A) Ocena zasobności gleby w Mg zależy od składu granulometrycznego, bez podziału na warstwę orna i </a:t>
            </a:r>
            <a:r>
              <a:rPr lang="pl-PL" sz="2400" dirty="0" err="1"/>
              <a:t>podorną</a:t>
            </a:r>
            <a:r>
              <a:rPr lang="pl-PL" sz="2400" dirty="0"/>
              <a:t> i przy powyżej 35% części </a:t>
            </a:r>
            <a:r>
              <a:rPr lang="pl-PL" sz="2400" dirty="0" err="1"/>
              <a:t>spławialnych</a:t>
            </a:r>
            <a:r>
              <a:rPr lang="pl-PL" sz="2400" dirty="0"/>
              <a:t> (jak w przykładzie, gleba ciężka, mada) kształtuje się następująco: zawartość niska (dla obu warstw) wynosi poniżej 4,0, i przy takiej zawartości zalecana dawka powinna mieścić się w przedziale 100-200 kg </a:t>
            </a:r>
            <a:r>
              <a:rPr lang="pl-PL" sz="2400" dirty="0" err="1"/>
              <a:t>MgO</a:t>
            </a:r>
            <a:r>
              <a:rPr lang="pl-PL" sz="2400" dirty="0"/>
              <a:t> na hektar; zawartość średnia Mg mieści się w granicach 4,0 do 6,0 (dla obu warstw – przy takiej zawartości w glebie zalecana dawka </a:t>
            </a:r>
            <a:r>
              <a:rPr lang="pl-PL" sz="2400" dirty="0" err="1"/>
              <a:t>MgO</a:t>
            </a:r>
            <a:r>
              <a:rPr lang="pl-PL" sz="2400" dirty="0"/>
              <a:t> spada do 60-120 kg/ha. Wysoka zasobność kształtuje się powyżej 6,0 i w takiej sytuacji nawożenia magnezem nie zalecamy. Zalecenia dla zasobności niskiej i średniej dotyczą tylko sadu rosnącego.</a:t>
            </a:r>
          </a:p>
          <a:p>
            <a:pPr marL="0" indent="0">
              <a:lnSpc>
                <a:spcPct val="160000"/>
              </a:lnSpc>
              <a:buNone/>
            </a:pPr>
            <a:r>
              <a:rPr lang="pl-PL" sz="2400" dirty="0"/>
              <a:t>B) Po porównaniu (pkt. A), gleba dla której chcemy wydać zalecenia nawozowe dla Mg w warstwie ornej (12,5 mg) i w </a:t>
            </a:r>
            <a:r>
              <a:rPr lang="pl-PL" sz="2400" dirty="0" err="1"/>
              <a:t>podornej</a:t>
            </a:r>
            <a:r>
              <a:rPr lang="pl-PL" sz="2400" dirty="0"/>
              <a:t> (12,0 mg) należą do zawartości wysokich.  Nawożenia magnezem nie zaleca się.</a:t>
            </a:r>
          </a:p>
        </p:txBody>
      </p:sp>
    </p:spTree>
    <p:extLst>
      <p:ext uri="{BB962C8B-B14F-4D97-AF65-F5344CB8AC3E}">
        <p14:creationId xmlns:p14="http://schemas.microsoft.com/office/powerpoint/2010/main" val="2607834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BCDF83-2590-41B9-82BF-40D7564BC53F}"/>
              </a:ext>
            </a:extLst>
          </p:cNvPr>
          <p:cNvSpPr>
            <a:spLocks noGrp="1"/>
          </p:cNvSpPr>
          <p:nvPr>
            <p:ph type="ctrTitle"/>
          </p:nvPr>
        </p:nvSpPr>
        <p:spPr>
          <a:xfrm>
            <a:off x="1413641" y="1122363"/>
            <a:ext cx="9144000" cy="879858"/>
          </a:xfrm>
        </p:spPr>
        <p:txBody>
          <a:bodyPr>
            <a:normAutofit/>
          </a:bodyPr>
          <a:lstStyle/>
          <a:p>
            <a:r>
              <a:rPr lang="pl-PL" sz="4000" b="1" dirty="0">
                <a:latin typeface="+mn-lt"/>
              </a:rPr>
              <a:t>Żywienie mineralne roślin</a:t>
            </a:r>
          </a:p>
        </p:txBody>
      </p:sp>
      <p:sp>
        <p:nvSpPr>
          <p:cNvPr id="3" name="Podtytuł 2">
            <a:extLst>
              <a:ext uri="{FF2B5EF4-FFF2-40B4-BE49-F238E27FC236}">
                <a16:creationId xmlns:a16="http://schemas.microsoft.com/office/drawing/2014/main" id="{0EF1EC21-3A39-4294-97D0-99641ED274AD}"/>
              </a:ext>
            </a:extLst>
          </p:cNvPr>
          <p:cNvSpPr>
            <a:spLocks noGrp="1"/>
          </p:cNvSpPr>
          <p:nvPr>
            <p:ph type="subTitle" idx="1"/>
          </p:nvPr>
        </p:nvSpPr>
        <p:spPr>
          <a:xfrm>
            <a:off x="1524000" y="3234267"/>
            <a:ext cx="9144000" cy="2501370"/>
          </a:xfrm>
        </p:spPr>
        <p:txBody>
          <a:bodyPr>
            <a:normAutofit fontScale="70000" lnSpcReduction="20000"/>
          </a:bodyPr>
          <a:lstStyle/>
          <a:p>
            <a:r>
              <a:rPr lang="pl-PL" sz="3600" dirty="0"/>
              <a:t>Ćwiczenia</a:t>
            </a:r>
          </a:p>
          <a:p>
            <a:pPr>
              <a:spcAft>
                <a:spcPts val="1800"/>
              </a:spcAft>
            </a:pPr>
            <a:r>
              <a:rPr lang="pl-PL" sz="3600" dirty="0"/>
              <a:t>Opracowywanie zaleceń nawozowych dla gleb użytkowanych sadowniczo przed założeniem plantacji i w trakcie jej użytkowania</a:t>
            </a:r>
          </a:p>
          <a:p>
            <a:pPr>
              <a:spcAft>
                <a:spcPts val="1800"/>
              </a:spcAft>
            </a:pPr>
            <a:r>
              <a:rPr lang="pl-PL" sz="3600" dirty="0"/>
              <a:t>Dr hab. Barbara Łata, prof. SGGW</a:t>
            </a:r>
          </a:p>
          <a:p>
            <a:r>
              <a:rPr lang="pl-PL" sz="3600" dirty="0"/>
              <a:t>Katedra Ochrony Roślin</a:t>
            </a:r>
            <a:endParaRPr lang="pl-PL" dirty="0"/>
          </a:p>
        </p:txBody>
      </p:sp>
    </p:spTree>
    <p:extLst>
      <p:ext uri="{BB962C8B-B14F-4D97-AF65-F5344CB8AC3E}">
        <p14:creationId xmlns:p14="http://schemas.microsoft.com/office/powerpoint/2010/main" val="2833895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0FCC2-EDC2-4E2C-90B6-9B1CD711B88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3F1B6BE-9A93-C19E-18B6-361D1DD012B6}"/>
              </a:ext>
            </a:extLst>
          </p:cNvPr>
          <p:cNvSpPr>
            <a:spLocks noGrp="1"/>
          </p:cNvSpPr>
          <p:nvPr>
            <p:ph type="title"/>
          </p:nvPr>
        </p:nvSpPr>
        <p:spPr>
          <a:xfrm>
            <a:off x="838199" y="365125"/>
            <a:ext cx="10579271" cy="1391958"/>
          </a:xfrm>
        </p:spPr>
        <p:txBody>
          <a:bodyPr>
            <a:normAutofit fontScale="90000"/>
          </a:bodyPr>
          <a:lstStyle/>
          <a:p>
            <a:r>
              <a:rPr lang="pl-PL" sz="2800" b="1" dirty="0"/>
              <a:t>Przykład 2. Potas i magnez</a:t>
            </a:r>
            <a:r>
              <a:rPr lang="pl-PL" sz="2800" dirty="0"/>
              <a:t>. W przypadku tych składników ze względu na antagonistyczną relację analizę uzupełniamy o obliczony stosunek potasu do magnezu w poszczególnych warstwach. Poprawny stosunek wynosi poniżej 3,5.</a:t>
            </a:r>
          </a:p>
        </p:txBody>
      </p:sp>
      <p:sp>
        <p:nvSpPr>
          <p:cNvPr id="3" name="Symbol zastępczy zawartości 2">
            <a:extLst>
              <a:ext uri="{FF2B5EF4-FFF2-40B4-BE49-F238E27FC236}">
                <a16:creationId xmlns:a16="http://schemas.microsoft.com/office/drawing/2014/main" id="{14C77223-8BA5-FF1B-B646-C19350C7177C}"/>
              </a:ext>
            </a:extLst>
          </p:cNvPr>
          <p:cNvSpPr>
            <a:spLocks noGrp="1"/>
          </p:cNvSpPr>
          <p:nvPr>
            <p:ph idx="1"/>
          </p:nvPr>
        </p:nvSpPr>
        <p:spPr>
          <a:xfrm>
            <a:off x="425822" y="2514800"/>
            <a:ext cx="11622742" cy="2725794"/>
          </a:xfrm>
        </p:spPr>
        <p:txBody>
          <a:bodyPr>
            <a:normAutofit fontScale="92500"/>
          </a:bodyPr>
          <a:lstStyle/>
          <a:p>
            <a:pPr marL="0" indent="0">
              <a:lnSpc>
                <a:spcPct val="150000"/>
              </a:lnSpc>
              <a:buNone/>
            </a:pPr>
            <a:r>
              <a:rPr lang="pl-PL" sz="2400" dirty="0"/>
              <a:t>Dla analizowanego przykładu stosunek K do Mg w warstwie ornej wynosi: 21,5:12,5 = 1,72, natomiast w warstwie </a:t>
            </a:r>
            <a:r>
              <a:rPr lang="pl-PL" sz="2400" dirty="0" err="1"/>
              <a:t>podornej</a:t>
            </a:r>
            <a:r>
              <a:rPr lang="pl-PL" sz="2400" dirty="0"/>
              <a:t> wynosi: 7,0:12=0,58, czyli jest poprawny w obu warstwach gleby. W przypadku wysokiej (3,5-6,0) lub bardzo wysokiej (powyżej 6) wartości tego stosunku zaleca się nawożenie magnezem nawet gdy jego zawartość w glebie jest wysoka. Zalecane wówczas dawki są odpowiednio jak dla średniej i niskiej zawartości magnezu w glebie.</a:t>
            </a:r>
          </a:p>
        </p:txBody>
      </p:sp>
    </p:spTree>
    <p:extLst>
      <p:ext uri="{BB962C8B-B14F-4D97-AF65-F5344CB8AC3E}">
        <p14:creationId xmlns:p14="http://schemas.microsoft.com/office/powerpoint/2010/main" val="821830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9868B-FA52-347B-E419-D660E08712C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AD61341-C230-FCB7-98E6-F31EB5FDC199}"/>
              </a:ext>
            </a:extLst>
          </p:cNvPr>
          <p:cNvSpPr>
            <a:spLocks noGrp="1"/>
          </p:cNvSpPr>
          <p:nvPr>
            <p:ph type="title"/>
          </p:nvPr>
        </p:nvSpPr>
        <p:spPr>
          <a:xfrm>
            <a:off x="157316" y="0"/>
            <a:ext cx="11788878" cy="1032387"/>
          </a:xfrm>
        </p:spPr>
        <p:txBody>
          <a:bodyPr>
            <a:normAutofit/>
          </a:bodyPr>
          <a:lstStyle/>
          <a:p>
            <a:r>
              <a:rPr lang="pl-PL" sz="2800" b="1" dirty="0"/>
              <a:t>Przykład 2. Ocena wyników analizy materiału roślinnego i zalecane dawki składnika</a:t>
            </a:r>
            <a:endParaRPr lang="pl-PL" sz="2800" dirty="0"/>
          </a:p>
        </p:txBody>
      </p:sp>
      <p:sp>
        <p:nvSpPr>
          <p:cNvPr id="3" name="Symbol zastępczy zawartości 2">
            <a:extLst>
              <a:ext uri="{FF2B5EF4-FFF2-40B4-BE49-F238E27FC236}">
                <a16:creationId xmlns:a16="http://schemas.microsoft.com/office/drawing/2014/main" id="{C950A673-C2B3-3C04-0B99-6D4C5F3F612B}"/>
              </a:ext>
            </a:extLst>
          </p:cNvPr>
          <p:cNvSpPr>
            <a:spLocks noGrp="1"/>
          </p:cNvSpPr>
          <p:nvPr>
            <p:ph idx="1"/>
          </p:nvPr>
        </p:nvSpPr>
        <p:spPr>
          <a:xfrm>
            <a:off x="462116" y="838660"/>
            <a:ext cx="11179278" cy="4020470"/>
          </a:xfrm>
        </p:spPr>
        <p:txBody>
          <a:bodyPr>
            <a:noAutofit/>
          </a:bodyPr>
          <a:lstStyle/>
          <a:p>
            <a:pPr marL="0" indent="0">
              <a:lnSpc>
                <a:spcPct val="150000"/>
              </a:lnSpc>
              <a:buNone/>
            </a:pPr>
            <a:r>
              <a:rPr lang="pl-PL" sz="2000" dirty="0"/>
              <a:t>Analiza chemiczna liści wykazała następujące zawartości (w % suchej masy): N – 2,49, P – 0,19, K – 0,66 i Mg – 0,40 oraz zawartość  boru i  manganu odpowiednio 30 i 80 mg na kg suchej masy.</a:t>
            </a:r>
          </a:p>
          <a:p>
            <a:pPr marL="0" indent="0">
              <a:lnSpc>
                <a:spcPct val="150000"/>
              </a:lnSpc>
              <a:spcBef>
                <a:spcPts val="600"/>
              </a:spcBef>
              <a:spcAft>
                <a:spcPts val="600"/>
              </a:spcAft>
              <a:buNone/>
            </a:pPr>
            <a:r>
              <a:rPr lang="pl-PL" sz="2000" dirty="0"/>
              <a:t>Zawartość azotu jest powyżej 2,40% </a:t>
            </a:r>
            <a:r>
              <a:rPr lang="pl-PL" sz="2000" dirty="0" err="1"/>
              <a:t>s.m</a:t>
            </a:r>
            <a:r>
              <a:rPr lang="pl-PL" sz="2000" dirty="0"/>
              <a:t>, co jest dla jabłoni zawartością wysoką, zawartość fosforu mieści się w przedziale od 0,15 do 0,26% </a:t>
            </a:r>
            <a:r>
              <a:rPr lang="pl-PL" sz="2000" dirty="0" err="1"/>
              <a:t>s.m</a:t>
            </a:r>
            <a:r>
              <a:rPr lang="pl-PL" sz="2000" dirty="0"/>
              <a:t>., który jest przedziałem optymalnym dla tego gatunku, zawartość potasu jest poniżej zawartości deficytowej, która wynosi poniżej 0,80% </a:t>
            </a:r>
            <a:r>
              <a:rPr lang="pl-PL" sz="2000" dirty="0" err="1"/>
              <a:t>s.m</a:t>
            </a:r>
            <a:r>
              <a:rPr lang="pl-PL" sz="2000" dirty="0"/>
              <a:t>., natomiast magnez jest powyżej wartości 0,32% </a:t>
            </a:r>
            <a:r>
              <a:rPr lang="pl-PL" sz="2000" dirty="0" err="1"/>
              <a:t>s.m</a:t>
            </a:r>
            <a:r>
              <a:rPr lang="pl-PL" sz="2000" dirty="0"/>
              <a:t>., którą klasyfikuje się jako wysoką. Zawartości boru i manganu mieszczą się w przedziałach optymalnych, które wynoszą odpowiednio 25-45 i 41-100 mg na kilogram suchej masy. Biorąc pod uwagę ocenę materiału roślinnego zbędne jest nawożenie fosforem, magnezem i mikroskładnikami – brak zalecanych dawek. Przy wysokiej zawartości azotu zalecana dawka wynosi od 0 do 60 kg azotu na hektar a decyzje podejmujemy na podstawie obserwacji wzrostu drzew i jakości owoców. Przy deficytowej zawartości potasu w liściach zalecana dawka doglebowa wynosi od 140 do 200 kg K</a:t>
            </a:r>
            <a:r>
              <a:rPr lang="pl-PL" sz="2000" baseline="-25000" dirty="0"/>
              <a:t>2</a:t>
            </a:r>
            <a:r>
              <a:rPr lang="pl-PL" sz="2000" dirty="0"/>
              <a:t>O/ha.</a:t>
            </a:r>
          </a:p>
        </p:txBody>
      </p:sp>
    </p:spTree>
    <p:extLst>
      <p:ext uri="{BB962C8B-B14F-4D97-AF65-F5344CB8AC3E}">
        <p14:creationId xmlns:p14="http://schemas.microsoft.com/office/powerpoint/2010/main" val="3912728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83012-5DEE-D023-0745-885A7693E7D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2CE42CF-3E1B-79BE-3A40-961AD38C48D3}"/>
              </a:ext>
            </a:extLst>
          </p:cNvPr>
          <p:cNvSpPr>
            <a:spLocks noGrp="1"/>
          </p:cNvSpPr>
          <p:nvPr>
            <p:ph type="title"/>
          </p:nvPr>
        </p:nvSpPr>
        <p:spPr>
          <a:xfrm>
            <a:off x="838200" y="130010"/>
            <a:ext cx="10515600" cy="1325563"/>
          </a:xfrm>
        </p:spPr>
        <p:txBody>
          <a:bodyPr>
            <a:normAutofit fontScale="90000"/>
          </a:bodyPr>
          <a:lstStyle/>
          <a:p>
            <a:r>
              <a:rPr lang="pl-PL" sz="3600" dirty="0"/>
              <a:t>Przykład 2 – krok 2. Wnioski dotyczące zaleceń nawozowych w oparciu o analizę gleby i materiału roślinnego (sad jabłoniowy).</a:t>
            </a:r>
          </a:p>
        </p:txBody>
      </p:sp>
      <p:sp>
        <p:nvSpPr>
          <p:cNvPr id="3" name="Symbol zastępczy zawartości 2">
            <a:extLst>
              <a:ext uri="{FF2B5EF4-FFF2-40B4-BE49-F238E27FC236}">
                <a16:creationId xmlns:a16="http://schemas.microsoft.com/office/drawing/2014/main" id="{8009C15F-1B6D-E86B-E40E-5B9851A9ABEA}"/>
              </a:ext>
            </a:extLst>
          </p:cNvPr>
          <p:cNvSpPr>
            <a:spLocks noGrp="1"/>
          </p:cNvSpPr>
          <p:nvPr>
            <p:ph idx="1"/>
          </p:nvPr>
        </p:nvSpPr>
        <p:spPr>
          <a:xfrm>
            <a:off x="909918" y="1455573"/>
            <a:ext cx="10515600" cy="4367988"/>
          </a:xfrm>
        </p:spPr>
        <p:txBody>
          <a:bodyPr>
            <a:normAutofit fontScale="77500" lnSpcReduction="20000"/>
          </a:bodyPr>
          <a:lstStyle/>
          <a:p>
            <a:pPr marL="514350" indent="-514350">
              <a:lnSpc>
                <a:spcPct val="160000"/>
              </a:lnSpc>
              <a:buFont typeface="Arial" panose="020B0604020202020204" pitchFamily="34" charset="0"/>
              <a:buAutoNum type="arabicPeriod"/>
            </a:pPr>
            <a:r>
              <a:rPr lang="pl-PL" dirty="0"/>
              <a:t>Wapnowanie gleby zbędne, odczyn w granicach zalecanego.</a:t>
            </a:r>
          </a:p>
          <a:p>
            <a:pPr marL="514350" indent="-514350">
              <a:lnSpc>
                <a:spcPct val="160000"/>
              </a:lnSpc>
              <a:buAutoNum type="arabicPeriod"/>
            </a:pPr>
            <a:r>
              <a:rPr lang="pl-PL" dirty="0"/>
              <a:t>Fosfor: zawartość w glebie, w obu warstwach, średnia a materiale roślinnym optymalna, nawożenie niewskazane.</a:t>
            </a:r>
          </a:p>
          <a:p>
            <a:pPr marL="514350" indent="-514350">
              <a:lnSpc>
                <a:spcPct val="160000"/>
              </a:lnSpc>
              <a:buFont typeface="Arial" panose="020B0604020202020204" pitchFamily="34" charset="0"/>
              <a:buAutoNum type="arabicPeriod"/>
            </a:pPr>
            <a:r>
              <a:rPr lang="pl-PL" dirty="0"/>
              <a:t>Potas: zawartość w glebie w warstwie ornej średnia a w </a:t>
            </a:r>
            <a:r>
              <a:rPr lang="pl-PL" dirty="0" err="1"/>
              <a:t>podornej</a:t>
            </a:r>
            <a:r>
              <a:rPr lang="pl-PL" dirty="0"/>
              <a:t> niska, zaś w materiale roślinnym deficytowa (są objawy niedoboru) – nawożenie niezbędne.</a:t>
            </a:r>
          </a:p>
          <a:p>
            <a:pPr marL="514350" indent="-514350">
              <a:lnSpc>
                <a:spcPct val="160000"/>
              </a:lnSpc>
              <a:buFont typeface="Arial" panose="020B0604020202020204" pitchFamily="34" charset="0"/>
              <a:buAutoNum type="arabicPeriod"/>
            </a:pPr>
            <a:r>
              <a:rPr lang="pl-PL" dirty="0"/>
              <a:t>Magnez: zawartość w glebie, w obu warstwach, jak również w materiale roślinnym wysoka, poprawny stosunek potasu do magnezu, zatem nawożenie niewskazane</a:t>
            </a:r>
          </a:p>
        </p:txBody>
      </p:sp>
    </p:spTree>
    <p:extLst>
      <p:ext uri="{BB962C8B-B14F-4D97-AF65-F5344CB8AC3E}">
        <p14:creationId xmlns:p14="http://schemas.microsoft.com/office/powerpoint/2010/main" val="2330156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26BFD-6EDA-983B-A777-75FB9ABB96A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87318E3-7D7B-F32D-264E-A6C7B929D693}"/>
              </a:ext>
            </a:extLst>
          </p:cNvPr>
          <p:cNvSpPr>
            <a:spLocks noGrp="1"/>
          </p:cNvSpPr>
          <p:nvPr>
            <p:ph type="title"/>
          </p:nvPr>
        </p:nvSpPr>
        <p:spPr>
          <a:xfrm>
            <a:off x="838200" y="130010"/>
            <a:ext cx="10515600" cy="1325563"/>
          </a:xfrm>
        </p:spPr>
        <p:txBody>
          <a:bodyPr>
            <a:normAutofit/>
          </a:bodyPr>
          <a:lstStyle/>
          <a:p>
            <a:r>
              <a:rPr lang="pl-PL" dirty="0"/>
              <a:t>Przykład 2 – krok 2. Zalecenie</a:t>
            </a:r>
          </a:p>
        </p:txBody>
      </p:sp>
      <p:sp>
        <p:nvSpPr>
          <p:cNvPr id="3" name="Symbol zastępczy zawartości 2">
            <a:extLst>
              <a:ext uri="{FF2B5EF4-FFF2-40B4-BE49-F238E27FC236}">
                <a16:creationId xmlns:a16="http://schemas.microsoft.com/office/drawing/2014/main" id="{BA274019-B033-2BB5-7011-AB1203E15983}"/>
              </a:ext>
            </a:extLst>
          </p:cNvPr>
          <p:cNvSpPr>
            <a:spLocks noGrp="1"/>
          </p:cNvSpPr>
          <p:nvPr>
            <p:ph idx="1"/>
          </p:nvPr>
        </p:nvSpPr>
        <p:spPr>
          <a:xfrm>
            <a:off x="838200" y="1333566"/>
            <a:ext cx="10515600" cy="4367988"/>
          </a:xfrm>
        </p:spPr>
        <p:txBody>
          <a:bodyPr>
            <a:normAutofit fontScale="70000" lnSpcReduction="20000"/>
          </a:bodyPr>
          <a:lstStyle/>
          <a:p>
            <a:pPr marL="0" indent="0">
              <a:lnSpc>
                <a:spcPct val="160000"/>
              </a:lnSpc>
              <a:buNone/>
            </a:pPr>
            <a:r>
              <a:rPr lang="pl-PL" dirty="0"/>
              <a:t>Uwagi końcowe: analiza danych analitycznych jak i obserwacje terenowe wykazały problem dotyczący zaopatrzenia roślin w potas. Najprawdopodobniej zachodzi tu zjawisko słabego przemieszczania potasu do głębszych warstw (wysoka zawartość K w warstwie ornej i niska w </a:t>
            </a:r>
            <a:r>
              <a:rPr lang="pl-PL" dirty="0" err="1"/>
              <a:t>podornej</a:t>
            </a:r>
            <a:r>
              <a:rPr lang="pl-PL" dirty="0"/>
              <a:t>) i/lub sorpcji niewymiennej potasu (mada wytworzona z utworów pyłowych ilastych). Zatem niecelowe tu byłoby stosowanie nawozów potasowych doglebowo i dalsze zasilanie w potas wierzchniej warstwy gleby. Efektywniejsze powinno być nawożenie poza-korzeniowe. Zalecane kilkukrotne opryskiwanie roztworem saletry potasowej (zalecane stężenia od 0,7 do 1,1%). Ilość roztworu można ustalić na podstawie próbnego oprysku. Na 1000 litrów roztworu o stężeniu 0,7% potrzebujemy 7 kg nawozu a 11 kg w przypadku stężenia 1,1% . Jednocześnie z nawozem wniesiemy pewne ilości azotu. Wskazana dalsze obserwacja i ocena stanu odżywienia roślin.</a:t>
            </a:r>
          </a:p>
        </p:txBody>
      </p:sp>
    </p:spTree>
    <p:extLst>
      <p:ext uri="{BB962C8B-B14F-4D97-AF65-F5344CB8AC3E}">
        <p14:creationId xmlns:p14="http://schemas.microsoft.com/office/powerpoint/2010/main" val="903523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F4B87-E4FD-8805-E3D1-F759424146B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6D13183-7F40-F395-2001-84B2F845F1C7}"/>
              </a:ext>
            </a:extLst>
          </p:cNvPr>
          <p:cNvSpPr>
            <a:spLocks noGrp="1"/>
          </p:cNvSpPr>
          <p:nvPr>
            <p:ph type="title"/>
          </p:nvPr>
        </p:nvSpPr>
        <p:spPr>
          <a:xfrm>
            <a:off x="838200" y="130010"/>
            <a:ext cx="10515600" cy="1325563"/>
          </a:xfrm>
        </p:spPr>
        <p:txBody>
          <a:bodyPr/>
          <a:lstStyle/>
          <a:p>
            <a:r>
              <a:rPr lang="pl-PL" dirty="0"/>
              <a:t>Przykład 3 –  plantacja owocująca </a:t>
            </a:r>
          </a:p>
        </p:txBody>
      </p:sp>
      <p:sp>
        <p:nvSpPr>
          <p:cNvPr id="3" name="Symbol zastępczy zawartości 2">
            <a:extLst>
              <a:ext uri="{FF2B5EF4-FFF2-40B4-BE49-F238E27FC236}">
                <a16:creationId xmlns:a16="http://schemas.microsoft.com/office/drawing/2014/main" id="{29292DFE-00EB-A267-1077-9AD1F445E025}"/>
              </a:ext>
            </a:extLst>
          </p:cNvPr>
          <p:cNvSpPr>
            <a:spLocks noGrp="1"/>
          </p:cNvSpPr>
          <p:nvPr>
            <p:ph idx="1"/>
          </p:nvPr>
        </p:nvSpPr>
        <p:spPr>
          <a:xfrm>
            <a:off x="838200" y="1190130"/>
            <a:ext cx="10515600" cy="5053013"/>
          </a:xfrm>
        </p:spPr>
        <p:txBody>
          <a:bodyPr>
            <a:normAutofit fontScale="77500" lnSpcReduction="20000"/>
          </a:bodyPr>
          <a:lstStyle/>
          <a:p>
            <a:pPr marL="0" indent="0">
              <a:lnSpc>
                <a:spcPct val="160000"/>
              </a:lnSpc>
              <a:buNone/>
            </a:pPr>
            <a:r>
              <a:rPr lang="pl-PL" dirty="0"/>
              <a:t>Wiosną pobrano próbki gleby z plantacji aktinidii ostrolistnej w piątym roku po posadzeniu. Analizę przeprowadzono metoda uniwersalną -  oznaczono wszystkie makroskładniki niezbędne oraz zawartość żelaza, manganu, cynku, miedzi i boru. Oznaczone zawartości azotu (suma azotu azotanowego i amonowego), fosforu, potasu, wapnia, magnezu i siarki w mg na 100 gleby powietrznie suchej wynosiły odpowiednio: ślady (N), 3,0, 3,9, 45,9, 9,9, ślady (S) a żelaza, manganu, cynku, miedzi i boru w mg na kilogram gleby odpowiednio: 82,6, 21,6, 3,3, 5,9 i 0,47. Odczyn mierzony w zawiesinie gleby wodzie destylowanej wynosił 6,5 natomiast EC=0,11 </a:t>
            </a:r>
            <a:r>
              <a:rPr lang="pl-PL" dirty="0" err="1"/>
              <a:t>mS</a:t>
            </a:r>
            <a:r>
              <a:rPr lang="pl-PL" dirty="0"/>
              <a:t> cm</a:t>
            </a:r>
            <a:r>
              <a:rPr lang="pl-PL" baseline="30000" dirty="0"/>
              <a:t>-1</a:t>
            </a:r>
            <a:r>
              <a:rPr lang="pl-PL" dirty="0"/>
              <a:t>. Oceń potrzeby nawożenia tej gleby. W przypadku konieczności uzupełnienia składnika/ów podaj dawki na metr kwadratowy pasa rzędu roślin.</a:t>
            </a:r>
          </a:p>
        </p:txBody>
      </p:sp>
    </p:spTree>
    <p:extLst>
      <p:ext uri="{BB962C8B-B14F-4D97-AF65-F5344CB8AC3E}">
        <p14:creationId xmlns:p14="http://schemas.microsoft.com/office/powerpoint/2010/main" val="1382024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E0C6A-86E6-0BB7-06B4-165DE661AA9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CBCDB61-8CD4-1400-2BDC-1DAD25047FEC}"/>
              </a:ext>
            </a:extLst>
          </p:cNvPr>
          <p:cNvSpPr>
            <a:spLocks noGrp="1"/>
          </p:cNvSpPr>
          <p:nvPr>
            <p:ph type="title"/>
          </p:nvPr>
        </p:nvSpPr>
        <p:spPr>
          <a:xfrm>
            <a:off x="838200" y="130010"/>
            <a:ext cx="10515600" cy="1325563"/>
          </a:xfrm>
        </p:spPr>
        <p:txBody>
          <a:bodyPr/>
          <a:lstStyle/>
          <a:p>
            <a:r>
              <a:rPr lang="pl-PL" dirty="0"/>
              <a:t>Przykład 3 – krok 1. Uwagi ogólne</a:t>
            </a:r>
          </a:p>
        </p:txBody>
      </p:sp>
      <p:sp>
        <p:nvSpPr>
          <p:cNvPr id="3" name="Symbol zastępczy zawartości 2">
            <a:extLst>
              <a:ext uri="{FF2B5EF4-FFF2-40B4-BE49-F238E27FC236}">
                <a16:creationId xmlns:a16="http://schemas.microsoft.com/office/drawing/2014/main" id="{E16B5A74-F87F-2C07-BACE-5FE287F7B779}"/>
              </a:ext>
            </a:extLst>
          </p:cNvPr>
          <p:cNvSpPr>
            <a:spLocks noGrp="1"/>
          </p:cNvSpPr>
          <p:nvPr>
            <p:ph idx="1"/>
          </p:nvPr>
        </p:nvSpPr>
        <p:spPr>
          <a:xfrm>
            <a:off x="838200" y="1190130"/>
            <a:ext cx="10515600" cy="5053013"/>
          </a:xfrm>
        </p:spPr>
        <p:txBody>
          <a:bodyPr>
            <a:normAutofit fontScale="77500" lnSpcReduction="20000"/>
          </a:bodyPr>
          <a:lstStyle/>
          <a:p>
            <a:pPr marL="0" indent="0">
              <a:lnSpc>
                <a:spcPct val="160000"/>
              </a:lnSpc>
              <a:buNone/>
            </a:pPr>
            <a:r>
              <a:rPr lang="pl-PL" dirty="0"/>
              <a:t>W pierwszym etapie oceniamy potrzebę regulacji odczynu oraz wartość EC (ogólne stężenie soli), następnie zasobność gleby w składniki, których zawartość oznaczono w naszej glebie, porównując je do empirycznie opracowanych danych (przedziałów liczbowych) dla gleb użytkowanych sadowniczo i analizowanych metodą uniwersalną (wyciąg 0,03M kwas octowy dla makroskładników a dla mikroskładników mieszanina </a:t>
            </a:r>
            <a:r>
              <a:rPr lang="pl-PL" dirty="0" err="1"/>
              <a:t>Lindsay’a</a:t>
            </a:r>
            <a:r>
              <a:rPr lang="pl-PL" dirty="0"/>
              <a:t>). W tym przypadku klasy zasobności gleby nie zależą od kategorii gleby, ani nie ma zastosowania podział na warstwę orną i </a:t>
            </a:r>
            <a:r>
              <a:rPr lang="pl-PL" dirty="0" err="1"/>
              <a:t>podorną</a:t>
            </a:r>
            <a:r>
              <a:rPr lang="pl-PL" dirty="0"/>
              <a:t>. Sprawdzamy czy nie ma nieprawidłowych relacji ilościowych między składnikami. Obliczamy niedosyt składnika porównując zasobność gleby do zawartości wskaźnikowych, biorąc pod uwagę gęstość gleby (przeciętnie 1,5 kg dm</a:t>
            </a:r>
            <a:r>
              <a:rPr lang="pl-PL" baseline="30000" dirty="0"/>
              <a:t>3</a:t>
            </a:r>
            <a:r>
              <a:rPr lang="pl-PL" dirty="0"/>
              <a:t>).</a:t>
            </a:r>
          </a:p>
        </p:txBody>
      </p:sp>
    </p:spTree>
    <p:extLst>
      <p:ext uri="{BB962C8B-B14F-4D97-AF65-F5344CB8AC3E}">
        <p14:creationId xmlns:p14="http://schemas.microsoft.com/office/powerpoint/2010/main" val="30862688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76B75-1E91-2BA6-CD6F-3342439ABFE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985D892-8958-77EC-A827-1362729F724A}"/>
              </a:ext>
            </a:extLst>
          </p:cNvPr>
          <p:cNvSpPr>
            <a:spLocks noGrp="1"/>
          </p:cNvSpPr>
          <p:nvPr>
            <p:ph type="title"/>
          </p:nvPr>
        </p:nvSpPr>
        <p:spPr>
          <a:xfrm>
            <a:off x="838199" y="365125"/>
            <a:ext cx="10579271" cy="1391958"/>
          </a:xfrm>
        </p:spPr>
        <p:txBody>
          <a:bodyPr>
            <a:normAutofit/>
          </a:bodyPr>
          <a:lstStyle/>
          <a:p>
            <a:r>
              <a:rPr lang="pl-PL" sz="2800" b="1" dirty="0"/>
              <a:t>Przykład 3. Ocena odczynu gleby i EC</a:t>
            </a:r>
            <a:r>
              <a:rPr lang="pl-PL" sz="2800" dirty="0"/>
              <a:t>. </a:t>
            </a:r>
          </a:p>
        </p:txBody>
      </p:sp>
      <p:sp>
        <p:nvSpPr>
          <p:cNvPr id="3" name="Symbol zastępczy zawartości 2">
            <a:extLst>
              <a:ext uri="{FF2B5EF4-FFF2-40B4-BE49-F238E27FC236}">
                <a16:creationId xmlns:a16="http://schemas.microsoft.com/office/drawing/2014/main" id="{001D015F-3D8F-00F0-30D2-D0CFF2F3B581}"/>
              </a:ext>
            </a:extLst>
          </p:cNvPr>
          <p:cNvSpPr>
            <a:spLocks noGrp="1"/>
          </p:cNvSpPr>
          <p:nvPr>
            <p:ph idx="1"/>
          </p:nvPr>
        </p:nvSpPr>
        <p:spPr>
          <a:xfrm>
            <a:off x="869575" y="1757083"/>
            <a:ext cx="10516518" cy="3596701"/>
          </a:xfrm>
        </p:spPr>
        <p:txBody>
          <a:bodyPr>
            <a:normAutofit fontScale="92500"/>
          </a:bodyPr>
          <a:lstStyle/>
          <a:p>
            <a:pPr marL="0" indent="0">
              <a:lnSpc>
                <a:spcPct val="100000"/>
              </a:lnSpc>
              <a:buNone/>
            </a:pPr>
            <a:r>
              <a:rPr lang="pl-PL" sz="2400" dirty="0"/>
              <a:t>Wymagania aktinidii ostrolistnej w stosunku do odczynu mierzonego w zawiesinie gleby w wodzie destylowanej (</a:t>
            </a:r>
            <a:r>
              <a:rPr lang="pl-PL" sz="2400" dirty="0" err="1"/>
              <a:t>pH</a:t>
            </a:r>
            <a:r>
              <a:rPr lang="pl-PL" sz="2400" dirty="0"/>
              <a:t> w H</a:t>
            </a:r>
            <a:r>
              <a:rPr lang="pl-PL" sz="2400" baseline="-25000" dirty="0"/>
              <a:t>2</a:t>
            </a:r>
            <a:r>
              <a:rPr lang="pl-PL" sz="2400" dirty="0"/>
              <a:t>O) kształtują się w zakresie 5,5-6,5. Zatem odczyn gleby (6,5) mieści się w zalecanym przedziale. Gleba nie wymaga wapnowania.</a:t>
            </a:r>
          </a:p>
          <a:p>
            <a:pPr marL="0" indent="0">
              <a:lnSpc>
                <a:spcPct val="100000"/>
              </a:lnSpc>
              <a:buNone/>
            </a:pPr>
            <a:r>
              <a:rPr lang="pl-PL" sz="2400" dirty="0"/>
              <a:t>EC czyli stężenie soli – ogólny wskaźnik opisujący żyzność gleby wynosi  0,11 </a:t>
            </a:r>
            <a:r>
              <a:rPr lang="pl-PL" sz="2400" dirty="0" err="1"/>
              <a:t>mS</a:t>
            </a:r>
            <a:r>
              <a:rPr lang="pl-PL" sz="2400" dirty="0"/>
              <a:t> w analizowanej glebie. Prawidłowe EC powinno kształtować się poniżej 0,5 </a:t>
            </a:r>
            <a:r>
              <a:rPr lang="pl-PL" sz="2400" dirty="0" err="1"/>
              <a:t>mS</a:t>
            </a:r>
            <a:r>
              <a:rPr lang="pl-PL" sz="2400" dirty="0"/>
              <a:t>, zatem stężenie soli oceniamy jako dopuszczalne.</a:t>
            </a:r>
          </a:p>
          <a:p>
            <a:pPr marL="0" indent="0">
              <a:lnSpc>
                <a:spcPct val="100000"/>
              </a:lnSpc>
              <a:buNone/>
            </a:pPr>
            <a:r>
              <a:rPr lang="pl-PL" sz="2400" dirty="0"/>
              <a:t>W omawianym przykładzie nie stwierdzono nieprawidłowych relacji ilościowych między składnikami. Najczęściej bierzemy pod uwagę stosunek wapnia do magnezu, wapnia do potasu, potasu do magnezu czy żelaza do manganu. </a:t>
            </a:r>
          </a:p>
        </p:txBody>
      </p:sp>
    </p:spTree>
    <p:extLst>
      <p:ext uri="{BB962C8B-B14F-4D97-AF65-F5344CB8AC3E}">
        <p14:creationId xmlns:p14="http://schemas.microsoft.com/office/powerpoint/2010/main" val="1150814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9486B-6A69-FD0B-0C19-8150EB498E2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24E79D4-987A-B014-E6AA-3F0B41C76199}"/>
              </a:ext>
            </a:extLst>
          </p:cNvPr>
          <p:cNvSpPr>
            <a:spLocks noGrp="1"/>
          </p:cNvSpPr>
          <p:nvPr>
            <p:ph type="title"/>
          </p:nvPr>
        </p:nvSpPr>
        <p:spPr>
          <a:xfrm>
            <a:off x="869575" y="763959"/>
            <a:ext cx="10579271" cy="1873578"/>
          </a:xfrm>
        </p:spPr>
        <p:txBody>
          <a:bodyPr>
            <a:noAutofit/>
          </a:bodyPr>
          <a:lstStyle/>
          <a:p>
            <a:r>
              <a:rPr lang="pl-PL" sz="3200" b="1" dirty="0"/>
              <a:t>Przykład 3. Makroskładniki.</a:t>
            </a:r>
            <a:r>
              <a:rPr lang="pl-PL" sz="3200" dirty="0"/>
              <a:t> Ocena zasobności gleby w makroskładniki w A) empirycznie opracowanych przedziałach (w mg składnika na 100 gleby powietrznie suchej) i następnie B) dla gleby z przykładu 3.</a:t>
            </a:r>
          </a:p>
        </p:txBody>
      </p:sp>
      <p:sp>
        <p:nvSpPr>
          <p:cNvPr id="3" name="Symbol zastępczy zawartości 2">
            <a:extLst>
              <a:ext uri="{FF2B5EF4-FFF2-40B4-BE49-F238E27FC236}">
                <a16:creationId xmlns:a16="http://schemas.microsoft.com/office/drawing/2014/main" id="{BCA75EF0-45C3-82F3-2346-7D8510D53D06}"/>
              </a:ext>
            </a:extLst>
          </p:cNvPr>
          <p:cNvSpPr>
            <a:spLocks noGrp="1"/>
          </p:cNvSpPr>
          <p:nvPr>
            <p:ph idx="1"/>
          </p:nvPr>
        </p:nvSpPr>
        <p:spPr>
          <a:xfrm>
            <a:off x="900952" y="2964579"/>
            <a:ext cx="10516518" cy="3596701"/>
          </a:xfrm>
        </p:spPr>
        <p:txBody>
          <a:bodyPr>
            <a:normAutofit/>
          </a:bodyPr>
          <a:lstStyle/>
          <a:p>
            <a:pPr marL="0" indent="0">
              <a:buNone/>
            </a:pPr>
            <a:r>
              <a:rPr lang="pl-PL" dirty="0"/>
              <a:t>A) Zawartość azotu, fosforu, potasu, wapnia magnezu i siarki powinna mieścić się w przedziałach: 2,5-5, 3-6, 5-8, 25-40, 3-6, 1-3</a:t>
            </a:r>
          </a:p>
          <a:p>
            <a:pPr marL="0" indent="0">
              <a:buNone/>
            </a:pPr>
            <a:r>
              <a:rPr lang="pl-PL" dirty="0"/>
              <a:t>B) Po porównaniu (pkt. A), gleba dla której chcemy wydać zalecenia nawozowe zawiera wysokie zawartości magnezu, wystarczające ilości wapnia, zawartość fosforu na poziomie dolnej liczby sugerowanego przedziału natomiast zbyt niskie zawartości azotu, potasu i siarki.</a:t>
            </a:r>
          </a:p>
        </p:txBody>
      </p:sp>
    </p:spTree>
    <p:extLst>
      <p:ext uri="{BB962C8B-B14F-4D97-AF65-F5344CB8AC3E}">
        <p14:creationId xmlns:p14="http://schemas.microsoft.com/office/powerpoint/2010/main" val="2067278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90398-ED3E-5FF9-44A9-3B5D958EF24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FDD7A9F-C94F-4C9E-5ECA-490D042EB0E4}"/>
              </a:ext>
            </a:extLst>
          </p:cNvPr>
          <p:cNvSpPr>
            <a:spLocks noGrp="1"/>
          </p:cNvSpPr>
          <p:nvPr>
            <p:ph type="title"/>
          </p:nvPr>
        </p:nvSpPr>
        <p:spPr>
          <a:xfrm>
            <a:off x="963705" y="428188"/>
            <a:ext cx="10579271" cy="2454210"/>
          </a:xfrm>
        </p:spPr>
        <p:txBody>
          <a:bodyPr>
            <a:noAutofit/>
          </a:bodyPr>
          <a:lstStyle/>
          <a:p>
            <a:r>
              <a:rPr lang="pl-PL" sz="3200" b="1" dirty="0"/>
              <a:t>Przykład 3. Mikroskładniki.</a:t>
            </a:r>
            <a:r>
              <a:rPr lang="pl-PL" sz="3200" dirty="0"/>
              <a:t> Ocena zasobności gleby w mikroskładniki w A) empirycznie opracowanych przedziałach (w mg składnika na kilogram gleby powietrznie suchej) i następnie B) dla gleby z przykładu 3.</a:t>
            </a:r>
          </a:p>
        </p:txBody>
      </p:sp>
      <p:sp>
        <p:nvSpPr>
          <p:cNvPr id="3" name="Symbol zastępczy zawartości 2">
            <a:extLst>
              <a:ext uri="{FF2B5EF4-FFF2-40B4-BE49-F238E27FC236}">
                <a16:creationId xmlns:a16="http://schemas.microsoft.com/office/drawing/2014/main" id="{2274380D-7DEB-0267-9BD9-3A3E0331E7E5}"/>
              </a:ext>
            </a:extLst>
          </p:cNvPr>
          <p:cNvSpPr>
            <a:spLocks noGrp="1"/>
          </p:cNvSpPr>
          <p:nvPr>
            <p:ph idx="1"/>
          </p:nvPr>
        </p:nvSpPr>
        <p:spPr>
          <a:xfrm>
            <a:off x="963705" y="2882398"/>
            <a:ext cx="10516518" cy="2556706"/>
          </a:xfrm>
        </p:spPr>
        <p:txBody>
          <a:bodyPr>
            <a:normAutofit/>
          </a:bodyPr>
          <a:lstStyle/>
          <a:p>
            <a:pPr marL="0" indent="0">
              <a:buNone/>
            </a:pPr>
            <a:r>
              <a:rPr lang="pl-PL" dirty="0"/>
              <a:t>A) Zawartość żelaza, manganu, cynku, miedzi i boru powinna mieścić się w przedziałach: 75-120, 20-40, 5-25, 1-4 i 0,5-1,5.</a:t>
            </a:r>
          </a:p>
          <a:p>
            <a:pPr marL="0" indent="0">
              <a:buNone/>
            </a:pPr>
            <a:r>
              <a:rPr lang="pl-PL" dirty="0"/>
              <a:t>B) Po porównaniu (pkt. A), gleba dla której chcemy wydać zalecenia nawozowe zawiera niewystarczające ilości cynku i boru. Na uwagę zasługuje wysoka zawartość miedzi.</a:t>
            </a:r>
          </a:p>
        </p:txBody>
      </p:sp>
    </p:spTree>
    <p:extLst>
      <p:ext uri="{BB962C8B-B14F-4D97-AF65-F5344CB8AC3E}">
        <p14:creationId xmlns:p14="http://schemas.microsoft.com/office/powerpoint/2010/main" val="236778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5B05-70BB-9EA8-FF0F-862B0E7D9C6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936E3FD-C14A-6567-03CB-4EFFAC8DCC2A}"/>
              </a:ext>
            </a:extLst>
          </p:cNvPr>
          <p:cNvSpPr>
            <a:spLocks noGrp="1"/>
          </p:cNvSpPr>
          <p:nvPr>
            <p:ph type="title"/>
          </p:nvPr>
        </p:nvSpPr>
        <p:spPr>
          <a:xfrm>
            <a:off x="838200" y="130010"/>
            <a:ext cx="10515600" cy="1325563"/>
          </a:xfrm>
        </p:spPr>
        <p:txBody>
          <a:bodyPr>
            <a:normAutofit fontScale="90000"/>
          </a:bodyPr>
          <a:lstStyle/>
          <a:p>
            <a:r>
              <a:rPr lang="pl-PL" sz="3600" dirty="0"/>
              <a:t>Przykład 3 – krok 2. Dawka składników będących w niedosycie na m</a:t>
            </a:r>
            <a:r>
              <a:rPr lang="pl-PL" sz="3600" baseline="30000" dirty="0"/>
              <a:t>2</a:t>
            </a:r>
            <a:r>
              <a:rPr lang="pl-PL" sz="3600" dirty="0"/>
              <a:t> pasa gleby w rzędzie roślin. Makroskładniki.</a:t>
            </a:r>
          </a:p>
        </p:txBody>
      </p:sp>
      <p:sp>
        <p:nvSpPr>
          <p:cNvPr id="3" name="Symbol zastępczy zawartości 2">
            <a:extLst>
              <a:ext uri="{FF2B5EF4-FFF2-40B4-BE49-F238E27FC236}">
                <a16:creationId xmlns:a16="http://schemas.microsoft.com/office/drawing/2014/main" id="{FA204167-7DD3-3DF4-B09F-827D6C22AD8A}"/>
              </a:ext>
            </a:extLst>
          </p:cNvPr>
          <p:cNvSpPr>
            <a:spLocks noGrp="1"/>
          </p:cNvSpPr>
          <p:nvPr>
            <p:ph idx="1"/>
          </p:nvPr>
        </p:nvSpPr>
        <p:spPr>
          <a:xfrm>
            <a:off x="838200" y="1492249"/>
            <a:ext cx="10515600" cy="4367988"/>
          </a:xfrm>
        </p:spPr>
        <p:txBody>
          <a:bodyPr>
            <a:normAutofit fontScale="62500" lnSpcReduction="20000"/>
          </a:bodyPr>
          <a:lstStyle/>
          <a:p>
            <a:pPr marL="0" indent="0">
              <a:lnSpc>
                <a:spcPct val="160000"/>
              </a:lnSpc>
              <a:buNone/>
            </a:pPr>
            <a:r>
              <a:rPr lang="pl-PL" dirty="0"/>
              <a:t>Masa gleby na powierzchni 1m</a:t>
            </a:r>
            <a:r>
              <a:rPr lang="pl-PL" baseline="30000" dirty="0"/>
              <a:t>2</a:t>
            </a:r>
            <a:r>
              <a:rPr lang="pl-PL" dirty="0"/>
              <a:t> do głębokości 20 cm, uwzględniając  jej gęstość 1,5 t/m3 wynosi 0,3 tony (300 kg).</a:t>
            </a:r>
          </a:p>
          <a:p>
            <a:pPr marL="0" indent="0">
              <a:lnSpc>
                <a:spcPct val="160000"/>
              </a:lnSpc>
              <a:buNone/>
            </a:pPr>
            <a:r>
              <a:rPr lang="pl-PL" dirty="0"/>
              <a:t>Niedosyt azotu: uzupełniamy azot do 4 mg na 100 g gleby, w glebie są bowiem śladowe zawartości azotu. W przeliczeniu na masę gleby na powierzchni 1m</a:t>
            </a:r>
            <a:r>
              <a:rPr lang="pl-PL" baseline="30000" dirty="0"/>
              <a:t>2</a:t>
            </a:r>
            <a:r>
              <a:rPr lang="pl-PL" dirty="0"/>
              <a:t> dawka azotu wyniesie 12 g czystego składnika. </a:t>
            </a:r>
          </a:p>
          <a:p>
            <a:pPr marL="0" indent="0">
              <a:lnSpc>
                <a:spcPct val="160000"/>
              </a:lnSpc>
              <a:buNone/>
            </a:pPr>
            <a:r>
              <a:rPr lang="pl-PL" dirty="0"/>
              <a:t>Niedosyt fosforu: fosfor na granicy, podniesiemy ten składnik do poziomu 4,5 mg na 100 g gleby, czyli o 1,5 mg na 100 g gleby względem jego zawartości w glebie, co daje 4,5 g P 1m</a:t>
            </a:r>
            <a:r>
              <a:rPr lang="pl-PL" baseline="30000" dirty="0"/>
              <a:t>2</a:t>
            </a:r>
            <a:r>
              <a:rPr lang="pl-PL" dirty="0"/>
              <a:t>.</a:t>
            </a:r>
          </a:p>
          <a:p>
            <a:pPr marL="0" indent="0">
              <a:lnSpc>
                <a:spcPct val="160000"/>
              </a:lnSpc>
              <a:buNone/>
            </a:pPr>
            <a:r>
              <a:rPr lang="pl-PL" dirty="0"/>
              <a:t>Niedosyt potasu: ten składnik podniesiemy do poziomu 7 mg na 100 g gleby, czyli różnica względem stanu po analizie gleby wynosi 3,1 mg na 100 g gleby, co daje 9,3 g K 1m</a:t>
            </a:r>
            <a:r>
              <a:rPr lang="pl-PL" baseline="30000" dirty="0"/>
              <a:t>2</a:t>
            </a:r>
            <a:r>
              <a:rPr lang="pl-PL" dirty="0"/>
              <a:t>. Zastosujemy formę siarczanową nawozu, aby poprawić zawartość siarki w glebie.</a:t>
            </a:r>
          </a:p>
        </p:txBody>
      </p:sp>
    </p:spTree>
    <p:extLst>
      <p:ext uri="{BB962C8B-B14F-4D97-AF65-F5344CB8AC3E}">
        <p14:creationId xmlns:p14="http://schemas.microsoft.com/office/powerpoint/2010/main" val="1432769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a:xfrm>
            <a:off x="838200" y="0"/>
            <a:ext cx="10515600" cy="1189703"/>
          </a:xfrm>
        </p:spPr>
        <p:txBody>
          <a:bodyPr>
            <a:normAutofit/>
          </a:bodyPr>
          <a:lstStyle/>
          <a:p>
            <a:r>
              <a:rPr lang="pl-PL" sz="3200" dirty="0"/>
              <a:t>Opracowywanie zaleceń nawozowych dla roślin sadowniczych - podstawy </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1" y="1189703"/>
            <a:ext cx="10617299" cy="5461818"/>
          </a:xfrm>
        </p:spPr>
        <p:txBody>
          <a:bodyPr>
            <a:normAutofit fontScale="77500" lnSpcReduction="20000"/>
          </a:bodyPr>
          <a:lstStyle/>
          <a:p>
            <a:pPr marL="0" indent="0">
              <a:lnSpc>
                <a:spcPct val="170000"/>
              </a:lnSpc>
              <a:spcAft>
                <a:spcPts val="2000"/>
              </a:spcAft>
              <a:buNone/>
            </a:pPr>
            <a:r>
              <a:rPr lang="pl-PL" sz="2400" dirty="0"/>
              <a:t>Opracowywanie zaleceń dla roślin sadowniczych (plantacji wieloletnich) opiera się na dwóch głównych ścisłych informacjach, które zestawiamy z wymaganiami dla uprawianego gatunku, mianowicie: a) wynikach analizy chemicznej gleby, która może być przeprowadzona metodą </a:t>
            </a:r>
            <a:r>
              <a:rPr lang="pl-PL" sz="2400" dirty="0" err="1"/>
              <a:t>Egnera-Riehma</a:t>
            </a:r>
            <a:r>
              <a:rPr lang="pl-PL" sz="2400" dirty="0"/>
              <a:t> lub metodą uniwersalną w próbkach gleby powietrznie suchej pobranej jesienią lub wiosną i b) wynikach analizy chemicznej części wskaźnikowych roślin w dalszych latach prowadzenia plantacji, pobieranych w różnych terminach, w zależności od uprawianego gatunku oraz c) obserwacjach plantatora tzw. lustracji, która wskazuje czy zastosowane zbiegi </a:t>
            </a:r>
            <a:r>
              <a:rPr lang="pl-PL" sz="2400" dirty="0" err="1"/>
              <a:t>nawożeniowe</a:t>
            </a:r>
            <a:r>
              <a:rPr lang="pl-PL" sz="2400" dirty="0"/>
              <a:t> były efektywne i  nie wystąpiły czynniki hamujące pobieranie składników pokarmowych przez rośliny. Obserwacje obejmują przebieg fazy wegetatywnej i generatywnej z ewentualnymi odchyleniami od oczekiwanego i mogą obejmować np. siłę wzrostu roślin, wybarwienie liści i owoców, proces kwitnienia i zawiązywania owoców, wielkość plonowania etc. Przydatne może być prowadzenia kalendarza różnych zabiegów, w tym nawożenia w latach poprzedzających.</a:t>
            </a:r>
          </a:p>
        </p:txBody>
      </p:sp>
    </p:spTree>
    <p:extLst>
      <p:ext uri="{BB962C8B-B14F-4D97-AF65-F5344CB8AC3E}">
        <p14:creationId xmlns:p14="http://schemas.microsoft.com/office/powerpoint/2010/main" val="1835672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9677B-A9C4-537A-30A3-74A78F08F98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7432CF9-370A-2443-A9CF-6A96D04ABFA6}"/>
              </a:ext>
            </a:extLst>
          </p:cNvPr>
          <p:cNvSpPr>
            <a:spLocks noGrp="1"/>
          </p:cNvSpPr>
          <p:nvPr>
            <p:ph type="title"/>
          </p:nvPr>
        </p:nvSpPr>
        <p:spPr>
          <a:xfrm>
            <a:off x="838200" y="130010"/>
            <a:ext cx="10515600" cy="1325563"/>
          </a:xfrm>
        </p:spPr>
        <p:txBody>
          <a:bodyPr>
            <a:normAutofit fontScale="90000"/>
          </a:bodyPr>
          <a:lstStyle/>
          <a:p>
            <a:r>
              <a:rPr lang="pl-PL" sz="3600" dirty="0"/>
              <a:t>Przykład 3 – krok 2. Dawka składników będących w niedosycie na m</a:t>
            </a:r>
            <a:r>
              <a:rPr lang="pl-PL" sz="3600" baseline="30000" dirty="0"/>
              <a:t>2</a:t>
            </a:r>
            <a:r>
              <a:rPr lang="pl-PL" sz="3600" dirty="0"/>
              <a:t> pasa gleby w rzędzie roślin. Mikroskładniki</a:t>
            </a:r>
          </a:p>
        </p:txBody>
      </p:sp>
      <p:sp>
        <p:nvSpPr>
          <p:cNvPr id="3" name="Symbol zastępczy zawartości 2">
            <a:extLst>
              <a:ext uri="{FF2B5EF4-FFF2-40B4-BE49-F238E27FC236}">
                <a16:creationId xmlns:a16="http://schemas.microsoft.com/office/drawing/2014/main" id="{C2937BFA-411B-BA66-AC16-C7AF9E86F0CE}"/>
              </a:ext>
            </a:extLst>
          </p:cNvPr>
          <p:cNvSpPr>
            <a:spLocks noGrp="1"/>
          </p:cNvSpPr>
          <p:nvPr>
            <p:ph idx="1"/>
          </p:nvPr>
        </p:nvSpPr>
        <p:spPr>
          <a:xfrm>
            <a:off x="838200" y="1492249"/>
            <a:ext cx="10515600" cy="4367988"/>
          </a:xfrm>
        </p:spPr>
        <p:txBody>
          <a:bodyPr>
            <a:normAutofit fontScale="85000" lnSpcReduction="10000"/>
          </a:bodyPr>
          <a:lstStyle/>
          <a:p>
            <a:pPr marL="0" indent="0">
              <a:lnSpc>
                <a:spcPct val="160000"/>
              </a:lnSpc>
              <a:buNone/>
            </a:pPr>
            <a:r>
              <a:rPr lang="pl-PL" sz="2400" dirty="0"/>
              <a:t>Masa gleby na powierzchni 1m</a:t>
            </a:r>
            <a:r>
              <a:rPr lang="pl-PL" sz="2400" baseline="30000" dirty="0"/>
              <a:t>2</a:t>
            </a:r>
            <a:r>
              <a:rPr lang="pl-PL" sz="2400" dirty="0"/>
              <a:t> do głębokości 20 cm, uwzględniając  jej gęstość 1,5 t/m</a:t>
            </a:r>
            <a:r>
              <a:rPr lang="pl-PL" sz="2400" baseline="30000" dirty="0"/>
              <a:t>3</a:t>
            </a:r>
            <a:r>
              <a:rPr lang="pl-PL" sz="2400" dirty="0"/>
              <a:t> wynosi 0,3 tony (300 kg).</a:t>
            </a:r>
          </a:p>
          <a:p>
            <a:pPr marL="0" indent="0">
              <a:lnSpc>
                <a:spcPct val="160000"/>
              </a:lnSpc>
              <a:buNone/>
            </a:pPr>
            <a:r>
              <a:rPr lang="pl-PL" sz="2400" dirty="0"/>
              <a:t>Niedosyt cynku: uzupełniamy składnik do 10,3 mg na kg gleby, czyli niedosyt wyniesie 10,3-3,3=7 mg na kg gleby. W przeliczeniu na masę gleby na powierzchni 1m</a:t>
            </a:r>
            <a:r>
              <a:rPr lang="pl-PL" sz="2400" baseline="30000" dirty="0"/>
              <a:t>2</a:t>
            </a:r>
            <a:r>
              <a:rPr lang="pl-PL" sz="2400" dirty="0"/>
              <a:t> dawka tego składnika wyniesie 2,1 g. Zastosujemy siarczan cynku aby podnieść zawartość siarki w glebie.</a:t>
            </a:r>
          </a:p>
          <a:p>
            <a:pPr marL="0" indent="0">
              <a:lnSpc>
                <a:spcPct val="160000"/>
              </a:lnSpc>
              <a:buNone/>
            </a:pPr>
            <a:r>
              <a:rPr lang="pl-PL" sz="2400" dirty="0"/>
              <a:t>Niedosyt boru: uzupełniamy składnik do 1 mg na kg gleby, czyli niedosyt wyniesie 1-0,47=0,53 mg na kg gleby. W przeliczeniu na masę gleby na powierzchni 1m</a:t>
            </a:r>
            <a:r>
              <a:rPr lang="pl-PL" sz="2400" baseline="30000" dirty="0"/>
              <a:t>2</a:t>
            </a:r>
            <a:r>
              <a:rPr lang="pl-PL" sz="2400" dirty="0"/>
              <a:t> dawka tego składnika wyniesie 159 mg. </a:t>
            </a:r>
          </a:p>
        </p:txBody>
      </p:sp>
    </p:spTree>
    <p:extLst>
      <p:ext uri="{BB962C8B-B14F-4D97-AF65-F5344CB8AC3E}">
        <p14:creationId xmlns:p14="http://schemas.microsoft.com/office/powerpoint/2010/main" val="2146373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E0DDB-186F-51C1-884D-156DAC4FEF4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98C4590-14E2-E9E8-D630-F4EEB087E05C}"/>
              </a:ext>
            </a:extLst>
          </p:cNvPr>
          <p:cNvSpPr>
            <a:spLocks noGrp="1"/>
          </p:cNvSpPr>
          <p:nvPr>
            <p:ph type="title"/>
          </p:nvPr>
        </p:nvSpPr>
        <p:spPr>
          <a:xfrm>
            <a:off x="838200" y="130010"/>
            <a:ext cx="10515600" cy="1325563"/>
          </a:xfrm>
        </p:spPr>
        <p:txBody>
          <a:bodyPr>
            <a:normAutofit/>
          </a:bodyPr>
          <a:lstStyle/>
          <a:p>
            <a:r>
              <a:rPr lang="pl-PL" sz="3600" dirty="0"/>
              <a:t>Przykład 3 – Uwagi ogólne, wybór nawozów</a:t>
            </a:r>
          </a:p>
        </p:txBody>
      </p:sp>
      <p:sp>
        <p:nvSpPr>
          <p:cNvPr id="3" name="Symbol zastępczy zawartości 2">
            <a:extLst>
              <a:ext uri="{FF2B5EF4-FFF2-40B4-BE49-F238E27FC236}">
                <a16:creationId xmlns:a16="http://schemas.microsoft.com/office/drawing/2014/main" id="{30AA31A0-DC34-D810-B33F-5A190E7171EE}"/>
              </a:ext>
            </a:extLst>
          </p:cNvPr>
          <p:cNvSpPr>
            <a:spLocks noGrp="1"/>
          </p:cNvSpPr>
          <p:nvPr>
            <p:ph idx="1"/>
          </p:nvPr>
        </p:nvSpPr>
        <p:spPr>
          <a:xfrm>
            <a:off x="838200" y="1492249"/>
            <a:ext cx="10515600" cy="4367988"/>
          </a:xfrm>
        </p:spPr>
        <p:txBody>
          <a:bodyPr>
            <a:normAutofit fontScale="77500" lnSpcReduction="20000"/>
          </a:bodyPr>
          <a:lstStyle/>
          <a:p>
            <a:pPr marL="0" indent="0">
              <a:lnSpc>
                <a:spcPct val="160000"/>
              </a:lnSpc>
              <a:buNone/>
            </a:pPr>
            <a:r>
              <a:rPr lang="pl-PL" dirty="0"/>
              <a:t>Śladowe zawartości azotu. Azot dla poprawy efektywności zastosujemy w 3 dawkach, w połowie marca, kwietnia i maja, terminy mogą zależeć od warunków pogodowych, choć obecnie na ogół w marcu można rozpocząć nawożenie. W pierwszej dawce zastosujemy fosforan </a:t>
            </a:r>
            <a:r>
              <a:rPr lang="pl-PL" dirty="0" err="1"/>
              <a:t>diamonowy</a:t>
            </a:r>
            <a:r>
              <a:rPr lang="pl-PL" dirty="0"/>
              <a:t> - DAP (18% N i 20% P). Nawóz zawiera też P, którego poziom chcemy podnieść. Ponadto azot w formie amonowej sprzyja rozwojowi systemu korzeniowego i działa lepiej w niższych temperaturach. Pozostały azot zastosujemy w formie saletry amonowej (34% N). Potas zastosujemy w postaci siarczanu potasu w marcu i kwietniu. W marcu zastosujemy nawozy z mikroskładnikami: siedmiowodny siarczan cynku (22% Zn) i kwas borny (17% B).</a:t>
            </a:r>
          </a:p>
        </p:txBody>
      </p:sp>
    </p:spTree>
    <p:extLst>
      <p:ext uri="{BB962C8B-B14F-4D97-AF65-F5344CB8AC3E}">
        <p14:creationId xmlns:p14="http://schemas.microsoft.com/office/powerpoint/2010/main" val="648951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271D0-36C7-6882-EC46-563667723A8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D9C5105-4535-BA4A-AD46-DA012044E18F}"/>
              </a:ext>
            </a:extLst>
          </p:cNvPr>
          <p:cNvSpPr>
            <a:spLocks noGrp="1"/>
          </p:cNvSpPr>
          <p:nvPr>
            <p:ph type="title"/>
          </p:nvPr>
        </p:nvSpPr>
        <p:spPr>
          <a:xfrm>
            <a:off x="838200" y="130010"/>
            <a:ext cx="10515600" cy="1325563"/>
          </a:xfrm>
        </p:spPr>
        <p:txBody>
          <a:bodyPr>
            <a:normAutofit/>
          </a:bodyPr>
          <a:lstStyle/>
          <a:p>
            <a:r>
              <a:rPr lang="pl-PL" sz="3600" dirty="0"/>
              <a:t>Przykład 3 – Dawki nawozów w poszczególnych terminach</a:t>
            </a:r>
          </a:p>
        </p:txBody>
      </p:sp>
      <p:sp>
        <p:nvSpPr>
          <p:cNvPr id="3" name="Symbol zastępczy zawartości 2">
            <a:extLst>
              <a:ext uri="{FF2B5EF4-FFF2-40B4-BE49-F238E27FC236}">
                <a16:creationId xmlns:a16="http://schemas.microsoft.com/office/drawing/2014/main" id="{E7A7DAB0-E65B-AF0B-BD84-D81730DEAB10}"/>
              </a:ext>
            </a:extLst>
          </p:cNvPr>
          <p:cNvSpPr>
            <a:spLocks noGrp="1"/>
          </p:cNvSpPr>
          <p:nvPr>
            <p:ph idx="1"/>
          </p:nvPr>
        </p:nvSpPr>
        <p:spPr>
          <a:xfrm>
            <a:off x="838200" y="1492249"/>
            <a:ext cx="10515600" cy="4367988"/>
          </a:xfrm>
        </p:spPr>
        <p:txBody>
          <a:bodyPr>
            <a:normAutofit fontScale="85000" lnSpcReduction="10000"/>
          </a:bodyPr>
          <a:lstStyle/>
          <a:p>
            <a:pPr marL="0" indent="0">
              <a:lnSpc>
                <a:spcPct val="160000"/>
              </a:lnSpc>
              <a:buNone/>
            </a:pPr>
            <a:r>
              <a:rPr lang="pl-PL" dirty="0"/>
              <a:t>Dawki nawozów: 22,5 g DAP (marzec), w tym będzie zawarte 4 g azotu, 8 g N pozostałego N w formie saletry amonowej daje ok. 24 g nawozu (dzielimy na dwie dawki w kwietniu i maju). Potas (9,3 g) w przeliczeniu na siarczan potasu daje 22,4 g nawozu, który dzielimy na dwie dawki i stosujemy w marcu i kwietniu.</a:t>
            </a:r>
          </a:p>
          <a:p>
            <a:pPr marL="0" indent="0">
              <a:lnSpc>
                <a:spcPct val="160000"/>
              </a:lnSpc>
              <a:buNone/>
            </a:pPr>
            <a:r>
              <a:rPr lang="pl-PL" dirty="0"/>
              <a:t>Cynk (niedobór 2,1 g na m</a:t>
            </a:r>
            <a:r>
              <a:rPr lang="pl-PL" baseline="30000" dirty="0"/>
              <a:t>2</a:t>
            </a:r>
            <a:r>
              <a:rPr lang="pl-PL" dirty="0"/>
              <a:t>) w przeliczeniu na siarczan cynku daje 9,5 g tego nawozu, zaś w przypadku boru (159 mg) dawka nawozu wyniesie ok. 1 g nawozu. Nawozy mikroskładnikowe zastosujemy w marcu.</a:t>
            </a:r>
          </a:p>
        </p:txBody>
      </p:sp>
    </p:spTree>
    <p:extLst>
      <p:ext uri="{BB962C8B-B14F-4D97-AF65-F5344CB8AC3E}">
        <p14:creationId xmlns:p14="http://schemas.microsoft.com/office/powerpoint/2010/main" val="2984416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886F0-3C08-3A3C-35A2-1C98BDBD49D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9D109CC-F0F2-F034-2670-DC2FA98E6655}"/>
              </a:ext>
            </a:extLst>
          </p:cNvPr>
          <p:cNvSpPr>
            <a:spLocks noGrp="1"/>
          </p:cNvSpPr>
          <p:nvPr>
            <p:ph type="title"/>
          </p:nvPr>
        </p:nvSpPr>
        <p:spPr>
          <a:xfrm>
            <a:off x="838200" y="130010"/>
            <a:ext cx="10515600" cy="1325563"/>
          </a:xfrm>
        </p:spPr>
        <p:txBody>
          <a:bodyPr>
            <a:normAutofit/>
          </a:bodyPr>
          <a:lstStyle/>
          <a:p>
            <a:r>
              <a:rPr lang="pl-PL" sz="3600" dirty="0"/>
              <a:t>Przykład 3 – Uwagi końcowe</a:t>
            </a:r>
          </a:p>
        </p:txBody>
      </p:sp>
      <p:sp>
        <p:nvSpPr>
          <p:cNvPr id="3" name="Symbol zastępczy zawartości 2">
            <a:extLst>
              <a:ext uri="{FF2B5EF4-FFF2-40B4-BE49-F238E27FC236}">
                <a16:creationId xmlns:a16="http://schemas.microsoft.com/office/drawing/2014/main" id="{35C77785-F6D6-CF35-1448-9F8997C7F19C}"/>
              </a:ext>
            </a:extLst>
          </p:cNvPr>
          <p:cNvSpPr>
            <a:spLocks noGrp="1"/>
          </p:cNvSpPr>
          <p:nvPr>
            <p:ph idx="1"/>
          </p:nvPr>
        </p:nvSpPr>
        <p:spPr>
          <a:xfrm>
            <a:off x="838200" y="1492249"/>
            <a:ext cx="10515600" cy="4367988"/>
          </a:xfrm>
        </p:spPr>
        <p:txBody>
          <a:bodyPr>
            <a:normAutofit fontScale="62500" lnSpcReduction="20000"/>
          </a:bodyPr>
          <a:lstStyle/>
          <a:p>
            <a:pPr marL="0" indent="0">
              <a:lnSpc>
                <a:spcPct val="160000"/>
              </a:lnSpc>
              <a:buNone/>
            </a:pPr>
            <a:r>
              <a:rPr lang="pl-PL" dirty="0"/>
              <a:t>Nawozy w danym terminie zmieszać i równomiernie wysiać w pasie rzędów krzewów o szerokości 1,0 m i lekko </a:t>
            </a:r>
            <a:r>
              <a:rPr lang="pl-PL" dirty="0" err="1"/>
              <a:t>wmyć</a:t>
            </a:r>
            <a:r>
              <a:rPr lang="pl-PL" dirty="0"/>
              <a:t> do gleby. Ustalone w przykładzie dawki dotyczą 1 m</a:t>
            </a:r>
            <a:r>
              <a:rPr lang="pl-PL" baseline="30000" dirty="0"/>
              <a:t>2</a:t>
            </a:r>
            <a:r>
              <a:rPr lang="pl-PL" dirty="0"/>
              <a:t> powierzchni. Coraz częściej na plantacjach jest możliwość stosowania </a:t>
            </a:r>
            <a:r>
              <a:rPr lang="pl-PL" dirty="0" err="1"/>
              <a:t>fertygacji</a:t>
            </a:r>
            <a:r>
              <a:rPr lang="pl-PL" dirty="0"/>
              <a:t>, co poprawia wydajność w żywieniu roślin i zapobieganie skutkom suszy, można zastosować te technologię nawożenia.</a:t>
            </a:r>
          </a:p>
          <a:p>
            <a:pPr marL="0" indent="0">
              <a:lnSpc>
                <a:spcPct val="160000"/>
              </a:lnSpc>
              <a:buNone/>
            </a:pPr>
            <a:r>
              <a:rPr lang="pl-PL" dirty="0"/>
              <a:t>Poziomy do których uzupełniamy składniki jak i wybrane nawozy nie należy traktować obligatoryjnie. Poziom do jakiego chcemy podnieść zasobność będzie zależał od innych informacji (wzrost roślin, wygląd, plonowanie, zapotrzebowania gatunku, odmiany). Przy braku dodatkowych wskazań dawki składnika mogą oscylować w granicach średniej dla zalecanego przedziału, jeżeli nie notujemy nieprawidłowych relacji ilościowych między składnikami. Dotyczy to także innych omawianych przykładów.</a:t>
            </a:r>
          </a:p>
        </p:txBody>
      </p:sp>
    </p:spTree>
    <p:extLst>
      <p:ext uri="{BB962C8B-B14F-4D97-AF65-F5344CB8AC3E}">
        <p14:creationId xmlns:p14="http://schemas.microsoft.com/office/powerpoint/2010/main" val="28524018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2324-8723-8404-8854-72D1F85E1BB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9913C8A-8900-B9FE-B0A3-7EC7806FE63B}"/>
              </a:ext>
            </a:extLst>
          </p:cNvPr>
          <p:cNvSpPr>
            <a:spLocks noGrp="1"/>
          </p:cNvSpPr>
          <p:nvPr>
            <p:ph type="title"/>
          </p:nvPr>
        </p:nvSpPr>
        <p:spPr>
          <a:xfrm>
            <a:off x="1118119" y="2222954"/>
            <a:ext cx="10515600" cy="1325563"/>
          </a:xfrm>
        </p:spPr>
        <p:txBody>
          <a:bodyPr>
            <a:normAutofit/>
          </a:bodyPr>
          <a:lstStyle/>
          <a:p>
            <a:r>
              <a:rPr lang="pl-PL" dirty="0"/>
              <a:t>Zadania do samodzielnego rozwiązania</a:t>
            </a:r>
          </a:p>
        </p:txBody>
      </p:sp>
    </p:spTree>
    <p:extLst>
      <p:ext uri="{BB962C8B-B14F-4D97-AF65-F5344CB8AC3E}">
        <p14:creationId xmlns:p14="http://schemas.microsoft.com/office/powerpoint/2010/main" val="1940365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C2541-3713-A286-C928-B0E2CEF8513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E4E9FBE-C9F7-77F2-5A27-7A7EB8FD5608}"/>
              </a:ext>
            </a:extLst>
          </p:cNvPr>
          <p:cNvSpPr>
            <a:spLocks noGrp="1"/>
          </p:cNvSpPr>
          <p:nvPr>
            <p:ph type="title"/>
          </p:nvPr>
        </p:nvSpPr>
        <p:spPr>
          <a:xfrm>
            <a:off x="838200" y="263525"/>
            <a:ext cx="10515600" cy="1325563"/>
          </a:xfrm>
        </p:spPr>
        <p:txBody>
          <a:bodyPr>
            <a:normAutofit/>
          </a:bodyPr>
          <a:lstStyle/>
          <a:p>
            <a:r>
              <a:rPr lang="pl-PL" dirty="0"/>
              <a:t>Zadanie 1 do samodzielnego rozwiązania</a:t>
            </a:r>
          </a:p>
        </p:txBody>
      </p:sp>
      <p:sp>
        <p:nvSpPr>
          <p:cNvPr id="3" name="Symbol zastępczy zawartości 2">
            <a:extLst>
              <a:ext uri="{FF2B5EF4-FFF2-40B4-BE49-F238E27FC236}">
                <a16:creationId xmlns:a16="http://schemas.microsoft.com/office/drawing/2014/main" id="{966536BA-2BF1-A5FA-2B80-29DE9C86EE59}"/>
              </a:ext>
            </a:extLst>
          </p:cNvPr>
          <p:cNvSpPr>
            <a:spLocks noGrp="1"/>
          </p:cNvSpPr>
          <p:nvPr>
            <p:ph idx="1"/>
          </p:nvPr>
        </p:nvSpPr>
        <p:spPr>
          <a:xfrm>
            <a:off x="907835" y="1589088"/>
            <a:ext cx="10515600" cy="4495800"/>
          </a:xfrm>
        </p:spPr>
        <p:txBody>
          <a:bodyPr>
            <a:noAutofit/>
          </a:bodyPr>
          <a:lstStyle/>
          <a:p>
            <a:pPr marL="0" indent="0">
              <a:lnSpc>
                <a:spcPct val="150000"/>
              </a:lnSpc>
              <a:buNone/>
            </a:pPr>
            <a:r>
              <a:rPr lang="pl-PL" sz="2000" dirty="0"/>
              <a:t>Opracuj zalecenie nawozowe przed założeniem sadu jabłoniowego na powierzchni 5 hektarów na glinie lekkiej (w warstwach głębszy piasek gliniasty mocny, kategoria gleby: gleba średnia).</a:t>
            </a:r>
          </a:p>
          <a:p>
            <a:pPr marL="0" indent="0">
              <a:lnSpc>
                <a:spcPct val="150000"/>
              </a:lnSpc>
              <a:buNone/>
            </a:pPr>
            <a:r>
              <a:rPr lang="pl-PL" sz="2000" dirty="0"/>
              <a:t>Analiza gleby (metoda </a:t>
            </a:r>
            <a:r>
              <a:rPr lang="pl-PL" sz="2000" dirty="0" err="1"/>
              <a:t>Egnera-Riehma</a:t>
            </a:r>
            <a:r>
              <a:rPr lang="pl-PL" sz="2000" dirty="0"/>
              <a:t>) wykazała następujące zawartości fosforu, potasu i magnezu w mg na 100 g gleby powietrznie suchej: </a:t>
            </a:r>
          </a:p>
          <a:p>
            <a:pPr marL="0" indent="0">
              <a:lnSpc>
                <a:spcPct val="150000"/>
              </a:lnSpc>
              <a:buNone/>
            </a:pPr>
            <a:r>
              <a:rPr lang="pl-PL" sz="2000" dirty="0"/>
              <a:t>Warstwa orna: 2,5, 10 i 3,5 odpowiednio dla fosforu, potasu i magnezu.</a:t>
            </a:r>
          </a:p>
          <a:p>
            <a:pPr marL="0" indent="0">
              <a:lnSpc>
                <a:spcPct val="150000"/>
              </a:lnSpc>
              <a:buNone/>
            </a:pPr>
            <a:r>
              <a:rPr lang="pl-PL" sz="2000" dirty="0"/>
              <a:t>Warstwa </a:t>
            </a:r>
            <a:r>
              <a:rPr lang="pl-PL" sz="2000" dirty="0" err="1"/>
              <a:t>podorna</a:t>
            </a:r>
            <a:r>
              <a:rPr lang="pl-PL" sz="2000" dirty="0"/>
              <a:t>: 1,7, 4 i 4,0 odpowiednio dla fosforu, potasu i magnezu.</a:t>
            </a:r>
          </a:p>
          <a:p>
            <a:pPr marL="0" indent="0">
              <a:lnSpc>
                <a:spcPct val="150000"/>
              </a:lnSpc>
              <a:buNone/>
            </a:pPr>
            <a:r>
              <a:rPr lang="pl-PL" sz="2000" dirty="0"/>
              <a:t>Odczyn (</a:t>
            </a:r>
            <a:r>
              <a:rPr lang="pl-PL" sz="2000" dirty="0" err="1"/>
              <a:t>pH</a:t>
            </a:r>
            <a:r>
              <a:rPr lang="pl-PL" sz="2000" dirty="0"/>
              <a:t> w KCL) w warstwie ornej 5,5 i w </a:t>
            </a:r>
            <a:r>
              <a:rPr lang="pl-PL" sz="2000" dirty="0" err="1"/>
              <a:t>podornej</a:t>
            </a:r>
            <a:r>
              <a:rPr lang="pl-PL" sz="2000" dirty="0"/>
              <a:t> 6,0</a:t>
            </a:r>
          </a:p>
          <a:p>
            <a:pPr marL="0" indent="0">
              <a:lnSpc>
                <a:spcPct val="150000"/>
              </a:lnSpc>
              <a:buNone/>
            </a:pPr>
            <a:r>
              <a:rPr lang="pl-PL" sz="2000" dirty="0"/>
              <a:t>Zawartości wskaźnikowe i liczby  graniczne w przykładzie 1 jak i  załączonej literaturze.</a:t>
            </a:r>
          </a:p>
        </p:txBody>
      </p:sp>
    </p:spTree>
    <p:extLst>
      <p:ext uri="{BB962C8B-B14F-4D97-AF65-F5344CB8AC3E}">
        <p14:creationId xmlns:p14="http://schemas.microsoft.com/office/powerpoint/2010/main" val="24373058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9C3E0-564B-38FB-FAF5-5E76ACEE3E8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26B80F8-655F-8048-9444-2ADB6FE6E6E3}"/>
              </a:ext>
            </a:extLst>
          </p:cNvPr>
          <p:cNvSpPr>
            <a:spLocks noGrp="1"/>
          </p:cNvSpPr>
          <p:nvPr>
            <p:ph type="title"/>
          </p:nvPr>
        </p:nvSpPr>
        <p:spPr>
          <a:xfrm>
            <a:off x="916021" y="120473"/>
            <a:ext cx="10515600" cy="601619"/>
          </a:xfrm>
        </p:spPr>
        <p:txBody>
          <a:bodyPr>
            <a:normAutofit/>
          </a:bodyPr>
          <a:lstStyle/>
          <a:p>
            <a:r>
              <a:rPr lang="pl-PL" sz="2400" dirty="0"/>
              <a:t>Zadanie 2 do samodzielnego rozwiązania</a:t>
            </a:r>
          </a:p>
        </p:txBody>
      </p:sp>
      <p:sp>
        <p:nvSpPr>
          <p:cNvPr id="3" name="Symbol zastępczy zawartości 2">
            <a:extLst>
              <a:ext uri="{FF2B5EF4-FFF2-40B4-BE49-F238E27FC236}">
                <a16:creationId xmlns:a16="http://schemas.microsoft.com/office/drawing/2014/main" id="{B9F343DD-187C-D820-0334-514179C2F86E}"/>
              </a:ext>
            </a:extLst>
          </p:cNvPr>
          <p:cNvSpPr>
            <a:spLocks noGrp="1"/>
          </p:cNvSpPr>
          <p:nvPr>
            <p:ph idx="1"/>
          </p:nvPr>
        </p:nvSpPr>
        <p:spPr>
          <a:xfrm>
            <a:off x="838200" y="1073036"/>
            <a:ext cx="10515600" cy="5784964"/>
          </a:xfrm>
        </p:spPr>
        <p:txBody>
          <a:bodyPr>
            <a:noAutofit/>
          </a:bodyPr>
          <a:lstStyle/>
          <a:p>
            <a:pPr marL="0" indent="0">
              <a:lnSpc>
                <a:spcPct val="150000"/>
              </a:lnSpc>
              <a:buNone/>
            </a:pPr>
            <a:r>
              <a:rPr lang="pl-PL" sz="2000" dirty="0"/>
              <a:t>Zaplanuj nawożenie plantacji agrestu o powierzchni 3 ha. Gleba zawiera 19% cz. </a:t>
            </a:r>
            <a:r>
              <a:rPr lang="pl-PL" sz="2000" dirty="0" err="1"/>
              <a:t>spławialnych</a:t>
            </a:r>
            <a:r>
              <a:rPr lang="pl-PL" sz="2000" dirty="0"/>
              <a:t>. Na liściach zaobserwowano żółte plamy w części środkowej i na brzegach liści. Pobrano próbki gleby i materiału roślinnego do analiz. Analiza gleby (metoda </a:t>
            </a:r>
            <a:r>
              <a:rPr lang="pl-PL" sz="2000" dirty="0" err="1"/>
              <a:t>Egnera-Riehma</a:t>
            </a:r>
            <a:r>
              <a:rPr lang="pl-PL" sz="2000" dirty="0"/>
              <a:t>) wykazała następujące zawartości fosforu, potasu i magnezu w mg na 100 g gleby powietrznie suchej: </a:t>
            </a:r>
          </a:p>
          <a:p>
            <a:pPr marL="0" indent="0">
              <a:lnSpc>
                <a:spcPct val="150000"/>
              </a:lnSpc>
              <a:buNone/>
            </a:pPr>
            <a:r>
              <a:rPr lang="pl-PL" sz="2000" dirty="0"/>
              <a:t>Warstwa orna: 4,9, 10 i 2,5 odpowiednio dla fosforu, potasu i magnezu.</a:t>
            </a:r>
          </a:p>
          <a:p>
            <a:pPr marL="0" indent="0">
              <a:lnSpc>
                <a:spcPct val="150000"/>
              </a:lnSpc>
              <a:buNone/>
            </a:pPr>
            <a:r>
              <a:rPr lang="pl-PL" sz="2000" dirty="0"/>
              <a:t>Warstwa </a:t>
            </a:r>
            <a:r>
              <a:rPr lang="pl-PL" sz="2000" dirty="0" err="1"/>
              <a:t>podorna</a:t>
            </a:r>
            <a:r>
              <a:rPr lang="pl-PL" sz="2000" dirty="0"/>
              <a:t>: 4,1, 8 i 2,0 odpowiednio dla fosforu, potasu i magnezu.</a:t>
            </a:r>
          </a:p>
          <a:p>
            <a:pPr marL="0" indent="0">
              <a:lnSpc>
                <a:spcPct val="150000"/>
              </a:lnSpc>
              <a:buNone/>
            </a:pPr>
            <a:r>
              <a:rPr lang="pl-PL" sz="2000" dirty="0"/>
              <a:t>Odczyn (</a:t>
            </a:r>
            <a:r>
              <a:rPr lang="pl-PL" sz="2000" dirty="0" err="1"/>
              <a:t>pH</a:t>
            </a:r>
            <a:r>
              <a:rPr lang="pl-PL" sz="2000" dirty="0"/>
              <a:t> w KCL) w warstwie ornej 5,6 i w </a:t>
            </a:r>
            <a:r>
              <a:rPr lang="pl-PL" sz="2000" dirty="0" err="1"/>
              <a:t>podornej</a:t>
            </a:r>
            <a:r>
              <a:rPr lang="pl-PL" sz="2000" dirty="0"/>
              <a:t> 5,8.</a:t>
            </a:r>
          </a:p>
          <a:p>
            <a:pPr marL="0" indent="0">
              <a:lnSpc>
                <a:spcPct val="150000"/>
              </a:lnSpc>
              <a:buNone/>
            </a:pPr>
            <a:r>
              <a:rPr lang="pl-PL" sz="2000" dirty="0"/>
              <a:t>Wyniki analizy chemicznej materiału roślinnego (% </a:t>
            </a:r>
            <a:r>
              <a:rPr lang="pl-PL" sz="2000" dirty="0" err="1"/>
              <a:t>s.m</a:t>
            </a:r>
            <a:r>
              <a:rPr lang="pl-PL" sz="2000" dirty="0"/>
              <a:t>.): N-2,40; P-0,30; K-1,81; Mg-0,11.</a:t>
            </a:r>
          </a:p>
          <a:p>
            <a:pPr marL="0" indent="0">
              <a:lnSpc>
                <a:spcPct val="150000"/>
              </a:lnSpc>
              <a:buNone/>
            </a:pPr>
            <a:r>
              <a:rPr lang="pl-PL" sz="2000" dirty="0"/>
              <a:t>Zawartości wskaźnikowe i liczby  graniczne w załączonej literaturze.</a:t>
            </a:r>
          </a:p>
        </p:txBody>
      </p:sp>
    </p:spTree>
    <p:extLst>
      <p:ext uri="{BB962C8B-B14F-4D97-AF65-F5344CB8AC3E}">
        <p14:creationId xmlns:p14="http://schemas.microsoft.com/office/powerpoint/2010/main" val="3977860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9C3E0-564B-38FB-FAF5-5E76ACEE3E8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26B80F8-655F-8048-9444-2ADB6FE6E6E3}"/>
              </a:ext>
            </a:extLst>
          </p:cNvPr>
          <p:cNvSpPr>
            <a:spLocks noGrp="1"/>
          </p:cNvSpPr>
          <p:nvPr>
            <p:ph type="title"/>
          </p:nvPr>
        </p:nvSpPr>
        <p:spPr>
          <a:xfrm>
            <a:off x="916021" y="120473"/>
            <a:ext cx="10515600" cy="601619"/>
          </a:xfrm>
        </p:spPr>
        <p:txBody>
          <a:bodyPr>
            <a:normAutofit/>
          </a:bodyPr>
          <a:lstStyle/>
          <a:p>
            <a:r>
              <a:rPr lang="pl-PL" sz="2400" dirty="0"/>
              <a:t>Zadanie 2 do samodzielnego rozwiązania cd.</a:t>
            </a:r>
          </a:p>
        </p:txBody>
      </p:sp>
      <p:sp>
        <p:nvSpPr>
          <p:cNvPr id="3" name="Symbol zastępczy zawartości 2">
            <a:extLst>
              <a:ext uri="{FF2B5EF4-FFF2-40B4-BE49-F238E27FC236}">
                <a16:creationId xmlns:a16="http://schemas.microsoft.com/office/drawing/2014/main" id="{B9F343DD-187C-D820-0334-514179C2F86E}"/>
              </a:ext>
            </a:extLst>
          </p:cNvPr>
          <p:cNvSpPr>
            <a:spLocks noGrp="1"/>
          </p:cNvSpPr>
          <p:nvPr>
            <p:ph idx="1"/>
          </p:nvPr>
        </p:nvSpPr>
        <p:spPr>
          <a:xfrm>
            <a:off x="235974" y="1073036"/>
            <a:ext cx="11720051" cy="5784964"/>
          </a:xfrm>
        </p:spPr>
        <p:txBody>
          <a:bodyPr>
            <a:noAutofit/>
          </a:bodyPr>
          <a:lstStyle/>
          <a:p>
            <a:pPr marL="0" indent="0">
              <a:lnSpc>
                <a:spcPct val="150000"/>
              </a:lnSpc>
              <a:buNone/>
            </a:pPr>
            <a:r>
              <a:rPr lang="pl-PL" sz="1600" dirty="0"/>
              <a:t>Informacje dodatkowe. Ocena zasobności gleby w P (zawartości graniczne) jak w przykładzie 1. Zawartość potasu w glebie lekkiej jest oceniana jako niska w warstwie ornej poniżej 5, zaś w </a:t>
            </a:r>
            <a:r>
              <a:rPr lang="pl-PL" sz="1600" dirty="0" err="1"/>
              <a:t>podornej</a:t>
            </a:r>
            <a:r>
              <a:rPr lang="pl-PL" sz="1600" dirty="0"/>
              <a:t> poniżej 3. Przy takich zawartościach zalecana dawka powinna mieścić się w przedziale 120-200 kg K</a:t>
            </a:r>
            <a:r>
              <a:rPr lang="pl-PL" sz="1600" baseline="-25000" dirty="0"/>
              <a:t>2</a:t>
            </a:r>
            <a:r>
              <a:rPr lang="pl-PL" sz="1600" dirty="0"/>
              <a:t>O na hektar; zawartość średnia K mieści się w granicach 5 do 8 w warstwie ornej a w </a:t>
            </a:r>
            <a:r>
              <a:rPr lang="pl-PL" sz="1600" dirty="0" err="1"/>
              <a:t>podornej</a:t>
            </a:r>
            <a:r>
              <a:rPr lang="pl-PL" sz="1600" dirty="0"/>
              <a:t> odpowiednio 3 do 5– przy takiej zawartości w glebie zalecana dawka K</a:t>
            </a:r>
            <a:r>
              <a:rPr lang="pl-PL" sz="1600" baseline="-25000" dirty="0"/>
              <a:t>2</a:t>
            </a:r>
            <a:r>
              <a:rPr lang="pl-PL" sz="1600" dirty="0"/>
              <a:t>O spada do 80-140kg/ha. Wysoka zasobność kształtuje się powyżej 8 w warstwie ornej i powyżej 5 w warstwie </a:t>
            </a:r>
            <a:r>
              <a:rPr lang="pl-PL" sz="1600" dirty="0" err="1"/>
              <a:t>podornej</a:t>
            </a:r>
            <a:r>
              <a:rPr lang="pl-PL" sz="1600" dirty="0"/>
              <a:t>, w takiej sytuacji nawożenia nie zalecamy. Zalecany odczyn (</a:t>
            </a:r>
            <a:r>
              <a:rPr lang="pl-PL" sz="1600" dirty="0" err="1"/>
              <a:t>pH</a:t>
            </a:r>
            <a:r>
              <a:rPr lang="pl-PL" sz="1600" dirty="0"/>
              <a:t> w KCL): 5-5,7.</a:t>
            </a:r>
          </a:p>
          <a:p>
            <a:pPr marL="0" indent="0">
              <a:lnSpc>
                <a:spcPct val="150000"/>
              </a:lnSpc>
              <a:buNone/>
            </a:pPr>
            <a:r>
              <a:rPr lang="pl-PL" sz="1600" dirty="0"/>
              <a:t>Materiał roślinny (ocena i dawki):  </a:t>
            </a:r>
          </a:p>
          <a:p>
            <a:pPr marL="0" indent="0">
              <a:lnSpc>
                <a:spcPct val="150000"/>
              </a:lnSpc>
              <a:spcBef>
                <a:spcPts val="0"/>
              </a:spcBef>
              <a:buNone/>
            </a:pPr>
            <a:r>
              <a:rPr lang="pl-PL" sz="1600" dirty="0"/>
              <a:t>N: zawartość (% </a:t>
            </a:r>
            <a:r>
              <a:rPr lang="pl-PL" sz="1600" dirty="0" err="1"/>
              <a:t>s.m</a:t>
            </a:r>
            <a:r>
              <a:rPr lang="pl-PL" sz="1600" dirty="0"/>
              <a:t>.) deficytowa, niska, optymalna i wysoka odpowiednio: poniżej 1,6 (120-200 kg N/ha), 1,6-2,19 (100-150 kg N/ha), 2,2-2,5 (80-120 kg N/ha), powyżej 2,5 nie nawozimy. </a:t>
            </a:r>
          </a:p>
          <a:p>
            <a:pPr marL="0" indent="0">
              <a:lnSpc>
                <a:spcPct val="150000"/>
              </a:lnSpc>
              <a:spcBef>
                <a:spcPts val="0"/>
              </a:spcBef>
              <a:buNone/>
            </a:pPr>
            <a:r>
              <a:rPr lang="pl-PL" sz="1600" dirty="0"/>
              <a:t>P: zawartość (% </a:t>
            </a:r>
            <a:r>
              <a:rPr lang="pl-PL" sz="1600" dirty="0" err="1"/>
              <a:t>s.m</a:t>
            </a:r>
            <a:r>
              <a:rPr lang="pl-PL" sz="1600" dirty="0"/>
              <a:t>.) niska, optymalna i wysoka odpowiednio: poniżej 0,19 (30-60 kg P</a:t>
            </a:r>
            <a:r>
              <a:rPr lang="pl-PL" sz="1600" baseline="-25000" dirty="0"/>
              <a:t>2</a:t>
            </a:r>
            <a:r>
              <a:rPr lang="pl-PL" sz="1600" dirty="0"/>
              <a:t>O</a:t>
            </a:r>
            <a:r>
              <a:rPr lang="pl-PL" sz="1600" baseline="-25000" dirty="0"/>
              <a:t>5</a:t>
            </a:r>
            <a:r>
              <a:rPr lang="pl-PL" sz="1600" dirty="0"/>
              <a:t>/ha), 0,2-0,25 i powyżej 0,25 nie nawozimy. </a:t>
            </a:r>
          </a:p>
          <a:p>
            <a:pPr marL="0" indent="0">
              <a:lnSpc>
                <a:spcPct val="150000"/>
              </a:lnSpc>
              <a:spcBef>
                <a:spcPts val="0"/>
              </a:spcBef>
              <a:buNone/>
            </a:pPr>
            <a:r>
              <a:rPr lang="pl-PL" sz="1600" dirty="0"/>
              <a:t>K: zawartość (% </a:t>
            </a:r>
            <a:r>
              <a:rPr lang="pl-PL" sz="1600" dirty="0" err="1"/>
              <a:t>s.m</a:t>
            </a:r>
            <a:r>
              <a:rPr lang="pl-PL" sz="1600" dirty="0"/>
              <a:t>.) deficytowa, niska, optymalna i wysoka odpowiednio: poniżej 1,0 (160-200 kg K</a:t>
            </a:r>
            <a:r>
              <a:rPr lang="pl-PL" sz="1600" baseline="-25000" dirty="0"/>
              <a:t>2</a:t>
            </a:r>
            <a:r>
              <a:rPr lang="pl-PL" sz="1600" dirty="0"/>
              <a:t>O/ha), 1,0-1,65 (130-180 kg K</a:t>
            </a:r>
            <a:r>
              <a:rPr lang="pl-PL" sz="1600" baseline="-25000" dirty="0"/>
              <a:t>2</a:t>
            </a:r>
            <a:r>
              <a:rPr lang="pl-PL" sz="1600" dirty="0"/>
              <a:t>O/ha), 1,66-2,0 (100-120 kg K</a:t>
            </a:r>
            <a:r>
              <a:rPr lang="pl-PL" sz="1600" baseline="-25000" dirty="0"/>
              <a:t>2</a:t>
            </a:r>
            <a:r>
              <a:rPr lang="pl-PL" sz="1600" dirty="0"/>
              <a:t>O/ha), powyżej 2,0 nie nawozimy. </a:t>
            </a:r>
          </a:p>
          <a:p>
            <a:pPr marL="0" indent="0">
              <a:lnSpc>
                <a:spcPct val="150000"/>
              </a:lnSpc>
              <a:spcBef>
                <a:spcPts val="0"/>
              </a:spcBef>
              <a:buNone/>
            </a:pPr>
            <a:r>
              <a:rPr lang="pl-PL" sz="1600" dirty="0"/>
              <a:t>Mg: zawartość (% </a:t>
            </a:r>
            <a:r>
              <a:rPr lang="pl-PL" sz="1600" dirty="0" err="1"/>
              <a:t>s.m</a:t>
            </a:r>
            <a:r>
              <a:rPr lang="pl-PL" sz="1600" dirty="0"/>
              <a:t>.) deficytowa, niska, optymalna i wysoka odpowiednio: poniżej 0,12 (100-200 kg </a:t>
            </a:r>
            <a:r>
              <a:rPr lang="pl-PL" sz="1600" dirty="0" err="1"/>
              <a:t>MgO</a:t>
            </a:r>
            <a:r>
              <a:rPr lang="pl-PL" sz="1600" dirty="0"/>
              <a:t>/ha), 0,12-0,23 (60-120 kg </a:t>
            </a:r>
            <a:r>
              <a:rPr lang="pl-PL" sz="1600" dirty="0" err="1"/>
              <a:t>MgO</a:t>
            </a:r>
            <a:r>
              <a:rPr lang="pl-PL" sz="1600" dirty="0"/>
              <a:t>/ha), 0,24-0,30 i powyżej 0,30 nie nawozimy. </a:t>
            </a:r>
          </a:p>
        </p:txBody>
      </p:sp>
    </p:spTree>
    <p:extLst>
      <p:ext uri="{BB962C8B-B14F-4D97-AF65-F5344CB8AC3E}">
        <p14:creationId xmlns:p14="http://schemas.microsoft.com/office/powerpoint/2010/main" val="16852698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A85FF-D4C0-4431-7482-8904317B4AA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DEADB22-0574-D560-E111-5438AE7B8FCD}"/>
              </a:ext>
            </a:extLst>
          </p:cNvPr>
          <p:cNvSpPr>
            <a:spLocks noGrp="1"/>
          </p:cNvSpPr>
          <p:nvPr>
            <p:ph type="title"/>
          </p:nvPr>
        </p:nvSpPr>
        <p:spPr>
          <a:xfrm>
            <a:off x="838200" y="263525"/>
            <a:ext cx="10515600" cy="1325563"/>
          </a:xfrm>
        </p:spPr>
        <p:txBody>
          <a:bodyPr>
            <a:normAutofit/>
          </a:bodyPr>
          <a:lstStyle/>
          <a:p>
            <a:r>
              <a:rPr lang="pl-PL" dirty="0"/>
              <a:t>Zadanie 3 do samodzielnego rozwiązania</a:t>
            </a:r>
          </a:p>
        </p:txBody>
      </p:sp>
      <p:sp>
        <p:nvSpPr>
          <p:cNvPr id="3" name="Symbol zastępczy zawartości 2">
            <a:extLst>
              <a:ext uri="{FF2B5EF4-FFF2-40B4-BE49-F238E27FC236}">
                <a16:creationId xmlns:a16="http://schemas.microsoft.com/office/drawing/2014/main" id="{86F40C18-85F0-1F05-C4A0-B78F72916A06}"/>
              </a:ext>
            </a:extLst>
          </p:cNvPr>
          <p:cNvSpPr>
            <a:spLocks noGrp="1"/>
          </p:cNvSpPr>
          <p:nvPr>
            <p:ph idx="1"/>
          </p:nvPr>
        </p:nvSpPr>
        <p:spPr>
          <a:xfrm>
            <a:off x="838200" y="1589088"/>
            <a:ext cx="10515600" cy="4877627"/>
          </a:xfrm>
        </p:spPr>
        <p:txBody>
          <a:bodyPr>
            <a:noAutofit/>
          </a:bodyPr>
          <a:lstStyle/>
          <a:p>
            <a:pPr marL="0" indent="0">
              <a:lnSpc>
                <a:spcPct val="150000"/>
              </a:lnSpc>
              <a:buNone/>
            </a:pPr>
            <a:r>
              <a:rPr lang="pl-PL" sz="2000" dirty="0"/>
              <a:t>Opracuj zalecenie dla gleby użytkowanej sadowniczo. Analizę przeprowadzono metoda uniwersalną -  oznaczono wszystkie makroskładniki niezbędne oraz zawartość żelaza, manganu, cynku, miedzi i boru. Oznaczone zawartości azotu (suma azotu azotanowego i amonowego), fosforu, potasu, wapnia, magnezu i siarki w mg na 100 gleby powietrznie suchej wynosiły odpowiednio: 1,4 (N), 2,5, 4,5, 30,0, 2,2, i 1,0 (S) a żelaza, manganu, cynku, miedzi i boru w mg na kilogram gleby odpowiednio: 90,6, 30,6, 12,0, 4,9 i 1,2. Odczyn mierzony w zawiesinie gleby wodzie destylowanej wynosił 6,2 natomiast EC=0,08 </a:t>
            </a:r>
            <a:r>
              <a:rPr lang="pl-PL" sz="2000" dirty="0" err="1"/>
              <a:t>mS</a:t>
            </a:r>
            <a:r>
              <a:rPr lang="pl-PL" sz="2000" dirty="0"/>
              <a:t> cm</a:t>
            </a:r>
            <a:r>
              <a:rPr lang="pl-PL" sz="2000" baseline="30000" dirty="0"/>
              <a:t>-1</a:t>
            </a:r>
            <a:r>
              <a:rPr lang="pl-PL" sz="2000" dirty="0"/>
              <a:t>. Oceń potrzeby nawożenia tej gleby. Podaj dawki składników i nawozy w przeliczeniu na wybraną jednostkę (m</a:t>
            </a:r>
            <a:r>
              <a:rPr lang="pl-PL" sz="2000" baseline="30000" dirty="0"/>
              <a:t>2</a:t>
            </a:r>
            <a:r>
              <a:rPr lang="pl-PL" sz="2000" dirty="0"/>
              <a:t> lub hektar).</a:t>
            </a:r>
          </a:p>
          <a:p>
            <a:pPr marL="0" indent="0">
              <a:lnSpc>
                <a:spcPct val="150000"/>
              </a:lnSpc>
              <a:buNone/>
            </a:pPr>
            <a:r>
              <a:rPr lang="pl-PL" sz="2000" dirty="0"/>
              <a:t>Zawartości wskaźnikowe w przykładzie 3 jak i załączonej literaturze.</a:t>
            </a:r>
          </a:p>
        </p:txBody>
      </p:sp>
    </p:spTree>
    <p:extLst>
      <p:ext uri="{BB962C8B-B14F-4D97-AF65-F5344CB8AC3E}">
        <p14:creationId xmlns:p14="http://schemas.microsoft.com/office/powerpoint/2010/main" val="974432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159099"/>
            <a:ext cx="10515600" cy="1325563"/>
          </a:xfrm>
        </p:spPr>
        <p:txBody>
          <a:bodyPr>
            <a:normAutofit/>
          </a:bodyPr>
          <a:lstStyle/>
          <a:p>
            <a:r>
              <a:rPr lang="pl-PL"/>
              <a:t>LITERATURA UZUPEŁNIAJĄCA:</a:t>
            </a:r>
            <a:endParaRPr lang="pl-PL" dirty="0"/>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939632" y="1564960"/>
            <a:ext cx="10515600" cy="3728080"/>
          </a:xfrm>
        </p:spPr>
        <p:txBody>
          <a:bodyPr>
            <a:noAutofit/>
          </a:bodyPr>
          <a:lstStyle/>
          <a:p>
            <a:pPr marL="514350" indent="-514350">
              <a:lnSpc>
                <a:spcPct val="150000"/>
              </a:lnSpc>
              <a:buFont typeface="+mj-lt"/>
              <a:buAutoNum type="arabicPeriod"/>
            </a:pPr>
            <a:r>
              <a:rPr lang="pl-PL" sz="1800" dirty="0"/>
              <a:t>Kacperska I., Oświęcimski W., Przeradzki D., Stojanowska J. 1993. Opracowanie zaleceń nawozowych w ogrodnictwie. Wyd. SGGW, Warszawa.</a:t>
            </a:r>
          </a:p>
          <a:p>
            <a:pPr marL="514350" indent="-514350">
              <a:lnSpc>
                <a:spcPct val="150000"/>
              </a:lnSpc>
              <a:buFont typeface="+mj-lt"/>
              <a:buAutoNum type="arabicPeriod"/>
            </a:pPr>
            <a:r>
              <a:rPr lang="pl-PL" sz="1800" dirty="0"/>
              <a:t>Komosa A. (red.) 2012. Żywienie roślin ogrodniczych. Podstawy i perspektywy. </a:t>
            </a:r>
            <a:r>
              <a:rPr lang="pl-PL" sz="1800" dirty="0" err="1"/>
              <a:t>PWRiL</a:t>
            </a:r>
            <a:r>
              <a:rPr lang="pl-PL" sz="1800" dirty="0"/>
              <a:t>, Poznań.</a:t>
            </a:r>
          </a:p>
          <a:p>
            <a:pPr marL="514350" indent="-514350">
              <a:lnSpc>
                <a:spcPct val="150000"/>
              </a:lnSpc>
              <a:buFont typeface="+mj-lt"/>
              <a:buAutoNum type="arabicPeriod"/>
            </a:pPr>
            <a:r>
              <a:rPr lang="pl-PL" sz="1800" dirty="0"/>
              <a:t>Łata B., Stankiewicz-</a:t>
            </a:r>
            <a:r>
              <a:rPr lang="pl-PL" sz="1800" dirty="0" err="1"/>
              <a:t>Kosyl</a:t>
            </a:r>
            <a:r>
              <a:rPr lang="pl-PL" sz="1800" dirty="0"/>
              <a:t> M., Wińska-Krysiak M. 2019. Przewodnik do ćwiczeń z uprawy roli i nawożenia roślin ogrodniczych. Wyd. SGGW, Warszawa.</a:t>
            </a:r>
          </a:p>
          <a:p>
            <a:pPr marL="514350" marR="0" lvl="0" indent="-514350" algn="l" defTabSz="914400" rtl="0" eaLnBrk="1" fontAlgn="auto" latinLnBrk="0" hangingPunct="1">
              <a:lnSpc>
                <a:spcPct val="150000"/>
              </a:lnSpc>
              <a:spcBef>
                <a:spcPts val="1000"/>
              </a:spcBef>
              <a:spcAft>
                <a:spcPts val="0"/>
              </a:spcAft>
              <a:buClrTx/>
              <a:buSzTx/>
              <a:buFont typeface="+mj-lt"/>
              <a:buAutoNum type="arabicPeriod"/>
              <a:tabLst/>
              <a:defRPr/>
            </a:pPr>
            <a:r>
              <a:rPr kumimoji="0" lang="pl-PL"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Metodyki IP – Państwowa Inspekcja Ochrony Roślin i Nasiennictwa – Portal Gov.pl </a:t>
            </a:r>
            <a:endParaRPr kumimoji="0" lang="pl-PL"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514350" indent="-514350">
              <a:lnSpc>
                <a:spcPct val="150000"/>
              </a:lnSpc>
              <a:buFont typeface="+mj-lt"/>
              <a:buAutoNum type="arabicPeriod"/>
            </a:pPr>
            <a:r>
              <a:rPr lang="pl-PL" sz="1800" dirty="0"/>
              <a:t>Rozporządzenie Ministra Rolnictwa i Rozwoju Wsi z dnia 20 lipca 2018 r. zmieniające rozporządzenie w sprawie szczegółowego sposobu stosowania nawozów oraz prowadzenia szkoleń z zakresu ich stosowania (Dz. U. z 2018 </a:t>
            </a:r>
            <a:r>
              <a:rPr lang="pl-PL" sz="1800" dirty="0" err="1"/>
              <a:t>r.poz</a:t>
            </a:r>
            <a:r>
              <a:rPr lang="pl-PL" sz="1800" dirty="0"/>
              <a:t>. 1438).</a:t>
            </a:r>
          </a:p>
        </p:txBody>
      </p:sp>
    </p:spTree>
    <p:extLst>
      <p:ext uri="{BB962C8B-B14F-4D97-AF65-F5344CB8AC3E}">
        <p14:creationId xmlns:p14="http://schemas.microsoft.com/office/powerpoint/2010/main" val="216675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53E8C-737A-0E3D-38FA-E01DF86EEAB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93633AB-529A-B394-9F0C-0A8F6ACF8613}"/>
              </a:ext>
            </a:extLst>
          </p:cNvPr>
          <p:cNvSpPr>
            <a:spLocks noGrp="1"/>
          </p:cNvSpPr>
          <p:nvPr>
            <p:ph type="title"/>
          </p:nvPr>
        </p:nvSpPr>
        <p:spPr>
          <a:xfrm>
            <a:off x="987489" y="2520492"/>
            <a:ext cx="10515600" cy="1325563"/>
          </a:xfrm>
        </p:spPr>
        <p:txBody>
          <a:bodyPr>
            <a:noAutofit/>
          </a:bodyPr>
          <a:lstStyle/>
          <a:p>
            <a:r>
              <a:rPr lang="pl-PL" dirty="0"/>
              <a:t>Zalecenia dla roślin sadowniczych na wybranych przykładach</a:t>
            </a:r>
          </a:p>
        </p:txBody>
      </p:sp>
    </p:spTree>
    <p:extLst>
      <p:ext uri="{BB962C8B-B14F-4D97-AF65-F5344CB8AC3E}">
        <p14:creationId xmlns:p14="http://schemas.microsoft.com/office/powerpoint/2010/main" val="24574806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Obraz 2">
            <a:extLst>
              <a:ext uri="{FF2B5EF4-FFF2-40B4-BE49-F238E27FC236}">
                <a16:creationId xmlns:a16="http://schemas.microsoft.com/office/drawing/2014/main" id="{65C93C00-4E94-41BD-A3B3-EDC3C6DBCE57}"/>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3896" y="3276502"/>
            <a:ext cx="314325" cy="3143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Obraz 3">
            <a:extLst>
              <a:ext uri="{FF2B5EF4-FFF2-40B4-BE49-F238E27FC236}">
                <a16:creationId xmlns:a16="http://schemas.microsoft.com/office/drawing/2014/main" id="{1360999B-B904-4568-B3C5-06EFB8940D5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8221" y="3271837"/>
            <a:ext cx="314325" cy="314325"/>
          </a:xfrm>
          <a:prstGeom prst="rect">
            <a:avLst/>
          </a:prstGeom>
          <a:noFill/>
          <a:extLst>
            <a:ext uri="{909E8E84-426E-40DD-AFC4-6F175D3DCCD1}">
              <a14:hiddenFill xmlns:a14="http://schemas.microsoft.com/office/drawing/2010/main">
                <a:solidFill>
                  <a:srgbClr val="FFFFFF"/>
                </a:solidFill>
              </a14:hiddenFill>
            </a:ext>
          </a:extLst>
        </p:spPr>
      </p:pic>
      <p:sp>
        <p:nvSpPr>
          <p:cNvPr id="2" name="Tytuł 1">
            <a:extLst>
              <a:ext uri="{FF2B5EF4-FFF2-40B4-BE49-F238E27FC236}">
                <a16:creationId xmlns:a16="http://schemas.microsoft.com/office/drawing/2014/main" id="{6AF5C274-1676-485A-B5B9-F6FFD1B5E05F}"/>
              </a:ext>
            </a:extLst>
          </p:cNvPr>
          <p:cNvSpPr>
            <a:spLocks noGrp="1"/>
          </p:cNvSpPr>
          <p:nvPr>
            <p:ph type="title"/>
          </p:nvPr>
        </p:nvSpPr>
        <p:spPr>
          <a:xfrm>
            <a:off x="1353451" y="2335576"/>
            <a:ext cx="10515600" cy="616944"/>
          </a:xfrm>
        </p:spPr>
        <p:txBody>
          <a:bodyPr>
            <a:normAutofit/>
          </a:bodyPr>
          <a:lstStyle/>
          <a:p>
            <a:r>
              <a:rPr kumimoji="0" lang="pl-PL" altLang="pl-PL" sz="18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Autor utworu: Barbara Łata</a:t>
            </a:r>
            <a:endParaRPr lang="pl-PL" sz="1800" dirty="0"/>
          </a:p>
        </p:txBody>
      </p:sp>
      <p:sp>
        <p:nvSpPr>
          <p:cNvPr id="3" name="Symbol zastępczy tekstu 2">
            <a:extLst>
              <a:ext uri="{FF2B5EF4-FFF2-40B4-BE49-F238E27FC236}">
                <a16:creationId xmlns:a16="http://schemas.microsoft.com/office/drawing/2014/main" id="{CF60D5A0-01D1-4B2D-8E31-C5BC57FBA2FF}"/>
              </a:ext>
            </a:extLst>
          </p:cNvPr>
          <p:cNvSpPr>
            <a:spLocks noGrp="1"/>
          </p:cNvSpPr>
          <p:nvPr>
            <p:ph type="body" idx="1"/>
          </p:nvPr>
        </p:nvSpPr>
        <p:spPr>
          <a:xfrm>
            <a:off x="1261508" y="3264737"/>
            <a:ext cx="10515600" cy="1500187"/>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jest udostępniony na licencji Creative </a:t>
            </a:r>
            <a:r>
              <a:rPr kumimoji="0" lang="pl-PL" altLang="pl-PL" sz="18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Commons</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Uznanie autorstwa 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https://creativecommons.org/licenses/by/4.0/deed.pl</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opracowany w związku z realizacją projektu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Zr</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wnoważony Kampus SGGW - kształcenie na rzecz branż kluczowych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nr FERS.01.05-IP.08-0067/23 </a:t>
            </a:r>
            <a:endParaRPr lang="pl-PL" sz="1800" dirty="0"/>
          </a:p>
        </p:txBody>
      </p:sp>
    </p:spTree>
    <p:extLst>
      <p:ext uri="{BB962C8B-B14F-4D97-AF65-F5344CB8AC3E}">
        <p14:creationId xmlns:p14="http://schemas.microsoft.com/office/powerpoint/2010/main" val="966244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F928B-3E79-FB62-DB2E-11BEBEBAAA8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9A67B15-90F0-4084-CCAE-D3BDF3D00303}"/>
              </a:ext>
            </a:extLst>
          </p:cNvPr>
          <p:cNvSpPr>
            <a:spLocks noGrp="1"/>
          </p:cNvSpPr>
          <p:nvPr>
            <p:ph type="title"/>
          </p:nvPr>
        </p:nvSpPr>
        <p:spPr>
          <a:xfrm>
            <a:off x="838200" y="130010"/>
            <a:ext cx="10515600" cy="1325563"/>
          </a:xfrm>
        </p:spPr>
        <p:txBody>
          <a:bodyPr/>
          <a:lstStyle/>
          <a:p>
            <a:r>
              <a:rPr lang="pl-PL" dirty="0"/>
              <a:t>Przykład 1 – zakładanie plantacji </a:t>
            </a:r>
          </a:p>
        </p:txBody>
      </p:sp>
      <p:sp>
        <p:nvSpPr>
          <p:cNvPr id="3" name="Symbol zastępczy zawartości 2">
            <a:extLst>
              <a:ext uri="{FF2B5EF4-FFF2-40B4-BE49-F238E27FC236}">
                <a16:creationId xmlns:a16="http://schemas.microsoft.com/office/drawing/2014/main" id="{E031BFF9-AD88-214A-3BEA-9EDE3D91EF4F}"/>
              </a:ext>
            </a:extLst>
          </p:cNvPr>
          <p:cNvSpPr>
            <a:spLocks noGrp="1"/>
          </p:cNvSpPr>
          <p:nvPr>
            <p:ph idx="1"/>
          </p:nvPr>
        </p:nvSpPr>
        <p:spPr>
          <a:xfrm>
            <a:off x="838200" y="1190130"/>
            <a:ext cx="10515600" cy="5053013"/>
          </a:xfrm>
        </p:spPr>
        <p:txBody>
          <a:bodyPr>
            <a:normAutofit fontScale="85000" lnSpcReduction="10000"/>
          </a:bodyPr>
          <a:lstStyle/>
          <a:p>
            <a:pPr marL="0" indent="0">
              <a:lnSpc>
                <a:spcPct val="160000"/>
              </a:lnSpc>
              <a:buNone/>
            </a:pPr>
            <a:r>
              <a:rPr lang="pl-PL" dirty="0"/>
              <a:t>Ogrodnik planuje założenie sadu wiśniowego o powierzchni 6 hektarów na glebie zawierającej 25% części </a:t>
            </a:r>
            <a:r>
              <a:rPr lang="pl-PL" dirty="0" err="1"/>
              <a:t>spławialnych</a:t>
            </a:r>
            <a:r>
              <a:rPr lang="pl-PL" dirty="0"/>
              <a:t> (gleba średnia). Gleba była użytkowano rolniczo. Pobrano trzy reprezentatywne próbki glebowe, aby określić zmienność glebową pod względem odczynu oraz zawartości P, K i Mg (metoda </a:t>
            </a:r>
            <a:r>
              <a:rPr lang="pl-PL" dirty="0" err="1"/>
              <a:t>Egnera-Riehma</a:t>
            </a:r>
            <a:r>
              <a:rPr lang="pl-PL" dirty="0"/>
              <a:t>). Uzyskane wyniki nie wykazały dużych odchyleń w poszczególnych próbkach, zatem uzyskane wyniki uśredniono. Oznaczone zawartości P, K i Mg w mg na 100 gleby powietrznie suchej w warstwie ornej wynosiły: 3, 8 i 2,5, natomiast w warstwie </a:t>
            </a:r>
            <a:r>
              <a:rPr lang="pl-PL" dirty="0" err="1"/>
              <a:t>podornej</a:t>
            </a:r>
            <a:r>
              <a:rPr lang="pl-PL" dirty="0"/>
              <a:t> odpowiednio 2,8, 4,5 i 3,6. Odczyn mierzony w 1M </a:t>
            </a:r>
            <a:r>
              <a:rPr lang="pl-PL" dirty="0" err="1"/>
              <a:t>KCl</a:t>
            </a:r>
            <a:r>
              <a:rPr lang="pl-PL" dirty="0"/>
              <a:t> wynosił odpowiednio 6,0 i 5,8 w warstwie ornej i </a:t>
            </a:r>
            <a:r>
              <a:rPr lang="pl-PL" dirty="0" err="1"/>
              <a:t>podornej</a:t>
            </a:r>
            <a:r>
              <a:rPr lang="pl-PL" dirty="0"/>
              <a:t>. Opracuj zalecenie nawozowe.</a:t>
            </a:r>
          </a:p>
        </p:txBody>
      </p:sp>
    </p:spTree>
    <p:extLst>
      <p:ext uri="{BB962C8B-B14F-4D97-AF65-F5344CB8AC3E}">
        <p14:creationId xmlns:p14="http://schemas.microsoft.com/office/powerpoint/2010/main" val="321909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314C3-D095-3C66-7C0B-4023CFFDEC5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C0ABBB7-6F9F-C196-1AF6-32E3EB39BDBC}"/>
              </a:ext>
            </a:extLst>
          </p:cNvPr>
          <p:cNvSpPr>
            <a:spLocks noGrp="1"/>
          </p:cNvSpPr>
          <p:nvPr>
            <p:ph type="title"/>
          </p:nvPr>
        </p:nvSpPr>
        <p:spPr>
          <a:xfrm>
            <a:off x="838200" y="130010"/>
            <a:ext cx="10515600" cy="1325563"/>
          </a:xfrm>
        </p:spPr>
        <p:txBody>
          <a:bodyPr/>
          <a:lstStyle/>
          <a:p>
            <a:r>
              <a:rPr lang="pl-PL" dirty="0"/>
              <a:t>Przykład 1 – krok 1. Uwagi ogólne</a:t>
            </a:r>
          </a:p>
        </p:txBody>
      </p:sp>
      <p:sp>
        <p:nvSpPr>
          <p:cNvPr id="3" name="Symbol zastępczy zawartości 2">
            <a:extLst>
              <a:ext uri="{FF2B5EF4-FFF2-40B4-BE49-F238E27FC236}">
                <a16:creationId xmlns:a16="http://schemas.microsoft.com/office/drawing/2014/main" id="{19B9107B-226F-1A06-5EC9-B26E1D740359}"/>
              </a:ext>
            </a:extLst>
          </p:cNvPr>
          <p:cNvSpPr>
            <a:spLocks noGrp="1"/>
          </p:cNvSpPr>
          <p:nvPr>
            <p:ph idx="1"/>
          </p:nvPr>
        </p:nvSpPr>
        <p:spPr>
          <a:xfrm>
            <a:off x="760379" y="1170676"/>
            <a:ext cx="10515600" cy="5053013"/>
          </a:xfrm>
        </p:spPr>
        <p:txBody>
          <a:bodyPr>
            <a:normAutofit fontScale="85000" lnSpcReduction="10000"/>
          </a:bodyPr>
          <a:lstStyle/>
          <a:p>
            <a:pPr marL="0" indent="0">
              <a:lnSpc>
                <a:spcPct val="160000"/>
              </a:lnSpc>
              <a:buNone/>
            </a:pPr>
            <a:r>
              <a:rPr lang="pl-PL" dirty="0"/>
              <a:t>W pierwszym etapie oceniamy potrzebę regulacji odczynu oraz zasobność gleby w składniki, których zawartość oznaczono w naszej glebie, porównując je do empirycznie opracowanych danych (przedziałów liczbowych) dla sadów/plantacji krzewów jagodowych. Klasy zasobności gleby są określane w trzech kategoriach: niska, średnia lub wysoka. Zalecane dawki składnika dotyczą jedynie zawartości niskiej lub średniej i są wyszacowane (różnią się) w zależności od sytuacji tj. przed założeniem sadu/plantacji roślin jagodowych oraz dla plantacji owocujących. Opracowanie zalecenia wymaga umiejętnego korzystania z wielu danych w największym stopniu kompatybilnych z glebą i uprawianą rośliną. </a:t>
            </a:r>
          </a:p>
        </p:txBody>
      </p:sp>
    </p:spTree>
    <p:extLst>
      <p:ext uri="{BB962C8B-B14F-4D97-AF65-F5344CB8AC3E}">
        <p14:creationId xmlns:p14="http://schemas.microsoft.com/office/powerpoint/2010/main" val="261644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AB7B9-0148-93F4-DA4E-DAE4E28B71A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9504DD7-2F92-D311-5002-7EE72D52DC6E}"/>
              </a:ext>
            </a:extLst>
          </p:cNvPr>
          <p:cNvSpPr>
            <a:spLocks noGrp="1"/>
          </p:cNvSpPr>
          <p:nvPr>
            <p:ph type="title"/>
          </p:nvPr>
        </p:nvSpPr>
        <p:spPr>
          <a:xfrm>
            <a:off x="900952" y="176685"/>
            <a:ext cx="10579271" cy="1391958"/>
          </a:xfrm>
        </p:spPr>
        <p:txBody>
          <a:bodyPr>
            <a:normAutofit fontScale="90000"/>
          </a:bodyPr>
          <a:lstStyle/>
          <a:p>
            <a:r>
              <a:rPr lang="pl-PL" sz="2800" b="1" dirty="0"/>
              <a:t>Przykład 1. Odczyn gleby</a:t>
            </a:r>
            <a:r>
              <a:rPr lang="pl-PL" sz="2800" dirty="0"/>
              <a:t>. Ocena kwasowości gleby i zalecana dawka składnika na podstawie znajomości wymagań roślin i empirycznie opracowanych tabel z orientacyjnymi dawkami nawozów wapniowych i wapniowo-magnezowych</a:t>
            </a:r>
          </a:p>
        </p:txBody>
      </p:sp>
      <p:sp>
        <p:nvSpPr>
          <p:cNvPr id="3" name="Symbol zastępczy zawartości 2">
            <a:extLst>
              <a:ext uri="{FF2B5EF4-FFF2-40B4-BE49-F238E27FC236}">
                <a16:creationId xmlns:a16="http://schemas.microsoft.com/office/drawing/2014/main" id="{AD2DA1CA-7784-DE81-7402-00171594D663}"/>
              </a:ext>
            </a:extLst>
          </p:cNvPr>
          <p:cNvSpPr>
            <a:spLocks noGrp="1"/>
          </p:cNvSpPr>
          <p:nvPr>
            <p:ph idx="1"/>
          </p:nvPr>
        </p:nvSpPr>
        <p:spPr>
          <a:xfrm>
            <a:off x="900952" y="1750143"/>
            <a:ext cx="10516518" cy="4235194"/>
          </a:xfrm>
        </p:spPr>
        <p:txBody>
          <a:bodyPr>
            <a:normAutofit fontScale="77500" lnSpcReduction="20000"/>
          </a:bodyPr>
          <a:lstStyle/>
          <a:p>
            <a:pPr marL="0" indent="0">
              <a:lnSpc>
                <a:spcPct val="170000"/>
              </a:lnSpc>
              <a:buNone/>
            </a:pPr>
            <a:r>
              <a:rPr lang="pl-PL" sz="2400" dirty="0"/>
              <a:t>Wymagania wiśni w stosunku do odczynu mierzonego w zawiesinie gleby w soli obojętnej (</a:t>
            </a:r>
            <a:r>
              <a:rPr lang="pl-PL" sz="2400" dirty="0" err="1"/>
              <a:t>pH</a:t>
            </a:r>
            <a:r>
              <a:rPr lang="pl-PL" sz="2400" dirty="0"/>
              <a:t> w </a:t>
            </a:r>
            <a:r>
              <a:rPr lang="pl-PL" sz="2400" dirty="0" err="1"/>
              <a:t>KCl</a:t>
            </a:r>
            <a:r>
              <a:rPr lang="pl-PL" sz="2400" dirty="0"/>
              <a:t>) kształtują się w zakresie 6,2-6,6. Zatem nasza gleba (</a:t>
            </a:r>
            <a:r>
              <a:rPr lang="pl-PL" sz="2400" dirty="0" err="1"/>
              <a:t>pH</a:t>
            </a:r>
            <a:r>
              <a:rPr lang="pl-PL" sz="2400" dirty="0"/>
              <a:t> = 6,0 w warstwie ornej i 5,8 w warstwie </a:t>
            </a:r>
            <a:r>
              <a:rPr lang="pl-PL" sz="2400" dirty="0" err="1"/>
              <a:t>podornej</a:t>
            </a:r>
            <a:r>
              <a:rPr lang="pl-PL" sz="2400" dirty="0"/>
              <a:t>) w przykładzie 1 nie spełnia tych wymagań. W przypadku takiej wartości </a:t>
            </a:r>
            <a:r>
              <a:rPr lang="pl-PL" sz="2400" dirty="0" err="1"/>
              <a:t>pH</a:t>
            </a:r>
            <a:r>
              <a:rPr lang="pl-PL" sz="2400" dirty="0"/>
              <a:t> i gleby średniej (25-35% części </a:t>
            </a:r>
            <a:r>
              <a:rPr lang="pl-PL" sz="2400" dirty="0" err="1"/>
              <a:t>spławialnych</a:t>
            </a:r>
            <a:r>
              <a:rPr lang="pl-PL" sz="2400" dirty="0"/>
              <a:t>) zalecana dawka orientacyjna wynosi 750 kg </a:t>
            </a:r>
            <a:r>
              <a:rPr lang="pl-PL" sz="2400" dirty="0" err="1"/>
              <a:t>CaO+MgO</a:t>
            </a:r>
            <a:r>
              <a:rPr lang="pl-PL" sz="2400" dirty="0"/>
              <a:t> na hektar. Korzystamy z tabel z dawkami orientacyjnymi przy braku innych danych jak np. wartość kwasowości hydrolitycznej czy krzywa próbnego odkwaszania. Po zabiegu wskazane jest w kolejnym roku wykonać pomiar odczynu gleby. Regulacja odczynu jest bardzo ważna i istotna ze względu na wszystkie właściwości gleby: fizyczne, chemiczne i biologiczne. Ponadto wykonanie zabiegu przed założeniem plantacji umożliwia dobre wymieszanie nawozów stosowanych do odkwaszania w całej miąższości roli i ma działanie długofalowe.</a:t>
            </a:r>
          </a:p>
        </p:txBody>
      </p:sp>
    </p:spTree>
    <p:extLst>
      <p:ext uri="{BB962C8B-B14F-4D97-AF65-F5344CB8AC3E}">
        <p14:creationId xmlns:p14="http://schemas.microsoft.com/office/powerpoint/2010/main" val="414484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5C5C0-D1EE-3766-0EAD-95451C32A9E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F3FDA27-E5E7-DD55-4484-26142399AF79}"/>
              </a:ext>
            </a:extLst>
          </p:cNvPr>
          <p:cNvSpPr>
            <a:spLocks noGrp="1"/>
          </p:cNvSpPr>
          <p:nvPr>
            <p:ph type="title"/>
          </p:nvPr>
        </p:nvSpPr>
        <p:spPr>
          <a:xfrm>
            <a:off x="900952" y="227473"/>
            <a:ext cx="10579271" cy="1391958"/>
          </a:xfrm>
        </p:spPr>
        <p:txBody>
          <a:bodyPr>
            <a:normAutofit fontScale="90000"/>
          </a:bodyPr>
          <a:lstStyle/>
          <a:p>
            <a:r>
              <a:rPr lang="pl-PL" sz="2800" b="1" dirty="0"/>
              <a:t>Przykład 1. Fosfor.</a:t>
            </a:r>
            <a:r>
              <a:rPr lang="pl-PL" sz="2800" dirty="0"/>
              <a:t> Ocena zasobności gleby w A) empirycznie opracowanych przedziałach (w mg składnika na 100 gleby powietrznie suchej) i zalecana dawka składnika (w kg/ha) a następnie B) dla gleby z przykładu 1.</a:t>
            </a:r>
          </a:p>
        </p:txBody>
      </p:sp>
      <p:sp>
        <p:nvSpPr>
          <p:cNvPr id="3" name="Symbol zastępczy zawartości 2">
            <a:extLst>
              <a:ext uri="{FF2B5EF4-FFF2-40B4-BE49-F238E27FC236}">
                <a16:creationId xmlns:a16="http://schemas.microsoft.com/office/drawing/2014/main" id="{92F11AB7-11F9-6E6C-711F-196B47AAA97C}"/>
              </a:ext>
            </a:extLst>
          </p:cNvPr>
          <p:cNvSpPr>
            <a:spLocks noGrp="1"/>
          </p:cNvSpPr>
          <p:nvPr>
            <p:ph idx="1"/>
          </p:nvPr>
        </p:nvSpPr>
        <p:spPr>
          <a:xfrm>
            <a:off x="932328" y="1812715"/>
            <a:ext cx="10516518" cy="4175130"/>
          </a:xfrm>
        </p:spPr>
        <p:txBody>
          <a:bodyPr>
            <a:normAutofit fontScale="85000" lnSpcReduction="20000"/>
          </a:bodyPr>
          <a:lstStyle/>
          <a:p>
            <a:pPr marL="0" indent="0">
              <a:lnSpc>
                <a:spcPct val="150000"/>
              </a:lnSpc>
              <a:buNone/>
            </a:pPr>
            <a:r>
              <a:rPr lang="pl-PL" sz="2400" dirty="0"/>
              <a:t>A) Fosfor: według tabeli zawartość niska w warstwie ornej kształtuje się na poziomie poniżej 2, zaś w </a:t>
            </a:r>
            <a:r>
              <a:rPr lang="pl-PL" sz="2400" dirty="0" err="1"/>
              <a:t>podornej</a:t>
            </a:r>
            <a:r>
              <a:rPr lang="pl-PL" sz="2400" dirty="0"/>
              <a:t> poniżej 1,5. Przy takich zawartościach zalecana dawka wynosi 300 kg P</a:t>
            </a:r>
            <a:r>
              <a:rPr lang="pl-PL" sz="2400" baseline="-25000" dirty="0"/>
              <a:t>2</a:t>
            </a:r>
            <a:r>
              <a:rPr lang="pl-PL" sz="2400" dirty="0"/>
              <a:t>O</a:t>
            </a:r>
            <a:r>
              <a:rPr lang="pl-PL" sz="2400" baseline="-25000" dirty="0"/>
              <a:t>5</a:t>
            </a:r>
            <a:r>
              <a:rPr lang="pl-PL" sz="2400" dirty="0"/>
              <a:t> na hektar; zawartość średnia P mieści się w granicach 2,0 do 4,0 w warstwie ornej a w </a:t>
            </a:r>
            <a:r>
              <a:rPr lang="pl-PL" sz="2400" dirty="0" err="1"/>
              <a:t>podornej</a:t>
            </a:r>
            <a:r>
              <a:rPr lang="pl-PL" sz="2400" dirty="0"/>
              <a:t> odpowiednio 1,5 do 3,0 – przy takiej zawartości w glebie dawka P</a:t>
            </a:r>
            <a:r>
              <a:rPr lang="pl-PL" sz="2400" baseline="-25000" dirty="0"/>
              <a:t>2</a:t>
            </a:r>
            <a:r>
              <a:rPr lang="pl-PL" sz="2400" dirty="0"/>
              <a:t>O</a:t>
            </a:r>
            <a:r>
              <a:rPr lang="pl-PL" sz="2400" baseline="-25000" dirty="0"/>
              <a:t>5</a:t>
            </a:r>
            <a:r>
              <a:rPr lang="pl-PL" sz="2400" dirty="0"/>
              <a:t> spada do 200 kg/ha. Wysoka zasobność kształtuje się powyżej 4,0 w warstwie ornej i powyżej 3,0 w warstwie </a:t>
            </a:r>
            <a:r>
              <a:rPr lang="pl-PL" sz="2400" dirty="0" err="1"/>
              <a:t>podornej</a:t>
            </a:r>
            <a:r>
              <a:rPr lang="pl-PL" sz="2400" dirty="0"/>
              <a:t>, w takiej sytuacji nawożenia nie zalecamy. Zalecenia dla zasobności niskiej i średniej dotyczą tylko sytuacji przed założeniem sadu.</a:t>
            </a:r>
          </a:p>
          <a:p>
            <a:pPr marL="0" indent="0">
              <a:lnSpc>
                <a:spcPct val="150000"/>
              </a:lnSpc>
              <a:buNone/>
            </a:pPr>
            <a:r>
              <a:rPr lang="pl-PL" sz="2400" dirty="0"/>
              <a:t>B) Po porównaniu (pkt. A), gleba dla której chcemy wydać zalecenia nawozowe dla P w obu warstwach (3 i 2,8 mg) charakteryzuje się średnią zasobnością, czyli zalecana dawka wynosi 200 kg P</a:t>
            </a:r>
            <a:r>
              <a:rPr lang="pl-PL" sz="2400" baseline="-25000" dirty="0"/>
              <a:t>2</a:t>
            </a:r>
            <a:r>
              <a:rPr lang="pl-PL" sz="2400" dirty="0"/>
              <a:t>O</a:t>
            </a:r>
            <a:r>
              <a:rPr lang="pl-PL" sz="2400" baseline="-25000" dirty="0"/>
              <a:t>5 </a:t>
            </a:r>
            <a:r>
              <a:rPr lang="pl-PL" sz="2400" dirty="0"/>
              <a:t>na hektar.</a:t>
            </a:r>
          </a:p>
        </p:txBody>
      </p:sp>
    </p:spTree>
    <p:extLst>
      <p:ext uri="{BB962C8B-B14F-4D97-AF65-F5344CB8AC3E}">
        <p14:creationId xmlns:p14="http://schemas.microsoft.com/office/powerpoint/2010/main" val="2105947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C6F22-0186-84AD-7663-A3769E57D62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BD3F8B5-C4F3-6740-816A-F9854F5F71CF}"/>
              </a:ext>
            </a:extLst>
          </p:cNvPr>
          <p:cNvSpPr>
            <a:spLocks noGrp="1"/>
          </p:cNvSpPr>
          <p:nvPr>
            <p:ph type="title"/>
          </p:nvPr>
        </p:nvSpPr>
        <p:spPr>
          <a:xfrm>
            <a:off x="900952" y="452674"/>
            <a:ext cx="10579271" cy="1391958"/>
          </a:xfrm>
        </p:spPr>
        <p:txBody>
          <a:bodyPr>
            <a:normAutofit fontScale="90000"/>
          </a:bodyPr>
          <a:lstStyle/>
          <a:p>
            <a:r>
              <a:rPr lang="pl-PL" sz="2800" b="1" dirty="0"/>
              <a:t>Przykład 1. Potas.</a:t>
            </a:r>
            <a:r>
              <a:rPr lang="pl-PL" sz="2800" dirty="0"/>
              <a:t> Ocena zasobności gleby w A) empirycznie opracowanych przedziałach (w mg składnika na 100 gleby powietrznie suchej) i zalecana dawka składnika (w kg/ha) a następnie B) dla gleby z przykładu 1</a:t>
            </a:r>
          </a:p>
        </p:txBody>
      </p:sp>
      <p:sp>
        <p:nvSpPr>
          <p:cNvPr id="3" name="Symbol zastępczy zawartości 2">
            <a:extLst>
              <a:ext uri="{FF2B5EF4-FFF2-40B4-BE49-F238E27FC236}">
                <a16:creationId xmlns:a16="http://schemas.microsoft.com/office/drawing/2014/main" id="{A9627C48-DD2F-9001-9C03-8C6963441510}"/>
              </a:ext>
            </a:extLst>
          </p:cNvPr>
          <p:cNvSpPr>
            <a:spLocks noGrp="1"/>
          </p:cNvSpPr>
          <p:nvPr>
            <p:ph idx="1"/>
          </p:nvPr>
        </p:nvSpPr>
        <p:spPr>
          <a:xfrm>
            <a:off x="900952" y="1999528"/>
            <a:ext cx="10516518" cy="4057143"/>
          </a:xfrm>
        </p:spPr>
        <p:txBody>
          <a:bodyPr>
            <a:normAutofit fontScale="70000" lnSpcReduction="20000"/>
          </a:bodyPr>
          <a:lstStyle/>
          <a:p>
            <a:pPr marL="0" indent="0">
              <a:lnSpc>
                <a:spcPct val="160000"/>
              </a:lnSpc>
              <a:buNone/>
            </a:pPr>
            <a:r>
              <a:rPr lang="pl-PL" sz="2400" dirty="0"/>
              <a:t>A) Ocena zasobności gleby w potas zależy od składu granulometrycznego i dla gleby średniej (jak w przykładzie 1) kształtuje się następująco: zawartość niska w warstwie ornej wynosi poniżej 8, zaś w </a:t>
            </a:r>
            <a:r>
              <a:rPr lang="pl-PL" sz="2400" dirty="0" err="1"/>
              <a:t>podornej</a:t>
            </a:r>
            <a:r>
              <a:rPr lang="pl-PL" sz="2400" dirty="0"/>
              <a:t> poniżej 5. Przy takich zawartościach zalecana dawka powinna mieścić się w przedziale 200-400 kg K</a:t>
            </a:r>
            <a:r>
              <a:rPr lang="pl-PL" sz="2400" baseline="-25000" dirty="0"/>
              <a:t>2</a:t>
            </a:r>
            <a:r>
              <a:rPr lang="pl-PL" sz="2400" dirty="0"/>
              <a:t>O na hektar; zawartość średnia K mieści się w granicach 8,0 do 13,0 w warstwie ornej a w </a:t>
            </a:r>
            <a:r>
              <a:rPr lang="pl-PL" sz="2400" dirty="0" err="1"/>
              <a:t>podornej</a:t>
            </a:r>
            <a:r>
              <a:rPr lang="pl-PL" sz="2400" dirty="0"/>
              <a:t> odpowiednio 5,0 do 8,0 – przy takiej zawartości w glebie zalecana dawka K</a:t>
            </a:r>
            <a:r>
              <a:rPr lang="pl-PL" sz="2400" baseline="-25000" dirty="0"/>
              <a:t>2</a:t>
            </a:r>
            <a:r>
              <a:rPr lang="pl-PL" sz="2400" dirty="0"/>
              <a:t>O spada do 150-300 kg/ha. Wysoka zasobność kształtuje się powyżej 13,0 w warstwie ornej i powyżej 8,0 w warstwie </a:t>
            </a:r>
            <a:r>
              <a:rPr lang="pl-PL" sz="2400" dirty="0" err="1"/>
              <a:t>podornej</a:t>
            </a:r>
            <a:r>
              <a:rPr lang="pl-PL" sz="2400" dirty="0"/>
              <a:t>, w takiej sytuacji nawożenia nie zalecamy. Zalecenia dla zasobności niskiej i średniej dotyczą tylko sytuacji przed założeniem sadu.</a:t>
            </a:r>
          </a:p>
          <a:p>
            <a:pPr marL="0" indent="0">
              <a:lnSpc>
                <a:spcPct val="160000"/>
              </a:lnSpc>
              <a:buNone/>
            </a:pPr>
            <a:r>
              <a:rPr lang="pl-PL" sz="2400" dirty="0"/>
              <a:t>B) Po porównaniu (pkt. A), gleba dla której chcemy wydać zalecenia nawozowe dla K w warstwie ornej (8 mg) charakteryzuje się zasobnością średnią na granicy z niską, a w </a:t>
            </a:r>
            <a:r>
              <a:rPr lang="pl-PL" sz="2400" dirty="0" err="1"/>
              <a:t>podornej</a:t>
            </a:r>
            <a:r>
              <a:rPr lang="pl-PL" sz="2400" dirty="0"/>
              <a:t> (4,5 mg) zasobnością niską.  Możemy przyjąć zalecany zakres  jak przy zawartości niskiej czyli 200-400 kg K</a:t>
            </a:r>
            <a:r>
              <a:rPr lang="pl-PL" sz="2400" baseline="-25000" dirty="0"/>
              <a:t>2</a:t>
            </a:r>
            <a:r>
              <a:rPr lang="pl-PL" sz="2400" dirty="0"/>
              <a:t>O/ha.</a:t>
            </a:r>
          </a:p>
        </p:txBody>
      </p:sp>
    </p:spTree>
    <p:extLst>
      <p:ext uri="{BB962C8B-B14F-4D97-AF65-F5344CB8AC3E}">
        <p14:creationId xmlns:p14="http://schemas.microsoft.com/office/powerpoint/2010/main" val="350857782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_FERS1_szablon prezentacji  -  tylko do odczytu" id="{0F6BFAC5-71A7-4EA2-90B5-3A0119C221E7}" vid="{9E9B2A14-4E81-437D-A766-7C7875CF27A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FC5B7CEEC9953459AA7635A9F264111" ma:contentTypeVersion="4" ma:contentTypeDescription="Utwórz nowy dokument." ma:contentTypeScope="" ma:versionID="cb879f7c3f9223ec42ae5423181273e6">
  <xsd:schema xmlns:xsd="http://www.w3.org/2001/XMLSchema" xmlns:xs="http://www.w3.org/2001/XMLSchema" xmlns:p="http://schemas.microsoft.com/office/2006/metadata/properties" xmlns:ns2="51674ba1-e637-49a1-9acf-be75e179f9ea" targetNamespace="http://schemas.microsoft.com/office/2006/metadata/properties" ma:root="true" ma:fieldsID="210db5903c3798a91f2266712abc8a5b" ns2:_="">
    <xsd:import namespace="51674ba1-e637-49a1-9acf-be75e179f9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674ba1-e637-49a1-9acf-be75e179f9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2ACD6F-0090-4B98-A176-A360119E5134}">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51674ba1-e637-49a1-9acf-be75e179f9ea"/>
    <ds:schemaRef ds:uri="http://www.w3.org/XML/1998/namespace"/>
    <ds:schemaRef ds:uri="http://purl.org/dc/dcmitype/"/>
  </ds:schemaRefs>
</ds:datastoreItem>
</file>

<file path=customXml/itemProps2.xml><?xml version="1.0" encoding="utf-8"?>
<ds:datastoreItem xmlns:ds="http://schemas.openxmlformats.org/officeDocument/2006/customXml" ds:itemID="{361C43EB-8BF2-4597-8117-902219A8D534}">
  <ds:schemaRefs>
    <ds:schemaRef ds:uri="http://schemas.microsoft.com/sharepoint/v3/contenttype/forms"/>
  </ds:schemaRefs>
</ds:datastoreItem>
</file>

<file path=customXml/itemProps3.xml><?xml version="1.0" encoding="utf-8"?>
<ds:datastoreItem xmlns:ds="http://schemas.openxmlformats.org/officeDocument/2006/customXml" ds:itemID="{8107A5C6-F57A-41DE-8184-184A833740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674ba1-e637-49a1-9acf-be75e179f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_FERS1_szablon prezentacji</Template>
  <TotalTime>4138</TotalTime>
  <Words>5409</Words>
  <Application>Microsoft Office PowerPoint</Application>
  <PresentationFormat>Panoramiczny</PresentationFormat>
  <Paragraphs>139</Paragraphs>
  <Slides>40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40</vt:i4>
      </vt:variant>
    </vt:vector>
  </HeadingPairs>
  <TitlesOfParts>
    <vt:vector size="46" baseType="lpstr">
      <vt:lpstr>Arial</vt:lpstr>
      <vt:lpstr>Calibri</vt:lpstr>
      <vt:lpstr>Calibri Light</vt:lpstr>
      <vt:lpstr>Times New Roman</vt:lpstr>
      <vt:lpstr>Verdana</vt:lpstr>
      <vt:lpstr>Motyw pakietu Office</vt:lpstr>
      <vt:lpstr>Zrównoważony Kampus SGGW –  - kształcenie na rzecz branż kluczowych</vt:lpstr>
      <vt:lpstr>Żywienie mineralne roślin</vt:lpstr>
      <vt:lpstr>Opracowywanie zaleceń nawozowych dla roślin sadowniczych - podstawy </vt:lpstr>
      <vt:lpstr>Zalecenia dla roślin sadowniczych na wybranych przykładach</vt:lpstr>
      <vt:lpstr>Przykład 1 – zakładanie plantacji </vt:lpstr>
      <vt:lpstr>Przykład 1 – krok 1. Uwagi ogólne</vt:lpstr>
      <vt:lpstr>Przykład 1. Odczyn gleby. Ocena kwasowości gleby i zalecana dawka składnika na podstawie znajomości wymagań roślin i empirycznie opracowanych tabel z orientacyjnymi dawkami nawozów wapniowych i wapniowo-magnezowych</vt:lpstr>
      <vt:lpstr>Przykład 1. Fosfor. Ocena zasobności gleby w A) empirycznie opracowanych przedziałach (w mg składnika na 100 gleby powietrznie suchej) i zalecana dawka składnika (w kg/ha) a następnie B) dla gleby z przykładu 1.</vt:lpstr>
      <vt:lpstr>Przykład 1. Potas. Ocena zasobności gleby w A) empirycznie opracowanych przedziałach (w mg składnika na 100 gleby powietrznie suchej) i zalecana dawka składnika (w kg/ha) a następnie B) dla gleby z przykładu 1</vt:lpstr>
      <vt:lpstr>Przykład 1. Magnez. Ocena zasobności gleby w A) empirycznie opracowanych przedziałach (w mg składnika na 100 gleby powietrznie suchej) i zalecana dawka składnika (w kg/ha) a następnie B) dla gleby z przykładu 1</vt:lpstr>
      <vt:lpstr>Przykład 1. Potas i magnez. W przypadku tych składników ze względu na antagonistyczna relację należy obliczyć stosunek potasu do magnezu w poszczególnych warstwach. Poprawny stosunek wynosi poniżej 3,5.</vt:lpstr>
      <vt:lpstr>Przykład 1 – krok 2. Dawka czystych składników na daną powierzchnię</vt:lpstr>
      <vt:lpstr>Przykład 1 – krok 2. Wybór nawozu i jego dawka</vt:lpstr>
      <vt:lpstr>Przykład 2 – sad owocujący</vt:lpstr>
      <vt:lpstr>Przykład 2 – krok 1. Uwagi ogólne</vt:lpstr>
      <vt:lpstr>Przykład 2. Odczyn gleby. Ocena kwasowości gleby i zalecana dawka składnika na podstawie dostępnych danych będących podstawą obliczenia dawki.</vt:lpstr>
      <vt:lpstr>Przykład 2. Fosfor. Ocena zasobności gleby w A) empirycznie opracowanych przedziałach (w mg składnika na 100 gleby powietrznie suchej) i zalecana dawka składnika (w kg/ha) a następnie B) dla gleby z przykładu 2.</vt:lpstr>
      <vt:lpstr>Przykład 2. Potas. Ocena zasobności gleby w A) empirycznie opracowanych przedziałach (w mg składnika na 100 gleby powietrznie suchej) i zalecana dawka składnika (w kg/ha) a następnie B) dla gleby z przykładu 2</vt:lpstr>
      <vt:lpstr>Przykład 2. Magnez. Ocena zasobności gleby w A) empirycznie opracowanych przedziałach (w mg składnika na 100 gleby powietrznie suchej) i zalecana dawka składnika (w kg/ha) a następnie B) dla gleby z przykładu 2</vt:lpstr>
      <vt:lpstr>Przykład 2. Potas i magnez. W przypadku tych składników ze względu na antagonistyczną relację analizę uzupełniamy o obliczony stosunek potasu do magnezu w poszczególnych warstwach. Poprawny stosunek wynosi poniżej 3,5.</vt:lpstr>
      <vt:lpstr>Przykład 2. Ocena wyników analizy materiału roślinnego i zalecane dawki składnika</vt:lpstr>
      <vt:lpstr>Przykład 2 – krok 2. Wnioski dotyczące zaleceń nawozowych w oparciu o analizę gleby i materiału roślinnego (sad jabłoniowy).</vt:lpstr>
      <vt:lpstr>Przykład 2 – krok 2. Zalecenie</vt:lpstr>
      <vt:lpstr>Przykład 3 –  plantacja owocująca </vt:lpstr>
      <vt:lpstr>Przykład 3 – krok 1. Uwagi ogólne</vt:lpstr>
      <vt:lpstr>Przykład 3. Ocena odczynu gleby i EC. </vt:lpstr>
      <vt:lpstr>Przykład 3. Makroskładniki. Ocena zasobności gleby w makroskładniki w A) empirycznie opracowanych przedziałach (w mg składnika na 100 gleby powietrznie suchej) i następnie B) dla gleby z przykładu 3.</vt:lpstr>
      <vt:lpstr>Przykład 3. Mikroskładniki. Ocena zasobności gleby w mikroskładniki w A) empirycznie opracowanych przedziałach (w mg składnika na kilogram gleby powietrznie suchej) i następnie B) dla gleby z przykładu 3.</vt:lpstr>
      <vt:lpstr>Przykład 3 – krok 2. Dawka składników będących w niedosycie na m2 pasa gleby w rzędzie roślin. Makroskładniki.</vt:lpstr>
      <vt:lpstr>Przykład 3 – krok 2. Dawka składników będących w niedosycie na m2 pasa gleby w rzędzie roślin. Mikroskładniki</vt:lpstr>
      <vt:lpstr>Przykład 3 – Uwagi ogólne, wybór nawozów</vt:lpstr>
      <vt:lpstr>Przykład 3 – Dawki nawozów w poszczególnych terminach</vt:lpstr>
      <vt:lpstr>Przykład 3 – Uwagi końcowe</vt:lpstr>
      <vt:lpstr>Zadania do samodzielnego rozwiązania</vt:lpstr>
      <vt:lpstr>Zadanie 1 do samodzielnego rozwiązania</vt:lpstr>
      <vt:lpstr>Zadanie 2 do samodzielnego rozwiązania</vt:lpstr>
      <vt:lpstr>Zadanie 2 do samodzielnego rozwiązania cd.</vt:lpstr>
      <vt:lpstr>Zadanie 3 do samodzielnego rozwiązania</vt:lpstr>
      <vt:lpstr>LITERATURA UZUPEŁNIAJĄCA:</vt:lpstr>
      <vt:lpstr>Autor utworu: Barbara Łata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Zrównoważony Kampus SGGW –  - kształcenie na rzecz branż kluczowych</dc:title>
  <dc:creator>Barbara Łata</dc:creator>
  <cp:lastModifiedBy>Beata Grzesiak</cp:lastModifiedBy>
  <cp:revision>186</cp:revision>
  <cp:lastPrinted>2024-05-21T11:11:19Z</cp:lastPrinted>
  <dcterms:created xsi:type="dcterms:W3CDTF">2025-11-06T12:52:43Z</dcterms:created>
  <dcterms:modified xsi:type="dcterms:W3CDTF">2026-03-19T14:57:42Z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0x010100FFC5B7CEEC9953459AA7635A9F264111</vt:lpwstr>
  </property>
</Properties>
</file>