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6"/>
  </p:notesMasterIdLst>
  <p:sldIdLst>
    <p:sldId id="258" r:id="rId5"/>
    <p:sldId id="288" r:id="rId6"/>
    <p:sldId id="264" r:id="rId7"/>
    <p:sldId id="324" r:id="rId8"/>
    <p:sldId id="323" r:id="rId9"/>
    <p:sldId id="339" r:id="rId10"/>
    <p:sldId id="340" r:id="rId11"/>
    <p:sldId id="341" r:id="rId12"/>
    <p:sldId id="342" r:id="rId13"/>
    <p:sldId id="325" r:id="rId14"/>
    <p:sldId id="326" r:id="rId15"/>
    <p:sldId id="333" r:id="rId16"/>
    <p:sldId id="328" r:id="rId17"/>
    <p:sldId id="329" r:id="rId18"/>
    <p:sldId id="327" r:id="rId19"/>
    <p:sldId id="330" r:id="rId20"/>
    <p:sldId id="331" r:id="rId21"/>
    <p:sldId id="332" r:id="rId22"/>
    <p:sldId id="338" r:id="rId23"/>
    <p:sldId id="334" r:id="rId24"/>
    <p:sldId id="335" r:id="rId25"/>
    <p:sldId id="336" r:id="rId26"/>
    <p:sldId id="337" r:id="rId27"/>
    <p:sldId id="289" r:id="rId28"/>
    <p:sldId id="260" r:id="rId29"/>
    <p:sldId id="305" r:id="rId30"/>
    <p:sldId id="311" r:id="rId31"/>
    <p:sldId id="312" r:id="rId32"/>
    <p:sldId id="313" r:id="rId33"/>
    <p:sldId id="317" r:id="rId34"/>
    <p:sldId id="316" r:id="rId35"/>
    <p:sldId id="318" r:id="rId36"/>
    <p:sldId id="319" r:id="rId37"/>
    <p:sldId id="320" r:id="rId38"/>
    <p:sldId id="321" r:id="rId39"/>
    <p:sldId id="322" r:id="rId40"/>
    <p:sldId id="302" r:id="rId41"/>
    <p:sldId id="308" r:id="rId42"/>
    <p:sldId id="309" r:id="rId43"/>
    <p:sldId id="282" r:id="rId44"/>
    <p:sldId id="259" r:id="rId45"/>
  </p:sldIdLst>
  <p:sldSz cx="12192000" cy="6858000"/>
  <p:notesSz cx="6799263" cy="9929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ciej Czubiński" initials="MC" lastIdx="0" clrIdx="0">
    <p:extLst>
      <p:ext uri="{19B8F6BF-5375-455C-9EA6-DF929625EA0E}">
        <p15:presenceInfo xmlns:p15="http://schemas.microsoft.com/office/powerpoint/2012/main" userId="S-1-5-21-1876378279-2925438744-434655709-12553" providerId="AD"/>
      </p:ext>
    </p:extLst>
  </p:cmAuthor>
  <p:cmAuthor id="2" name="Justyna Sienkiewicz" initials="JS" lastIdx="1" clrIdx="1">
    <p:extLst>
      <p:ext uri="{19B8F6BF-5375-455C-9EA6-DF929625EA0E}">
        <p15:presenceInfo xmlns:p15="http://schemas.microsoft.com/office/powerpoint/2012/main" userId="S-1-5-21-1876378279-2925438744-434655709-5708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B1E2"/>
    <a:srgbClr val="C5521C"/>
    <a:srgbClr val="4DB0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358" autoAdjust="0"/>
  </p:normalViewPr>
  <p:slideViewPr>
    <p:cSldViewPr snapToGrid="0" showGuides="1">
      <p:cViewPr varScale="1">
        <p:scale>
          <a:sx n="95" d="100"/>
          <a:sy n="95" d="100"/>
        </p:scale>
        <p:origin x="396" y="90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-2470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397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tableStyles" Target="tableStyle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19A1AD-003C-FF47-BBE8-2ECDE51BDC73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1BAEBE-21FB-5E4A-B06E-563616F435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854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1BAEBE-21FB-5E4A-B06E-563616F4358D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8952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C81EC0-296E-4CA3-95B0-B9F83DC48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BC56858-AACD-45B6-A955-FBA47DEB70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A704E96-828A-4762-91B2-D4CA3A2CB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5DC8BAA-BB49-48D2-AF15-D1C99538A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215BF14-AE1E-4187-AE1F-DA0455455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2159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22DE2D-DAA0-446E-BC03-BFD6AF045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F39B4EA-379D-4473-B5FA-ED7355037C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106A94C-1728-41A6-807F-75EA97434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CCAAFFC-B204-4D22-A101-53A81CBE1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DCDD754-B2DF-47EB-A11F-D4F1D0845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54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43B8E96D-37DD-44BA-B4BA-E17EB890EF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D0FC10E-44D3-430C-B696-2161E532E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21D3F88-3FD3-47D2-BBE1-D6B437025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8E2C852-942D-4806-B67E-548005335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6D7B26D-BBE1-42DD-B714-4846A889D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730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053E39-9620-4C1E-841F-89B740DDE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8E9FBE-F993-4393-B443-CEE6814CC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F330C8B-FA7C-4226-8419-3AD6BFD5C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226F786-909D-44A8-974D-C0248B05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AD5A2D-F598-4D9C-9C67-C9A5AF534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66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D53E99-CA44-4CF9-BF29-624D5581E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FF63B57-5E60-4B05-9EFB-02F10D099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70BF2C0-5704-4503-BC6E-348D756F4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453328B-0252-4C19-BDEE-0BC28F736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71581BC-77A5-4139-B6BA-B31527B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2026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1E162F-08C6-4CF7-BC6B-EE992B743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0DD271-8561-44C5-9594-939931A75E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7C2611A-B135-47BE-B4A1-670185DBB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DA6C688-8E4D-466D-9EAA-3D7989CB2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609F532-3BCE-40FF-A181-09DDB0593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68D549B-DA17-4515-AB2B-52F2C2FBC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8827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BAB286-559D-43AE-8706-36473F095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31F4715-1739-40A5-A5FC-6DC1F875A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C130493-828B-43DA-9E72-FEF654AEFA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24998CC-AD54-4312-820A-C4F83D844B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795C483-0E3D-4A98-AF07-2F160368C6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499FF69-D6DC-4AE9-87E2-8410F2833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3D095DB-148D-45A8-9463-299287AD0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BE555F67-BB02-4D55-933A-12C4CC391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5776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C12FDD-E3F3-4B0E-8BBD-FF628E652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50D26B5-8ED2-4559-B55C-DDC988E9C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493A7AF-594C-4FA2-8876-80F3CE82D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2D6CAE6-B394-4ED9-8CFC-6598E875A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9235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AA8B0E18-D900-4290-8670-54F77BC46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4C7EC36-94A2-4CBE-BBA5-2C18DB2C1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65BA40D-1F1C-4AC2-83CD-7545C3483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397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0CF5CD-DC86-46DC-9814-162A73776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ABA0510-F18D-4370-857F-5328DF565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6215D13-B28D-495A-927A-8B7C3DEC0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37A454E-3446-4ABE-A42E-058B5A7C7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4CB0D6C-2646-4D22-BC3D-D5FC62308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4C0DA24-FF3D-45F1-91AE-31FF2DD4E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2360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3A95A4-751B-4856-AAD5-A11E71108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44A44EF-5D00-44C0-973E-19602F648E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48CF7BD-B699-497B-B72B-1A6CB4F64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98D69CB-1774-4DB4-94B6-586F704BB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F5C05EC-B9FA-4DAC-8F1E-6EF975A0A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42F02D0-9081-43C2-91F8-F027F4E6A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5209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8357FF89-0F23-4BE7-B654-92CA20541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B98091E-1205-4423-A752-1A9015E13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595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348BE52-CD60-468D-8371-546908734C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80967-AEBE-453C-BD8E-FBE98228696F}" type="datetimeFigureOut">
              <a:rPr lang="pl-PL" smtClean="0"/>
              <a:t>2026-03-19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893FA07-84AA-4595-B55C-D90DCD146D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1306C3E-64DA-4E2F-8E01-2C7FFDEB50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42652-620D-44AF-A741-ABE9F78AFEFD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755376C6-B170-4BAB-817A-47CF8AABBD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75" y="6081684"/>
            <a:ext cx="11888250" cy="79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3053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piorin/metodyki-ip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creativecommons.org/licenses/by/4.0/deed.p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a 11">
            <a:extLst>
              <a:ext uri="{FF2B5EF4-FFF2-40B4-BE49-F238E27FC236}">
                <a16:creationId xmlns:a16="http://schemas.microsoft.com/office/drawing/2014/main" id="{040C5185-EE9F-4004-B36B-5DC219184B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227813" y="0"/>
            <a:ext cx="5964187" cy="2098179"/>
            <a:chOff x="6227813" y="0"/>
            <a:chExt cx="5964187" cy="2098179"/>
          </a:xfrm>
        </p:grpSpPr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8AC1354D-EB15-4012-BE61-C56AA921A1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942694" y="0"/>
              <a:ext cx="4249306" cy="1016350"/>
            </a:xfrm>
            <a:prstGeom prst="rect">
              <a:avLst/>
            </a:prstGeom>
            <a:solidFill>
              <a:srgbClr val="C552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grpSp>
          <p:nvGrpSpPr>
            <p:cNvPr id="6" name="Grupa 5">
              <a:extLst>
                <a:ext uri="{FF2B5EF4-FFF2-40B4-BE49-F238E27FC236}">
                  <a16:creationId xmlns:a16="http://schemas.microsoft.com/office/drawing/2014/main" id="{A8893C89-B497-44D7-9E31-5E376B64F2C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227813" y="299542"/>
              <a:ext cx="5675694" cy="1798637"/>
              <a:chOff x="1469644" y="187882"/>
              <a:chExt cx="5675694" cy="1798637"/>
            </a:xfrm>
          </p:grpSpPr>
          <p:sp>
            <p:nvSpPr>
              <p:cNvPr id="7" name="Prostokąt 6">
                <a:extLst>
                  <a:ext uri="{FF2B5EF4-FFF2-40B4-BE49-F238E27FC236}">
                    <a16:creationId xmlns:a16="http://schemas.microsoft.com/office/drawing/2014/main" id="{C28A9527-3B4E-428E-9B73-7ECC6AF2796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1469644" y="187882"/>
                <a:ext cx="5675693" cy="1798637"/>
              </a:xfrm>
              <a:prstGeom prst="rect">
                <a:avLst/>
              </a:prstGeom>
              <a:solidFill>
                <a:srgbClr val="A6D3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" name="Prostokąt 7">
                <a:extLst>
                  <a:ext uri="{FF2B5EF4-FFF2-40B4-BE49-F238E27FC236}">
                    <a16:creationId xmlns:a16="http://schemas.microsoft.com/office/drawing/2014/main" id="{5ED5CD58-6C3F-4D03-A480-5C002AEBFE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/>
            </p:nvSpPr>
            <p:spPr>
              <a:xfrm>
                <a:off x="3184525" y="187882"/>
                <a:ext cx="3960813" cy="721248"/>
              </a:xfrm>
              <a:prstGeom prst="rect">
                <a:avLst/>
              </a:prstGeom>
              <a:solidFill>
                <a:srgbClr val="0052A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l-P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" name="Tytuł 1">
                <a:extLst>
                  <a:ext uri="{FF2B5EF4-FFF2-40B4-BE49-F238E27FC236}">
                    <a16:creationId xmlns:a16="http://schemas.microsoft.com/office/drawing/2014/main" id="{FD1DD324-8FFE-42DE-8C0F-1E7AEA7D17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706282" y="1014637"/>
                <a:ext cx="5202415" cy="863707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rmAutofit/>
              </a:bodyPr>
              <a:lstStyle>
                <a:lvl1pPr algn="l" defTabSz="1007943" rtl="0" eaLnBrk="1" latinLnBrk="0" hangingPunct="1">
                  <a:lnSpc>
                    <a:spcPts val="3500"/>
                  </a:lnSpc>
                  <a:spcBef>
                    <a:spcPct val="0"/>
                  </a:spcBef>
                  <a:buNone/>
                  <a:defRPr sz="2800" b="1" kern="1200">
                    <a:solidFill>
                      <a:schemeClr val="tx2"/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defRPr>
                </a:lvl1pPr>
              </a:lstStyle>
              <a:p>
                <a:pPr lvl="0" algn="ctr">
                  <a:defRPr/>
                </a:pPr>
                <a:r>
                  <a:rPr lang="pl-PL" dirty="0">
                    <a:solidFill>
                      <a:srgbClr val="002073"/>
                    </a:solidFill>
                  </a:rPr>
                  <a:t>dla Rozwoju Społecznego</a:t>
                </a:r>
                <a:endParaRPr kumimoji="0" lang="pl-PL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73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" name="Tytuł 1">
                <a:extLst>
                  <a:ext uri="{FF2B5EF4-FFF2-40B4-BE49-F238E27FC236}">
                    <a16:creationId xmlns:a16="http://schemas.microsoft.com/office/drawing/2014/main" id="{EB5C9E51-FC00-41B1-B1C0-28E7AAB81D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47245" y="267254"/>
                <a:ext cx="2545742" cy="432048"/>
              </a:xfrm>
              <a:prstGeom prst="rect">
                <a:avLst/>
              </a:prstGeom>
            </p:spPr>
            <p:txBody>
              <a:bodyPr vert="horz" lIns="0" tIns="0" rIns="0" bIns="0" rtlCol="0" anchor="t" anchorCtr="0">
                <a:normAutofit/>
              </a:bodyPr>
              <a:lstStyle>
                <a:lvl1pPr algn="l" defTabSz="1007943" rtl="0" eaLnBrk="1" latinLnBrk="0" hangingPunct="1">
                  <a:lnSpc>
                    <a:spcPts val="3500"/>
                  </a:lnSpc>
                  <a:spcBef>
                    <a:spcPct val="0"/>
                  </a:spcBef>
                  <a:buNone/>
                  <a:defRPr sz="2800" b="1" kern="1200">
                    <a:solidFill>
                      <a:schemeClr val="tx2"/>
                    </a:solidFill>
                    <a:latin typeface="Open Sans" pitchFamily="2" charset="0"/>
                    <a:ea typeface="Open Sans" pitchFamily="2" charset="0"/>
                    <a:cs typeface="Open Sans" pitchFamily="2" charset="0"/>
                  </a:defRPr>
                </a:lvl1pPr>
              </a:lstStyle>
              <a:p>
                <a:pPr marL="0" marR="0" lvl="0" indent="0" algn="l" defTabSz="1007943" rtl="0" eaLnBrk="1" fontAlgn="auto" latinLnBrk="0" hangingPunct="1">
                  <a:lnSpc>
                    <a:spcPts val="35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l-PL" sz="1400" b="1" i="0" u="none" strike="noStrike" kern="1200" cap="none" spc="2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</a:rPr>
                  <a:t>Fundusze Europejskie</a:t>
                </a:r>
              </a:p>
            </p:txBody>
          </p:sp>
        </p:grpSp>
        <p:pic>
          <p:nvPicPr>
            <p:cNvPr id="3" name="Obraz 2">
              <a:extLst>
                <a:ext uri="{FF2B5EF4-FFF2-40B4-BE49-F238E27FC236}">
                  <a16:creationId xmlns:a16="http://schemas.microsoft.com/office/drawing/2014/main" id="{C728A1A6-2F13-4BF3-B09B-8B1ABC8801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42693" y="296350"/>
              <a:ext cx="1079492" cy="720000"/>
            </a:xfrm>
            <a:prstGeom prst="rect">
              <a:avLst/>
            </a:prstGeom>
          </p:spPr>
        </p:pic>
      </p:grp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2226596"/>
            <a:ext cx="9144000" cy="1389184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l-PL" sz="3600" b="1" dirty="0">
                <a:latin typeface="+mn-lt"/>
                <a:ea typeface="Verdana" panose="020B0604030504040204" pitchFamily="34" charset="0"/>
                <a:cs typeface="Tahoma" panose="020B0604030504040204" pitchFamily="34" charset="0"/>
              </a:rPr>
              <a:t>Zrównoważony Kampus SGGW – </a:t>
            </a:r>
            <a:br>
              <a:rPr lang="pl-PL" sz="3600" b="1" dirty="0">
                <a:latin typeface="+mn-lt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pl-PL" sz="3600" b="1" dirty="0">
                <a:latin typeface="+mn-lt"/>
                <a:ea typeface="Verdana" panose="020B0604030504040204" pitchFamily="34" charset="0"/>
                <a:cs typeface="Tahoma" panose="020B0604030504040204" pitchFamily="34" charset="0"/>
              </a:rPr>
              <a:t>- kształcenie na rzecz branż kluczowych</a:t>
            </a:r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524000" y="4109291"/>
            <a:ext cx="9144000" cy="179130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</a:rPr>
              <a:t>Projekt współfinansowany z Europejskiego Funduszu Społecznego Plus </a:t>
            </a:r>
          </a:p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</a:rPr>
              <a:t>w </a:t>
            </a:r>
            <a:r>
              <a:rPr lang="pl-PL" sz="7200" dirty="0">
                <a:ea typeface="Verdana" panose="020B0604030504040204" pitchFamily="34" charset="0"/>
                <a:cs typeface="Tahoma" panose="020B0604030504040204" pitchFamily="34" charset="0"/>
              </a:rPr>
              <a:t>ramach Programu Fundusze Europejskie dla Rozwoju Społecznego 2021-2027</a:t>
            </a:r>
          </a:p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  <a:cs typeface="Tahoma" panose="020B0604030504040204" pitchFamily="34" charset="0"/>
              </a:rPr>
              <a:t>Priorytet 1 Umiejętności</a:t>
            </a:r>
          </a:p>
          <a:p>
            <a:pPr>
              <a:lnSpc>
                <a:spcPct val="120000"/>
              </a:lnSpc>
            </a:pPr>
            <a:r>
              <a:rPr lang="pl-PL" sz="7200" dirty="0">
                <a:ea typeface="Verdana" panose="020B0604030504040204" pitchFamily="34" charset="0"/>
                <a:cs typeface="Tahoma" panose="020B0604030504040204" pitchFamily="34" charset="0"/>
              </a:rPr>
              <a:t>Działanie 01.05 Umiejętności w szkolnictwie wyższym</a:t>
            </a:r>
          </a:p>
        </p:txBody>
      </p:sp>
    </p:spTree>
    <p:extLst>
      <p:ext uri="{BB962C8B-B14F-4D97-AF65-F5344CB8AC3E}">
        <p14:creationId xmlns:p14="http://schemas.microsoft.com/office/powerpoint/2010/main" val="2690554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27BC61-BE6B-FDCD-5078-DE9696FD5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E90DF2-18F6-86A4-A267-214659F9E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489" y="2520492"/>
            <a:ext cx="10515600" cy="1325563"/>
          </a:xfrm>
        </p:spPr>
        <p:txBody>
          <a:bodyPr>
            <a:noAutofit/>
          </a:bodyPr>
          <a:lstStyle/>
          <a:p>
            <a:r>
              <a:rPr lang="pl-PL" dirty="0"/>
              <a:t>Zalecenia dla roślin ozdobnych uprawianych w podłożach organicznych pod osłonami</a:t>
            </a:r>
          </a:p>
        </p:txBody>
      </p:sp>
    </p:spTree>
    <p:extLst>
      <p:ext uri="{BB962C8B-B14F-4D97-AF65-F5344CB8AC3E}">
        <p14:creationId xmlns:p14="http://schemas.microsoft.com/office/powerpoint/2010/main" val="788340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4C375D-5179-7598-241C-3135305069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A5A2FA-EBB3-67C9-90A2-7FC1AC5CF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010"/>
            <a:ext cx="10515600" cy="1325563"/>
          </a:xfrm>
        </p:spPr>
        <p:txBody>
          <a:bodyPr/>
          <a:lstStyle/>
          <a:p>
            <a:r>
              <a:rPr lang="pl-PL" dirty="0"/>
              <a:t>Przykład 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E0E7ED-971C-6835-7217-CA4C77ADB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845" y="1268959"/>
            <a:ext cx="10515600" cy="4991878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dirty="0"/>
              <a:t>Na powierzchni 1000 m</a:t>
            </a:r>
            <a:r>
              <a:rPr lang="pl-PL" baseline="30000" dirty="0"/>
              <a:t>2</a:t>
            </a:r>
            <a:r>
              <a:rPr lang="pl-PL" dirty="0"/>
              <a:t> szklarni przy grubości podłoża 25 cm rosną róże. Analiza wykonana 15 kwietnia wykazała, że podłoże zawiera w mg/dm</a:t>
            </a:r>
            <a:r>
              <a:rPr lang="pl-PL" baseline="30000" dirty="0"/>
              <a:t>3</a:t>
            </a:r>
            <a:r>
              <a:rPr lang="pl-PL" dirty="0"/>
              <a:t>: N - 60, P - 80,  K - 310, Ca - 2000, Mg – 200, </a:t>
            </a:r>
            <a:r>
              <a:rPr lang="pl-PL" dirty="0" err="1"/>
              <a:t>pH</a:t>
            </a:r>
            <a:r>
              <a:rPr lang="pl-PL" dirty="0"/>
              <a:t> wynosi 6,2 a stężenie soli 1,5 g </a:t>
            </a:r>
            <a:r>
              <a:rPr lang="pl-PL" dirty="0" err="1"/>
              <a:t>KCl</a:t>
            </a:r>
            <a:r>
              <a:rPr lang="pl-PL" dirty="0"/>
              <a:t>/dm</a:t>
            </a:r>
            <a:r>
              <a:rPr lang="pl-PL" baseline="30000" dirty="0"/>
              <a:t>3</a:t>
            </a:r>
            <a:r>
              <a:rPr lang="pl-PL" dirty="0"/>
              <a:t>. Woda używana do nawadniania zawiera w mg/dm</a:t>
            </a:r>
            <a:r>
              <a:rPr lang="pl-PL" baseline="30000" dirty="0"/>
              <a:t>3</a:t>
            </a:r>
            <a:r>
              <a:rPr lang="pl-PL" dirty="0"/>
              <a:t>: N - 10, P - 15,  K - 20, Ca - 80, Mg - 10.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dirty="0"/>
              <a:t>Zaplanuj nawożenie uzupełniające posypowo (w przeliczeniu na </a:t>
            </a: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</a:t>
            </a:r>
            <a:r>
              <a:rPr kumimoji="0" lang="pl-PL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</a:t>
            </a:r>
            <a:r>
              <a:rPr kumimoji="0" lang="pl-PL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r>
              <a:rPr lang="pl-PL" dirty="0"/>
              <a:t>, oraz zasilanie do końca sierpnia jeżeli rośliny nawadniamy roztworem o stężeniu 0,1% używając tygodniowo 10 dm</a:t>
            </a:r>
            <a:r>
              <a:rPr lang="pl-PL" baseline="30000" dirty="0"/>
              <a:t>3</a:t>
            </a:r>
            <a:r>
              <a:rPr lang="pl-PL" dirty="0"/>
              <a:t> pożywki na 1 m</a:t>
            </a:r>
            <a:r>
              <a:rPr lang="pl-PL" baseline="30000" dirty="0"/>
              <a:t>2</a:t>
            </a:r>
            <a:r>
              <a:rPr lang="pl-PL" dirty="0"/>
              <a:t> powierzchni. Pożywka powinna mieć stosunek N:P:K:Mg:Ca jak 1:0,5:1:0,3:1,29. W pożywce należy stosować azot tylko w formie azotanowej.</a:t>
            </a:r>
          </a:p>
        </p:txBody>
      </p:sp>
    </p:spTree>
    <p:extLst>
      <p:ext uri="{BB962C8B-B14F-4D97-AF65-F5344CB8AC3E}">
        <p14:creationId xmlns:p14="http://schemas.microsoft.com/office/powerpoint/2010/main" val="3635136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5AEDC-E86F-EB47-FD28-144795EB2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20C233-8CC1-FE44-944F-3ACA0B9EE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796" y="2277901"/>
            <a:ext cx="10515600" cy="1325563"/>
          </a:xfrm>
        </p:spPr>
        <p:txBody>
          <a:bodyPr>
            <a:normAutofit/>
          </a:bodyPr>
          <a:lstStyle/>
          <a:p>
            <a:r>
              <a:rPr lang="pl-PL" sz="4000" b="1" dirty="0"/>
              <a:t>Nawożenie uzupełniające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14825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D228B-8F2F-05AF-BFCD-62B575B3F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CF4FC5-1D25-1BA9-45F8-198FB4499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Ocena kwasowości podłoża i jego zasobności w składniki do uprawy róż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DBD458-F3A5-9C0F-AC8B-409D19AA0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926" y="2094627"/>
            <a:ext cx="10516518" cy="383964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2400" dirty="0"/>
              <a:t>Ocena w oparciu o liczby graniczne dla roślin ozdobnych (róż) uprawianych w uprawach pod osłonami: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kwasowość podłoża odpowiednia,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stężenie soli w normie,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zawartość azotu </a:t>
            </a:r>
            <a:r>
              <a:rPr lang="nn-NO" sz="2400" dirty="0"/>
              <a:t>60</a:t>
            </a:r>
            <a:r>
              <a:rPr lang="pl-PL" sz="2400" dirty="0"/>
              <a:t> mg/dm</a:t>
            </a:r>
            <a:r>
              <a:rPr lang="pl-PL" sz="2400" baseline="30000" dirty="0"/>
              <a:t>3 </a:t>
            </a:r>
            <a:r>
              <a:rPr lang="pl-PL" sz="2400" dirty="0"/>
              <a:t>jest poniżej normy,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zawartość fosforu </a:t>
            </a:r>
            <a:r>
              <a:rPr lang="nn-NO" sz="2400" dirty="0"/>
              <a:t>80</a:t>
            </a:r>
            <a:r>
              <a:rPr lang="pl-PL" sz="2400" dirty="0"/>
              <a:t> mg/dm</a:t>
            </a:r>
            <a:r>
              <a:rPr lang="pl-PL" sz="2400" baseline="30000" dirty="0"/>
              <a:t>3 </a:t>
            </a:r>
            <a:r>
              <a:rPr lang="pl-PL" sz="2400" dirty="0"/>
              <a:t>jest poniżej normy,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zawartość potasu </a:t>
            </a:r>
            <a:r>
              <a:rPr lang="nn-NO" sz="2400" dirty="0"/>
              <a:t>310</a:t>
            </a:r>
            <a:r>
              <a:rPr lang="pl-PL" sz="2400" dirty="0"/>
              <a:t> mg/dm</a:t>
            </a:r>
            <a:r>
              <a:rPr lang="pl-PL" sz="2400" baseline="30000" dirty="0"/>
              <a:t>3 </a:t>
            </a:r>
            <a:r>
              <a:rPr lang="pl-PL" sz="2400" dirty="0"/>
              <a:t>jest w normie,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zawartość magnezu </a:t>
            </a:r>
            <a:r>
              <a:rPr lang="nn-NO" sz="2400" dirty="0"/>
              <a:t>200</a:t>
            </a:r>
            <a:r>
              <a:rPr lang="pl-PL" sz="2400" dirty="0"/>
              <a:t> mg/dm</a:t>
            </a:r>
            <a:r>
              <a:rPr lang="pl-PL" sz="2400" baseline="30000" dirty="0"/>
              <a:t>3 </a:t>
            </a:r>
            <a:r>
              <a:rPr lang="pl-PL" sz="2400" dirty="0"/>
              <a:t>jest powyżej normy,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zawartość wapnia </a:t>
            </a:r>
            <a:r>
              <a:rPr lang="nn-NO" sz="2400" dirty="0"/>
              <a:t>2000</a:t>
            </a:r>
            <a:r>
              <a:rPr lang="pl-PL" sz="2400" dirty="0"/>
              <a:t> mg/dm</a:t>
            </a:r>
            <a:r>
              <a:rPr lang="pl-PL" sz="2400" baseline="30000" dirty="0"/>
              <a:t>3 </a:t>
            </a:r>
            <a:r>
              <a:rPr lang="pl-PL" sz="2400" dirty="0"/>
              <a:t>jest w normie.</a:t>
            </a:r>
            <a:r>
              <a:rPr lang="nn-NO" sz="2400" dirty="0"/>
              <a:t> 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6727438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77DBA-39D1-D317-6207-90E79BAAA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10C394-C1C6-9DEF-50DB-525F79B4E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Obliczanie niedoboru azotu i fosforu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79F712F-984A-1C95-5EAE-99C8CEB70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804" y="1989096"/>
            <a:ext cx="11234058" cy="318611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Jako optymalne zawartości składników w mg/dm</a:t>
            </a:r>
            <a:r>
              <a:rPr lang="pl-PL" sz="2400" baseline="30000" dirty="0"/>
              <a:t>3</a:t>
            </a:r>
            <a:r>
              <a:rPr lang="pl-PL" sz="2400" dirty="0"/>
              <a:t> przyjęto dla: azotu 120, fosforu 150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Niedobory poszczególnych składników po uwzględnieniu zawartości danego składnika zgodnie z analizą chemiczną podłoża: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azot 120 - 60 = 60 mg/dm</a:t>
            </a:r>
            <a:r>
              <a:rPr lang="pl-PL" sz="2400" baseline="30000" dirty="0"/>
              <a:t>3  </a:t>
            </a:r>
            <a:r>
              <a:rPr lang="pl-PL" sz="2400" dirty="0"/>
              <a:t>czyli przy grubości warstwy ornej 25 cm będzie 15 g N/m</a:t>
            </a:r>
            <a:r>
              <a:rPr lang="pl-PL" sz="2400" baseline="30000" dirty="0"/>
              <a:t>2</a:t>
            </a:r>
          </a:p>
          <a:p>
            <a: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l-PL" sz="2400" dirty="0"/>
              <a:t>fosfor 150 - 80 = 70 mg/dm</a:t>
            </a:r>
            <a:r>
              <a:rPr lang="pl-PL" sz="2400" baseline="30000" dirty="0"/>
              <a:t>3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czyli przy grubości warstwy ornej 25 cm będzie 17,5 g P/m</a:t>
            </a:r>
            <a:r>
              <a:rPr kumimoji="0" lang="pl-PL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309485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DEE91-F9E8-FDE9-F754-247723B1E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1820A6-E43D-B48E-B5AC-7308D6801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207"/>
            <a:ext cx="10515600" cy="1325563"/>
          </a:xfrm>
        </p:spPr>
        <p:txBody>
          <a:bodyPr>
            <a:normAutofit/>
          </a:bodyPr>
          <a:lstStyle/>
          <a:p>
            <a:r>
              <a:rPr lang="pl-PL" dirty="0"/>
              <a:t>Przeliczenie azotu i fosforu na nawóz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A338A8D-EF4A-6B4B-7C89-A57055E59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418" y="1266092"/>
            <a:ext cx="10916696" cy="4783015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3200" dirty="0"/>
              <a:t>Proponowane nawozy: źródłem azotu i fosforu będzie fosforan amonu (18% N, 20% P), fosforu superfosfat potrójny granulowany (20% P)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3200" dirty="0"/>
              <a:t>Aby dostarczyć 15 g azotu należy użyć 83,3 g fosforanu amonu</a:t>
            </a:r>
          </a:p>
          <a:p>
            <a:pPr marL="0" indent="0">
              <a:lnSpc>
                <a:spcPct val="160000"/>
              </a:lnSpc>
              <a:spcAft>
                <a:spcPts val="1800"/>
              </a:spcAft>
              <a:buNone/>
            </a:pPr>
            <a:r>
              <a:rPr lang="pl-PL" sz="3200" dirty="0"/>
              <a:t>(15 * 100): 18 = 83,3 </a:t>
            </a:r>
          </a:p>
          <a:p>
            <a:pPr marL="0" indent="0">
              <a:lnSpc>
                <a:spcPct val="160000"/>
              </a:lnSpc>
              <a:spcBef>
                <a:spcPts val="1800"/>
              </a:spcBef>
              <a:buNone/>
            </a:pPr>
            <a:r>
              <a:rPr lang="pl-PL" sz="3200" dirty="0"/>
              <a:t>Z tą ilością nawozu wprowadzono także fosfor w ilości 16,67 g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3200" dirty="0"/>
              <a:t>(83,3 * 20): 100 = 16,67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3200" dirty="0"/>
              <a:t>Resztę fosforu (0,83 g/m</a:t>
            </a:r>
            <a:r>
              <a:rPr lang="pl-PL" sz="3200" baseline="30000" dirty="0"/>
              <a:t>2</a:t>
            </a:r>
            <a:r>
              <a:rPr lang="pl-PL" sz="3200" dirty="0"/>
              <a:t>) wprowadzono w postaci superfosfatu potrójnego (4,15 g)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3200" dirty="0"/>
              <a:t>(0,83 * 100): 20 = 4,15</a:t>
            </a:r>
          </a:p>
        </p:txBody>
      </p:sp>
    </p:spTree>
    <p:extLst>
      <p:ext uri="{BB962C8B-B14F-4D97-AF65-F5344CB8AC3E}">
        <p14:creationId xmlns:p14="http://schemas.microsoft.com/office/powerpoint/2010/main" val="2146905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9D672-D344-DC7F-3AD3-33900B3A7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12866A-3FC0-3689-3ED1-A1560A421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53" y="517827"/>
            <a:ext cx="11688147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Wyliczenie dawki nawozów do zastosowania posypowego i przyrównanie do maksymalnej jednorazowej dawki nawozów możliwej do zastosowania</a:t>
            </a:r>
            <a:endParaRPr lang="pl-PL" dirty="0">
              <a:highlight>
                <a:srgbClr val="FFFF00"/>
              </a:highligh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ECD0B42-5BB1-8838-FEB0-FC58EF042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723" y="2605333"/>
            <a:ext cx="10515600" cy="3034602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Wyliczono 83,3 g fosforanu amonu oraz  4,15 g superfosfatu potrójnego. Zatem należy zastosować  87,45 g nawozów.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Róże są roślinami średnio wrażliwymi na stężenie soli, zatem jednorazowa dawka nawozów nie powinna przekroczyć 100 g nawozów/m</a:t>
            </a:r>
            <a:r>
              <a:rPr lang="pl-PL" sz="2400" baseline="30000" dirty="0"/>
              <a:t>2</a:t>
            </a:r>
            <a:r>
              <a:rPr lang="pl-PL" sz="2400" dirty="0"/>
              <a:t>. Wyliczoną dawkę 87,45 g nawozów można zastosować posypowo jednokrotnie w całości. Lekko wzruszyć z warstwę wierzchnią, aby nie uszkodzić systemu korzeniowego.</a:t>
            </a:r>
          </a:p>
        </p:txBody>
      </p:sp>
    </p:spTree>
    <p:extLst>
      <p:ext uri="{BB962C8B-B14F-4D97-AF65-F5344CB8AC3E}">
        <p14:creationId xmlns:p14="http://schemas.microsoft.com/office/powerpoint/2010/main" val="1972618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DA9716-96E7-3E83-C4C0-93B5E6A17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54222F4-33CD-5F4A-1388-ECC0B27E6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Zasilanie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8DB1363-64A3-95DC-76F9-F53AA0974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9977"/>
            <a:ext cx="10516518" cy="352209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Dobór nawozów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Ponieważ nawożenie należy zastosować w postaci roztworu wodnego, nawozy muszą być w pełni rozpuszczalne, najlepiej dwuskładnikowe np.: saletra wapniowa (20% Ca, 15,5% N), saletra potasowa (37% K, 13,7% N), fosforan potasowy (23% P, 29% K). Jako źródło potasu można zastosować też siarczan potasowy (41,5% K), a magnezu - sól gorzką (9,6% Mg).</a:t>
            </a:r>
            <a:endParaRPr lang="pl-PL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648275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729AA6-8250-7FDC-540B-E9C860826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00CD37-8A0F-A4C2-9C72-E2BDD48BD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Ilość nawozów do zastosowania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1FE79C6-1CA9-07F1-F588-0ACC21507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093" y="2205463"/>
            <a:ext cx="10516518" cy="262779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Aby sporządzić 10 litrów pożywki o stężeniu 0,1% należy rozpuścić 10 g nawozów w podanej objętości wody.</a:t>
            </a:r>
            <a:endParaRPr lang="pl-PL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376905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5AEDC-E86F-EB47-FD28-144795EB2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20C233-8CC1-FE44-944F-3ACA0B9EE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796" y="2277901"/>
            <a:ext cx="10515600" cy="1325563"/>
          </a:xfrm>
        </p:spPr>
        <p:txBody>
          <a:bodyPr>
            <a:normAutofit/>
          </a:bodyPr>
          <a:lstStyle/>
          <a:p>
            <a:r>
              <a:rPr lang="pl-PL" sz="4000" b="1" dirty="0"/>
              <a:t>Pożywka o stosunku N:P:K:Mg:Ca jak 1:0,5:1:0,3:1,29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25509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BCDF83-2590-41B9-82BF-40D7564BC5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19237"/>
          </a:xfrm>
        </p:spPr>
        <p:txBody>
          <a:bodyPr>
            <a:normAutofit/>
          </a:bodyPr>
          <a:lstStyle/>
          <a:p>
            <a:r>
              <a:rPr lang="pl-PL" sz="3600" b="1" dirty="0">
                <a:latin typeface="+mn-lt"/>
              </a:rPr>
              <a:t>Żywienie mineralne roślin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EF1EC21-3A39-4294-97D0-99641ED274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34267"/>
            <a:ext cx="9144000" cy="1904999"/>
          </a:xfrm>
        </p:spPr>
        <p:txBody>
          <a:bodyPr>
            <a:normAutofit fontScale="55000" lnSpcReduction="20000"/>
          </a:bodyPr>
          <a:lstStyle/>
          <a:p>
            <a:r>
              <a:rPr lang="pl-PL" sz="3600" dirty="0"/>
              <a:t>Ćwiczenia</a:t>
            </a:r>
          </a:p>
          <a:p>
            <a:pPr>
              <a:spcAft>
                <a:spcPts val="1800"/>
              </a:spcAft>
            </a:pPr>
            <a:r>
              <a:rPr lang="pl-PL" sz="3600" dirty="0"/>
              <a:t>Nawożenie roślin warzywnych i ozdobnych uprawianych pod osłonami</a:t>
            </a:r>
          </a:p>
          <a:p>
            <a:pPr>
              <a:spcBef>
                <a:spcPts val="1800"/>
              </a:spcBef>
            </a:pPr>
            <a:r>
              <a:rPr lang="pl-PL" sz="3600" dirty="0"/>
              <a:t>Dr hab. Marzena Wińska-Krysiak</a:t>
            </a:r>
          </a:p>
          <a:p>
            <a:r>
              <a:rPr lang="pl-PL" sz="3600" dirty="0"/>
              <a:t>Katedra Ochrony Roślin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338951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4C78DC-27CE-7E80-ACCB-D5648F104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F4AAEC-9770-C921-B23E-381F5888A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20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Przeliczenie poszczególnych składników na nawozy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F6FE783-1919-5FDA-2627-A8D0C85A7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3514" y="1617133"/>
            <a:ext cx="10515600" cy="4261153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Aby dostarczyć 1,29 g wapnia należy użyć  6,45 g saletry wapniowej</a:t>
            </a:r>
          </a:p>
          <a:p>
            <a:pPr marL="0" indent="0">
              <a:lnSpc>
                <a:spcPct val="160000"/>
              </a:lnSpc>
              <a:spcAft>
                <a:spcPts val="600"/>
              </a:spcAft>
              <a:buNone/>
            </a:pPr>
            <a:r>
              <a:rPr lang="pl-PL" sz="2400" dirty="0"/>
              <a:t>(1,29 * 100): 20 = 6,45</a:t>
            </a:r>
          </a:p>
          <a:p>
            <a:pPr marL="0" indent="0">
              <a:lnSpc>
                <a:spcPct val="160000"/>
              </a:lnSpc>
              <a:spcBef>
                <a:spcPts val="600"/>
              </a:spcBef>
              <a:buNone/>
            </a:pPr>
            <a:r>
              <a:rPr lang="pl-PL" sz="2400" dirty="0"/>
              <a:t>Z tą ilością nawozu wprowadzono także azot w ilości 1 g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(6,45 * 15,5): 100 = 0,999 = 1</a:t>
            </a:r>
          </a:p>
          <a:p>
            <a:pPr marL="0" indent="0">
              <a:lnSpc>
                <a:spcPct val="160000"/>
              </a:lnSpc>
              <a:spcBef>
                <a:spcPts val="1800"/>
              </a:spcBef>
              <a:buNone/>
            </a:pPr>
            <a:r>
              <a:rPr lang="pl-PL" sz="2400" dirty="0"/>
              <a:t>Aby dostarczyć fosfor 0,5 g użyto 2,17 g fosforanu potasu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(0,5 * 100): 23 = 2,17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Z tą ilością nawozu wprowadzono także potas w ilości 0,63 g</a:t>
            </a:r>
          </a:p>
        </p:txBody>
      </p:sp>
    </p:spTree>
    <p:extLst>
      <p:ext uri="{BB962C8B-B14F-4D97-AF65-F5344CB8AC3E}">
        <p14:creationId xmlns:p14="http://schemas.microsoft.com/office/powerpoint/2010/main" val="40017410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AC214-82BE-CB77-4854-2BB5E7B7C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632CC5-E3D4-6E83-38A3-9EF657E75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248" y="159853"/>
            <a:ext cx="11272935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Przeliczenie poszczególnych składników na nawozy cd.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1FB1F25-AF93-D868-2DEC-FA7DFDE83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9498" y="1897051"/>
            <a:ext cx="10515600" cy="4261153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Aby dostarczyć resztę potasu 1 - 0,64 = 0,37g zastosowano siarczan potasu (0,89)</a:t>
            </a:r>
          </a:p>
          <a:p>
            <a:pPr marL="0" indent="0">
              <a:lnSpc>
                <a:spcPct val="160000"/>
              </a:lnSpc>
              <a:spcAft>
                <a:spcPts val="600"/>
              </a:spcAft>
              <a:buNone/>
            </a:pPr>
            <a:r>
              <a:rPr lang="pl-PL" sz="2400" dirty="0"/>
              <a:t>(0,37 * 100): 41,5 = 0,89 g</a:t>
            </a:r>
          </a:p>
          <a:p>
            <a:pPr marL="0" indent="0">
              <a:lnSpc>
                <a:spcPct val="160000"/>
              </a:lnSpc>
              <a:spcBef>
                <a:spcPts val="1800"/>
              </a:spcBef>
              <a:buNone/>
            </a:pPr>
            <a:r>
              <a:rPr lang="pl-PL" sz="2400" dirty="0"/>
              <a:t>Aby dostarczyć magnez 0,3 g użyto 3,13 g soli gorzkiej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(0,3 * 100): 9,6 = 3,13</a:t>
            </a:r>
          </a:p>
        </p:txBody>
      </p:sp>
    </p:spTree>
    <p:extLst>
      <p:ext uri="{BB962C8B-B14F-4D97-AF65-F5344CB8AC3E}">
        <p14:creationId xmlns:p14="http://schemas.microsoft.com/office/powerpoint/2010/main" val="32834225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FBED6F-DE04-713C-484E-2D9421301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0B4912-C9D2-E4B7-26EA-5614D5893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248" y="159853"/>
            <a:ext cx="11272935" cy="1325563"/>
          </a:xfrm>
        </p:spPr>
        <p:txBody>
          <a:bodyPr>
            <a:normAutofit/>
          </a:bodyPr>
          <a:lstStyle/>
          <a:p>
            <a:r>
              <a:rPr lang="pl-PL" dirty="0"/>
              <a:t>Suma wyliczonych nawozów na 10 litrów pożywki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7261E7-350D-C9D7-325F-9CEC658AC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845" y="1785084"/>
            <a:ext cx="10515600" cy="4261153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Zastosowano 6,45 g saletry wapniowej + 2,17 g fosforanu potasu + 0,89 g siarczanu potasu + 3,13 g soli gorzkiej czyli 12,64 g nawozów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Aby stężenie roztworu było 0,1% suma nawozów powinna wynieść 10 g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Należy ilość każdego nawozu odpowiednio zmniejszyć (10 : 12,64 = 0,791) tj.: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saletra wapniowa 6,45 g * 0,791 = 5,10 g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fosforan potasu 2,17 g * 0,791 = 1,72 g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siarczan potasu 0,89 g * 0,791 = 0,70 g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sól gorzka 3,13 g * 0,791 = 2,48 g</a:t>
            </a:r>
          </a:p>
        </p:txBody>
      </p:sp>
    </p:spTree>
    <p:extLst>
      <p:ext uri="{BB962C8B-B14F-4D97-AF65-F5344CB8AC3E}">
        <p14:creationId xmlns:p14="http://schemas.microsoft.com/office/powerpoint/2010/main" val="29115915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8A69A-9FAB-7B71-AC32-A81A30C87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9BF914-C24C-5171-F777-88F14280E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248" y="159853"/>
            <a:ext cx="11272935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Suma wyliczonych nawozów na 10000 litrów pożywki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BD39C69-F59D-48B8-741F-1D4F96C37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6152" y="1485416"/>
            <a:ext cx="10515600" cy="4261153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Należy zastosować w kg: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saletry wapniowej 5,10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fosforanu potasu 1,72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siarczanu potasu 0,70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soli gorzkiej 2,48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Tą pożywką należy zasilać róże od początku maja do końca sierpnia.</a:t>
            </a:r>
          </a:p>
        </p:txBody>
      </p:sp>
    </p:spTree>
    <p:extLst>
      <p:ext uri="{BB962C8B-B14F-4D97-AF65-F5344CB8AC3E}">
        <p14:creationId xmlns:p14="http://schemas.microsoft.com/office/powerpoint/2010/main" val="10249965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489" y="2520492"/>
            <a:ext cx="10515600" cy="1325563"/>
          </a:xfrm>
        </p:spPr>
        <p:txBody>
          <a:bodyPr>
            <a:noAutofit/>
          </a:bodyPr>
          <a:lstStyle/>
          <a:p>
            <a:r>
              <a:rPr lang="pl-PL" dirty="0"/>
              <a:t>Zalecenia dla roślin warzywnych uprawianych w podłożach </a:t>
            </a:r>
            <a:r>
              <a:rPr lang="pl-PL" dirty="0" err="1"/>
              <a:t>inertnych</a:t>
            </a:r>
            <a:r>
              <a:rPr lang="pl-PL" dirty="0"/>
              <a:t> pod osłonami</a:t>
            </a:r>
          </a:p>
        </p:txBody>
      </p:sp>
    </p:spTree>
    <p:extLst>
      <p:ext uri="{BB962C8B-B14F-4D97-AF65-F5344CB8AC3E}">
        <p14:creationId xmlns:p14="http://schemas.microsoft.com/office/powerpoint/2010/main" val="19985400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010"/>
            <a:ext cx="10515600" cy="1325563"/>
          </a:xfrm>
        </p:spPr>
        <p:txBody>
          <a:bodyPr/>
          <a:lstStyle/>
          <a:p>
            <a:r>
              <a:rPr lang="pl-PL" dirty="0"/>
              <a:t>Przykład 3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845" y="1268959"/>
            <a:ext cx="10515600" cy="4991878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dirty="0"/>
              <a:t>Na powierzchni 0,5 ha szklarni będą uprawiane ogórki przy zastosowaniu jako podłoża wełny mineralnej (2 rośliny na 1 m</a:t>
            </a:r>
            <a:r>
              <a:rPr lang="pl-PL" baseline="30000" dirty="0"/>
              <a:t>2</a:t>
            </a:r>
            <a:r>
              <a:rPr lang="pl-PL" dirty="0"/>
              <a:t>). Rośliny należy nawadniać pożywką zawierającą w mg/dm</a:t>
            </a:r>
            <a:r>
              <a:rPr lang="pl-PL" baseline="30000" dirty="0"/>
              <a:t>3</a:t>
            </a:r>
            <a:r>
              <a:rPr lang="pl-PL" dirty="0"/>
              <a:t>: N - 200, P - 40,  K - 320, Ca - 240, Mg - 50. Woda używana do nawadniania zawiera mg/dm</a:t>
            </a:r>
            <a:r>
              <a:rPr lang="pl-PL" baseline="30000" dirty="0"/>
              <a:t>3</a:t>
            </a:r>
            <a:r>
              <a:rPr lang="pl-PL" dirty="0"/>
              <a:t>: N - 10, P - 15,  K - 20, Ca - 80, Mg - 50. </a:t>
            </a:r>
            <a:r>
              <a:rPr lang="pl-PL" dirty="0" err="1"/>
              <a:t>pH</a:t>
            </a:r>
            <a:r>
              <a:rPr lang="pl-PL" dirty="0"/>
              <a:t> wody wynosi 6,5. Gospodarstwo posiada dwa zbiorniki na stężoną pożywkę o objętości 1000 dm</a:t>
            </a:r>
            <a:r>
              <a:rPr lang="pl-PL" baseline="30000" dirty="0"/>
              <a:t>3</a:t>
            </a:r>
            <a:r>
              <a:rPr lang="pl-PL" dirty="0"/>
              <a:t> każdy oraz urządzenie do nawadniania umożliwiające rozcieńczenie w stosunku 1:100 i 1:200.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dirty="0"/>
              <a:t>Podaj jak należy sporządzić stężone i robocze roztwory do nawożenia ogórków jeśli ilość pożywki użytej na 1 roślinę wynosi 2 dm</a:t>
            </a:r>
            <a:r>
              <a:rPr lang="pl-PL" baseline="30000" dirty="0"/>
              <a:t>3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11445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39F4C-7FAF-4DF4-566A-194081033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9368EC-474A-6320-B0EC-6277712DC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4255"/>
            <a:ext cx="10515600" cy="1325563"/>
          </a:xfrm>
        </p:spPr>
        <p:txBody>
          <a:bodyPr>
            <a:noAutofit/>
          </a:bodyPr>
          <a:lstStyle/>
          <a:p>
            <a:r>
              <a:rPr lang="pl-PL" dirty="0"/>
              <a:t>Skład pożywki po uwzględnieniu zawartości pierwiastków w wodzie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C9A7F6C-AF9A-B19B-23EE-8F1C71109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82" y="2150611"/>
            <a:ext cx="10516518" cy="369035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de-DE" sz="2400" dirty="0" err="1"/>
              <a:t>azot</a:t>
            </a:r>
            <a:r>
              <a:rPr lang="de-DE" sz="2400" dirty="0"/>
              <a:t> </a:t>
            </a:r>
            <a:r>
              <a:rPr lang="pl-PL" sz="2400" dirty="0"/>
              <a:t>20</a:t>
            </a:r>
            <a:r>
              <a:rPr lang="de-DE" sz="2400" dirty="0"/>
              <a:t>0 - 10 = </a:t>
            </a:r>
            <a:r>
              <a:rPr lang="pl-PL" sz="2400" dirty="0"/>
              <a:t>19</a:t>
            </a:r>
            <a:r>
              <a:rPr lang="de-DE" sz="2400" dirty="0"/>
              <a:t>0 mg/dm</a:t>
            </a:r>
            <a:r>
              <a:rPr lang="de-DE" sz="2400" baseline="30000" dirty="0"/>
              <a:t>3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fosfor 40 - 15 = 25 </a:t>
            </a:r>
            <a:r>
              <a:rPr lang="de-DE" sz="2400" dirty="0"/>
              <a:t>mg/dm</a:t>
            </a:r>
            <a:r>
              <a:rPr lang="de-DE" sz="2400" baseline="30000" dirty="0"/>
              <a:t>3</a:t>
            </a:r>
          </a:p>
          <a:p>
            <a:pPr>
              <a:lnSpc>
                <a:spcPct val="150000"/>
              </a:lnSpc>
            </a:pPr>
            <a:r>
              <a:rPr lang="de-DE" sz="2400" dirty="0" err="1"/>
              <a:t>potas</a:t>
            </a:r>
            <a:r>
              <a:rPr lang="de-DE" sz="2400" dirty="0"/>
              <a:t> 3</a:t>
            </a:r>
            <a:r>
              <a:rPr lang="pl-PL" sz="2400" dirty="0"/>
              <a:t>2</a:t>
            </a:r>
            <a:r>
              <a:rPr lang="de-DE" sz="2400" dirty="0"/>
              <a:t>0 </a:t>
            </a:r>
            <a:r>
              <a:rPr lang="pl-PL" sz="2400" dirty="0"/>
              <a:t>-</a:t>
            </a:r>
            <a:r>
              <a:rPr lang="de-DE" sz="2400" dirty="0"/>
              <a:t> 20 = 3</a:t>
            </a:r>
            <a:r>
              <a:rPr lang="pl-PL" sz="2400" dirty="0"/>
              <a:t>0</a:t>
            </a:r>
            <a:r>
              <a:rPr lang="de-DE" sz="2400" dirty="0"/>
              <a:t>0 mg/dm</a:t>
            </a:r>
            <a:r>
              <a:rPr lang="de-DE" sz="2400" baseline="30000" dirty="0"/>
              <a:t>3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wapń 240 - 80 = 160 </a:t>
            </a:r>
            <a:r>
              <a:rPr lang="de-DE" sz="2400" dirty="0"/>
              <a:t>mg/dm</a:t>
            </a:r>
            <a:r>
              <a:rPr lang="de-DE" sz="2400" baseline="30000" dirty="0"/>
              <a:t>3</a:t>
            </a:r>
            <a:endParaRPr lang="de-DE" sz="2400" dirty="0"/>
          </a:p>
          <a:p>
            <a:pPr>
              <a:lnSpc>
                <a:spcPct val="150000"/>
              </a:lnSpc>
            </a:pPr>
            <a:r>
              <a:rPr lang="de-DE" sz="2400" dirty="0" err="1"/>
              <a:t>magnez</a:t>
            </a:r>
            <a:r>
              <a:rPr lang="de-DE" sz="2400" dirty="0"/>
              <a:t> </a:t>
            </a:r>
            <a:r>
              <a:rPr lang="pl-PL" sz="2400" dirty="0"/>
              <a:t>5</a:t>
            </a:r>
            <a:r>
              <a:rPr lang="de-DE" sz="2400" dirty="0"/>
              <a:t>0 </a:t>
            </a:r>
            <a:r>
              <a:rPr lang="pl-PL" sz="2400" dirty="0"/>
              <a:t>-</a:t>
            </a:r>
            <a:r>
              <a:rPr lang="de-DE" sz="2400" dirty="0"/>
              <a:t> </a:t>
            </a:r>
            <a:r>
              <a:rPr lang="pl-PL" sz="2400" dirty="0"/>
              <a:t>5</a:t>
            </a:r>
            <a:r>
              <a:rPr lang="de-DE" sz="2400" dirty="0"/>
              <a:t>0 = 0 mg/dm</a:t>
            </a:r>
            <a:r>
              <a:rPr lang="de-DE" sz="2400" baseline="300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110165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D11DCC-E648-B26C-0EE4-B6A163D8D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3C1E2E-E666-D6F7-681C-7930BA294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Ocena </a:t>
            </a:r>
            <a:r>
              <a:rPr lang="pl-PL" dirty="0" err="1"/>
              <a:t>pH</a:t>
            </a:r>
            <a:r>
              <a:rPr lang="pl-PL" dirty="0"/>
              <a:t> pożywki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D05553-6EF1-03C6-B3F5-03AF9E467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093" y="2205463"/>
            <a:ext cx="10516518" cy="262779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Odczyn pożywki dla ogórka powinien mieścić się w granicach 6 - 7,2. Woda użyta do sporządzenia pożywki ma </a:t>
            </a:r>
            <a:r>
              <a:rPr lang="pl-PL" sz="2400" dirty="0" err="1"/>
              <a:t>pH</a:t>
            </a:r>
            <a:r>
              <a:rPr lang="pl-PL" sz="2400" dirty="0"/>
              <a:t> 6,5, ma zatem właściwy odczyn. Po wyliczeniu nawozów i przygotowaniu pożywki należy powtórnie sprawdzić jej odczyn.</a:t>
            </a:r>
            <a:endParaRPr lang="pl-PL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755774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17A46-DEC7-B7F7-B32D-E1A07F3BD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B12F127-EF08-6C35-C2AA-2E3197B5C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Dobór nawozów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01DEC7-CE56-5905-88F1-32B641A13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093" y="2205463"/>
            <a:ext cx="10516518" cy="262779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Ponieważ nawożenie należy zastosować w postaci roztworu wodnego, nawozy muszą być w pełni rozpuszczalne, najlepiej dwuskładnikowe np.: saletra wapniowa (20% Ca, 15,5% N), saletra potasowa (37% K, 13,7% N), fosforan potasowy (23% P, 29% K). Jako źródło potasu można zastosować też siarczan potasowy (41,5% K), a azotu - saletrę amonową (34% N).</a:t>
            </a:r>
            <a:endParaRPr lang="pl-PL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087953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D13F6E-A3AE-D357-4EA7-D76BD8F4E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3AA851-C9E0-EB95-55C7-EA99E58DB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4497"/>
            <a:ext cx="10515600" cy="1325563"/>
          </a:xfrm>
        </p:spPr>
        <p:txBody>
          <a:bodyPr>
            <a:normAutofit/>
          </a:bodyPr>
          <a:lstStyle/>
          <a:p>
            <a:r>
              <a:rPr lang="pl-PL" dirty="0"/>
              <a:t>Przeliczenie wapnia na nawóz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F01DBA-1A5F-F48B-4729-B03AC69BF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9433"/>
            <a:ext cx="10515600" cy="3623733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Aby dostarczyć 160 mg wapnia należy użyć 800 mg saletry wapniowej</a:t>
            </a:r>
          </a:p>
          <a:p>
            <a:pPr marL="0" indent="0">
              <a:lnSpc>
                <a:spcPct val="160000"/>
              </a:lnSpc>
              <a:spcAft>
                <a:spcPts val="1800"/>
              </a:spcAft>
              <a:buNone/>
            </a:pPr>
            <a:r>
              <a:rPr lang="pl-PL" sz="2400" dirty="0"/>
              <a:t>(160 * 100): 20 = 800 </a:t>
            </a:r>
          </a:p>
          <a:p>
            <a:pPr marL="0" indent="0">
              <a:lnSpc>
                <a:spcPct val="160000"/>
              </a:lnSpc>
              <a:spcBef>
                <a:spcPts val="1800"/>
              </a:spcBef>
              <a:buNone/>
            </a:pPr>
            <a:r>
              <a:rPr lang="pl-PL" sz="2400" dirty="0"/>
              <a:t>Z tą ilością nawozu wprowadzono także azot w ilości 124 mg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(800 * 15,5): 100 = 124</a:t>
            </a:r>
          </a:p>
        </p:txBody>
      </p:sp>
    </p:spTree>
    <p:extLst>
      <p:ext uri="{BB962C8B-B14F-4D97-AF65-F5344CB8AC3E}">
        <p14:creationId xmlns:p14="http://schemas.microsoft.com/office/powerpoint/2010/main" val="3966653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7E36D3-AD76-419E-A7A6-738BD561B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657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Zasady opracowywania zaleceń nawozowych dla roślin warzywnych i ozdobnych uprawianych pod osłonami: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A7F68E-AD05-4595-858C-81C2E8CEC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282" y="2951275"/>
            <a:ext cx="10516518" cy="2350499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pl-PL" sz="2400" dirty="0"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uprawianych w podłożach organicznych pod osłonami w oparciu o wyniki analizy chemicznej podłoża z uwzględnieniem liczb granicznych i zawartości wskaźnikowych składników w częściach wskaźnikowych roślin. Dobór nawozów.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>
                <a:effectLst/>
                <a:ea typeface="MS Mincho" panose="02020609040205080304" pitchFamily="49" charset="-128"/>
              </a:rPr>
              <a:t>uprawianych w podłożach </a:t>
            </a:r>
            <a:r>
              <a:rPr lang="pl-PL" sz="2400" dirty="0" err="1">
                <a:effectLst/>
                <a:ea typeface="MS Mincho" panose="02020609040205080304" pitchFamily="49" charset="-128"/>
              </a:rPr>
              <a:t>inertnych</a:t>
            </a:r>
            <a:r>
              <a:rPr lang="pl-PL" sz="2400" dirty="0">
                <a:effectLst/>
                <a:ea typeface="MS Mincho" panose="02020609040205080304" pitchFamily="49" charset="-128"/>
              </a:rPr>
              <a:t>. Dobór nawozów do pożywek. 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8356720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10CE2-EC82-518D-2392-856CDBC53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F01AB9-FA7E-8B4B-4694-07B82AD72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4468"/>
            <a:ext cx="10515600" cy="1325563"/>
          </a:xfrm>
        </p:spPr>
        <p:txBody>
          <a:bodyPr>
            <a:normAutofit/>
          </a:bodyPr>
          <a:lstStyle/>
          <a:p>
            <a:r>
              <a:rPr lang="pl-PL" dirty="0"/>
              <a:t>Przeliczenie azotu na nawóz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291D79-7E64-B12C-3301-D1EF3CBF0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506" y="1634705"/>
            <a:ext cx="10515600" cy="4504838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dirty="0"/>
              <a:t>Azot należy wprowadzić w ilości 190 mg/dm</a:t>
            </a:r>
            <a:r>
              <a:rPr lang="pl-PL" baseline="30000" dirty="0"/>
              <a:t>3</a:t>
            </a:r>
            <a:r>
              <a:rPr lang="pl-PL" dirty="0"/>
              <a:t>. Z saletrą wapniową wprowadzono już 124 mg, a zatem resztę azotu (66 mg) należy wprowadzić w postaci saletry amonowej. Aby dostarczyć 66 mg azotu należy użyć 194,1 mg saletry amonowej</a:t>
            </a:r>
          </a:p>
          <a:p>
            <a:pPr marL="0" indent="0">
              <a:lnSpc>
                <a:spcPct val="160000"/>
              </a:lnSpc>
              <a:spcAft>
                <a:spcPts val="1800"/>
              </a:spcAft>
              <a:buNone/>
            </a:pPr>
            <a:r>
              <a:rPr lang="pl-PL" dirty="0"/>
              <a:t>(66 * 100): 34 = 194,1</a:t>
            </a:r>
          </a:p>
          <a:p>
            <a:pPr marL="0" indent="0">
              <a:lnSpc>
                <a:spcPct val="160000"/>
              </a:lnSpc>
              <a:spcBef>
                <a:spcPts val="1800"/>
              </a:spcBef>
              <a:buNone/>
            </a:pPr>
            <a:r>
              <a:rPr lang="pl-PL" dirty="0"/>
              <a:t>Wyliczenie wprowadzonej ilości azotu amonowego wraz ze 194,1 g saletry amonowej:</a:t>
            </a:r>
          </a:p>
          <a:p>
            <a:pPr marL="0" indent="0">
              <a:lnSpc>
                <a:spcPct val="160000"/>
              </a:lnSpc>
              <a:spcBef>
                <a:spcPts val="1800"/>
              </a:spcBef>
              <a:buNone/>
            </a:pPr>
            <a:r>
              <a:rPr lang="pl-PL" dirty="0"/>
              <a:t>saletra amonowa w 50% zawiera azot w formie azotanowej i w 50% w formie amonowej, zatem azot w formie amonowej to 33 mg, co stanowi 17,4% całkowitej ilości azotu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dirty="0"/>
              <a:t>(33 * 100): 190 = 17,4</a:t>
            </a:r>
          </a:p>
        </p:txBody>
      </p:sp>
    </p:spTree>
    <p:extLst>
      <p:ext uri="{BB962C8B-B14F-4D97-AF65-F5344CB8AC3E}">
        <p14:creationId xmlns:p14="http://schemas.microsoft.com/office/powerpoint/2010/main" val="30777943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F4C17E-9889-79AF-413C-94C794630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C90753-717B-1C62-F0D3-8561D88D1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6221"/>
            <a:ext cx="10515600" cy="1325563"/>
          </a:xfrm>
        </p:spPr>
        <p:txBody>
          <a:bodyPr>
            <a:normAutofit/>
          </a:bodyPr>
          <a:lstStyle/>
          <a:p>
            <a:r>
              <a:rPr lang="pl-PL" dirty="0"/>
              <a:t>Przeliczenie fosforu na nawóz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213EB0B-A5B0-16FE-AE96-CE70303D9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9433"/>
            <a:ext cx="10515600" cy="3623733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Aby dostarczyć 25 mg fosforu należy użyć 108,7 mg fosforanu potasu</a:t>
            </a:r>
          </a:p>
          <a:p>
            <a:pPr marL="0" indent="0">
              <a:lnSpc>
                <a:spcPct val="160000"/>
              </a:lnSpc>
              <a:spcAft>
                <a:spcPts val="1800"/>
              </a:spcAft>
              <a:buNone/>
            </a:pPr>
            <a:r>
              <a:rPr lang="pl-PL" sz="2400" dirty="0"/>
              <a:t>(25 * 100): 23 = 108,7 </a:t>
            </a:r>
          </a:p>
          <a:p>
            <a:pPr marL="0" indent="0">
              <a:lnSpc>
                <a:spcPct val="160000"/>
              </a:lnSpc>
              <a:spcBef>
                <a:spcPts val="1800"/>
              </a:spcBef>
              <a:buNone/>
            </a:pPr>
            <a:r>
              <a:rPr lang="pl-PL" sz="2400" dirty="0"/>
              <a:t>Z tą ilością nawozu wprowadzono także potas w ilości 31,5 mg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(108,7 * 29): 100 = 31,5</a:t>
            </a:r>
          </a:p>
        </p:txBody>
      </p:sp>
    </p:spTree>
    <p:extLst>
      <p:ext uri="{BB962C8B-B14F-4D97-AF65-F5344CB8AC3E}">
        <p14:creationId xmlns:p14="http://schemas.microsoft.com/office/powerpoint/2010/main" val="40835415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3DAF8-8692-7B72-790D-489399EE5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6FBF75-FBBE-9E1C-21BB-DA0175B37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563" y="150522"/>
            <a:ext cx="10515600" cy="1325563"/>
          </a:xfrm>
        </p:spPr>
        <p:txBody>
          <a:bodyPr>
            <a:normAutofit/>
          </a:bodyPr>
          <a:lstStyle/>
          <a:p>
            <a:r>
              <a:rPr lang="pl-PL" dirty="0"/>
              <a:t>Przeliczenie potasu na nawóz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6D7D8E1-C48F-FDE9-0304-03851D981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506" y="1634705"/>
            <a:ext cx="10515600" cy="3683744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Potas należy wprowadzić w ilości 300 mg/dm</a:t>
            </a:r>
            <a:r>
              <a:rPr lang="pl-PL" sz="2400" baseline="30000" dirty="0"/>
              <a:t>3</a:t>
            </a:r>
            <a:r>
              <a:rPr lang="pl-PL" sz="2400" dirty="0"/>
              <a:t>. Z fosforanem potasu wprowadzono już 31,5 mg, a zatem resztę potasu (268,5 mg) należy wprowadzić w postaci siarczanu potasu. Aby dostarczyć 268,5 mg potasu należy użyć 647 mg siarczanu potasu</a:t>
            </a:r>
          </a:p>
          <a:p>
            <a:pPr marL="0" indent="0">
              <a:lnSpc>
                <a:spcPct val="160000"/>
              </a:lnSpc>
              <a:spcAft>
                <a:spcPts val="1800"/>
              </a:spcAft>
              <a:buNone/>
            </a:pPr>
            <a:r>
              <a:rPr lang="pl-PL" sz="2400" dirty="0"/>
              <a:t>(268,5 * 100): 41,5 = 647</a:t>
            </a:r>
          </a:p>
        </p:txBody>
      </p:sp>
    </p:spTree>
    <p:extLst>
      <p:ext uri="{BB962C8B-B14F-4D97-AF65-F5344CB8AC3E}">
        <p14:creationId xmlns:p14="http://schemas.microsoft.com/office/powerpoint/2010/main" val="10880104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271030-43E3-A0E6-EB69-63886C986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359AB7-D268-E403-540F-21F16DD4E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383" y="18045"/>
            <a:ext cx="11142134" cy="1325563"/>
          </a:xfrm>
        </p:spPr>
        <p:txBody>
          <a:bodyPr>
            <a:normAutofit/>
          </a:bodyPr>
          <a:lstStyle/>
          <a:p>
            <a:r>
              <a:rPr lang="pl-PL" dirty="0"/>
              <a:t>Stężenie pożywki roboczej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065BAB7-88D8-3DC0-5276-C56B406F1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916" y="1492897"/>
            <a:ext cx="11315701" cy="41148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Suma nawozów jakie trzeba odważyć na 1 dm</a:t>
            </a:r>
            <a:r>
              <a:rPr lang="pl-PL" sz="2400" baseline="30000" dirty="0"/>
              <a:t>3</a:t>
            </a:r>
            <a:r>
              <a:rPr lang="pl-PL" sz="2400" dirty="0"/>
              <a:t>  to 1749,8 mg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800 mg saletry wapniowej + 194,1 mg saletry amonowej + 108,7 mg fosforanu potasu + 647 mg siarczanu potasu = 1749,8 mg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Stężenie pożywki będzie wynosiło 0,19%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(1,749 *100): 1000 = 0,18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Stężenie pożywki aby było prawidłowe dla ogórka nie powinno przekraczać 0,2%.</a:t>
            </a:r>
          </a:p>
        </p:txBody>
      </p:sp>
    </p:spTree>
    <p:extLst>
      <p:ext uri="{BB962C8B-B14F-4D97-AF65-F5344CB8AC3E}">
        <p14:creationId xmlns:p14="http://schemas.microsoft.com/office/powerpoint/2010/main" val="28890798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F577B-0B42-15F9-A137-E9B643AFC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02AB9DD-85BC-8D3D-75CC-A284C42CD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916" y="167334"/>
            <a:ext cx="11142134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Pożywka robocza w odniesieniu do powierzchni i liczby uprawianych roślin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EB93FAE-B273-810D-A900-290613CC4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916" y="1601052"/>
            <a:ext cx="11315701" cy="41148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Ilość pożywki roboczej: 5000 m</a:t>
            </a:r>
            <a:r>
              <a:rPr lang="pl-PL" sz="2400" baseline="30000" dirty="0"/>
              <a:t>2</a:t>
            </a:r>
            <a:r>
              <a:rPr lang="pl-PL" sz="2400" dirty="0"/>
              <a:t> * 2 rośliny/m</a:t>
            </a:r>
            <a:r>
              <a:rPr lang="pl-PL" sz="2400" baseline="30000" dirty="0"/>
              <a:t>2</a:t>
            </a:r>
            <a:r>
              <a:rPr lang="pl-PL" sz="2400" dirty="0"/>
              <a:t> * 2 dm</a:t>
            </a:r>
            <a:r>
              <a:rPr lang="pl-PL" sz="2400" baseline="30000" dirty="0"/>
              <a:t>3</a:t>
            </a:r>
            <a:r>
              <a:rPr lang="pl-PL" sz="2400" dirty="0"/>
              <a:t> = 20000 dm</a:t>
            </a:r>
            <a:r>
              <a:rPr lang="pl-PL" sz="2400" baseline="30000" dirty="0"/>
              <a:t>3 </a:t>
            </a:r>
            <a:endParaRPr lang="pl-PL" sz="2400" dirty="0"/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Ilość nawozów potrzebna do przygotowania  20000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dm</a:t>
            </a:r>
            <a:r>
              <a:rPr kumimoji="0" lang="pl-PL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</a:t>
            </a:r>
            <a:r>
              <a:rPr lang="pl-PL" sz="2400" dirty="0"/>
              <a:t>pożywki roboczej: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800 mg/dm</a:t>
            </a:r>
            <a:r>
              <a:rPr lang="pl-PL" sz="2400" baseline="30000" dirty="0"/>
              <a:t>3</a:t>
            </a:r>
            <a:r>
              <a:rPr lang="pl-PL" sz="2400" dirty="0"/>
              <a:t> saletry wapniowej * 20000 dm</a:t>
            </a:r>
            <a:r>
              <a:rPr lang="pl-PL" sz="2400" baseline="30000" dirty="0"/>
              <a:t>3 </a:t>
            </a:r>
            <a:r>
              <a:rPr lang="pl-PL" sz="2400" dirty="0"/>
              <a:t>= 16 kg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194,1 mg/dm</a:t>
            </a:r>
            <a:r>
              <a:rPr lang="pl-PL" sz="2400" baseline="30000" dirty="0"/>
              <a:t>3</a:t>
            </a:r>
            <a:r>
              <a:rPr lang="pl-PL" sz="2400" dirty="0"/>
              <a:t> saletry amonowej * 20000 dm</a:t>
            </a:r>
            <a:r>
              <a:rPr lang="pl-PL" sz="2400" baseline="30000" dirty="0"/>
              <a:t>3 </a:t>
            </a:r>
            <a:r>
              <a:rPr lang="pl-PL" sz="2400" dirty="0"/>
              <a:t>= 3,88 kg</a:t>
            </a:r>
            <a:endParaRPr lang="pl-PL" sz="2400" baseline="30000" dirty="0"/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108,7 mg/dm</a:t>
            </a:r>
            <a:r>
              <a:rPr lang="pl-PL" sz="2400" baseline="30000" dirty="0"/>
              <a:t>3</a:t>
            </a:r>
            <a:r>
              <a:rPr lang="pl-PL" sz="2400" dirty="0"/>
              <a:t> fosforanu potasu * 20000 dm</a:t>
            </a:r>
            <a:r>
              <a:rPr lang="pl-PL" sz="2400" baseline="30000" dirty="0"/>
              <a:t>3 </a:t>
            </a:r>
            <a:r>
              <a:rPr lang="pl-PL" sz="2400" dirty="0"/>
              <a:t>= 2,16 kg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647 mg/dm</a:t>
            </a:r>
            <a:r>
              <a:rPr lang="pl-PL" sz="2400" baseline="30000" dirty="0"/>
              <a:t>3</a:t>
            </a:r>
            <a:r>
              <a:rPr lang="pl-PL" sz="2400" dirty="0"/>
              <a:t> siarczanu potasu * 20000 dm</a:t>
            </a:r>
            <a:r>
              <a:rPr lang="pl-PL" sz="2400" baseline="30000" dirty="0"/>
              <a:t>3 </a:t>
            </a:r>
            <a:r>
              <a:rPr lang="pl-PL" sz="2400" dirty="0"/>
              <a:t>= 12,94 kg</a:t>
            </a:r>
          </a:p>
        </p:txBody>
      </p:sp>
    </p:spTree>
    <p:extLst>
      <p:ext uri="{BB962C8B-B14F-4D97-AF65-F5344CB8AC3E}">
        <p14:creationId xmlns:p14="http://schemas.microsoft.com/office/powerpoint/2010/main" val="38440080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1397AA-6F9A-DB50-652B-D77C8AF0E7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19C710-6AFF-F95F-8C71-09FEC8E4C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390" y="-34760"/>
            <a:ext cx="11142134" cy="1325563"/>
          </a:xfrm>
        </p:spPr>
        <p:txBody>
          <a:bodyPr>
            <a:normAutofit/>
          </a:bodyPr>
          <a:lstStyle/>
          <a:p>
            <a:r>
              <a:rPr lang="pl-PL" dirty="0"/>
              <a:t>Pożywka stężona 100-krotnie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5AAE3B-2C18-6AE8-C65B-38F2FCC54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916" y="1290803"/>
            <a:ext cx="11315701" cy="4939175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Ilość nawozów potrzebna na jedno zasilenie roślin: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saletra wapniowa 16 kg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saletra amonowa 3,88 kg</a:t>
            </a:r>
            <a:endParaRPr lang="pl-PL" sz="2400" baseline="30000" dirty="0"/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fosforan potasu 2,16 kg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siarczan potasu 12,94 kg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Pożywki roboczej potrzeba 20000 dm</a:t>
            </a:r>
            <a:r>
              <a:rPr lang="pl-PL" sz="2400" baseline="30000" dirty="0"/>
              <a:t>3</a:t>
            </a:r>
            <a:r>
              <a:rPr lang="pl-PL" sz="2400" dirty="0"/>
              <a:t>, zatem aby przygotować pożywkę stężoną 100-krotnie należy odważyć powyżej wymienioną ilość nawozów i rozpuścić w 200 dm</a:t>
            </a:r>
            <a:r>
              <a:rPr lang="pl-PL" sz="2400" baseline="30000" dirty="0"/>
              <a:t>3 </a:t>
            </a:r>
            <a:r>
              <a:rPr lang="pl-PL" sz="2400" dirty="0"/>
              <a:t>wody. Zgodnie z zasadą mieszania nawozów należy rozdzielić nawozy podczas przygotowania stężonych pożywek na dwa zbiorniki. Do pierwszego zbiornika należy dodać saletrę wapniową i saletrę amonową, do drugiego należy dodać fosforan potasu i siarczan potasu.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Wyliczone ilości nawozów w pełni się rozpuszczą przy 100-krotnie stężonej pożywce. Zawsze należy sprawdzić z tabelą rozpuszczalności nawozów, czy wyliczone ilości  nawozów się rozpuszczą. Ze zbiornika o objętości 1000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dm</a:t>
            </a:r>
            <a:r>
              <a:rPr kumimoji="0" lang="pl-PL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</a:t>
            </a:r>
            <a:r>
              <a:rPr kumimoji="0" lang="pl-PL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można otrzymać po rozcieńczeniu wodą</a:t>
            </a:r>
            <a:r>
              <a:rPr kumimoji="0" lang="pl-PL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  <a:r>
              <a:rPr kumimoji="0" lang="pl-PL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(1000 *100) 100000 litrów pożywki roboczej.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539209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9002A-56DE-4DD7-7CFB-F541660B3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1923C22-1E5D-7765-DB38-C074862A5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390" y="0"/>
            <a:ext cx="11142134" cy="1325563"/>
          </a:xfrm>
        </p:spPr>
        <p:txBody>
          <a:bodyPr>
            <a:normAutofit/>
          </a:bodyPr>
          <a:lstStyle/>
          <a:p>
            <a:r>
              <a:rPr lang="pl-PL" dirty="0"/>
              <a:t>Pożywka stężona 200-krotnie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AB32353-FA29-3EAE-64A7-C5FBF6FFB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49" y="1160206"/>
            <a:ext cx="11315701" cy="5014452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Ilość nawozów potrzebna na jedno zasilenie roślin: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saletra wapniowa 16 kg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saletra amonowa 3,88 kg</a:t>
            </a:r>
            <a:endParaRPr lang="pl-PL" sz="2400" baseline="30000" dirty="0"/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fosforan potasu 2,16 kg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siarczan potasu 12,94 kg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Pożywki roboczej potrzeba 20000 dm</a:t>
            </a:r>
            <a:r>
              <a:rPr lang="pl-PL" sz="2400" baseline="30000" dirty="0"/>
              <a:t>3</a:t>
            </a:r>
            <a:r>
              <a:rPr lang="pl-PL" sz="2400" dirty="0"/>
              <a:t>, zatem aby przygotować pożywkę stężoną 200-krotnie należy odważyć powyżej wymienioną ilość nawozów i uzupełnić wodą do 100 dm</a:t>
            </a:r>
            <a:r>
              <a:rPr lang="pl-PL" sz="2400" baseline="30000" dirty="0"/>
              <a:t>3</a:t>
            </a:r>
            <a:r>
              <a:rPr lang="pl-PL" sz="2400" dirty="0"/>
              <a:t>. Zgodnie z zasadą mieszania nawozów należy rozdzielić nawozy podczas przygotowania stężonych pożywek na dwa zbiorniki. Do pierwszego zbiornika należy dodać saletrę wapniową i saletrę amonową, do drugiego należy dodać fosforan potasu i siarczan potasu.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Nie wszystkie wyliczone ilości nawozów rozpuszczą się przy 200-krotnie stężonej pożywce. Nawóz, który nie rozpuści się to siarczan potasu (12,94 kg), zatem takiej pożywki nie możemy przygotować.</a:t>
            </a:r>
          </a:p>
        </p:txBody>
      </p:sp>
    </p:spTree>
    <p:extLst>
      <p:ext uri="{BB962C8B-B14F-4D97-AF65-F5344CB8AC3E}">
        <p14:creationId xmlns:p14="http://schemas.microsoft.com/office/powerpoint/2010/main" val="28321534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062324-8723-8404-8854-72D1F85E1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913C8A-8900-B9FE-B0A3-7EC7806FE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8119" y="2222954"/>
            <a:ext cx="10515600" cy="1325563"/>
          </a:xfrm>
        </p:spPr>
        <p:txBody>
          <a:bodyPr>
            <a:normAutofit/>
          </a:bodyPr>
          <a:lstStyle/>
          <a:p>
            <a:r>
              <a:rPr lang="pl-PL" dirty="0"/>
              <a:t>Zadania do samodzielnego rozwiązania</a:t>
            </a:r>
          </a:p>
        </p:txBody>
      </p:sp>
    </p:spTree>
    <p:extLst>
      <p:ext uri="{BB962C8B-B14F-4D97-AF65-F5344CB8AC3E}">
        <p14:creationId xmlns:p14="http://schemas.microsoft.com/office/powerpoint/2010/main" val="19403655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C2541-3713-A286-C928-B0E2CEF85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4E9FBE-C9F7-77F2-5A27-7A7EB8FD5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3525"/>
            <a:ext cx="10515600" cy="1325563"/>
          </a:xfrm>
        </p:spPr>
        <p:txBody>
          <a:bodyPr>
            <a:normAutofit/>
          </a:bodyPr>
          <a:lstStyle/>
          <a:p>
            <a:r>
              <a:rPr lang="pl-PL" dirty="0"/>
              <a:t>Zadanie 1 do samodzielnego rozwiązania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66536BA-2BF1-A5FA-2B80-29DE9C86E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835" y="1589088"/>
            <a:ext cx="10515600" cy="3925021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Zaplanuj jak przygotować stężone i robocze roztwory na 2 podlania 1000 m</a:t>
            </a:r>
            <a:r>
              <a:rPr lang="pl-PL" sz="2400" baseline="30000" dirty="0"/>
              <a:t>2</a:t>
            </a:r>
            <a:r>
              <a:rPr lang="pl-PL" sz="2400" dirty="0"/>
              <a:t> róży uprawianej na podłożu (torf + gleba mineralna). Rośliny należy nawozić wraz z nawadnianiem. Pożywka powinna zawierać w 1 dm</a:t>
            </a:r>
            <a:r>
              <a:rPr lang="pl-PL" sz="2400" baseline="30000" dirty="0"/>
              <a:t>3</a:t>
            </a:r>
            <a:r>
              <a:rPr lang="pl-PL" sz="2400" dirty="0"/>
              <a:t> następujące ilości składników: N - 180, P - 25, K - 290, Ca - 150 i Mg - 35 mg. Woda do podlewania zawiera odpowiednio N, P, K, Ca i Mg: 15, 5, 30, 30, i 10 mg w litrze wody. Jednorazowo stosujemy 6 litrów pożywki na m</a:t>
            </a:r>
            <a:r>
              <a:rPr lang="pl-PL" sz="2400" baseline="30000" dirty="0"/>
              <a:t>2</a:t>
            </a:r>
            <a:r>
              <a:rPr lang="pl-PL" sz="2400" dirty="0"/>
              <a:t> uprawy. Gospodarstwo posiada dwa  zbiorniki 1000 litrowe i urządzenie rozcieńczające pożywkę stukrotnie.</a:t>
            </a:r>
          </a:p>
        </p:txBody>
      </p:sp>
    </p:spTree>
    <p:extLst>
      <p:ext uri="{BB962C8B-B14F-4D97-AF65-F5344CB8AC3E}">
        <p14:creationId xmlns:p14="http://schemas.microsoft.com/office/powerpoint/2010/main" val="243730580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C9C3E0-564B-38FB-FAF5-5E76ACEE3E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6B80F8-655F-8048-9444-2ADB6FE6E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3525"/>
            <a:ext cx="10515600" cy="1325563"/>
          </a:xfrm>
        </p:spPr>
        <p:txBody>
          <a:bodyPr>
            <a:normAutofit/>
          </a:bodyPr>
          <a:lstStyle/>
          <a:p>
            <a:r>
              <a:rPr lang="pl-PL" dirty="0"/>
              <a:t>Zadanie 2 do samodzielnego rozwiązania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9F343DD-187C-D820-0334-514179C2F8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835" y="1635743"/>
            <a:ext cx="10515600" cy="380400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Przygotuj 1000 dm</a:t>
            </a:r>
            <a:r>
              <a:rPr lang="pl-PL" sz="2400" baseline="30000" dirty="0"/>
              <a:t>3</a:t>
            </a:r>
            <a:r>
              <a:rPr lang="pl-PL" sz="2400" dirty="0"/>
              <a:t> 0,8% pożywki do zasilania pelargonii.  Powierzchnia uprawy wynosi 200 m</a:t>
            </a:r>
            <a:r>
              <a:rPr lang="pl-PL" sz="2400" baseline="30000" dirty="0"/>
              <a:t>2</a:t>
            </a:r>
            <a:r>
              <a:rPr lang="pl-PL" sz="2400" dirty="0"/>
              <a:t>. Stosunek składników w pożywce powinien wynosić N:P:K jak 2:1:4. Zaproponuj nawozy i przygotuj pożywkę na 1 podlanie oraz pożywkę stężoną 50 krotnie. Magnez należy zastosować posypowo. Dawka magnezu według wymagań pokarmowych wynosi 2,8 kg na całą powierzchnię uprawy, zaś zawartość w glebie według analizy chemicznej wynosi 30 mg Mg/dm</a:t>
            </a:r>
            <a:r>
              <a:rPr lang="pl-PL" sz="2400" baseline="30000" dirty="0"/>
              <a:t>3</a:t>
            </a:r>
            <a:r>
              <a:rPr lang="pl-PL" sz="2400" dirty="0"/>
              <a:t> gleby.</a:t>
            </a:r>
          </a:p>
        </p:txBody>
      </p:sp>
    </p:spTree>
    <p:extLst>
      <p:ext uri="{BB962C8B-B14F-4D97-AF65-F5344CB8AC3E}">
        <p14:creationId xmlns:p14="http://schemas.microsoft.com/office/powerpoint/2010/main" val="397786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53E8C-737A-0E3D-38FA-E01DF86EE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3633AB-529A-B394-9F0C-0A8F6ACF8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489" y="2520492"/>
            <a:ext cx="10515600" cy="1325563"/>
          </a:xfrm>
        </p:spPr>
        <p:txBody>
          <a:bodyPr>
            <a:noAutofit/>
          </a:bodyPr>
          <a:lstStyle/>
          <a:p>
            <a:r>
              <a:rPr lang="pl-PL" dirty="0"/>
              <a:t>Zalecenia dla roślin warzywnych uprawianych w podłożach organicznych pod osłonami</a:t>
            </a:r>
          </a:p>
        </p:txBody>
      </p:sp>
    </p:spTree>
    <p:extLst>
      <p:ext uri="{BB962C8B-B14F-4D97-AF65-F5344CB8AC3E}">
        <p14:creationId xmlns:p14="http://schemas.microsoft.com/office/powerpoint/2010/main" val="245748065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4556A-D20A-457D-B9BC-5AB545B18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099"/>
            <a:ext cx="10515600" cy="1325563"/>
          </a:xfrm>
        </p:spPr>
        <p:txBody>
          <a:bodyPr>
            <a:normAutofit/>
          </a:bodyPr>
          <a:lstStyle/>
          <a:p>
            <a:r>
              <a:rPr lang="pl-PL" dirty="0"/>
              <a:t>LITERATURA UZUPEŁNIAJĄCA: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3A8D95C-61FA-4D2E-B7AC-819E3F5B3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632" y="1564960"/>
            <a:ext cx="10515600" cy="372808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pl-PL" sz="1800" dirty="0"/>
              <a:t>Kacperska I., Oświęcimski W., Przeradzki D., Stojanowska J. 1993. Opracowanie zaleceń nawozowych w ogrodnictwie. Wyd. SGGW, Warszawa.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pl-PL" sz="1800" dirty="0"/>
              <a:t>Komosa A. (red.) 2012. Żywienie roślin ogrodniczych. Podstawy i perspektywy. </a:t>
            </a:r>
            <a:r>
              <a:rPr lang="pl-PL" sz="1800" dirty="0" err="1"/>
              <a:t>PWRiL</a:t>
            </a:r>
            <a:r>
              <a:rPr lang="pl-PL" sz="1800" dirty="0"/>
              <a:t>, Poznań.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pl-PL" sz="1800" dirty="0"/>
              <a:t>Łata B., Stankiewicz-</a:t>
            </a:r>
            <a:r>
              <a:rPr lang="pl-PL" sz="1800" dirty="0" err="1"/>
              <a:t>Kosyl</a:t>
            </a:r>
            <a:r>
              <a:rPr lang="pl-PL" sz="1800" dirty="0"/>
              <a:t> M., Wińska-Krysiak M. 2019. Przewodnik do ćwiczeń z uprawy roli i nawożenia roślin ogrodniczych. Wyd. SGGW, Warszawa.</a:t>
            </a: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2"/>
              </a:rPr>
              <a:t>Metodyki IP – Państwowa Inspekcja Ochrony Roślin i Nasiennictwa – Portal Gov.pl 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l-PL" sz="1800" dirty="0"/>
              <a:t>Rozporządzenie Ministra Rolnictwa i Rozwoju Wsi z dnia 20 lipca 2018 r. zmieniające rozporządzenie w sprawie szczegółowego sposobu stosowania nawozów oraz prowadzenia szkoleń z zakresu ich stosowania (Dz. U. z 2018 </a:t>
            </a:r>
            <a:r>
              <a:rPr lang="pl-PL" sz="1800" dirty="0" err="1"/>
              <a:t>r.poz</a:t>
            </a:r>
            <a:r>
              <a:rPr lang="pl-PL" sz="1800" dirty="0"/>
              <a:t>. 1438).</a:t>
            </a:r>
          </a:p>
        </p:txBody>
      </p:sp>
    </p:spTree>
    <p:extLst>
      <p:ext uri="{BB962C8B-B14F-4D97-AF65-F5344CB8AC3E}">
        <p14:creationId xmlns:p14="http://schemas.microsoft.com/office/powerpoint/2010/main" val="21667571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Obraz 2">
            <a:extLst>
              <a:ext uri="{FF2B5EF4-FFF2-40B4-BE49-F238E27FC236}">
                <a16:creationId xmlns:a16="http://schemas.microsoft.com/office/drawing/2014/main" id="{65C93C00-4E94-41BD-A3B3-EDC3C6DBC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896" y="3276502"/>
            <a:ext cx="314325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Obraz 3">
            <a:extLst>
              <a:ext uri="{FF2B5EF4-FFF2-40B4-BE49-F238E27FC236}">
                <a16:creationId xmlns:a16="http://schemas.microsoft.com/office/drawing/2014/main" id="{1360999B-B904-4568-B3C5-06EFB8940D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8221" y="3271837"/>
            <a:ext cx="314325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6AF5C274-1676-485A-B5B9-F6FFD1B5E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451" y="2335576"/>
            <a:ext cx="10515600" cy="616944"/>
          </a:xfrm>
        </p:spPr>
        <p:txBody>
          <a:bodyPr>
            <a:normAutofit/>
          </a:bodyPr>
          <a:lstStyle/>
          <a:p>
            <a:r>
              <a:rPr kumimoji="0" lang="pl-PL" altLang="pl-P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Autor utworu: Marzena 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Wińska-Krysiak  </a:t>
            </a:r>
            <a:endParaRPr lang="pl-PL" sz="1800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F60D5A0-01D1-4B2D-8E31-C5BC57FBA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1508" y="3264737"/>
            <a:ext cx="10515600" cy="1500187"/>
          </a:xfrm>
        </p:spPr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CC BY 4.0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Materiał jest udostępniony na licencji Creative </a:t>
            </a:r>
            <a:r>
              <a:rPr kumimoji="0" lang="pl-PL" altLang="pl-PL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Commons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Uznanie autorstwa CC BY 4.0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https://creativecommons.org/licenses/by/4.0/deed.pl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Materiał opracowany w związku z realizacją projektu 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Zr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wnoważony Kampus SGGW - kształcenie na rzecz branż kluczowych 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nr FERS.01.05-IP.08-0067/23 </a:t>
            </a: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966244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DF928B-3E79-FB62-DB2E-11BEBEBAA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A67B15-90F0-4084-CCAE-D3BDF3D00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010"/>
            <a:ext cx="10515600" cy="1325563"/>
          </a:xfrm>
        </p:spPr>
        <p:txBody>
          <a:bodyPr/>
          <a:lstStyle/>
          <a:p>
            <a:r>
              <a:rPr lang="pl-PL" dirty="0"/>
              <a:t>Przykład 1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031BFF9-AD88-214A-3BEA-9EDE3D91E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318" y="1610704"/>
            <a:ext cx="10515600" cy="4014241"/>
          </a:xfrm>
        </p:spPr>
        <p:txBody>
          <a:bodyPr>
            <a:norm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Na powierzchni 300 m</a:t>
            </a:r>
            <a:r>
              <a:rPr lang="pl-PL" sz="2400" baseline="30000" dirty="0"/>
              <a:t>2</a:t>
            </a:r>
            <a:r>
              <a:rPr lang="pl-PL" sz="2400" dirty="0"/>
              <a:t> w  szklarni będą uprawiane pomidory (2 rośliny na 1 m</a:t>
            </a:r>
            <a:r>
              <a:rPr lang="pl-PL" sz="2400" baseline="30000" dirty="0"/>
              <a:t>2</a:t>
            </a:r>
            <a:r>
              <a:rPr lang="pl-PL" sz="2400" dirty="0"/>
              <a:t>) przy zastosowaniu jako podłoża mieszaniny torfu i kory (o zawartości substancji organicznej 7%). Grubości podłoża 20 cm.  Analiza podłoża wykonana 15 lutego wykazała zawartość składników pokarmowych w mg/dm</a:t>
            </a:r>
            <a:r>
              <a:rPr lang="pl-PL" sz="2400" baseline="30000" dirty="0"/>
              <a:t>3</a:t>
            </a:r>
            <a:r>
              <a:rPr lang="pl-PL" sz="2400" dirty="0"/>
              <a:t>: N - 180, P - 120,  K - 320, Mg - 95, Ca - 2200,  </a:t>
            </a:r>
            <a:r>
              <a:rPr lang="pl-PL" sz="2400" dirty="0" err="1"/>
              <a:t>pH</a:t>
            </a:r>
            <a:r>
              <a:rPr lang="pl-PL" sz="2400" dirty="0"/>
              <a:t> wynosi 6,2, stężenie soli 1,9 g </a:t>
            </a:r>
            <a:r>
              <a:rPr lang="pl-PL" sz="2400" dirty="0" err="1"/>
              <a:t>KCl</a:t>
            </a:r>
            <a:r>
              <a:rPr lang="pl-PL" sz="2400" dirty="0"/>
              <a:t>/dm</a:t>
            </a:r>
            <a:r>
              <a:rPr lang="pl-PL" sz="2400" baseline="30000" dirty="0"/>
              <a:t>3</a:t>
            </a:r>
            <a:r>
              <a:rPr lang="pl-PL" sz="2400" dirty="0"/>
              <a:t>. Zaplanuj nawożenie uzupełniające posypowo. </a:t>
            </a:r>
          </a:p>
        </p:txBody>
      </p:sp>
    </p:spTree>
    <p:extLst>
      <p:ext uri="{BB962C8B-B14F-4D97-AF65-F5344CB8AC3E}">
        <p14:creationId xmlns:p14="http://schemas.microsoft.com/office/powerpoint/2010/main" val="3219091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D228B-8F2F-05AF-BFCD-62B575B3F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CF4FC5-1D25-1BA9-45F8-198FB4499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Ocena kwasowości podłoża i jego zasobności do uprawy pomidorów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DBD458-F3A5-9C0F-AC8B-409D19AA0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926" y="2094627"/>
            <a:ext cx="10516518" cy="383964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2400" dirty="0"/>
              <a:t>Ocena w oparciu o liczby graniczne dla roślin warzywnych (pomidor) uprawianych w podłożach organicznych pod osłonami: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kwasowość podłoża 6,2 jest odpowiednia,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stężenie soli 1,9 g </a:t>
            </a:r>
            <a:r>
              <a:rPr lang="pl-PL" sz="2400" dirty="0" err="1"/>
              <a:t>KCl</a:t>
            </a:r>
            <a:r>
              <a:rPr lang="pl-PL" sz="2400" dirty="0"/>
              <a:t>/dm</a:t>
            </a:r>
            <a:r>
              <a:rPr lang="pl-PL" sz="2400" baseline="30000" dirty="0"/>
              <a:t>3 </a:t>
            </a:r>
            <a:r>
              <a:rPr lang="pl-PL" sz="2400" dirty="0"/>
              <a:t>jest w normie,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zawartość azotu </a:t>
            </a:r>
            <a:r>
              <a:rPr lang="nn-NO" sz="2400" dirty="0"/>
              <a:t>180</a:t>
            </a:r>
            <a:r>
              <a:rPr lang="pl-PL" sz="2400" dirty="0"/>
              <a:t> mg/dm</a:t>
            </a:r>
            <a:r>
              <a:rPr lang="pl-PL" sz="2400" baseline="30000" dirty="0"/>
              <a:t>3 </a:t>
            </a:r>
            <a:r>
              <a:rPr lang="pl-PL" sz="2400" dirty="0"/>
              <a:t>jest</a:t>
            </a:r>
            <a:r>
              <a:rPr lang="pl-PL" sz="2400" baseline="30000" dirty="0"/>
              <a:t> </a:t>
            </a:r>
            <a:r>
              <a:rPr lang="pl-PL" sz="2400" dirty="0"/>
              <a:t>w normie,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zawartość fosforu </a:t>
            </a:r>
            <a:r>
              <a:rPr lang="nn-NO" sz="2400" dirty="0"/>
              <a:t>120</a:t>
            </a:r>
            <a:r>
              <a:rPr lang="pl-PL" sz="2400" dirty="0"/>
              <a:t> mg/dm</a:t>
            </a:r>
            <a:r>
              <a:rPr lang="pl-PL" sz="2400" baseline="30000" dirty="0"/>
              <a:t>3 </a:t>
            </a:r>
            <a:r>
              <a:rPr lang="pl-PL" sz="2400" dirty="0"/>
              <a:t>jest poniżej normy,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zawartość potasu </a:t>
            </a:r>
            <a:r>
              <a:rPr lang="nn-NO" sz="2400" dirty="0"/>
              <a:t>320</a:t>
            </a:r>
            <a:r>
              <a:rPr lang="pl-PL" sz="2400" dirty="0"/>
              <a:t> mg/dm</a:t>
            </a:r>
            <a:r>
              <a:rPr lang="pl-PL" sz="2400" baseline="30000" dirty="0"/>
              <a:t>3 </a:t>
            </a:r>
            <a:r>
              <a:rPr lang="pl-PL" sz="2400" dirty="0"/>
              <a:t>jest w normie,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zawartość magnezu </a:t>
            </a:r>
            <a:r>
              <a:rPr lang="nn-NO" sz="2400" dirty="0"/>
              <a:t>95</a:t>
            </a:r>
            <a:r>
              <a:rPr lang="pl-PL" sz="2400" dirty="0"/>
              <a:t> mg/dm</a:t>
            </a:r>
            <a:r>
              <a:rPr lang="pl-PL" sz="2400" baseline="30000" dirty="0"/>
              <a:t>3 </a:t>
            </a:r>
            <a:r>
              <a:rPr lang="pl-PL" sz="2400" dirty="0"/>
              <a:t>jest poniżej normy,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2400" dirty="0"/>
              <a:t>zawartość wapnia </a:t>
            </a:r>
            <a:r>
              <a:rPr lang="nn-NO" sz="2400" dirty="0"/>
              <a:t>2200</a:t>
            </a:r>
            <a:r>
              <a:rPr lang="pl-PL" sz="2400" dirty="0"/>
              <a:t> mg/dm</a:t>
            </a:r>
            <a:r>
              <a:rPr lang="pl-PL" sz="2400" baseline="30000" dirty="0"/>
              <a:t>3 </a:t>
            </a:r>
            <a:r>
              <a:rPr lang="pl-PL" sz="2400" dirty="0"/>
              <a:t>jest w normie.</a:t>
            </a:r>
          </a:p>
        </p:txBody>
      </p:sp>
    </p:spTree>
    <p:extLst>
      <p:ext uri="{BB962C8B-B14F-4D97-AF65-F5344CB8AC3E}">
        <p14:creationId xmlns:p14="http://schemas.microsoft.com/office/powerpoint/2010/main" val="732932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77DBA-39D1-D317-6207-90E79BAAA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10C394-C1C6-9DEF-50DB-525F79B4E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Obliczanie niedoboru fosforu i magnezu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79F712F-984A-1C95-5EAE-99C8CEB70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173" y="1948902"/>
            <a:ext cx="11565653" cy="424088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Jako optymalne zawartości składników w mg/dm</a:t>
            </a:r>
            <a:r>
              <a:rPr lang="pl-PL" sz="2400" baseline="30000" dirty="0"/>
              <a:t>3</a:t>
            </a:r>
            <a:r>
              <a:rPr lang="pl-PL" sz="2400" dirty="0"/>
              <a:t> przyjęto dla: fosforu 180, magnezu 150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pl-PL" sz="2400" dirty="0"/>
              <a:t>Niedobory poszczególnych składników po uwzględnieniu zawartości danego składnika zgodnie z analizą chemiczną podłoża:</a:t>
            </a:r>
          </a:p>
          <a:p>
            <a:pPr>
              <a:lnSpc>
                <a:spcPct val="150000"/>
              </a:lnSpc>
              <a:defRPr/>
            </a:pPr>
            <a:r>
              <a:rPr lang="pl-PL" sz="2400" dirty="0"/>
              <a:t>fosfor 180 - 120 = 60 mg/dm</a:t>
            </a:r>
            <a:r>
              <a:rPr lang="pl-PL" sz="2400" baseline="30000" dirty="0"/>
              <a:t>3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czyli przy grubości warstwy ornej 20 cm będzie 12 g P/m</a:t>
            </a:r>
            <a:r>
              <a:rPr kumimoji="0" lang="pl-PL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  <a:p>
            <a:pPr>
              <a:lnSpc>
                <a:spcPct val="150000"/>
              </a:lnSpc>
              <a:defRPr/>
            </a:pPr>
            <a:r>
              <a:rPr lang="pl-PL" sz="2400" dirty="0"/>
              <a:t>magnez 150 - 95 = 55 mg/dm</a:t>
            </a:r>
            <a:r>
              <a:rPr lang="pl-PL" sz="2400" baseline="30000" dirty="0"/>
              <a:t>3  </a:t>
            </a:r>
            <a:r>
              <a:rPr lang="pl-PL" sz="2400" dirty="0"/>
              <a:t>czyli przy grubości warstwy ornej 20 cm będzie 11 g Mg/m</a:t>
            </a:r>
            <a:r>
              <a:rPr lang="pl-PL" sz="2400" baseline="30000" dirty="0"/>
              <a:t>2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881991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DEE91-F9E8-FDE9-F754-247723B1E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1820A6-E43D-B48E-B5AC-7308D6801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207"/>
            <a:ext cx="10515600" cy="1325563"/>
          </a:xfrm>
        </p:spPr>
        <p:txBody>
          <a:bodyPr>
            <a:normAutofit/>
          </a:bodyPr>
          <a:lstStyle/>
          <a:p>
            <a:r>
              <a:rPr lang="pl-PL" dirty="0"/>
              <a:t>Przeliczenie fosforu i magnezu na nawóz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A338A8D-EF4A-6B4B-7C89-A57055E59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095" y="1617133"/>
            <a:ext cx="10972800" cy="4391781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Proponowane nawozy: źródłem fosforu będzie superfosfat potrójny granulowany (20% P), natomiast magnezu sól gorzka (9,6% Mg)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Aby dostarczyć 12 g fosforu należy użyć 60 g superfosfatu potrójnego/m</a:t>
            </a:r>
            <a:r>
              <a:rPr lang="pl-PL" sz="2400" baseline="30000" dirty="0"/>
              <a:t>2</a:t>
            </a:r>
            <a:r>
              <a:rPr lang="pl-PL" sz="2400" dirty="0"/>
              <a:t>, czyli 18 kg na 300m</a:t>
            </a:r>
            <a:r>
              <a:rPr lang="pl-PL" sz="2400" baseline="30000" dirty="0"/>
              <a:t>2</a:t>
            </a:r>
            <a:r>
              <a:rPr lang="pl-PL" sz="2400" dirty="0"/>
              <a:t>  </a:t>
            </a:r>
          </a:p>
          <a:p>
            <a:pPr marL="0" indent="0">
              <a:lnSpc>
                <a:spcPct val="160000"/>
              </a:lnSpc>
              <a:spcAft>
                <a:spcPts val="1800"/>
              </a:spcAft>
              <a:buNone/>
            </a:pPr>
            <a:r>
              <a:rPr lang="pl-PL" sz="2400" dirty="0"/>
              <a:t>(12 * 100): 20 = 60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Aby dostarczyć 11 g magnezu należy użyć 114,6 g soli gorzkiej/m</a:t>
            </a:r>
            <a:r>
              <a:rPr lang="pl-PL" sz="2400" baseline="30000" dirty="0"/>
              <a:t>2</a:t>
            </a:r>
            <a:r>
              <a:rPr lang="pl-PL" sz="2400" dirty="0"/>
              <a:t>, czyli 34,38 kg na 300m</a:t>
            </a:r>
            <a:r>
              <a:rPr lang="pl-PL" sz="2400" baseline="30000" dirty="0"/>
              <a:t>2</a:t>
            </a:r>
            <a:r>
              <a:rPr lang="pl-PL" sz="2400" dirty="0"/>
              <a:t>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(11 * 100): 9,6 = 114,6</a:t>
            </a:r>
          </a:p>
        </p:txBody>
      </p:sp>
    </p:spTree>
    <p:extLst>
      <p:ext uri="{BB962C8B-B14F-4D97-AF65-F5344CB8AC3E}">
        <p14:creationId xmlns:p14="http://schemas.microsoft.com/office/powerpoint/2010/main" val="442655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9D672-D344-DC7F-3AD3-33900B3A7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12866A-3FC0-3689-3ED1-A1560A421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53" y="512875"/>
            <a:ext cx="11688147" cy="1325563"/>
          </a:xfrm>
        </p:spPr>
        <p:txBody>
          <a:bodyPr>
            <a:normAutofit fontScale="90000"/>
          </a:bodyPr>
          <a:lstStyle/>
          <a:p>
            <a:r>
              <a:rPr lang="pl-PL" dirty="0"/>
              <a:t>Wyliczenie dawki nawozów do zastosowania posypowego i przyrównanie do najwyższej jednorazowej dawki nawozów możliwej do zastosowania</a:t>
            </a:r>
            <a:endParaRPr lang="pl-PL" dirty="0">
              <a:highlight>
                <a:srgbClr val="FFFF00"/>
              </a:highligh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ECD0B42-5BB1-8838-FEB0-FC58EF042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5548"/>
            <a:ext cx="10515600" cy="3076795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pl-PL" sz="2400" dirty="0"/>
              <a:t>Wyliczono 60 g superfosfatu potrójnego oraz  114,6 g soli gorzkiej. Zatem należy zastosować w sumie 174,6 g nawozów/m</a:t>
            </a:r>
            <a:r>
              <a:rPr lang="pl-PL" sz="2400" baseline="30000" dirty="0"/>
              <a:t>2</a:t>
            </a:r>
            <a:r>
              <a:rPr lang="pl-PL" sz="2400" dirty="0"/>
              <a:t> i wymieszać przed posadzeniem roślin.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2400" dirty="0"/>
              <a:t>*Pomidory są roślinami mało wrażliwymi na stężenie soli, jednorazowa dawka nawozów do zastosowania posypowego nie powinna przekroczyć 150 g nawozów/m</a:t>
            </a:r>
            <a:r>
              <a:rPr lang="pl-PL" sz="2400" baseline="30000" dirty="0"/>
              <a:t>2</a:t>
            </a:r>
            <a:r>
              <a:rPr lang="pl-PL" sz="2400" dirty="0"/>
              <a:t>. Zatem w przypadku wyliczonej dawki 174,6 g gdyby chcieć ją zastosować posypowo należy ją podzielić na pół i zastosować w odstępie 10-14 dni.</a:t>
            </a:r>
          </a:p>
        </p:txBody>
      </p:sp>
    </p:spTree>
    <p:extLst>
      <p:ext uri="{BB962C8B-B14F-4D97-AF65-F5344CB8AC3E}">
        <p14:creationId xmlns:p14="http://schemas.microsoft.com/office/powerpoint/2010/main" val="361934559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_FERS1_szablon prezentacji  -  tylko do odczytu" id="{0F6BFAC5-71A7-4EA2-90B5-3A0119C221E7}" vid="{9E9B2A14-4E81-437D-A766-7C7875CF27AF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C5B7CEEC9953459AA7635A9F264111" ma:contentTypeVersion="4" ma:contentTypeDescription="Utwórz nowy dokument." ma:contentTypeScope="" ma:versionID="cb879f7c3f9223ec42ae5423181273e6">
  <xsd:schema xmlns:xsd="http://www.w3.org/2001/XMLSchema" xmlns:xs="http://www.w3.org/2001/XMLSchema" xmlns:p="http://schemas.microsoft.com/office/2006/metadata/properties" xmlns:ns2="51674ba1-e637-49a1-9acf-be75e179f9ea" targetNamespace="http://schemas.microsoft.com/office/2006/metadata/properties" ma:root="true" ma:fieldsID="210db5903c3798a91f2266712abc8a5b" ns2:_="">
    <xsd:import namespace="51674ba1-e637-49a1-9acf-be75e179f9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674ba1-e637-49a1-9acf-be75e179f9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107A5C6-F57A-41DE-8184-184A833740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674ba1-e637-49a1-9acf-be75e179f9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1C43EB-8BF2-4597-8117-902219A8D5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2ACD6F-0090-4B98-A176-A360119E5134}">
  <ds:schemaRefs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dcmitype/"/>
    <ds:schemaRef ds:uri="51674ba1-e637-49a1-9acf-be75e179f9ea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_FERS1_szablon prezentacji</Template>
  <TotalTime>3816</TotalTime>
  <Words>2810</Words>
  <Application>Microsoft Office PowerPoint</Application>
  <PresentationFormat>Panoramiczny</PresentationFormat>
  <Paragraphs>184</Paragraphs>
  <Slides>41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41</vt:i4>
      </vt:variant>
    </vt:vector>
  </HeadingPairs>
  <TitlesOfParts>
    <vt:vector size="49" baseType="lpstr">
      <vt:lpstr>MS Mincho</vt:lpstr>
      <vt:lpstr>Arial</vt:lpstr>
      <vt:lpstr>Calibri</vt:lpstr>
      <vt:lpstr>Calibri Light</vt:lpstr>
      <vt:lpstr>Times New Roman</vt:lpstr>
      <vt:lpstr>Verdana</vt:lpstr>
      <vt:lpstr>Wingdings</vt:lpstr>
      <vt:lpstr>Motyw pakietu Office</vt:lpstr>
      <vt:lpstr>Zrównoważony Kampus SGGW –  - kształcenie na rzecz branż kluczowych</vt:lpstr>
      <vt:lpstr>Żywienie mineralne roślin</vt:lpstr>
      <vt:lpstr>Zasady opracowywania zaleceń nawozowych dla roślin warzywnych i ozdobnych uprawianych pod osłonami:</vt:lpstr>
      <vt:lpstr>Zalecenia dla roślin warzywnych uprawianych w podłożach organicznych pod osłonami</vt:lpstr>
      <vt:lpstr>Przykład 1 </vt:lpstr>
      <vt:lpstr>Ocena kwasowości podłoża i jego zasobności do uprawy pomidorów</vt:lpstr>
      <vt:lpstr>Obliczanie niedoboru fosforu i magnezu</vt:lpstr>
      <vt:lpstr>Przeliczenie fosforu i magnezu na nawóz</vt:lpstr>
      <vt:lpstr>Wyliczenie dawki nawozów do zastosowania posypowego i przyrównanie do najwyższej jednorazowej dawki nawozów możliwej do zastosowania</vt:lpstr>
      <vt:lpstr>Zalecenia dla roślin ozdobnych uprawianych w podłożach organicznych pod osłonami</vt:lpstr>
      <vt:lpstr>Przykład 2</vt:lpstr>
      <vt:lpstr>Nawożenie uzupełniające </vt:lpstr>
      <vt:lpstr>Ocena kwasowości podłoża i jego zasobności w składniki do uprawy róż</vt:lpstr>
      <vt:lpstr>Obliczanie niedoboru azotu i fosforu </vt:lpstr>
      <vt:lpstr>Przeliczenie azotu i fosforu na nawóz</vt:lpstr>
      <vt:lpstr>Wyliczenie dawki nawozów do zastosowania posypowego i przyrównanie do maksymalnej jednorazowej dawki nawozów możliwej do zastosowania</vt:lpstr>
      <vt:lpstr>Zasilanie</vt:lpstr>
      <vt:lpstr>Ilość nawozów do zastosowania</vt:lpstr>
      <vt:lpstr>Pożywka o stosunku N:P:K:Mg:Ca jak 1:0,5:1:0,3:1,29 </vt:lpstr>
      <vt:lpstr>Przeliczenie poszczególnych składników na nawozy</vt:lpstr>
      <vt:lpstr>Przeliczenie poszczególnych składników na nawozy cd.</vt:lpstr>
      <vt:lpstr>Suma wyliczonych nawozów na 10 litrów pożywki</vt:lpstr>
      <vt:lpstr>Suma wyliczonych nawozów na 10000 litrów pożywki</vt:lpstr>
      <vt:lpstr>Zalecenia dla roślin warzywnych uprawianych w podłożach inertnych pod osłonami</vt:lpstr>
      <vt:lpstr>Przykład 3 </vt:lpstr>
      <vt:lpstr>Skład pożywki po uwzględnieniu zawartości pierwiastków w wodzie</vt:lpstr>
      <vt:lpstr>Ocena pH pożywki</vt:lpstr>
      <vt:lpstr>Dobór nawozów</vt:lpstr>
      <vt:lpstr>Przeliczenie wapnia na nawóz</vt:lpstr>
      <vt:lpstr>Przeliczenie azotu na nawóz</vt:lpstr>
      <vt:lpstr>Przeliczenie fosforu na nawóz</vt:lpstr>
      <vt:lpstr>Przeliczenie potasu na nawóz</vt:lpstr>
      <vt:lpstr>Stężenie pożywki roboczej</vt:lpstr>
      <vt:lpstr>Pożywka robocza w odniesieniu do powierzchni i liczby uprawianych roślin</vt:lpstr>
      <vt:lpstr>Pożywka stężona 100-krotnie</vt:lpstr>
      <vt:lpstr>Pożywka stężona 200-krotnie</vt:lpstr>
      <vt:lpstr>Zadania do samodzielnego rozwiązania</vt:lpstr>
      <vt:lpstr>Zadanie 1 do samodzielnego rozwiązania</vt:lpstr>
      <vt:lpstr>Zadanie 2 do samodzielnego rozwiązania</vt:lpstr>
      <vt:lpstr>LITERATURA UZUPEŁNIAJĄCA:</vt:lpstr>
      <vt:lpstr>Autor utworu: Marzena Wińska-Krysiak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Zrównoważony Kampus SGGW –  - kształcenie na rzecz branż kluczowych</dc:title>
  <dc:creator>Barbara Łata</dc:creator>
  <cp:lastModifiedBy>Beata Grzesiak</cp:lastModifiedBy>
  <cp:revision>205</cp:revision>
  <cp:lastPrinted>2026-01-12T12:55:37Z</cp:lastPrinted>
  <dcterms:created xsi:type="dcterms:W3CDTF">2025-11-06T12:52:43Z</dcterms:created>
  <dcterms:modified xsi:type="dcterms:W3CDTF">2026-03-19T14:57:06Z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0x010100FFC5B7CEEC9953459AA7635A9F264111</vt:lpwstr>
  </property>
</Properties>
</file>