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58" r:id="rId5"/>
    <p:sldId id="317" r:id="rId6"/>
    <p:sldId id="264" r:id="rId7"/>
    <p:sldId id="325" r:id="rId8"/>
    <p:sldId id="321" r:id="rId9"/>
    <p:sldId id="329" r:id="rId10"/>
    <p:sldId id="265" r:id="rId11"/>
    <p:sldId id="338" r:id="rId12"/>
    <p:sldId id="318" r:id="rId13"/>
    <p:sldId id="260" r:id="rId14"/>
    <p:sldId id="305" r:id="rId15"/>
    <p:sldId id="340" r:id="rId16"/>
    <p:sldId id="263" r:id="rId17"/>
    <p:sldId id="316" r:id="rId18"/>
    <p:sldId id="320" r:id="rId19"/>
    <p:sldId id="339" r:id="rId20"/>
    <p:sldId id="315" r:id="rId21"/>
    <p:sldId id="314" r:id="rId22"/>
    <p:sldId id="322" r:id="rId23"/>
    <p:sldId id="312" r:id="rId24"/>
    <p:sldId id="290" r:id="rId25"/>
    <p:sldId id="323" r:id="rId26"/>
    <p:sldId id="262" r:id="rId27"/>
    <p:sldId id="324" r:id="rId28"/>
    <p:sldId id="331" r:id="rId29"/>
    <p:sldId id="328" r:id="rId30"/>
    <p:sldId id="327" r:id="rId31"/>
    <p:sldId id="341" r:id="rId32"/>
    <p:sldId id="269" r:id="rId33"/>
    <p:sldId id="326" r:id="rId34"/>
    <p:sldId id="330" r:id="rId35"/>
    <p:sldId id="332" r:id="rId36"/>
    <p:sldId id="333" r:id="rId37"/>
    <p:sldId id="334" r:id="rId38"/>
    <p:sldId id="335" r:id="rId39"/>
    <p:sldId id="336" r:id="rId40"/>
    <p:sldId id="337" r:id="rId41"/>
    <p:sldId id="302" r:id="rId42"/>
    <p:sldId id="309" r:id="rId43"/>
    <p:sldId id="282" r:id="rId44"/>
    <p:sldId id="259" r:id="rId4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 showGuides="1">
      <p:cViewPr varScale="1">
        <p:scale>
          <a:sx n="95" d="100"/>
          <a:sy n="95" d="100"/>
        </p:scale>
        <p:origin x="396" y="9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BAEBE-21FB-5E4A-B06E-563616F4358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608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piorin/metodyki-ip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dirty="0"/>
              <a:t>Przykład 1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751"/>
            <a:ext cx="10515600" cy="360140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Zaplanuj nawożenie przedsiewne dla sałaty uprawianej na zbiór jesienny po ziemniakach wczesnych na 0,2 ha gleby lekkiej (19% części </a:t>
            </a:r>
            <a:r>
              <a:rPr lang="pl-PL" dirty="0" err="1"/>
              <a:t>spławialnych</a:t>
            </a:r>
            <a:r>
              <a:rPr lang="pl-PL" dirty="0"/>
              <a:t>). Jakie nawozy, w jakiej ilości i kiedy trzeba zastosować, jeśli analiza podłoża wykonana metodą uniwersalną wykazała następujące zawartości składników mineralnych w glebie w mg/dm</a:t>
            </a:r>
            <a:r>
              <a:rPr lang="pl-PL" baseline="30000" dirty="0"/>
              <a:t>3</a:t>
            </a:r>
            <a:r>
              <a:rPr lang="pl-PL" dirty="0"/>
              <a:t>: N - 45, P - 36,  K - 82, Mg - 50, </a:t>
            </a:r>
            <a:r>
              <a:rPr lang="pl-PL" dirty="0" err="1"/>
              <a:t>pH</a:t>
            </a:r>
            <a:r>
              <a:rPr lang="pl-PL" dirty="0"/>
              <a:t> wynosi 6,1, stężenie soli 0,6 NaCl/dm</a:t>
            </a:r>
            <a:r>
              <a:rPr lang="pl-PL" baseline="30000" dirty="0"/>
              <a:t>3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39F4C-7FAF-4DF4-566A-194081033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9368EC-474A-6320-B0EC-6277712D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Ocena kwasowości podłoża i jego zasobności w składniki mineralne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9A7F6C-AF9A-B19B-23EE-8F1C7110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150611"/>
            <a:ext cx="10516518" cy="3690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Ocena poziomu zawartości składników mineralnych w podłożu w oparciu o liczby graniczne dla roślin warzywnych uprawianych w polu: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kwasowość podłoża jest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stężenie soli 0,6 mg NaCl/dm</a:t>
            </a:r>
            <a:r>
              <a:rPr lang="pl-PL" sz="2400" baseline="30000" dirty="0"/>
              <a:t>3 </a:t>
            </a:r>
            <a:r>
              <a:rPr lang="pl-PL" sz="2400" dirty="0"/>
              <a:t>jest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azotu 45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fosforu 36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potasu 8</a:t>
            </a:r>
            <a:r>
              <a:rPr lang="pt-BR" sz="2400" dirty="0"/>
              <a:t>2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magnezu 5</a:t>
            </a:r>
            <a:r>
              <a:rPr lang="pt-BR" sz="2400" dirty="0"/>
              <a:t>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normy.</a:t>
            </a:r>
            <a:r>
              <a:rPr lang="pt-BR" sz="2400" dirty="0"/>
              <a:t>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1016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409F-91DF-B3E8-FD1D-EDE5D879C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5C8E8-6CCB-ADC0-93C4-C065E16D7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Wapnowanie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2622AE-A481-3D55-FC06-A34A68DB3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949311"/>
            <a:ext cx="10516518" cy="15877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Odczyn 6,1, jest w normie, zatem wapnowanie zbędne</a:t>
            </a:r>
          </a:p>
        </p:txBody>
      </p:sp>
    </p:spTree>
    <p:extLst>
      <p:ext uri="{BB962C8B-B14F-4D97-AF65-F5344CB8AC3E}">
        <p14:creationId xmlns:p14="http://schemas.microsoft.com/office/powerpoint/2010/main" val="241020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Obliczanie niedoboru poszczególnych składników mineralnych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012236"/>
            <a:ext cx="10516518" cy="403687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Plon 25 t/ha pobiera 55 kg N. Należy przyjąć 50% wykorzystania tego składnika, gdyż sałata to roślina o krótkim okresie wegetacji</a:t>
            </a:r>
          </a:p>
          <a:p>
            <a:pPr marL="0" indent="0">
              <a:buNone/>
            </a:pPr>
            <a:r>
              <a:rPr lang="pl-PL" sz="2400" dirty="0"/>
              <a:t>55 : 50% = 110 kg N/ha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Jako optymalne dla sałaty zawartości składników w glebie w mg/dm</a:t>
            </a:r>
            <a:r>
              <a:rPr lang="pl-PL" sz="2400" baseline="30000" dirty="0"/>
              <a:t>3</a:t>
            </a:r>
            <a:r>
              <a:rPr lang="pl-PL" sz="2400" dirty="0"/>
              <a:t> przyjęto dla fosforu 60, potasu 170, magnezu 80.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Niedobory poszczególnych składników po uwzględnieniu zawartości danego składnika zgodnie z analizą chemiczną gleby:</a:t>
            </a:r>
          </a:p>
          <a:p>
            <a:r>
              <a:rPr lang="pl-PL" sz="2400" dirty="0"/>
              <a:t>fosfor 60 - 36 = 24 mg/dm</a:t>
            </a:r>
            <a:r>
              <a:rPr lang="pl-PL" sz="2400" baseline="30000" dirty="0"/>
              <a:t>3</a:t>
            </a:r>
            <a:endParaRPr lang="pl-PL" sz="2400" dirty="0"/>
          </a:p>
          <a:p>
            <a:pPr>
              <a:lnSpc>
                <a:spcPct val="100000"/>
              </a:lnSpc>
            </a:pPr>
            <a:r>
              <a:rPr lang="pl-PL" sz="2400" dirty="0"/>
              <a:t>potas 170 - 82 = 88 mg/dm</a:t>
            </a:r>
            <a:r>
              <a:rPr lang="pl-PL" sz="2400" baseline="30000" dirty="0"/>
              <a:t>3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magnez 70 - 50 = 20 mg/dm</a:t>
            </a:r>
            <a:r>
              <a:rPr lang="pl-PL" sz="2400" baseline="30000" dirty="0"/>
              <a:t>3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25766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9B621-78F3-68EB-46E8-7089D4C2E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A83175-876A-4569-AB22-26FE144D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Przeliczenie niedoboru składników na 0,2 ha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B0D982-7F0E-D67D-7F06-F21A34825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690689"/>
            <a:ext cx="10516518" cy="413735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Niedobory przeliczone na 0,2 ha czyli 2000 m</a:t>
            </a:r>
            <a:r>
              <a:rPr lang="pl-PL" sz="2400" baseline="30000" dirty="0"/>
              <a:t>2</a:t>
            </a:r>
            <a:r>
              <a:rPr lang="pl-PL" sz="2400" dirty="0"/>
              <a:t> gleby, które przy założeniu 20 cm głębokości warstwy ornej to 400 m</a:t>
            </a:r>
            <a:r>
              <a:rPr lang="pl-PL" sz="2400" baseline="30000" dirty="0"/>
              <a:t>3 </a:t>
            </a:r>
            <a:r>
              <a:rPr lang="pl-PL" sz="2400" dirty="0"/>
              <a:t>= 400000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lang="pl-PL" sz="2400" dirty="0"/>
              <a:t>: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azot</a:t>
            </a:r>
            <a:r>
              <a:rPr lang="de-DE" sz="2400" dirty="0"/>
              <a:t> </a:t>
            </a:r>
            <a:r>
              <a:rPr lang="pl-PL" sz="2400" dirty="0"/>
              <a:t>110 kg/ha czyli na 0,2 ha = 22 kg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fosfor 24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400000 dm</a:t>
            </a:r>
            <a:r>
              <a:rPr lang="pl-PL" sz="2400" baseline="30000" dirty="0"/>
              <a:t>3 </a:t>
            </a:r>
            <a:r>
              <a:rPr lang="pl-PL" sz="2400" dirty="0"/>
              <a:t>= 9600000 mg = 9,6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</a:t>
            </a:r>
            <a:r>
              <a:rPr lang="pl-PL" sz="2400" dirty="0"/>
              <a:t>88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400000 dm</a:t>
            </a:r>
            <a:r>
              <a:rPr lang="pl-PL" sz="2400" baseline="30000" dirty="0"/>
              <a:t>3 </a:t>
            </a:r>
            <a:r>
              <a:rPr lang="pl-PL" sz="2400" dirty="0"/>
              <a:t>= 35200000 mg = 35,2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magnez</a:t>
            </a:r>
            <a:r>
              <a:rPr lang="de-DE" sz="2400" dirty="0"/>
              <a:t> </a:t>
            </a:r>
            <a:r>
              <a:rPr lang="pl-PL" sz="2400" dirty="0"/>
              <a:t>2</a:t>
            </a:r>
            <a:r>
              <a:rPr lang="de-DE" sz="2400" dirty="0"/>
              <a:t>0 mg/dm</a:t>
            </a:r>
            <a:r>
              <a:rPr lang="de-DE" sz="2400" baseline="30000" dirty="0"/>
              <a:t>3</a:t>
            </a:r>
            <a:r>
              <a:rPr lang="pl-PL" sz="2400" dirty="0"/>
              <a:t> * 400000 dm</a:t>
            </a:r>
            <a:r>
              <a:rPr lang="pl-PL" sz="2400" baseline="30000" dirty="0"/>
              <a:t>3 </a:t>
            </a:r>
            <a:r>
              <a:rPr lang="pl-PL" sz="2400" dirty="0"/>
              <a:t>= 8000000 mg = 8 kg</a:t>
            </a:r>
          </a:p>
        </p:txBody>
      </p:sp>
    </p:spTree>
    <p:extLst>
      <p:ext uri="{BB962C8B-B14F-4D97-AF65-F5344CB8AC3E}">
        <p14:creationId xmlns:p14="http://schemas.microsoft.com/office/powerpoint/2010/main" val="2108029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C104D-9CA0-351C-DC0A-51DCAA1FB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63D24A-351C-620A-4607-927BB49B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Uwzględnienie współczynników sorpcji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E51B55-076C-9165-ECB2-B320C7E89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949311"/>
            <a:ext cx="10516518" cy="31731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fosfor 9,6 kg * 3 (dla gleb słabo kwaśnych i obojętnych) = 28,8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</a:t>
            </a:r>
            <a:r>
              <a:rPr lang="pl-PL" sz="2400" dirty="0"/>
              <a:t>35,2 kg * 1 (dla gleb lekkich) = 35,2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magnez</a:t>
            </a:r>
            <a:r>
              <a:rPr lang="de-DE" sz="2400" dirty="0"/>
              <a:t> </a:t>
            </a:r>
            <a:r>
              <a:rPr lang="pl-PL" sz="2400" dirty="0"/>
              <a:t>8 kg * 1 = 8 kg</a:t>
            </a:r>
          </a:p>
        </p:txBody>
      </p:sp>
    </p:spTree>
    <p:extLst>
      <p:ext uri="{BB962C8B-B14F-4D97-AF65-F5344CB8AC3E}">
        <p14:creationId xmlns:p14="http://schemas.microsoft.com/office/powerpoint/2010/main" val="2340117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CD265-2924-99DC-C8CB-FFCB6FBB4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15700C-33C7-DC99-E04C-5C0F51B2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Wybór nawozów w przykładzie 1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3CE384-7E3E-8FBF-1566-4541455AF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949311"/>
            <a:ext cx="10516518" cy="31731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Azot: saletra amonowa (34% N)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Fosfor: superfosfat potrójny granulowany (20% P)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Potas: siarczan potasu (41,5% K)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Magnez: kizeryt (12% Mg, 5% K)</a:t>
            </a:r>
          </a:p>
        </p:txBody>
      </p:sp>
    </p:spTree>
    <p:extLst>
      <p:ext uri="{BB962C8B-B14F-4D97-AF65-F5344CB8AC3E}">
        <p14:creationId xmlns:p14="http://schemas.microsoft.com/office/powerpoint/2010/main" val="2536404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17FA9-1949-BFB3-FB42-A21B63423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CCC36C-B75A-C3E5-194E-570A2CB23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102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Przeliczenie azotu na saletrę amonową i fosforu na superfosfat potrójny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7CD185-0F0C-B982-9516-E5BFAE19D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6591"/>
            <a:ext cx="10515600" cy="367082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Aby dostarczyć 22 kg azotu należy użyć 64,7 kg saletry amonowej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(22 * 100): 34 = 64,71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Aby dostarczyć 28,8 kg fosforu należy użyć 144 kg superfosfatu potrójnego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dirty="0"/>
              <a:t>(28,8 * 100): 20 = 144</a:t>
            </a:r>
          </a:p>
        </p:txBody>
      </p:sp>
    </p:spTree>
    <p:extLst>
      <p:ext uri="{BB962C8B-B14F-4D97-AF65-F5344CB8AC3E}">
        <p14:creationId xmlns:p14="http://schemas.microsoft.com/office/powerpoint/2010/main" val="3811004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9AED9-350F-139E-31EC-70A579D96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7FD776-4891-3BB1-ACBA-1E3CC726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771"/>
            <a:ext cx="10515600" cy="1325563"/>
          </a:xfrm>
        </p:spPr>
        <p:txBody>
          <a:bodyPr>
            <a:normAutofit/>
          </a:bodyPr>
          <a:lstStyle/>
          <a:p>
            <a:r>
              <a:rPr lang="pl-PL" sz="4900" dirty="0"/>
              <a:t>Przeliczenie magnezu na kizeryt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2EAF0D-E095-8401-E52D-D861B39DB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647"/>
            <a:ext cx="10862388" cy="3954332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dirty="0"/>
              <a:t>Aby dostarczyć 8 kg magnezu należy użyć 66,65 kg kizerytu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(8 * 100): 12 =  66,65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dirty="0"/>
              <a:t>Z tą ilością nawozu wprowadzono także potas w ilości 3,33 kg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(66,65 * 5): 100 = 3,33</a:t>
            </a:r>
          </a:p>
        </p:txBody>
      </p:sp>
    </p:spTree>
    <p:extLst>
      <p:ext uri="{BB962C8B-B14F-4D97-AF65-F5344CB8AC3E}">
        <p14:creationId xmlns:p14="http://schemas.microsoft.com/office/powerpoint/2010/main" val="4224304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F0A22-F5A6-3718-AF13-268CE4953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D771D9-F554-0C73-51D5-235CA85CA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771"/>
            <a:ext cx="10515600" cy="1325563"/>
          </a:xfrm>
        </p:spPr>
        <p:txBody>
          <a:bodyPr>
            <a:normAutofit/>
          </a:bodyPr>
          <a:lstStyle/>
          <a:p>
            <a:r>
              <a:rPr lang="pl-PL" sz="4900" dirty="0"/>
              <a:t>Przeliczenia potasu na siarczan potasu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9786E-9F17-47BB-52EA-C2575B00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8639"/>
            <a:ext cx="10515600" cy="3954332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Potas należy wprowadzić w ilości 35,2 kg. Z kizerytem wprowadzono już 3,33 kg, a zatem resztę potasu (31,87 kg) należy wprowadzić w postaci siarczanu potasu. Aby dostarczyć 31,87 kg potasu należy użyć 76,8 kg siarczanu potasu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dirty="0"/>
              <a:t>(31,87 * 100): 41,5 = 76,8</a:t>
            </a:r>
          </a:p>
        </p:txBody>
      </p:sp>
    </p:spTree>
    <p:extLst>
      <p:ext uri="{BB962C8B-B14F-4D97-AF65-F5344CB8AC3E}">
        <p14:creationId xmlns:p14="http://schemas.microsoft.com/office/powerpoint/2010/main" val="107775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4267"/>
            <a:ext cx="9144000" cy="1904999"/>
          </a:xfrm>
        </p:spPr>
        <p:txBody>
          <a:bodyPr>
            <a:normAutofit fontScale="55000" lnSpcReduction="20000"/>
          </a:bodyPr>
          <a:lstStyle/>
          <a:p>
            <a:r>
              <a:rPr lang="pl-PL" sz="3600" dirty="0"/>
              <a:t>Ćwiczenia</a:t>
            </a:r>
          </a:p>
          <a:p>
            <a:pPr>
              <a:spcAft>
                <a:spcPts val="1800"/>
              </a:spcAft>
            </a:pPr>
            <a:r>
              <a:rPr lang="pl-PL" sz="3600" dirty="0"/>
              <a:t>Nawożenie roślin warzywnych uprawianych w polu</a:t>
            </a:r>
          </a:p>
          <a:p>
            <a:pPr>
              <a:spcBef>
                <a:spcPts val="1800"/>
              </a:spcBef>
            </a:pPr>
            <a:r>
              <a:rPr lang="pl-PL" sz="3600" dirty="0"/>
              <a:t>Dr hab. Marzena Wińska-Krysiak</a:t>
            </a:r>
          </a:p>
          <a:p>
            <a:r>
              <a:rPr lang="pl-PL" sz="3600" dirty="0"/>
              <a:t>Katedra Ochrony Roślin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21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FA100-159E-6D71-5834-484840CFE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340DB4-D998-FDB0-ED2C-FB292664C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052"/>
            <a:ext cx="10515600" cy="1325563"/>
          </a:xfrm>
        </p:spPr>
        <p:txBody>
          <a:bodyPr>
            <a:normAutofit/>
          </a:bodyPr>
          <a:lstStyle/>
          <a:p>
            <a:r>
              <a:rPr lang="pl-PL" sz="4900" dirty="0"/>
              <a:t>Terminy stosowania nawozów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01A683-178E-E911-C6EF-38C8FEACA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8515"/>
            <a:ext cx="10515600" cy="3623733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160000"/>
              </a:lnSpc>
              <a:buAutoNum type="arabicPeriod"/>
            </a:pPr>
            <a:r>
              <a:rPr lang="pl-PL" sz="2400" dirty="0"/>
              <a:t>Na 0,2 ha należy zastosować przedsiewnie następujące ilości nawozów mineralnych: 144 kg superfosfatu potrójnego, 66,65 kg kizerytu, 76,8 kg siarczanu potasu i 64,71 kg saletry amonowej. Nawozy wymieszać z glebą, odczekać 10-14 dni.</a:t>
            </a:r>
          </a:p>
          <a:p>
            <a:pPr marL="457200" indent="-457200">
              <a:lnSpc>
                <a:spcPct val="160000"/>
              </a:lnSpc>
              <a:buAutoNum type="arabicPeriod"/>
            </a:pPr>
            <a:r>
              <a:rPr lang="pl-PL" sz="2400" dirty="0"/>
              <a:t>W tak przygotowaną glebę posadzić rozsadę sałaty.</a:t>
            </a:r>
          </a:p>
          <a:p>
            <a:pPr marL="457200" indent="-457200">
              <a:lnSpc>
                <a:spcPct val="160000"/>
              </a:lnSpc>
              <a:buAutoNum type="arabicPeriod"/>
            </a:pPr>
            <a:r>
              <a:rPr lang="pl-PL" sz="2400" dirty="0"/>
              <a:t>Przy uprawie warzyw liściowych o krótkim okresie wegetacji nie stosuje się nawożenia pogłównego.</a:t>
            </a:r>
          </a:p>
        </p:txBody>
      </p:sp>
    </p:spTree>
    <p:extLst>
      <p:ext uri="{BB962C8B-B14F-4D97-AF65-F5344CB8AC3E}">
        <p14:creationId xmlns:p14="http://schemas.microsoft.com/office/powerpoint/2010/main" val="148696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780" y="210343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Nawożenie przedsiewne i pogłówne dla roślin warzywnych o długim okresie wegetacji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315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C67B4-A93B-E6F1-1C92-B0EFD6CA3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A183E2-3967-D1CA-955F-0B10B7941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dirty="0"/>
              <a:t>Przykład 2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535046-A6E7-6FDA-7990-8CD3F8EDF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703"/>
            <a:ext cx="10515600" cy="40394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Zaplanuj nawożenie przedsiewne i pogłówne dla marchwi późnej uprawianej na 1,2 ha gleby ciężkiej (40% części </a:t>
            </a:r>
            <a:r>
              <a:rPr lang="pl-PL" sz="2400" dirty="0" err="1"/>
              <a:t>spławialnych</a:t>
            </a:r>
            <a:r>
              <a:rPr lang="pl-PL" sz="2400" dirty="0"/>
              <a:t>). Jakie nawozy, w jakiej ilości i kiedy trzeba zastosować, jeśli analiza podłoża wykonana 10 marca metodą uniwersalną wykazała następujące zawartości składników mineralnych w glebie w mg/dm</a:t>
            </a:r>
            <a:r>
              <a:rPr lang="pl-PL" sz="2400" baseline="30000" dirty="0"/>
              <a:t>3</a:t>
            </a:r>
            <a:r>
              <a:rPr lang="pl-PL" sz="2400" dirty="0"/>
              <a:t>: N - 23, P - 32, K - 125. Zawartość magnezu, wapnia i chloru w normie, </a:t>
            </a:r>
            <a:r>
              <a:rPr lang="pl-PL" sz="2400" dirty="0" err="1"/>
              <a:t>pH</a:t>
            </a:r>
            <a:r>
              <a:rPr lang="pl-PL" sz="2400" dirty="0"/>
              <a:t> wynosi 6,5, stężenie soli 1,4 NaCl/dm</a:t>
            </a:r>
            <a:r>
              <a:rPr lang="pl-PL" sz="2400" baseline="30000" dirty="0"/>
              <a:t>3</a:t>
            </a:r>
            <a:r>
              <a:rPr lang="pl-P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6051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Ocena kwasowości podłoża i jego zasobności w składniki mineralne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150611"/>
            <a:ext cx="10516518" cy="3690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Ocena zasobności podłoża w składniki mineralne w oparciu o liczby graniczne dla roślin warzyw uprawianych w polu: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kwasowość podłoża odpowiednia, wapnowanie zbędne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stężenie soli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azotu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fosforu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potasu poniżej normy.</a:t>
            </a:r>
          </a:p>
        </p:txBody>
      </p:sp>
    </p:spTree>
    <p:extLst>
      <p:ext uri="{BB962C8B-B14F-4D97-AF65-F5344CB8AC3E}">
        <p14:creationId xmlns:p14="http://schemas.microsoft.com/office/powerpoint/2010/main" val="630444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90318-EA29-28A0-756E-C70C77324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7080A9-8B48-C4BF-405F-252E812F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684" y="2203974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Wariant pierwszy zalecenia: wyliczenia</a:t>
            </a:r>
            <a:br>
              <a:rPr lang="pl-PL" dirty="0"/>
            </a:br>
            <a:r>
              <a:rPr lang="pl-PL" dirty="0"/>
              <a:t>N zgodnie z wymaganiami pokarmowymi, </a:t>
            </a:r>
            <a:br>
              <a:rPr lang="pl-PL" dirty="0"/>
            </a:br>
            <a:r>
              <a:rPr lang="pl-PL" dirty="0"/>
              <a:t>P, K, i Mg na zasadzie niedosytu składnika w podłożu z uwzględnieniem współczynników sorpcji </a:t>
            </a:r>
            <a:endParaRPr lang="pl-PL" baseline="30000" dirty="0"/>
          </a:p>
        </p:txBody>
      </p:sp>
    </p:spTree>
    <p:extLst>
      <p:ext uri="{BB962C8B-B14F-4D97-AF65-F5344CB8AC3E}">
        <p14:creationId xmlns:p14="http://schemas.microsoft.com/office/powerpoint/2010/main" val="11127989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3FCDA-35E1-D909-5A21-7F6CF06D3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915D38-CFAA-E955-735F-6AC0ED0A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Obliczanie niedoboru poszczególnych składników,</a:t>
            </a:r>
            <a:br>
              <a:rPr lang="pl-PL" dirty="0"/>
            </a:br>
            <a:r>
              <a:rPr lang="pl-PL" dirty="0"/>
              <a:t>wariant I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9B76CA-B444-807C-D78A-428ECA5AF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023"/>
            <a:ext cx="10516518" cy="31861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Plon 40 t/ha pobiera 155 kg N. Należy przyjąć 80% wykorzystania azotu, gdyż marchew to roślina o długim okresie wegetacji</a:t>
            </a:r>
          </a:p>
          <a:p>
            <a:pPr marL="0" indent="0">
              <a:buNone/>
            </a:pPr>
            <a:r>
              <a:rPr lang="pl-PL" sz="2400" dirty="0"/>
              <a:t>155 : 80% = 193,8 kg N/ha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Jako optymalne zawartość składników mg/dm</a:t>
            </a:r>
            <a:r>
              <a:rPr lang="pl-PL" sz="2400" baseline="30000" dirty="0"/>
              <a:t>3</a:t>
            </a:r>
            <a:r>
              <a:rPr lang="pl-PL" sz="2400" dirty="0"/>
              <a:t> przyjęto dla fosforu 50, potasu 170.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Niedobory poszczególnych składników po uwzględnieniu zawartości danego składnika zgodnie z analizą chemiczną gleby:</a:t>
            </a:r>
          </a:p>
          <a:p>
            <a:r>
              <a:rPr lang="pl-PL" sz="2400" dirty="0"/>
              <a:t>fosfor 50 - 32 = 18 mg/dm</a:t>
            </a:r>
            <a:r>
              <a:rPr lang="pl-PL" sz="2400" baseline="30000" dirty="0"/>
              <a:t>3</a:t>
            </a:r>
            <a:endParaRPr lang="pl-PL" sz="2400" dirty="0"/>
          </a:p>
          <a:p>
            <a:pPr>
              <a:lnSpc>
                <a:spcPct val="100000"/>
              </a:lnSpc>
            </a:pPr>
            <a:r>
              <a:rPr lang="pl-PL" sz="2400" dirty="0"/>
              <a:t>potas 170 - 125 = 45 mg/dm</a:t>
            </a:r>
            <a:r>
              <a:rPr lang="pl-PL" sz="2400" baseline="30000" dirty="0"/>
              <a:t>3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412386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A109E-5BEA-87E9-1AD4-715D48072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DB43D0-14ED-5AAC-BC64-D792B99D6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Przeliczenie niedoboru składników na 1,2 ha, wariant I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EEC78F-6072-16D0-E29E-29A4E7E49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847" y="1972043"/>
            <a:ext cx="10516518" cy="35645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Niedobory przeliczone na 1,2 ha czyli 12000 m</a:t>
            </a:r>
            <a:r>
              <a:rPr lang="pl-PL" sz="2400" baseline="30000" dirty="0"/>
              <a:t>2</a:t>
            </a:r>
            <a:r>
              <a:rPr lang="pl-PL" sz="2400" dirty="0"/>
              <a:t> gleby, które przy założeniu 20 cm głębokości warstwy ornej to 2400 m</a:t>
            </a:r>
            <a:r>
              <a:rPr lang="pl-PL" sz="2400" baseline="30000" dirty="0"/>
              <a:t>3 </a:t>
            </a:r>
            <a:r>
              <a:rPr lang="pl-PL" sz="2400" dirty="0"/>
              <a:t>=</a:t>
            </a:r>
            <a:r>
              <a:rPr lang="pl-PL" sz="2400" baseline="30000" dirty="0"/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2400000 dm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lang="pl-PL" sz="2400" dirty="0"/>
              <a:t>: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azot</a:t>
            </a:r>
            <a:r>
              <a:rPr lang="de-DE" sz="2400" dirty="0"/>
              <a:t> 193,8 kg N/ha</a:t>
            </a:r>
            <a:r>
              <a:rPr lang="pl-PL" sz="2400" dirty="0"/>
              <a:t> czyli na 1,2 ha= 232,56 kg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fosfor 18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2400000 dm</a:t>
            </a:r>
            <a:r>
              <a:rPr lang="pl-PL" sz="2400" baseline="30000" dirty="0"/>
              <a:t>3 </a:t>
            </a:r>
            <a:r>
              <a:rPr lang="pl-PL" sz="2400" dirty="0"/>
              <a:t>= 43200000 mg = 43,2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</a:t>
            </a:r>
            <a:r>
              <a:rPr lang="pl-PL" sz="2400" dirty="0"/>
              <a:t>45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2400000 dm</a:t>
            </a:r>
            <a:r>
              <a:rPr lang="pl-PL" sz="2400" baseline="30000" dirty="0"/>
              <a:t>3 </a:t>
            </a:r>
            <a:r>
              <a:rPr lang="pl-PL" sz="2400" dirty="0"/>
              <a:t>= 108000000 mg = 108 kg</a:t>
            </a:r>
          </a:p>
        </p:txBody>
      </p:sp>
    </p:spTree>
    <p:extLst>
      <p:ext uri="{BB962C8B-B14F-4D97-AF65-F5344CB8AC3E}">
        <p14:creationId xmlns:p14="http://schemas.microsoft.com/office/powerpoint/2010/main" val="4043527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0E1B7-137E-FF4B-CFC0-FA7514F3D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E065FB-EFA5-9904-EF09-C087DEAE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64" y="6237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Uwzględnienie współczynników sorpcji dla fosforu  i potasu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1893DD-2C96-9F4A-DFC0-E0E742886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702" y="2652696"/>
            <a:ext cx="10516518" cy="19494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fosfor 43,2 kg * 3 (dla gleb słabo kwaśnych i obojętnych) = 129,6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</a:t>
            </a:r>
            <a:r>
              <a:rPr lang="pl-PL" sz="2400" dirty="0"/>
              <a:t> 108 kg * 1,6 (dla gleb ciężkich) = 172,8 kg</a:t>
            </a:r>
          </a:p>
        </p:txBody>
      </p:sp>
    </p:spTree>
    <p:extLst>
      <p:ext uri="{BB962C8B-B14F-4D97-AF65-F5344CB8AC3E}">
        <p14:creationId xmlns:p14="http://schemas.microsoft.com/office/powerpoint/2010/main" val="4249230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2CBBF-66A2-9FDB-D6CF-C3C495F64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153ECF-8528-DD3A-E992-1F9568912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Wybór nawozów </a:t>
            </a:r>
            <a:r>
              <a:rPr lang="pl-PL" dirty="0">
                <a:solidFill>
                  <a:prstClr val="black"/>
                </a:solidFill>
              </a:rPr>
              <a:t>w przykładzie 2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30D747-8CF4-23A0-62EF-3501B549D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949311"/>
            <a:ext cx="10516518" cy="31731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Azot: saletra amonowa (34% N), mocznik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(46% N)</a:t>
            </a: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2400" dirty="0"/>
              <a:t>Fosfor: superfosfat potrójny granulowany (20% P)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Potas: siarczan potasu (41,5% K)</a:t>
            </a:r>
          </a:p>
        </p:txBody>
      </p:sp>
    </p:spTree>
    <p:extLst>
      <p:ext uri="{BB962C8B-B14F-4D97-AF65-F5344CB8AC3E}">
        <p14:creationId xmlns:p14="http://schemas.microsoft.com/office/powerpoint/2010/main" val="384978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176" y="66370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Przeliczenia fosforu na superfosfat potrójny,</a:t>
            </a:r>
            <a:r>
              <a:rPr lang="pl-PL" dirty="0"/>
              <a:t> wariant 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215150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129,6 kg fosforu należy użyć 648 kg superfosfatu potrójnego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(129,6 * 100): 20 = 648</a:t>
            </a:r>
          </a:p>
        </p:txBody>
      </p:sp>
    </p:spTree>
    <p:extLst>
      <p:ext uri="{BB962C8B-B14F-4D97-AF65-F5344CB8AC3E}">
        <p14:creationId xmlns:p14="http://schemas.microsoft.com/office/powerpoint/2010/main" val="255728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65" y="1882426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Zasady opracowywania zaleceń nawozowych dla roślin warzywnych uprawianych w polu </a:t>
            </a:r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153AA-F9E8-D3EA-BFA3-01C3E9A20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0BCD44-DD89-90A9-206E-4136798DD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03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Przeliczenia potasu na siarczan potasu i azotu na saletrę amonową, mocznik, wariant 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BBD1EC-BC85-7EDD-C1CD-4599CEF4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362373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172,8 kg potasu należy użyć 416,4 kg siarczanu potasu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(172,8 * 100): 41,5 = 416,4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232,56 kg azotu należy użyć 342 kg saletry amonowej  i 252,8 kg mocznika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(116,28 * 100): 34 = 342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pl-PL" sz="2400" dirty="0"/>
              <a:t>(116,28 * 100): 46 = 252,8</a:t>
            </a:r>
          </a:p>
        </p:txBody>
      </p:sp>
    </p:spTree>
    <p:extLst>
      <p:ext uri="{BB962C8B-B14F-4D97-AF65-F5344CB8AC3E}">
        <p14:creationId xmlns:p14="http://schemas.microsoft.com/office/powerpoint/2010/main" val="42456022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652F4-E82B-DEC7-89AF-8B3CA1E62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E38165-C6EC-CADA-A9B7-3CADA57C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05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Terminy stosowania nawozów w uprawie marchwi, wariant 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8EC955-AC6C-E8D0-AEBB-ECC2B4EAE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8515"/>
            <a:ext cx="10405905" cy="3623733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Na 1,2 ha należy zastosować przedsiewnie następujące ilości nawozów mineralnych: 648 kg superfosfatu potrójnego, 416,4 kg siarczanu potasu i 252,8 kg mocznika. Nawozy wymieszać z glebą, odczekać 10-14 dni.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W tak przygotowaną glebę posiać nasiona marchwi.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W okresie wegetacji 3-4 tyg. po siewie zastosować pozostałą część azotu w postaci 342 kg saletry amonowej .</a:t>
            </a:r>
          </a:p>
        </p:txBody>
      </p:sp>
    </p:spTree>
    <p:extLst>
      <p:ext uri="{BB962C8B-B14F-4D97-AF65-F5344CB8AC3E}">
        <p14:creationId xmlns:p14="http://schemas.microsoft.com/office/powerpoint/2010/main" val="11936705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A4A8E-FED0-538E-3065-A3DA5DBD4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80C33-CA57-89A8-51FC-48F5C94B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684" y="2203974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Wariant drugi zalecenia, oparty na niedosycie składników w glebie</a:t>
            </a:r>
            <a:endParaRPr lang="pl-PL" baseline="30000" dirty="0"/>
          </a:p>
        </p:txBody>
      </p:sp>
    </p:spTree>
    <p:extLst>
      <p:ext uri="{BB962C8B-B14F-4D97-AF65-F5344CB8AC3E}">
        <p14:creationId xmlns:p14="http://schemas.microsoft.com/office/powerpoint/2010/main" val="1014975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F6F73-DE07-47CC-7B03-607D730BE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771DB9-4D95-5CB2-2A2C-B80E7454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Obliczanie niedoboru poszczególnych składników,</a:t>
            </a:r>
            <a:br>
              <a:rPr lang="pl-PL" dirty="0"/>
            </a:br>
            <a:r>
              <a:rPr lang="pl-PL" dirty="0"/>
              <a:t>wariant II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F4EC60-B0C8-B423-FD98-6013E98CD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9135"/>
            <a:ext cx="10516518" cy="408038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Jako optymalne zawartości składników mg/dm</a:t>
            </a:r>
            <a:r>
              <a:rPr lang="pl-PL" sz="2400" baseline="30000" dirty="0"/>
              <a:t>3</a:t>
            </a:r>
            <a:r>
              <a:rPr lang="pl-PL" sz="2400" dirty="0"/>
              <a:t> przyjęto dla: azotu 60 (przyjęto niską wartość aby nie gromadziły się w nadmiarze azotany), fosforu 50, potasu 170. Pominięto współczynniki sorpcji dla fosforu i potasu przy założeniu kontroli w postaci analizy chemicznej gleby w czasie wegetacji i częstej lustracji uprawianych roślin.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Niedobory poszczególnych składników po uwzględnieniu zawartości danego składnika zgodnie z analizą chemiczną gleby:</a:t>
            </a:r>
          </a:p>
          <a:p>
            <a:r>
              <a:rPr lang="pl-PL" sz="2400" dirty="0"/>
              <a:t>azot</a:t>
            </a:r>
            <a:r>
              <a:rPr lang="da-DK" sz="2400" dirty="0"/>
              <a:t> </a:t>
            </a:r>
            <a:r>
              <a:rPr lang="pl-PL" sz="2400" dirty="0"/>
              <a:t>6</a:t>
            </a:r>
            <a:r>
              <a:rPr lang="da-DK" sz="2400" dirty="0"/>
              <a:t>0 - 2</a:t>
            </a:r>
            <a:r>
              <a:rPr lang="pl-PL" sz="2400" dirty="0"/>
              <a:t>3</a:t>
            </a:r>
            <a:r>
              <a:rPr lang="da-DK" sz="2400" dirty="0"/>
              <a:t> = </a:t>
            </a:r>
            <a:r>
              <a:rPr lang="pl-PL" sz="2400" dirty="0"/>
              <a:t>37</a:t>
            </a:r>
            <a:r>
              <a:rPr lang="da-DK" sz="2400" dirty="0"/>
              <a:t> mg/dm</a:t>
            </a:r>
            <a:r>
              <a:rPr lang="da-DK" sz="2400" baseline="30000" dirty="0"/>
              <a:t>3</a:t>
            </a:r>
            <a:endParaRPr lang="pl-PL" sz="2400" baseline="30000" dirty="0"/>
          </a:p>
          <a:p>
            <a:r>
              <a:rPr lang="pl-PL" sz="2400" dirty="0"/>
              <a:t>fosfor 50 - 32 = 18 mg/dm</a:t>
            </a:r>
            <a:r>
              <a:rPr lang="pl-PL" sz="2400" baseline="30000" dirty="0"/>
              <a:t>3</a:t>
            </a:r>
            <a:endParaRPr lang="pl-PL" sz="2400" dirty="0"/>
          </a:p>
          <a:p>
            <a:pPr>
              <a:lnSpc>
                <a:spcPct val="100000"/>
              </a:lnSpc>
            </a:pPr>
            <a:r>
              <a:rPr lang="pl-PL" sz="2400" dirty="0"/>
              <a:t>potas 170 - 125 = 45 mg/dm</a:t>
            </a:r>
            <a:r>
              <a:rPr lang="pl-PL" sz="2400" baseline="30000" dirty="0"/>
              <a:t>3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614982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7830E-7E4E-F153-053A-9DE1891E9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8B75B5-5B33-7571-042D-27E82EE0E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Przeliczenie niedoboru składników na 1,2 ha, wariant II</a:t>
            </a:r>
            <a:endParaRPr lang="pl-PL" baseline="30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9712FE-9F4E-7E0F-3624-BD6A7106D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847" y="1972043"/>
            <a:ext cx="10516518" cy="3564599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2400" dirty="0"/>
              <a:t>Niedobory przeliczone na 1,2 ha czyli 12000 m</a:t>
            </a:r>
            <a:r>
              <a:rPr lang="pl-PL" sz="2400" baseline="30000" dirty="0"/>
              <a:t>2</a:t>
            </a:r>
            <a:r>
              <a:rPr lang="pl-PL" sz="2400" dirty="0"/>
              <a:t> gleby, które przy założeniu 20 cm głębokości warstwy ornej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2400 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2400000 dm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a</a:t>
            </a:r>
            <a:r>
              <a:rPr lang="de-DE" sz="2400" dirty="0" err="1"/>
              <a:t>zot</a:t>
            </a:r>
            <a:r>
              <a:rPr lang="pl-PL" sz="2400" dirty="0"/>
              <a:t> 37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2400000 dm</a:t>
            </a:r>
            <a:r>
              <a:rPr lang="pl-PL" sz="2400" baseline="30000" dirty="0"/>
              <a:t>3 </a:t>
            </a:r>
            <a:r>
              <a:rPr lang="pl-PL" sz="2400" dirty="0"/>
              <a:t>= 88800000 mg = 88,8 kg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fosfor 18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2400000 dm</a:t>
            </a:r>
            <a:r>
              <a:rPr lang="pl-PL" sz="2400" baseline="30000" dirty="0"/>
              <a:t>3 </a:t>
            </a:r>
            <a:r>
              <a:rPr lang="pl-PL" sz="2400" dirty="0"/>
              <a:t>= 43200000 mg = 43,2 kg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</a:t>
            </a:r>
            <a:r>
              <a:rPr lang="pl-PL" sz="2400" dirty="0"/>
              <a:t>45</a:t>
            </a:r>
            <a:r>
              <a:rPr lang="de-DE" sz="2400" dirty="0"/>
              <a:t> mg/dm</a:t>
            </a:r>
            <a:r>
              <a:rPr lang="de-DE" sz="2400" baseline="30000" dirty="0"/>
              <a:t>3</a:t>
            </a:r>
            <a:r>
              <a:rPr lang="pl-PL" sz="2400" dirty="0"/>
              <a:t> * 2400000 dm</a:t>
            </a:r>
            <a:r>
              <a:rPr lang="pl-PL" sz="2400" baseline="30000" dirty="0"/>
              <a:t>3 </a:t>
            </a:r>
            <a:r>
              <a:rPr lang="pl-PL" sz="2400" dirty="0"/>
              <a:t>= 108000000 mg = 108 kg</a:t>
            </a:r>
          </a:p>
        </p:txBody>
      </p:sp>
    </p:spTree>
    <p:extLst>
      <p:ext uri="{BB962C8B-B14F-4D97-AF65-F5344CB8AC3E}">
        <p14:creationId xmlns:p14="http://schemas.microsoft.com/office/powerpoint/2010/main" val="9173207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6051C-2714-DCCE-3F15-8DD59BCA3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95FF8A-1330-CD33-FEBD-0383246A0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Przeliczenia fosforu na superfosfat potrójny,</a:t>
            </a:r>
            <a:r>
              <a:rPr lang="pl-PL" dirty="0"/>
              <a:t> wariant 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694E3A-23D3-F4AD-C153-E5D5ADA7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215150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43,2 kg fosforu należy użyć 216 kg superfosfatu potrójnego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(43,2 * 100): 20 = 216</a:t>
            </a:r>
          </a:p>
        </p:txBody>
      </p:sp>
    </p:spTree>
    <p:extLst>
      <p:ext uri="{BB962C8B-B14F-4D97-AF65-F5344CB8AC3E}">
        <p14:creationId xmlns:p14="http://schemas.microsoft.com/office/powerpoint/2010/main" val="24384264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9E2EE-EC11-8BE8-2151-746D38C75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174BB5-250B-636D-A2AA-F9FBF4AB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06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Przeliczenia potasu na siarczan potasu i azotu na saletrę amonową, mocznik, </a:t>
            </a:r>
            <a:r>
              <a:rPr lang="pl-PL" dirty="0"/>
              <a:t>wariant 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B05A34-3298-C102-3667-C523EFCB2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362373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108 kg potasu należy użyć 260,2 kg siarczanu potasu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(108 * 100): 41,5 = 260,2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88,8 kg azotu należy użyć 130,6 kg saletry amonowej  i 96,5 kg mocznika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(44,4 * 100): 34 = 130,6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pl-PL" sz="2400" dirty="0"/>
              <a:t>(44,4 * 100): 46 = 96,5</a:t>
            </a:r>
          </a:p>
        </p:txBody>
      </p:sp>
    </p:spTree>
    <p:extLst>
      <p:ext uri="{BB962C8B-B14F-4D97-AF65-F5344CB8AC3E}">
        <p14:creationId xmlns:p14="http://schemas.microsoft.com/office/powerpoint/2010/main" val="12318123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81055-380A-C1F4-E632-B23F575A1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9DBF93-0AB1-356E-E87E-4C4E576C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05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Terminy stosowania nawozów w uprawie marchwi,</a:t>
            </a:r>
            <a:r>
              <a:rPr lang="pl-PL" dirty="0"/>
              <a:t> wariant 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5DDC67-0B90-E100-EEF3-CE15B7EBE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8515"/>
            <a:ext cx="10515600" cy="3623733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60000"/>
              </a:lnSpc>
              <a:buFont typeface="Arial" panose="020B0604020202020204" pitchFamily="34" charset="0"/>
              <a:buAutoNum type="arabicPeriod"/>
            </a:pPr>
            <a:r>
              <a:rPr lang="pl-PL" sz="2400" dirty="0"/>
              <a:t>Na 1,2 ha należy zastosować przedsiewnie następujące ilości nawozów mineralnych:  216 kg superfosfatu potrójnego, 260,2 kg siarczanu potasu i 96,5 kg mocznika. Nawozy wymieszać z glebą, odczekać 10-14 dni.</a:t>
            </a:r>
          </a:p>
          <a:p>
            <a:pPr marL="457200" indent="-457200">
              <a:lnSpc>
                <a:spcPct val="160000"/>
              </a:lnSpc>
              <a:buAutoNum type="arabicPeriod"/>
            </a:pPr>
            <a:r>
              <a:rPr lang="pl-PL" sz="2400" dirty="0"/>
              <a:t>W tak przygotowaną glebę posiać marchew.</a:t>
            </a:r>
          </a:p>
          <a:p>
            <a:pPr marL="457200" indent="-457200">
              <a:lnSpc>
                <a:spcPct val="160000"/>
              </a:lnSpc>
              <a:buFont typeface="Arial" panose="020B0604020202020204" pitchFamily="34" charset="0"/>
              <a:buAutoNum type="arabicPeriod"/>
            </a:pPr>
            <a:r>
              <a:rPr lang="pl-PL" sz="2400" dirty="0"/>
              <a:t>W okresie wegetacji 3-4 tyg. po siewie zastosować pozostałą część azotu jako 130,6 kg saletry amonowej.</a:t>
            </a:r>
          </a:p>
        </p:txBody>
      </p:sp>
    </p:spTree>
    <p:extLst>
      <p:ext uri="{BB962C8B-B14F-4D97-AF65-F5344CB8AC3E}">
        <p14:creationId xmlns:p14="http://schemas.microsoft.com/office/powerpoint/2010/main" val="28634860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62324-8723-8404-8854-72D1F85E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13C8A-8900-B9FE-B0A3-7EC7806F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19" y="2222954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Zadania do samodzielnego rozwiązania</a:t>
            </a:r>
          </a:p>
        </p:txBody>
      </p:sp>
    </p:spTree>
    <p:extLst>
      <p:ext uri="{BB962C8B-B14F-4D97-AF65-F5344CB8AC3E}">
        <p14:creationId xmlns:p14="http://schemas.microsoft.com/office/powerpoint/2010/main" val="19403655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9C3E0-564B-38FB-FAF5-5E76ACEE3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6B80F8-655F-8048-9444-2ADB6FE6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Zadanie 1 do samodzielnego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F343DD-187C-D820-0334-514179C2F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35" y="1589088"/>
            <a:ext cx="10515600" cy="380400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Zaplanuj nawożenie przedsiewne dla cebuli uprawianej na 0,8 ha gleby średnio ciężkiej (30% części </a:t>
            </a:r>
            <a:r>
              <a:rPr lang="pl-PL" sz="2400" dirty="0" err="1"/>
              <a:t>spławialnych</a:t>
            </a:r>
            <a:r>
              <a:rPr lang="pl-PL" sz="2400" dirty="0"/>
              <a:t>). Jakie nawozy, w jakiej ilości i kiedy trzeba zastosować, jeśli analiza gleby wykonana 1 kwietnia metodą uniwersalną wykazała następujące zawartości składników mineralnych w mg/dm</a:t>
            </a:r>
            <a:r>
              <a:rPr lang="pl-PL" sz="2400" baseline="30000" dirty="0"/>
              <a:t>3</a:t>
            </a:r>
            <a:r>
              <a:rPr lang="pl-PL" sz="2400" dirty="0"/>
              <a:t>: N - 30, P - 48, K - 115, Ca - 1300. Zawartość magnezu i chloru w normie, </a:t>
            </a:r>
            <a:r>
              <a:rPr lang="pl-PL" sz="2400" dirty="0" err="1"/>
              <a:t>pH</a:t>
            </a:r>
            <a:r>
              <a:rPr lang="pl-PL" sz="2400" dirty="0"/>
              <a:t> wynosi 6,6, stężenie soli 0,4 NaCl/dm</a:t>
            </a:r>
            <a:r>
              <a:rPr lang="pl-PL" sz="2400" baseline="30000" dirty="0"/>
              <a:t>3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78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303F7-E42F-0672-9F0E-1C50B0843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B1AF28-6015-87FF-0F4E-FD43AC42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8" y="32183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Nawożenie przedsiewne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A4AB6C-CDDE-9D6D-F573-4B0DC46F9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1182255"/>
            <a:ext cx="11083254" cy="4671266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1800" dirty="0"/>
              <a:t>Azot stosujemy zgodnie z wymaganiami pokarmowymi roślin warzywnych przyjmując, że nawozy te są wykorzystywane w ok. 50% przez rośliny o krótkim okresie wegetacji i w około 80% przez rośliny o długim okresie wegetacji.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1800" dirty="0"/>
              <a:t>Fosfor, potas i magnez stosujemy na zasadzie niedosytu składnika w podłożu z uwzględnieniem współczynników sorpcji. Pozostałe składniki powinny być  w zakresie S 20-40, Cl &lt;50, Na &lt;50 mg/dm</a:t>
            </a:r>
            <a:r>
              <a:rPr lang="pl-PL" sz="1800" baseline="30000" dirty="0"/>
              <a:t>3</a:t>
            </a:r>
            <a:r>
              <a:rPr lang="pl-PL" sz="1800" dirty="0"/>
              <a:t>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1800" dirty="0"/>
              <a:t>Niektórzy badacze uważają, że współczynników sorpcji na glebach kwaśnych lub zasadowych nie należy uwzględniać gdyż podwyższają znacząco dawki nawozów mineralnych. Zmiana odczynu zabiegami agrotechnicznymi powoduje wyeliminowanie wstępnej przyczyny stosowania współczynników.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1800" dirty="0"/>
              <a:t>Przy dużych niedoborach składników w glebie dawki nawozów są czasami bardzo duże. Należy je dzielić zgodnie z zasadami nawożenia, z uwzględnieniem jakości gleby i zasad ekologii.</a:t>
            </a:r>
          </a:p>
        </p:txBody>
      </p:sp>
    </p:spTree>
    <p:extLst>
      <p:ext uri="{BB962C8B-B14F-4D97-AF65-F5344CB8AC3E}">
        <p14:creationId xmlns:p14="http://schemas.microsoft.com/office/powerpoint/2010/main" val="23372766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/>
              <a:t>LITERATURA UZUPEŁNIAJĄCA: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632" y="1564960"/>
            <a:ext cx="10515600" cy="372808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Kacperska I., Oświęcimski W., Przeradzki D., Stojanowska J. 1993. Opracowanie zaleceń nawozowych w ogrodnictwie. Wyd. SGGW, Warszawa.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Łata B., Stankiewicz-</a:t>
            </a:r>
            <a:r>
              <a:rPr lang="pl-PL" sz="1800" dirty="0" err="1"/>
              <a:t>Kosyl</a:t>
            </a:r>
            <a:r>
              <a:rPr lang="pl-PL" sz="1800" dirty="0"/>
              <a:t> M., Wińska-Krysiak M. 2019. Przewodnik do ćwiczeń z uprawy roli i nawożenia roślin ogrodniczych. Wyd. SGGW, Warszawa.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hlinkClick r:id="rId2"/>
              </a:rPr>
              <a:t>Metodyki IP – Państwowa Inspekcja Ochrony Roślin i Nasiennictwa – Portal Gov.pl </a:t>
            </a:r>
            <a:endParaRPr lang="pl-PL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Rozporządzenie Ministra Rolnictwa i Rozwoju Wsi z dnia 20 lipca 2018 r. zmieniające rozporządzenie w sprawie szczegółowego sposobu stosowania nawozów oraz prowadzenia szkoleń z zakresu ich stosowania (Dz. U. z 2018 </a:t>
            </a:r>
            <a:r>
              <a:rPr lang="pl-PL" sz="1800" dirty="0" err="1"/>
              <a:t>r.poz</a:t>
            </a:r>
            <a:r>
              <a:rPr lang="pl-PL" sz="1800" dirty="0"/>
              <a:t>. 1438).</a:t>
            </a:r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Marzena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Wińska-Krysiak  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752D9-F560-BBC1-5DF0-7343F8F74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53785B-46A0-C08C-8A24-EEEBFB98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Nawożenie pogłówne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EB524E-5681-A2C4-6404-1C3607522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51461"/>
            <a:ext cx="10812025" cy="40559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Azot w glebie optymalny dla większości roślin warzywnych w polu powinien mieścić się w zakresie 50-120 mg/dm</a:t>
            </a:r>
            <a:r>
              <a:rPr lang="pl-PL" sz="2400" baseline="30000" dirty="0"/>
              <a:t>3</a:t>
            </a:r>
            <a:r>
              <a:rPr lang="pl-PL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Nawożenie fosforem, potasem i magnezem powinno być na zasadach identycznych jak przy nawożeniu przedsiewnym, z tym że jednorazowe dawki nie mogą przekraczać 200 kg składnika na hektar, ze względu na ryzyko lokalnego zasolenia gleby.</a:t>
            </a:r>
          </a:p>
        </p:txBody>
      </p:sp>
    </p:spTree>
    <p:extLst>
      <p:ext uri="{BB962C8B-B14F-4D97-AF65-F5344CB8AC3E}">
        <p14:creationId xmlns:p14="http://schemas.microsoft.com/office/powerpoint/2010/main" val="147510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237F6-E285-FECD-7BB1-FAA2A9A1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F78D72-3135-70A4-0782-C9AA5FF4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987" y="73722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Integrowane produkcje roślin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62205F-135E-AB8D-F6E0-4628B16DA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987" y="1264862"/>
            <a:ext cx="10812025" cy="292150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 integrowanej uprawie roślin nawożenie powinno zapewnić uzyskanie wysokich i dobrych jakościowo plonów, o wysokiej wartości biologicznej, bez ujemnego oddziaływania na środowisko. Nawożenie należy prowadzić w sposób ściśle kontrolowany, w oparciu o analizę zasobności gleby, wykonaną przed rozpoczęciem uprawy.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Dla odmian o krótkim okresie wegetacji, na ogół wystarczające jest nawożenie na poziomie dolnych wartości liczb granicznych, stosowanie dawek dzielonych, a także nie na całą powierzchnię, nawożenie zlokalizowane.</a:t>
            </a:r>
          </a:p>
        </p:txBody>
      </p:sp>
    </p:spTree>
    <p:extLst>
      <p:ext uri="{BB962C8B-B14F-4D97-AF65-F5344CB8AC3E}">
        <p14:creationId xmlns:p14="http://schemas.microsoft.com/office/powerpoint/2010/main" val="1954016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675"/>
          </a:xfrm>
        </p:spPr>
        <p:txBody>
          <a:bodyPr>
            <a:normAutofit/>
          </a:bodyPr>
          <a:lstStyle/>
          <a:p>
            <a:r>
              <a:rPr lang="pl-PL" sz="5400" baseline="30000" dirty="0"/>
              <a:t>Gdzie szukać liczb granicznych i zawartości wskaźnikowych?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949311"/>
            <a:ext cx="10516518" cy="223080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Liczby graniczne i zawartości wskaźnikowe, wymagania roślin względem </a:t>
            </a:r>
            <a:r>
              <a:rPr lang="pl-PL" sz="2400" dirty="0" err="1"/>
              <a:t>pH</a:t>
            </a:r>
            <a:r>
              <a:rPr lang="pl-PL" sz="2400" dirty="0"/>
              <a:t> niezbędne do opracowywania zaleceń nawozowych są dostępne w zalecanej literaturze.</a:t>
            </a:r>
          </a:p>
        </p:txBody>
      </p:sp>
    </p:spTree>
    <p:extLst>
      <p:ext uri="{BB962C8B-B14F-4D97-AF65-F5344CB8AC3E}">
        <p14:creationId xmlns:p14="http://schemas.microsoft.com/office/powerpoint/2010/main" val="3878571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237F6-E285-FECD-7BB1-FAA2A9A1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F78D72-3135-70A4-0782-C9AA5FF4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987" y="258449"/>
            <a:ext cx="10515600" cy="1325563"/>
          </a:xfrm>
        </p:spPr>
        <p:txBody>
          <a:bodyPr>
            <a:noAutofit/>
          </a:bodyPr>
          <a:lstStyle/>
          <a:p>
            <a:r>
              <a:rPr lang="pl-PL" sz="3600" dirty="0"/>
              <a:t>Wyliczenie dawek składników na podstawie bilansu tego składnika – najbardziej optymalny sposób żywienia mineralnego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62205F-135E-AB8D-F6E0-4628B16DA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987" y="1667140"/>
            <a:ext cx="10812025" cy="292150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Dawka nawozu mineralnego oparta o bilans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</a:t>
            </a:r>
            <a:r>
              <a:rPr lang="pl-PL" sz="2400" baseline="-25000" dirty="0"/>
              <a:t>N</a:t>
            </a:r>
            <a:r>
              <a:rPr lang="pl-PL" sz="2400" dirty="0"/>
              <a:t> = (</a:t>
            </a:r>
            <a:r>
              <a:rPr lang="pl-PL" sz="2000" dirty="0" err="1"/>
              <a:t>a+b</a:t>
            </a:r>
            <a:r>
              <a:rPr lang="pl-PL" sz="2000" dirty="0"/>
              <a:t>) – (</a:t>
            </a:r>
            <a:r>
              <a:rPr lang="pl-PL" sz="2000" dirty="0" err="1"/>
              <a:t>c+d+e+f</a:t>
            </a:r>
            <a:r>
              <a:rPr lang="pl-PL" sz="2000" dirty="0"/>
              <a:t>)</a:t>
            </a:r>
          </a:p>
          <a:p>
            <a:pPr marL="0" indent="0">
              <a:buNone/>
            </a:pPr>
            <a:r>
              <a:rPr lang="pl-PL" sz="1800" dirty="0"/>
              <a:t>D</a:t>
            </a:r>
            <a:r>
              <a:rPr lang="pl-PL" sz="1800" baseline="-25000" dirty="0"/>
              <a:t>N</a:t>
            </a:r>
            <a:r>
              <a:rPr lang="pl-PL" sz="1800" dirty="0"/>
              <a:t> - dawka nawozu</a:t>
            </a:r>
          </a:p>
          <a:p>
            <a:pPr marL="0" indent="0">
              <a:buNone/>
            </a:pPr>
            <a:r>
              <a:rPr lang="pl-PL" sz="1800" dirty="0"/>
              <a:t>a - pobranie składnika przez rośliny przy przewidywanym plonie</a:t>
            </a:r>
          </a:p>
          <a:p>
            <a:pPr marL="0" indent="0">
              <a:buNone/>
            </a:pPr>
            <a:r>
              <a:rPr lang="pl-PL" sz="1800" dirty="0"/>
              <a:t>b - straty składnika (np. wypłukanie)</a:t>
            </a:r>
          </a:p>
          <a:p>
            <a:pPr marL="0" indent="0">
              <a:buNone/>
            </a:pPr>
            <a:r>
              <a:rPr lang="pl-PL" sz="1800" dirty="0"/>
              <a:t>c - zawartość składnika w glebie</a:t>
            </a:r>
          </a:p>
          <a:p>
            <a:pPr marL="0" indent="0">
              <a:buNone/>
            </a:pPr>
            <a:r>
              <a:rPr lang="pl-PL" sz="1800" dirty="0"/>
              <a:t>d - ilość składnika uwalnianego w glebie dzięki mineralizacji substancji organicznej</a:t>
            </a:r>
          </a:p>
          <a:p>
            <a:pPr marL="0" indent="0">
              <a:buNone/>
            </a:pPr>
            <a:r>
              <a:rPr lang="pl-PL" sz="1800" dirty="0"/>
              <a:t>e – ilość składnika wniesionego wraz z opadami</a:t>
            </a:r>
          </a:p>
          <a:p>
            <a:pPr marL="0" indent="0">
              <a:buNone/>
            </a:pPr>
            <a:r>
              <a:rPr lang="pl-PL" sz="1800" dirty="0"/>
              <a:t>f – ilość składnika wniesiona wraz z nawozami organicznymi</a:t>
            </a:r>
            <a:r>
              <a:rPr lang="pl-PL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1365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DBB2F-EA95-3C70-5277-FA6E481E5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24E52D-3BE8-12D1-2D90-EAC5E952D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698" y="210343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Nawożenie przedsiewne dla roślin warzywnych o krótkim okresie wegetacji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74295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2ACD6F-0090-4B98-A176-A360119E513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1674ba1-e637-49a1-9acf-be75e179f9e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4204</TotalTime>
  <Words>2357</Words>
  <Application>Microsoft Office PowerPoint</Application>
  <PresentationFormat>Panoramiczny</PresentationFormat>
  <Paragraphs>172</Paragraphs>
  <Slides>41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41</vt:i4>
      </vt:variant>
    </vt:vector>
  </HeadingPairs>
  <TitlesOfParts>
    <vt:vector size="48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Zrównoważony Kampus SGGW –  - kształcenie na rzecz branż kluczowych</vt:lpstr>
      <vt:lpstr>Żywienie mineralne roślin</vt:lpstr>
      <vt:lpstr>Zasady opracowywania zaleceń nawozowych dla roślin warzywnych uprawianych w polu </vt:lpstr>
      <vt:lpstr>Nawożenie przedsiewne</vt:lpstr>
      <vt:lpstr>Nawożenie pogłówne</vt:lpstr>
      <vt:lpstr>Integrowane produkcje roślin</vt:lpstr>
      <vt:lpstr>Gdzie szukać liczb granicznych i zawartości wskaźnikowych?</vt:lpstr>
      <vt:lpstr>Wyliczenie dawek składników na podstawie bilansu tego składnika – najbardziej optymalny sposób żywienia mineralnego</vt:lpstr>
      <vt:lpstr>Nawożenie przedsiewne dla roślin warzywnych o krótkim okresie wegetacji</vt:lpstr>
      <vt:lpstr>Przykład 1 </vt:lpstr>
      <vt:lpstr>Ocena kwasowości podłoża i jego zasobności w składniki mineralne</vt:lpstr>
      <vt:lpstr>Wapnowanie</vt:lpstr>
      <vt:lpstr>Obliczanie niedoboru poszczególnych składników mineralnych</vt:lpstr>
      <vt:lpstr>Przeliczenie niedoboru składników na 0,2 ha</vt:lpstr>
      <vt:lpstr>Uwzględnienie współczynników sorpcji</vt:lpstr>
      <vt:lpstr>Wybór nawozów w przykładzie 1</vt:lpstr>
      <vt:lpstr>Przeliczenie azotu na saletrę amonową i fosforu na superfosfat potrójny</vt:lpstr>
      <vt:lpstr>Przeliczenie magnezu na kizeryt</vt:lpstr>
      <vt:lpstr>Przeliczenia potasu na siarczan potasu</vt:lpstr>
      <vt:lpstr>Terminy stosowania nawozów</vt:lpstr>
      <vt:lpstr>Nawożenie przedsiewne i pogłówne dla roślin warzywnych o długim okresie wegetacji</vt:lpstr>
      <vt:lpstr>Przykład 2 </vt:lpstr>
      <vt:lpstr>Ocena kwasowości podłoża i jego zasobności w składniki mineralne</vt:lpstr>
      <vt:lpstr>Wariant pierwszy zalecenia: wyliczenia N zgodnie z wymaganiami pokarmowymi,  P, K, i Mg na zasadzie niedosytu składnika w podłożu z uwzględnieniem współczynników sorpcji </vt:lpstr>
      <vt:lpstr>Obliczanie niedoboru poszczególnych składników, wariant I</vt:lpstr>
      <vt:lpstr>Przeliczenie niedoboru składników na 1,2 ha, wariant I</vt:lpstr>
      <vt:lpstr>Uwzględnienie współczynników sorpcji dla fosforu  i potasu</vt:lpstr>
      <vt:lpstr>Wybór nawozów w przykładzie 2</vt:lpstr>
      <vt:lpstr>Przeliczenia fosforu na superfosfat potrójny, wariant I</vt:lpstr>
      <vt:lpstr>Przeliczenia potasu na siarczan potasu i azotu na saletrę amonową, mocznik, wariant I</vt:lpstr>
      <vt:lpstr>Terminy stosowania nawozów w uprawie marchwi, wariant I</vt:lpstr>
      <vt:lpstr>Wariant drugi zalecenia, oparty na niedosycie składników w glebie</vt:lpstr>
      <vt:lpstr>Obliczanie niedoboru poszczególnych składników, wariant II</vt:lpstr>
      <vt:lpstr>Przeliczenie niedoboru składników na 1,2 ha, wariant II</vt:lpstr>
      <vt:lpstr>Przeliczenia fosforu na superfosfat potrójny, wariant II</vt:lpstr>
      <vt:lpstr>Przeliczenia potasu na siarczan potasu i azotu na saletrę amonową, mocznik, wariant II</vt:lpstr>
      <vt:lpstr>Terminy stosowania nawozów w uprawie marchwi, wariant II</vt:lpstr>
      <vt:lpstr>Zadania do samodzielnego rozwiązania</vt:lpstr>
      <vt:lpstr>Zadanie 1 do samodzielnego rozwiązania</vt:lpstr>
      <vt:lpstr>LITERATURA UZUPEŁNIAJĄCA:</vt:lpstr>
      <vt:lpstr>Autor utworu: Marzena Wińska-Krysiak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208</cp:revision>
  <cp:lastPrinted>2024-05-21T11:11:19Z</cp:lastPrinted>
  <dcterms:created xsi:type="dcterms:W3CDTF">2025-11-06T12:52:43Z</dcterms:created>
  <dcterms:modified xsi:type="dcterms:W3CDTF">2026-03-19T14:56:35Z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